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8" autoAdjust="0"/>
    <p:restoredTop sz="94660"/>
  </p:normalViewPr>
  <p:slideViewPr>
    <p:cSldViewPr>
      <p:cViewPr varScale="1">
        <p:scale>
          <a:sx n="88" d="100"/>
          <a:sy n="88" d="100"/>
        </p:scale>
        <p:origin x="120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8F7EA-1372-45DB-8DC3-99D1A5851496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ED14-8BEE-4C00-9ECB-A68ACCC517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97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09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656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688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20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587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21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65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754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45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02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14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FFEF4-6DFB-40EC-A31E-79632E98FD5E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22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erveyskyla.fi/diabetestalo/diabeteksen-omahoito/insuliinihoito/insuliinien-pistamine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ordwall.net/fi/resource/60473626/terveysopetus/kohteen-diabetes-diabetes-eng-suomi" TargetMode="External"/><Relationship Id="rId4" Type="http://schemas.openxmlformats.org/officeDocument/2006/relationships/hyperlink" Target="https://wordwall.net/fi/resource/2845439/ensiapu-diabet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730622"/>
          </a:xfrm>
        </p:spPr>
        <p:txBody>
          <a:bodyPr>
            <a:normAutofit fontScale="90000"/>
          </a:bodyPr>
          <a:lstStyle/>
          <a:p>
            <a:r>
              <a:rPr lang="fi-FI" sz="2700" dirty="0"/>
              <a:t>Sairaanhoitajan pätevöitymisopinnot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Lääkehoito</a:t>
            </a:r>
            <a:br>
              <a:rPr lang="fi-FI" dirty="0"/>
            </a:br>
            <a:r>
              <a:rPr lang="fi-FI" dirty="0"/>
              <a:t>INSULIININ PISTÄMINEN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81361"/>
            <a:ext cx="8534400" cy="1270992"/>
          </a:xfrm>
        </p:spPr>
        <p:txBody>
          <a:bodyPr>
            <a:normAutofit/>
          </a:bodyPr>
          <a:lstStyle/>
          <a:p>
            <a:r>
              <a:rPr lang="fi-FI" sz="2000" dirty="0"/>
              <a:t>Tiia Ylhäinen-Holstila ja Mari Manninen</a:t>
            </a:r>
          </a:p>
          <a:p>
            <a:r>
              <a:rPr lang="fi-FI" sz="2000" dirty="0"/>
              <a:t>Terveysalan ammattilaisten pätevöitymispolku -projekti (TEAP)</a:t>
            </a:r>
          </a:p>
          <a:p>
            <a:r>
              <a:rPr lang="fi-FI" sz="2000" dirty="0"/>
              <a:t>Metropolia Ammattikorkeakoulu</a:t>
            </a:r>
          </a:p>
        </p:txBody>
      </p:sp>
      <p:pic>
        <p:nvPicPr>
          <p:cNvPr id="10" name="Picture 9" descr="Metropolia AMK logo">
            <a:extLst>
              <a:ext uri="{FF2B5EF4-FFF2-40B4-BE49-F238E27FC236}">
                <a16:creationId xmlns:a16="http://schemas.microsoft.com/office/drawing/2014/main" id="{CDF79EB7-9E17-6183-E6EA-5CFA80E85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018254"/>
            <a:ext cx="2232248" cy="683701"/>
          </a:xfrm>
          <a:prstGeom prst="rect">
            <a:avLst/>
          </a:prstGeom>
        </p:spPr>
      </p:pic>
      <p:pic>
        <p:nvPicPr>
          <p:cNvPr id="12" name="Picture 11" descr="Jatkuvan oppimisen ja työllisyyden palvelukeskus (JOTPA) logo">
            <a:extLst>
              <a:ext uri="{FF2B5EF4-FFF2-40B4-BE49-F238E27FC236}">
                <a16:creationId xmlns:a16="http://schemas.microsoft.com/office/drawing/2014/main" id="{5C193C45-F082-FE69-50E6-CC1FCCAF5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5883913"/>
            <a:ext cx="2380952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9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62D44-150C-0910-2039-57986ACE6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56BD-67A3-D057-683B-F7A809FBC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548680"/>
            <a:ext cx="10598968" cy="1143000"/>
          </a:xfrm>
        </p:spPr>
        <p:txBody>
          <a:bodyPr>
            <a:noAutofit/>
          </a:bodyPr>
          <a:lstStyle/>
          <a:p>
            <a:r>
              <a:rPr lang="fi-FI" dirty="0"/>
              <a:t>OHJAUSPUHEEN RAKENNE 3: PISTÄMISEN TEKNIIKKA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B5127-03F9-1B0E-6451-8B553A2F0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BEA794B1-A00D-3E31-6775-2326F8177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165304"/>
            <a:ext cx="1752137" cy="536651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F9D0462B-9785-1435-E6DA-1DAFA616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13" y="6050486"/>
            <a:ext cx="1677475" cy="670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306AFB-6C70-C2B9-E610-15B85FFE986A}"/>
              </a:ext>
            </a:extLst>
          </p:cNvPr>
          <p:cNvSpPr txBox="1"/>
          <p:nvPr/>
        </p:nvSpPr>
        <p:spPr>
          <a:xfrm>
            <a:off x="1321580" y="2337632"/>
            <a:ext cx="9393134" cy="25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b="1" dirty="0"/>
              <a:t>Pistopaikat + Kuinka monta kertaa? ”</a:t>
            </a:r>
            <a:r>
              <a:rPr lang="fi-FI" dirty="0"/>
              <a:t>Insuliinia pistetään aina eri paikkaan. Sitä voi pistää kehonosiin, joissa on rasvakudosta, kuten …..(vatsa, pakaran yläosa, reiden ulko-osa)”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b="1" dirty="0"/>
              <a:t>Insuliinikynän laittaminen käyttökuntoon: </a:t>
            </a:r>
            <a:r>
              <a:rPr lang="fi-FI" dirty="0"/>
              <a:t>Ensin avataan insuliinikynän korkki (Miten? Kiertämällä/vetämällä/pyörittämällä?). Sitten liitetään kertakäyttöinen neula. Avataan neulankärkipakkaus (Miten? Vetää, avata)….Sitten neula kiinnitetään (Miten? Kiertää, pyörittää). Sen jälkeen….Seuraavaksi… Sitten….</a:t>
            </a:r>
            <a:r>
              <a:rPr lang="fi-FI" dirty="0" err="1"/>
              <a:t>Lagenulavaihdetaan</a:t>
            </a:r>
            <a:r>
              <a:rPr lang="fi-FI" dirty="0"/>
              <a:t>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8963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F3609-8EBF-04AB-0742-BBA758287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C902-269D-0922-A05B-257E99A2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548680"/>
            <a:ext cx="10598968" cy="1143000"/>
          </a:xfrm>
        </p:spPr>
        <p:txBody>
          <a:bodyPr>
            <a:noAutofit/>
          </a:bodyPr>
          <a:lstStyle/>
          <a:p>
            <a:r>
              <a:rPr lang="fi-FI" dirty="0"/>
              <a:t>TURVANEULA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A422DC-A615-1B71-F20B-C916E74B1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B4E3E7AF-F849-82FC-0BEC-9B6EF481D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165304"/>
            <a:ext cx="1752137" cy="536651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62220D61-54D5-4BBE-932C-8AD35DF44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13" y="6050486"/>
            <a:ext cx="1677475" cy="670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868A20-518A-D79A-7A04-B492EED1A6F0}"/>
              </a:ext>
            </a:extLst>
          </p:cNvPr>
          <p:cNvSpPr txBox="1"/>
          <p:nvPr/>
        </p:nvSpPr>
        <p:spPr>
          <a:xfrm>
            <a:off x="5231904" y="2716198"/>
            <a:ext cx="305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Turvaneula insuliinikynään</a:t>
            </a:r>
          </a:p>
        </p:txBody>
      </p:sp>
      <p:pic>
        <p:nvPicPr>
          <p:cNvPr id="8" name="Picture 7" descr="Turvaneula">
            <a:extLst>
              <a:ext uri="{FF2B5EF4-FFF2-40B4-BE49-F238E27FC236}">
                <a16:creationId xmlns:a16="http://schemas.microsoft.com/office/drawing/2014/main" id="{79A8B47E-C1D6-3F55-ADE6-1CE02AB0F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712" y="2356557"/>
            <a:ext cx="1048350" cy="10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F868E-1C73-6334-2095-B046A51EF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885E9-B43C-D820-3874-F218DB353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548680"/>
            <a:ext cx="10598968" cy="1143000"/>
          </a:xfrm>
        </p:spPr>
        <p:txBody>
          <a:bodyPr>
            <a:noAutofit/>
          </a:bodyPr>
          <a:lstStyle/>
          <a:p>
            <a:r>
              <a:rPr lang="fi-FI" dirty="0"/>
              <a:t>MUISTIINPANOJA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199248-37E1-2EA7-371A-09BEB26B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BBD4A216-F595-D63D-2924-69DA20CB3D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165304"/>
            <a:ext cx="1752137" cy="536651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F64BECB0-86B1-BF1D-4816-4C0096584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13" y="6050486"/>
            <a:ext cx="1677475" cy="670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EDB284-8E13-156D-9DE1-B23BFB4E9130}"/>
              </a:ext>
            </a:extLst>
          </p:cNvPr>
          <p:cNvSpPr txBox="1"/>
          <p:nvPr/>
        </p:nvSpPr>
        <p:spPr>
          <a:xfrm>
            <a:off x="1831481" y="2132856"/>
            <a:ext cx="852903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Oikea &gt;&lt; oikein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Terveellinen &gt;&lt; terve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Ky = kansainvälinen yksikkö, kansainvälistä yksikköä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IU = KY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dirty="0" err="1"/>
              <a:t>Lagenula</a:t>
            </a:r>
            <a:r>
              <a:rPr lang="fi-FI" dirty="0"/>
              <a:t> =lääkepakkaus, jossa on kumitulppa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Insuliinikynät ovat henkilökohtaisia.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Lyhytvaikutteisia (”ateriainsuliini”, aterian yhteydessä, pienet määrät) &gt;&lt; pitkävaikutteisia (vaikutus kestää pitkään, jopa suuret määrät)</a:t>
            </a:r>
          </a:p>
        </p:txBody>
      </p:sp>
    </p:spTree>
    <p:extLst>
      <p:ext uri="{BB962C8B-B14F-4D97-AF65-F5344CB8AC3E}">
        <p14:creationId xmlns:p14="http://schemas.microsoft.com/office/powerpoint/2010/main" val="403168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0CC57-BFA0-B109-3E3D-39A42FD4E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FE63-A998-69D5-2545-149B929F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548680"/>
            <a:ext cx="10598968" cy="1143000"/>
          </a:xfrm>
        </p:spPr>
        <p:txBody>
          <a:bodyPr>
            <a:noAutofit/>
          </a:bodyPr>
          <a:lstStyle/>
          <a:p>
            <a:r>
              <a:rPr lang="fi-FI" dirty="0"/>
              <a:t>MUISTIINPANOJA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0D4D5-D45E-6CC4-19BB-54DE4CF0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911A7A93-8A5B-25BB-3085-32CA20753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165304"/>
            <a:ext cx="1752137" cy="536651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A9A8A16A-764C-BAC4-4F5A-79B75FF43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13" y="6050486"/>
            <a:ext cx="1677475" cy="670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C4C217-37E5-67D6-C1D2-E90EC0267300}"/>
              </a:ext>
            </a:extLst>
          </p:cNvPr>
          <p:cNvSpPr txBox="1"/>
          <p:nvPr/>
        </p:nvSpPr>
        <p:spPr>
          <a:xfrm>
            <a:off x="2063552" y="2276872"/>
            <a:ext cx="6280743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Ole varovainen. &gt;&lt; Pistä varovasti.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Ei saa ”</a:t>
            </a:r>
            <a:r>
              <a:rPr lang="fi-FI" dirty="0" err="1"/>
              <a:t>hylsyttää</a:t>
            </a:r>
            <a:r>
              <a:rPr lang="fi-FI" dirty="0"/>
              <a:t>” = tulppaa ei saa laittaa paikoilleen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Turvaneula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Tämäkin toimii &gt;&lt;tämäkään ei toimi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Eikö tämäkään toimi?</a:t>
            </a:r>
          </a:p>
        </p:txBody>
      </p:sp>
    </p:spTree>
    <p:extLst>
      <p:ext uri="{BB962C8B-B14F-4D97-AF65-F5344CB8AC3E}">
        <p14:creationId xmlns:p14="http://schemas.microsoft.com/office/powerpoint/2010/main" val="401330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362EA-C966-25E2-A2E4-DB8151952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E86A-C16A-3CB4-90A1-3423701E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548680"/>
            <a:ext cx="10945216" cy="1143000"/>
          </a:xfrm>
        </p:spPr>
        <p:txBody>
          <a:bodyPr>
            <a:noAutofit/>
          </a:bodyPr>
          <a:lstStyle/>
          <a:p>
            <a:r>
              <a:rPr lang="fi-FI" sz="4000" dirty="0"/>
              <a:t>TERVEYSKYLÄ.FI LASKUHIILARI-SOVELLUS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18CC21-ADBF-065B-7FB2-AC509468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ACE122D3-A5FD-B4BD-1935-9C0605C0A6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165304"/>
            <a:ext cx="1752137" cy="536651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13259E23-5CCA-69E3-B1C6-4E51E01B2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13" y="6050486"/>
            <a:ext cx="1677475" cy="670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44A1A8-1A94-BFAE-A4D8-5F70DFE9C0FD}"/>
              </a:ext>
            </a:extLst>
          </p:cNvPr>
          <p:cNvSpPr txBox="1"/>
          <p:nvPr/>
        </p:nvSpPr>
        <p:spPr>
          <a:xfrm>
            <a:off x="953372" y="2492896"/>
            <a:ext cx="210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SzPct val="120000"/>
              <a:buFont typeface="+mj-lt"/>
              <a:buAutoNum type="arabicPeriod"/>
            </a:pPr>
            <a:r>
              <a:rPr lang="fi-FI" dirty="0"/>
              <a:t>Valitse ateria</a:t>
            </a:r>
          </a:p>
        </p:txBody>
      </p:sp>
      <p:pic>
        <p:nvPicPr>
          <p:cNvPr id="8" name="Picture 7" descr="Laskuhiilari-sovelluksen ateriavalikko: aamiainen, pääateria, välipala">
            <a:extLst>
              <a:ext uri="{FF2B5EF4-FFF2-40B4-BE49-F238E27FC236}">
                <a16:creationId xmlns:a16="http://schemas.microsoft.com/office/drawing/2014/main" id="{A81AEB80-7BED-F170-CD25-F5CF8063E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239" y="1661179"/>
            <a:ext cx="2800610" cy="444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3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7EFD2-59B7-01E8-7246-8B10284CF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B9B55-0DBE-48AB-8DF3-3D76C3D7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4F3EB057-C3C0-A7B1-61C6-AEB974C4F0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165304"/>
            <a:ext cx="1752137" cy="536651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EB15107D-B58D-8172-ECEC-F5BAF1BF9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13" y="6050486"/>
            <a:ext cx="1677475" cy="670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C3F133-5A9E-3180-E53F-9435E7EE5D51}"/>
              </a:ext>
            </a:extLst>
          </p:cNvPr>
          <p:cNvSpPr txBox="1"/>
          <p:nvPr/>
        </p:nvSpPr>
        <p:spPr>
          <a:xfrm>
            <a:off x="1004066" y="1661179"/>
            <a:ext cx="210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i-FI" dirty="0"/>
              <a:t>Täytä tarjotin klikkaamalla +-merkkiä</a:t>
            </a:r>
          </a:p>
        </p:txBody>
      </p:sp>
      <p:pic>
        <p:nvPicPr>
          <p:cNvPr id="11" name="Picture 10" descr="LaskuHiilari -sovelluksen valikko: Aamiainen. Tarjottimen kuvan, jonka alla teksti Lisäämäsi ruoat tulevat tähän. Lisää ruokia ateriaan. +näppäin.">
            <a:extLst>
              <a:ext uri="{FF2B5EF4-FFF2-40B4-BE49-F238E27FC236}">
                <a16:creationId xmlns:a16="http://schemas.microsoft.com/office/drawing/2014/main" id="{6225DA5B-2511-9F56-9C22-19BFAB955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272" y="525070"/>
            <a:ext cx="3416182" cy="55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79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F54F7-19C5-DB52-FF2D-0FB2888EA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64C4-9B77-50EC-7AFF-D8DE1A07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6A33F455-862F-212C-84BB-04B523CE8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165304"/>
            <a:ext cx="1752137" cy="536651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F18560DE-A565-95C3-BCEE-AEDE4081B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13" y="6050486"/>
            <a:ext cx="1677475" cy="670990"/>
          </a:xfrm>
          <a:prstGeom prst="rect">
            <a:avLst/>
          </a:prstGeom>
        </p:spPr>
      </p:pic>
      <p:pic>
        <p:nvPicPr>
          <p:cNvPr id="4" name="Picture 3" descr="LaskuHiilari-sovelluksen valikko. Ruoka-valikko. Ateria valmis -näppäin">
            <a:extLst>
              <a:ext uri="{FF2B5EF4-FFF2-40B4-BE49-F238E27FC236}">
                <a16:creationId xmlns:a16="http://schemas.microsoft.com/office/drawing/2014/main" id="{B9CE0E8C-D91F-5F7D-54D4-4FCF8E3B0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183" y="533254"/>
            <a:ext cx="3455633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09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6FCDB-86E2-9696-F7AF-A6CD7EF3E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9AE6BA-9D6D-752E-8FEB-FEE3ACB7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C88D8CAB-43B5-8F65-CDD7-FC4B85AF1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165304"/>
            <a:ext cx="1752137" cy="536651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B69477E2-CB86-D318-A2B7-4C4FD7B71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13" y="6050486"/>
            <a:ext cx="1677475" cy="670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C9F598-06B4-9E6D-FDBA-28C9F69F8328}"/>
              </a:ext>
            </a:extLst>
          </p:cNvPr>
          <p:cNvSpPr txBox="1"/>
          <p:nvPr/>
        </p:nvSpPr>
        <p:spPr>
          <a:xfrm>
            <a:off x="1004066" y="1661179"/>
            <a:ext cx="210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i-FI" dirty="0"/>
              <a:t>Lisää ruoka klikkaamalla  +-merkkiä</a:t>
            </a:r>
          </a:p>
        </p:txBody>
      </p:sp>
      <p:pic>
        <p:nvPicPr>
          <p:cNvPr id="4" name="Picture 3" descr="LaskuHiilari-sovelluken ruokavalikko">
            <a:extLst>
              <a:ext uri="{FF2B5EF4-FFF2-40B4-BE49-F238E27FC236}">
                <a16:creationId xmlns:a16="http://schemas.microsoft.com/office/drawing/2014/main" id="{99CDDC7C-8D17-4C91-085D-0C1DA9AA8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08" y="317230"/>
            <a:ext cx="3615194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52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6BECE-A937-28DE-4CA1-86BA4C843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CA55D-43C5-A695-489B-389F714B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407647B2-B456-E88A-3D6E-F4F6C1D67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165304"/>
            <a:ext cx="1752137" cy="536651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9A39782F-97B1-3AD5-8407-39A8E0C1C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13" y="6050486"/>
            <a:ext cx="1677475" cy="670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32907E-8369-EAD5-A013-528A380B5B2C}"/>
              </a:ext>
            </a:extLst>
          </p:cNvPr>
          <p:cNvSpPr txBox="1"/>
          <p:nvPr/>
        </p:nvSpPr>
        <p:spPr>
          <a:xfrm>
            <a:off x="981202" y="404664"/>
            <a:ext cx="417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fi-FI" dirty="0"/>
              <a:t>Merkitse myös ruoka-annoksen koko. Kun ateria on koottu, klikkaa </a:t>
            </a:r>
            <a:r>
              <a:rPr lang="fi-FI" b="1" dirty="0"/>
              <a:t>Ateria valmis</a:t>
            </a:r>
            <a:endParaRPr lang="fi-FI" dirty="0"/>
          </a:p>
        </p:txBody>
      </p:sp>
      <p:pic>
        <p:nvPicPr>
          <p:cNvPr id="8" name="Picture 7" descr="Kuva LaskuHiilari-sovelluksen valikosta, jossa valittu omena. Valikko: Syötä haluamasi määrä ja  yksikkö. Peruuta- ja lisää-painikkeet.">
            <a:extLst>
              <a:ext uri="{FF2B5EF4-FFF2-40B4-BE49-F238E27FC236}">
                <a16:creationId xmlns:a16="http://schemas.microsoft.com/office/drawing/2014/main" id="{6BDCE88E-69A8-D813-20E8-D7D09BB65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492" y="1865440"/>
            <a:ext cx="9145016" cy="282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02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A2A9C-DA62-D458-183F-11C8E94F9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DD688-2CCF-7C1D-FAC9-665963A0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1C4BDBF8-2616-FEB9-706B-A3FE66D10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165304"/>
            <a:ext cx="1752137" cy="536651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509B8884-4049-B35F-C0C4-EC11CC13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13" y="6050486"/>
            <a:ext cx="1677475" cy="670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48F2F5-8813-9742-D0D9-BD9BF925EF94}"/>
              </a:ext>
            </a:extLst>
          </p:cNvPr>
          <p:cNvSpPr txBox="1"/>
          <p:nvPr/>
        </p:nvSpPr>
        <p:spPr>
          <a:xfrm>
            <a:off x="1004066" y="1661179"/>
            <a:ext cx="2571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fi-FI" dirty="0"/>
              <a:t>Kun ateria on valmis, arvioi insuliinin määrä ja vertaa sitä insuliinin tarpeeseen.</a:t>
            </a:r>
          </a:p>
        </p:txBody>
      </p:sp>
      <p:pic>
        <p:nvPicPr>
          <p:cNvPr id="8" name="Picture 7" descr="Teksti: Insuliiniarvio. Kuva: Tarjotin ja ruokalautanen. Teksti: Henkilön insuliinitarve 0.5 ky/10 g HH. Oikea vastaus: 15 g x 0.5 ky / 10 g ≈ 1.0 ky. Arviosi: 1 ky , Oikeinmerkki">
            <a:extLst>
              <a:ext uri="{FF2B5EF4-FFF2-40B4-BE49-F238E27FC236}">
                <a16:creationId xmlns:a16="http://schemas.microsoft.com/office/drawing/2014/main" id="{C84208CC-EAE0-6698-32DB-BE51C7969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650" y="479079"/>
            <a:ext cx="3431364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4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EB8DE-90DB-9194-7950-0CA65BE1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INSULIININ PISTÄMINEN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8859F-64DA-262D-0579-7C74A5CE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6C7BA-BEA9-0517-0962-ADEEE3B99B95}"/>
              </a:ext>
            </a:extLst>
          </p:cNvPr>
          <p:cNvSpPr txBox="1"/>
          <p:nvPr/>
        </p:nvSpPr>
        <p:spPr>
          <a:xfrm>
            <a:off x="3215680" y="237892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Katso video </a:t>
            </a:r>
          </a:p>
          <a:p>
            <a:r>
              <a:rPr lang="fi-FI" dirty="0">
                <a:hlinkClick r:id="rId2"/>
              </a:rPr>
              <a:t>Terveyskylä.fi: Ohjausvideo Insuliinien pistäminen</a:t>
            </a:r>
            <a:r>
              <a:rPr lang="fi-FI" dirty="0"/>
              <a:t> 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6343BC68-8407-2AA6-CD56-68A56A2D4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165304"/>
            <a:ext cx="1752137" cy="536651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1D671889-077F-3585-FA56-CCDC23AED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13" y="6050486"/>
            <a:ext cx="1677475" cy="6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54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AB268-6C3D-80DB-BFF6-2AFEF9389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0DA46-BD6D-106D-BEFA-696B0924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548680"/>
            <a:ext cx="10598968" cy="1143000"/>
          </a:xfrm>
        </p:spPr>
        <p:txBody>
          <a:bodyPr>
            <a:noAutofit/>
          </a:bodyPr>
          <a:lstStyle/>
          <a:p>
            <a:r>
              <a:rPr lang="fi-FI" dirty="0"/>
              <a:t>LINKKEJÄ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BE14C-8A9C-17F8-5F4A-9136CA579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BB4743EB-CC3A-738B-2F86-17C6123A2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165304"/>
            <a:ext cx="1752137" cy="536651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A06303A0-0F51-E50F-2CEE-AE92A78D1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13" y="6050486"/>
            <a:ext cx="1677475" cy="670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AF426A-05DD-065F-63E0-17EC14D76129}"/>
              </a:ext>
            </a:extLst>
          </p:cNvPr>
          <p:cNvSpPr txBox="1"/>
          <p:nvPr/>
        </p:nvSpPr>
        <p:spPr>
          <a:xfrm>
            <a:off x="2063552" y="2276872"/>
            <a:ext cx="6280743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dirty="0" err="1">
                <a:hlinkClick r:id="rId4"/>
              </a:rPr>
              <a:t>Wordwall</a:t>
            </a:r>
            <a:r>
              <a:rPr lang="fi-FI" dirty="0">
                <a:hlinkClick r:id="rId4"/>
              </a:rPr>
              <a:t>: Diabeteksen ensiapu</a:t>
            </a:r>
            <a:endParaRPr lang="fi-FI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dirty="0" err="1">
                <a:hlinkClick r:id="rId5"/>
              </a:rPr>
              <a:t>DIABEWordwall</a:t>
            </a:r>
            <a:r>
              <a:rPr lang="fi-FI" dirty="0">
                <a:hlinkClick r:id="rId5"/>
              </a:rPr>
              <a:t>: Diabetes sanastoa englanti + suomi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9255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DFB33-3CBA-A95C-F697-87F1B12A1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0F9759-C79B-1355-B4B8-A7FDF882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C9945547-B6C4-829B-5128-C1398DAA6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3846647"/>
            <a:ext cx="2707667" cy="829314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655FD2FD-A9E9-7B43-EDEC-7920E8E9D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3717032"/>
            <a:ext cx="2592288" cy="1036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78847F-8E7F-43BC-72A0-0F3BC3D439F3}"/>
              </a:ext>
            </a:extLst>
          </p:cNvPr>
          <p:cNvSpPr txBox="1"/>
          <p:nvPr/>
        </p:nvSpPr>
        <p:spPr>
          <a:xfrm>
            <a:off x="1775520" y="2027686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SzPct val="120000"/>
            </a:pPr>
            <a:r>
              <a:rPr lang="fi-FI" sz="2000" dirty="0"/>
              <a:t>Materiaali on tuotettu Terveysalan ammattilaisten pätevöitymispolku -projektin (TEAP) sairaanhoitajan pätevöitymisopinnoissa. Projekti toteutettiin ajalla 6/2022-31/2025 ja sen rahoitti Jatkuvan oppimisen ja työllisyyden palvelukeskus (JOTPA). </a:t>
            </a:r>
          </a:p>
        </p:txBody>
      </p:sp>
    </p:spTree>
    <p:extLst>
      <p:ext uri="{BB962C8B-B14F-4D97-AF65-F5344CB8AC3E}">
        <p14:creationId xmlns:p14="http://schemas.microsoft.com/office/powerpoint/2010/main" val="32004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53DF4-5ADE-3AAC-0A31-1DBFD8999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BD13-80AE-3E2A-2C7E-E4CEB378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INSULIINIT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4FCFA-6BD3-C71E-0DB9-10CFB6C3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6517A588-E727-D118-1295-1D2CF6D2D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165304"/>
            <a:ext cx="1752137" cy="536651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BD21E434-E237-D0A6-B3D8-E9A13F7EE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13" y="6050486"/>
            <a:ext cx="1677475" cy="67099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5D5937-6D20-CFE4-212F-B8456C4EA684}"/>
              </a:ext>
            </a:extLst>
          </p:cNvPr>
          <p:cNvSpPr/>
          <p:nvPr/>
        </p:nvSpPr>
        <p:spPr>
          <a:xfrm>
            <a:off x="1703512" y="2492896"/>
            <a:ext cx="2808312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/>
              <a:t>Pitkävaikutteinen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6B2217-F520-5046-7477-86181C23EDE8}"/>
              </a:ext>
            </a:extLst>
          </p:cNvPr>
          <p:cNvSpPr/>
          <p:nvPr/>
        </p:nvSpPr>
        <p:spPr>
          <a:xfrm>
            <a:off x="4897418" y="2478048"/>
            <a:ext cx="2808312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/>
              <a:t>Lyhytvaikutteinen (aterioiden yhteydessä)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84353B-76EB-D8D0-C906-8402F426959D}"/>
              </a:ext>
            </a:extLst>
          </p:cNvPr>
          <p:cNvSpPr/>
          <p:nvPr/>
        </p:nvSpPr>
        <p:spPr>
          <a:xfrm>
            <a:off x="8091324" y="2459760"/>
            <a:ext cx="2808312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/>
              <a:t>Pitäisi laskea verensokeri</a:t>
            </a:r>
          </a:p>
        </p:txBody>
      </p:sp>
    </p:spTree>
    <p:extLst>
      <p:ext uri="{BB962C8B-B14F-4D97-AF65-F5344CB8AC3E}">
        <p14:creationId xmlns:p14="http://schemas.microsoft.com/office/powerpoint/2010/main" val="333365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ED114-E5DC-30F6-013E-8B3A624D6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4D80-412C-85E5-94C0-7C9B5748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INSULIINIA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D8E07E-0F68-8296-A5B3-78FACB52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E4E283F5-12A1-17F7-4B1E-A718335BF5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165304"/>
            <a:ext cx="1752137" cy="536651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0D0F67C3-7AD5-6B7A-93D9-317B67E30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13" y="6050486"/>
            <a:ext cx="1677475" cy="670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298E89-6A9A-42CF-3058-9F1BCDD0A523}"/>
              </a:ext>
            </a:extLst>
          </p:cNvPr>
          <p:cNvSpPr txBox="1"/>
          <p:nvPr/>
        </p:nvSpPr>
        <p:spPr>
          <a:xfrm>
            <a:off x="3006564" y="2257690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000" dirty="0"/>
              <a:t>Ei oteta tavallista ruiskua</a:t>
            </a:r>
          </a:p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000" dirty="0"/>
              <a:t>Käytetään aina insuliiniruiskua</a:t>
            </a:r>
          </a:p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000" dirty="0"/>
              <a:t>Turvaruisku, turvaneula (kertakäyttöinen, ei pistä itseä)</a:t>
            </a:r>
          </a:p>
        </p:txBody>
      </p:sp>
    </p:spTree>
    <p:extLst>
      <p:ext uri="{BB962C8B-B14F-4D97-AF65-F5344CB8AC3E}">
        <p14:creationId xmlns:p14="http://schemas.microsoft.com/office/powerpoint/2010/main" val="108680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1F906-60F6-627F-2219-E17431CDA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9C396-6C63-ACD6-C42E-4935540D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INSULIINIKYNÄ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97E14-CF10-889C-A29E-7609B586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835BC811-75E7-DE13-F955-3A42F141B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165304"/>
            <a:ext cx="1752137" cy="536651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FCC7BD71-EA91-93FA-C51E-865B0992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13" y="6050486"/>
            <a:ext cx="1677475" cy="670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988F8E-B685-C7BB-E76F-7DDC665E07E9}"/>
              </a:ext>
            </a:extLst>
          </p:cNvPr>
          <p:cNvSpPr txBox="1"/>
          <p:nvPr/>
        </p:nvSpPr>
        <p:spPr>
          <a:xfrm>
            <a:off x="2711624" y="1920895"/>
            <a:ext cx="676875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000" dirty="0"/>
              <a:t>Insuliinikynää voi säätää.</a:t>
            </a:r>
          </a:p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000" dirty="0"/>
              <a:t>Neulan täyttämiseen käytetään n. 2 yksikköä.</a:t>
            </a:r>
          </a:p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000" dirty="0"/>
              <a:t>Neuloja on erikokoisia (4, 6, 8).</a:t>
            </a:r>
          </a:p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000" dirty="0"/>
              <a:t>Neuloja saa irtopakattuina.</a:t>
            </a:r>
          </a:p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000" dirty="0"/>
              <a:t>Kun neulaa täytetään, neulan kärki on alaspäin.</a:t>
            </a:r>
          </a:p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000" dirty="0"/>
              <a:t>Käytetty neula laitetaan aina kannelliseen säilytysastiaan esim. pulloon.</a:t>
            </a:r>
          </a:p>
        </p:txBody>
      </p:sp>
      <p:pic>
        <p:nvPicPr>
          <p:cNvPr id="8" name="Picture 7" descr="Kaksi insuliinikynää">
            <a:extLst>
              <a:ext uri="{FF2B5EF4-FFF2-40B4-BE49-F238E27FC236}">
                <a16:creationId xmlns:a16="http://schemas.microsoft.com/office/drawing/2014/main" id="{CE612940-AC60-6AC0-8D0C-0BC3F810E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825" y="505113"/>
            <a:ext cx="2581575" cy="19281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273B32-D255-A940-D53A-CBA1D3A83FC2}"/>
              </a:ext>
            </a:extLst>
          </p:cNvPr>
          <p:cNvSpPr txBox="1"/>
          <p:nvPr/>
        </p:nvSpPr>
        <p:spPr>
          <a:xfrm>
            <a:off x="9000825" y="2419573"/>
            <a:ext cx="2581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Wikipedia</a:t>
            </a:r>
          </a:p>
        </p:txBody>
      </p:sp>
    </p:spTree>
    <p:extLst>
      <p:ext uri="{BB962C8B-B14F-4D97-AF65-F5344CB8AC3E}">
        <p14:creationId xmlns:p14="http://schemas.microsoft.com/office/powerpoint/2010/main" val="119097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268EB-6A82-8206-B98A-FDF54CD2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8333-6DB2-CA4C-A4B8-3524BFF0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INSULIINIKYNÄLLÄ PISTÄMINEN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90AB6E-D0E7-F737-A0AC-4E1DA3CF9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D9283300-31DE-AF27-773C-8E1DBA441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165304"/>
            <a:ext cx="1752137" cy="536651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CCC2FF1C-ABE4-43A0-33CA-35DA5BA20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13" y="6050486"/>
            <a:ext cx="1677475" cy="670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6B32DD-0A78-D165-8002-F0D3554972C9}"/>
              </a:ext>
            </a:extLst>
          </p:cNvPr>
          <p:cNvSpPr txBox="1"/>
          <p:nvPr/>
        </p:nvSpPr>
        <p:spPr>
          <a:xfrm>
            <a:off x="1415480" y="1988840"/>
            <a:ext cx="93610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000" b="1" dirty="0"/>
              <a:t>Pistopaikka</a:t>
            </a:r>
            <a:r>
              <a:rPr lang="fi-FI" sz="2000" dirty="0"/>
              <a:t>: ”Pistetään reiden ulkosyrjään, vatsan alueelle tai pakaran yläosaan.”</a:t>
            </a:r>
          </a:p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000" b="1" dirty="0"/>
              <a:t>Neulan mitta </a:t>
            </a:r>
            <a:r>
              <a:rPr lang="fi-FI" sz="2000" dirty="0"/>
              <a:t>katsotaan potilaan mukaan (kehon rasvan määrä)</a:t>
            </a:r>
          </a:p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000" b="1" dirty="0"/>
              <a:t>Pisto-ote</a:t>
            </a:r>
            <a:r>
              <a:rPr lang="fi-FI" sz="2000" dirty="0"/>
              <a:t>: ”Insuliinikynällä pistetään eri paikkaan.”</a:t>
            </a:r>
          </a:p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000" b="1" dirty="0"/>
              <a:t>Sormet ja ihopoimu</a:t>
            </a:r>
            <a:r>
              <a:rPr lang="fi-FI" sz="2000" dirty="0"/>
              <a:t>: ”Ottakaa ihopoimu/rasvakudos sormien väliin”</a:t>
            </a:r>
          </a:p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000" b="1" dirty="0"/>
              <a:t>Napa</a:t>
            </a:r>
            <a:r>
              <a:rPr lang="fi-FI" sz="2000" dirty="0"/>
              <a:t>: ”Insuliinikynällä ei saa painaa napaan.”</a:t>
            </a:r>
          </a:p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000" b="1" dirty="0"/>
              <a:t>Desinfiointi</a:t>
            </a:r>
            <a:r>
              <a:rPr lang="fi-FI" sz="2000" dirty="0"/>
              <a:t>: ”Kotona ei insuliinikynällä pistäessä tarvitse desinfioida. Sairaalassa puhdistetaan. On kuitenkin hyvä, että kädet ja pistoalue ovat puhtaat ja ehjät.”</a:t>
            </a:r>
          </a:p>
        </p:txBody>
      </p:sp>
    </p:spTree>
    <p:extLst>
      <p:ext uri="{BB962C8B-B14F-4D97-AF65-F5344CB8AC3E}">
        <p14:creationId xmlns:p14="http://schemas.microsoft.com/office/powerpoint/2010/main" val="397550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A7EAF-A33D-DEC5-A6E1-183FEB008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9719-F40E-75C8-6DA3-7FF9CAC47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VERENSOKERIN NOSTAMINEN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63C49-FF82-D6FD-3707-284305B0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632CA737-FCA6-5213-2813-C2877CF926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165304"/>
            <a:ext cx="1752137" cy="536651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3A979D18-22A2-BEB7-6FC0-A7F74CCD9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13" y="6050486"/>
            <a:ext cx="1677475" cy="670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2D854E-547B-37E3-EB2F-9118E38C79AE}"/>
              </a:ext>
            </a:extLst>
          </p:cNvPr>
          <p:cNvSpPr txBox="1"/>
          <p:nvPr/>
        </p:nvSpPr>
        <p:spPr>
          <a:xfrm>
            <a:off x="2891644" y="2093009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000" dirty="0"/>
              <a:t>Annetaan syötävää</a:t>
            </a:r>
          </a:p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000" dirty="0"/>
              <a:t>Sairaalassa sokeri-infuusio</a:t>
            </a:r>
          </a:p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000" dirty="0"/>
              <a:t>Jos asumisyksikössä &gt; pitää soittaa hätäkeskukseen</a:t>
            </a:r>
          </a:p>
        </p:txBody>
      </p:sp>
    </p:spTree>
    <p:extLst>
      <p:ext uri="{BB962C8B-B14F-4D97-AF65-F5344CB8AC3E}">
        <p14:creationId xmlns:p14="http://schemas.microsoft.com/office/powerpoint/2010/main" val="161595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A7AD0-83BF-9F4D-0614-59B454614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84FF9-7C7C-9328-1FC7-1FDDFD82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OHJAUSPUHEEN RAKENNE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1CD744-FCB1-336F-BE40-9BEAB9DD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84BB5C6C-814D-1A3A-B0B7-DF923A885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165304"/>
            <a:ext cx="1752137" cy="536651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8ABC0D0C-02B8-86D9-2092-4F5AA3B26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13" y="6050486"/>
            <a:ext cx="1677475" cy="670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33BC4C-D95A-8227-1F58-65336D829CE3}"/>
              </a:ext>
            </a:extLst>
          </p:cNvPr>
          <p:cNvSpPr txBox="1"/>
          <p:nvPr/>
        </p:nvSpPr>
        <p:spPr>
          <a:xfrm>
            <a:off x="1355444" y="1908637"/>
            <a:ext cx="9569244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b="1" dirty="0"/>
              <a:t>Esittele itsesi</a:t>
            </a:r>
            <a:r>
              <a:rPr lang="fi-FI" dirty="0"/>
              <a:t>: ”</a:t>
            </a:r>
            <a:r>
              <a:rPr lang="fi-FI" b="1" dirty="0"/>
              <a:t>Hei! </a:t>
            </a:r>
            <a:r>
              <a:rPr lang="fi-FI" dirty="0"/>
              <a:t>Olen hoitaja…. Ja seuraavaksi neuvon/ohjaan…Mitä?”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b="1" dirty="0"/>
              <a:t>Esittele insuliinin aloitus</a:t>
            </a:r>
            <a:r>
              <a:rPr lang="fi-FI" dirty="0"/>
              <a:t>: ”Lääkäri on teille määrännyt…..(Mitä? Miksi? Kuinka pitkäksi ajaksi?)”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b="1" dirty="0"/>
              <a:t>Aiempi pistäminen</a:t>
            </a:r>
            <a:r>
              <a:rPr lang="fi-FI" dirty="0"/>
              <a:t>: Varmista, onko potilas pistänyt itseään? ”Oletteko aiemmin pistänyt….?”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b="1" dirty="0"/>
              <a:t>Selvitä taustatietoja potilaasta</a:t>
            </a:r>
            <a:r>
              <a:rPr lang="fi-FI" dirty="0"/>
              <a:t>: muut lääkkeet (esim. suun kautta)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b="1" dirty="0"/>
              <a:t>Varmista, että sinulla on oikeat tiedot potilaasta ja lääkityksestä</a:t>
            </a:r>
            <a:r>
              <a:rPr lang="fi-FI" dirty="0"/>
              <a:t>.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Kerro lääkkeestä (+henkilökohtainen käyttö)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Kerro lääkkeestä (Miksi lääkettä käytetään?)</a:t>
            </a:r>
          </a:p>
          <a:p>
            <a:pPr marL="180000" indent="-18000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871893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DB638-3C6A-7972-B17B-C1BAA8313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BD7F-B227-1F07-C7F1-1D896087E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OHJAUSPUHEEN RAKENNE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84209-8F5B-8054-8192-26EEBBE88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50680" cy="365125"/>
          </a:xfrm>
        </p:spPr>
        <p:txBody>
          <a:bodyPr/>
          <a:lstStyle/>
          <a:p>
            <a:r>
              <a:rPr lang="fi-FI" dirty="0"/>
              <a:t>Terveysalan ammattilaisten pätevöitymispolku -projekti (TEAP)</a:t>
            </a:r>
          </a:p>
        </p:txBody>
      </p:sp>
      <p:pic>
        <p:nvPicPr>
          <p:cNvPr id="5" name="Picture 4" descr="Metropolia AMK logo">
            <a:extLst>
              <a:ext uri="{FF2B5EF4-FFF2-40B4-BE49-F238E27FC236}">
                <a16:creationId xmlns:a16="http://schemas.microsoft.com/office/drawing/2014/main" id="{F3B76EB7-87B4-FFA1-AC3C-EA8A30E4D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165304"/>
            <a:ext cx="1752137" cy="536651"/>
          </a:xfrm>
          <a:prstGeom prst="rect">
            <a:avLst/>
          </a:prstGeom>
        </p:spPr>
      </p:pic>
      <p:pic>
        <p:nvPicPr>
          <p:cNvPr id="6" name="Picture 5" descr="Jatkuvan oppimisen ja työllisyyden palvelukeskus (JOTPA) logo">
            <a:extLst>
              <a:ext uri="{FF2B5EF4-FFF2-40B4-BE49-F238E27FC236}">
                <a16:creationId xmlns:a16="http://schemas.microsoft.com/office/drawing/2014/main" id="{AA78B37D-0A07-B39F-216F-EAA36459C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13" y="6050486"/>
            <a:ext cx="1677475" cy="670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CFED3A-8A96-FA5B-05BF-6A71210D8B6E}"/>
              </a:ext>
            </a:extLst>
          </p:cNvPr>
          <p:cNvSpPr txBox="1"/>
          <p:nvPr/>
        </p:nvSpPr>
        <p:spPr>
          <a:xfrm>
            <a:off x="1311378" y="1980240"/>
            <a:ext cx="9569244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b="1" dirty="0"/>
              <a:t>Vaikutuksen alkaminen ja jatkuminen</a:t>
            </a:r>
            <a:r>
              <a:rPr lang="fi-FI" dirty="0"/>
              <a:t>: ”Tämän lääkkeen vaikutus alkaa….Vaikutuksen alkamisen tunnistat esim. ……Lääkkeen vaikutus jatkuu….Kun lääkkeen vaikutus päättyy…..”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b="1" dirty="0"/>
              <a:t>Kerro, miten potilas tunnistaa matalan verensokerin + (tietoa läheiselle): </a:t>
            </a:r>
            <a:r>
              <a:rPr lang="fi-FI" dirty="0"/>
              <a:t>”Kun verensokeri on alhaalla, voi ilmetä (Mitä? Vapina, sekavuus, heikotus, väsymys)”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b="1" dirty="0"/>
              <a:t>Alkoholin käyttö</a:t>
            </a:r>
            <a:r>
              <a:rPr lang="fi-FI" dirty="0"/>
              <a:t>: ”Tämän lääkkeen käytön aikana kannattaa välttää / ei kannata käyttää….”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b="1" dirty="0"/>
              <a:t>Insuliinin määrät –ruoka</a:t>
            </a:r>
            <a:r>
              <a:rPr lang="fi-FI" dirty="0"/>
              <a:t>: ”Kun käytätte tätä lääkettä, on teidän tärkeää laskea……ja arvioida ruoka-annosten….. Ja laskea insuliinin….”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56975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etropolia Brand 2020">
      <a:dk1>
        <a:srgbClr val="5A5A5A"/>
      </a:dk1>
      <a:lt1>
        <a:sysClr val="window" lastClr="FFFFFF"/>
      </a:lt1>
      <a:dk2>
        <a:srgbClr val="E95D0F"/>
      </a:dk2>
      <a:lt2>
        <a:srgbClr val="EEECE1"/>
      </a:lt2>
      <a:accent1>
        <a:srgbClr val="FF5000"/>
      </a:accent1>
      <a:accent2>
        <a:srgbClr val="5A5A5A"/>
      </a:accent2>
      <a:accent3>
        <a:srgbClr val="FFF000"/>
      </a:accent3>
      <a:accent4>
        <a:srgbClr val="E6007D"/>
      </a:accent4>
      <a:accent5>
        <a:srgbClr val="C2D500"/>
      </a:accent5>
      <a:accent6>
        <a:srgbClr val="00A0E1"/>
      </a:accent6>
      <a:hlink>
        <a:srgbClr val="FF5000"/>
      </a:hlink>
      <a:folHlink>
        <a:srgbClr val="5A5A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99D7D05A-697E-4265-964F-D3F14339392F}" vid="{EC641DFA-E006-4260-8567-CEB4291B0C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100</TotalTime>
  <Words>806</Words>
  <Application>Microsoft Office PowerPoint</Application>
  <PresentationFormat>Widescreen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Aptos</vt:lpstr>
      <vt:lpstr>Arial</vt:lpstr>
      <vt:lpstr>Blank</vt:lpstr>
      <vt:lpstr>Sairaanhoitajan pätevöitymisopinnot  Lääkehoito INSULIININ PISTÄMINEN</vt:lpstr>
      <vt:lpstr>INSULIININ PISTÄMINEN</vt:lpstr>
      <vt:lpstr>INSULIINIT</vt:lpstr>
      <vt:lpstr>INSULIINIA</vt:lpstr>
      <vt:lpstr>INSULIINIKYNÄ</vt:lpstr>
      <vt:lpstr>INSULIINIKYNÄLLÄ PISTÄMINEN</vt:lpstr>
      <vt:lpstr>VERENSOKERIN NOSTAMINEN</vt:lpstr>
      <vt:lpstr>OHJAUSPUHEEN RAKENNE 1</vt:lpstr>
      <vt:lpstr>OHJAUSPUHEEN RAKENNE 2</vt:lpstr>
      <vt:lpstr>OHJAUSPUHEEN RAKENNE 3: PISTÄMISEN TEKNIIKKA</vt:lpstr>
      <vt:lpstr>TURVANEULA</vt:lpstr>
      <vt:lpstr>MUISTIINPANOJA 1</vt:lpstr>
      <vt:lpstr>MUISTIINPANOJA 2</vt:lpstr>
      <vt:lpstr>TERVEYSKYLÄ.FI LASKUHIILARI-SOVELLUS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LINKKEJÄ</vt:lpstr>
      <vt:lpstr>PowerPoint Presentation</vt:lpstr>
    </vt:vector>
  </TitlesOfParts>
  <Company>Metropolia Ammattikorkeakoulu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Karjalainen</dc:creator>
  <cp:lastModifiedBy>Anne Karjalainen</cp:lastModifiedBy>
  <cp:revision>12</cp:revision>
  <dcterms:created xsi:type="dcterms:W3CDTF">2025-10-28T13:10:10Z</dcterms:created>
  <dcterms:modified xsi:type="dcterms:W3CDTF">2025-11-10T13:39:21Z</dcterms:modified>
</cp:coreProperties>
</file>