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Lst>
  <p:notesMasterIdLst>
    <p:notesMasterId r:id="rId39"/>
  </p:notesMasterIdLst>
  <p:sldIdLst>
    <p:sldId id="256" r:id="rId6"/>
    <p:sldId id="263" r:id="rId7"/>
    <p:sldId id="265" r:id="rId8"/>
    <p:sldId id="264" r:id="rId9"/>
    <p:sldId id="262" r:id="rId10"/>
    <p:sldId id="257" r:id="rId11"/>
    <p:sldId id="259" r:id="rId12"/>
    <p:sldId id="260" r:id="rId13"/>
    <p:sldId id="266" r:id="rId14"/>
    <p:sldId id="268" r:id="rId15"/>
    <p:sldId id="267" r:id="rId16"/>
    <p:sldId id="269" r:id="rId17"/>
    <p:sldId id="270" r:id="rId18"/>
    <p:sldId id="272" r:id="rId19"/>
    <p:sldId id="273" r:id="rId20"/>
    <p:sldId id="274" r:id="rId21"/>
    <p:sldId id="271" r:id="rId22"/>
    <p:sldId id="275" r:id="rId23"/>
    <p:sldId id="276" r:id="rId24"/>
    <p:sldId id="277" r:id="rId25"/>
    <p:sldId id="278" r:id="rId26"/>
    <p:sldId id="279" r:id="rId27"/>
    <p:sldId id="280" r:id="rId28"/>
    <p:sldId id="281" r:id="rId29"/>
    <p:sldId id="282" r:id="rId30"/>
    <p:sldId id="285" r:id="rId31"/>
    <p:sldId id="286" r:id="rId32"/>
    <p:sldId id="287" r:id="rId33"/>
    <p:sldId id="283" r:id="rId34"/>
    <p:sldId id="284" r:id="rId35"/>
    <p:sldId id="289" r:id="rId36"/>
    <p:sldId id="288" r:id="rId37"/>
    <p:sldId id="291"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96" d="100"/>
          <a:sy n="96" d="100"/>
        </p:scale>
        <p:origin x="9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E3DC-FFA5-4B06-8CE1-A4327DB2171A}" type="datetimeFigureOut">
              <a:rPr lang="fi-FI" smtClean="0"/>
              <a:t>26.10.2020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609CB-CAF6-4571-BA04-25E12737EAA4}" type="slidenum">
              <a:rPr lang="fi-FI" smtClean="0"/>
              <a:t>‹#›</a:t>
            </a:fld>
            <a:endParaRPr lang="fi-FI"/>
          </a:p>
        </p:txBody>
      </p:sp>
    </p:spTree>
    <p:extLst>
      <p:ext uri="{BB962C8B-B14F-4D97-AF65-F5344CB8AC3E}">
        <p14:creationId xmlns:p14="http://schemas.microsoft.com/office/powerpoint/2010/main" val="3562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1716506" y="6192671"/>
            <a:ext cx="966537" cy="365125"/>
          </a:xfrm>
        </p:spPr>
        <p:txBody>
          <a:bodyPr/>
          <a:lstStyle/>
          <a:p>
            <a:fld id="{308255F3-F20B-4B87-BA2E-E1B81D1F1716}" type="datetime1">
              <a:rPr lang="fi-FI" smtClean="0"/>
              <a:t>26.10.2020</a:t>
            </a:fld>
            <a:endParaRPr lang="fi-FI" dirty="0"/>
          </a:p>
        </p:txBody>
      </p:sp>
      <p:sp>
        <p:nvSpPr>
          <p:cNvPr id="5" name="Alatunnisteen paikkamerkki 4"/>
          <p:cNvSpPr>
            <a:spLocks noGrp="1"/>
          </p:cNvSpPr>
          <p:nvPr>
            <p:ph type="ftr" sz="quarter" idx="11"/>
          </p:nvPr>
        </p:nvSpPr>
        <p:spPr/>
        <p:txBody>
          <a:bodyPr/>
          <a:lstStyle/>
          <a:p>
            <a:r>
              <a:rPr lang="fi-FI" dirty="0"/>
              <a:t>kiertotalousamk.fi</a:t>
            </a:r>
          </a:p>
        </p:txBody>
      </p:sp>
    </p:spTree>
    <p:extLst>
      <p:ext uri="{BB962C8B-B14F-4D97-AF65-F5344CB8AC3E}">
        <p14:creationId xmlns:p14="http://schemas.microsoft.com/office/powerpoint/2010/main" val="362874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3856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49030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4"/>
            <a:ext cx="10515600" cy="10894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410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968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690688"/>
            <a:ext cx="5181600" cy="4351338"/>
          </a:xfrm>
        </p:spPr>
        <p:txBody>
          <a:bodyPr/>
          <a:lstStyle>
            <a:lvl1pPr marL="457200" indent="-457200">
              <a:buFont typeface="Arial" panose="020B0604020202020204" pitchFamily="34" charset="0"/>
              <a:buChar char="•"/>
              <a:defRPr/>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825625"/>
            <a:ext cx="5181600" cy="42164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3098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4" name="Alatunnisteen paikkamerkki 3"/>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97468606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3E9E-8905-47D9-8774-71C2D0812B6B}" type="datetime1">
              <a:rPr lang="fi-FI" smtClean="0"/>
              <a:t>26.10.2020</a:t>
            </a:fld>
            <a:endParaRPr lang="fi-FI"/>
          </a:p>
        </p:txBody>
      </p:sp>
      <p:sp>
        <p:nvSpPr>
          <p:cNvPr id="5" name="Alatunnisteen paikkamerkki 4"/>
          <p:cNvSpPr>
            <a:spLocks noGrp="1"/>
          </p:cNvSpPr>
          <p:nvPr>
            <p:ph type="ftr" sz="quarter" idx="3"/>
          </p:nvPr>
        </p:nvSpPr>
        <p:spPr>
          <a:xfrm>
            <a:off x="4038600" y="61926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a:t>kiertotalousamk.fi</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66C3-9558-4BBB-9775-7D1DA6AA08CC}" type="slidenum">
              <a:rPr lang="fi-FI" smtClean="0"/>
              <a:t>‹#›</a:t>
            </a:fld>
            <a:endParaRPr lang="fi-FI"/>
          </a:p>
        </p:txBody>
      </p:sp>
    </p:spTree>
    <p:extLst>
      <p:ext uri="{BB962C8B-B14F-4D97-AF65-F5344CB8AC3E}">
        <p14:creationId xmlns:p14="http://schemas.microsoft.com/office/powerpoint/2010/main" val="11527115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1" r:id="rId3"/>
    <p:sldLayoutId id="2147483692" r:id="rId4"/>
    <p:sldLayoutId id="2147483693" r:id="rId5"/>
    <p:sldLayoutId id="2147483702" r:id="rId6"/>
    <p:sldLayoutId id="2147483695" r:id="rId7"/>
  </p:sldLayoutIdLst>
  <p:hf sldNum="0" hdr="0"/>
  <p:txStyles>
    <p:title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1qT5xPbUn8M" TargetMode="External"/><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hyperlink" Target="https://sahateollisuuskirja.f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40633186" TargetMode="External"/><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Sahatavaran valmistus</a:t>
            </a:r>
          </a:p>
        </p:txBody>
      </p:sp>
      <p:sp>
        <p:nvSpPr>
          <p:cNvPr id="3" name="Alaotsikko 2"/>
          <p:cNvSpPr>
            <a:spLocks noGrp="1"/>
          </p:cNvSpPr>
          <p:nvPr>
            <p:ph type="subTitle" idx="1"/>
          </p:nvPr>
        </p:nvSpPr>
        <p:spPr>
          <a:xfrm>
            <a:off x="1089102" y="3939374"/>
            <a:ext cx="9144000" cy="812966"/>
          </a:xfrm>
        </p:spPr>
        <p:txBody>
          <a:bodyPr>
            <a:normAutofit/>
          </a:bodyPr>
          <a:lstStyle/>
          <a:p>
            <a:r>
              <a:rPr lang="fi-FI" sz="1800" dirty="0"/>
              <a:t>Laatinut Nina Kokkonen, Hämeen ammattikorkeakoulu</a:t>
            </a:r>
          </a:p>
          <a:p>
            <a:r>
              <a:rPr lang="fi-FI" sz="1800" dirty="0" err="1"/>
              <a:t>Puuhuolto.fi</a:t>
            </a:r>
            <a:r>
              <a:rPr lang="fi-FI" sz="1800" dirty="0"/>
              <a:t> –oppimateriaalisivuston sahateollisuuskirjan pohjalta</a:t>
            </a:r>
          </a:p>
          <a:p>
            <a:endParaRPr lang="fi-FI" sz="1800" dirty="0"/>
          </a:p>
        </p:txBody>
      </p:sp>
      <p:sp>
        <p:nvSpPr>
          <p:cNvPr id="4" name="Päivämäärän paikkamerkki 3"/>
          <p:cNvSpPr>
            <a:spLocks noGrp="1"/>
          </p:cNvSpPr>
          <p:nvPr>
            <p:ph type="dt" sz="half" idx="10"/>
          </p:nvPr>
        </p:nvSpPr>
        <p:spPr/>
        <p:txBody>
          <a:bodyPr/>
          <a:lstStyle/>
          <a:p>
            <a:fld id="{60FEDBEC-BDFD-41C9-A00C-68FA1EF50EC5}" type="datetime1">
              <a:rPr lang="fi-FI" smtClean="0"/>
              <a:t>26.10.2020</a:t>
            </a:fld>
            <a:endParaRPr lang="fi-FI"/>
          </a:p>
        </p:txBody>
      </p:sp>
      <p:sp>
        <p:nvSpPr>
          <p:cNvPr id="5" name="Alatunnisteen paikkamerkki 4"/>
          <p:cNvSpPr>
            <a:spLocks noGrp="1"/>
          </p:cNvSpPr>
          <p:nvPr>
            <p:ph type="ftr" sz="quarter" idx="11"/>
          </p:nvPr>
        </p:nvSpPr>
        <p:spPr/>
        <p:txBody>
          <a:bodyPr/>
          <a:lstStyle/>
          <a:p>
            <a:r>
              <a:rPr lang="fi-FI"/>
              <a:t>kiertotalousamk.fi</a:t>
            </a:r>
            <a:endParaRPr lang="fi-FI" dirty="0"/>
          </a:p>
        </p:txBody>
      </p:sp>
      <p:pic>
        <p:nvPicPr>
          <p:cNvPr id="6" name="Kuva 5" descr="Kuva, joka sisältää kohteen näyttökuva&#10;&#10;Kuvaus luotu automaattisesti">
            <a:extLst>
              <a:ext uri="{FF2B5EF4-FFF2-40B4-BE49-F238E27FC236}">
                <a16:creationId xmlns:a16="http://schemas.microsoft.com/office/drawing/2014/main" id="{DBB5A1BF-737E-4F46-9FDB-C6F94F063D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35935" y="4752340"/>
            <a:ext cx="6120130" cy="1010920"/>
          </a:xfrm>
          <a:prstGeom prst="rect">
            <a:avLst/>
          </a:prstGeom>
        </p:spPr>
      </p:pic>
    </p:spTree>
    <p:extLst>
      <p:ext uri="{BB962C8B-B14F-4D97-AF65-F5344CB8AC3E}">
        <p14:creationId xmlns:p14="http://schemas.microsoft.com/office/powerpoint/2010/main" val="333228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6562AE-0AA2-0F45-BBA7-3987250C32B6}"/>
              </a:ext>
            </a:extLst>
          </p:cNvPr>
          <p:cNvSpPr>
            <a:spLocks noGrp="1"/>
          </p:cNvSpPr>
          <p:nvPr>
            <p:ph type="title"/>
          </p:nvPr>
        </p:nvSpPr>
        <p:spPr/>
        <p:txBody>
          <a:bodyPr/>
          <a:lstStyle/>
          <a:p>
            <a:r>
              <a:rPr lang="fi-FI" dirty="0">
                <a:latin typeface="+mj-lt"/>
              </a:rPr>
              <a:t>Kuoren määrä</a:t>
            </a:r>
          </a:p>
        </p:txBody>
      </p:sp>
      <p:pic>
        <p:nvPicPr>
          <p:cNvPr id="6" name="Sisällön paikkamerkki 5">
            <a:extLst>
              <a:ext uri="{FF2B5EF4-FFF2-40B4-BE49-F238E27FC236}">
                <a16:creationId xmlns:a16="http://schemas.microsoft.com/office/drawing/2014/main" id="{0D9ED926-E4B7-6446-9474-293F47300B17}"/>
              </a:ext>
            </a:extLst>
          </p:cNvPr>
          <p:cNvPicPr>
            <a:picLocks noGrp="1" noChangeAspect="1"/>
          </p:cNvPicPr>
          <p:nvPr>
            <p:ph sz="half" idx="1"/>
          </p:nvPr>
        </p:nvPicPr>
        <p:blipFill>
          <a:blip r:embed="rId2"/>
          <a:stretch>
            <a:fillRect/>
          </a:stretch>
        </p:blipFill>
        <p:spPr>
          <a:xfrm>
            <a:off x="1328737" y="1825625"/>
            <a:ext cx="4200525" cy="4200525"/>
          </a:xfrm>
          <a:prstGeom prst="rect">
            <a:avLst/>
          </a:prstGeom>
        </p:spPr>
      </p:pic>
      <p:sp>
        <p:nvSpPr>
          <p:cNvPr id="4" name="Sisällön paikkamerkki 3">
            <a:extLst>
              <a:ext uri="{FF2B5EF4-FFF2-40B4-BE49-F238E27FC236}">
                <a16:creationId xmlns:a16="http://schemas.microsoft.com/office/drawing/2014/main" id="{25DA0399-6989-C34D-A084-CD9B04E4E39F}"/>
              </a:ext>
            </a:extLst>
          </p:cNvPr>
          <p:cNvSpPr>
            <a:spLocks noGrp="1"/>
          </p:cNvSpPr>
          <p:nvPr>
            <p:ph sz="half" idx="2"/>
          </p:nvPr>
        </p:nvSpPr>
        <p:spPr/>
        <p:txBody>
          <a:bodyPr>
            <a:normAutofit fontScale="62500" lnSpcReduction="20000"/>
          </a:bodyPr>
          <a:lstStyle/>
          <a:p>
            <a:r>
              <a:rPr lang="fi-FI" dirty="0"/>
              <a:t>Eteläsuomalaisilla tukeilla männyn kuoriprosentti on suurempi (12,2 %) kuin kuusen (10,1 %). </a:t>
            </a:r>
          </a:p>
          <a:p>
            <a:r>
              <a:rPr lang="fi-FI" dirty="0"/>
              <a:t>Pohjois-Suomessa tilanne on päinvastainen kuoriprosentin ollessa männyllä keskimäärin 12,0 ja kuusella 13,2.</a:t>
            </a:r>
          </a:p>
          <a:p>
            <a:r>
              <a:rPr lang="fi-FI" dirty="0"/>
              <a:t>Suomessa sahateollisuudessa kuoren osuutta puunrungon tilavuudesta ei normaalisti mitata, koska rungot ostetaan kuorellisina. Maksun perustana oleva tukkien tehdasmittaus tehdään näin ollen kuoripäällisille tukeille lajittelulinjaan asennetulla optisella tukkimittarilla.</a:t>
            </a:r>
          </a:p>
          <a:p>
            <a:r>
              <a:rPr lang="fi-FI" dirty="0"/>
              <a:t>Koska tukit lajitellaan Suomessa yleensä kuoripäällisinä kuorimakoneen sijaitessa </a:t>
            </a:r>
            <a:r>
              <a:rPr lang="fi-FI" dirty="0" err="1"/>
              <a:t>sahaansyötössä</a:t>
            </a:r>
            <a:r>
              <a:rPr lang="fi-FI" dirty="0"/>
              <a:t>, joudutaan tukkiluokan määritys tekemään alueellisiin tilastoihin perustuvan kuorilisäysprosentin avulla. Suomessa käytettävät kaavat ja aluejaot sekä muuntoluvut määrittää Luonnonvarakeskus.</a:t>
            </a:r>
          </a:p>
          <a:p>
            <a:pPr marL="0" indent="0">
              <a:buNone/>
            </a:pPr>
            <a:endParaRPr lang="fi-FI" dirty="0"/>
          </a:p>
        </p:txBody>
      </p:sp>
      <p:sp>
        <p:nvSpPr>
          <p:cNvPr id="5" name="Alatunnisteen paikkamerkki 4">
            <a:extLst>
              <a:ext uri="{FF2B5EF4-FFF2-40B4-BE49-F238E27FC236}">
                <a16:creationId xmlns:a16="http://schemas.microsoft.com/office/drawing/2014/main" id="{BA2EE176-B244-C448-A154-ADFDDEFC4465}"/>
              </a:ext>
            </a:extLst>
          </p:cNvPr>
          <p:cNvSpPr>
            <a:spLocks noGrp="1"/>
          </p:cNvSpPr>
          <p:nvPr>
            <p:ph type="ftr" sz="quarter" idx="11"/>
          </p:nvPr>
        </p:nvSpPr>
        <p:spPr/>
        <p:txBody>
          <a:bodyPr/>
          <a:lstStyle/>
          <a:p>
            <a:r>
              <a:rPr lang="fi-FI"/>
              <a:t>kiertotalousamk.fi</a:t>
            </a:r>
          </a:p>
        </p:txBody>
      </p:sp>
      <p:sp>
        <p:nvSpPr>
          <p:cNvPr id="7" name="Tekstiruutu 6">
            <a:extLst>
              <a:ext uri="{FF2B5EF4-FFF2-40B4-BE49-F238E27FC236}">
                <a16:creationId xmlns:a16="http://schemas.microsoft.com/office/drawing/2014/main" id="{F508288F-C9A3-1146-8ACA-95A76A0137BB}"/>
              </a:ext>
            </a:extLst>
          </p:cNvPr>
          <p:cNvSpPr txBox="1"/>
          <p:nvPr/>
        </p:nvSpPr>
        <p:spPr>
          <a:xfrm>
            <a:off x="838200" y="5555413"/>
            <a:ext cx="1879810" cy="369332"/>
          </a:xfrm>
          <a:prstGeom prst="rect">
            <a:avLst/>
          </a:prstGeom>
          <a:noFill/>
        </p:spPr>
        <p:txBody>
          <a:bodyPr wrap="none" rtlCol="0">
            <a:spAutoFit/>
          </a:bodyPr>
          <a:lstStyle/>
          <a:p>
            <a:r>
              <a:rPr lang="fi-FI" i="1" dirty="0"/>
              <a:t>© Antti Saikkonen</a:t>
            </a:r>
            <a:endParaRPr lang="fi-FI" dirty="0"/>
          </a:p>
        </p:txBody>
      </p:sp>
    </p:spTree>
    <p:extLst>
      <p:ext uri="{BB962C8B-B14F-4D97-AF65-F5344CB8AC3E}">
        <p14:creationId xmlns:p14="http://schemas.microsoft.com/office/powerpoint/2010/main" val="402783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Sisällön paikkamerkki 16">
            <a:extLst>
              <a:ext uri="{FF2B5EF4-FFF2-40B4-BE49-F238E27FC236}">
                <a16:creationId xmlns:a16="http://schemas.microsoft.com/office/drawing/2014/main" id="{BFFF3292-A1C4-4F41-A723-00979718821F}"/>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0746" b="4667"/>
          <a:stretch/>
        </p:blipFill>
        <p:spPr>
          <a:xfrm>
            <a:off x="-1" y="10"/>
            <a:ext cx="12192000" cy="6857990"/>
          </a:xfrm>
          <a:prstGeom prst="rect">
            <a:avLst/>
          </a:prstGeom>
        </p:spPr>
      </p:pic>
      <p:sp>
        <p:nvSpPr>
          <p:cNvPr id="2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a:extLst>
              <a:ext uri="{FF2B5EF4-FFF2-40B4-BE49-F238E27FC236}">
                <a16:creationId xmlns:a16="http://schemas.microsoft.com/office/drawing/2014/main" id="{B0C929AE-0690-2E4B-9BFB-FE86F7A5E1AE}"/>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dirty="0" err="1">
                <a:latin typeface="+mj-lt"/>
                <a:ea typeface="+mj-ea"/>
                <a:cs typeface="+mj-cs"/>
              </a:rPr>
              <a:t>Sahausprosessi</a:t>
            </a:r>
            <a:endParaRPr lang="en-US" dirty="0">
              <a:latin typeface="+mj-lt"/>
              <a:ea typeface="+mj-ea"/>
              <a:cs typeface="+mj-cs"/>
            </a:endParaRPr>
          </a:p>
        </p:txBody>
      </p:sp>
      <p:cxnSp>
        <p:nvCxnSpPr>
          <p:cNvPr id="24" name="Straight Connector 2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9249C317-0238-5C42-A49C-4F8FCC3E1FA4}"/>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500"/>
              <a:t>Sahausprosessi tapahtuu linjassa, jossa sahakoneet sijaitsevat. </a:t>
            </a:r>
          </a:p>
          <a:p>
            <a:r>
              <a:rPr lang="en-US" sz="1500"/>
              <a:t>Pääperiaate on nelisahausmenetelmä, jota pohjoismainen sahateollisuus pääsääntöisesti käyttää.</a:t>
            </a:r>
          </a:p>
          <a:p>
            <a:r>
              <a:rPr lang="en-US" sz="1500"/>
              <a:t>Sahauslinjat voivat muodostua pelkkahakkureista, pyörösahoista tai vannesahoista. </a:t>
            </a:r>
          </a:p>
          <a:p>
            <a:r>
              <a:rPr lang="en-US" sz="1500"/>
              <a:t>Veistosahauksen periaate on suomalainen keksintö, joka on levinnyt laajasti ympäri maailmaa.</a:t>
            </a:r>
          </a:p>
        </p:txBody>
      </p:sp>
      <p:sp>
        <p:nvSpPr>
          <p:cNvPr id="5" name="Alatunnisteen paikkamerkki 4">
            <a:extLst>
              <a:ext uri="{FF2B5EF4-FFF2-40B4-BE49-F238E27FC236}">
                <a16:creationId xmlns:a16="http://schemas.microsoft.com/office/drawing/2014/main" id="{01263503-DCA1-604B-8789-D2AFC2A677E5}"/>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kiertotalousamk.fi</a:t>
            </a:r>
          </a:p>
        </p:txBody>
      </p:sp>
    </p:spTree>
    <p:extLst>
      <p:ext uri="{BB962C8B-B14F-4D97-AF65-F5344CB8AC3E}">
        <p14:creationId xmlns:p14="http://schemas.microsoft.com/office/powerpoint/2010/main" val="330779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12406E-120C-D143-B3ED-9DC0EBA92890}"/>
              </a:ext>
            </a:extLst>
          </p:cNvPr>
          <p:cNvSpPr>
            <a:spLocks noGrp="1"/>
          </p:cNvSpPr>
          <p:nvPr>
            <p:ph type="title"/>
          </p:nvPr>
        </p:nvSpPr>
        <p:spPr/>
        <p:txBody>
          <a:bodyPr>
            <a:normAutofit/>
          </a:bodyPr>
          <a:lstStyle/>
          <a:p>
            <a:r>
              <a:rPr lang="fi-FI" dirty="0">
                <a:latin typeface="+mj-lt"/>
              </a:rPr>
              <a:t>Pohjoismainen sahauskäytäntö, normaali sahaustapa</a:t>
            </a:r>
          </a:p>
        </p:txBody>
      </p:sp>
      <p:sp>
        <p:nvSpPr>
          <p:cNvPr id="3" name="Sisällön paikkamerkki 2">
            <a:extLst>
              <a:ext uri="{FF2B5EF4-FFF2-40B4-BE49-F238E27FC236}">
                <a16:creationId xmlns:a16="http://schemas.microsoft.com/office/drawing/2014/main" id="{D636D669-F7BD-4946-9C9F-2CFC710AD357}"/>
              </a:ext>
            </a:extLst>
          </p:cNvPr>
          <p:cNvSpPr>
            <a:spLocks noGrp="1"/>
          </p:cNvSpPr>
          <p:nvPr>
            <p:ph sz="half" idx="1"/>
          </p:nvPr>
        </p:nvSpPr>
        <p:spPr/>
        <p:txBody>
          <a:bodyPr>
            <a:normAutofit fontScale="92500" lnSpcReduction="10000"/>
          </a:bodyPr>
          <a:lstStyle/>
          <a:p>
            <a:r>
              <a:rPr lang="fi-FI" dirty="0"/>
              <a:t>Sahaus pohjoismaisen käytännön mukaisesti tarkoittaa, että:</a:t>
            </a:r>
          </a:p>
          <a:p>
            <a:pPr lvl="1"/>
            <a:r>
              <a:rPr lang="fi-FI" dirty="0"/>
              <a:t>ensin muodostetaan tukista nelisärmäinen </a:t>
            </a:r>
            <a:r>
              <a:rPr lang="fi-FI" dirty="0" err="1"/>
              <a:t>pelkka</a:t>
            </a:r>
            <a:endParaRPr lang="fi-FI" dirty="0"/>
          </a:p>
          <a:p>
            <a:pPr lvl="1"/>
            <a:r>
              <a:rPr lang="fi-FI" dirty="0"/>
              <a:t>jakosahausvaiheessa </a:t>
            </a:r>
            <a:r>
              <a:rPr lang="fi-FI" dirty="0" err="1"/>
              <a:t>pelkka</a:t>
            </a:r>
            <a:r>
              <a:rPr lang="fi-FI" dirty="0"/>
              <a:t> halkaistaan keskeltä</a:t>
            </a:r>
          </a:p>
          <a:p>
            <a:pPr lvl="1"/>
            <a:r>
              <a:rPr lang="fi-FI" dirty="0"/>
              <a:t>muut leikkaukset jakavat tukin keskitavaroiksi ja laudoiksi.</a:t>
            </a:r>
          </a:p>
          <a:p>
            <a:r>
              <a:rPr lang="fi-FI" dirty="0"/>
              <a:t>Keskitavara käsittää kaksi tai useampia sahatavarakappaleita, jotka saattavat olla samaa tai eri paksuutta.</a:t>
            </a:r>
          </a:p>
        </p:txBody>
      </p:sp>
      <p:pic>
        <p:nvPicPr>
          <p:cNvPr id="6" name="Sisällön paikkamerkki 5">
            <a:extLst>
              <a:ext uri="{FF2B5EF4-FFF2-40B4-BE49-F238E27FC236}">
                <a16:creationId xmlns:a16="http://schemas.microsoft.com/office/drawing/2014/main" id="{D2DA83DE-7A3F-1C41-AAB7-F391668948CA}"/>
              </a:ext>
            </a:extLst>
          </p:cNvPr>
          <p:cNvPicPr>
            <a:picLocks noGrp="1" noChangeAspect="1"/>
          </p:cNvPicPr>
          <p:nvPr>
            <p:ph sz="half" idx="2"/>
          </p:nvPr>
        </p:nvPicPr>
        <p:blipFill>
          <a:blip r:embed="rId2"/>
          <a:stretch>
            <a:fillRect/>
          </a:stretch>
        </p:blipFill>
        <p:spPr>
          <a:xfrm>
            <a:off x="5309049" y="2478548"/>
            <a:ext cx="6668875" cy="1705525"/>
          </a:xfrm>
          <a:prstGeom prst="rect">
            <a:avLst/>
          </a:prstGeom>
        </p:spPr>
      </p:pic>
      <p:sp>
        <p:nvSpPr>
          <p:cNvPr id="5" name="Alatunnisteen paikkamerkki 4">
            <a:extLst>
              <a:ext uri="{FF2B5EF4-FFF2-40B4-BE49-F238E27FC236}">
                <a16:creationId xmlns:a16="http://schemas.microsoft.com/office/drawing/2014/main" id="{3410487B-3D72-5241-A5E0-BF8F4CD24F8F}"/>
              </a:ext>
            </a:extLst>
          </p:cNvPr>
          <p:cNvSpPr>
            <a:spLocks noGrp="1"/>
          </p:cNvSpPr>
          <p:nvPr>
            <p:ph type="ftr" sz="quarter" idx="11"/>
          </p:nvPr>
        </p:nvSpPr>
        <p:spPr/>
        <p:txBody>
          <a:bodyPr/>
          <a:lstStyle/>
          <a:p>
            <a:r>
              <a:rPr lang="fi-FI" dirty="0" err="1"/>
              <a:t>kiertotalousamk.fi</a:t>
            </a:r>
            <a:endParaRPr lang="fi-FI" dirty="0"/>
          </a:p>
        </p:txBody>
      </p:sp>
      <p:sp>
        <p:nvSpPr>
          <p:cNvPr id="7" name="Tekstiruutu 6">
            <a:extLst>
              <a:ext uri="{FF2B5EF4-FFF2-40B4-BE49-F238E27FC236}">
                <a16:creationId xmlns:a16="http://schemas.microsoft.com/office/drawing/2014/main" id="{1C0987F0-1DEB-B148-9869-018B5BBC3C24}"/>
              </a:ext>
            </a:extLst>
          </p:cNvPr>
          <p:cNvSpPr txBox="1"/>
          <p:nvPr/>
        </p:nvSpPr>
        <p:spPr>
          <a:xfrm>
            <a:off x="6367499" y="4892039"/>
            <a:ext cx="4986301" cy="307777"/>
          </a:xfrm>
          <a:prstGeom prst="rect">
            <a:avLst/>
          </a:prstGeom>
          <a:noFill/>
        </p:spPr>
        <p:txBody>
          <a:bodyPr wrap="none" rtlCol="0">
            <a:spAutoFit/>
          </a:bodyPr>
          <a:lstStyle/>
          <a:p>
            <a:r>
              <a:rPr lang="fi-FI" sz="1400" i="1" dirty="0"/>
              <a:t>Lähde: Pohjoismainen sahatavara -kirja (2016), © Antti Saikkonen</a:t>
            </a:r>
            <a:endParaRPr lang="fi-FI" sz="1400" dirty="0"/>
          </a:p>
        </p:txBody>
      </p:sp>
    </p:spTree>
    <p:extLst>
      <p:ext uri="{BB962C8B-B14F-4D97-AF65-F5344CB8AC3E}">
        <p14:creationId xmlns:p14="http://schemas.microsoft.com/office/powerpoint/2010/main" val="418666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3C5AD9-43BB-6E4A-B290-8F5750B63401}"/>
              </a:ext>
            </a:extLst>
          </p:cNvPr>
          <p:cNvSpPr>
            <a:spLocks noGrp="1"/>
          </p:cNvSpPr>
          <p:nvPr>
            <p:ph type="title"/>
          </p:nvPr>
        </p:nvSpPr>
        <p:spPr/>
        <p:txBody>
          <a:bodyPr/>
          <a:lstStyle/>
          <a:p>
            <a:r>
              <a:rPr lang="fi-FI" dirty="0">
                <a:latin typeface="+mj-lt"/>
              </a:rPr>
              <a:t>Erilaisia tukin sahaustapoja</a:t>
            </a:r>
          </a:p>
        </p:txBody>
      </p:sp>
      <p:pic>
        <p:nvPicPr>
          <p:cNvPr id="6" name="Sisällön paikkamerkki 5">
            <a:extLst>
              <a:ext uri="{FF2B5EF4-FFF2-40B4-BE49-F238E27FC236}">
                <a16:creationId xmlns:a16="http://schemas.microsoft.com/office/drawing/2014/main" id="{003D1188-D363-9E41-9F8B-6B9A6BE79FD9}"/>
              </a:ext>
            </a:extLst>
          </p:cNvPr>
          <p:cNvPicPr>
            <a:picLocks noGrp="1" noChangeAspect="1"/>
          </p:cNvPicPr>
          <p:nvPr>
            <p:ph sz="half" idx="1"/>
          </p:nvPr>
        </p:nvPicPr>
        <p:blipFill>
          <a:blip r:embed="rId2"/>
          <a:stretch>
            <a:fillRect/>
          </a:stretch>
        </p:blipFill>
        <p:spPr>
          <a:xfrm>
            <a:off x="1233054" y="1690688"/>
            <a:ext cx="6206836" cy="3215160"/>
          </a:xfrm>
          <a:prstGeom prst="rect">
            <a:avLst/>
          </a:prstGeom>
        </p:spPr>
      </p:pic>
      <p:sp>
        <p:nvSpPr>
          <p:cNvPr id="4" name="Sisällön paikkamerkki 3">
            <a:extLst>
              <a:ext uri="{FF2B5EF4-FFF2-40B4-BE49-F238E27FC236}">
                <a16:creationId xmlns:a16="http://schemas.microsoft.com/office/drawing/2014/main" id="{1ADB4877-00FE-264F-8B10-83A92C652604}"/>
              </a:ext>
            </a:extLst>
          </p:cNvPr>
          <p:cNvSpPr>
            <a:spLocks noGrp="1"/>
          </p:cNvSpPr>
          <p:nvPr>
            <p:ph sz="half" idx="2"/>
          </p:nvPr>
        </p:nvSpPr>
        <p:spPr>
          <a:xfrm>
            <a:off x="7834744" y="1690688"/>
            <a:ext cx="3304309" cy="4199790"/>
          </a:xfrm>
        </p:spPr>
        <p:txBody>
          <a:bodyPr>
            <a:normAutofit fontScale="62500" lnSpcReduction="20000"/>
          </a:bodyPr>
          <a:lstStyle/>
          <a:p>
            <a:r>
              <a:rPr lang="fi-FI" dirty="0"/>
              <a:t>Sahausprosessin tarkoituksena on saada sahaamisen ja särmäyksen avulla suurin mahdollinen määrä korkealaatuista ja ostajan vaatimuksia vastaavaa sahatavaraa. </a:t>
            </a:r>
          </a:p>
          <a:p>
            <a:r>
              <a:rPr lang="fi-FI" dirty="0"/>
              <a:t>Tähän päämäärään pyritään erilaisilla laiteyhdistelmillä ja tekniikoilla.</a:t>
            </a:r>
          </a:p>
          <a:p>
            <a:r>
              <a:rPr lang="fi-FI" dirty="0"/>
              <a:t>Valmiiden sahatavarakappaleiden mitat ja kosteudet on Suomessa määritelty </a:t>
            </a:r>
            <a:r>
              <a:rPr lang="fi-FI" b="1" dirty="0"/>
              <a:t>Rakennustiedon julkaisemissa RT-korteissa, joissa sallitut mittapoikkeamat ovat eurooppalaisen standardin EN 336 mukaisia</a:t>
            </a:r>
            <a:r>
              <a:rPr lang="fi-FI" dirty="0"/>
              <a:t>.</a:t>
            </a:r>
          </a:p>
        </p:txBody>
      </p:sp>
      <p:sp>
        <p:nvSpPr>
          <p:cNvPr id="5" name="Alatunnisteen paikkamerkki 4">
            <a:extLst>
              <a:ext uri="{FF2B5EF4-FFF2-40B4-BE49-F238E27FC236}">
                <a16:creationId xmlns:a16="http://schemas.microsoft.com/office/drawing/2014/main" id="{31516B39-CFFC-CD4A-8951-64278B89D5F1}"/>
              </a:ext>
            </a:extLst>
          </p:cNvPr>
          <p:cNvSpPr>
            <a:spLocks noGrp="1"/>
          </p:cNvSpPr>
          <p:nvPr>
            <p:ph type="ftr" sz="quarter" idx="11"/>
          </p:nvPr>
        </p:nvSpPr>
        <p:spPr/>
        <p:txBody>
          <a:bodyPr/>
          <a:lstStyle/>
          <a:p>
            <a:r>
              <a:rPr lang="fi-FI"/>
              <a:t>kiertotalousamk.fi</a:t>
            </a:r>
          </a:p>
        </p:txBody>
      </p:sp>
      <p:sp>
        <p:nvSpPr>
          <p:cNvPr id="7" name="Tekstiruutu 6">
            <a:extLst>
              <a:ext uri="{FF2B5EF4-FFF2-40B4-BE49-F238E27FC236}">
                <a16:creationId xmlns:a16="http://schemas.microsoft.com/office/drawing/2014/main" id="{689DF356-8C06-8343-B9D9-FA5ADA2CC809}"/>
              </a:ext>
            </a:extLst>
          </p:cNvPr>
          <p:cNvSpPr txBox="1"/>
          <p:nvPr/>
        </p:nvSpPr>
        <p:spPr>
          <a:xfrm>
            <a:off x="1399309" y="5167312"/>
            <a:ext cx="1879810" cy="369332"/>
          </a:xfrm>
          <a:prstGeom prst="rect">
            <a:avLst/>
          </a:prstGeom>
          <a:noFill/>
        </p:spPr>
        <p:txBody>
          <a:bodyPr wrap="none" rtlCol="0">
            <a:spAutoFit/>
          </a:bodyPr>
          <a:lstStyle/>
          <a:p>
            <a:r>
              <a:rPr lang="fi-FI" i="1" dirty="0"/>
              <a:t>© Antti Saikkonen</a:t>
            </a:r>
            <a:endParaRPr lang="fi-FI" dirty="0"/>
          </a:p>
        </p:txBody>
      </p:sp>
    </p:spTree>
    <p:extLst>
      <p:ext uri="{BB962C8B-B14F-4D97-AF65-F5344CB8AC3E}">
        <p14:creationId xmlns:p14="http://schemas.microsoft.com/office/powerpoint/2010/main" val="75563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F9EBBA-13D0-C347-8E97-0D7BDECC1FAB}"/>
              </a:ext>
            </a:extLst>
          </p:cNvPr>
          <p:cNvSpPr>
            <a:spLocks noGrp="1"/>
          </p:cNvSpPr>
          <p:nvPr>
            <p:ph type="title"/>
          </p:nvPr>
        </p:nvSpPr>
        <p:spPr/>
        <p:txBody>
          <a:bodyPr/>
          <a:lstStyle/>
          <a:p>
            <a:r>
              <a:rPr lang="fi-FI" dirty="0" err="1">
                <a:latin typeface="+mj-lt"/>
              </a:rPr>
              <a:t>Pelkkahakkuri</a:t>
            </a:r>
            <a:r>
              <a:rPr lang="fi-FI" dirty="0">
                <a:latin typeface="+mj-lt"/>
              </a:rPr>
              <a:t> ja pyörösaha</a:t>
            </a:r>
          </a:p>
        </p:txBody>
      </p:sp>
      <p:pic>
        <p:nvPicPr>
          <p:cNvPr id="8" name="Sisällön paikkamerkki 7">
            <a:extLst>
              <a:ext uri="{FF2B5EF4-FFF2-40B4-BE49-F238E27FC236}">
                <a16:creationId xmlns:a16="http://schemas.microsoft.com/office/drawing/2014/main" id="{215DA8F9-BBC5-0F4E-A34F-E2D9380F3E3D}"/>
              </a:ext>
            </a:extLst>
          </p:cNvPr>
          <p:cNvPicPr>
            <a:picLocks noGrp="1" noChangeAspect="1"/>
          </p:cNvPicPr>
          <p:nvPr>
            <p:ph sz="half" idx="2"/>
          </p:nvPr>
        </p:nvPicPr>
        <p:blipFill>
          <a:blip r:embed="rId2"/>
          <a:stretch>
            <a:fillRect/>
          </a:stretch>
        </p:blipFill>
        <p:spPr>
          <a:xfrm>
            <a:off x="6096000" y="1726623"/>
            <a:ext cx="5181600" cy="2914650"/>
          </a:xfrm>
          <a:prstGeom prst="rect">
            <a:avLst/>
          </a:prstGeom>
        </p:spPr>
      </p:pic>
      <p:sp>
        <p:nvSpPr>
          <p:cNvPr id="5" name="Alatunnisteen paikkamerkki 4">
            <a:extLst>
              <a:ext uri="{FF2B5EF4-FFF2-40B4-BE49-F238E27FC236}">
                <a16:creationId xmlns:a16="http://schemas.microsoft.com/office/drawing/2014/main" id="{1D8E51E9-6408-AB4E-AE08-EA2196F25BF6}"/>
              </a:ext>
            </a:extLst>
          </p:cNvPr>
          <p:cNvSpPr>
            <a:spLocks noGrp="1"/>
          </p:cNvSpPr>
          <p:nvPr>
            <p:ph type="ftr" sz="quarter" idx="11"/>
          </p:nvPr>
        </p:nvSpPr>
        <p:spPr/>
        <p:txBody>
          <a:bodyPr/>
          <a:lstStyle/>
          <a:p>
            <a:r>
              <a:rPr lang="fi-FI"/>
              <a:t>kiertotalousamk.fi</a:t>
            </a:r>
          </a:p>
        </p:txBody>
      </p:sp>
      <p:pic>
        <p:nvPicPr>
          <p:cNvPr id="6" name="Sisällön paikkamerkki 6">
            <a:extLst>
              <a:ext uri="{FF2B5EF4-FFF2-40B4-BE49-F238E27FC236}">
                <a16:creationId xmlns:a16="http://schemas.microsoft.com/office/drawing/2014/main" id="{078DD4CB-B580-484A-8BBA-841C8FD9D989}"/>
              </a:ext>
            </a:extLst>
          </p:cNvPr>
          <p:cNvPicPr>
            <a:picLocks noGrp="1" noChangeAspect="1"/>
          </p:cNvPicPr>
          <p:nvPr>
            <p:ph sz="half" idx="1"/>
          </p:nvPr>
        </p:nvPicPr>
        <p:blipFill>
          <a:blip r:embed="rId3"/>
          <a:stretch>
            <a:fillRect/>
          </a:stretch>
        </p:blipFill>
        <p:spPr>
          <a:xfrm>
            <a:off x="838200" y="1825625"/>
            <a:ext cx="5181600" cy="2918460"/>
          </a:xfrm>
          <a:prstGeom prst="rect">
            <a:avLst/>
          </a:prstGeom>
        </p:spPr>
      </p:pic>
      <p:sp>
        <p:nvSpPr>
          <p:cNvPr id="7" name="Tekstiruutu 6">
            <a:extLst>
              <a:ext uri="{FF2B5EF4-FFF2-40B4-BE49-F238E27FC236}">
                <a16:creationId xmlns:a16="http://schemas.microsoft.com/office/drawing/2014/main" id="{A98C6970-B8AA-F041-BE2C-4C490330AD96}"/>
              </a:ext>
            </a:extLst>
          </p:cNvPr>
          <p:cNvSpPr txBox="1"/>
          <p:nvPr/>
        </p:nvSpPr>
        <p:spPr>
          <a:xfrm>
            <a:off x="838200" y="4641273"/>
            <a:ext cx="3976255" cy="1200329"/>
          </a:xfrm>
          <a:prstGeom prst="rect">
            <a:avLst/>
          </a:prstGeom>
          <a:noFill/>
        </p:spPr>
        <p:txBody>
          <a:bodyPr wrap="square" rtlCol="0">
            <a:spAutoFit/>
          </a:bodyPr>
          <a:lstStyle/>
          <a:p>
            <a:r>
              <a:rPr lang="fi-FI" dirty="0" err="1"/>
              <a:t>Pelkkahakkuri</a:t>
            </a:r>
            <a:r>
              <a:rPr lang="fi-FI" dirty="0"/>
              <a:t> on yleensä sahalinjan ensimmäinen kone. </a:t>
            </a:r>
            <a:r>
              <a:rPr lang="fi-FI" dirty="0" err="1"/>
              <a:t>Pelkkahakkuria</a:t>
            </a:r>
            <a:r>
              <a:rPr lang="fi-FI" dirty="0"/>
              <a:t> voidaan pitää nykyaikaisen sahalinjan peruskoneena.</a:t>
            </a:r>
          </a:p>
        </p:txBody>
      </p:sp>
      <p:sp>
        <p:nvSpPr>
          <p:cNvPr id="9" name="Tekstiruutu 8">
            <a:extLst>
              <a:ext uri="{FF2B5EF4-FFF2-40B4-BE49-F238E27FC236}">
                <a16:creationId xmlns:a16="http://schemas.microsoft.com/office/drawing/2014/main" id="{DB61467F-5935-BC40-905F-7CFC0D93BF98}"/>
              </a:ext>
            </a:extLst>
          </p:cNvPr>
          <p:cNvSpPr txBox="1"/>
          <p:nvPr/>
        </p:nvSpPr>
        <p:spPr>
          <a:xfrm>
            <a:off x="6172202" y="4744085"/>
            <a:ext cx="5181600" cy="923330"/>
          </a:xfrm>
          <a:prstGeom prst="rect">
            <a:avLst/>
          </a:prstGeom>
          <a:noFill/>
        </p:spPr>
        <p:txBody>
          <a:bodyPr wrap="square" rtlCol="0">
            <a:spAutoFit/>
          </a:bodyPr>
          <a:lstStyle/>
          <a:p>
            <a:r>
              <a:rPr lang="fi-FI" dirty="0"/>
              <a:t>Pyörösahoja on ryhdytty käyttämään yhä enenevässä määrin tukkien ja </a:t>
            </a:r>
            <a:r>
              <a:rPr lang="fi-FI" dirty="0" err="1"/>
              <a:t>pelkkojen</a:t>
            </a:r>
            <a:r>
              <a:rPr lang="fi-FI" dirty="0"/>
              <a:t> sahauksessa laudoiksi ja sydäntavaraksi.</a:t>
            </a:r>
          </a:p>
        </p:txBody>
      </p:sp>
      <p:sp>
        <p:nvSpPr>
          <p:cNvPr id="10" name="Tekstiruutu 9">
            <a:extLst>
              <a:ext uri="{FF2B5EF4-FFF2-40B4-BE49-F238E27FC236}">
                <a16:creationId xmlns:a16="http://schemas.microsoft.com/office/drawing/2014/main" id="{79E9998C-939D-F545-8D69-4CF793FC78A7}"/>
              </a:ext>
            </a:extLst>
          </p:cNvPr>
          <p:cNvSpPr txBox="1"/>
          <p:nvPr/>
        </p:nvSpPr>
        <p:spPr>
          <a:xfrm>
            <a:off x="5049982" y="4173680"/>
            <a:ext cx="1507400" cy="307777"/>
          </a:xfrm>
          <a:prstGeom prst="rect">
            <a:avLst/>
          </a:prstGeom>
          <a:noFill/>
        </p:spPr>
        <p:txBody>
          <a:bodyPr wrap="none" rtlCol="0">
            <a:spAutoFit/>
          </a:bodyPr>
          <a:lstStyle/>
          <a:p>
            <a:r>
              <a:rPr lang="fi-FI" sz="1400" i="1" dirty="0"/>
              <a:t>© Antti Saikkonen</a:t>
            </a:r>
            <a:endParaRPr lang="fi-FI" sz="1400" dirty="0"/>
          </a:p>
        </p:txBody>
      </p:sp>
    </p:spTree>
    <p:extLst>
      <p:ext uri="{BB962C8B-B14F-4D97-AF65-F5344CB8AC3E}">
        <p14:creationId xmlns:p14="http://schemas.microsoft.com/office/powerpoint/2010/main" val="14063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882296-F341-D64A-8395-1D1D460517D2}"/>
              </a:ext>
            </a:extLst>
          </p:cNvPr>
          <p:cNvSpPr>
            <a:spLocks noGrp="1"/>
          </p:cNvSpPr>
          <p:nvPr>
            <p:ph type="title"/>
          </p:nvPr>
        </p:nvSpPr>
        <p:spPr/>
        <p:txBody>
          <a:bodyPr/>
          <a:lstStyle/>
          <a:p>
            <a:r>
              <a:rPr lang="fi-FI" dirty="0">
                <a:latin typeface="+mj-lt"/>
              </a:rPr>
              <a:t>Veistosahaus</a:t>
            </a:r>
          </a:p>
        </p:txBody>
      </p:sp>
      <p:pic>
        <p:nvPicPr>
          <p:cNvPr id="6" name="Sisällön paikkamerkki 5">
            <a:extLst>
              <a:ext uri="{FF2B5EF4-FFF2-40B4-BE49-F238E27FC236}">
                <a16:creationId xmlns:a16="http://schemas.microsoft.com/office/drawing/2014/main" id="{81057FFE-40B3-2249-B370-40504B096770}"/>
              </a:ext>
            </a:extLst>
          </p:cNvPr>
          <p:cNvPicPr>
            <a:picLocks noGrp="1" noChangeAspect="1"/>
          </p:cNvPicPr>
          <p:nvPr>
            <p:ph sz="half" idx="1"/>
          </p:nvPr>
        </p:nvPicPr>
        <p:blipFill>
          <a:blip r:embed="rId2"/>
          <a:stretch>
            <a:fillRect/>
          </a:stretch>
        </p:blipFill>
        <p:spPr>
          <a:xfrm>
            <a:off x="1469368" y="1967550"/>
            <a:ext cx="6283036" cy="3332480"/>
          </a:xfrm>
          <a:prstGeom prst="rect">
            <a:avLst/>
          </a:prstGeom>
        </p:spPr>
      </p:pic>
      <p:sp>
        <p:nvSpPr>
          <p:cNvPr id="4" name="Sisällön paikkamerkki 3">
            <a:extLst>
              <a:ext uri="{FF2B5EF4-FFF2-40B4-BE49-F238E27FC236}">
                <a16:creationId xmlns:a16="http://schemas.microsoft.com/office/drawing/2014/main" id="{475F0299-D2CA-3D46-AA92-96998EFEC50C}"/>
              </a:ext>
            </a:extLst>
          </p:cNvPr>
          <p:cNvSpPr>
            <a:spLocks noGrp="1"/>
          </p:cNvSpPr>
          <p:nvPr>
            <p:ph sz="half" idx="2"/>
          </p:nvPr>
        </p:nvSpPr>
        <p:spPr>
          <a:xfrm>
            <a:off x="8049490" y="1825625"/>
            <a:ext cx="3304309" cy="4199790"/>
          </a:xfrm>
        </p:spPr>
        <p:txBody>
          <a:bodyPr>
            <a:normAutofit lnSpcReduction="10000"/>
          </a:bodyPr>
          <a:lstStyle/>
          <a:p>
            <a:r>
              <a:rPr lang="fi-FI" dirty="0"/>
              <a:t>Veistosahaksi on totuttu kutsumaan suomalaisen Veisto Oy:n kehittämää sahaustapaa, jossa tukki haketetaan, sahataan ja särmätään valmiiksi sahatavaraksi yhdessä ainoassa sahakoneessa.</a:t>
            </a:r>
          </a:p>
        </p:txBody>
      </p:sp>
      <p:sp>
        <p:nvSpPr>
          <p:cNvPr id="5" name="Alatunnisteen paikkamerkki 4">
            <a:extLst>
              <a:ext uri="{FF2B5EF4-FFF2-40B4-BE49-F238E27FC236}">
                <a16:creationId xmlns:a16="http://schemas.microsoft.com/office/drawing/2014/main" id="{37A37019-127D-5546-A10E-9084C2A42351}"/>
              </a:ext>
            </a:extLst>
          </p:cNvPr>
          <p:cNvSpPr>
            <a:spLocks noGrp="1"/>
          </p:cNvSpPr>
          <p:nvPr>
            <p:ph type="ftr" sz="quarter" idx="11"/>
          </p:nvPr>
        </p:nvSpPr>
        <p:spPr/>
        <p:txBody>
          <a:bodyPr/>
          <a:lstStyle/>
          <a:p>
            <a:r>
              <a:rPr lang="fi-FI" dirty="0" err="1"/>
              <a:t>kiertotalousamk.fi</a:t>
            </a:r>
            <a:endParaRPr lang="fi-FI" dirty="0"/>
          </a:p>
        </p:txBody>
      </p:sp>
      <p:sp>
        <p:nvSpPr>
          <p:cNvPr id="7" name="Tekstiruutu 6">
            <a:extLst>
              <a:ext uri="{FF2B5EF4-FFF2-40B4-BE49-F238E27FC236}">
                <a16:creationId xmlns:a16="http://schemas.microsoft.com/office/drawing/2014/main" id="{2F37C945-27F5-A54B-889A-4797C261400A}"/>
              </a:ext>
            </a:extLst>
          </p:cNvPr>
          <p:cNvSpPr txBox="1"/>
          <p:nvPr/>
        </p:nvSpPr>
        <p:spPr>
          <a:xfrm>
            <a:off x="603066" y="5144120"/>
            <a:ext cx="5651868" cy="646331"/>
          </a:xfrm>
          <a:prstGeom prst="rect">
            <a:avLst/>
          </a:prstGeom>
          <a:noFill/>
        </p:spPr>
        <p:txBody>
          <a:bodyPr wrap="none" rtlCol="0">
            <a:spAutoFit/>
          </a:bodyPr>
          <a:lstStyle/>
          <a:p>
            <a:r>
              <a:rPr lang="fi-FI" dirty="0" err="1"/>
              <a:t>HewSaw</a:t>
            </a:r>
            <a:r>
              <a:rPr lang="fi-FI" dirty="0"/>
              <a:t> R200 –sahakoneen työstöprosessin periaatekuva.</a:t>
            </a:r>
            <a:br>
              <a:rPr lang="fi-FI" dirty="0"/>
            </a:br>
            <a:r>
              <a:rPr lang="fi-FI" i="1" dirty="0"/>
              <a:t>© Veisto Oy</a:t>
            </a:r>
            <a:endParaRPr lang="fi-FI" dirty="0"/>
          </a:p>
        </p:txBody>
      </p:sp>
    </p:spTree>
    <p:extLst>
      <p:ext uri="{BB962C8B-B14F-4D97-AF65-F5344CB8AC3E}">
        <p14:creationId xmlns:p14="http://schemas.microsoft.com/office/powerpoint/2010/main" val="3315291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7D228-4A6E-3C42-B795-C78181066813}"/>
              </a:ext>
            </a:extLst>
          </p:cNvPr>
          <p:cNvSpPr>
            <a:spLocks noGrp="1"/>
          </p:cNvSpPr>
          <p:nvPr>
            <p:ph type="title"/>
          </p:nvPr>
        </p:nvSpPr>
        <p:spPr/>
        <p:txBody>
          <a:bodyPr/>
          <a:lstStyle/>
          <a:p>
            <a:r>
              <a:rPr lang="fi-FI" dirty="0">
                <a:latin typeface="+mj-lt"/>
              </a:rPr>
              <a:t>Vannesahaus</a:t>
            </a:r>
          </a:p>
        </p:txBody>
      </p:sp>
      <p:pic>
        <p:nvPicPr>
          <p:cNvPr id="6" name="Sisällön paikkamerkki 5">
            <a:extLst>
              <a:ext uri="{FF2B5EF4-FFF2-40B4-BE49-F238E27FC236}">
                <a16:creationId xmlns:a16="http://schemas.microsoft.com/office/drawing/2014/main" id="{78C8604B-9B35-6748-B19A-0B3A789ECA20}"/>
              </a:ext>
            </a:extLst>
          </p:cNvPr>
          <p:cNvPicPr>
            <a:picLocks noGrp="1" noChangeAspect="1"/>
          </p:cNvPicPr>
          <p:nvPr>
            <p:ph sz="half" idx="1"/>
          </p:nvPr>
        </p:nvPicPr>
        <p:blipFill>
          <a:blip r:embed="rId2"/>
          <a:stretch>
            <a:fillRect/>
          </a:stretch>
        </p:blipFill>
        <p:spPr>
          <a:xfrm>
            <a:off x="1354781" y="1642197"/>
            <a:ext cx="4259273" cy="4200525"/>
          </a:xfrm>
          <a:prstGeom prst="rect">
            <a:avLst/>
          </a:prstGeom>
        </p:spPr>
      </p:pic>
      <p:sp>
        <p:nvSpPr>
          <p:cNvPr id="4" name="Sisällön paikkamerkki 3">
            <a:extLst>
              <a:ext uri="{FF2B5EF4-FFF2-40B4-BE49-F238E27FC236}">
                <a16:creationId xmlns:a16="http://schemas.microsoft.com/office/drawing/2014/main" id="{E05C32AB-15EB-F742-B51E-324B5A0E6FF7}"/>
              </a:ext>
            </a:extLst>
          </p:cNvPr>
          <p:cNvSpPr>
            <a:spLocks noGrp="1"/>
          </p:cNvSpPr>
          <p:nvPr>
            <p:ph sz="half" idx="2"/>
          </p:nvPr>
        </p:nvSpPr>
        <p:spPr/>
        <p:txBody>
          <a:bodyPr>
            <a:normAutofit fontScale="85000" lnSpcReduction="20000"/>
          </a:bodyPr>
          <a:lstStyle/>
          <a:p>
            <a:r>
              <a:rPr lang="fi-FI" dirty="0"/>
              <a:t>Vannesahauksen periaate on, että kapea nauhamainen sahanterä kiertää kahta samankokoista teräpyörää tasaisella nopeudella leikaten samalla halutun paksuisia sahatavarakappaleita läpisyötettävästä puusta.</a:t>
            </a:r>
          </a:p>
          <a:p>
            <a:r>
              <a:rPr lang="fi-FI" dirty="0"/>
              <a:t>Skandinaavisessa sahateollisuudessa käytetään pääasiassa pystysuoria vannesahoja. Ne ovat yleisesti asennettu ryhmiin, joissa on tyypillisesti 2, 3 tai 4 vannesahaa sijoitettuna pareittain toisiansa vastaan.</a:t>
            </a:r>
          </a:p>
        </p:txBody>
      </p:sp>
      <p:sp>
        <p:nvSpPr>
          <p:cNvPr id="5" name="Alatunnisteen paikkamerkki 4">
            <a:extLst>
              <a:ext uri="{FF2B5EF4-FFF2-40B4-BE49-F238E27FC236}">
                <a16:creationId xmlns:a16="http://schemas.microsoft.com/office/drawing/2014/main" id="{03224C07-B3CF-224C-8287-9E96D959EDAC}"/>
              </a:ext>
            </a:extLst>
          </p:cNvPr>
          <p:cNvSpPr>
            <a:spLocks noGrp="1"/>
          </p:cNvSpPr>
          <p:nvPr>
            <p:ph type="ftr" sz="quarter" idx="11"/>
          </p:nvPr>
        </p:nvSpPr>
        <p:spPr/>
        <p:txBody>
          <a:bodyPr/>
          <a:lstStyle/>
          <a:p>
            <a:r>
              <a:rPr lang="fi-FI"/>
              <a:t>kiertotalousamk.fi</a:t>
            </a:r>
          </a:p>
        </p:txBody>
      </p:sp>
      <p:sp>
        <p:nvSpPr>
          <p:cNvPr id="7" name="Tekstiruutu 6">
            <a:extLst>
              <a:ext uri="{FF2B5EF4-FFF2-40B4-BE49-F238E27FC236}">
                <a16:creationId xmlns:a16="http://schemas.microsoft.com/office/drawing/2014/main" id="{B014C1B6-5230-424B-AB62-C571A0654AE0}"/>
              </a:ext>
            </a:extLst>
          </p:cNvPr>
          <p:cNvSpPr txBox="1"/>
          <p:nvPr/>
        </p:nvSpPr>
        <p:spPr>
          <a:xfrm>
            <a:off x="512618" y="5555413"/>
            <a:ext cx="1879810" cy="369332"/>
          </a:xfrm>
          <a:prstGeom prst="rect">
            <a:avLst/>
          </a:prstGeom>
          <a:noFill/>
        </p:spPr>
        <p:txBody>
          <a:bodyPr wrap="none" rtlCol="0">
            <a:spAutoFit/>
          </a:bodyPr>
          <a:lstStyle/>
          <a:p>
            <a:r>
              <a:rPr lang="fi-FI" i="1" dirty="0"/>
              <a:t>© Antti Saikkonen</a:t>
            </a:r>
            <a:endParaRPr lang="fi-FI" dirty="0"/>
          </a:p>
        </p:txBody>
      </p:sp>
    </p:spTree>
    <p:extLst>
      <p:ext uri="{BB962C8B-B14F-4D97-AF65-F5344CB8AC3E}">
        <p14:creationId xmlns:p14="http://schemas.microsoft.com/office/powerpoint/2010/main" val="965114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0F9DAE0E-1934-3349-AD46-C3EDEA6A3906}"/>
              </a:ext>
            </a:extLst>
          </p:cNvPr>
          <p:cNvPicPr>
            <a:picLocks noGrp="1" noChangeAspect="1"/>
          </p:cNvPicPr>
          <p:nvPr>
            <p:ph sz="half" idx="2"/>
          </p:nvPr>
        </p:nvPicPr>
        <p:blipFill rotWithShape="1">
          <a:blip r:embed="rId2"/>
          <a:srcRect/>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a:extLst>
              <a:ext uri="{FF2B5EF4-FFF2-40B4-BE49-F238E27FC236}">
                <a16:creationId xmlns:a16="http://schemas.microsoft.com/office/drawing/2014/main" id="{69276B09-A382-FF4F-B345-D94BA310032C}"/>
              </a:ext>
            </a:extLst>
          </p:cNvPr>
          <p:cNvSpPr>
            <a:spLocks noGrp="1"/>
          </p:cNvSpPr>
          <p:nvPr>
            <p:ph type="title"/>
          </p:nvPr>
        </p:nvSpPr>
        <p:spPr>
          <a:xfrm>
            <a:off x="649014" y="998175"/>
            <a:ext cx="4204137" cy="1342754"/>
          </a:xfrm>
        </p:spPr>
        <p:txBody>
          <a:bodyPr vert="horz" lIns="91440" tIns="45720" rIns="91440" bIns="45720" rtlCol="0" anchor="ctr">
            <a:noAutofit/>
          </a:bodyPr>
          <a:lstStyle/>
          <a:p>
            <a:pPr algn="ctr"/>
            <a:br>
              <a:rPr lang="en-US" sz="2400" dirty="0">
                <a:latin typeface="+mj-lt"/>
                <a:ea typeface="+mj-ea"/>
                <a:cs typeface="+mj-cs"/>
              </a:rPr>
            </a:br>
            <a:r>
              <a:rPr lang="en-US" sz="2400" dirty="0" err="1">
                <a:latin typeface="+mj-lt"/>
              </a:rPr>
              <a:t>Nykyisin</a:t>
            </a:r>
            <a:r>
              <a:rPr lang="en-US" sz="2400" dirty="0">
                <a:latin typeface="+mj-lt"/>
              </a:rPr>
              <a:t> </a:t>
            </a:r>
            <a:r>
              <a:rPr lang="en-US" sz="2400" dirty="0" err="1">
                <a:latin typeface="+mj-lt"/>
              </a:rPr>
              <a:t>sahausprosessi</a:t>
            </a:r>
            <a:r>
              <a:rPr lang="en-US" sz="2400" dirty="0">
                <a:latin typeface="+mj-lt"/>
              </a:rPr>
              <a:t> </a:t>
            </a:r>
            <a:r>
              <a:rPr lang="en-US" sz="2400" dirty="0" err="1">
                <a:latin typeface="+mj-lt"/>
              </a:rPr>
              <a:t>tapahtuu</a:t>
            </a:r>
            <a:r>
              <a:rPr lang="en-US" sz="2400" dirty="0">
                <a:latin typeface="+mj-lt"/>
              </a:rPr>
              <a:t> </a:t>
            </a:r>
            <a:r>
              <a:rPr lang="en-US" sz="2400" dirty="0" err="1">
                <a:latin typeface="+mj-lt"/>
              </a:rPr>
              <a:t>erilaisilla</a:t>
            </a:r>
            <a:r>
              <a:rPr lang="en-US" sz="2400" dirty="0">
                <a:latin typeface="+mj-lt"/>
              </a:rPr>
              <a:t> </a:t>
            </a:r>
            <a:r>
              <a:rPr lang="en-US" sz="2400" dirty="0" err="1">
                <a:latin typeface="+mj-lt"/>
              </a:rPr>
              <a:t>sahalinjoilla</a:t>
            </a:r>
            <a:r>
              <a:rPr lang="en-US" sz="2400" dirty="0">
                <a:latin typeface="+mj-lt"/>
              </a:rPr>
              <a:t>, </a:t>
            </a:r>
            <a:r>
              <a:rPr lang="en-US" sz="2400" dirty="0" err="1">
                <a:latin typeface="+mj-lt"/>
              </a:rPr>
              <a:t>jotka</a:t>
            </a:r>
            <a:r>
              <a:rPr lang="en-US" sz="2400" dirty="0">
                <a:latin typeface="+mj-lt"/>
              </a:rPr>
              <a:t> </a:t>
            </a:r>
            <a:r>
              <a:rPr lang="en-US" sz="2400" dirty="0" err="1">
                <a:latin typeface="+mj-lt"/>
              </a:rPr>
              <a:t>muodostuvat</a:t>
            </a:r>
            <a:r>
              <a:rPr lang="en-US" sz="2400" dirty="0">
                <a:latin typeface="+mj-lt"/>
              </a:rPr>
              <a:t> </a:t>
            </a:r>
            <a:r>
              <a:rPr lang="en-US" sz="2400" dirty="0" err="1">
                <a:latin typeface="+mj-lt"/>
              </a:rPr>
              <a:t>edellä</a:t>
            </a:r>
            <a:r>
              <a:rPr lang="en-US" sz="2400" dirty="0">
                <a:latin typeface="+mj-lt"/>
              </a:rPr>
              <a:t> </a:t>
            </a:r>
            <a:r>
              <a:rPr lang="en-US" sz="2400" dirty="0" err="1">
                <a:latin typeface="+mj-lt"/>
              </a:rPr>
              <a:t>kuvattujen</a:t>
            </a:r>
            <a:r>
              <a:rPr lang="en-US" sz="2400" dirty="0">
                <a:latin typeface="+mj-lt"/>
              </a:rPr>
              <a:t> </a:t>
            </a:r>
            <a:r>
              <a:rPr lang="en-US" sz="2400" dirty="0" err="1">
                <a:latin typeface="+mj-lt"/>
              </a:rPr>
              <a:t>sahakoneiden</a:t>
            </a:r>
            <a:r>
              <a:rPr lang="en-US" sz="2400" dirty="0">
                <a:latin typeface="+mj-lt"/>
              </a:rPr>
              <a:t> </a:t>
            </a:r>
            <a:r>
              <a:rPr lang="en-US" sz="2400" dirty="0" err="1">
                <a:latin typeface="+mj-lt"/>
              </a:rPr>
              <a:t>yhdistelmistä</a:t>
            </a:r>
            <a:r>
              <a:rPr lang="en-US" sz="2400" dirty="0">
                <a:latin typeface="+mj-lt"/>
              </a:rPr>
              <a:t>.</a:t>
            </a:r>
            <a:endParaRPr lang="en-US" sz="2400" dirty="0">
              <a:latin typeface="+mj-lt"/>
              <a:ea typeface="+mj-ea"/>
              <a:cs typeface="+mj-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Sisällön paikkamerkki 7">
            <a:extLst>
              <a:ext uri="{FF2B5EF4-FFF2-40B4-BE49-F238E27FC236}">
                <a16:creationId xmlns:a16="http://schemas.microsoft.com/office/drawing/2014/main" id="{C4DB39E2-6DCB-024C-A229-83CC8CF584A0}"/>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b="1" dirty="0" err="1"/>
              <a:t>Vannesahalinja</a:t>
            </a:r>
            <a:r>
              <a:rPr lang="en-US" sz="1800" dirty="0"/>
              <a:t> on </a:t>
            </a:r>
            <a:r>
              <a:rPr lang="en-US" sz="1800" dirty="0" err="1"/>
              <a:t>suora</a:t>
            </a:r>
            <a:r>
              <a:rPr lang="en-US" sz="1800" dirty="0"/>
              <a:t> </a:t>
            </a:r>
            <a:r>
              <a:rPr lang="en-US" sz="1800" dirty="0" err="1"/>
              <a:t>sahalinja</a:t>
            </a:r>
            <a:r>
              <a:rPr lang="en-US" sz="1800" dirty="0"/>
              <a:t>, </a:t>
            </a:r>
            <a:r>
              <a:rPr lang="en-US" sz="1800" dirty="0" err="1"/>
              <a:t>joka</a:t>
            </a:r>
            <a:r>
              <a:rPr lang="en-US" sz="1800" dirty="0"/>
              <a:t> </a:t>
            </a:r>
            <a:r>
              <a:rPr lang="en-US" sz="1800" dirty="0" err="1"/>
              <a:t>muodostuu</a:t>
            </a:r>
            <a:r>
              <a:rPr lang="en-US" sz="1800" dirty="0"/>
              <a:t> </a:t>
            </a:r>
            <a:r>
              <a:rPr lang="en-US" sz="1800" dirty="0" err="1"/>
              <a:t>puhtaasti</a:t>
            </a:r>
            <a:r>
              <a:rPr lang="en-US" sz="1800" dirty="0"/>
              <a:t> </a:t>
            </a:r>
            <a:r>
              <a:rPr lang="en-US" sz="1800" dirty="0" err="1"/>
              <a:t>yhdenlaisista</a:t>
            </a:r>
            <a:r>
              <a:rPr lang="en-US" sz="1800" dirty="0"/>
              <a:t> </a:t>
            </a:r>
            <a:r>
              <a:rPr lang="en-US" sz="1800" dirty="0" err="1"/>
              <a:t>sahakoneista</a:t>
            </a:r>
            <a:r>
              <a:rPr lang="en-US" sz="1800" dirty="0"/>
              <a:t> </a:t>
            </a:r>
            <a:r>
              <a:rPr lang="en-US" sz="1800" dirty="0" err="1"/>
              <a:t>eli</a:t>
            </a:r>
            <a:r>
              <a:rPr lang="en-US" sz="1800" dirty="0"/>
              <a:t> </a:t>
            </a:r>
            <a:r>
              <a:rPr lang="en-US" sz="1800" dirty="0" err="1"/>
              <a:t>vannesahayksiköistä</a:t>
            </a:r>
            <a:r>
              <a:rPr lang="en-US" sz="1800" dirty="0"/>
              <a:t>.</a:t>
            </a:r>
          </a:p>
          <a:p>
            <a:r>
              <a:rPr lang="en-US" sz="1800" b="1" dirty="0" err="1"/>
              <a:t>Veistosahalinja</a:t>
            </a:r>
            <a:r>
              <a:rPr lang="en-US" sz="1800" dirty="0"/>
              <a:t> </a:t>
            </a:r>
            <a:r>
              <a:rPr lang="en-US" sz="1800" dirty="0" err="1"/>
              <a:t>muodostuu</a:t>
            </a:r>
            <a:r>
              <a:rPr lang="en-US" sz="1800" dirty="0"/>
              <a:t> </a:t>
            </a:r>
            <a:r>
              <a:rPr lang="en-US" sz="1800" dirty="0" err="1"/>
              <a:t>yksikertaisimmillaan</a:t>
            </a:r>
            <a:r>
              <a:rPr lang="en-US" sz="1800" dirty="0"/>
              <a:t> </a:t>
            </a:r>
            <a:r>
              <a:rPr lang="en-US" sz="1800" dirty="0" err="1"/>
              <a:t>yhdestä</a:t>
            </a:r>
            <a:r>
              <a:rPr lang="en-US" sz="1800" dirty="0"/>
              <a:t> </a:t>
            </a:r>
            <a:r>
              <a:rPr lang="en-US" sz="1800" dirty="0" err="1"/>
              <a:t>sahakoneesta</a:t>
            </a:r>
            <a:r>
              <a:rPr lang="en-US" sz="1800" dirty="0"/>
              <a:t>, </a:t>
            </a:r>
            <a:r>
              <a:rPr lang="en-US" sz="1800" dirty="0" err="1"/>
              <a:t>jossa</a:t>
            </a:r>
            <a:r>
              <a:rPr lang="en-US" sz="1800" dirty="0"/>
              <a:t> </a:t>
            </a:r>
            <a:r>
              <a:rPr lang="en-US" sz="1800" dirty="0" err="1"/>
              <a:t>tukki</a:t>
            </a:r>
            <a:r>
              <a:rPr lang="en-US" sz="1800" dirty="0"/>
              <a:t> </a:t>
            </a:r>
            <a:r>
              <a:rPr lang="en-US" sz="1800" dirty="0" err="1"/>
              <a:t>suunnataan</a:t>
            </a:r>
            <a:r>
              <a:rPr lang="en-US" sz="1800" dirty="0"/>
              <a:t>, </a:t>
            </a:r>
            <a:r>
              <a:rPr lang="en-US" sz="1800" dirty="0" err="1"/>
              <a:t>haketetaan</a:t>
            </a:r>
            <a:r>
              <a:rPr lang="en-US" sz="1800" dirty="0"/>
              <a:t> </a:t>
            </a:r>
            <a:r>
              <a:rPr lang="en-US" sz="1800" dirty="0" err="1"/>
              <a:t>neljältä</a:t>
            </a:r>
            <a:r>
              <a:rPr lang="en-US" sz="1800" dirty="0"/>
              <a:t> </a:t>
            </a:r>
            <a:r>
              <a:rPr lang="en-US" sz="1800" dirty="0" err="1"/>
              <a:t>sivulta</a:t>
            </a:r>
            <a:r>
              <a:rPr lang="en-US" sz="1800" dirty="0"/>
              <a:t> </a:t>
            </a:r>
            <a:r>
              <a:rPr lang="en-US" sz="1800" dirty="0" err="1"/>
              <a:t>pelkaksi</a:t>
            </a:r>
            <a:r>
              <a:rPr lang="en-US" sz="1800" dirty="0"/>
              <a:t>, </a:t>
            </a:r>
            <a:r>
              <a:rPr lang="en-US" sz="1800" dirty="0" err="1"/>
              <a:t>jakosahataan</a:t>
            </a:r>
            <a:r>
              <a:rPr lang="en-US" sz="1800" dirty="0"/>
              <a:t> </a:t>
            </a:r>
            <a:r>
              <a:rPr lang="en-US" sz="1800" dirty="0" err="1"/>
              <a:t>kaksiakselisella</a:t>
            </a:r>
            <a:r>
              <a:rPr lang="en-US" sz="1800" dirty="0"/>
              <a:t> </a:t>
            </a:r>
            <a:r>
              <a:rPr lang="en-US" sz="1800" dirty="0" err="1"/>
              <a:t>jakosahalla</a:t>
            </a:r>
            <a:r>
              <a:rPr lang="en-US" sz="1800" dirty="0"/>
              <a:t> ja </a:t>
            </a:r>
            <a:r>
              <a:rPr lang="en-US" sz="1800" dirty="0" err="1"/>
              <a:t>sivulaudat</a:t>
            </a:r>
            <a:r>
              <a:rPr lang="en-US" sz="1800" dirty="0"/>
              <a:t> </a:t>
            </a:r>
            <a:r>
              <a:rPr lang="en-US" sz="1800" dirty="0" err="1"/>
              <a:t>särmätään</a:t>
            </a:r>
            <a:r>
              <a:rPr lang="en-US" sz="1800" dirty="0"/>
              <a:t>.</a:t>
            </a:r>
          </a:p>
        </p:txBody>
      </p:sp>
      <p:sp>
        <p:nvSpPr>
          <p:cNvPr id="5" name="Alatunnisteen paikkamerkki 4">
            <a:extLst>
              <a:ext uri="{FF2B5EF4-FFF2-40B4-BE49-F238E27FC236}">
                <a16:creationId xmlns:a16="http://schemas.microsoft.com/office/drawing/2014/main" id="{560A15DC-5271-5F4B-A9BD-F7BA4DB1DEA3}"/>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kiertotalousamk.fi</a:t>
            </a:r>
          </a:p>
        </p:txBody>
      </p:sp>
    </p:spTree>
    <p:extLst>
      <p:ext uri="{BB962C8B-B14F-4D97-AF65-F5344CB8AC3E}">
        <p14:creationId xmlns:p14="http://schemas.microsoft.com/office/powerpoint/2010/main" val="40568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B49BEF-1252-0143-BDEA-A0539BB37061}"/>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err="1">
                <a:latin typeface="+mj-lt"/>
                <a:ea typeface="+mj-ea"/>
                <a:cs typeface="+mj-cs"/>
              </a:rPr>
              <a:t>Dimensiolajittelu</a:t>
            </a:r>
            <a:endParaRPr lang="en-US" dirty="0">
              <a:latin typeface="+mj-lt"/>
              <a:ea typeface="+mj-ea"/>
              <a:cs typeface="+mj-cs"/>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A068EB5D-6244-A145-B43F-9B4E8DE8E8D9}"/>
              </a:ext>
            </a:extLst>
          </p:cNvPr>
          <p:cNvSpPr>
            <a:spLocks noGrp="1"/>
          </p:cNvSpPr>
          <p:nvPr>
            <p:ph sz="half" idx="2"/>
          </p:nvPr>
        </p:nvSpPr>
        <p:spPr>
          <a:xfrm>
            <a:off x="858982" y="2575034"/>
            <a:ext cx="4916452" cy="3462228"/>
          </a:xfrm>
        </p:spPr>
        <p:txBody>
          <a:bodyPr vert="horz" lIns="91440" tIns="45720" rIns="91440" bIns="45720" rtlCol="0">
            <a:normAutofit/>
          </a:bodyPr>
          <a:lstStyle/>
          <a:p>
            <a:r>
              <a:rPr lang="en-US" sz="1800" dirty="0" err="1"/>
              <a:t>Dimensiolajittelu</a:t>
            </a:r>
            <a:r>
              <a:rPr lang="en-US" sz="1800" dirty="0"/>
              <a:t> </a:t>
            </a:r>
            <a:r>
              <a:rPr lang="en-US" sz="1800" dirty="0" err="1"/>
              <a:t>tarkoittaa</a:t>
            </a:r>
            <a:r>
              <a:rPr lang="en-US" sz="1800" dirty="0"/>
              <a:t> </a:t>
            </a:r>
            <a:r>
              <a:rPr lang="en-US" sz="1800" dirty="0" err="1"/>
              <a:t>sahatavaran</a:t>
            </a:r>
            <a:r>
              <a:rPr lang="en-US" sz="1800" dirty="0"/>
              <a:t> </a:t>
            </a:r>
            <a:r>
              <a:rPr lang="en-US" sz="1800" dirty="0" err="1"/>
              <a:t>lajittelua</a:t>
            </a:r>
            <a:r>
              <a:rPr lang="en-US" sz="1800" dirty="0"/>
              <a:t> </a:t>
            </a:r>
            <a:r>
              <a:rPr lang="en-US" sz="1800" dirty="0" err="1"/>
              <a:t>tuoreena</a:t>
            </a:r>
            <a:r>
              <a:rPr lang="en-US" sz="1800" dirty="0"/>
              <a:t> </a:t>
            </a:r>
            <a:r>
              <a:rPr lang="en-US" sz="1800" dirty="0" err="1"/>
              <a:t>suoraan</a:t>
            </a:r>
            <a:r>
              <a:rPr lang="en-US" sz="1800" dirty="0"/>
              <a:t> </a:t>
            </a:r>
            <a:r>
              <a:rPr lang="en-US" sz="1800" dirty="0" err="1"/>
              <a:t>sahaavien</a:t>
            </a:r>
            <a:r>
              <a:rPr lang="en-US" sz="1800" dirty="0"/>
              <a:t> </a:t>
            </a:r>
            <a:r>
              <a:rPr lang="en-US" sz="1800" dirty="0" err="1"/>
              <a:t>koneiden</a:t>
            </a:r>
            <a:r>
              <a:rPr lang="en-US" sz="1800" dirty="0"/>
              <a:t> </a:t>
            </a:r>
            <a:r>
              <a:rPr lang="en-US" sz="1800" dirty="0" err="1"/>
              <a:t>jälkeen</a:t>
            </a:r>
            <a:r>
              <a:rPr lang="en-US" sz="1800" dirty="0"/>
              <a:t>. </a:t>
            </a:r>
            <a:r>
              <a:rPr lang="en-US" sz="1800" dirty="0" err="1"/>
              <a:t>Dimensiolajittelu</a:t>
            </a:r>
            <a:r>
              <a:rPr lang="en-US" sz="1800" dirty="0"/>
              <a:t> </a:t>
            </a:r>
            <a:r>
              <a:rPr lang="en-US" sz="1800" dirty="0" err="1"/>
              <a:t>tehdään</a:t>
            </a:r>
            <a:r>
              <a:rPr lang="en-US" sz="1800" dirty="0"/>
              <a:t> </a:t>
            </a:r>
            <a:r>
              <a:rPr lang="en-US" sz="1800" dirty="0" err="1"/>
              <a:t>sekä</a:t>
            </a:r>
            <a:r>
              <a:rPr lang="en-US" sz="1800" dirty="0"/>
              <a:t> </a:t>
            </a:r>
            <a:r>
              <a:rPr lang="en-US" sz="1800" dirty="0" err="1"/>
              <a:t>mittojen</a:t>
            </a:r>
            <a:r>
              <a:rPr lang="en-US" sz="1800" dirty="0"/>
              <a:t> (</a:t>
            </a:r>
            <a:r>
              <a:rPr lang="en-US" sz="1800" dirty="0" err="1"/>
              <a:t>dimensioiden</a:t>
            </a:r>
            <a:r>
              <a:rPr lang="en-US" sz="1800" dirty="0"/>
              <a:t>) </a:t>
            </a:r>
            <a:r>
              <a:rPr lang="en-US" sz="1800" dirty="0" err="1"/>
              <a:t>että</a:t>
            </a:r>
            <a:r>
              <a:rPr lang="en-US" sz="1800" dirty="0"/>
              <a:t> </a:t>
            </a:r>
            <a:r>
              <a:rPr lang="en-US" sz="1800" dirty="0" err="1"/>
              <a:t>yhä</a:t>
            </a:r>
            <a:r>
              <a:rPr lang="en-US" sz="1800" dirty="0"/>
              <a:t> </a:t>
            </a:r>
            <a:r>
              <a:rPr lang="en-US" sz="1800" dirty="0" err="1"/>
              <a:t>enenevässä</a:t>
            </a:r>
            <a:r>
              <a:rPr lang="en-US" sz="1800" dirty="0"/>
              <a:t> </a:t>
            </a:r>
            <a:r>
              <a:rPr lang="en-US" sz="1800" dirty="0" err="1"/>
              <a:t>määrin</a:t>
            </a:r>
            <a:r>
              <a:rPr lang="en-US" sz="1800" dirty="0"/>
              <a:t> </a:t>
            </a:r>
            <a:r>
              <a:rPr lang="en-US" sz="1800" dirty="0" err="1"/>
              <a:t>laatujen</a:t>
            </a:r>
            <a:r>
              <a:rPr lang="en-US" sz="1800" dirty="0"/>
              <a:t> </a:t>
            </a:r>
            <a:r>
              <a:rPr lang="en-US" sz="1800" dirty="0" err="1"/>
              <a:t>mukaan</a:t>
            </a:r>
            <a:r>
              <a:rPr lang="en-US" sz="1800" dirty="0"/>
              <a:t>.</a:t>
            </a:r>
          </a:p>
          <a:p>
            <a:r>
              <a:rPr lang="en-US" sz="1800" dirty="0" err="1"/>
              <a:t>Dimensiolajittelulaitokset</a:t>
            </a:r>
            <a:r>
              <a:rPr lang="en-US" sz="1800" dirty="0"/>
              <a:t> </a:t>
            </a:r>
            <a:r>
              <a:rPr lang="en-US" sz="1800" dirty="0" err="1"/>
              <a:t>ovat</a:t>
            </a:r>
            <a:r>
              <a:rPr lang="en-US" sz="1800" dirty="0"/>
              <a:t> </a:t>
            </a:r>
            <a:r>
              <a:rPr lang="en-US" sz="1800" dirty="0" err="1"/>
              <a:t>massiivisia</a:t>
            </a:r>
            <a:r>
              <a:rPr lang="en-US" sz="1800" dirty="0"/>
              <a:t> </a:t>
            </a:r>
            <a:r>
              <a:rPr lang="en-US" sz="1800" dirty="0" err="1"/>
              <a:t>laitoksia</a:t>
            </a:r>
            <a:r>
              <a:rPr lang="en-US" sz="1800" dirty="0"/>
              <a:t> </a:t>
            </a:r>
            <a:r>
              <a:rPr lang="en-US" sz="1800" dirty="0" err="1"/>
              <a:t>lokeroineen</a:t>
            </a:r>
            <a:r>
              <a:rPr lang="en-US" sz="1800" dirty="0"/>
              <a:t>. </a:t>
            </a:r>
            <a:r>
              <a:rPr lang="en-US" sz="1800" dirty="0" err="1"/>
              <a:t>Niissä</a:t>
            </a:r>
            <a:r>
              <a:rPr lang="en-US" sz="1800" dirty="0"/>
              <a:t> </a:t>
            </a:r>
            <a:r>
              <a:rPr lang="en-US" sz="1800" dirty="0" err="1"/>
              <a:t>lajittelun</a:t>
            </a:r>
            <a:r>
              <a:rPr lang="en-US" sz="1800" dirty="0"/>
              <a:t> </a:t>
            </a:r>
            <a:r>
              <a:rPr lang="en-US" sz="1800" dirty="0" err="1"/>
              <a:t>ohella</a:t>
            </a:r>
            <a:r>
              <a:rPr lang="en-US" sz="1800" dirty="0"/>
              <a:t> </a:t>
            </a:r>
            <a:r>
              <a:rPr lang="en-US" sz="1800" dirty="0" err="1"/>
              <a:t>voidaan</a:t>
            </a:r>
            <a:r>
              <a:rPr lang="en-US" sz="1800" dirty="0"/>
              <a:t> </a:t>
            </a:r>
            <a:r>
              <a:rPr lang="en-US" sz="1800" dirty="0" err="1"/>
              <a:t>suorittaa</a:t>
            </a:r>
            <a:r>
              <a:rPr lang="en-US" sz="1800" dirty="0"/>
              <a:t> </a:t>
            </a:r>
            <a:r>
              <a:rPr lang="en-US" sz="1800" dirty="0" err="1"/>
              <a:t>myös</a:t>
            </a:r>
            <a:r>
              <a:rPr lang="en-US" sz="1800" dirty="0"/>
              <a:t> </a:t>
            </a:r>
            <a:r>
              <a:rPr lang="en-US" sz="1800" dirty="0" err="1"/>
              <a:t>esitasausta</a:t>
            </a:r>
            <a:r>
              <a:rPr lang="en-US" sz="1800" dirty="0"/>
              <a:t>.</a:t>
            </a:r>
          </a:p>
        </p:txBody>
      </p:sp>
      <p:sp>
        <p:nvSpPr>
          <p:cNvPr id="5" name="Alatunnisteen paikkamerkki 4">
            <a:extLst>
              <a:ext uri="{FF2B5EF4-FFF2-40B4-BE49-F238E27FC236}">
                <a16:creationId xmlns:a16="http://schemas.microsoft.com/office/drawing/2014/main" id="{7E2FA332-97CD-AC4D-B9DC-E3A77ADE616B}"/>
              </a:ext>
            </a:extLst>
          </p:cNvPr>
          <p:cNvSpPr>
            <a:spLocks noGrp="1"/>
          </p:cNvSpPr>
          <p:nvPr>
            <p:ph type="ftr" sz="quarter" idx="11"/>
          </p:nvPr>
        </p:nvSpPr>
        <p:spPr>
          <a:xfrm>
            <a:off x="2788920" y="6227930"/>
            <a:ext cx="4114800" cy="365125"/>
          </a:xfrm>
        </p:spPr>
        <p:txBody>
          <a:bodyPr vert="horz" lIns="91440" tIns="45720" rIns="91440" bIns="45720" rtlCol="0" anchor="ctr">
            <a:normAutofit/>
          </a:bodyPr>
          <a:lstStyle/>
          <a:p>
            <a:pPr algn="l">
              <a:spcAft>
                <a:spcPts val="600"/>
              </a:spcAft>
              <a:defRPr/>
            </a:pPr>
            <a:r>
              <a:rPr lang="en-US" kern="1200" dirty="0" err="1">
                <a:solidFill>
                  <a:prstClr val="black">
                    <a:tint val="75000"/>
                  </a:prstClr>
                </a:solidFill>
                <a:latin typeface="Calibri" panose="020F0502020204030204"/>
                <a:ea typeface="+mn-ea"/>
                <a:cs typeface="+mn-cs"/>
              </a:rPr>
              <a:t>kiertotalousamk.fi</a:t>
            </a:r>
            <a:endParaRPr lang="en-US" kern="1200" dirty="0">
              <a:solidFill>
                <a:prstClr val="black">
                  <a:tint val="75000"/>
                </a:prstClr>
              </a:solidFill>
              <a:latin typeface="Calibri" panose="020F0502020204030204"/>
              <a:ea typeface="+mn-ea"/>
              <a:cs typeface="+mn-cs"/>
            </a:endParaRPr>
          </a:p>
        </p:txBody>
      </p:sp>
      <p:pic>
        <p:nvPicPr>
          <p:cNvPr id="6" name="Sisällön paikkamerkki 5">
            <a:extLst>
              <a:ext uri="{FF2B5EF4-FFF2-40B4-BE49-F238E27FC236}">
                <a16:creationId xmlns:a16="http://schemas.microsoft.com/office/drawing/2014/main" id="{8E14D1FE-3FD6-AD41-91CF-93191469C015}"/>
              </a:ext>
            </a:extLst>
          </p:cNvPr>
          <p:cNvPicPr>
            <a:picLocks noGrp="1" noChangeAspect="1"/>
          </p:cNvPicPr>
          <p:nvPr>
            <p:ph sz="half" idx="1"/>
          </p:nvPr>
        </p:nvPicPr>
        <p:blipFill rotWithShape="1">
          <a:blip r:embed="rId2"/>
          <a:srcRect l="20237" r="2798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9895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42A58C7B-EB79-9943-B8E2-48C2CC57754D}"/>
              </a:ext>
            </a:extLst>
          </p:cNvPr>
          <p:cNvPicPr>
            <a:picLocks noGrp="1" noChangeAspect="1"/>
          </p:cNvPicPr>
          <p:nvPr>
            <p:ph sz="half" idx="1"/>
          </p:nvPr>
        </p:nvPicPr>
        <p:blipFill rotWithShape="1">
          <a:blip r:embed="rId2"/>
          <a:srcRect t="4601" r="9091" b="4490"/>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8D7AC84-FA14-AE4B-A62F-5E742948AA35}"/>
              </a:ext>
            </a:extLst>
          </p:cNvPr>
          <p:cNvSpPr>
            <a:spLocks noGrp="1"/>
          </p:cNvSpPr>
          <p:nvPr>
            <p:ph type="title"/>
          </p:nvPr>
        </p:nvSpPr>
        <p:spPr>
          <a:xfrm>
            <a:off x="773288" y="407016"/>
            <a:ext cx="4062643" cy="1043409"/>
          </a:xfrm>
        </p:spPr>
        <p:txBody>
          <a:bodyPr vert="horz" lIns="91440" tIns="45720" rIns="91440" bIns="45720" rtlCol="0" anchor="ctr">
            <a:normAutofit/>
          </a:bodyPr>
          <a:lstStyle/>
          <a:p>
            <a:r>
              <a:rPr lang="en-US" dirty="0" err="1">
                <a:latin typeface="+mj-lt"/>
                <a:ea typeface="+mj-ea"/>
                <a:cs typeface="+mj-cs"/>
              </a:rPr>
              <a:t>Rimoitus</a:t>
            </a:r>
            <a:endParaRPr lang="en-US" dirty="0">
              <a:latin typeface="+mj-lt"/>
              <a:ea typeface="+mj-ea"/>
              <a:cs typeface="+mj-cs"/>
            </a:endParaRPr>
          </a:p>
        </p:txBody>
      </p:sp>
      <p:sp>
        <p:nvSpPr>
          <p:cNvPr id="4" name="Sisällön paikkamerkki 3">
            <a:extLst>
              <a:ext uri="{FF2B5EF4-FFF2-40B4-BE49-F238E27FC236}">
                <a16:creationId xmlns:a16="http://schemas.microsoft.com/office/drawing/2014/main" id="{B18066B7-4E7E-5049-9473-5BD3BAD86339}"/>
              </a:ext>
            </a:extLst>
          </p:cNvPr>
          <p:cNvSpPr>
            <a:spLocks noGrp="1"/>
          </p:cNvSpPr>
          <p:nvPr>
            <p:ph sz="half" idx="2"/>
          </p:nvPr>
        </p:nvSpPr>
        <p:spPr>
          <a:xfrm>
            <a:off x="566693" y="1450425"/>
            <a:ext cx="4062642" cy="2754086"/>
          </a:xfrm>
        </p:spPr>
        <p:txBody>
          <a:bodyPr vert="horz" lIns="91440" tIns="45720" rIns="91440" bIns="45720" rtlCol="0" anchor="t">
            <a:noAutofit/>
          </a:bodyPr>
          <a:lstStyle/>
          <a:p>
            <a:r>
              <a:rPr lang="en-US" sz="1600" dirty="0" err="1"/>
              <a:t>Sahatavaran</a:t>
            </a:r>
            <a:r>
              <a:rPr lang="en-US" sz="1600" dirty="0"/>
              <a:t> </a:t>
            </a:r>
            <a:r>
              <a:rPr lang="en-US" sz="1600" dirty="0" err="1"/>
              <a:t>kuivaamiseksi</a:t>
            </a:r>
            <a:r>
              <a:rPr lang="en-US" sz="1600" dirty="0"/>
              <a:t> </a:t>
            </a:r>
            <a:r>
              <a:rPr lang="en-US" sz="1600" dirty="0" err="1"/>
              <a:t>sahatavarakuormat</a:t>
            </a:r>
            <a:r>
              <a:rPr lang="en-US" sz="1600" dirty="0"/>
              <a:t> on </a:t>
            </a:r>
            <a:r>
              <a:rPr lang="en-US" sz="1600" dirty="0" err="1"/>
              <a:t>rimoitettava</a:t>
            </a:r>
            <a:r>
              <a:rPr lang="en-US" sz="1600" dirty="0"/>
              <a:t>, </a:t>
            </a:r>
            <a:r>
              <a:rPr lang="en-US" sz="1600" dirty="0" err="1"/>
              <a:t>että</a:t>
            </a:r>
            <a:r>
              <a:rPr lang="en-US" sz="1600" dirty="0"/>
              <a:t> </a:t>
            </a:r>
            <a:r>
              <a:rPr lang="en-US" sz="1600" dirty="0" err="1"/>
              <a:t>kuivaustapahtuman</a:t>
            </a:r>
            <a:r>
              <a:rPr lang="en-US" sz="1600" dirty="0"/>
              <a:t> </a:t>
            </a:r>
            <a:r>
              <a:rPr lang="en-US" sz="1600" dirty="0" err="1"/>
              <a:t>aikana</a:t>
            </a:r>
            <a:r>
              <a:rPr lang="en-US" sz="1600" dirty="0"/>
              <a:t> </a:t>
            </a:r>
            <a:r>
              <a:rPr lang="en-US" sz="1600" dirty="0" err="1"/>
              <a:t>ilman</a:t>
            </a:r>
            <a:r>
              <a:rPr lang="en-US" sz="1600" dirty="0"/>
              <a:t> </a:t>
            </a:r>
            <a:r>
              <a:rPr lang="en-US" sz="1600" dirty="0" err="1"/>
              <a:t>kierto</a:t>
            </a:r>
            <a:r>
              <a:rPr lang="en-US" sz="1600" dirty="0"/>
              <a:t> on </a:t>
            </a:r>
            <a:r>
              <a:rPr lang="en-US" sz="1600" dirty="0" err="1"/>
              <a:t>vapaa</a:t>
            </a:r>
            <a:r>
              <a:rPr lang="en-US" sz="1600" dirty="0"/>
              <a:t> ja </a:t>
            </a:r>
            <a:r>
              <a:rPr lang="en-US" sz="1600" dirty="0" err="1"/>
              <a:t>tehokas</a:t>
            </a:r>
            <a:r>
              <a:rPr lang="en-US" sz="1600" dirty="0"/>
              <a:t>. </a:t>
            </a:r>
            <a:r>
              <a:rPr lang="en-US" sz="1600" dirty="0" err="1"/>
              <a:t>Tällä</a:t>
            </a:r>
            <a:r>
              <a:rPr lang="en-US" sz="1600" dirty="0"/>
              <a:t> </a:t>
            </a:r>
            <a:r>
              <a:rPr lang="en-US" sz="1600" dirty="0" err="1"/>
              <a:t>mahdollistetaan</a:t>
            </a:r>
            <a:r>
              <a:rPr lang="en-US" sz="1600" dirty="0"/>
              <a:t> </a:t>
            </a:r>
            <a:r>
              <a:rPr lang="en-US" sz="1600" dirty="0" err="1"/>
              <a:t>kuivaamon</a:t>
            </a:r>
            <a:r>
              <a:rPr lang="en-US" sz="1600" dirty="0"/>
              <a:t> </a:t>
            </a:r>
            <a:r>
              <a:rPr lang="en-US" sz="1600" dirty="0" err="1"/>
              <a:t>tasainen</a:t>
            </a:r>
            <a:r>
              <a:rPr lang="en-US" sz="1600" dirty="0"/>
              <a:t> </a:t>
            </a:r>
            <a:r>
              <a:rPr lang="en-US" sz="1600" dirty="0" err="1"/>
              <a:t>täyttö</a:t>
            </a:r>
            <a:r>
              <a:rPr lang="en-US" sz="1600" dirty="0"/>
              <a:t> ja </a:t>
            </a:r>
            <a:r>
              <a:rPr lang="en-US" sz="1600" dirty="0" err="1"/>
              <a:t>halutunlainen</a:t>
            </a:r>
            <a:r>
              <a:rPr lang="en-US" sz="1600" dirty="0"/>
              <a:t> </a:t>
            </a:r>
            <a:r>
              <a:rPr lang="en-US" sz="1600" dirty="0" err="1"/>
              <a:t>kuivaustulos</a:t>
            </a:r>
            <a:r>
              <a:rPr lang="en-US" sz="1600" dirty="0"/>
              <a:t>.</a:t>
            </a:r>
          </a:p>
          <a:p>
            <a:r>
              <a:rPr lang="en-US" sz="1600" dirty="0" err="1"/>
              <a:t>Rimoitetut</a:t>
            </a:r>
            <a:r>
              <a:rPr lang="en-US" sz="1600" dirty="0"/>
              <a:t> </a:t>
            </a:r>
            <a:r>
              <a:rPr lang="en-US" sz="1600" dirty="0" err="1"/>
              <a:t>kuormat</a:t>
            </a:r>
            <a:r>
              <a:rPr lang="en-US" sz="1600" dirty="0"/>
              <a:t> </a:t>
            </a:r>
            <a:r>
              <a:rPr lang="en-US" sz="1600" dirty="0" err="1"/>
              <a:t>ladotaan</a:t>
            </a:r>
            <a:r>
              <a:rPr lang="en-US" sz="1600" dirty="0"/>
              <a:t> </a:t>
            </a:r>
            <a:r>
              <a:rPr lang="en-US" sz="1600" dirty="0" err="1"/>
              <a:t>koneellisesti</a:t>
            </a:r>
            <a:r>
              <a:rPr lang="en-US" sz="1600" dirty="0"/>
              <a:t> </a:t>
            </a:r>
            <a:r>
              <a:rPr lang="en-US" sz="1600" dirty="0" err="1"/>
              <a:t>mahdollisimman</a:t>
            </a:r>
            <a:r>
              <a:rPr lang="en-US" sz="1600" dirty="0"/>
              <a:t> </a:t>
            </a:r>
            <a:r>
              <a:rPr lang="en-US" sz="1600" dirty="0" err="1"/>
              <a:t>tasakokoisiksi</a:t>
            </a:r>
            <a:r>
              <a:rPr lang="en-US" sz="1600" dirty="0"/>
              <a:t> </a:t>
            </a:r>
            <a:r>
              <a:rPr lang="en-US" sz="1600" dirty="0" err="1"/>
              <a:t>paketeiksi</a:t>
            </a:r>
            <a:r>
              <a:rPr lang="en-US" sz="1600" dirty="0"/>
              <a:t>. </a:t>
            </a:r>
            <a:r>
              <a:rPr lang="en-US" sz="1600" dirty="0" err="1"/>
              <a:t>Jokaisen</a:t>
            </a:r>
            <a:r>
              <a:rPr lang="en-US" sz="1600" dirty="0"/>
              <a:t> </a:t>
            </a:r>
            <a:r>
              <a:rPr lang="en-US" sz="1600" dirty="0" err="1"/>
              <a:t>kerroksen</a:t>
            </a:r>
            <a:r>
              <a:rPr lang="en-US" sz="1600" dirty="0"/>
              <a:t> </a:t>
            </a:r>
            <a:r>
              <a:rPr lang="en-US" sz="1600" dirty="0" err="1"/>
              <a:t>väliin</a:t>
            </a:r>
            <a:r>
              <a:rPr lang="en-US" sz="1600" dirty="0"/>
              <a:t> </a:t>
            </a:r>
            <a:r>
              <a:rPr lang="en-US" sz="1600" dirty="0" err="1"/>
              <a:t>asetellaan</a:t>
            </a:r>
            <a:r>
              <a:rPr lang="en-US" sz="1600" dirty="0"/>
              <a:t> </a:t>
            </a:r>
            <a:r>
              <a:rPr lang="en-US" sz="1600" dirty="0" err="1"/>
              <a:t>kohtisuorasti</a:t>
            </a:r>
            <a:r>
              <a:rPr lang="en-US" sz="1600" dirty="0"/>
              <a:t> </a:t>
            </a:r>
            <a:r>
              <a:rPr lang="en-US" sz="1600" dirty="0" err="1"/>
              <a:t>välirimoja</a:t>
            </a:r>
            <a:r>
              <a:rPr lang="en-US" sz="1600" dirty="0"/>
              <a:t>.</a:t>
            </a:r>
          </a:p>
          <a:p>
            <a:r>
              <a:rPr lang="en-US" sz="1600" dirty="0" err="1"/>
              <a:t>Rimoitettujen</a:t>
            </a:r>
            <a:r>
              <a:rPr lang="en-US" sz="1600" dirty="0"/>
              <a:t> </a:t>
            </a:r>
            <a:r>
              <a:rPr lang="en-US" sz="1600" dirty="0" err="1"/>
              <a:t>kuormien</a:t>
            </a:r>
            <a:r>
              <a:rPr lang="en-US" sz="1600" dirty="0"/>
              <a:t> </a:t>
            </a:r>
            <a:r>
              <a:rPr lang="en-US" sz="1600" dirty="0" err="1"/>
              <a:t>ladonnassa</a:t>
            </a:r>
            <a:r>
              <a:rPr lang="en-US" sz="1600" dirty="0"/>
              <a:t> on </a:t>
            </a:r>
            <a:r>
              <a:rPr lang="en-US" sz="1600" dirty="0" err="1"/>
              <a:t>otettava</a:t>
            </a:r>
            <a:r>
              <a:rPr lang="en-US" sz="1600" dirty="0"/>
              <a:t> </a:t>
            </a:r>
            <a:r>
              <a:rPr lang="en-US" sz="1600" dirty="0" err="1"/>
              <a:t>huomioon</a:t>
            </a:r>
            <a:r>
              <a:rPr lang="en-US" sz="1600" dirty="0"/>
              <a:t> </a:t>
            </a:r>
            <a:r>
              <a:rPr lang="en-US" sz="1600" dirty="0" err="1"/>
              <a:t>kuormien</a:t>
            </a:r>
            <a:r>
              <a:rPr lang="en-US" sz="1600" dirty="0"/>
              <a:t> </a:t>
            </a:r>
            <a:r>
              <a:rPr lang="en-US" sz="1600" dirty="0" err="1"/>
              <a:t>oikea</a:t>
            </a:r>
            <a:r>
              <a:rPr lang="en-US" sz="1600" dirty="0"/>
              <a:t> </a:t>
            </a:r>
            <a:r>
              <a:rPr lang="en-US" sz="1600" dirty="0" err="1"/>
              <a:t>korkeus</a:t>
            </a:r>
            <a:r>
              <a:rPr lang="en-US" sz="1600" dirty="0"/>
              <a:t>, </a:t>
            </a:r>
            <a:r>
              <a:rPr lang="en-US" sz="1600" dirty="0" err="1"/>
              <a:t>rimojen</a:t>
            </a:r>
            <a:r>
              <a:rPr lang="en-US" sz="1600" dirty="0"/>
              <a:t> </a:t>
            </a:r>
            <a:r>
              <a:rPr lang="en-US" sz="1600" dirty="0" err="1"/>
              <a:t>riittävä</a:t>
            </a:r>
            <a:r>
              <a:rPr lang="en-US" sz="1600" dirty="0"/>
              <a:t> </a:t>
            </a:r>
            <a:r>
              <a:rPr lang="en-US" sz="1600" dirty="0" err="1"/>
              <a:t>määrä</a:t>
            </a:r>
            <a:r>
              <a:rPr lang="en-US" sz="1600" dirty="0"/>
              <a:t> ja </a:t>
            </a:r>
            <a:r>
              <a:rPr lang="en-US" sz="1600" dirty="0" err="1"/>
              <a:t>rimojen</a:t>
            </a:r>
            <a:r>
              <a:rPr lang="en-US" sz="1600" dirty="0"/>
              <a:t> </a:t>
            </a:r>
            <a:r>
              <a:rPr lang="en-US" sz="1600" dirty="0" err="1"/>
              <a:t>asettelu</a:t>
            </a:r>
            <a:r>
              <a:rPr lang="en-US" sz="1600" dirty="0"/>
              <a:t> </a:t>
            </a:r>
            <a:r>
              <a:rPr lang="en-US" sz="1600" dirty="0" err="1"/>
              <a:t>oikeille</a:t>
            </a:r>
            <a:r>
              <a:rPr lang="en-US" sz="1600" dirty="0"/>
              <a:t> </a:t>
            </a:r>
            <a:r>
              <a:rPr lang="en-US" sz="1600" dirty="0" err="1"/>
              <a:t>paikoilleen</a:t>
            </a:r>
            <a:r>
              <a:rPr lang="en-US" sz="1600" dirty="0"/>
              <a:t>. </a:t>
            </a:r>
          </a:p>
        </p:txBody>
      </p:sp>
      <p:sp>
        <p:nvSpPr>
          <p:cNvPr id="5" name="Alatunnisteen paikkamerkki 4">
            <a:extLst>
              <a:ext uri="{FF2B5EF4-FFF2-40B4-BE49-F238E27FC236}">
                <a16:creationId xmlns:a16="http://schemas.microsoft.com/office/drawing/2014/main" id="{1CC1F187-3928-EB4C-A8FA-9D322B9F3E72}"/>
              </a:ext>
            </a:extLst>
          </p:cNvPr>
          <p:cNvSpPr>
            <a:spLocks noGrp="1"/>
          </p:cNvSpPr>
          <p:nvPr>
            <p:ph type="ftr" sz="quarter" idx="11"/>
          </p:nvPr>
        </p:nvSpPr>
        <p:spPr>
          <a:xfrm>
            <a:off x="1565893" y="5037678"/>
            <a:ext cx="3246992" cy="617260"/>
          </a:xfrm>
        </p:spPr>
        <p:txBody>
          <a:bodyPr vert="horz" lIns="91440" tIns="45720" rIns="91440" bIns="45720" rtlCol="0" anchor="ctr">
            <a:normAutofit/>
          </a:bodyPr>
          <a:lstStyle/>
          <a:p>
            <a:pPr algn="l">
              <a:spcAft>
                <a:spcPts val="600"/>
              </a:spcAft>
              <a:defRPr/>
            </a:pPr>
            <a:r>
              <a:rPr lang="en-US" sz="1100" kern="1200" dirty="0" err="1">
                <a:solidFill>
                  <a:schemeClr val="tx1"/>
                </a:solidFill>
                <a:latin typeface="Calibri" panose="020F0502020204030204"/>
                <a:ea typeface="+mn-ea"/>
                <a:cs typeface="+mn-cs"/>
              </a:rPr>
              <a:t>kiertotalousamk.fi</a:t>
            </a:r>
            <a:endParaRPr lang="en-US" sz="1100" kern="1200" dirty="0">
              <a:solidFill>
                <a:schemeClr val="tx1"/>
              </a:solidFill>
              <a:latin typeface="Calibri" panose="020F0502020204030204"/>
              <a:ea typeface="+mn-ea"/>
              <a:cs typeface="+mn-cs"/>
            </a:endParaRPr>
          </a:p>
        </p:txBody>
      </p:sp>
      <p:sp>
        <p:nvSpPr>
          <p:cNvPr id="7" name="Tekstiruutu 6">
            <a:extLst>
              <a:ext uri="{FF2B5EF4-FFF2-40B4-BE49-F238E27FC236}">
                <a16:creationId xmlns:a16="http://schemas.microsoft.com/office/drawing/2014/main" id="{47ABF39C-AD0F-FC42-81C6-C3F783EE266A}"/>
              </a:ext>
            </a:extLst>
          </p:cNvPr>
          <p:cNvSpPr txBox="1"/>
          <p:nvPr/>
        </p:nvSpPr>
        <p:spPr>
          <a:xfrm>
            <a:off x="9310255" y="6488658"/>
            <a:ext cx="2714718" cy="369332"/>
          </a:xfrm>
          <a:prstGeom prst="rect">
            <a:avLst/>
          </a:prstGeom>
          <a:noFill/>
        </p:spPr>
        <p:txBody>
          <a:bodyPr wrap="none" rtlCol="0">
            <a:spAutoFit/>
          </a:bodyPr>
          <a:lstStyle/>
          <a:p>
            <a:r>
              <a:rPr lang="fi-FI" i="1" dirty="0"/>
              <a:t>© Heinolan Sahakoneet Oy</a:t>
            </a:r>
            <a:endParaRPr lang="fi-FI" dirty="0"/>
          </a:p>
        </p:txBody>
      </p:sp>
    </p:spTree>
    <p:extLst>
      <p:ext uri="{BB962C8B-B14F-4D97-AF65-F5344CB8AC3E}">
        <p14:creationId xmlns:p14="http://schemas.microsoft.com/office/powerpoint/2010/main" val="146928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34DF7F81-75D6-3D43-9440-894152DC2BA8}"/>
              </a:ext>
            </a:extLst>
          </p:cNvPr>
          <p:cNvPicPr>
            <a:picLocks noGrp="1" noChangeAspect="1"/>
          </p:cNvPicPr>
          <p:nvPr>
            <p:ph sz="half" idx="2"/>
          </p:nvPr>
        </p:nvPicPr>
        <p:blipFill rotWithShape="1">
          <a:blip r:embed="rId2"/>
          <a:srcRect t="13654" b="16470"/>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Otsikko 4">
            <a:extLst>
              <a:ext uri="{FF2B5EF4-FFF2-40B4-BE49-F238E27FC236}">
                <a16:creationId xmlns:a16="http://schemas.microsoft.com/office/drawing/2014/main" id="{42A2F696-4171-5F45-A0FE-8762F5F893CD}"/>
              </a:ext>
            </a:extLst>
          </p:cNvPr>
          <p:cNvSpPr>
            <a:spLocks noGrp="1"/>
          </p:cNvSpPr>
          <p:nvPr>
            <p:ph type="title"/>
          </p:nvPr>
        </p:nvSpPr>
        <p:spPr>
          <a:xfrm>
            <a:off x="649014" y="4257937"/>
            <a:ext cx="4204137" cy="1342754"/>
          </a:xfrm>
        </p:spPr>
        <p:txBody>
          <a:bodyPr vert="horz" lIns="91440" tIns="45720" rIns="91440" bIns="45720" rtlCol="0" anchor="ctr">
            <a:noAutofit/>
          </a:bodyPr>
          <a:lstStyle/>
          <a:p>
            <a:pPr algn="ctr"/>
            <a:r>
              <a:rPr lang="en-US" sz="2800" dirty="0" err="1"/>
              <a:t>Sahatavara</a:t>
            </a:r>
            <a:r>
              <a:rPr lang="en-US" sz="2800" dirty="0"/>
              <a:t> on </a:t>
            </a:r>
            <a:r>
              <a:rPr lang="en-US" sz="2800" dirty="0" err="1"/>
              <a:t>mittatarkkaa</a:t>
            </a:r>
            <a:r>
              <a:rPr lang="en-US" sz="2800" dirty="0"/>
              <a:t>, </a:t>
            </a:r>
            <a:r>
              <a:rPr lang="en-US" sz="2800" dirty="0" err="1"/>
              <a:t>käyttötarkoituksen</a:t>
            </a:r>
            <a:r>
              <a:rPr lang="en-US" sz="2800" dirty="0"/>
              <a:t> </a:t>
            </a:r>
            <a:r>
              <a:rPr lang="en-US" sz="2800" dirty="0" err="1"/>
              <a:t>mukaan</a:t>
            </a:r>
            <a:r>
              <a:rPr lang="en-US" sz="2800" dirty="0"/>
              <a:t> </a:t>
            </a:r>
            <a:r>
              <a:rPr lang="en-US" sz="2800" dirty="0" err="1"/>
              <a:t>kuivattua</a:t>
            </a:r>
            <a:r>
              <a:rPr lang="en-US" sz="2800" dirty="0"/>
              <a:t> ja </a:t>
            </a:r>
            <a:r>
              <a:rPr lang="en-US" sz="2800" dirty="0" err="1"/>
              <a:t>lajiteltua</a:t>
            </a:r>
            <a:r>
              <a:rPr lang="en-US" sz="2800" dirty="0"/>
              <a:t> </a:t>
            </a:r>
            <a:r>
              <a:rPr lang="en-US" sz="2800" dirty="0" err="1"/>
              <a:t>uusiutuvaa</a:t>
            </a:r>
            <a:r>
              <a:rPr lang="en-US" sz="2800" dirty="0"/>
              <a:t> </a:t>
            </a:r>
            <a:r>
              <a:rPr lang="en-US" sz="2800" dirty="0" err="1"/>
              <a:t>materiaalia</a:t>
            </a:r>
            <a:r>
              <a:rPr lang="en-US" sz="2800" dirty="0"/>
              <a:t>.</a:t>
            </a:r>
            <a:br>
              <a:rPr lang="en-US" sz="2800" dirty="0"/>
            </a:br>
            <a:endParaRPr lang="en-US" sz="2800" dirty="0">
              <a:latin typeface="+mj-lt"/>
              <a:ea typeface="+mj-ea"/>
              <a:cs typeface="+mj-cs"/>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C50F2FDB-EA39-F14C-8A47-C543D3C23BE5}"/>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kiertotalousamk.fi</a:t>
            </a:r>
          </a:p>
        </p:txBody>
      </p:sp>
    </p:spTree>
    <p:extLst>
      <p:ext uri="{BB962C8B-B14F-4D97-AF65-F5344CB8AC3E}">
        <p14:creationId xmlns:p14="http://schemas.microsoft.com/office/powerpoint/2010/main" val="96521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3DBC28-49CA-A54C-B4AA-2C6BBF544054}"/>
              </a:ext>
            </a:extLst>
          </p:cNvPr>
          <p:cNvSpPr>
            <a:spLocks noGrp="1"/>
          </p:cNvSpPr>
          <p:nvPr>
            <p:ph type="title"/>
          </p:nvPr>
        </p:nvSpPr>
        <p:spPr>
          <a:xfrm>
            <a:off x="648929" y="102793"/>
            <a:ext cx="3505495" cy="1622321"/>
          </a:xfrm>
        </p:spPr>
        <p:txBody>
          <a:bodyPr vert="horz" lIns="91440" tIns="45720" rIns="91440" bIns="45720" rtlCol="0" anchor="ctr">
            <a:normAutofit/>
          </a:bodyPr>
          <a:lstStyle/>
          <a:p>
            <a:r>
              <a:rPr lang="en-US" kern="1200" dirty="0" err="1">
                <a:solidFill>
                  <a:schemeClr val="tx1"/>
                </a:solidFill>
                <a:latin typeface="+mj-lt"/>
                <a:ea typeface="+mj-ea"/>
                <a:cs typeface="+mj-cs"/>
              </a:rPr>
              <a:t>Puun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kosteus</a:t>
            </a:r>
            <a:endParaRPr lang="en-US" kern="1200" dirty="0">
              <a:solidFill>
                <a:schemeClr val="tx1"/>
              </a:solidFill>
              <a:latin typeface="+mj-lt"/>
              <a:ea typeface="+mj-ea"/>
              <a:cs typeface="+mj-cs"/>
            </a:endParaRPr>
          </a:p>
        </p:txBody>
      </p:sp>
      <p:sp>
        <p:nvSpPr>
          <p:cNvPr id="4" name="Sisällön paikkamerkki 3">
            <a:extLst>
              <a:ext uri="{FF2B5EF4-FFF2-40B4-BE49-F238E27FC236}">
                <a16:creationId xmlns:a16="http://schemas.microsoft.com/office/drawing/2014/main" id="{56D6C8B5-15FC-9647-B26F-5D80F93969E8}"/>
              </a:ext>
            </a:extLst>
          </p:cNvPr>
          <p:cNvSpPr>
            <a:spLocks noGrp="1"/>
          </p:cNvSpPr>
          <p:nvPr>
            <p:ph sz="half" idx="2"/>
          </p:nvPr>
        </p:nvSpPr>
        <p:spPr>
          <a:xfrm>
            <a:off x="891037" y="1343892"/>
            <a:ext cx="3505494" cy="4478146"/>
          </a:xfrm>
        </p:spPr>
        <p:txBody>
          <a:bodyPr vert="horz" lIns="91440" tIns="45720" rIns="91440" bIns="45720" rtlCol="0">
            <a:noAutofit/>
          </a:bodyPr>
          <a:lstStyle/>
          <a:p>
            <a:r>
              <a:rPr lang="en-US" sz="1600" dirty="0" err="1"/>
              <a:t>Puun</a:t>
            </a:r>
            <a:r>
              <a:rPr lang="en-US" sz="1600" dirty="0"/>
              <a:t> </a:t>
            </a:r>
            <a:r>
              <a:rPr lang="en-US" sz="1600" dirty="0" err="1"/>
              <a:t>kosteuskäyttäytyminen</a:t>
            </a:r>
            <a:r>
              <a:rPr lang="en-US" sz="1600" dirty="0"/>
              <a:t> </a:t>
            </a:r>
            <a:r>
              <a:rPr lang="en-US" sz="1600" dirty="0" err="1"/>
              <a:t>määrittää</a:t>
            </a:r>
            <a:r>
              <a:rPr lang="en-US" sz="1600" dirty="0"/>
              <a:t> </a:t>
            </a:r>
            <a:r>
              <a:rPr lang="en-US" sz="1600" dirty="0" err="1"/>
              <a:t>kuivaustapahtuman</a:t>
            </a:r>
            <a:r>
              <a:rPr lang="en-US" sz="1600" dirty="0"/>
              <a:t> ja </a:t>
            </a:r>
            <a:r>
              <a:rPr lang="en-US" sz="1600" dirty="0" err="1"/>
              <a:t>laitteistojen</a:t>
            </a:r>
            <a:r>
              <a:rPr lang="en-US" sz="1600" dirty="0"/>
              <a:t> </a:t>
            </a:r>
            <a:r>
              <a:rPr lang="en-US" sz="1600" dirty="0" err="1"/>
              <a:t>vaatimukset</a:t>
            </a:r>
            <a:r>
              <a:rPr lang="en-US" sz="1600" dirty="0"/>
              <a:t>. </a:t>
            </a:r>
          </a:p>
          <a:p>
            <a:r>
              <a:rPr lang="en-US" sz="1600" dirty="0" err="1"/>
              <a:t>Kuivauslaadun</a:t>
            </a:r>
            <a:r>
              <a:rPr lang="en-US" sz="1600" dirty="0"/>
              <a:t> </a:t>
            </a:r>
            <a:r>
              <a:rPr lang="en-US" sz="1600" dirty="0" err="1"/>
              <a:t>tulee</a:t>
            </a:r>
            <a:r>
              <a:rPr lang="en-US" sz="1600" dirty="0"/>
              <a:t> </a:t>
            </a:r>
            <a:r>
              <a:rPr lang="en-US" sz="1600" dirty="0" err="1"/>
              <a:t>täyttää</a:t>
            </a:r>
            <a:r>
              <a:rPr lang="en-US" sz="1600" dirty="0"/>
              <a:t> </a:t>
            </a:r>
            <a:r>
              <a:rPr lang="en-US" sz="1600" dirty="0" err="1"/>
              <a:t>asiakasvaatimukset</a:t>
            </a:r>
            <a:r>
              <a:rPr lang="en-US" sz="1600" dirty="0"/>
              <a:t> </a:t>
            </a:r>
            <a:r>
              <a:rPr lang="en-US" sz="1600" dirty="0" err="1"/>
              <a:t>käyttökohteissaan</a:t>
            </a:r>
            <a:r>
              <a:rPr lang="en-US" sz="1600" dirty="0"/>
              <a:t>.</a:t>
            </a:r>
          </a:p>
          <a:p>
            <a:r>
              <a:rPr lang="fi-FI" sz="1600" dirty="0"/>
              <a:t>Puun kosteuspitoisuus ilmoitetaan prosentteina ja sillä tarkoitetaan puussa olevan veden painon suhdetta puun absoluuttiseen kuivapainoon. Vastasahatun puun kosteus on yleensä 40 – 200 %. </a:t>
            </a:r>
          </a:p>
          <a:p>
            <a:r>
              <a:rPr lang="fi-FI" sz="1600" dirty="0"/>
              <a:t>Normaalikäytössä puun kosteus vaihtelee 8 – 25 painoprosentin välillä ilman suhteellisen kosteuden (RH) mukaan.</a:t>
            </a:r>
          </a:p>
          <a:p>
            <a:r>
              <a:rPr lang="fi-FI" sz="1600" dirty="0"/>
              <a:t>Kaikkien sahatavaramittojen maksimikosteusprosentti on 24 %. </a:t>
            </a:r>
            <a:endParaRPr lang="en-US" sz="16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a:extLst>
              <a:ext uri="{FF2B5EF4-FFF2-40B4-BE49-F238E27FC236}">
                <a16:creationId xmlns:a16="http://schemas.microsoft.com/office/drawing/2014/main" id="{5A0CCB7D-B9E6-A64E-B21A-BA113D3A97A8}"/>
              </a:ext>
            </a:extLst>
          </p:cNvPr>
          <p:cNvPicPr>
            <a:picLocks noGrp="1" noChangeAspect="1"/>
          </p:cNvPicPr>
          <p:nvPr>
            <p:ph sz="half" idx="1"/>
          </p:nvPr>
        </p:nvPicPr>
        <p:blipFill>
          <a:blip r:embed="rId2"/>
          <a:stretch>
            <a:fillRect/>
          </a:stretch>
        </p:blipFill>
        <p:spPr>
          <a:xfrm>
            <a:off x="5608319" y="1197698"/>
            <a:ext cx="5614835" cy="4309385"/>
          </a:xfrm>
          <a:prstGeom prst="rect">
            <a:avLst/>
          </a:prstGeom>
          <a:effectLst/>
        </p:spPr>
      </p:pic>
      <p:sp>
        <p:nvSpPr>
          <p:cNvPr id="5" name="Alatunnisteen paikkamerkki 4">
            <a:extLst>
              <a:ext uri="{FF2B5EF4-FFF2-40B4-BE49-F238E27FC236}">
                <a16:creationId xmlns:a16="http://schemas.microsoft.com/office/drawing/2014/main" id="{1AA49BF3-E0F6-0A4C-B572-95F8A7AF0CE0}"/>
              </a:ext>
            </a:extLst>
          </p:cNvPr>
          <p:cNvSpPr>
            <a:spLocks noGrp="1"/>
          </p:cNvSpPr>
          <p:nvPr>
            <p:ph type="ftr" sz="quarter" idx="11"/>
          </p:nvPr>
        </p:nvSpPr>
        <p:spPr>
          <a:xfrm>
            <a:off x="5123688" y="6356350"/>
            <a:ext cx="4114800" cy="365125"/>
          </a:xfrm>
        </p:spPr>
        <p:txBody>
          <a:bodyPr vert="horz" lIns="91440" tIns="45720" rIns="91440" bIns="45720" rtlCol="0" anchor="ctr">
            <a:normAutofit/>
          </a:bodyPr>
          <a:lstStyle/>
          <a:p>
            <a:pPr algn="l">
              <a:spcAft>
                <a:spcPts val="600"/>
              </a:spcAft>
            </a:pPr>
            <a:r>
              <a:rPr lang="en-US" kern="1200">
                <a:solidFill>
                  <a:srgbClr val="303030"/>
                </a:solidFill>
                <a:latin typeface="+mn-lt"/>
                <a:ea typeface="+mn-ea"/>
                <a:cs typeface="+mn-cs"/>
              </a:rPr>
              <a:t>kiertotalousamk.fi</a:t>
            </a:r>
          </a:p>
        </p:txBody>
      </p:sp>
      <p:sp>
        <p:nvSpPr>
          <p:cNvPr id="7" name="Tekstiruutu 6">
            <a:extLst>
              <a:ext uri="{FF2B5EF4-FFF2-40B4-BE49-F238E27FC236}">
                <a16:creationId xmlns:a16="http://schemas.microsoft.com/office/drawing/2014/main" id="{2C0778D4-53DA-B44C-B67A-44CC46EC83BE}"/>
              </a:ext>
            </a:extLst>
          </p:cNvPr>
          <p:cNvSpPr txBox="1"/>
          <p:nvPr/>
        </p:nvSpPr>
        <p:spPr>
          <a:xfrm>
            <a:off x="5411119" y="5531786"/>
            <a:ext cx="6008817" cy="584775"/>
          </a:xfrm>
          <a:prstGeom prst="rect">
            <a:avLst/>
          </a:prstGeom>
          <a:noFill/>
        </p:spPr>
        <p:txBody>
          <a:bodyPr wrap="square" rtlCol="0">
            <a:spAutoFit/>
          </a:bodyPr>
          <a:lstStyle/>
          <a:p>
            <a:r>
              <a:rPr lang="fi-FI" sz="1600" dirty="0"/>
              <a:t>Puutavaran kosteuden riippuvuus ilman lämpötilasta ja suhteellisesta kosteudesta.    </a:t>
            </a:r>
            <a:r>
              <a:rPr lang="fi-FI" sz="1600" i="1" dirty="0"/>
              <a:t>© Puuinfo Oy</a:t>
            </a:r>
            <a:endParaRPr lang="fi-FI" sz="1600" dirty="0"/>
          </a:p>
        </p:txBody>
      </p:sp>
    </p:spTree>
    <p:extLst>
      <p:ext uri="{BB962C8B-B14F-4D97-AF65-F5344CB8AC3E}">
        <p14:creationId xmlns:p14="http://schemas.microsoft.com/office/powerpoint/2010/main" val="223590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6D4B1A-7E78-DD4E-A79E-57D7AE915662}"/>
              </a:ext>
            </a:extLst>
          </p:cNvPr>
          <p:cNvSpPr>
            <a:spLocks noGrp="1"/>
          </p:cNvSpPr>
          <p:nvPr>
            <p:ph type="title"/>
          </p:nvPr>
        </p:nvSpPr>
        <p:spPr/>
        <p:txBody>
          <a:bodyPr/>
          <a:lstStyle/>
          <a:p>
            <a:r>
              <a:rPr lang="fi-FI" dirty="0">
                <a:latin typeface="+mj-lt"/>
              </a:rPr>
              <a:t>Kuivausmenetelmät</a:t>
            </a:r>
          </a:p>
        </p:txBody>
      </p:sp>
      <p:sp>
        <p:nvSpPr>
          <p:cNvPr id="3" name="Sisällön paikkamerkki 2">
            <a:extLst>
              <a:ext uri="{FF2B5EF4-FFF2-40B4-BE49-F238E27FC236}">
                <a16:creationId xmlns:a16="http://schemas.microsoft.com/office/drawing/2014/main" id="{94A666BC-14F4-2342-88C3-0727475516DD}"/>
              </a:ext>
            </a:extLst>
          </p:cNvPr>
          <p:cNvSpPr>
            <a:spLocks noGrp="1"/>
          </p:cNvSpPr>
          <p:nvPr>
            <p:ph sz="half" idx="1"/>
          </p:nvPr>
        </p:nvSpPr>
        <p:spPr>
          <a:xfrm>
            <a:off x="838200" y="1690688"/>
            <a:ext cx="5181600" cy="4334727"/>
          </a:xfrm>
        </p:spPr>
        <p:txBody>
          <a:bodyPr>
            <a:normAutofit fontScale="62500" lnSpcReduction="20000"/>
          </a:bodyPr>
          <a:lstStyle/>
          <a:p>
            <a:pPr marL="0" indent="0">
              <a:buNone/>
            </a:pPr>
            <a:r>
              <a:rPr lang="fi-FI" b="1" dirty="0"/>
              <a:t>Ilman kiertoon perustuva kuivaus</a:t>
            </a:r>
          </a:p>
          <a:p>
            <a:r>
              <a:rPr lang="fi-FI" dirty="0"/>
              <a:t>Suurin osa sahatavarasta kuivataan ilmaa kierrättämällä. Tarvittava lämpö tuotetaan yleensä viereisessä lämpölaitoksessa. </a:t>
            </a:r>
          </a:p>
          <a:p>
            <a:r>
              <a:rPr lang="fi-FI" dirty="0"/>
              <a:t>Lämmön siirtyminen kuivaamossa tapahtuu puhaltamalla ilmaa kuivauskuormien lävitse rimaraoista. Kostea ilma toimii lämmön ja kosteuden siirrossa väliaineena.</a:t>
            </a:r>
          </a:p>
          <a:p>
            <a:pPr marL="0" indent="0">
              <a:buNone/>
            </a:pPr>
            <a:endParaRPr lang="fi-FI" dirty="0"/>
          </a:p>
          <a:p>
            <a:pPr marL="0" indent="0">
              <a:buNone/>
            </a:pPr>
            <a:r>
              <a:rPr lang="fi-FI" b="1" dirty="0"/>
              <a:t>Korkean lämpötilan kuivaus</a:t>
            </a:r>
          </a:p>
          <a:p>
            <a:r>
              <a:rPr lang="fi-FI" dirty="0"/>
              <a:t>Korkean lämpötilan kuivauksella eli kuumakuivauksella tarkoitetaan kuivausta, jossa kuivauslämpötila on yli + 100 °C. </a:t>
            </a:r>
          </a:p>
          <a:p>
            <a:r>
              <a:rPr lang="fi-FI" dirty="0"/>
              <a:t>Tässä kuivaustavassa höyry toimii lämmön siirron väliaineena kuivattavaan puutavaraan.</a:t>
            </a:r>
          </a:p>
          <a:p>
            <a:endParaRPr lang="fi-FI" dirty="0"/>
          </a:p>
        </p:txBody>
      </p:sp>
      <p:sp>
        <p:nvSpPr>
          <p:cNvPr id="4" name="Sisällön paikkamerkki 3">
            <a:extLst>
              <a:ext uri="{FF2B5EF4-FFF2-40B4-BE49-F238E27FC236}">
                <a16:creationId xmlns:a16="http://schemas.microsoft.com/office/drawing/2014/main" id="{515F4AE1-E6A0-1945-9BD3-D849BCF26DB0}"/>
              </a:ext>
            </a:extLst>
          </p:cNvPr>
          <p:cNvSpPr>
            <a:spLocks noGrp="1"/>
          </p:cNvSpPr>
          <p:nvPr>
            <p:ph sz="half" idx="2"/>
          </p:nvPr>
        </p:nvSpPr>
        <p:spPr>
          <a:xfrm>
            <a:off x="6172200" y="1025236"/>
            <a:ext cx="5181600" cy="5000179"/>
          </a:xfrm>
        </p:spPr>
        <p:txBody>
          <a:bodyPr>
            <a:normAutofit fontScale="62500" lnSpcReduction="20000"/>
          </a:bodyPr>
          <a:lstStyle/>
          <a:p>
            <a:pPr marL="0" indent="0">
              <a:buNone/>
            </a:pPr>
            <a:r>
              <a:rPr lang="fi-FI" b="1" dirty="0"/>
              <a:t>Tyhjiökuivaus</a:t>
            </a:r>
          </a:p>
          <a:p>
            <a:r>
              <a:rPr lang="fi-FI" dirty="0"/>
              <a:t>Tyhjiökuivaus perustuu veden kiehumiseen alipaineessa alle + 100 °C</a:t>
            </a:r>
            <a:r>
              <a:rPr lang="fi-FI" b="1" dirty="0"/>
              <a:t>:</a:t>
            </a:r>
            <a:r>
              <a:rPr lang="fi-FI" dirty="0"/>
              <a:t>ssa. </a:t>
            </a:r>
          </a:p>
          <a:p>
            <a:r>
              <a:rPr lang="fi-FI" dirty="0"/>
              <a:t>Nopea kuivumistapa alhaisissa kuivauslämpötiloissa sopii erityisesti niille puulajeille, joita on vaikea kuivata aiheuttamatta värivikoja. Tällaisia ovat muun muassa tammi, pyökki, koivu ja saarni. </a:t>
            </a:r>
          </a:p>
          <a:p>
            <a:r>
              <a:rPr lang="fi-FI" dirty="0"/>
              <a:t>Pääsääntöisesti kuivauslämpötilat vaihtelevat tyhjiö- eli alipainekuivauksessa + 50-80 °C:n välillä.</a:t>
            </a:r>
          </a:p>
          <a:p>
            <a:pPr marL="0" indent="0">
              <a:buNone/>
            </a:pPr>
            <a:r>
              <a:rPr lang="fi-FI" b="1" dirty="0"/>
              <a:t>Lauhdekuivaus</a:t>
            </a:r>
          </a:p>
          <a:p>
            <a:r>
              <a:rPr lang="fi-FI" dirty="0"/>
              <a:t>Lauhdekuivaamot voidaan nähdä yhtenä variaationa ilmankiertoon perustuvalle kamarikuivaukselle. </a:t>
            </a:r>
          </a:p>
          <a:p>
            <a:r>
              <a:rPr lang="fi-FI" dirty="0"/>
              <a:t>Lauhdekuivauksessa vesihöyryä ei johdeta ulos kuivaamossa, vaan se puhalletaan lauhduttimen lämpöpumpulle, jonka jälkeen höyrystyslämpö palautetaan takaisin kuivausprosessiin. </a:t>
            </a:r>
          </a:p>
          <a:p>
            <a:r>
              <a:rPr lang="fi-FI" dirty="0"/>
              <a:t>Tämä prosessi vaatii sähköenergiaa, joka on yleensä muita energianlähteitä kalliimpaa.</a:t>
            </a:r>
          </a:p>
          <a:p>
            <a:endParaRPr lang="fi-FI" dirty="0"/>
          </a:p>
        </p:txBody>
      </p:sp>
      <p:sp>
        <p:nvSpPr>
          <p:cNvPr id="5" name="Alatunnisteen paikkamerkki 4">
            <a:extLst>
              <a:ext uri="{FF2B5EF4-FFF2-40B4-BE49-F238E27FC236}">
                <a16:creationId xmlns:a16="http://schemas.microsoft.com/office/drawing/2014/main" id="{ADB3E16C-4D23-7E41-9107-6B5603B00FE2}"/>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17971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26B3C837-E5C9-9B4A-96ED-650EDDA45082}"/>
              </a:ext>
            </a:extLst>
          </p:cNvPr>
          <p:cNvPicPr>
            <a:picLocks noGrp="1" noChangeAspect="1"/>
          </p:cNvPicPr>
          <p:nvPr>
            <p:ph sz="half" idx="2"/>
          </p:nvPr>
        </p:nvPicPr>
        <p:blipFill rotWithShape="1">
          <a:blip r:embed="rId2"/>
          <a:srcRect t="6005" r="6004" b="-1"/>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4ACCAC3-35C6-9B41-9554-9CED55F8D4A7}"/>
              </a:ext>
            </a:extLst>
          </p:cNvPr>
          <p:cNvSpPr>
            <a:spLocks noGrp="1"/>
          </p:cNvSpPr>
          <p:nvPr>
            <p:ph type="title"/>
          </p:nvPr>
        </p:nvSpPr>
        <p:spPr>
          <a:xfrm>
            <a:off x="750242" y="632990"/>
            <a:ext cx="4062643" cy="1043409"/>
          </a:xfrm>
        </p:spPr>
        <p:txBody>
          <a:bodyPr vert="horz" lIns="91440" tIns="45720" rIns="91440" bIns="45720" rtlCol="0" anchor="ctr">
            <a:normAutofit/>
          </a:bodyPr>
          <a:lstStyle/>
          <a:p>
            <a:r>
              <a:rPr lang="en-US" dirty="0" err="1">
                <a:latin typeface="+mj-lt"/>
                <a:ea typeface="+mj-ea"/>
                <a:cs typeface="+mj-cs"/>
              </a:rPr>
              <a:t>Kuivaamotyypit</a:t>
            </a:r>
            <a:endParaRPr lang="en-US" dirty="0">
              <a:latin typeface="+mj-lt"/>
              <a:ea typeface="+mj-ea"/>
              <a:cs typeface="+mj-cs"/>
            </a:endParaRPr>
          </a:p>
        </p:txBody>
      </p:sp>
      <p:sp>
        <p:nvSpPr>
          <p:cNvPr id="3" name="Sisällön paikkamerkki 2">
            <a:extLst>
              <a:ext uri="{FF2B5EF4-FFF2-40B4-BE49-F238E27FC236}">
                <a16:creationId xmlns:a16="http://schemas.microsoft.com/office/drawing/2014/main" id="{716EBCE2-D0F6-6D4B-AD27-EE1CBE90B900}"/>
              </a:ext>
            </a:extLst>
          </p:cNvPr>
          <p:cNvSpPr>
            <a:spLocks noGrp="1"/>
          </p:cNvSpPr>
          <p:nvPr>
            <p:ph sz="half" idx="1"/>
          </p:nvPr>
        </p:nvSpPr>
        <p:spPr>
          <a:xfrm>
            <a:off x="520242" y="1774372"/>
            <a:ext cx="4062642" cy="2754086"/>
          </a:xfrm>
        </p:spPr>
        <p:txBody>
          <a:bodyPr vert="horz" lIns="91440" tIns="45720" rIns="91440" bIns="45720" rtlCol="0" anchor="t">
            <a:normAutofit/>
          </a:bodyPr>
          <a:lstStyle/>
          <a:p>
            <a:r>
              <a:rPr lang="en-US" sz="1800" dirty="0" err="1"/>
              <a:t>Sahatavarakuivaamoiden</a:t>
            </a:r>
            <a:r>
              <a:rPr lang="en-US" sz="1800" dirty="0"/>
              <a:t> </a:t>
            </a:r>
            <a:r>
              <a:rPr lang="en-US" sz="1800" dirty="0" err="1"/>
              <a:t>tyypit</a:t>
            </a:r>
            <a:r>
              <a:rPr lang="en-US" sz="1800" dirty="0"/>
              <a:t> </a:t>
            </a:r>
            <a:r>
              <a:rPr lang="en-US" sz="1800" dirty="0" err="1"/>
              <a:t>voidaan</a:t>
            </a:r>
            <a:r>
              <a:rPr lang="en-US" sz="1800" dirty="0"/>
              <a:t> </a:t>
            </a:r>
            <a:r>
              <a:rPr lang="en-US" sz="1800" dirty="0" err="1"/>
              <a:t>jakaa</a:t>
            </a:r>
            <a:r>
              <a:rPr lang="en-US" sz="1800" dirty="0"/>
              <a:t> </a:t>
            </a:r>
            <a:r>
              <a:rPr lang="en-US" sz="1800" dirty="0" err="1"/>
              <a:t>kahteen</a:t>
            </a:r>
            <a:r>
              <a:rPr lang="en-US" sz="1800" dirty="0"/>
              <a:t>: </a:t>
            </a:r>
            <a:r>
              <a:rPr lang="en-US" sz="1800" dirty="0" err="1"/>
              <a:t>kamarikuivaamot</a:t>
            </a:r>
            <a:r>
              <a:rPr lang="en-US" sz="1800" dirty="0"/>
              <a:t> ja </a:t>
            </a:r>
            <a:r>
              <a:rPr lang="en-US" sz="1800" dirty="0" err="1"/>
              <a:t>kanavakuivaamot</a:t>
            </a:r>
            <a:r>
              <a:rPr lang="en-US" sz="1800" dirty="0"/>
              <a:t>.</a:t>
            </a:r>
          </a:p>
          <a:p>
            <a:pPr marL="0" indent="0">
              <a:buNone/>
            </a:pPr>
            <a:r>
              <a:rPr lang="en-US" sz="1800" dirty="0"/>
              <a:t> </a:t>
            </a:r>
          </a:p>
          <a:p>
            <a:r>
              <a:rPr lang="en-US" sz="1800" dirty="0"/>
              <a:t>VIDEO </a:t>
            </a:r>
            <a:r>
              <a:rPr lang="en-US" sz="1800" dirty="0" err="1"/>
              <a:t>Heinola</a:t>
            </a:r>
            <a:r>
              <a:rPr lang="en-US" sz="1800" dirty="0"/>
              <a:t> Chamber Dryer</a:t>
            </a:r>
          </a:p>
          <a:p>
            <a:pPr marL="0" indent="0">
              <a:buNone/>
            </a:pPr>
            <a:r>
              <a:rPr lang="en-US" sz="1800" dirty="0">
                <a:hlinkClick r:id="rId3"/>
              </a:rPr>
              <a:t>https://www.youtube.com/watch?v=1qT5xPbUn8M</a:t>
            </a:r>
            <a:endParaRPr lang="en-US" sz="1800" dirty="0"/>
          </a:p>
          <a:p>
            <a:endParaRPr lang="en-US" sz="1800" dirty="0"/>
          </a:p>
        </p:txBody>
      </p:sp>
      <p:sp>
        <p:nvSpPr>
          <p:cNvPr id="5" name="Alatunnisteen paikkamerkki 4">
            <a:extLst>
              <a:ext uri="{FF2B5EF4-FFF2-40B4-BE49-F238E27FC236}">
                <a16:creationId xmlns:a16="http://schemas.microsoft.com/office/drawing/2014/main" id="{3788C4F5-9CD4-8E43-8303-CD5FD982EC79}"/>
              </a:ext>
            </a:extLst>
          </p:cNvPr>
          <p:cNvSpPr>
            <a:spLocks noGrp="1"/>
          </p:cNvSpPr>
          <p:nvPr>
            <p:ph type="ftr" sz="quarter" idx="11"/>
          </p:nvPr>
        </p:nvSpPr>
        <p:spPr>
          <a:xfrm>
            <a:off x="750242" y="4626431"/>
            <a:ext cx="3246992" cy="617260"/>
          </a:xfrm>
        </p:spPr>
        <p:txBody>
          <a:bodyPr vert="horz" lIns="91440" tIns="45720" rIns="91440" bIns="45720" rtlCol="0" anchor="ctr">
            <a:normAutofit/>
          </a:bodyPr>
          <a:lstStyle/>
          <a:p>
            <a:pPr algn="l">
              <a:spcAft>
                <a:spcPts val="600"/>
              </a:spcAft>
              <a:defRPr/>
            </a:pPr>
            <a:r>
              <a:rPr lang="en-US" sz="1100" kern="1200">
                <a:solidFill>
                  <a:schemeClr val="tx1"/>
                </a:solidFill>
                <a:latin typeface="Calibri" panose="020F0502020204030204"/>
                <a:ea typeface="+mn-ea"/>
                <a:cs typeface="+mn-cs"/>
              </a:rPr>
              <a:t>kiertotalousamk.fi</a:t>
            </a:r>
          </a:p>
        </p:txBody>
      </p:sp>
      <p:sp>
        <p:nvSpPr>
          <p:cNvPr id="7" name="Tekstiruutu 6">
            <a:extLst>
              <a:ext uri="{FF2B5EF4-FFF2-40B4-BE49-F238E27FC236}">
                <a16:creationId xmlns:a16="http://schemas.microsoft.com/office/drawing/2014/main" id="{FA83D6B1-9DA9-8545-A22A-F5B45397F6BE}"/>
              </a:ext>
            </a:extLst>
          </p:cNvPr>
          <p:cNvSpPr txBox="1"/>
          <p:nvPr/>
        </p:nvSpPr>
        <p:spPr>
          <a:xfrm>
            <a:off x="6636212" y="96982"/>
            <a:ext cx="4805546" cy="646331"/>
          </a:xfrm>
          <a:prstGeom prst="rect">
            <a:avLst/>
          </a:prstGeom>
          <a:noFill/>
        </p:spPr>
        <p:txBody>
          <a:bodyPr wrap="none" rtlCol="0">
            <a:spAutoFit/>
          </a:bodyPr>
          <a:lstStyle/>
          <a:p>
            <a:r>
              <a:rPr lang="fi-FI" dirty="0">
                <a:solidFill>
                  <a:schemeClr val="bg1"/>
                </a:solidFill>
              </a:rPr>
              <a:t>Perusrakenne kamarikuivaamolle leikkauskuvana.</a:t>
            </a:r>
            <a:br>
              <a:rPr lang="fi-FI" dirty="0">
                <a:solidFill>
                  <a:schemeClr val="bg1"/>
                </a:solidFill>
              </a:rPr>
            </a:br>
            <a:r>
              <a:rPr lang="fi-FI" i="1" dirty="0">
                <a:solidFill>
                  <a:schemeClr val="bg1"/>
                </a:solidFill>
              </a:rPr>
              <a:t>© </a:t>
            </a:r>
            <a:r>
              <a:rPr lang="fi-FI" i="1" dirty="0" err="1">
                <a:solidFill>
                  <a:schemeClr val="bg1"/>
                </a:solidFill>
              </a:rPr>
              <a:t>Valutec</a:t>
            </a:r>
            <a:r>
              <a:rPr lang="fi-FI" i="1" dirty="0">
                <a:solidFill>
                  <a:schemeClr val="bg1"/>
                </a:solidFill>
              </a:rPr>
              <a:t> Oy</a:t>
            </a:r>
            <a:endParaRPr lang="fi-FI" dirty="0">
              <a:solidFill>
                <a:schemeClr val="bg1"/>
              </a:solidFill>
            </a:endParaRPr>
          </a:p>
        </p:txBody>
      </p:sp>
    </p:spTree>
    <p:extLst>
      <p:ext uri="{BB962C8B-B14F-4D97-AF65-F5344CB8AC3E}">
        <p14:creationId xmlns:p14="http://schemas.microsoft.com/office/powerpoint/2010/main" val="157044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AF7A08-E7DD-5843-9E1E-0A7C93B9269E}"/>
              </a:ext>
            </a:extLst>
          </p:cNvPr>
          <p:cNvSpPr>
            <a:spLocks noGrp="1"/>
          </p:cNvSpPr>
          <p:nvPr>
            <p:ph type="title"/>
          </p:nvPr>
        </p:nvSpPr>
        <p:spPr>
          <a:xfrm>
            <a:off x="838200" y="633257"/>
            <a:ext cx="10515600" cy="1325563"/>
          </a:xfrm>
        </p:spPr>
        <p:txBody>
          <a:bodyPr>
            <a:normAutofit fontScale="90000"/>
          </a:bodyPr>
          <a:lstStyle/>
          <a:p>
            <a:r>
              <a:rPr lang="fi-FI" dirty="0">
                <a:latin typeface="+mj-lt"/>
              </a:rPr>
              <a:t>Pohjoismaisen lajitteluohjeen mukaisesti sahatavaran kosteusastetta koskevat seuraavat vaatimukset:</a:t>
            </a:r>
          </a:p>
        </p:txBody>
      </p:sp>
      <p:sp>
        <p:nvSpPr>
          <p:cNvPr id="3" name="Sisällön paikkamerkki 2">
            <a:extLst>
              <a:ext uri="{FF2B5EF4-FFF2-40B4-BE49-F238E27FC236}">
                <a16:creationId xmlns:a16="http://schemas.microsoft.com/office/drawing/2014/main" id="{87249355-3D08-614B-993B-9CF471675249}"/>
              </a:ext>
            </a:extLst>
          </p:cNvPr>
          <p:cNvSpPr>
            <a:spLocks noGrp="1"/>
          </p:cNvSpPr>
          <p:nvPr>
            <p:ph sz="half" idx="1"/>
          </p:nvPr>
        </p:nvSpPr>
        <p:spPr>
          <a:xfrm>
            <a:off x="838200" y="2158413"/>
            <a:ext cx="5181600" cy="4199790"/>
          </a:xfrm>
        </p:spPr>
        <p:txBody>
          <a:bodyPr>
            <a:normAutofit/>
          </a:bodyPr>
          <a:lstStyle/>
          <a:p>
            <a:r>
              <a:rPr lang="fi-FI" sz="2300" dirty="0"/>
              <a:t>Kaikkien sahatavaramittojen maksimikosteusprosentti on 24 %. </a:t>
            </a:r>
          </a:p>
          <a:p>
            <a:r>
              <a:rPr lang="fi-FI" sz="2300" dirty="0"/>
              <a:t>Sahatavaraerän kappaleista vähintään 93,5 % on oltava EN 14298 määrittelemien kosteus raja-arvojen sisällä.</a:t>
            </a:r>
          </a:p>
          <a:p>
            <a:r>
              <a:rPr lang="fi-FI" sz="2300" dirty="0"/>
              <a:t>Sahatavarakappaleen ja -erän kosteuden määrityksessä voidaan soveltaa esim. pohjoismaissa kuivausstandardi INSTA 141:ssä tai EN 14298 esitettyjä menetelmiä. </a:t>
            </a:r>
          </a:p>
        </p:txBody>
      </p:sp>
      <p:sp>
        <p:nvSpPr>
          <p:cNvPr id="4" name="Sisällön paikkamerkki 3">
            <a:extLst>
              <a:ext uri="{FF2B5EF4-FFF2-40B4-BE49-F238E27FC236}">
                <a16:creationId xmlns:a16="http://schemas.microsoft.com/office/drawing/2014/main" id="{3564D5F1-1437-7846-81DB-56E44380D94E}"/>
              </a:ext>
            </a:extLst>
          </p:cNvPr>
          <p:cNvSpPr>
            <a:spLocks noGrp="1"/>
          </p:cNvSpPr>
          <p:nvPr>
            <p:ph sz="half" idx="2"/>
          </p:nvPr>
        </p:nvSpPr>
        <p:spPr>
          <a:xfrm>
            <a:off x="6096000" y="2158413"/>
            <a:ext cx="5181600" cy="4199790"/>
          </a:xfrm>
        </p:spPr>
        <p:txBody>
          <a:bodyPr>
            <a:normAutofit/>
          </a:bodyPr>
          <a:lstStyle/>
          <a:p>
            <a:r>
              <a:rPr lang="fi-FI" sz="2300" dirty="0"/>
              <a:t>Kun kosteusprosentti on vähemmän kuin 20 %, on otettava huomioon seuraavat ilmiöt:</a:t>
            </a:r>
          </a:p>
          <a:p>
            <a:pPr lvl="1"/>
            <a:r>
              <a:rPr lang="fi-FI" sz="2300" dirty="0"/>
              <a:t>Aktuaalimitassa kappaleen dimensio ja leveys voivat olla vähemmän kuin 20 %:n kosteudessa. </a:t>
            </a:r>
          </a:p>
          <a:p>
            <a:pPr lvl="1"/>
            <a:r>
              <a:rPr lang="fi-FI" sz="2300" dirty="0"/>
              <a:t>Mahdollisuus halkeamiin ja muodonmuutoksiin saattaa lisääntyä ja ylittää taulukkoarvot, jos puutavara kuivataan alle 20 %.</a:t>
            </a:r>
          </a:p>
          <a:p>
            <a:pPr marL="0" indent="0">
              <a:buNone/>
            </a:pPr>
            <a:endParaRPr lang="fi-FI" sz="2300" dirty="0"/>
          </a:p>
        </p:txBody>
      </p:sp>
      <p:sp>
        <p:nvSpPr>
          <p:cNvPr id="5" name="Alatunnisteen paikkamerkki 4">
            <a:extLst>
              <a:ext uri="{FF2B5EF4-FFF2-40B4-BE49-F238E27FC236}">
                <a16:creationId xmlns:a16="http://schemas.microsoft.com/office/drawing/2014/main" id="{2085B7B2-91A3-874D-B26A-14C1BB8FEB04}"/>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2220498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C78B9BF-B313-3549-A93D-020CAF13D4C0}"/>
              </a:ext>
            </a:extLst>
          </p:cNvPr>
          <p:cNvSpPr>
            <a:spLocks noGrp="1"/>
          </p:cNvSpPr>
          <p:nvPr>
            <p:ph type="title"/>
          </p:nvPr>
        </p:nvSpPr>
        <p:spPr/>
        <p:txBody>
          <a:bodyPr/>
          <a:lstStyle/>
          <a:p>
            <a:r>
              <a:rPr lang="fi-FI" dirty="0">
                <a:latin typeface="+mj-lt"/>
              </a:rPr>
              <a:t>Vientikuiva </a:t>
            </a:r>
            <a:r>
              <a:rPr lang="fi-FI" dirty="0" err="1">
                <a:latin typeface="+mj-lt"/>
              </a:rPr>
              <a:t>vs</a:t>
            </a:r>
            <a:r>
              <a:rPr lang="fi-FI" dirty="0">
                <a:latin typeface="+mj-lt"/>
              </a:rPr>
              <a:t> puusepänkuiva</a:t>
            </a:r>
          </a:p>
        </p:txBody>
      </p:sp>
      <p:sp>
        <p:nvSpPr>
          <p:cNvPr id="7" name="Sisällön paikkamerkki 6">
            <a:extLst>
              <a:ext uri="{FF2B5EF4-FFF2-40B4-BE49-F238E27FC236}">
                <a16:creationId xmlns:a16="http://schemas.microsoft.com/office/drawing/2014/main" id="{EAD7C5E4-CB8C-4345-A82A-E99D8E0F9E93}"/>
              </a:ext>
            </a:extLst>
          </p:cNvPr>
          <p:cNvSpPr>
            <a:spLocks noGrp="1"/>
          </p:cNvSpPr>
          <p:nvPr>
            <p:ph idx="1"/>
          </p:nvPr>
        </p:nvSpPr>
        <p:spPr/>
        <p:txBody>
          <a:bodyPr>
            <a:normAutofit fontScale="92500" lnSpcReduction="10000"/>
          </a:bodyPr>
          <a:lstStyle/>
          <a:p>
            <a:r>
              <a:rPr lang="fi-FI" sz="2600" dirty="0"/>
              <a:t>Sahatavaran kuivausasteista käytetään yleisesti nimityksiä vientikuiva (laivauskuiva) ja puusepänkuiva.</a:t>
            </a:r>
          </a:p>
          <a:p>
            <a:pPr lvl="1"/>
            <a:r>
              <a:rPr lang="fi-FI" sz="2600" dirty="0"/>
              <a:t>Vientikuivan sahatavaran kosteus on 18 – 24 %.</a:t>
            </a:r>
          </a:p>
          <a:p>
            <a:pPr lvl="1"/>
            <a:r>
              <a:rPr lang="fi-FI" sz="2600" dirty="0"/>
              <a:t>Puusepänkuivana pidetään pääsääntöisesti 8-14 % kosteudessa olevaa puutavaraa.</a:t>
            </a:r>
          </a:p>
          <a:p>
            <a:r>
              <a:rPr lang="fi-FI" sz="2600" dirty="0"/>
              <a:t>Alhaisimpia kosteusprosentteja vaaditaan muun muassa huonekaluteollisuuden, kalusteteollisuuden sekä ovi- ja ikkunateollisuuden raaka-aineilta. </a:t>
            </a:r>
          </a:p>
          <a:p>
            <a:r>
              <a:rPr lang="fi-FI" sz="2600" dirty="0"/>
              <a:t>Kun puuta liimataan tai pintakäsitellään teollisesti, asettavat liimat, maalit ja lakat omat kuivausvaatimuksensa sahatavaralle. </a:t>
            </a:r>
          </a:p>
          <a:p>
            <a:r>
              <a:rPr lang="fi-FI" sz="2600" dirty="0"/>
              <a:t>Rakennesahatavan, ulkoverhouspaneeleiden ja hirsien kosteusvaatimukset noudattavat vientikuivan sahatavaran kosteusvaatimuksia.</a:t>
            </a:r>
          </a:p>
          <a:p>
            <a:endParaRPr lang="fi-FI" dirty="0"/>
          </a:p>
        </p:txBody>
      </p:sp>
      <p:sp>
        <p:nvSpPr>
          <p:cNvPr id="5" name="Alatunnisteen paikkamerkki 4">
            <a:extLst>
              <a:ext uri="{FF2B5EF4-FFF2-40B4-BE49-F238E27FC236}">
                <a16:creationId xmlns:a16="http://schemas.microsoft.com/office/drawing/2014/main" id="{4ED031F9-BB9F-9543-88A4-AA3394F36B30}"/>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2591057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83E67E-C113-F547-A40C-4370641C826B}"/>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latin typeface="+mj-lt"/>
                <a:ea typeface="+mj-ea"/>
                <a:cs typeface="+mj-cs"/>
              </a:rPr>
              <a:t>Lajittelu kuivauksen jälkeen</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Sisällön paikkamerkki 4">
            <a:extLst>
              <a:ext uri="{FF2B5EF4-FFF2-40B4-BE49-F238E27FC236}">
                <a16:creationId xmlns:a16="http://schemas.microsoft.com/office/drawing/2014/main" id="{1780ABFF-2C50-DB4D-B817-A0B3F28ACB4E}"/>
              </a:ext>
            </a:extLst>
          </p:cNvPr>
          <p:cNvSpPr>
            <a:spLocks noGrp="1"/>
          </p:cNvSpPr>
          <p:nvPr>
            <p:ph sz="half" idx="1"/>
          </p:nvPr>
        </p:nvSpPr>
        <p:spPr>
          <a:xfrm>
            <a:off x="858981" y="2575034"/>
            <a:ext cx="5120113" cy="3462228"/>
          </a:xfrm>
        </p:spPr>
        <p:txBody>
          <a:bodyPr vert="horz" lIns="91440" tIns="45720" rIns="91440" bIns="45720" rtlCol="0">
            <a:normAutofit/>
          </a:bodyPr>
          <a:lstStyle/>
          <a:p>
            <a:r>
              <a:rPr lang="en-US" sz="1800" dirty="0" err="1"/>
              <a:t>Kuivauksen</a:t>
            </a:r>
            <a:r>
              <a:rPr lang="en-US" sz="1800" dirty="0"/>
              <a:t> </a:t>
            </a:r>
            <a:r>
              <a:rPr lang="en-US" sz="1800" dirty="0" err="1"/>
              <a:t>jälkeen</a:t>
            </a:r>
            <a:r>
              <a:rPr lang="en-US" sz="1800" dirty="0"/>
              <a:t> </a:t>
            </a:r>
            <a:r>
              <a:rPr lang="en-US" sz="1800" dirty="0" err="1"/>
              <a:t>sahatavara</a:t>
            </a:r>
            <a:r>
              <a:rPr lang="en-US" sz="1800" dirty="0"/>
              <a:t> </a:t>
            </a:r>
            <a:r>
              <a:rPr lang="en-US" sz="1800" dirty="0" err="1"/>
              <a:t>lajitellaan</a:t>
            </a:r>
            <a:r>
              <a:rPr lang="en-US" sz="1800" dirty="0"/>
              <a:t> </a:t>
            </a:r>
            <a:r>
              <a:rPr lang="en-US" sz="1800" dirty="0" err="1"/>
              <a:t>lopullisen</a:t>
            </a:r>
            <a:r>
              <a:rPr lang="en-US" sz="1800" dirty="0"/>
              <a:t> </a:t>
            </a:r>
            <a:r>
              <a:rPr lang="en-US" sz="1800" dirty="0" err="1"/>
              <a:t>laadun</a:t>
            </a:r>
            <a:r>
              <a:rPr lang="en-US" sz="1800" dirty="0"/>
              <a:t> </a:t>
            </a:r>
            <a:r>
              <a:rPr lang="en-US" sz="1800" dirty="0" err="1"/>
              <a:t>mukaisesti</a:t>
            </a:r>
            <a:r>
              <a:rPr lang="en-US" sz="1800" dirty="0"/>
              <a:t> </a:t>
            </a:r>
            <a:r>
              <a:rPr lang="en-US" sz="1800" dirty="0" err="1"/>
              <a:t>ennen</a:t>
            </a:r>
            <a:r>
              <a:rPr lang="en-US" sz="1800" dirty="0"/>
              <a:t> </a:t>
            </a:r>
            <a:r>
              <a:rPr lang="en-US" sz="1800" dirty="0" err="1"/>
              <a:t>paketoimista</a:t>
            </a:r>
            <a:r>
              <a:rPr lang="en-US" sz="1800" dirty="0"/>
              <a:t>.  </a:t>
            </a:r>
          </a:p>
          <a:p>
            <a:r>
              <a:rPr lang="en-US" sz="1800" dirty="0" err="1"/>
              <a:t>Lajittelu</a:t>
            </a:r>
            <a:r>
              <a:rPr lang="en-US" sz="1800" dirty="0"/>
              <a:t> </a:t>
            </a:r>
            <a:r>
              <a:rPr lang="en-US" sz="1800" dirty="0" err="1"/>
              <a:t>tapahtuu</a:t>
            </a:r>
            <a:r>
              <a:rPr lang="en-US" sz="1800" dirty="0"/>
              <a:t> </a:t>
            </a:r>
            <a:r>
              <a:rPr lang="en-US" sz="1800" dirty="0" err="1"/>
              <a:t>pääsääntöisesti</a:t>
            </a:r>
            <a:r>
              <a:rPr lang="en-US" sz="1800" dirty="0"/>
              <a:t> </a:t>
            </a:r>
            <a:r>
              <a:rPr lang="en-US" sz="1800" dirty="0" err="1"/>
              <a:t>automaattisilla</a:t>
            </a:r>
            <a:r>
              <a:rPr lang="en-US" sz="1800" dirty="0"/>
              <a:t> </a:t>
            </a:r>
            <a:r>
              <a:rPr lang="en-US" sz="1800" dirty="0" err="1"/>
              <a:t>konenäköön</a:t>
            </a:r>
            <a:r>
              <a:rPr lang="en-US" sz="1800" dirty="0"/>
              <a:t> </a:t>
            </a:r>
            <a:r>
              <a:rPr lang="en-US" sz="1800" dirty="0" err="1"/>
              <a:t>perustuvilla</a:t>
            </a:r>
            <a:r>
              <a:rPr lang="en-US" sz="1800" dirty="0"/>
              <a:t> </a:t>
            </a:r>
            <a:r>
              <a:rPr lang="en-US" sz="1800" dirty="0" err="1"/>
              <a:t>laadutusjärjestelmillä</a:t>
            </a:r>
            <a:r>
              <a:rPr lang="en-US" sz="1800" dirty="0"/>
              <a:t>.</a:t>
            </a:r>
          </a:p>
          <a:p>
            <a:r>
              <a:rPr lang="en-US" sz="1800" dirty="0" err="1"/>
              <a:t>Lajittelulaitokset</a:t>
            </a:r>
            <a:r>
              <a:rPr lang="en-US" sz="1800" dirty="0"/>
              <a:t> </a:t>
            </a:r>
            <a:r>
              <a:rPr lang="en-US" sz="1800" dirty="0" err="1"/>
              <a:t>muistuttavat</a:t>
            </a:r>
            <a:r>
              <a:rPr lang="en-US" sz="1800" dirty="0"/>
              <a:t> </a:t>
            </a:r>
            <a:r>
              <a:rPr lang="en-US" sz="1800" dirty="0" err="1"/>
              <a:t>dimensiolajittelulaitoksia</a:t>
            </a:r>
            <a:r>
              <a:rPr lang="en-US" sz="1800" dirty="0"/>
              <a:t>, </a:t>
            </a:r>
            <a:r>
              <a:rPr lang="en-US" sz="1800" dirty="0" err="1"/>
              <a:t>joissa</a:t>
            </a:r>
            <a:r>
              <a:rPr lang="en-US" sz="1800" dirty="0"/>
              <a:t> </a:t>
            </a:r>
            <a:r>
              <a:rPr lang="en-US" sz="1800" dirty="0" err="1"/>
              <a:t>käytetään</a:t>
            </a:r>
            <a:r>
              <a:rPr lang="en-US" sz="1800" dirty="0"/>
              <a:t> </a:t>
            </a:r>
            <a:r>
              <a:rPr lang="en-US" sz="1800" dirty="0" err="1"/>
              <a:t>pysty</a:t>
            </a:r>
            <a:r>
              <a:rPr lang="en-US" sz="1800" dirty="0"/>
              <a:t>- tai </a:t>
            </a:r>
            <a:r>
              <a:rPr lang="en-US" sz="1800" dirty="0" err="1"/>
              <a:t>vaakalokeroita</a:t>
            </a:r>
            <a:r>
              <a:rPr lang="en-US" sz="1800" dirty="0"/>
              <a:t>. </a:t>
            </a:r>
          </a:p>
          <a:p>
            <a:r>
              <a:rPr lang="en-US" sz="1800" dirty="0" err="1"/>
              <a:t>Lajittelun</a:t>
            </a:r>
            <a:r>
              <a:rPr lang="en-US" sz="1800" dirty="0"/>
              <a:t> </a:t>
            </a:r>
            <a:r>
              <a:rPr lang="en-US" sz="1800" dirty="0" err="1"/>
              <a:t>yhteydessä</a:t>
            </a:r>
            <a:r>
              <a:rPr lang="en-US" sz="1800" dirty="0"/>
              <a:t> </a:t>
            </a:r>
            <a:r>
              <a:rPr lang="en-US" sz="1800" dirty="0" err="1"/>
              <a:t>voidaan</a:t>
            </a:r>
            <a:r>
              <a:rPr lang="en-US" sz="1800" dirty="0"/>
              <a:t> </a:t>
            </a:r>
            <a:r>
              <a:rPr lang="en-US" sz="1800" dirty="0" err="1"/>
              <a:t>myös</a:t>
            </a:r>
            <a:r>
              <a:rPr lang="en-US" sz="1800" dirty="0"/>
              <a:t> </a:t>
            </a:r>
            <a:r>
              <a:rPr lang="en-US" sz="1800" dirty="0" err="1"/>
              <a:t>tehdä</a:t>
            </a:r>
            <a:r>
              <a:rPr lang="en-US" sz="1800" dirty="0"/>
              <a:t> </a:t>
            </a:r>
            <a:r>
              <a:rPr lang="en-US" sz="1800" dirty="0" err="1"/>
              <a:t>sahatavarakappaleiden</a:t>
            </a:r>
            <a:r>
              <a:rPr lang="en-US" sz="1800" dirty="0"/>
              <a:t> </a:t>
            </a:r>
            <a:r>
              <a:rPr lang="en-US" sz="1800" dirty="0" err="1"/>
              <a:t>tasaus</a:t>
            </a:r>
            <a:r>
              <a:rPr lang="en-US" sz="1800" dirty="0"/>
              <a:t> </a:t>
            </a:r>
            <a:r>
              <a:rPr lang="en-US" sz="1800" dirty="0" err="1"/>
              <a:t>pituusmittaansa</a:t>
            </a:r>
            <a:r>
              <a:rPr lang="en-US" sz="1800" dirty="0"/>
              <a:t>. </a:t>
            </a:r>
          </a:p>
          <a:p>
            <a:r>
              <a:rPr lang="en-US" sz="1800" dirty="0" err="1"/>
              <a:t>Visuaalisen</a:t>
            </a:r>
            <a:r>
              <a:rPr lang="en-US" sz="1800" dirty="0"/>
              <a:t> </a:t>
            </a:r>
            <a:r>
              <a:rPr lang="en-US" sz="1800" dirty="0" err="1"/>
              <a:t>laadunmäärityksen</a:t>
            </a:r>
            <a:r>
              <a:rPr lang="en-US" sz="1800" dirty="0"/>
              <a:t> </a:t>
            </a:r>
            <a:r>
              <a:rPr lang="en-US" sz="1800" dirty="0" err="1"/>
              <a:t>rinnalla</a:t>
            </a:r>
            <a:r>
              <a:rPr lang="en-US" sz="1800" dirty="0"/>
              <a:t> </a:t>
            </a:r>
            <a:r>
              <a:rPr lang="en-US" sz="1800" dirty="0" err="1"/>
              <a:t>voidaan</a:t>
            </a:r>
            <a:r>
              <a:rPr lang="en-US" sz="1800" dirty="0"/>
              <a:t> </a:t>
            </a:r>
            <a:r>
              <a:rPr lang="en-US" sz="1800" dirty="0" err="1"/>
              <a:t>suorittaa</a:t>
            </a:r>
            <a:r>
              <a:rPr lang="en-US" sz="1800" dirty="0"/>
              <a:t> </a:t>
            </a:r>
            <a:r>
              <a:rPr lang="en-US" sz="1800" dirty="0" err="1"/>
              <a:t>myös</a:t>
            </a:r>
            <a:r>
              <a:rPr lang="en-US" sz="1800" dirty="0"/>
              <a:t> </a:t>
            </a:r>
            <a:r>
              <a:rPr lang="en-US" sz="1800" dirty="0" err="1"/>
              <a:t>lujuuslajittelu</a:t>
            </a:r>
            <a:r>
              <a:rPr lang="en-US" sz="1800" dirty="0"/>
              <a:t>.</a:t>
            </a:r>
          </a:p>
          <a:p>
            <a:pPr marL="0"/>
            <a:endParaRPr lang="en-US" sz="1800" dirty="0"/>
          </a:p>
        </p:txBody>
      </p:sp>
      <p:sp>
        <p:nvSpPr>
          <p:cNvPr id="4" name="Alatunnisteen paikkamerkki 3">
            <a:extLst>
              <a:ext uri="{FF2B5EF4-FFF2-40B4-BE49-F238E27FC236}">
                <a16:creationId xmlns:a16="http://schemas.microsoft.com/office/drawing/2014/main" id="{48B11742-8923-F54E-9FB5-743FE8D2B4F8}"/>
              </a:ext>
            </a:extLst>
          </p:cNvPr>
          <p:cNvSpPr>
            <a:spLocks noGrp="1"/>
          </p:cNvSpPr>
          <p:nvPr>
            <p:ph type="ftr" sz="quarter" idx="11"/>
          </p:nvPr>
        </p:nvSpPr>
        <p:spPr>
          <a:xfrm>
            <a:off x="3052156" y="6295815"/>
            <a:ext cx="4114800" cy="365125"/>
          </a:xfrm>
        </p:spPr>
        <p:txBody>
          <a:bodyPr vert="horz" lIns="91440" tIns="45720" rIns="91440" bIns="45720" rtlCol="0" anchor="ctr">
            <a:normAutofit/>
          </a:bodyPr>
          <a:lstStyle/>
          <a:p>
            <a:pPr algn="l">
              <a:spcAft>
                <a:spcPts val="600"/>
              </a:spcAft>
              <a:defRPr/>
            </a:pPr>
            <a:r>
              <a:rPr lang="en-US" kern="1200" dirty="0" err="1">
                <a:solidFill>
                  <a:prstClr val="black">
                    <a:tint val="75000"/>
                  </a:prstClr>
                </a:solidFill>
                <a:latin typeface="Calibri" panose="020F0502020204030204"/>
                <a:ea typeface="+mn-ea"/>
                <a:cs typeface="+mn-cs"/>
              </a:rPr>
              <a:t>kiertotalousamk.fi</a:t>
            </a:r>
            <a:endParaRPr lang="en-US" kern="1200" dirty="0">
              <a:solidFill>
                <a:prstClr val="black">
                  <a:tint val="75000"/>
                </a:prstClr>
              </a:solidFill>
              <a:latin typeface="Calibri" panose="020F0502020204030204"/>
              <a:ea typeface="+mn-ea"/>
              <a:cs typeface="+mn-cs"/>
            </a:endParaRPr>
          </a:p>
        </p:txBody>
      </p:sp>
      <p:pic>
        <p:nvPicPr>
          <p:cNvPr id="7" name="Sisällön paikkamerkki 6">
            <a:extLst>
              <a:ext uri="{FF2B5EF4-FFF2-40B4-BE49-F238E27FC236}">
                <a16:creationId xmlns:a16="http://schemas.microsoft.com/office/drawing/2014/main" id="{F97A2D6E-3D50-9E45-B145-C530320377E4}"/>
              </a:ext>
            </a:extLst>
          </p:cNvPr>
          <p:cNvPicPr>
            <a:picLocks noGrp="1" noChangeAspect="1"/>
          </p:cNvPicPr>
          <p:nvPr>
            <p:ph sz="half" idx="2"/>
          </p:nvPr>
        </p:nvPicPr>
        <p:blipFill rotWithShape="1">
          <a:blip r:embed="rId2"/>
          <a:srcRect t="14241" b="917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ekstiruutu 7">
            <a:extLst>
              <a:ext uri="{FF2B5EF4-FFF2-40B4-BE49-F238E27FC236}">
                <a16:creationId xmlns:a16="http://schemas.microsoft.com/office/drawing/2014/main" id="{96A2B909-1890-8C46-9517-E68FB8F0753E}"/>
              </a:ext>
            </a:extLst>
          </p:cNvPr>
          <p:cNvSpPr txBox="1"/>
          <p:nvPr/>
        </p:nvSpPr>
        <p:spPr>
          <a:xfrm>
            <a:off x="9712037" y="180459"/>
            <a:ext cx="1952650" cy="369332"/>
          </a:xfrm>
          <a:prstGeom prst="rect">
            <a:avLst/>
          </a:prstGeom>
          <a:noFill/>
        </p:spPr>
        <p:txBody>
          <a:bodyPr wrap="none" rtlCol="0">
            <a:spAutoFit/>
          </a:bodyPr>
          <a:lstStyle/>
          <a:p>
            <a:r>
              <a:rPr lang="fi-FI" b="1" i="1" dirty="0">
                <a:solidFill>
                  <a:schemeClr val="bg1"/>
                </a:solidFill>
              </a:rPr>
              <a:t>© </a:t>
            </a:r>
            <a:r>
              <a:rPr lang="fi-FI" b="1" i="1" dirty="0" err="1">
                <a:solidFill>
                  <a:schemeClr val="bg1"/>
                </a:solidFill>
              </a:rPr>
              <a:t>Jartek</a:t>
            </a:r>
            <a:r>
              <a:rPr lang="fi-FI" b="1" i="1" dirty="0">
                <a:solidFill>
                  <a:schemeClr val="bg1"/>
                </a:solidFill>
              </a:rPr>
              <a:t> Invest Oy</a:t>
            </a:r>
            <a:endParaRPr lang="fi-FI" b="1" dirty="0">
              <a:solidFill>
                <a:schemeClr val="bg1"/>
              </a:solidFill>
            </a:endParaRPr>
          </a:p>
        </p:txBody>
      </p:sp>
      <p:sp>
        <p:nvSpPr>
          <p:cNvPr id="9" name="Tekstiruutu 8">
            <a:extLst>
              <a:ext uri="{FF2B5EF4-FFF2-40B4-BE49-F238E27FC236}">
                <a16:creationId xmlns:a16="http://schemas.microsoft.com/office/drawing/2014/main" id="{3A2C8799-AC29-FA41-9AA0-B0351FAC5D6B}"/>
              </a:ext>
            </a:extLst>
          </p:cNvPr>
          <p:cNvSpPr txBox="1"/>
          <p:nvPr/>
        </p:nvSpPr>
        <p:spPr>
          <a:xfrm>
            <a:off x="4535197" y="6291608"/>
            <a:ext cx="4384598" cy="369332"/>
          </a:xfrm>
          <a:prstGeom prst="rect">
            <a:avLst/>
          </a:prstGeom>
          <a:noFill/>
        </p:spPr>
        <p:txBody>
          <a:bodyPr wrap="none" rtlCol="0">
            <a:spAutoFit/>
          </a:bodyPr>
          <a:lstStyle/>
          <a:p>
            <a:r>
              <a:rPr lang="fi-FI" dirty="0"/>
              <a:t>Lajittelulaitoksen porrasannostin ja kiramo. </a:t>
            </a:r>
          </a:p>
        </p:txBody>
      </p:sp>
    </p:spTree>
    <p:extLst>
      <p:ext uri="{BB962C8B-B14F-4D97-AF65-F5344CB8AC3E}">
        <p14:creationId xmlns:p14="http://schemas.microsoft.com/office/powerpoint/2010/main" val="337954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09A197-911A-2D45-82D2-26CB3D0663C6}"/>
              </a:ext>
            </a:extLst>
          </p:cNvPr>
          <p:cNvSpPr>
            <a:spLocks noGrp="1"/>
          </p:cNvSpPr>
          <p:nvPr>
            <p:ph type="title"/>
          </p:nvPr>
        </p:nvSpPr>
        <p:spPr>
          <a:xfrm>
            <a:off x="960100" y="978102"/>
            <a:ext cx="10588434" cy="1062644"/>
          </a:xfrm>
        </p:spPr>
        <p:txBody>
          <a:bodyPr vert="horz" lIns="91440" tIns="45720" rIns="91440" bIns="45720" rtlCol="0" anchor="b">
            <a:normAutofit/>
          </a:bodyPr>
          <a:lstStyle/>
          <a:p>
            <a:r>
              <a:rPr lang="en-US" kern="1200" dirty="0" err="1">
                <a:solidFill>
                  <a:schemeClr val="tx1"/>
                </a:solidFill>
                <a:latin typeface="+mj-lt"/>
                <a:ea typeface="+mj-ea"/>
                <a:cs typeface="+mj-cs"/>
              </a:rPr>
              <a:t>Laatulajittelu</a:t>
            </a:r>
            <a:endParaRPr lang="en-US"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Sisällön paikkamerkki 5">
            <a:extLst>
              <a:ext uri="{FF2B5EF4-FFF2-40B4-BE49-F238E27FC236}">
                <a16:creationId xmlns:a16="http://schemas.microsoft.com/office/drawing/2014/main" id="{1316599E-BBC4-694C-BCA0-391AE834C906}"/>
              </a:ext>
            </a:extLst>
          </p:cNvPr>
          <p:cNvPicPr>
            <a:picLocks noGrp="1" noChangeAspect="1"/>
          </p:cNvPicPr>
          <p:nvPr>
            <p:ph sz="half" idx="2"/>
          </p:nvPr>
        </p:nvPicPr>
        <p:blipFill>
          <a:blip r:embed="rId2"/>
          <a:stretch>
            <a:fillRect/>
          </a:stretch>
        </p:blipFill>
        <p:spPr>
          <a:xfrm>
            <a:off x="1333206" y="2811104"/>
            <a:ext cx="2928114" cy="2928114"/>
          </a:xfrm>
          <a:prstGeom prst="rect">
            <a:avLst/>
          </a:prstGeom>
        </p:spPr>
      </p:pic>
      <p:sp>
        <p:nvSpPr>
          <p:cNvPr id="3" name="Sisällön paikkamerkki 2">
            <a:extLst>
              <a:ext uri="{FF2B5EF4-FFF2-40B4-BE49-F238E27FC236}">
                <a16:creationId xmlns:a16="http://schemas.microsoft.com/office/drawing/2014/main" id="{A84C2DD3-8615-B842-9C06-7BA93B5D90A3}"/>
              </a:ext>
            </a:extLst>
          </p:cNvPr>
          <p:cNvSpPr>
            <a:spLocks noGrp="1"/>
          </p:cNvSpPr>
          <p:nvPr>
            <p:ph sz="half" idx="1"/>
          </p:nvPr>
        </p:nvSpPr>
        <p:spPr>
          <a:xfrm>
            <a:off x="4955354" y="2682433"/>
            <a:ext cx="6282169" cy="3215749"/>
          </a:xfrm>
        </p:spPr>
        <p:txBody>
          <a:bodyPr vert="horz" lIns="91440" tIns="45720" rIns="91440" bIns="45720" rtlCol="0">
            <a:normAutofit/>
          </a:bodyPr>
          <a:lstStyle/>
          <a:p>
            <a:r>
              <a:rPr lang="en-US" sz="1700" dirty="0" err="1"/>
              <a:t>Sahatavaran</a:t>
            </a:r>
            <a:r>
              <a:rPr lang="en-US" sz="1700" dirty="0"/>
              <a:t> </a:t>
            </a:r>
            <a:r>
              <a:rPr lang="en-US" sz="1700" dirty="0" err="1"/>
              <a:t>laatulajitteluun</a:t>
            </a:r>
            <a:r>
              <a:rPr lang="en-US" sz="1700" dirty="0"/>
              <a:t> on </a:t>
            </a:r>
            <a:r>
              <a:rPr lang="en-US" sz="1700" dirty="0" err="1"/>
              <a:t>vakiintunut</a:t>
            </a:r>
            <a:r>
              <a:rPr lang="en-US" sz="1700" dirty="0"/>
              <a:t> </a:t>
            </a:r>
            <a:r>
              <a:rPr lang="en-US" sz="1700" dirty="0" err="1"/>
              <a:t>yhteispohjoismainen</a:t>
            </a:r>
            <a:r>
              <a:rPr lang="en-US" sz="1700" dirty="0"/>
              <a:t> </a:t>
            </a:r>
            <a:r>
              <a:rPr lang="en-US" sz="1700" dirty="0" err="1"/>
              <a:t>lajittelukäytäntö</a:t>
            </a:r>
            <a:r>
              <a:rPr lang="en-US" sz="1700" dirty="0"/>
              <a:t>, </a:t>
            </a:r>
            <a:r>
              <a:rPr lang="en-US" sz="1700" dirty="0" err="1"/>
              <a:t>joka</a:t>
            </a:r>
            <a:r>
              <a:rPr lang="en-US" sz="1700" dirty="0"/>
              <a:t> on </a:t>
            </a:r>
            <a:r>
              <a:rPr lang="en-US" sz="1700" dirty="0" err="1"/>
              <a:t>kirjattu</a:t>
            </a:r>
            <a:r>
              <a:rPr lang="en-US" sz="1700" dirty="0"/>
              <a:t> </a:t>
            </a:r>
            <a:r>
              <a:rPr lang="en-US" sz="1700" dirty="0" err="1"/>
              <a:t>lajitteluohjekirjaan</a:t>
            </a:r>
            <a:r>
              <a:rPr lang="en-US" sz="1700" dirty="0"/>
              <a:t>. </a:t>
            </a:r>
          </a:p>
          <a:p>
            <a:r>
              <a:rPr lang="en-US" sz="1700" dirty="0" err="1"/>
              <a:t>Lajittelu</a:t>
            </a:r>
            <a:r>
              <a:rPr lang="en-US" sz="1700" i="1" dirty="0"/>
              <a:t> </a:t>
            </a:r>
            <a:r>
              <a:rPr lang="en-US" sz="1700" i="1" dirty="0" err="1"/>
              <a:t>perustuu</a:t>
            </a:r>
            <a:r>
              <a:rPr lang="en-US" sz="1700" i="1" dirty="0"/>
              <a:t> </a:t>
            </a:r>
            <a:r>
              <a:rPr lang="en-US" sz="1700" i="1" dirty="0" err="1"/>
              <a:t>sahatavarakappaleen</a:t>
            </a:r>
            <a:r>
              <a:rPr lang="en-US" sz="1700" i="1" dirty="0"/>
              <a:t> </a:t>
            </a:r>
            <a:r>
              <a:rPr lang="en-US" sz="1700" i="1" dirty="0" err="1"/>
              <a:t>neljän</a:t>
            </a:r>
            <a:r>
              <a:rPr lang="en-US" sz="1700" i="1" dirty="0"/>
              <a:t> </a:t>
            </a:r>
            <a:r>
              <a:rPr lang="en-US" sz="1700" i="1" dirty="0" err="1"/>
              <a:t>sivun</a:t>
            </a:r>
            <a:r>
              <a:rPr lang="en-US" sz="1700" i="1" dirty="0"/>
              <a:t> </a:t>
            </a:r>
            <a:r>
              <a:rPr lang="en-US" sz="1700" i="1" dirty="0" err="1"/>
              <a:t>arvosteluun</a:t>
            </a:r>
            <a:r>
              <a:rPr lang="en-US" sz="1700" i="1" dirty="0"/>
              <a:t>.</a:t>
            </a:r>
            <a:endParaRPr lang="en-US" sz="1700" dirty="0"/>
          </a:p>
          <a:p>
            <a:r>
              <a:rPr lang="en-US" sz="1700" dirty="0" err="1"/>
              <a:t>Käytössä</a:t>
            </a:r>
            <a:r>
              <a:rPr lang="en-US" sz="1700" dirty="0"/>
              <a:t> </a:t>
            </a:r>
            <a:r>
              <a:rPr lang="en-US" sz="1700" dirty="0" err="1"/>
              <a:t>olevat</a:t>
            </a:r>
            <a:r>
              <a:rPr lang="en-US" sz="1700" dirty="0"/>
              <a:t> </a:t>
            </a:r>
            <a:r>
              <a:rPr lang="en-US" sz="1700" dirty="0" err="1"/>
              <a:t>laatuluokat</a:t>
            </a:r>
            <a:r>
              <a:rPr lang="en-US" sz="1700" dirty="0"/>
              <a:t> </a:t>
            </a:r>
            <a:r>
              <a:rPr lang="en-US" sz="1700" dirty="0" err="1"/>
              <a:t>ovat</a:t>
            </a:r>
            <a:r>
              <a:rPr lang="en-US" sz="1700" dirty="0"/>
              <a:t> </a:t>
            </a:r>
            <a:r>
              <a:rPr lang="en-US" sz="1700" dirty="0" err="1"/>
              <a:t>nimeltään</a:t>
            </a:r>
            <a:r>
              <a:rPr lang="en-US" sz="1700" dirty="0"/>
              <a:t> US, V, VI ja VII.</a:t>
            </a:r>
          </a:p>
          <a:p>
            <a:r>
              <a:rPr lang="en-US" sz="1700" dirty="0" err="1"/>
              <a:t>Sahatavaran</a:t>
            </a:r>
            <a:r>
              <a:rPr lang="en-US" sz="1700" dirty="0"/>
              <a:t> </a:t>
            </a:r>
            <a:r>
              <a:rPr lang="en-US" sz="1700" dirty="0" err="1"/>
              <a:t>lujuuslajittelu</a:t>
            </a:r>
            <a:r>
              <a:rPr lang="en-US" sz="1700" dirty="0"/>
              <a:t> on </a:t>
            </a:r>
            <a:r>
              <a:rPr lang="en-US" sz="1700" dirty="0" err="1"/>
              <a:t>välttämätöntä</a:t>
            </a:r>
            <a:r>
              <a:rPr lang="en-US" sz="1700" dirty="0"/>
              <a:t> </a:t>
            </a:r>
            <a:r>
              <a:rPr lang="en-US" sz="1700" dirty="0" err="1"/>
              <a:t>rakenteellista</a:t>
            </a:r>
            <a:r>
              <a:rPr lang="en-US" sz="1700" dirty="0"/>
              <a:t> </a:t>
            </a:r>
            <a:r>
              <a:rPr lang="en-US" sz="1700" dirty="0" err="1"/>
              <a:t>käyttöä</a:t>
            </a:r>
            <a:r>
              <a:rPr lang="en-US" sz="1700" dirty="0"/>
              <a:t> </a:t>
            </a:r>
            <a:r>
              <a:rPr lang="en-US" sz="1700" dirty="0" err="1"/>
              <a:t>varten</a:t>
            </a:r>
            <a:r>
              <a:rPr lang="en-US" sz="1700" dirty="0"/>
              <a:t>. </a:t>
            </a:r>
            <a:r>
              <a:rPr lang="en-US" sz="1700" dirty="0" err="1"/>
              <a:t>Lujuusluokat</a:t>
            </a:r>
            <a:r>
              <a:rPr lang="en-US" sz="1700" dirty="0"/>
              <a:t> </a:t>
            </a:r>
            <a:r>
              <a:rPr lang="en-US" sz="1700" dirty="0" err="1"/>
              <a:t>määritellään</a:t>
            </a:r>
            <a:r>
              <a:rPr lang="en-US" sz="1700" dirty="0"/>
              <a:t> </a:t>
            </a:r>
            <a:r>
              <a:rPr lang="en-US" sz="1700" dirty="0" err="1"/>
              <a:t>standardien</a:t>
            </a:r>
            <a:r>
              <a:rPr lang="en-US" sz="1700" dirty="0"/>
              <a:t> ja </a:t>
            </a:r>
            <a:r>
              <a:rPr lang="en-US" sz="1700" dirty="0" err="1"/>
              <a:t>normien</a:t>
            </a:r>
            <a:r>
              <a:rPr lang="en-US" sz="1700" dirty="0"/>
              <a:t> </a:t>
            </a:r>
            <a:r>
              <a:rPr lang="en-US" sz="1700" dirty="0" err="1"/>
              <a:t>mukaan</a:t>
            </a:r>
            <a:r>
              <a:rPr lang="en-US" sz="1700" dirty="0"/>
              <a:t>.</a:t>
            </a:r>
          </a:p>
          <a:p>
            <a:r>
              <a:rPr lang="en-US" sz="1700" dirty="0" err="1"/>
              <a:t>Lujuusluokat</a:t>
            </a:r>
            <a:r>
              <a:rPr lang="en-US" sz="1700" dirty="0"/>
              <a:t> </a:t>
            </a:r>
            <a:r>
              <a:rPr lang="en-US" sz="1700" dirty="0" err="1"/>
              <a:t>ovat</a:t>
            </a:r>
            <a:r>
              <a:rPr lang="en-US" sz="1700" dirty="0"/>
              <a:t> </a:t>
            </a:r>
            <a:r>
              <a:rPr lang="en-US" sz="1700" dirty="0" err="1"/>
              <a:t>nimeltään</a:t>
            </a:r>
            <a:r>
              <a:rPr lang="en-US" sz="1700" dirty="0"/>
              <a:t> T3, T2, T1 ja T0.</a:t>
            </a:r>
          </a:p>
          <a:p>
            <a:r>
              <a:rPr lang="en-US" sz="1700" dirty="0" err="1"/>
              <a:t>Liimapuukäytössä</a:t>
            </a:r>
            <a:r>
              <a:rPr lang="en-US" sz="1700" dirty="0"/>
              <a:t> </a:t>
            </a:r>
            <a:r>
              <a:rPr lang="en-US" sz="1700" dirty="0" err="1"/>
              <a:t>vastaavasti</a:t>
            </a:r>
            <a:r>
              <a:rPr lang="en-US" sz="1700" dirty="0"/>
              <a:t> LT3, LT2, LT1 ja LT0.</a:t>
            </a:r>
          </a:p>
          <a:p>
            <a:endParaRPr lang="en-US" sz="1700" dirty="0"/>
          </a:p>
        </p:txBody>
      </p:sp>
      <p:sp>
        <p:nvSpPr>
          <p:cNvPr id="5" name="Alatunnisteen paikkamerkki 4">
            <a:extLst>
              <a:ext uri="{FF2B5EF4-FFF2-40B4-BE49-F238E27FC236}">
                <a16:creationId xmlns:a16="http://schemas.microsoft.com/office/drawing/2014/main" id="{4150F3A3-A0DF-3F4E-BCB6-26FC75488894}"/>
              </a:ext>
            </a:extLst>
          </p:cNvPr>
          <p:cNvSpPr>
            <a:spLocks noGrp="1"/>
          </p:cNvSpPr>
          <p:nvPr>
            <p:ph type="ftr" sz="quarter" idx="11"/>
          </p:nvPr>
        </p:nvSpPr>
        <p:spPr>
          <a:xfrm>
            <a:off x="997792" y="6217920"/>
            <a:ext cx="4114800" cy="365125"/>
          </a:xfrm>
        </p:spPr>
        <p:txBody>
          <a:bodyPr vert="horz" lIns="91440" tIns="45720" rIns="91440" bIns="45720" rtlCol="0" anchor="ctr">
            <a:normAutofit/>
          </a:bodyPr>
          <a:lstStyle/>
          <a:p>
            <a:pPr algn="l">
              <a:spcAft>
                <a:spcPts val="600"/>
              </a:spcAft>
            </a:pPr>
            <a:r>
              <a:rPr lang="en-US" kern="1200">
                <a:solidFill>
                  <a:prstClr val="black">
                    <a:lumMod val="50000"/>
                    <a:lumOff val="50000"/>
                  </a:prstClr>
                </a:solidFill>
                <a:latin typeface="+mn-lt"/>
                <a:ea typeface="+mn-ea"/>
                <a:cs typeface="+mn-cs"/>
              </a:rPr>
              <a:t>kiertotalousamk.fi</a:t>
            </a:r>
          </a:p>
        </p:txBody>
      </p:sp>
    </p:spTree>
    <p:extLst>
      <p:ext uri="{BB962C8B-B14F-4D97-AF65-F5344CB8AC3E}">
        <p14:creationId xmlns:p14="http://schemas.microsoft.com/office/powerpoint/2010/main" val="3508412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0B885C-0CFD-9949-9734-29BEA3507B02}"/>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atin typeface="+mj-lt"/>
                <a:ea typeface="+mj-ea"/>
                <a:cs typeface="+mj-cs"/>
              </a:rPr>
              <a:t>Päälaadut</a:t>
            </a:r>
          </a:p>
        </p:txBody>
      </p:sp>
      <p:pic>
        <p:nvPicPr>
          <p:cNvPr id="12" name="Sisällön paikkamerkki 11">
            <a:extLst>
              <a:ext uri="{FF2B5EF4-FFF2-40B4-BE49-F238E27FC236}">
                <a16:creationId xmlns:a16="http://schemas.microsoft.com/office/drawing/2014/main" id="{9212E7C7-11D6-4A4F-A97E-9878AB1EBD64}"/>
              </a:ext>
            </a:extLst>
          </p:cNvPr>
          <p:cNvPicPr>
            <a:picLocks noGrp="1" noChangeAspect="1"/>
          </p:cNvPicPr>
          <p:nvPr>
            <p:ph sz="half" idx="2"/>
          </p:nvPr>
        </p:nvPicPr>
        <p:blipFill rotWithShape="1">
          <a:blip r:embed="rId2"/>
          <a:srcRect l="22425" r="23162"/>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5AD6E"/>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55107E85-685C-CC41-AB6D-DFB152D81054}"/>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b="1"/>
              <a:t>Laatu US: </a:t>
            </a:r>
            <a:r>
              <a:rPr lang="en-US" sz="2000"/>
              <a:t>US on korkein laatuluokka, joka sisältää tuotannosta lankeavan osuuden laatuja US I – US IV. Näistä US I laatu on korkein. Termi US tulee sanasta ”unsorted”.</a:t>
            </a:r>
          </a:p>
          <a:p>
            <a:r>
              <a:rPr lang="en-US" sz="2000" b="1"/>
              <a:t>Laatu V: </a:t>
            </a:r>
            <a:r>
              <a:rPr lang="en-US" sz="2000"/>
              <a:t>Tuotannosta lankeava V laatu. Puhekielessä puhutaan ”kvintasta”.</a:t>
            </a:r>
          </a:p>
          <a:p>
            <a:r>
              <a:rPr lang="en-US" sz="2000" b="1"/>
              <a:t>Laatu VI: </a:t>
            </a:r>
            <a:r>
              <a:rPr lang="en-US" sz="2000"/>
              <a:t>Tuotannosta lankeava VI laatu. Puhekielessä puhutaan ”sekstasta”.</a:t>
            </a:r>
          </a:p>
          <a:p>
            <a:r>
              <a:rPr lang="en-US" sz="2000" b="1"/>
              <a:t>Laatu VII: </a:t>
            </a:r>
            <a:r>
              <a:rPr lang="en-US" sz="2000"/>
              <a:t>Laadulle VII ei ole numeerisia arvoja. Kaikki puun ominaisuudet on sallittu. Sahatavarakappaleen on kuitenkin pysyttävä koossa. Sahanterän on koskettava pääosaa kappaleen pinnoista. On hyväksyttävää, että terä ei ole koskettanut yhtä kolmasosaa kappaleen pituudesta.</a:t>
            </a:r>
          </a:p>
        </p:txBody>
      </p:sp>
      <p:sp>
        <p:nvSpPr>
          <p:cNvPr id="5" name="Alatunnisteen paikkamerkki 4">
            <a:extLst>
              <a:ext uri="{FF2B5EF4-FFF2-40B4-BE49-F238E27FC236}">
                <a16:creationId xmlns:a16="http://schemas.microsoft.com/office/drawing/2014/main" id="{5B8D33FD-1D6B-4046-A6EC-7DD2888167B0}"/>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kiertotalousamk.fi</a:t>
            </a:r>
          </a:p>
        </p:txBody>
      </p:sp>
    </p:spTree>
    <p:extLst>
      <p:ext uri="{BB962C8B-B14F-4D97-AF65-F5344CB8AC3E}">
        <p14:creationId xmlns:p14="http://schemas.microsoft.com/office/powerpoint/2010/main" val="2432530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C6F8A769-6547-AC45-974E-A204E8CE7B97}"/>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kern="1200">
                <a:solidFill>
                  <a:srgbClr val="000000"/>
                </a:solidFill>
                <a:latin typeface="+mj-lt"/>
                <a:ea typeface="+mj-ea"/>
                <a:cs typeface="+mj-cs"/>
              </a:rPr>
              <a:t>Lujuuslajittelu</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Sisällön paikkamerkki 5">
            <a:extLst>
              <a:ext uri="{FF2B5EF4-FFF2-40B4-BE49-F238E27FC236}">
                <a16:creationId xmlns:a16="http://schemas.microsoft.com/office/drawing/2014/main" id="{B05F4435-F524-2242-B8D8-B41927ED0EF5}"/>
              </a:ext>
            </a:extLst>
          </p:cNvPr>
          <p:cNvPicPr>
            <a:picLocks noGrp="1" noChangeAspect="1"/>
          </p:cNvPicPr>
          <p:nvPr>
            <p:ph sz="half" idx="2"/>
          </p:nvPr>
        </p:nvPicPr>
        <p:blipFill>
          <a:blip r:embed="rId3"/>
          <a:stretch>
            <a:fillRect/>
          </a:stretch>
        </p:blipFill>
        <p:spPr>
          <a:xfrm>
            <a:off x="429349" y="2889825"/>
            <a:ext cx="3661831" cy="1098549"/>
          </a:xfrm>
          <a:prstGeom prst="rect">
            <a:avLst/>
          </a:prstGeom>
        </p:spPr>
      </p:pic>
      <p:sp>
        <p:nvSpPr>
          <p:cNvPr id="3" name="Sisällön paikkamerkki 2">
            <a:extLst>
              <a:ext uri="{FF2B5EF4-FFF2-40B4-BE49-F238E27FC236}">
                <a16:creationId xmlns:a16="http://schemas.microsoft.com/office/drawing/2014/main" id="{5250B8EC-AA66-A942-B62E-B0A71348B462}"/>
              </a:ext>
            </a:extLst>
          </p:cNvPr>
          <p:cNvSpPr>
            <a:spLocks noGrp="1"/>
          </p:cNvSpPr>
          <p:nvPr>
            <p:ph sz="half" idx="1"/>
          </p:nvPr>
        </p:nvSpPr>
        <p:spPr>
          <a:xfrm>
            <a:off x="6090574" y="2421682"/>
            <a:ext cx="4977578" cy="3639289"/>
          </a:xfrm>
        </p:spPr>
        <p:txBody>
          <a:bodyPr vert="horz" lIns="91440" tIns="45720" rIns="91440" bIns="45720" rtlCol="0" anchor="ctr">
            <a:normAutofit/>
          </a:bodyPr>
          <a:lstStyle/>
          <a:p>
            <a:r>
              <a:rPr lang="en-US" sz="1700">
                <a:solidFill>
                  <a:srgbClr val="000000"/>
                </a:solidFill>
              </a:rPr>
              <a:t>Rakennesahatavara on lujuuslajiteltava</a:t>
            </a:r>
          </a:p>
          <a:p>
            <a:r>
              <a:rPr lang="en-US" sz="1700">
                <a:solidFill>
                  <a:srgbClr val="000000"/>
                </a:solidFill>
              </a:rPr>
              <a:t>Rakennesahatavaralla tarkoitetaan sellaista kuusi- tai mäntysahatavaraa, jota käytetään kantavana rakenteena tai sen osina ja jonka lujuus- ja kimmo-ominaisuuksille asetetaan vähimmäisvaatimuksia.</a:t>
            </a:r>
          </a:p>
          <a:p>
            <a:r>
              <a:rPr lang="en-US" sz="1700">
                <a:solidFill>
                  <a:srgbClr val="000000"/>
                </a:solidFill>
              </a:rPr>
              <a:t>Rakennesahatavara lujuuslajitellaan joko visuaalisesti tai koneellisesti. </a:t>
            </a:r>
          </a:p>
          <a:p>
            <a:pPr lvl="1"/>
            <a:r>
              <a:rPr lang="en-US" sz="1700">
                <a:solidFill>
                  <a:srgbClr val="000000"/>
                </a:solidFill>
              </a:rPr>
              <a:t>Silmämääräisen lajittelun suorittaminen edellyttää henkilöltä lajitteluun vaadittavaa ammattitaitoa. </a:t>
            </a:r>
          </a:p>
          <a:p>
            <a:pPr lvl="1"/>
            <a:r>
              <a:rPr lang="en-US" sz="1700">
                <a:solidFill>
                  <a:srgbClr val="000000"/>
                </a:solidFill>
              </a:rPr>
              <a:t>Koneellinen lujuuslajittelu perustuu mekaanisesti mitattavaan sahatavaran jäykkyyteen tai tiheyteen ja oksaisuuteen.</a:t>
            </a:r>
          </a:p>
          <a:p>
            <a:endParaRPr lang="en-US" sz="1700">
              <a:solidFill>
                <a:srgbClr val="000000"/>
              </a:solidFill>
            </a:endParaRPr>
          </a:p>
        </p:txBody>
      </p:sp>
      <p:sp>
        <p:nvSpPr>
          <p:cNvPr id="5" name="Alatunnisteen paikkamerkki 4">
            <a:extLst>
              <a:ext uri="{FF2B5EF4-FFF2-40B4-BE49-F238E27FC236}">
                <a16:creationId xmlns:a16="http://schemas.microsoft.com/office/drawing/2014/main" id="{2AF538E9-7AC5-0043-B822-1EA17952645C}"/>
              </a:ext>
            </a:extLst>
          </p:cNvPr>
          <p:cNvSpPr>
            <a:spLocks noGrp="1"/>
          </p:cNvSpPr>
          <p:nvPr>
            <p:ph type="ftr" sz="quarter" idx="11"/>
          </p:nvPr>
        </p:nvSpPr>
        <p:spPr>
          <a:xfrm>
            <a:off x="5536367" y="6223702"/>
            <a:ext cx="5289562" cy="314067"/>
          </a:xfrm>
        </p:spPr>
        <p:txBody>
          <a:bodyPr vert="horz" lIns="91440" tIns="45720" rIns="91440" bIns="45720" rtlCol="0" anchor="ctr">
            <a:normAutofit/>
          </a:bodyPr>
          <a:lstStyle/>
          <a:p>
            <a:pPr algn="r">
              <a:spcAft>
                <a:spcPts val="600"/>
              </a:spcAft>
            </a:pPr>
            <a:r>
              <a:rPr lang="en-US" sz="1100" kern="1200">
                <a:solidFill>
                  <a:srgbClr val="898989"/>
                </a:solidFill>
                <a:latin typeface="+mn-lt"/>
                <a:ea typeface="+mn-ea"/>
                <a:cs typeface="+mn-cs"/>
              </a:rPr>
              <a:t>kiertotalousamk.fi</a:t>
            </a:r>
          </a:p>
        </p:txBody>
      </p:sp>
      <p:sp>
        <p:nvSpPr>
          <p:cNvPr id="7" name="Tekstiruutu 6">
            <a:extLst>
              <a:ext uri="{FF2B5EF4-FFF2-40B4-BE49-F238E27FC236}">
                <a16:creationId xmlns:a16="http://schemas.microsoft.com/office/drawing/2014/main" id="{D04DC7A2-4BE3-654F-9F21-29411AE5A1CD}"/>
              </a:ext>
            </a:extLst>
          </p:cNvPr>
          <p:cNvSpPr txBox="1"/>
          <p:nvPr/>
        </p:nvSpPr>
        <p:spPr>
          <a:xfrm>
            <a:off x="429349" y="4202412"/>
            <a:ext cx="3661832" cy="1200329"/>
          </a:xfrm>
          <a:prstGeom prst="rect">
            <a:avLst/>
          </a:prstGeom>
          <a:noFill/>
        </p:spPr>
        <p:txBody>
          <a:bodyPr wrap="square" rtlCol="0">
            <a:spAutoFit/>
          </a:bodyPr>
          <a:lstStyle/>
          <a:p>
            <a:r>
              <a:rPr lang="fi-FI" dirty="0"/>
              <a:t>Kaikissa konelajitelluissa kappaleissa tulee olla CE-merkintä. Visuaalisessa lajittelussa valmistajan velvoitteena on pakettikohtainen merkintä.</a:t>
            </a:r>
          </a:p>
        </p:txBody>
      </p:sp>
    </p:spTree>
    <p:extLst>
      <p:ext uri="{BB962C8B-B14F-4D97-AF65-F5344CB8AC3E}">
        <p14:creationId xmlns:p14="http://schemas.microsoft.com/office/powerpoint/2010/main" val="4292432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4CB35-AA96-4841-BDC2-4B307A543EC7}"/>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err="1">
                <a:latin typeface="+mj-lt"/>
                <a:ea typeface="+mj-ea"/>
                <a:cs typeface="+mj-cs"/>
              </a:rPr>
              <a:t>Paketointi</a:t>
            </a:r>
            <a:r>
              <a:rPr lang="en-US" dirty="0">
                <a:latin typeface="+mj-lt"/>
                <a:ea typeface="+mj-ea"/>
                <a:cs typeface="+mj-cs"/>
              </a:rPr>
              <a:t>, </a:t>
            </a:r>
            <a:r>
              <a:rPr lang="en-US" dirty="0" err="1">
                <a:latin typeface="+mj-lt"/>
                <a:ea typeface="+mj-ea"/>
                <a:cs typeface="+mj-cs"/>
              </a:rPr>
              <a:t>merkintä</a:t>
            </a:r>
            <a:r>
              <a:rPr lang="en-US" dirty="0">
                <a:latin typeface="+mj-lt"/>
                <a:ea typeface="+mj-ea"/>
                <a:cs typeface="+mj-cs"/>
              </a:rPr>
              <a:t> ja </a:t>
            </a:r>
            <a:r>
              <a:rPr lang="en-US" dirty="0" err="1">
                <a:latin typeface="+mj-lt"/>
                <a:ea typeface="+mj-ea"/>
                <a:cs typeface="+mj-cs"/>
              </a:rPr>
              <a:t>varastointi</a:t>
            </a:r>
            <a:endParaRPr lang="en-US" dirty="0">
              <a:latin typeface="+mj-lt"/>
              <a:ea typeface="+mj-ea"/>
              <a:cs typeface="+mj-cs"/>
            </a:endParaRPr>
          </a:p>
        </p:txBody>
      </p:sp>
      <p:pic>
        <p:nvPicPr>
          <p:cNvPr id="6" name="Sisällön paikkamerkki 5">
            <a:extLst>
              <a:ext uri="{FF2B5EF4-FFF2-40B4-BE49-F238E27FC236}">
                <a16:creationId xmlns:a16="http://schemas.microsoft.com/office/drawing/2014/main" id="{43CD677E-E9AB-344F-BE8A-CCA7095FFFC7}"/>
              </a:ext>
            </a:extLst>
          </p:cNvPr>
          <p:cNvPicPr>
            <a:picLocks noGrp="1" noChangeAspect="1"/>
          </p:cNvPicPr>
          <p:nvPr>
            <p:ph sz="half" idx="1"/>
          </p:nvPr>
        </p:nvPicPr>
        <p:blipFill rotWithShape="1">
          <a:blip r:embed="rId2"/>
          <a:srcRect l="12770" r="1963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4D67"/>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E94DEE78-C4BD-8C4E-BFF0-CA1298831046}"/>
              </a:ext>
            </a:extLst>
          </p:cNvPr>
          <p:cNvSpPr>
            <a:spLocks noGrp="1"/>
          </p:cNvSpPr>
          <p:nvPr>
            <p:ph sz="half" idx="2"/>
          </p:nvPr>
        </p:nvSpPr>
        <p:spPr>
          <a:xfrm>
            <a:off x="4965431" y="2438400"/>
            <a:ext cx="6586489" cy="3785419"/>
          </a:xfrm>
        </p:spPr>
        <p:txBody>
          <a:bodyPr vert="horz" lIns="91440" tIns="45720" rIns="91440" bIns="45720" rtlCol="0">
            <a:noAutofit/>
          </a:bodyPr>
          <a:lstStyle/>
          <a:p>
            <a:r>
              <a:rPr lang="en-US" sz="1800" dirty="0" err="1"/>
              <a:t>Lajiteltu</a:t>
            </a:r>
            <a:r>
              <a:rPr lang="en-US" sz="1800" dirty="0"/>
              <a:t> </a:t>
            </a:r>
            <a:r>
              <a:rPr lang="en-US" sz="1800" dirty="0" err="1"/>
              <a:t>sahatavara</a:t>
            </a:r>
            <a:r>
              <a:rPr lang="en-US" sz="1800" dirty="0"/>
              <a:t> </a:t>
            </a:r>
            <a:r>
              <a:rPr lang="en-US" sz="1800" dirty="0" err="1"/>
              <a:t>paketoidaan</a:t>
            </a:r>
            <a:r>
              <a:rPr lang="en-US" sz="1800" dirty="0"/>
              <a:t> </a:t>
            </a:r>
            <a:r>
              <a:rPr lang="en-US" sz="1800" dirty="0" err="1"/>
              <a:t>toimitusta</a:t>
            </a:r>
            <a:r>
              <a:rPr lang="en-US" sz="1800" dirty="0"/>
              <a:t> </a:t>
            </a:r>
            <a:r>
              <a:rPr lang="en-US" sz="1800" dirty="0" err="1"/>
              <a:t>varten</a:t>
            </a:r>
            <a:r>
              <a:rPr lang="en-US" sz="1800" dirty="0"/>
              <a:t> </a:t>
            </a:r>
            <a:r>
              <a:rPr lang="en-US" sz="1800" dirty="0" err="1"/>
              <a:t>tilauksen</a:t>
            </a:r>
            <a:r>
              <a:rPr lang="en-US" sz="1800" dirty="0"/>
              <a:t> </a:t>
            </a:r>
            <a:r>
              <a:rPr lang="en-US" sz="1800" dirty="0" err="1"/>
              <a:t>mukaisesti</a:t>
            </a:r>
            <a:r>
              <a:rPr lang="en-US" sz="1800" dirty="0"/>
              <a:t>. </a:t>
            </a:r>
          </a:p>
          <a:p>
            <a:r>
              <a:rPr lang="en-US" sz="1800" dirty="0" err="1"/>
              <a:t>Pakkauksen</a:t>
            </a:r>
            <a:r>
              <a:rPr lang="en-US" sz="1800" dirty="0"/>
              <a:t> </a:t>
            </a:r>
            <a:r>
              <a:rPr lang="en-US" sz="1800" dirty="0" err="1"/>
              <a:t>tehtävänä</a:t>
            </a:r>
            <a:r>
              <a:rPr lang="en-US" sz="1800" dirty="0"/>
              <a:t> on </a:t>
            </a:r>
            <a:r>
              <a:rPr lang="en-US" sz="1800" dirty="0" err="1"/>
              <a:t>säilyttää</a:t>
            </a:r>
            <a:r>
              <a:rPr lang="en-US" sz="1800" dirty="0"/>
              <a:t> </a:t>
            </a:r>
            <a:r>
              <a:rPr lang="en-US" sz="1800" dirty="0" err="1"/>
              <a:t>tuote</a:t>
            </a:r>
            <a:r>
              <a:rPr lang="en-US" sz="1800" dirty="0"/>
              <a:t> </a:t>
            </a:r>
            <a:r>
              <a:rPr lang="en-US" sz="1800" dirty="0" err="1"/>
              <a:t>vahingoittumattomana</a:t>
            </a:r>
            <a:r>
              <a:rPr lang="en-US" sz="1800" dirty="0"/>
              <a:t> </a:t>
            </a:r>
            <a:r>
              <a:rPr lang="en-US" sz="1800" dirty="0" err="1"/>
              <a:t>kaikissa</a:t>
            </a:r>
            <a:r>
              <a:rPr lang="en-US" sz="1800" dirty="0"/>
              <a:t> </a:t>
            </a:r>
            <a:r>
              <a:rPr lang="en-US" sz="1800" dirty="0" err="1"/>
              <a:t>siirto</a:t>
            </a:r>
            <a:r>
              <a:rPr lang="en-US" sz="1800" dirty="0"/>
              <a:t>-, </a:t>
            </a:r>
            <a:r>
              <a:rPr lang="en-US" sz="1800" dirty="0" err="1"/>
              <a:t>kuljetus</a:t>
            </a:r>
            <a:r>
              <a:rPr lang="en-US" sz="1800" dirty="0"/>
              <a:t>- ja </a:t>
            </a:r>
            <a:r>
              <a:rPr lang="en-US" sz="1800" dirty="0" err="1"/>
              <a:t>varastointivaiheissa</a:t>
            </a:r>
            <a:r>
              <a:rPr lang="en-US" sz="1800" dirty="0"/>
              <a:t>.</a:t>
            </a:r>
          </a:p>
          <a:p>
            <a:r>
              <a:rPr lang="en-US" sz="1800" dirty="0" err="1"/>
              <a:t>Sahatavarat</a:t>
            </a:r>
            <a:r>
              <a:rPr lang="en-US" sz="1800" dirty="0"/>
              <a:t> </a:t>
            </a:r>
            <a:r>
              <a:rPr lang="en-US" sz="1800" dirty="0" err="1"/>
              <a:t>paketoidaan</a:t>
            </a:r>
            <a:r>
              <a:rPr lang="en-US" sz="1800" dirty="0"/>
              <a:t> </a:t>
            </a:r>
            <a:r>
              <a:rPr lang="en-US" sz="1800" dirty="0" err="1"/>
              <a:t>kääreillä</a:t>
            </a:r>
            <a:r>
              <a:rPr lang="en-US" sz="1800" dirty="0"/>
              <a:t> ja </a:t>
            </a:r>
            <a:r>
              <a:rPr lang="en-US" sz="1800" dirty="0" err="1"/>
              <a:t>sidotaan</a:t>
            </a:r>
            <a:r>
              <a:rPr lang="en-US" sz="1800" dirty="0"/>
              <a:t> </a:t>
            </a:r>
            <a:r>
              <a:rPr lang="en-US" sz="1800" dirty="0" err="1"/>
              <a:t>vanteilla</a:t>
            </a:r>
            <a:r>
              <a:rPr lang="en-US" sz="1800" dirty="0"/>
              <a:t>. </a:t>
            </a:r>
          </a:p>
          <a:p>
            <a:r>
              <a:rPr lang="en-US" sz="1800" dirty="0" err="1"/>
              <a:t>Sekä</a:t>
            </a:r>
            <a:r>
              <a:rPr lang="en-US" sz="1800" dirty="0"/>
              <a:t> </a:t>
            </a:r>
            <a:r>
              <a:rPr lang="en-US" sz="1800" dirty="0" err="1"/>
              <a:t>sahatavarat</a:t>
            </a:r>
            <a:r>
              <a:rPr lang="en-US" sz="1800" dirty="0"/>
              <a:t> </a:t>
            </a:r>
            <a:r>
              <a:rPr lang="en-US" sz="1800" dirty="0" err="1"/>
              <a:t>että</a:t>
            </a:r>
            <a:r>
              <a:rPr lang="en-US" sz="1800" dirty="0"/>
              <a:t> </a:t>
            </a:r>
            <a:r>
              <a:rPr lang="en-US" sz="1800" dirty="0" err="1"/>
              <a:t>paketit</a:t>
            </a:r>
            <a:r>
              <a:rPr lang="en-US" sz="1800" dirty="0"/>
              <a:t> </a:t>
            </a:r>
            <a:r>
              <a:rPr lang="en-US" sz="1800" dirty="0" err="1"/>
              <a:t>merkitään</a:t>
            </a:r>
            <a:r>
              <a:rPr lang="en-US" sz="1800" dirty="0"/>
              <a:t> </a:t>
            </a:r>
            <a:r>
              <a:rPr lang="en-US" sz="1800" dirty="0" err="1"/>
              <a:t>tuotetiedoilla</a:t>
            </a:r>
            <a:r>
              <a:rPr lang="en-US" sz="1800" dirty="0"/>
              <a:t>. </a:t>
            </a:r>
          </a:p>
          <a:p>
            <a:r>
              <a:rPr lang="fi-FI" sz="1800" dirty="0"/>
              <a:t>Sahatavaran päätymerkintä eli perinteinen leimaus tarkoittaa sahan laivausmerkin leimaamista </a:t>
            </a:r>
            <a:r>
              <a:rPr lang="fi-FI" sz="1800" dirty="0" err="1"/>
              <a:t>saheen</a:t>
            </a:r>
            <a:r>
              <a:rPr lang="fi-FI" sz="1800" dirty="0"/>
              <a:t> päätyyn.</a:t>
            </a:r>
            <a:endParaRPr lang="en-US" sz="1800" dirty="0"/>
          </a:p>
          <a:p>
            <a:r>
              <a:rPr lang="en-US" sz="1800" dirty="0" err="1"/>
              <a:t>Sahatavarapaketin</a:t>
            </a:r>
            <a:r>
              <a:rPr lang="en-US" sz="1800" dirty="0"/>
              <a:t> </a:t>
            </a:r>
            <a:r>
              <a:rPr lang="en-US" sz="1800" dirty="0" err="1"/>
              <a:t>poikkileikkaus</a:t>
            </a:r>
            <a:r>
              <a:rPr lang="en-US" sz="1800" dirty="0"/>
              <a:t> on </a:t>
            </a:r>
            <a:r>
              <a:rPr lang="en-US" sz="1800" dirty="0" err="1"/>
              <a:t>noin</a:t>
            </a:r>
            <a:r>
              <a:rPr lang="en-US" sz="1800" dirty="0"/>
              <a:t> 1 x 1 m. </a:t>
            </a:r>
            <a:r>
              <a:rPr lang="en-US" sz="1800" dirty="0" err="1"/>
              <a:t>Paketin</a:t>
            </a:r>
            <a:r>
              <a:rPr lang="en-US" sz="1800" dirty="0"/>
              <a:t> </a:t>
            </a:r>
            <a:r>
              <a:rPr lang="en-US" sz="1800" dirty="0" err="1"/>
              <a:t>pituus</a:t>
            </a:r>
            <a:r>
              <a:rPr lang="en-US" sz="1800" dirty="0"/>
              <a:t> </a:t>
            </a:r>
            <a:r>
              <a:rPr lang="en-US" sz="1800" dirty="0" err="1"/>
              <a:t>riippuu</a:t>
            </a:r>
            <a:r>
              <a:rPr lang="en-US" sz="1800" dirty="0"/>
              <a:t> </a:t>
            </a:r>
            <a:r>
              <a:rPr lang="en-US" sz="1800" dirty="0" err="1"/>
              <a:t>sahatavaroiden</a:t>
            </a:r>
            <a:r>
              <a:rPr lang="en-US" sz="1800" dirty="0"/>
              <a:t> </a:t>
            </a:r>
            <a:r>
              <a:rPr lang="en-US" sz="1800" dirty="0" err="1"/>
              <a:t>pituudesta</a:t>
            </a:r>
            <a:r>
              <a:rPr lang="en-US" sz="1800" dirty="0"/>
              <a:t>.</a:t>
            </a:r>
          </a:p>
          <a:p>
            <a:r>
              <a:rPr lang="fi-FI" sz="1800" dirty="0"/>
              <a:t>Paketointilaitoksesta valmistuneet sahatavarapaketit siirretään varastoon. Sahatavaravarasto on joko ulkovarasto, sivulta auki oleva katos tai varastohalli. </a:t>
            </a:r>
            <a:endParaRPr lang="en-US" sz="1800" dirty="0"/>
          </a:p>
        </p:txBody>
      </p:sp>
      <p:sp>
        <p:nvSpPr>
          <p:cNvPr id="5" name="Alatunnisteen paikkamerkki 4">
            <a:extLst>
              <a:ext uri="{FF2B5EF4-FFF2-40B4-BE49-F238E27FC236}">
                <a16:creationId xmlns:a16="http://schemas.microsoft.com/office/drawing/2014/main" id="{10B24CC7-3237-B346-B04F-485EA0E81D0D}"/>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7" name="Tekstiruutu 6">
            <a:extLst>
              <a:ext uri="{FF2B5EF4-FFF2-40B4-BE49-F238E27FC236}">
                <a16:creationId xmlns:a16="http://schemas.microsoft.com/office/drawing/2014/main" id="{C011DE14-8285-034B-8309-97A74010F102}"/>
              </a:ext>
            </a:extLst>
          </p:cNvPr>
          <p:cNvSpPr txBox="1"/>
          <p:nvPr/>
        </p:nvSpPr>
        <p:spPr>
          <a:xfrm>
            <a:off x="312973" y="715099"/>
            <a:ext cx="4322618" cy="1323439"/>
          </a:xfrm>
          <a:prstGeom prst="rect">
            <a:avLst/>
          </a:prstGeom>
          <a:noFill/>
        </p:spPr>
        <p:txBody>
          <a:bodyPr wrap="square" rtlCol="0">
            <a:spAutoFit/>
          </a:bodyPr>
          <a:lstStyle/>
          <a:p>
            <a:r>
              <a:rPr lang="fi-FI" sz="2000" dirty="0"/>
              <a:t>Jokaisella sahalla on omat laivausmerkkinsä eri laaduille. Laivausmerkki leimataan sahatavarakappaleen päätyyn.</a:t>
            </a:r>
            <a:endParaRPr lang="fi-FI" sz="1600" dirty="0"/>
          </a:p>
        </p:txBody>
      </p:sp>
      <p:sp>
        <p:nvSpPr>
          <p:cNvPr id="8" name="Tekstiruutu 7">
            <a:extLst>
              <a:ext uri="{FF2B5EF4-FFF2-40B4-BE49-F238E27FC236}">
                <a16:creationId xmlns:a16="http://schemas.microsoft.com/office/drawing/2014/main" id="{25B55C49-8803-C042-8E3D-E475658D9DDD}"/>
              </a:ext>
            </a:extLst>
          </p:cNvPr>
          <p:cNvSpPr txBox="1"/>
          <p:nvPr/>
        </p:nvSpPr>
        <p:spPr>
          <a:xfrm>
            <a:off x="1773382" y="6538912"/>
            <a:ext cx="1234312" cy="307777"/>
          </a:xfrm>
          <a:prstGeom prst="rect">
            <a:avLst/>
          </a:prstGeom>
          <a:noFill/>
        </p:spPr>
        <p:txBody>
          <a:bodyPr wrap="none" rtlCol="0">
            <a:spAutoFit/>
          </a:bodyPr>
          <a:lstStyle/>
          <a:p>
            <a:r>
              <a:rPr lang="fi-FI" sz="1400" i="1" dirty="0"/>
              <a:t>© Koskisen Oy</a:t>
            </a:r>
            <a:endParaRPr lang="fi-FI" sz="1400" dirty="0"/>
          </a:p>
        </p:txBody>
      </p:sp>
    </p:spTree>
    <p:extLst>
      <p:ext uri="{BB962C8B-B14F-4D97-AF65-F5344CB8AC3E}">
        <p14:creationId xmlns:p14="http://schemas.microsoft.com/office/powerpoint/2010/main" val="97956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38786-6037-B64C-91F8-F56BF6DB139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64000"/>
                    </a14:imgEffect>
                  </a14:imgLayer>
                </a14:imgProps>
              </a:ext>
            </a:extLst>
          </a:blip>
          <a:stretch>
            <a:fillRect/>
          </a:stretch>
        </p:blipFill>
        <p:spPr>
          <a:xfrm>
            <a:off x="1111351" y="777931"/>
            <a:ext cx="9426020" cy="5302137"/>
          </a:xfrm>
          <a:prstGeom prst="rect">
            <a:avLst/>
          </a:prstGeom>
          <a:effectLst>
            <a:outerShdw dist="50800" dir="180000" sx="1000" sy="1000" algn="ctr" rotWithShape="0">
              <a:srgbClr val="000000"/>
            </a:outerShdw>
          </a:effectLst>
        </p:spPr>
      </p:pic>
      <p:sp>
        <p:nvSpPr>
          <p:cNvPr id="4" name="Alatunnisteen paikkamerkki 3">
            <a:extLst>
              <a:ext uri="{FF2B5EF4-FFF2-40B4-BE49-F238E27FC236}">
                <a16:creationId xmlns:a16="http://schemas.microsoft.com/office/drawing/2014/main" id="{784E954D-FFD6-E244-8FA1-76792A698CA3}"/>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12605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28EE8F-5621-9346-B660-27813B7CB9D8}"/>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err="1">
                <a:latin typeface="+mj-lt"/>
                <a:ea typeface="+mj-ea"/>
                <a:cs typeface="+mj-cs"/>
              </a:rPr>
              <a:t>Lämpölaitos</a:t>
            </a:r>
            <a:endParaRPr lang="en-US" dirty="0">
              <a:latin typeface="+mj-lt"/>
              <a:ea typeface="+mj-ea"/>
              <a:cs typeface="+mj-cs"/>
            </a:endParaRP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62069170-A8CC-BB45-A4D6-E83D9BD3806A}"/>
              </a:ext>
            </a:extLst>
          </p:cNvPr>
          <p:cNvSpPr>
            <a:spLocks noGrp="1"/>
          </p:cNvSpPr>
          <p:nvPr>
            <p:ph sz="half" idx="1"/>
          </p:nvPr>
        </p:nvSpPr>
        <p:spPr>
          <a:xfrm>
            <a:off x="872836" y="2358683"/>
            <a:ext cx="5500256" cy="3462228"/>
          </a:xfrm>
        </p:spPr>
        <p:txBody>
          <a:bodyPr vert="horz" lIns="91440" tIns="45720" rIns="91440" bIns="45720" rtlCol="0">
            <a:noAutofit/>
          </a:bodyPr>
          <a:lstStyle/>
          <a:p>
            <a:r>
              <a:rPr lang="en-US" sz="1800" dirty="0" err="1"/>
              <a:t>Sahojen</a:t>
            </a:r>
            <a:r>
              <a:rPr lang="en-US" sz="1800" dirty="0"/>
              <a:t> </a:t>
            </a:r>
            <a:r>
              <a:rPr lang="en-US" sz="1800" dirty="0" err="1"/>
              <a:t>yhteydessä</a:t>
            </a:r>
            <a:r>
              <a:rPr lang="en-US" sz="1800" dirty="0"/>
              <a:t> </a:t>
            </a:r>
            <a:r>
              <a:rPr lang="en-US" sz="1800" dirty="0" err="1"/>
              <a:t>toimii</a:t>
            </a:r>
            <a:r>
              <a:rPr lang="en-US" sz="1800" dirty="0"/>
              <a:t> </a:t>
            </a:r>
            <a:r>
              <a:rPr lang="en-US" sz="1800" dirty="0" err="1"/>
              <a:t>useimmiten</a:t>
            </a:r>
            <a:r>
              <a:rPr lang="en-US" sz="1800" dirty="0"/>
              <a:t> </a:t>
            </a:r>
            <a:r>
              <a:rPr lang="en-US" sz="1800" dirty="0" err="1"/>
              <a:t>kiinteän</a:t>
            </a:r>
            <a:r>
              <a:rPr lang="en-US" sz="1800" dirty="0"/>
              <a:t> </a:t>
            </a:r>
            <a:r>
              <a:rPr lang="en-US" sz="1800" dirty="0" err="1"/>
              <a:t>polttoaineen</a:t>
            </a:r>
            <a:r>
              <a:rPr lang="en-US" sz="1800" dirty="0"/>
              <a:t> (KPA) </a:t>
            </a:r>
            <a:r>
              <a:rPr lang="en-US" sz="1800" dirty="0" err="1"/>
              <a:t>lämpölaitos</a:t>
            </a:r>
            <a:r>
              <a:rPr lang="en-US" sz="1800" dirty="0"/>
              <a:t>. </a:t>
            </a:r>
          </a:p>
          <a:p>
            <a:r>
              <a:rPr lang="en-US" sz="1800" dirty="0" err="1"/>
              <a:t>Polttoaineena</a:t>
            </a:r>
            <a:r>
              <a:rPr lang="en-US" sz="1800" dirty="0"/>
              <a:t> </a:t>
            </a:r>
            <a:r>
              <a:rPr lang="en-US" sz="1800" dirty="0" err="1"/>
              <a:t>lämpölaitoksissa</a:t>
            </a:r>
            <a:r>
              <a:rPr lang="en-US" sz="1800" dirty="0"/>
              <a:t> </a:t>
            </a:r>
            <a:r>
              <a:rPr lang="en-US" sz="1800" dirty="0" err="1"/>
              <a:t>käytetään</a:t>
            </a:r>
            <a:r>
              <a:rPr lang="en-US" sz="1800" dirty="0"/>
              <a:t> </a:t>
            </a:r>
            <a:r>
              <a:rPr lang="en-US" sz="1800" dirty="0" err="1"/>
              <a:t>pääasiassa</a:t>
            </a:r>
            <a:r>
              <a:rPr lang="en-US" sz="1800" dirty="0"/>
              <a:t> </a:t>
            </a:r>
            <a:r>
              <a:rPr lang="en-US" sz="1800" dirty="0" err="1"/>
              <a:t>sahalla</a:t>
            </a:r>
            <a:r>
              <a:rPr lang="en-US" sz="1800" dirty="0"/>
              <a:t> </a:t>
            </a:r>
            <a:r>
              <a:rPr lang="en-US" sz="1800" dirty="0" err="1"/>
              <a:t>syntyvää</a:t>
            </a:r>
            <a:r>
              <a:rPr lang="en-US" sz="1800" dirty="0"/>
              <a:t> </a:t>
            </a:r>
            <a:r>
              <a:rPr lang="en-US" sz="1800" dirty="0" err="1"/>
              <a:t>kuorta</a:t>
            </a:r>
            <a:r>
              <a:rPr lang="en-US" sz="1800" dirty="0"/>
              <a:t> ja </a:t>
            </a:r>
            <a:r>
              <a:rPr lang="en-US" sz="1800" dirty="0" err="1"/>
              <a:t>purua</a:t>
            </a:r>
            <a:r>
              <a:rPr lang="en-US" sz="1800" dirty="0"/>
              <a:t>. </a:t>
            </a:r>
          </a:p>
          <a:p>
            <a:r>
              <a:rPr lang="en-US" sz="1800" dirty="0" err="1"/>
              <a:t>Sahat</a:t>
            </a:r>
            <a:r>
              <a:rPr lang="en-US" sz="1800" dirty="0"/>
              <a:t> </a:t>
            </a:r>
            <a:r>
              <a:rPr lang="en-US" sz="1800" dirty="0" err="1"/>
              <a:t>ovat</a:t>
            </a:r>
            <a:r>
              <a:rPr lang="en-US" sz="1800" dirty="0"/>
              <a:t> </a:t>
            </a:r>
            <a:r>
              <a:rPr lang="en-US" sz="1800" dirty="0" err="1"/>
              <a:t>yliomavaraisia</a:t>
            </a:r>
            <a:r>
              <a:rPr lang="en-US" sz="1800" dirty="0"/>
              <a:t> </a:t>
            </a:r>
            <a:r>
              <a:rPr lang="en-US" sz="1800" dirty="0" err="1"/>
              <a:t>kiinteiden</a:t>
            </a:r>
            <a:r>
              <a:rPr lang="en-US" sz="1800" dirty="0"/>
              <a:t> </a:t>
            </a:r>
            <a:r>
              <a:rPr lang="en-US" sz="1800" dirty="0" err="1"/>
              <a:t>polttoaineiden</a:t>
            </a:r>
            <a:r>
              <a:rPr lang="en-US" sz="1800" dirty="0"/>
              <a:t> </a:t>
            </a:r>
            <a:r>
              <a:rPr lang="en-US" sz="1800" dirty="0" err="1"/>
              <a:t>osalta</a:t>
            </a:r>
            <a:r>
              <a:rPr lang="en-US" sz="1800" dirty="0"/>
              <a:t>. </a:t>
            </a:r>
            <a:r>
              <a:rPr lang="en-US" sz="1800" dirty="0" err="1"/>
              <a:t>Tyypillisesti</a:t>
            </a:r>
            <a:r>
              <a:rPr lang="en-US" sz="1800" dirty="0"/>
              <a:t> </a:t>
            </a:r>
            <a:r>
              <a:rPr lang="en-US" sz="1800" dirty="0" err="1"/>
              <a:t>energiatuotantoon</a:t>
            </a:r>
            <a:r>
              <a:rPr lang="en-US" sz="1800" dirty="0"/>
              <a:t> </a:t>
            </a:r>
            <a:r>
              <a:rPr lang="en-US" sz="1800" dirty="0" err="1"/>
              <a:t>käytetään</a:t>
            </a:r>
            <a:r>
              <a:rPr lang="en-US" sz="1800" dirty="0"/>
              <a:t> vain </a:t>
            </a:r>
            <a:r>
              <a:rPr lang="en-US" sz="1800" dirty="0" err="1"/>
              <a:t>noin</a:t>
            </a:r>
            <a:r>
              <a:rPr lang="en-US" sz="1800" dirty="0"/>
              <a:t> </a:t>
            </a:r>
            <a:r>
              <a:rPr lang="en-US" sz="1800" dirty="0" err="1"/>
              <a:t>kolmannes</a:t>
            </a:r>
            <a:r>
              <a:rPr lang="en-US" sz="1800" dirty="0"/>
              <a:t> </a:t>
            </a:r>
            <a:r>
              <a:rPr lang="en-US" sz="1800" dirty="0" err="1"/>
              <a:t>sahalla</a:t>
            </a:r>
            <a:r>
              <a:rPr lang="en-US" sz="1800" dirty="0"/>
              <a:t> </a:t>
            </a:r>
            <a:r>
              <a:rPr lang="en-US" sz="1800" dirty="0" err="1"/>
              <a:t>syntyvästä</a:t>
            </a:r>
            <a:r>
              <a:rPr lang="en-US" sz="1800" dirty="0"/>
              <a:t> </a:t>
            </a:r>
            <a:r>
              <a:rPr lang="en-US" sz="1800" dirty="0" err="1"/>
              <a:t>kuoresta</a:t>
            </a:r>
            <a:r>
              <a:rPr lang="en-US" sz="1800" dirty="0"/>
              <a:t> ja </a:t>
            </a:r>
            <a:r>
              <a:rPr lang="en-US" sz="1800" dirty="0" err="1"/>
              <a:t>purusta</a:t>
            </a:r>
            <a:r>
              <a:rPr lang="en-US" sz="1800" dirty="0"/>
              <a:t>.</a:t>
            </a:r>
          </a:p>
          <a:p>
            <a:r>
              <a:rPr lang="en-US" sz="1800" dirty="0" err="1"/>
              <a:t>Sahatavaran</a:t>
            </a:r>
            <a:r>
              <a:rPr lang="en-US" sz="1800" dirty="0"/>
              <a:t> </a:t>
            </a:r>
            <a:r>
              <a:rPr lang="en-US" sz="1800" dirty="0" err="1"/>
              <a:t>valmistuksessa</a:t>
            </a:r>
            <a:r>
              <a:rPr lang="en-US" sz="1800" dirty="0"/>
              <a:t> </a:t>
            </a:r>
            <a:r>
              <a:rPr lang="en-US" sz="1800" dirty="0" err="1"/>
              <a:t>lämpöenergiaa</a:t>
            </a:r>
            <a:r>
              <a:rPr lang="en-US" sz="1800" dirty="0"/>
              <a:t> </a:t>
            </a:r>
            <a:r>
              <a:rPr lang="en-US" sz="1800" dirty="0" err="1"/>
              <a:t>tarvitaan</a:t>
            </a:r>
            <a:r>
              <a:rPr lang="en-US" sz="1800" dirty="0"/>
              <a:t> </a:t>
            </a:r>
            <a:r>
              <a:rPr lang="en-US" sz="1800" dirty="0" err="1"/>
              <a:t>eniten</a:t>
            </a:r>
            <a:r>
              <a:rPr lang="en-US" sz="1800" dirty="0"/>
              <a:t> </a:t>
            </a:r>
            <a:r>
              <a:rPr lang="en-US" sz="1800" dirty="0" err="1"/>
              <a:t>kuivaukseen</a:t>
            </a:r>
            <a:r>
              <a:rPr lang="en-US" sz="1800" dirty="0"/>
              <a:t>. </a:t>
            </a:r>
          </a:p>
          <a:p>
            <a:r>
              <a:rPr lang="en-US" sz="1800" dirty="0" err="1"/>
              <a:t>Yleensä</a:t>
            </a:r>
            <a:r>
              <a:rPr lang="en-US" sz="1800" dirty="0"/>
              <a:t> </a:t>
            </a:r>
            <a:r>
              <a:rPr lang="en-US" sz="1800" dirty="0" err="1"/>
              <a:t>kuivausprosessiin</a:t>
            </a:r>
            <a:r>
              <a:rPr lang="en-US" sz="1800" dirty="0"/>
              <a:t> </a:t>
            </a:r>
            <a:r>
              <a:rPr lang="en-US" sz="1800" dirty="0" err="1"/>
              <a:t>käytetään</a:t>
            </a:r>
            <a:r>
              <a:rPr lang="en-US" sz="1800" dirty="0"/>
              <a:t> </a:t>
            </a:r>
            <a:r>
              <a:rPr lang="en-US" sz="1800" dirty="0" err="1"/>
              <a:t>lämmintä</a:t>
            </a:r>
            <a:r>
              <a:rPr lang="en-US" sz="1800" dirty="0"/>
              <a:t> </a:t>
            </a:r>
            <a:r>
              <a:rPr lang="en-US" sz="1800" dirty="0" err="1"/>
              <a:t>vettä</a:t>
            </a:r>
            <a:r>
              <a:rPr lang="en-US" sz="1800" dirty="0"/>
              <a:t> tai </a:t>
            </a:r>
            <a:r>
              <a:rPr lang="en-US" sz="1800" dirty="0" err="1"/>
              <a:t>höyryä</a:t>
            </a:r>
            <a:r>
              <a:rPr lang="en-US" sz="1800" dirty="0"/>
              <a:t>, </a:t>
            </a:r>
            <a:r>
              <a:rPr lang="en-US" sz="1800" dirty="0" err="1"/>
              <a:t>joiden</a:t>
            </a:r>
            <a:r>
              <a:rPr lang="en-US" sz="1800" dirty="0"/>
              <a:t> </a:t>
            </a:r>
            <a:r>
              <a:rPr lang="en-US" sz="1800" dirty="0" err="1"/>
              <a:t>sisältämä</a:t>
            </a:r>
            <a:r>
              <a:rPr lang="en-US" sz="1800" dirty="0"/>
              <a:t> </a:t>
            </a:r>
            <a:r>
              <a:rPr lang="en-US" sz="1800" dirty="0" err="1"/>
              <a:t>lämpöenergia</a:t>
            </a:r>
            <a:r>
              <a:rPr lang="en-US" sz="1800" dirty="0"/>
              <a:t> </a:t>
            </a:r>
            <a:r>
              <a:rPr lang="en-US" sz="1800" dirty="0" err="1"/>
              <a:t>siirretään</a:t>
            </a:r>
            <a:r>
              <a:rPr lang="en-US" sz="1800" dirty="0"/>
              <a:t> </a:t>
            </a:r>
            <a:r>
              <a:rPr lang="en-US" sz="1800" dirty="0" err="1"/>
              <a:t>lämmönvaihtimien</a:t>
            </a:r>
            <a:r>
              <a:rPr lang="en-US" sz="1800" dirty="0"/>
              <a:t> </a:t>
            </a:r>
            <a:r>
              <a:rPr lang="en-US" sz="1800" dirty="0" err="1"/>
              <a:t>kautta</a:t>
            </a:r>
            <a:r>
              <a:rPr lang="en-US" sz="1800" dirty="0"/>
              <a:t> </a:t>
            </a:r>
            <a:r>
              <a:rPr lang="en-US" sz="1800" dirty="0" err="1"/>
              <a:t>kuivaamotilan</a:t>
            </a:r>
            <a:r>
              <a:rPr lang="en-US" sz="1800" dirty="0"/>
              <a:t> </a:t>
            </a:r>
            <a:r>
              <a:rPr lang="en-US" sz="1800" dirty="0" err="1"/>
              <a:t>ilmaan</a:t>
            </a:r>
            <a:r>
              <a:rPr lang="en-US" sz="1800" dirty="0"/>
              <a:t>.</a:t>
            </a:r>
          </a:p>
        </p:txBody>
      </p:sp>
      <p:sp>
        <p:nvSpPr>
          <p:cNvPr id="5" name="Alatunnisteen paikkamerkki 4">
            <a:extLst>
              <a:ext uri="{FF2B5EF4-FFF2-40B4-BE49-F238E27FC236}">
                <a16:creationId xmlns:a16="http://schemas.microsoft.com/office/drawing/2014/main" id="{1B33607D-C416-B948-912A-D1D93F2AE764}"/>
              </a:ext>
            </a:extLst>
          </p:cNvPr>
          <p:cNvSpPr>
            <a:spLocks noGrp="1"/>
          </p:cNvSpPr>
          <p:nvPr>
            <p:ph type="ftr" sz="quarter" idx="11"/>
          </p:nvPr>
        </p:nvSpPr>
        <p:spPr>
          <a:xfrm>
            <a:off x="655320" y="6356350"/>
            <a:ext cx="4114800"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kiertotalousamk.fi</a:t>
            </a:r>
          </a:p>
        </p:txBody>
      </p:sp>
      <p:pic>
        <p:nvPicPr>
          <p:cNvPr id="10" name="Sisällön paikkamerkki 9">
            <a:extLst>
              <a:ext uri="{FF2B5EF4-FFF2-40B4-BE49-F238E27FC236}">
                <a16:creationId xmlns:a16="http://schemas.microsoft.com/office/drawing/2014/main" id="{065D45E1-F46D-F545-8744-75C65736A854}"/>
              </a:ext>
            </a:extLst>
          </p:cNvPr>
          <p:cNvPicPr>
            <a:picLocks noGrp="1" noChangeAspect="1"/>
          </p:cNvPicPr>
          <p:nvPr>
            <p:ph sz="half" idx="2"/>
          </p:nvPr>
        </p:nvPicPr>
        <p:blipFill rotWithShape="1">
          <a:blip r:embed="rId2"/>
          <a:srcRect l="25744" r="22475"/>
          <a:stretch/>
        </p:blipFill>
        <p:spPr>
          <a:xfrm>
            <a:off x="5915891" y="10"/>
            <a:ext cx="6276108"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33540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461306-0FB9-0C47-90EB-09124FCD49EE}"/>
              </a:ext>
            </a:extLst>
          </p:cNvPr>
          <p:cNvSpPr>
            <a:spLocks noGrp="1"/>
          </p:cNvSpPr>
          <p:nvPr>
            <p:ph type="title"/>
          </p:nvPr>
        </p:nvSpPr>
        <p:spPr/>
        <p:txBody>
          <a:bodyPr/>
          <a:lstStyle/>
          <a:p>
            <a:r>
              <a:rPr lang="fi-FI" dirty="0"/>
              <a:t>Testaa tietosi</a:t>
            </a:r>
          </a:p>
        </p:txBody>
      </p:sp>
      <p:sp>
        <p:nvSpPr>
          <p:cNvPr id="3" name="Sisällön paikkamerkki 2">
            <a:extLst>
              <a:ext uri="{FF2B5EF4-FFF2-40B4-BE49-F238E27FC236}">
                <a16:creationId xmlns:a16="http://schemas.microsoft.com/office/drawing/2014/main" id="{FBD4CCFA-64D3-EC4E-8DF8-90875A0D5CDF}"/>
              </a:ext>
            </a:extLst>
          </p:cNvPr>
          <p:cNvSpPr>
            <a:spLocks noGrp="1"/>
          </p:cNvSpPr>
          <p:nvPr>
            <p:ph sz="half" idx="1"/>
          </p:nvPr>
        </p:nvSpPr>
        <p:spPr/>
        <p:txBody>
          <a:bodyPr>
            <a:normAutofit fontScale="77500" lnSpcReduction="20000"/>
          </a:bodyPr>
          <a:lstStyle/>
          <a:p>
            <a:pPr marL="0" indent="0">
              <a:buNone/>
            </a:pPr>
            <a:r>
              <a:rPr lang="fi-FI" b="1" dirty="0"/>
              <a:t>Kuorellisen tukin sahauksesta saadaan:</a:t>
            </a:r>
          </a:p>
          <a:p>
            <a:r>
              <a:rPr lang="fi-FI" dirty="0"/>
              <a:t> 35-45 % sahatavaraa</a:t>
            </a:r>
          </a:p>
          <a:p>
            <a:r>
              <a:rPr lang="fi-FI" dirty="0"/>
              <a:t> 45–50 % sahatavaraa</a:t>
            </a:r>
          </a:p>
          <a:p>
            <a:r>
              <a:rPr lang="fi-FI" dirty="0"/>
              <a:t> 55-60% sahatavaraa</a:t>
            </a:r>
          </a:p>
          <a:p>
            <a:pPr marL="0" indent="0">
              <a:buNone/>
            </a:pPr>
            <a:endParaRPr lang="fi-FI" dirty="0"/>
          </a:p>
          <a:p>
            <a:pPr marL="0" indent="0">
              <a:buNone/>
            </a:pPr>
            <a:r>
              <a:rPr lang="fi-FI" b="1" dirty="0"/>
              <a:t>Mikä on tukkilajittelun tarkoitus sahalla?</a:t>
            </a:r>
          </a:p>
          <a:p>
            <a:r>
              <a:rPr lang="fi-FI" dirty="0"/>
              <a:t>vastaanotetut tukit lajitellaan koon ja laadun mukaan</a:t>
            </a:r>
          </a:p>
          <a:p>
            <a:r>
              <a:rPr lang="fi-FI" dirty="0"/>
              <a:t>tukkien pituuserot tarkastetaan</a:t>
            </a:r>
          </a:p>
          <a:p>
            <a:r>
              <a:rPr lang="fi-FI" dirty="0"/>
              <a:t>vastaanotetut tukit lajitellaan puun alkuperän mukaan</a:t>
            </a:r>
            <a:br>
              <a:rPr lang="fi-FI" dirty="0"/>
            </a:br>
            <a:endParaRPr lang="fi-FI" dirty="0"/>
          </a:p>
          <a:p>
            <a:endParaRPr lang="fi-FI" dirty="0"/>
          </a:p>
        </p:txBody>
      </p:sp>
      <p:sp>
        <p:nvSpPr>
          <p:cNvPr id="4" name="Sisällön paikkamerkki 3">
            <a:extLst>
              <a:ext uri="{FF2B5EF4-FFF2-40B4-BE49-F238E27FC236}">
                <a16:creationId xmlns:a16="http://schemas.microsoft.com/office/drawing/2014/main" id="{CC98441F-678C-B344-AC75-D3B1A89CA888}"/>
              </a:ext>
            </a:extLst>
          </p:cNvPr>
          <p:cNvSpPr>
            <a:spLocks noGrp="1"/>
          </p:cNvSpPr>
          <p:nvPr>
            <p:ph sz="half" idx="2"/>
          </p:nvPr>
        </p:nvSpPr>
        <p:spPr/>
        <p:txBody>
          <a:bodyPr>
            <a:normAutofit fontScale="77500" lnSpcReduction="20000"/>
          </a:bodyPr>
          <a:lstStyle/>
          <a:p>
            <a:pPr marL="0" indent="0">
              <a:buNone/>
            </a:pPr>
            <a:r>
              <a:rPr lang="fi-FI" b="1" dirty="0"/>
              <a:t>Mikä on tukkien kuorinnan tehtävä?</a:t>
            </a:r>
          </a:p>
          <a:p>
            <a:r>
              <a:rPr lang="fi-FI" dirty="0"/>
              <a:t>murtaa kuoren ja puun välinen jälsikerros sekä irrottaa kuori puusta</a:t>
            </a:r>
          </a:p>
          <a:p>
            <a:r>
              <a:rPr lang="fi-FI" dirty="0"/>
              <a:t>saada esille puun näkyvät oksat</a:t>
            </a:r>
          </a:p>
          <a:p>
            <a:r>
              <a:rPr lang="fi-FI" dirty="0"/>
              <a:t>selvittää puun laatu ja paksuus</a:t>
            </a:r>
          </a:p>
          <a:p>
            <a:pPr marL="0" indent="0">
              <a:buNone/>
            </a:pPr>
            <a:endParaRPr lang="fi-FI" dirty="0"/>
          </a:p>
          <a:p>
            <a:pPr marL="0" indent="0">
              <a:buNone/>
            </a:pPr>
            <a:r>
              <a:rPr lang="fi-FI" b="1" dirty="0"/>
              <a:t>Mitä tarkoitetaan pohjoismaisella sahaustavalla?</a:t>
            </a:r>
          </a:p>
          <a:p>
            <a:r>
              <a:rPr lang="fi-FI" dirty="0"/>
              <a:t>sahaus tapahtuu Skandinaviassa</a:t>
            </a:r>
          </a:p>
          <a:p>
            <a:r>
              <a:rPr lang="fi-FI" dirty="0"/>
              <a:t>muodostetaan tukista nelisärmäinen </a:t>
            </a:r>
            <a:r>
              <a:rPr lang="fi-FI" dirty="0" err="1"/>
              <a:t>pelkka</a:t>
            </a:r>
            <a:endParaRPr lang="fi-FI" dirty="0"/>
          </a:p>
          <a:p>
            <a:r>
              <a:rPr lang="fi-FI" dirty="0"/>
              <a:t>optimoidaan sivulautojen saanto</a:t>
            </a:r>
          </a:p>
          <a:p>
            <a:pPr marL="0" indent="0">
              <a:buNone/>
            </a:pPr>
            <a:endParaRPr lang="fi-FI" dirty="0"/>
          </a:p>
        </p:txBody>
      </p:sp>
      <p:sp>
        <p:nvSpPr>
          <p:cNvPr id="5" name="Alatunnisteen paikkamerkki 4">
            <a:extLst>
              <a:ext uri="{FF2B5EF4-FFF2-40B4-BE49-F238E27FC236}">
                <a16:creationId xmlns:a16="http://schemas.microsoft.com/office/drawing/2014/main" id="{0E2E4E41-8CDE-2C4F-A064-FC25CE7D6E06}"/>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2259252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CA74C1-0FBB-4E40-9CF8-A44CDEDD0E64}"/>
              </a:ext>
            </a:extLst>
          </p:cNvPr>
          <p:cNvSpPr>
            <a:spLocks noGrp="1"/>
          </p:cNvSpPr>
          <p:nvPr>
            <p:ph type="title"/>
          </p:nvPr>
        </p:nvSpPr>
        <p:spPr/>
        <p:txBody>
          <a:bodyPr/>
          <a:lstStyle/>
          <a:p>
            <a:r>
              <a:rPr lang="fi-FI" dirty="0"/>
              <a:t>Testaa tietosi</a:t>
            </a:r>
          </a:p>
        </p:txBody>
      </p:sp>
      <p:sp>
        <p:nvSpPr>
          <p:cNvPr id="3" name="Sisällön paikkamerkki 2">
            <a:extLst>
              <a:ext uri="{FF2B5EF4-FFF2-40B4-BE49-F238E27FC236}">
                <a16:creationId xmlns:a16="http://schemas.microsoft.com/office/drawing/2014/main" id="{B174E598-97D8-BF45-95E7-401B17B23E4A}"/>
              </a:ext>
            </a:extLst>
          </p:cNvPr>
          <p:cNvSpPr>
            <a:spLocks noGrp="1"/>
          </p:cNvSpPr>
          <p:nvPr>
            <p:ph sz="half" idx="1"/>
          </p:nvPr>
        </p:nvSpPr>
        <p:spPr>
          <a:xfrm>
            <a:off x="983672" y="1825625"/>
            <a:ext cx="5036127" cy="4199790"/>
          </a:xfrm>
        </p:spPr>
        <p:txBody>
          <a:bodyPr>
            <a:normAutofit fontScale="85000" lnSpcReduction="10000"/>
          </a:bodyPr>
          <a:lstStyle/>
          <a:p>
            <a:pPr marL="0" indent="0">
              <a:buNone/>
            </a:pPr>
            <a:r>
              <a:rPr lang="fi-FI" b="1" dirty="0"/>
              <a:t>Mihin perustuu sahatavaran laatulajittelu?</a:t>
            </a:r>
          </a:p>
          <a:p>
            <a:r>
              <a:rPr lang="fi-FI" dirty="0"/>
              <a:t> raaka-aineen laadun määritykseen</a:t>
            </a:r>
          </a:p>
          <a:p>
            <a:r>
              <a:rPr lang="fi-FI" dirty="0"/>
              <a:t> laatulajittelijan ammattitaitoon</a:t>
            </a:r>
          </a:p>
          <a:p>
            <a:r>
              <a:rPr lang="fi-FI" dirty="0"/>
              <a:t> sahatavarakappaleen neljän sivun arvosteluun</a:t>
            </a:r>
          </a:p>
          <a:p>
            <a:pPr marL="0" indent="0">
              <a:buNone/>
            </a:pPr>
            <a:endParaRPr lang="fi-FI" dirty="0"/>
          </a:p>
          <a:p>
            <a:pPr marL="0" indent="0">
              <a:buNone/>
            </a:pPr>
            <a:r>
              <a:rPr lang="fi-FI" b="1" dirty="0"/>
              <a:t>Sahatavaran lujuusluokat ovat T3, T2, T1, T0.</a:t>
            </a:r>
          </a:p>
          <a:p>
            <a:r>
              <a:rPr lang="fi-FI" dirty="0"/>
              <a:t> oikein</a:t>
            </a:r>
          </a:p>
          <a:p>
            <a:r>
              <a:rPr lang="fi-FI" dirty="0"/>
              <a:t> väärin</a:t>
            </a:r>
          </a:p>
          <a:p>
            <a:endParaRPr lang="fi-FI" dirty="0"/>
          </a:p>
        </p:txBody>
      </p:sp>
      <p:sp>
        <p:nvSpPr>
          <p:cNvPr id="4" name="Sisällön paikkamerkki 3">
            <a:extLst>
              <a:ext uri="{FF2B5EF4-FFF2-40B4-BE49-F238E27FC236}">
                <a16:creationId xmlns:a16="http://schemas.microsoft.com/office/drawing/2014/main" id="{911F992E-155B-A847-B050-E089DB38358C}"/>
              </a:ext>
            </a:extLst>
          </p:cNvPr>
          <p:cNvSpPr>
            <a:spLocks noGrp="1"/>
          </p:cNvSpPr>
          <p:nvPr>
            <p:ph sz="half" idx="2"/>
          </p:nvPr>
        </p:nvSpPr>
        <p:spPr/>
        <p:txBody>
          <a:bodyPr>
            <a:normAutofit fontScale="85000" lnSpcReduction="10000"/>
          </a:bodyPr>
          <a:lstStyle/>
          <a:p>
            <a:pPr marL="0" indent="0">
              <a:buNone/>
            </a:pPr>
            <a:r>
              <a:rPr lang="fi-FI" b="1" dirty="0"/>
              <a:t>Oksaisuus on yleisin sahatavarakappaleen laatua määräävä ominaisuus.</a:t>
            </a:r>
          </a:p>
          <a:p>
            <a:r>
              <a:rPr lang="fi-FI" dirty="0"/>
              <a:t> oikein</a:t>
            </a:r>
          </a:p>
          <a:p>
            <a:r>
              <a:rPr lang="fi-FI" dirty="0"/>
              <a:t> väärin</a:t>
            </a:r>
          </a:p>
          <a:p>
            <a:endParaRPr lang="fi-FI" dirty="0"/>
          </a:p>
        </p:txBody>
      </p:sp>
      <p:sp>
        <p:nvSpPr>
          <p:cNvPr id="5" name="Alatunnisteen paikkamerkki 4">
            <a:extLst>
              <a:ext uri="{FF2B5EF4-FFF2-40B4-BE49-F238E27FC236}">
                <a16:creationId xmlns:a16="http://schemas.microsoft.com/office/drawing/2014/main" id="{92ACA2F9-C7EA-4A48-9E94-5BA557CC7334}"/>
              </a:ext>
            </a:extLst>
          </p:cNvPr>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2528864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7" name="Sisällön paikkamerkki 6">
            <a:extLst>
              <a:ext uri="{FF2B5EF4-FFF2-40B4-BE49-F238E27FC236}">
                <a16:creationId xmlns:a16="http://schemas.microsoft.com/office/drawing/2014/main" id="{E5EA147A-EFE9-C049-B256-D8538716D4A6}"/>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1230" r="34670" b="-1"/>
          <a:stretch/>
        </p:blipFill>
        <p:spPr>
          <a:xfrm>
            <a:off x="5797543" y="10"/>
            <a:ext cx="6394152" cy="6857990"/>
          </a:xfrm>
          <a:prstGeom prst="rect">
            <a:avLst/>
          </a:prstGeom>
        </p:spPr>
      </p:pic>
      <p:sp>
        <p:nvSpPr>
          <p:cNvPr id="2" name="Otsikko 1">
            <a:extLst>
              <a:ext uri="{FF2B5EF4-FFF2-40B4-BE49-F238E27FC236}">
                <a16:creationId xmlns:a16="http://schemas.microsoft.com/office/drawing/2014/main" id="{F801C079-CC9B-8443-8915-FE9D08E8271A}"/>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2800" dirty="0" err="1">
                <a:solidFill>
                  <a:srgbClr val="000000"/>
                </a:solidFill>
                <a:latin typeface="+mj-lt"/>
                <a:ea typeface="+mj-ea"/>
                <a:cs typeface="+mj-cs"/>
              </a:rPr>
              <a:t>Lisää</a:t>
            </a:r>
            <a:r>
              <a:rPr lang="en-US" sz="2800" dirty="0">
                <a:solidFill>
                  <a:srgbClr val="000000"/>
                </a:solidFill>
                <a:latin typeface="+mj-lt"/>
                <a:ea typeface="+mj-ea"/>
                <a:cs typeface="+mj-cs"/>
              </a:rPr>
              <a:t> </a:t>
            </a:r>
            <a:r>
              <a:rPr lang="en-US" sz="2800" dirty="0" err="1">
                <a:solidFill>
                  <a:srgbClr val="000000"/>
                </a:solidFill>
                <a:latin typeface="+mj-lt"/>
                <a:ea typeface="+mj-ea"/>
                <a:cs typeface="+mj-cs"/>
              </a:rPr>
              <a:t>tietoa</a:t>
            </a:r>
            <a:r>
              <a:rPr lang="en-US" sz="2800" dirty="0">
                <a:solidFill>
                  <a:srgbClr val="000000"/>
                </a:solidFill>
                <a:latin typeface="+mj-lt"/>
                <a:ea typeface="+mj-ea"/>
                <a:cs typeface="+mj-cs"/>
              </a:rPr>
              <a:t> </a:t>
            </a:r>
            <a:r>
              <a:rPr lang="en-US" sz="2800" dirty="0" err="1">
                <a:solidFill>
                  <a:srgbClr val="000000"/>
                </a:solidFill>
                <a:latin typeface="+mj-lt"/>
                <a:ea typeface="+mj-ea"/>
                <a:cs typeface="+mj-cs"/>
              </a:rPr>
              <a:t>digitaalisessa</a:t>
            </a:r>
            <a:r>
              <a:rPr lang="en-US" sz="2800" dirty="0">
                <a:solidFill>
                  <a:srgbClr val="000000"/>
                </a:solidFill>
                <a:latin typeface="+mj-lt"/>
                <a:ea typeface="+mj-ea"/>
                <a:cs typeface="+mj-cs"/>
              </a:rPr>
              <a:t> </a:t>
            </a:r>
            <a:r>
              <a:rPr lang="en-US" sz="2800">
                <a:solidFill>
                  <a:srgbClr val="000000"/>
                </a:solidFill>
                <a:latin typeface="+mj-lt"/>
                <a:ea typeface="+mj-ea"/>
                <a:cs typeface="+mj-cs"/>
              </a:rPr>
              <a:t>oppimisympäristössä</a:t>
            </a:r>
            <a:r>
              <a:rPr lang="en-US" sz="2800" dirty="0">
                <a:solidFill>
                  <a:srgbClr val="000000"/>
                </a:solidFill>
                <a:latin typeface="+mj-lt"/>
                <a:ea typeface="+mj-ea"/>
                <a:cs typeface="+mj-cs"/>
              </a:rPr>
              <a:t> </a:t>
            </a:r>
            <a:r>
              <a:rPr lang="en-US" sz="2800" dirty="0" err="1">
                <a:solidFill>
                  <a:srgbClr val="000000"/>
                </a:solidFill>
                <a:latin typeface="+mj-lt"/>
                <a:ea typeface="+mj-ea"/>
                <a:cs typeface="+mj-cs"/>
              </a:rPr>
              <a:t>eSAHAssa</a:t>
            </a:r>
            <a:endParaRPr lang="en-US" sz="2800" dirty="0">
              <a:solidFill>
                <a:srgbClr val="000000"/>
              </a:solidFill>
              <a:latin typeface="+mj-lt"/>
              <a:ea typeface="+mj-ea"/>
              <a:cs typeface="+mj-cs"/>
            </a:endParaRPr>
          </a:p>
        </p:txBody>
      </p:sp>
      <p:sp>
        <p:nvSpPr>
          <p:cNvPr id="3" name="Sisällön paikkamerkki 2">
            <a:extLst>
              <a:ext uri="{FF2B5EF4-FFF2-40B4-BE49-F238E27FC236}">
                <a16:creationId xmlns:a16="http://schemas.microsoft.com/office/drawing/2014/main" id="{2C6A081E-38F7-834B-A4CB-C0AC006763AB}"/>
              </a:ext>
            </a:extLst>
          </p:cNvPr>
          <p:cNvSpPr>
            <a:spLocks noGrp="1"/>
          </p:cNvSpPr>
          <p:nvPr>
            <p:ph sz="half" idx="1"/>
          </p:nvPr>
        </p:nvSpPr>
        <p:spPr>
          <a:xfrm>
            <a:off x="804997" y="2272143"/>
            <a:ext cx="4706803" cy="3788830"/>
          </a:xfrm>
        </p:spPr>
        <p:txBody>
          <a:bodyPr vert="horz" lIns="91440" tIns="45720" rIns="91440" bIns="45720" rtlCol="0" anchor="ctr">
            <a:normAutofit/>
          </a:bodyPr>
          <a:lstStyle/>
          <a:p>
            <a:pPr marL="0" indent="0">
              <a:buNone/>
            </a:pPr>
            <a:r>
              <a:rPr lang="en-US" sz="1900" b="1" dirty="0">
                <a:solidFill>
                  <a:srgbClr val="000000"/>
                </a:solidFill>
                <a:hlinkClick r:id="rId4"/>
              </a:rPr>
              <a:t>https://sahateollisuuskirja.fi</a:t>
            </a:r>
            <a:endParaRPr lang="en-US" sz="1900" b="1" dirty="0">
              <a:solidFill>
                <a:srgbClr val="000000"/>
              </a:solidFill>
            </a:endParaRPr>
          </a:p>
          <a:p>
            <a:r>
              <a:rPr lang="en-US" sz="1900" dirty="0" err="1">
                <a:solidFill>
                  <a:srgbClr val="000000"/>
                </a:solidFill>
              </a:rPr>
              <a:t>Digitaalinen</a:t>
            </a:r>
            <a:r>
              <a:rPr lang="en-US" sz="1900" dirty="0">
                <a:solidFill>
                  <a:srgbClr val="000000"/>
                </a:solidFill>
              </a:rPr>
              <a:t> </a:t>
            </a:r>
            <a:r>
              <a:rPr lang="en-US" sz="1900" dirty="0" err="1">
                <a:solidFill>
                  <a:srgbClr val="000000"/>
                </a:solidFill>
              </a:rPr>
              <a:t>oppimisympäristö</a:t>
            </a:r>
            <a:r>
              <a:rPr lang="en-US" sz="1900" dirty="0">
                <a:solidFill>
                  <a:srgbClr val="000000"/>
                </a:solidFill>
              </a:rPr>
              <a:t> e-</a:t>
            </a:r>
            <a:r>
              <a:rPr lang="en-US" sz="1900" dirty="0" err="1">
                <a:solidFill>
                  <a:srgbClr val="000000"/>
                </a:solidFill>
              </a:rPr>
              <a:t>saha</a:t>
            </a:r>
            <a:r>
              <a:rPr lang="en-US" sz="1900" dirty="0">
                <a:solidFill>
                  <a:srgbClr val="000000"/>
                </a:solidFill>
              </a:rPr>
              <a:t> on </a:t>
            </a:r>
            <a:r>
              <a:rPr lang="en-US" sz="1900" dirty="0" err="1">
                <a:solidFill>
                  <a:srgbClr val="000000"/>
                </a:solidFill>
              </a:rPr>
              <a:t>rakennettu</a:t>
            </a:r>
            <a:r>
              <a:rPr lang="en-US" sz="1900" dirty="0">
                <a:solidFill>
                  <a:srgbClr val="000000"/>
                </a:solidFill>
              </a:rPr>
              <a:t> </a:t>
            </a:r>
            <a:r>
              <a:rPr lang="en-US" sz="1900" dirty="0" err="1">
                <a:solidFill>
                  <a:srgbClr val="000000"/>
                </a:solidFill>
              </a:rPr>
              <a:t>hankkeessa</a:t>
            </a:r>
            <a:r>
              <a:rPr lang="en-US" sz="1900" dirty="0">
                <a:solidFill>
                  <a:srgbClr val="000000"/>
                </a:solidFill>
              </a:rPr>
              <a:t> </a:t>
            </a:r>
            <a:r>
              <a:rPr lang="en-US" sz="1900" dirty="0" err="1">
                <a:solidFill>
                  <a:srgbClr val="000000"/>
                </a:solidFill>
              </a:rPr>
              <a:t>Sahaajakisälli</a:t>
            </a:r>
            <a:r>
              <a:rPr lang="en-US" sz="1900" dirty="0">
                <a:solidFill>
                  <a:srgbClr val="000000"/>
                </a:solidFill>
              </a:rPr>
              <a:t> – </a:t>
            </a:r>
            <a:r>
              <a:rPr lang="en-US" sz="1900" dirty="0" err="1">
                <a:solidFill>
                  <a:srgbClr val="000000"/>
                </a:solidFill>
              </a:rPr>
              <a:t>osaamispääomaa</a:t>
            </a:r>
            <a:r>
              <a:rPr lang="en-US" sz="1900" dirty="0">
                <a:solidFill>
                  <a:srgbClr val="000000"/>
                </a:solidFill>
              </a:rPr>
              <a:t> </a:t>
            </a:r>
            <a:r>
              <a:rPr lang="en-US" sz="1900" dirty="0" err="1">
                <a:solidFill>
                  <a:srgbClr val="000000"/>
                </a:solidFill>
              </a:rPr>
              <a:t>koulutusyhteistyöllä</a:t>
            </a:r>
            <a:r>
              <a:rPr lang="en-US" sz="1900" dirty="0">
                <a:solidFill>
                  <a:srgbClr val="000000"/>
                </a:solidFill>
              </a:rPr>
              <a:t> (2017 – 2019), </a:t>
            </a:r>
            <a:r>
              <a:rPr lang="en-US" sz="1900" dirty="0" err="1">
                <a:solidFill>
                  <a:srgbClr val="000000"/>
                </a:solidFill>
              </a:rPr>
              <a:t>joka</a:t>
            </a:r>
            <a:r>
              <a:rPr lang="en-US" sz="1900" dirty="0">
                <a:solidFill>
                  <a:srgbClr val="000000"/>
                </a:solidFill>
              </a:rPr>
              <a:t> on </a:t>
            </a:r>
            <a:r>
              <a:rPr lang="en-US" sz="1900" dirty="0" err="1">
                <a:solidFill>
                  <a:srgbClr val="000000"/>
                </a:solidFill>
              </a:rPr>
              <a:t>rahoitettu</a:t>
            </a:r>
            <a:r>
              <a:rPr lang="en-US" sz="1900" dirty="0">
                <a:solidFill>
                  <a:srgbClr val="000000"/>
                </a:solidFill>
              </a:rPr>
              <a:t> </a:t>
            </a:r>
            <a:r>
              <a:rPr lang="en-US" sz="1900" dirty="0" err="1">
                <a:solidFill>
                  <a:srgbClr val="000000"/>
                </a:solidFill>
              </a:rPr>
              <a:t>Suomen</a:t>
            </a:r>
            <a:r>
              <a:rPr lang="en-US" sz="1900" dirty="0">
                <a:solidFill>
                  <a:srgbClr val="000000"/>
                </a:solidFill>
              </a:rPr>
              <a:t> </a:t>
            </a:r>
            <a:r>
              <a:rPr lang="en-US" sz="1900" dirty="0" err="1">
                <a:solidFill>
                  <a:srgbClr val="000000"/>
                </a:solidFill>
              </a:rPr>
              <a:t>rakennerahasto-ohjelmasta</a:t>
            </a:r>
            <a:r>
              <a:rPr lang="en-US" sz="1900" dirty="0">
                <a:solidFill>
                  <a:srgbClr val="000000"/>
                </a:solidFill>
              </a:rPr>
              <a:t>, </a:t>
            </a:r>
            <a:r>
              <a:rPr lang="en-US" sz="1900" dirty="0" err="1">
                <a:solidFill>
                  <a:srgbClr val="000000"/>
                </a:solidFill>
              </a:rPr>
              <a:t>Kestävää</a:t>
            </a:r>
            <a:r>
              <a:rPr lang="en-US" sz="1900" dirty="0">
                <a:solidFill>
                  <a:srgbClr val="000000"/>
                </a:solidFill>
              </a:rPr>
              <a:t> </a:t>
            </a:r>
            <a:r>
              <a:rPr lang="en-US" sz="1900" dirty="0" err="1">
                <a:solidFill>
                  <a:srgbClr val="000000"/>
                </a:solidFill>
              </a:rPr>
              <a:t>kasvua</a:t>
            </a:r>
            <a:r>
              <a:rPr lang="en-US" sz="1900" dirty="0">
                <a:solidFill>
                  <a:srgbClr val="000000"/>
                </a:solidFill>
              </a:rPr>
              <a:t> ja </a:t>
            </a:r>
            <a:r>
              <a:rPr lang="en-US" sz="1900" dirty="0" err="1">
                <a:solidFill>
                  <a:srgbClr val="000000"/>
                </a:solidFill>
              </a:rPr>
              <a:t>työtä</a:t>
            </a:r>
            <a:r>
              <a:rPr lang="en-US" sz="1900" dirty="0">
                <a:solidFill>
                  <a:srgbClr val="000000"/>
                </a:solidFill>
              </a:rPr>
              <a:t> 2014 – 2020. </a:t>
            </a:r>
          </a:p>
          <a:p>
            <a:r>
              <a:rPr lang="en-US" sz="1900" dirty="0" err="1">
                <a:solidFill>
                  <a:srgbClr val="000000"/>
                </a:solidFill>
              </a:rPr>
              <a:t>Hankkeen</a:t>
            </a:r>
            <a:r>
              <a:rPr lang="en-US" sz="1900" dirty="0">
                <a:solidFill>
                  <a:srgbClr val="000000"/>
                </a:solidFill>
              </a:rPr>
              <a:t> </a:t>
            </a:r>
            <a:r>
              <a:rPr lang="en-US" sz="1900" dirty="0" err="1">
                <a:solidFill>
                  <a:srgbClr val="000000"/>
                </a:solidFill>
              </a:rPr>
              <a:t>toimijat</a:t>
            </a:r>
            <a:r>
              <a:rPr lang="en-US" sz="1900" dirty="0">
                <a:solidFill>
                  <a:srgbClr val="000000"/>
                </a:solidFill>
              </a:rPr>
              <a:t> </a:t>
            </a:r>
            <a:r>
              <a:rPr lang="en-US" sz="1900" dirty="0" err="1">
                <a:solidFill>
                  <a:srgbClr val="000000"/>
                </a:solidFill>
              </a:rPr>
              <a:t>ovat</a:t>
            </a:r>
            <a:r>
              <a:rPr lang="en-US" sz="1900" dirty="0">
                <a:solidFill>
                  <a:srgbClr val="000000"/>
                </a:solidFill>
              </a:rPr>
              <a:t> </a:t>
            </a:r>
            <a:r>
              <a:rPr lang="en-US" sz="1900" dirty="0" err="1">
                <a:solidFill>
                  <a:srgbClr val="000000"/>
                </a:solidFill>
              </a:rPr>
              <a:t>Hämeen</a:t>
            </a:r>
            <a:r>
              <a:rPr lang="en-US" sz="1900" dirty="0">
                <a:solidFill>
                  <a:srgbClr val="000000"/>
                </a:solidFill>
              </a:rPr>
              <a:t> </a:t>
            </a:r>
            <a:r>
              <a:rPr lang="en-US" sz="1900" dirty="0" err="1">
                <a:solidFill>
                  <a:srgbClr val="000000"/>
                </a:solidFill>
              </a:rPr>
              <a:t>ammattikorkeakoulu</a:t>
            </a:r>
            <a:r>
              <a:rPr lang="en-US" sz="1900" dirty="0">
                <a:solidFill>
                  <a:srgbClr val="000000"/>
                </a:solidFill>
              </a:rPr>
              <a:t>, </a:t>
            </a:r>
            <a:r>
              <a:rPr lang="en-US" sz="1900" dirty="0" err="1">
                <a:solidFill>
                  <a:srgbClr val="000000"/>
                </a:solidFill>
              </a:rPr>
              <a:t>Lahden</a:t>
            </a:r>
            <a:r>
              <a:rPr lang="en-US" sz="1900" dirty="0">
                <a:solidFill>
                  <a:srgbClr val="000000"/>
                </a:solidFill>
              </a:rPr>
              <a:t> </a:t>
            </a:r>
            <a:r>
              <a:rPr lang="en-US" sz="1900" dirty="0" err="1">
                <a:solidFill>
                  <a:srgbClr val="000000"/>
                </a:solidFill>
              </a:rPr>
              <a:t>ammattikorkeakoulu</a:t>
            </a:r>
            <a:r>
              <a:rPr lang="en-US" sz="1900" dirty="0">
                <a:solidFill>
                  <a:srgbClr val="000000"/>
                </a:solidFill>
              </a:rPr>
              <a:t>, </a:t>
            </a:r>
            <a:r>
              <a:rPr lang="en-US" sz="1900" dirty="0" err="1">
                <a:solidFill>
                  <a:srgbClr val="000000"/>
                </a:solidFill>
              </a:rPr>
              <a:t>Hämeen</a:t>
            </a:r>
            <a:r>
              <a:rPr lang="en-US" sz="1900" dirty="0">
                <a:solidFill>
                  <a:srgbClr val="000000"/>
                </a:solidFill>
              </a:rPr>
              <a:t> </a:t>
            </a:r>
            <a:r>
              <a:rPr lang="en-US" sz="1900" dirty="0" err="1">
                <a:solidFill>
                  <a:srgbClr val="000000"/>
                </a:solidFill>
              </a:rPr>
              <a:t>ammatti-instituutti</a:t>
            </a:r>
            <a:r>
              <a:rPr lang="en-US" sz="1900" dirty="0">
                <a:solidFill>
                  <a:srgbClr val="000000"/>
                </a:solidFill>
              </a:rPr>
              <a:t> </a:t>
            </a:r>
            <a:r>
              <a:rPr lang="en-US" sz="1900" dirty="0" err="1">
                <a:solidFill>
                  <a:srgbClr val="000000"/>
                </a:solidFill>
              </a:rPr>
              <a:t>sekä</a:t>
            </a:r>
            <a:r>
              <a:rPr lang="en-US" sz="1900" dirty="0">
                <a:solidFill>
                  <a:srgbClr val="000000"/>
                </a:solidFill>
              </a:rPr>
              <a:t> </a:t>
            </a:r>
            <a:r>
              <a:rPr lang="en-US" sz="1900" dirty="0" err="1">
                <a:solidFill>
                  <a:srgbClr val="000000"/>
                </a:solidFill>
              </a:rPr>
              <a:t>Suomen</a:t>
            </a:r>
            <a:r>
              <a:rPr lang="en-US" sz="1900" dirty="0">
                <a:solidFill>
                  <a:srgbClr val="000000"/>
                </a:solidFill>
              </a:rPr>
              <a:t> </a:t>
            </a:r>
            <a:r>
              <a:rPr lang="en-US" sz="1900" dirty="0" err="1">
                <a:solidFill>
                  <a:srgbClr val="000000"/>
                </a:solidFill>
              </a:rPr>
              <a:t>sahateollisuusmiesten</a:t>
            </a:r>
            <a:r>
              <a:rPr lang="en-US" sz="1900" dirty="0">
                <a:solidFill>
                  <a:srgbClr val="000000"/>
                </a:solidFill>
              </a:rPr>
              <a:t> </a:t>
            </a:r>
            <a:r>
              <a:rPr lang="en-US" sz="1900" dirty="0" err="1">
                <a:solidFill>
                  <a:srgbClr val="000000"/>
                </a:solidFill>
              </a:rPr>
              <a:t>yhdistys</a:t>
            </a:r>
            <a:r>
              <a:rPr lang="en-US" sz="1900" dirty="0">
                <a:solidFill>
                  <a:srgbClr val="000000"/>
                </a:solidFill>
              </a:rPr>
              <a:t> ry.</a:t>
            </a:r>
          </a:p>
        </p:txBody>
      </p:sp>
      <p:sp>
        <p:nvSpPr>
          <p:cNvPr id="5" name="Alatunnisteen paikkamerkki 4">
            <a:extLst>
              <a:ext uri="{FF2B5EF4-FFF2-40B4-BE49-F238E27FC236}">
                <a16:creationId xmlns:a16="http://schemas.microsoft.com/office/drawing/2014/main" id="{B2E36C5A-6596-B440-BA3E-AEC825C9CF44}"/>
              </a:ext>
            </a:extLst>
          </p:cNvPr>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dirty="0" err="1">
                <a:solidFill>
                  <a:srgbClr val="898989"/>
                </a:solidFill>
                <a:latin typeface="Calibri" panose="020F0502020204030204"/>
                <a:ea typeface="+mn-ea"/>
                <a:cs typeface="+mn-cs"/>
              </a:rPr>
              <a:t>kiertotalousamk.fi</a:t>
            </a:r>
            <a:endParaRPr lang="en-US" sz="1100" kern="1200" dirty="0">
              <a:solidFill>
                <a:srgbClr val="898989"/>
              </a:solidFill>
              <a:latin typeface="Calibri" panose="020F0502020204030204"/>
              <a:ea typeface="+mn-ea"/>
              <a:cs typeface="+mn-cs"/>
            </a:endParaRPr>
          </a:p>
        </p:txBody>
      </p:sp>
    </p:spTree>
    <p:extLst>
      <p:ext uri="{BB962C8B-B14F-4D97-AF65-F5344CB8AC3E}">
        <p14:creationId xmlns:p14="http://schemas.microsoft.com/office/powerpoint/2010/main" val="1558110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2DC062DB-CABC-6C43-9CA5-F105D472490B}"/>
              </a:ext>
            </a:extLst>
          </p:cNvPr>
          <p:cNvSpPr>
            <a:spLocks noGrp="1"/>
          </p:cNvSpPr>
          <p:nvPr>
            <p:ph type="title"/>
          </p:nvPr>
        </p:nvSpPr>
        <p:spPr>
          <a:xfrm>
            <a:off x="838200" y="365125"/>
            <a:ext cx="7315200" cy="1325563"/>
          </a:xfrm>
        </p:spPr>
        <p:txBody>
          <a:bodyPr/>
          <a:lstStyle/>
          <a:p>
            <a:r>
              <a:rPr lang="fi-FI" dirty="0">
                <a:latin typeface="+mj-lt"/>
              </a:rPr>
              <a:t>Kustannusrakenne</a:t>
            </a:r>
          </a:p>
        </p:txBody>
      </p:sp>
      <p:sp>
        <p:nvSpPr>
          <p:cNvPr id="22" name="Sisällön paikkamerkki 21">
            <a:extLst>
              <a:ext uri="{FF2B5EF4-FFF2-40B4-BE49-F238E27FC236}">
                <a16:creationId xmlns:a16="http://schemas.microsoft.com/office/drawing/2014/main" id="{0A0C41F6-B2F5-BD4B-BDCF-7C4725659276}"/>
              </a:ext>
            </a:extLst>
          </p:cNvPr>
          <p:cNvSpPr>
            <a:spLocks noGrp="1"/>
          </p:cNvSpPr>
          <p:nvPr>
            <p:ph sz="half" idx="2"/>
          </p:nvPr>
        </p:nvSpPr>
        <p:spPr>
          <a:xfrm>
            <a:off x="8894616" y="1348872"/>
            <a:ext cx="2812473" cy="4929549"/>
          </a:xfrm>
        </p:spPr>
        <p:txBody>
          <a:bodyPr>
            <a:normAutofit fontScale="92500" lnSpcReduction="10000"/>
          </a:bodyPr>
          <a:lstStyle/>
          <a:p>
            <a:pPr marL="0" indent="0">
              <a:buNone/>
            </a:pPr>
            <a:r>
              <a:rPr lang="fi-FI" b="1" dirty="0">
                <a:latin typeface="+mj-lt"/>
              </a:rPr>
              <a:t>Liikevaihto</a:t>
            </a:r>
          </a:p>
          <a:p>
            <a:r>
              <a:rPr lang="fi-FI" dirty="0"/>
              <a:t>Sahateollisuuden liikevaihto syntyy sahatavaran, hakkeen, purun ja kuoren myynnistä. </a:t>
            </a:r>
          </a:p>
          <a:p>
            <a:r>
              <a:rPr lang="fi-FI" dirty="0"/>
              <a:t>Sahatavaran osuus liikevaihdosta on noin 80 % ja sivutuotteiden noin 20 %</a:t>
            </a:r>
          </a:p>
        </p:txBody>
      </p:sp>
      <p:sp>
        <p:nvSpPr>
          <p:cNvPr id="4" name="Alatunnisteen paikkamerkki 3"/>
          <p:cNvSpPr>
            <a:spLocks noGrp="1"/>
          </p:cNvSpPr>
          <p:nvPr>
            <p:ph type="ftr" sz="quarter" idx="11"/>
          </p:nvPr>
        </p:nvSpPr>
        <p:spPr/>
        <p:txBody>
          <a:bodyPr/>
          <a:lstStyle/>
          <a:p>
            <a:r>
              <a:rPr lang="fi-FI"/>
              <a:t>kiertotalousamk.fi</a:t>
            </a:r>
          </a:p>
        </p:txBody>
      </p:sp>
      <p:pic>
        <p:nvPicPr>
          <p:cNvPr id="8" name="Kuva 7">
            <a:extLst>
              <a:ext uri="{FF2B5EF4-FFF2-40B4-BE49-F238E27FC236}">
                <a16:creationId xmlns:a16="http://schemas.microsoft.com/office/drawing/2014/main" id="{13722012-23B8-1449-8713-4B62A4ADD08D}"/>
              </a:ext>
            </a:extLst>
          </p:cNvPr>
          <p:cNvPicPr>
            <a:picLocks noChangeAspect="1"/>
          </p:cNvPicPr>
          <p:nvPr/>
        </p:nvPicPr>
        <p:blipFill>
          <a:blip r:embed="rId2"/>
          <a:stretch>
            <a:fillRect/>
          </a:stretch>
        </p:blipFill>
        <p:spPr>
          <a:xfrm>
            <a:off x="997685" y="1774885"/>
            <a:ext cx="7729905" cy="4077525"/>
          </a:xfrm>
          <a:prstGeom prst="rect">
            <a:avLst/>
          </a:prstGeom>
        </p:spPr>
      </p:pic>
    </p:spTree>
    <p:extLst>
      <p:ext uri="{BB962C8B-B14F-4D97-AF65-F5344CB8AC3E}">
        <p14:creationId xmlns:p14="http://schemas.microsoft.com/office/powerpoint/2010/main" val="242593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6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iruutu 6">
            <a:extLst>
              <a:ext uri="{FF2B5EF4-FFF2-40B4-BE49-F238E27FC236}">
                <a16:creationId xmlns:a16="http://schemas.microsoft.com/office/drawing/2014/main" id="{2C9AC950-F537-974D-AA4F-52AD0E31CEAB}"/>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1600" kern="1200">
                <a:solidFill>
                  <a:srgbClr val="FFFFFF"/>
                </a:solidFill>
                <a:latin typeface="+mj-lt"/>
                <a:ea typeface="+mj-ea"/>
                <a:cs typeface="+mj-cs"/>
              </a:rPr>
              <a:t>Sahatavaran valmistus on pitkälle automatisoitu prosessi, jonka vaiheet etenevät prosessin mukaisessa järjestyksessä.</a:t>
            </a:r>
          </a:p>
        </p:txBody>
      </p:sp>
      <p:pic>
        <p:nvPicPr>
          <p:cNvPr id="5" name="Sisällön paikkamerkki 4">
            <a:extLst>
              <a:ext uri="{FF2B5EF4-FFF2-40B4-BE49-F238E27FC236}">
                <a16:creationId xmlns:a16="http://schemas.microsoft.com/office/drawing/2014/main" id="{DF4B5A64-153B-204A-9D0B-687F9D9F30F6}"/>
              </a:ext>
            </a:extLst>
          </p:cNvPr>
          <p:cNvPicPr>
            <a:picLocks noGrp="1" noChangeAspect="1"/>
          </p:cNvPicPr>
          <p:nvPr>
            <p:ph idx="1"/>
          </p:nvPr>
        </p:nvPicPr>
        <p:blipFill>
          <a:blip r:embed="rId2"/>
          <a:stretch>
            <a:fillRect/>
          </a:stretch>
        </p:blipFill>
        <p:spPr>
          <a:xfrm>
            <a:off x="4038600" y="1082156"/>
            <a:ext cx="7188199" cy="4690299"/>
          </a:xfrm>
          <a:prstGeom prst="rect">
            <a:avLst/>
          </a:prstGeom>
        </p:spPr>
      </p:pic>
      <p:sp>
        <p:nvSpPr>
          <p:cNvPr id="4" name="Alatunnisteen paikkamerkki 3"/>
          <p:cNvSpPr>
            <a:spLocks noGrp="1"/>
          </p:cNvSpPr>
          <p:nvPr>
            <p:ph type="ftr" sz="quarter" idx="11"/>
          </p:nvPr>
        </p:nvSpPr>
        <p:spPr>
          <a:xfrm>
            <a:off x="2579914" y="6261948"/>
            <a:ext cx="7032172" cy="365125"/>
          </a:xfrm>
        </p:spPr>
        <p:txBody>
          <a:bodyPr vert="horz" lIns="91440" tIns="45720" rIns="91440" bIns="45720" rtlCol="0" anchor="ctr">
            <a:normAutofit/>
          </a:bodyPr>
          <a:lstStyle/>
          <a:p>
            <a:pPr>
              <a:spcAft>
                <a:spcPts val="600"/>
              </a:spcAft>
            </a:pPr>
            <a:r>
              <a:rPr lang="en-US" kern="1200" dirty="0" err="1">
                <a:solidFill>
                  <a:srgbClr val="898989"/>
                </a:solidFill>
                <a:latin typeface="+mn-lt"/>
                <a:ea typeface="+mn-ea"/>
                <a:cs typeface="+mn-cs"/>
              </a:rPr>
              <a:t>kiertotalousamk.fi</a:t>
            </a:r>
            <a:endParaRPr lang="en-US" kern="1200" dirty="0">
              <a:solidFill>
                <a:srgbClr val="898989"/>
              </a:solidFill>
              <a:latin typeface="+mn-lt"/>
              <a:ea typeface="+mn-ea"/>
              <a:cs typeface="+mn-cs"/>
            </a:endParaRPr>
          </a:p>
        </p:txBody>
      </p:sp>
    </p:spTree>
    <p:extLst>
      <p:ext uri="{BB962C8B-B14F-4D97-AF65-F5344CB8AC3E}">
        <p14:creationId xmlns:p14="http://schemas.microsoft.com/office/powerpoint/2010/main" val="293087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latin typeface="+mj-lt"/>
              </a:rPr>
              <a:t>Sahatavaran valmistus</a:t>
            </a:r>
          </a:p>
        </p:txBody>
      </p:sp>
      <p:sp>
        <p:nvSpPr>
          <p:cNvPr id="3" name="Sisällön paikkamerkki 2"/>
          <p:cNvSpPr>
            <a:spLocks noGrp="1"/>
          </p:cNvSpPr>
          <p:nvPr>
            <p:ph idx="1"/>
          </p:nvPr>
        </p:nvSpPr>
        <p:spPr>
          <a:xfrm>
            <a:off x="1108364" y="1422401"/>
            <a:ext cx="10681854" cy="4564514"/>
          </a:xfrm>
        </p:spPr>
        <p:txBody>
          <a:bodyPr>
            <a:normAutofit fontScale="77500" lnSpcReduction="20000"/>
          </a:bodyPr>
          <a:lstStyle/>
          <a:p>
            <a:r>
              <a:rPr lang="fi-FI" dirty="0"/>
              <a:t>Sahausprosessi alkaa tukkilajittelulinjasta ja tukkivarastosta (1).</a:t>
            </a:r>
          </a:p>
          <a:p>
            <a:r>
              <a:rPr lang="fi-FI" dirty="0"/>
              <a:t>Tukit syötetään sahaan kuorinnan kautta (2).</a:t>
            </a:r>
          </a:p>
          <a:p>
            <a:r>
              <a:rPr lang="fi-FI" dirty="0"/>
              <a:t>Varsinainen sahalinja, jossa tukista valmistetaan sahatavarat, sijaitsee sahaushallissa (3).</a:t>
            </a:r>
          </a:p>
          <a:p>
            <a:r>
              <a:rPr lang="fi-FI" dirty="0"/>
              <a:t>Tuoreet sahatavarat menevät dimensiolajittelulaitokselle eli tuorelajittelulaitokselle (4) ja edelleen rimoitettavaksi kuivaamokuormiksi (5).</a:t>
            </a:r>
          </a:p>
          <a:p>
            <a:r>
              <a:rPr lang="fi-FI" dirty="0"/>
              <a:t>Kuivaus tapahtuu kuivaamokamareissa ja -kanavissa (6).</a:t>
            </a:r>
          </a:p>
          <a:p>
            <a:r>
              <a:rPr lang="fi-FI" dirty="0"/>
              <a:t>Kuivat sahatavarat lajitellaan lajittelulaitoksella eli </a:t>
            </a:r>
            <a:r>
              <a:rPr lang="fi-FI" dirty="0" err="1"/>
              <a:t>tasaamolla</a:t>
            </a:r>
            <a:r>
              <a:rPr lang="fi-FI" dirty="0"/>
              <a:t> lopullisiin laatuihin (7).</a:t>
            </a:r>
          </a:p>
          <a:p>
            <a:r>
              <a:rPr lang="fi-FI" dirty="0"/>
              <a:t>Sahatavarat paketoidaan asiakkaille toimitettaviin paketteihin paketointilinjalla (8).</a:t>
            </a:r>
          </a:p>
          <a:p>
            <a:r>
              <a:rPr lang="fi-FI" dirty="0"/>
              <a:t>Paketit siirretään varastoon odottamaan lähetystä ja kuljetusta (9).</a:t>
            </a:r>
          </a:p>
          <a:p>
            <a:r>
              <a:rPr lang="fi-FI" dirty="0"/>
              <a:t>Sahauksesta syntyvät sivutuotteet, hake ja puru, siirretään hakkurilta seulonnan kautta siiloihin (10).</a:t>
            </a:r>
          </a:p>
          <a:p>
            <a:r>
              <a:rPr lang="fi-FI" dirty="0"/>
              <a:t>Sahan yhteydessä toimii myös lämpölaitos, joka käyttää kuorinnasta tulevaa kuorta pääasiallisena polttoaineenaan (11).</a:t>
            </a:r>
          </a:p>
          <a:p>
            <a:endParaRPr lang="fi-FI" dirty="0"/>
          </a:p>
        </p:txBody>
      </p:sp>
      <p:sp>
        <p:nvSpPr>
          <p:cNvPr id="4" name="Alatunnisteen paikkamerkki 3"/>
          <p:cNvSpPr>
            <a:spLocks noGrp="1"/>
          </p:cNvSpPr>
          <p:nvPr>
            <p:ph type="ftr" sz="quarter" idx="11"/>
          </p:nvPr>
        </p:nvSpPr>
        <p:spPr/>
        <p:txBody>
          <a:bodyPr/>
          <a:lstStyle/>
          <a:p>
            <a:r>
              <a:rPr lang="fi-FI" dirty="0" err="1"/>
              <a:t>kiertotalousamk.fi</a:t>
            </a:r>
            <a:endParaRPr lang="fi-FI" dirty="0"/>
          </a:p>
        </p:txBody>
      </p:sp>
    </p:spTree>
    <p:extLst>
      <p:ext uri="{BB962C8B-B14F-4D97-AF65-F5344CB8AC3E}">
        <p14:creationId xmlns:p14="http://schemas.microsoft.com/office/powerpoint/2010/main" val="187599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98764" y="365125"/>
            <a:ext cx="5276670" cy="1692794"/>
          </a:xfrm>
        </p:spPr>
        <p:txBody>
          <a:bodyPr vert="horz" lIns="91440" tIns="45720" rIns="91440" bIns="45720" rtlCol="0" anchor="ctr">
            <a:normAutofit/>
          </a:bodyPr>
          <a:lstStyle/>
          <a:p>
            <a:r>
              <a:rPr lang="en-US" dirty="0" err="1">
                <a:latin typeface="+mj-lt"/>
                <a:ea typeface="+mj-ea"/>
                <a:cs typeface="+mj-cs"/>
              </a:rPr>
              <a:t>Tuotannonsuunnittelu</a:t>
            </a:r>
            <a:endParaRPr lang="en-US" dirty="0">
              <a:latin typeface="+mj-lt"/>
              <a:ea typeface="+mj-ea"/>
              <a:cs typeface="+mj-cs"/>
            </a:endParaRPr>
          </a:p>
        </p:txBody>
      </p:sp>
      <p:cxnSp>
        <p:nvCxnSpPr>
          <p:cNvPr id="13"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Sisällön paikkamerkki 3"/>
          <p:cNvSpPr>
            <a:spLocks noGrp="1"/>
          </p:cNvSpPr>
          <p:nvPr>
            <p:ph sz="half" idx="2"/>
          </p:nvPr>
        </p:nvSpPr>
        <p:spPr>
          <a:xfrm>
            <a:off x="946266" y="2468671"/>
            <a:ext cx="5120113" cy="3462228"/>
          </a:xfrm>
        </p:spPr>
        <p:txBody>
          <a:bodyPr vert="horz" lIns="91440" tIns="45720" rIns="91440" bIns="45720" rtlCol="0">
            <a:normAutofit/>
          </a:bodyPr>
          <a:lstStyle/>
          <a:p>
            <a:r>
              <a:rPr lang="en-US" sz="1600" dirty="0" err="1"/>
              <a:t>Tavoitteena</a:t>
            </a:r>
            <a:r>
              <a:rPr lang="en-US" sz="1600" dirty="0"/>
              <a:t> on </a:t>
            </a:r>
            <a:r>
              <a:rPr lang="en-US" sz="1600" dirty="0" err="1"/>
              <a:t>hyödyntää</a:t>
            </a:r>
            <a:r>
              <a:rPr lang="en-US" sz="1600" dirty="0"/>
              <a:t> </a:t>
            </a:r>
            <a:r>
              <a:rPr lang="en-US" sz="1600" dirty="0" err="1"/>
              <a:t>raaka-aine</a:t>
            </a:r>
            <a:r>
              <a:rPr lang="en-US" sz="1600" dirty="0"/>
              <a:t> </a:t>
            </a:r>
            <a:r>
              <a:rPr lang="en-US" sz="1600" dirty="0" err="1"/>
              <a:t>mahdollisimman</a:t>
            </a:r>
            <a:r>
              <a:rPr lang="en-US" sz="1600" dirty="0"/>
              <a:t> </a:t>
            </a:r>
            <a:r>
              <a:rPr lang="en-US" sz="1600" dirty="0" err="1"/>
              <a:t>optimaalisesti</a:t>
            </a:r>
            <a:r>
              <a:rPr lang="en-US" sz="1600" dirty="0"/>
              <a:t>, </a:t>
            </a:r>
            <a:r>
              <a:rPr lang="en-US" sz="1600" dirty="0" err="1"/>
              <a:t>tukea</a:t>
            </a:r>
            <a:r>
              <a:rPr lang="en-US" sz="1600" dirty="0"/>
              <a:t> </a:t>
            </a:r>
            <a:r>
              <a:rPr lang="en-US" sz="1600" dirty="0" err="1"/>
              <a:t>myyntiä</a:t>
            </a:r>
            <a:r>
              <a:rPr lang="en-US" sz="1600" dirty="0"/>
              <a:t> ja </a:t>
            </a:r>
            <a:r>
              <a:rPr lang="en-US" sz="1600" dirty="0" err="1"/>
              <a:t>saada</a:t>
            </a:r>
            <a:r>
              <a:rPr lang="en-US" sz="1600" dirty="0"/>
              <a:t> </a:t>
            </a:r>
            <a:r>
              <a:rPr lang="en-US" sz="1600" dirty="0" err="1"/>
              <a:t>toimitusaikataulut</a:t>
            </a:r>
            <a:r>
              <a:rPr lang="en-US" sz="1600" dirty="0"/>
              <a:t> ja </a:t>
            </a:r>
            <a:r>
              <a:rPr lang="en-US" sz="1600" dirty="0" err="1"/>
              <a:t>sahatavaran</a:t>
            </a:r>
            <a:r>
              <a:rPr lang="en-US" sz="1600" dirty="0"/>
              <a:t> </a:t>
            </a:r>
            <a:r>
              <a:rPr lang="en-US" sz="1600" dirty="0" err="1"/>
              <a:t>laatu</a:t>
            </a:r>
            <a:r>
              <a:rPr lang="en-US" sz="1600" dirty="0"/>
              <a:t> </a:t>
            </a:r>
            <a:r>
              <a:rPr lang="en-US" sz="1600" dirty="0" err="1"/>
              <a:t>vastaamaan</a:t>
            </a:r>
            <a:r>
              <a:rPr lang="en-US" sz="1600" dirty="0"/>
              <a:t> </a:t>
            </a:r>
            <a:r>
              <a:rPr lang="en-US" sz="1600" dirty="0" err="1"/>
              <a:t>asiakkaan</a:t>
            </a:r>
            <a:r>
              <a:rPr lang="en-US" sz="1600" dirty="0"/>
              <a:t> </a:t>
            </a:r>
            <a:r>
              <a:rPr lang="en-US" sz="1600" dirty="0" err="1"/>
              <a:t>kanssa</a:t>
            </a:r>
            <a:r>
              <a:rPr lang="en-US" sz="1600" dirty="0"/>
              <a:t> </a:t>
            </a:r>
            <a:r>
              <a:rPr lang="en-US" sz="1600" dirty="0" err="1"/>
              <a:t>sovittua</a:t>
            </a:r>
            <a:r>
              <a:rPr lang="en-US" sz="1600" dirty="0"/>
              <a:t>. </a:t>
            </a:r>
          </a:p>
          <a:p>
            <a:r>
              <a:rPr lang="en-US" sz="1600" dirty="0" err="1"/>
              <a:t>Koska</a:t>
            </a:r>
            <a:r>
              <a:rPr lang="en-US" sz="1600" dirty="0"/>
              <a:t> </a:t>
            </a:r>
            <a:r>
              <a:rPr lang="en-US" sz="1600" dirty="0" err="1"/>
              <a:t>sahan</a:t>
            </a:r>
            <a:r>
              <a:rPr lang="en-US" sz="1600" dirty="0"/>
              <a:t> </a:t>
            </a:r>
            <a:r>
              <a:rPr lang="en-US" sz="1600" dirty="0" err="1"/>
              <a:t>raaka-aineen</a:t>
            </a:r>
            <a:r>
              <a:rPr lang="en-US" sz="1600" dirty="0"/>
              <a:t> </a:t>
            </a:r>
            <a:r>
              <a:rPr lang="en-US" sz="1600" dirty="0" err="1"/>
              <a:t>osuus</a:t>
            </a:r>
            <a:r>
              <a:rPr lang="en-US" sz="1600" dirty="0"/>
              <a:t> on </a:t>
            </a:r>
            <a:r>
              <a:rPr lang="en-US" sz="1600" dirty="0" err="1"/>
              <a:t>noin</a:t>
            </a:r>
            <a:r>
              <a:rPr lang="en-US" sz="1600" dirty="0"/>
              <a:t> 80 </a:t>
            </a:r>
            <a:r>
              <a:rPr lang="en-US" sz="1600" dirty="0" err="1"/>
              <a:t>prosenttia</a:t>
            </a:r>
            <a:r>
              <a:rPr lang="en-US" sz="1600" dirty="0"/>
              <a:t> </a:t>
            </a:r>
            <a:r>
              <a:rPr lang="en-US" sz="1600" dirty="0" err="1"/>
              <a:t>lopputuotteen</a:t>
            </a:r>
            <a:r>
              <a:rPr lang="en-US" sz="1600" dirty="0"/>
              <a:t> </a:t>
            </a:r>
            <a:r>
              <a:rPr lang="en-US" sz="1600" dirty="0" err="1"/>
              <a:t>hinnasta</a:t>
            </a:r>
            <a:r>
              <a:rPr lang="en-US" sz="1600" dirty="0"/>
              <a:t>, on </a:t>
            </a:r>
            <a:r>
              <a:rPr lang="en-US" sz="1600" dirty="0" err="1"/>
              <a:t>optimointi</a:t>
            </a:r>
            <a:r>
              <a:rPr lang="en-US" sz="1600" dirty="0"/>
              <a:t> </a:t>
            </a:r>
            <a:r>
              <a:rPr lang="en-US" sz="1600" dirty="0" err="1"/>
              <a:t>kannattavan</a:t>
            </a:r>
            <a:r>
              <a:rPr lang="en-US" sz="1600" dirty="0"/>
              <a:t> </a:t>
            </a:r>
            <a:r>
              <a:rPr lang="en-US" sz="1600" dirty="0" err="1"/>
              <a:t>sahausliiketoiminnan</a:t>
            </a:r>
            <a:r>
              <a:rPr lang="en-US" sz="1600" dirty="0"/>
              <a:t> </a:t>
            </a:r>
            <a:r>
              <a:rPr lang="en-US" sz="1600" dirty="0" err="1"/>
              <a:t>perusedellytyksiä</a:t>
            </a:r>
            <a:r>
              <a:rPr lang="en-US" sz="1600" dirty="0"/>
              <a:t>.</a:t>
            </a:r>
          </a:p>
          <a:p>
            <a:r>
              <a:rPr lang="en-US" sz="1600" dirty="0" err="1"/>
              <a:t>Optimointi</a:t>
            </a:r>
            <a:r>
              <a:rPr lang="en-US" sz="1600" dirty="0"/>
              <a:t> </a:t>
            </a:r>
            <a:r>
              <a:rPr lang="en-US" sz="1600" dirty="0" err="1"/>
              <a:t>tarkoittaa</a:t>
            </a:r>
            <a:r>
              <a:rPr lang="en-US" sz="1600" dirty="0"/>
              <a:t> </a:t>
            </a:r>
            <a:r>
              <a:rPr lang="en-US" sz="1600" dirty="0" err="1"/>
              <a:t>sellaisen</a:t>
            </a:r>
            <a:r>
              <a:rPr lang="en-US" sz="1600" dirty="0"/>
              <a:t> </a:t>
            </a:r>
            <a:r>
              <a:rPr lang="en-US" sz="1600" dirty="0" err="1"/>
              <a:t>sahausasetteen</a:t>
            </a:r>
            <a:r>
              <a:rPr lang="en-US" sz="1600" dirty="0"/>
              <a:t> </a:t>
            </a:r>
            <a:r>
              <a:rPr lang="en-US" sz="1600" dirty="0" err="1"/>
              <a:t>käyttämistä</a:t>
            </a:r>
            <a:r>
              <a:rPr lang="en-US" sz="1600" dirty="0"/>
              <a:t> </a:t>
            </a:r>
            <a:r>
              <a:rPr lang="en-US" sz="1600" dirty="0" err="1"/>
              <a:t>tukkiluokan</a:t>
            </a:r>
            <a:r>
              <a:rPr lang="en-US" sz="1600" dirty="0"/>
              <a:t> tai </a:t>
            </a:r>
            <a:r>
              <a:rPr lang="en-US" sz="1600" dirty="0" err="1"/>
              <a:t>yksittäisen</a:t>
            </a:r>
            <a:r>
              <a:rPr lang="en-US" sz="1600" dirty="0"/>
              <a:t> </a:t>
            </a:r>
            <a:r>
              <a:rPr lang="en-US" sz="1600" dirty="0" err="1"/>
              <a:t>tukin</a:t>
            </a:r>
            <a:r>
              <a:rPr lang="en-US" sz="1600" dirty="0"/>
              <a:t> </a:t>
            </a:r>
            <a:r>
              <a:rPr lang="en-US" sz="1600" dirty="0" err="1"/>
              <a:t>sahaukseen</a:t>
            </a:r>
            <a:r>
              <a:rPr lang="en-US" sz="1600" dirty="0"/>
              <a:t> </a:t>
            </a:r>
            <a:r>
              <a:rPr lang="en-US" sz="1600" dirty="0" err="1"/>
              <a:t>siten</a:t>
            </a:r>
            <a:r>
              <a:rPr lang="en-US" sz="1600" dirty="0"/>
              <a:t>, </a:t>
            </a:r>
            <a:r>
              <a:rPr lang="en-US" sz="1600" dirty="0" err="1"/>
              <a:t>että</a:t>
            </a:r>
            <a:r>
              <a:rPr lang="en-US" sz="1600" dirty="0"/>
              <a:t> </a:t>
            </a:r>
            <a:r>
              <a:rPr lang="en-US" sz="1600" dirty="0" err="1"/>
              <a:t>syntyvistä</a:t>
            </a:r>
            <a:r>
              <a:rPr lang="en-US" sz="1600" dirty="0"/>
              <a:t> </a:t>
            </a:r>
            <a:r>
              <a:rPr lang="en-US" sz="1600" dirty="0" err="1"/>
              <a:t>sahatavaroista</a:t>
            </a:r>
            <a:r>
              <a:rPr lang="en-US" sz="1600" dirty="0"/>
              <a:t> </a:t>
            </a:r>
            <a:r>
              <a:rPr lang="en-US" sz="1600" dirty="0" err="1"/>
              <a:t>saadaan</a:t>
            </a:r>
            <a:r>
              <a:rPr lang="en-US" sz="1600" dirty="0"/>
              <a:t> paras </a:t>
            </a:r>
            <a:r>
              <a:rPr lang="en-US" sz="1600" dirty="0" err="1"/>
              <a:t>mahdollinen</a:t>
            </a:r>
            <a:r>
              <a:rPr lang="en-US" sz="1600" dirty="0"/>
              <a:t> </a:t>
            </a:r>
            <a:r>
              <a:rPr lang="en-US" sz="1600" dirty="0" err="1"/>
              <a:t>arvo</a:t>
            </a:r>
            <a:r>
              <a:rPr lang="en-US" sz="1600" dirty="0"/>
              <a:t>.</a:t>
            </a:r>
          </a:p>
          <a:p>
            <a:r>
              <a:rPr lang="en-US" sz="1600" dirty="0" err="1"/>
              <a:t>Käytännössä</a:t>
            </a:r>
            <a:r>
              <a:rPr lang="en-US" sz="1600" dirty="0"/>
              <a:t> </a:t>
            </a:r>
            <a:r>
              <a:rPr lang="en-US" sz="1600" dirty="0" err="1"/>
              <a:t>sahan</a:t>
            </a:r>
            <a:r>
              <a:rPr lang="en-US" sz="1600" dirty="0"/>
              <a:t> </a:t>
            </a:r>
            <a:r>
              <a:rPr lang="en-US" sz="1600" dirty="0" err="1"/>
              <a:t>tuotannonsuunnittelu</a:t>
            </a:r>
            <a:r>
              <a:rPr lang="en-US" sz="1600" dirty="0"/>
              <a:t> </a:t>
            </a:r>
            <a:r>
              <a:rPr lang="en-US" sz="1600" dirty="0" err="1"/>
              <a:t>optimoi</a:t>
            </a:r>
            <a:r>
              <a:rPr lang="en-US" sz="1600" dirty="0"/>
              <a:t> </a:t>
            </a:r>
            <a:r>
              <a:rPr lang="en-US" sz="1600" dirty="0" err="1"/>
              <a:t>joko</a:t>
            </a:r>
            <a:r>
              <a:rPr lang="en-US" sz="1600" dirty="0"/>
              <a:t> </a:t>
            </a:r>
            <a:r>
              <a:rPr lang="en-US" sz="1600" dirty="0" err="1"/>
              <a:t>tilavuussaannon</a:t>
            </a:r>
            <a:r>
              <a:rPr lang="en-US" sz="1600" dirty="0"/>
              <a:t> (m3) tai </a:t>
            </a:r>
            <a:r>
              <a:rPr lang="en-US" sz="1600" dirty="0" err="1"/>
              <a:t>arvosaannon</a:t>
            </a:r>
            <a:r>
              <a:rPr lang="en-US" sz="1600" dirty="0"/>
              <a:t> (€).</a:t>
            </a:r>
          </a:p>
        </p:txBody>
      </p:sp>
      <p:sp>
        <p:nvSpPr>
          <p:cNvPr id="5" name="Alatunnisteen paikkamerkki 4"/>
          <p:cNvSpPr>
            <a:spLocks noGrp="1"/>
          </p:cNvSpPr>
          <p:nvPr>
            <p:ph type="ftr" sz="quarter" idx="11"/>
          </p:nvPr>
        </p:nvSpPr>
        <p:spPr>
          <a:xfrm>
            <a:off x="2941320" y="6189252"/>
            <a:ext cx="4114800" cy="365125"/>
          </a:xfrm>
        </p:spPr>
        <p:txBody>
          <a:bodyPr vert="horz" lIns="91440" tIns="45720" rIns="91440" bIns="45720" rtlCol="0" anchor="ctr">
            <a:normAutofit/>
          </a:bodyPr>
          <a:lstStyle/>
          <a:p>
            <a:pPr algn="l">
              <a:spcAft>
                <a:spcPts val="600"/>
              </a:spcAft>
              <a:defRPr/>
            </a:pPr>
            <a:r>
              <a:rPr lang="en-US" kern="1200" dirty="0" err="1">
                <a:solidFill>
                  <a:prstClr val="black">
                    <a:tint val="75000"/>
                  </a:prstClr>
                </a:solidFill>
                <a:latin typeface="Calibri" panose="020F0502020204030204"/>
                <a:ea typeface="+mn-ea"/>
                <a:cs typeface="+mn-cs"/>
              </a:rPr>
              <a:t>kiertotalousamk.fi</a:t>
            </a:r>
            <a:endParaRPr lang="en-US" kern="1200" dirty="0">
              <a:solidFill>
                <a:prstClr val="black">
                  <a:tint val="75000"/>
                </a:prstClr>
              </a:solidFill>
              <a:latin typeface="Calibri" panose="020F0502020204030204"/>
              <a:ea typeface="+mn-ea"/>
              <a:cs typeface="+mn-cs"/>
            </a:endParaRPr>
          </a:p>
        </p:txBody>
      </p:sp>
      <p:pic>
        <p:nvPicPr>
          <p:cNvPr id="6" name="Sisällön paikkamerkki 5">
            <a:extLst>
              <a:ext uri="{FF2B5EF4-FFF2-40B4-BE49-F238E27FC236}">
                <a16:creationId xmlns:a16="http://schemas.microsoft.com/office/drawing/2014/main" id="{62A23905-3F1D-D14C-880E-6F85A1F73860}"/>
              </a:ext>
            </a:extLst>
          </p:cNvPr>
          <p:cNvPicPr>
            <a:picLocks noGrp="1" noChangeAspect="1"/>
          </p:cNvPicPr>
          <p:nvPr>
            <p:ph sz="half" idx="1"/>
          </p:nvPr>
        </p:nvPicPr>
        <p:blipFill rotWithShape="1">
          <a:blip r:embed="rId2"/>
          <a:srcRect l="2400" r="554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162038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23EF601-D402-5E44-A777-9D036D2FC9FF}"/>
              </a:ext>
            </a:extLst>
          </p:cNvPr>
          <p:cNvSpPr>
            <a:spLocks noGrp="1"/>
          </p:cNvSpPr>
          <p:nvPr>
            <p:ph type="title"/>
          </p:nvPr>
        </p:nvSpPr>
        <p:spPr/>
        <p:txBody>
          <a:bodyPr/>
          <a:lstStyle/>
          <a:p>
            <a:r>
              <a:rPr lang="fi-FI" dirty="0">
                <a:latin typeface="+mj-lt"/>
              </a:rPr>
              <a:t>Tukkilajittelu</a:t>
            </a:r>
          </a:p>
        </p:txBody>
      </p:sp>
      <p:sp>
        <p:nvSpPr>
          <p:cNvPr id="8" name="Sisällön paikkamerkki 7">
            <a:extLst>
              <a:ext uri="{FF2B5EF4-FFF2-40B4-BE49-F238E27FC236}">
                <a16:creationId xmlns:a16="http://schemas.microsoft.com/office/drawing/2014/main" id="{5FE8F793-5DBA-F14E-B5BD-C1D2C70939F0}"/>
              </a:ext>
            </a:extLst>
          </p:cNvPr>
          <p:cNvSpPr>
            <a:spLocks noGrp="1"/>
          </p:cNvSpPr>
          <p:nvPr>
            <p:ph sz="half" idx="1"/>
          </p:nvPr>
        </p:nvSpPr>
        <p:spPr>
          <a:xfrm>
            <a:off x="838200" y="1493115"/>
            <a:ext cx="5181600" cy="4524561"/>
          </a:xfrm>
        </p:spPr>
        <p:txBody>
          <a:bodyPr>
            <a:normAutofit fontScale="70000" lnSpcReduction="20000"/>
          </a:bodyPr>
          <a:lstStyle/>
          <a:p>
            <a:r>
              <a:rPr lang="fi-FI" dirty="0"/>
              <a:t>Tukkilajittelijan alussa on tukkimittari, jonka perusteella mittaus ja lajittelu tapahtuvat.</a:t>
            </a:r>
          </a:p>
          <a:p>
            <a:r>
              <a:rPr lang="fi-FI" dirty="0"/>
              <a:t>Lajittelussa tukista mitataan:</a:t>
            </a:r>
          </a:p>
          <a:p>
            <a:pPr lvl="1"/>
            <a:r>
              <a:rPr lang="fi-FI" dirty="0"/>
              <a:t>latva- ja tyviläpimitta,</a:t>
            </a:r>
          </a:p>
          <a:p>
            <a:pPr lvl="1"/>
            <a:r>
              <a:rPr lang="fi-FI" dirty="0"/>
              <a:t>pituus,</a:t>
            </a:r>
          </a:p>
          <a:p>
            <a:pPr lvl="1"/>
            <a:r>
              <a:rPr lang="fi-FI" dirty="0" err="1"/>
              <a:t>kartiokkuus</a:t>
            </a:r>
            <a:r>
              <a:rPr lang="fi-FI" dirty="0"/>
              <a:t>,</a:t>
            </a:r>
          </a:p>
          <a:p>
            <a:pPr lvl="1"/>
            <a:r>
              <a:rPr lang="fi-FI" dirty="0"/>
              <a:t>lenkous,</a:t>
            </a:r>
          </a:p>
          <a:p>
            <a:pPr lvl="1"/>
            <a:r>
              <a:rPr lang="fi-FI" dirty="0"/>
              <a:t>soikeus ja</a:t>
            </a:r>
          </a:p>
          <a:p>
            <a:pPr lvl="1"/>
            <a:r>
              <a:rPr lang="fi-FI" dirty="0"/>
              <a:t>tilavuus.</a:t>
            </a:r>
          </a:p>
          <a:p>
            <a:r>
              <a:rPr lang="fi-FI" dirty="0"/>
              <a:t>Samanaikaisesti operaattori suorittaa tukeille visuaalista laatulajittelua.</a:t>
            </a:r>
          </a:p>
          <a:p>
            <a:r>
              <a:rPr lang="fi-FI" dirty="0"/>
              <a:t>Tukkilokeroiden määrä lajittelulinjalla vaihtelee yleensä 30 ja 80 lokeron välillä, mutta uusimmissa suomalaissahojen lajittelulinjoissa on jopa 120 lokeroa. Mitä suurempi lokeromäärä on, sitä tarkemmalla jaolla tukit voidaan lajitella.</a:t>
            </a:r>
          </a:p>
          <a:p>
            <a:endParaRPr lang="fi-FI" dirty="0"/>
          </a:p>
        </p:txBody>
      </p:sp>
      <p:pic>
        <p:nvPicPr>
          <p:cNvPr id="10" name="Sisällön paikkamerkki 9">
            <a:extLst>
              <a:ext uri="{FF2B5EF4-FFF2-40B4-BE49-F238E27FC236}">
                <a16:creationId xmlns:a16="http://schemas.microsoft.com/office/drawing/2014/main" id="{19A5E854-78E6-0641-AE23-D49EAE1910FD}"/>
              </a:ext>
            </a:extLst>
          </p:cNvPr>
          <p:cNvPicPr>
            <a:picLocks noGrp="1" noChangeAspect="1"/>
          </p:cNvPicPr>
          <p:nvPr>
            <p:ph sz="half" idx="2"/>
          </p:nvPr>
        </p:nvPicPr>
        <p:blipFill>
          <a:blip r:embed="rId2"/>
          <a:stretch>
            <a:fillRect/>
          </a:stretch>
        </p:blipFill>
        <p:spPr>
          <a:xfrm>
            <a:off x="6019800" y="1027906"/>
            <a:ext cx="6098977" cy="3429000"/>
          </a:xfrm>
          <a:prstGeom prst="rect">
            <a:avLst/>
          </a:prstGeom>
        </p:spPr>
      </p:pic>
      <p:sp>
        <p:nvSpPr>
          <p:cNvPr id="4" name="Alatunnisteen paikkamerkki 3"/>
          <p:cNvSpPr>
            <a:spLocks noGrp="1"/>
          </p:cNvSpPr>
          <p:nvPr>
            <p:ph type="ftr" sz="quarter" idx="11"/>
          </p:nvPr>
        </p:nvSpPr>
        <p:spPr/>
        <p:txBody>
          <a:bodyPr/>
          <a:lstStyle/>
          <a:p>
            <a:r>
              <a:rPr lang="fi-FI" dirty="0" err="1"/>
              <a:t>kiertotalousamk.fi</a:t>
            </a:r>
            <a:endParaRPr lang="fi-FI" dirty="0"/>
          </a:p>
        </p:txBody>
      </p:sp>
      <p:sp>
        <p:nvSpPr>
          <p:cNvPr id="11" name="Tekstiruutu 10">
            <a:extLst>
              <a:ext uri="{FF2B5EF4-FFF2-40B4-BE49-F238E27FC236}">
                <a16:creationId xmlns:a16="http://schemas.microsoft.com/office/drawing/2014/main" id="{478E156C-D533-584C-8DB7-7B4559351E27}"/>
              </a:ext>
            </a:extLst>
          </p:cNvPr>
          <p:cNvSpPr txBox="1"/>
          <p:nvPr/>
        </p:nvSpPr>
        <p:spPr>
          <a:xfrm>
            <a:off x="6963397" y="4817348"/>
            <a:ext cx="4211782" cy="1200329"/>
          </a:xfrm>
          <a:prstGeom prst="rect">
            <a:avLst/>
          </a:prstGeom>
          <a:noFill/>
        </p:spPr>
        <p:txBody>
          <a:bodyPr wrap="square" rtlCol="0">
            <a:spAutoFit/>
          </a:bodyPr>
          <a:lstStyle/>
          <a:p>
            <a:r>
              <a:rPr lang="fi-FI" b="1" dirty="0"/>
              <a:t>VIDEO</a:t>
            </a:r>
          </a:p>
          <a:p>
            <a:r>
              <a:rPr lang="fi-FI" dirty="0" err="1"/>
              <a:t>Timber</a:t>
            </a:r>
            <a:r>
              <a:rPr lang="fi-FI" dirty="0"/>
              <a:t> </a:t>
            </a:r>
            <a:r>
              <a:rPr lang="fi-FI" dirty="0" err="1"/>
              <a:t>sorting</a:t>
            </a:r>
            <a:r>
              <a:rPr lang="fi-FI" dirty="0"/>
              <a:t> </a:t>
            </a:r>
            <a:r>
              <a:rPr lang="fi-FI" dirty="0" err="1"/>
              <a:t>Quadrocopter</a:t>
            </a:r>
            <a:endParaRPr lang="fi-FI" dirty="0"/>
          </a:p>
          <a:p>
            <a:r>
              <a:rPr lang="fi-FI" dirty="0">
                <a:hlinkClick r:id="rId3"/>
              </a:rPr>
              <a:t>https://vimeo.com/140633186</a:t>
            </a:r>
            <a:endParaRPr lang="fi-FI" dirty="0"/>
          </a:p>
          <a:p>
            <a:endParaRPr lang="fi-FI" dirty="0"/>
          </a:p>
        </p:txBody>
      </p:sp>
    </p:spTree>
    <p:extLst>
      <p:ext uri="{BB962C8B-B14F-4D97-AF65-F5344CB8AC3E}">
        <p14:creationId xmlns:p14="http://schemas.microsoft.com/office/powerpoint/2010/main" val="405461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Sisällön paikkamerkki 5">
            <a:extLst>
              <a:ext uri="{FF2B5EF4-FFF2-40B4-BE49-F238E27FC236}">
                <a16:creationId xmlns:a16="http://schemas.microsoft.com/office/drawing/2014/main" id="{65623061-40D7-894C-B2D0-0ACAEFD59339}"/>
              </a:ext>
            </a:extLst>
          </p:cNvPr>
          <p:cNvPicPr>
            <a:picLocks noGrp="1" noChangeAspect="1"/>
          </p:cNvPicPr>
          <p:nvPr>
            <p:ph sz="half" idx="2"/>
          </p:nvPr>
        </p:nvPicPr>
        <p:blipFill rotWithShape="1">
          <a:blip r:embed="rId3"/>
          <a:srcRect l="6148" r="8294" b="-1"/>
          <a:stretch/>
        </p:blipFill>
        <p:spPr>
          <a:xfrm>
            <a:off x="-1" y="10"/>
            <a:ext cx="12192001" cy="4666928"/>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A0F0772-4777-7646-9E83-DE2CB31899F0}"/>
              </a:ext>
            </a:extLst>
          </p:cNvPr>
          <p:cNvSpPr>
            <a:spLocks noGrp="1"/>
          </p:cNvSpPr>
          <p:nvPr>
            <p:ph type="title"/>
          </p:nvPr>
        </p:nvSpPr>
        <p:spPr>
          <a:xfrm>
            <a:off x="804998" y="4551037"/>
            <a:ext cx="5021782" cy="1509931"/>
          </a:xfrm>
        </p:spPr>
        <p:txBody>
          <a:bodyPr vert="horz" lIns="91440" tIns="45720" rIns="91440" bIns="45720" rtlCol="0" anchor="ctr">
            <a:normAutofit/>
          </a:bodyPr>
          <a:lstStyle/>
          <a:p>
            <a:r>
              <a:rPr lang="en-US" sz="4000" dirty="0" err="1">
                <a:solidFill>
                  <a:srgbClr val="000000"/>
                </a:solidFill>
                <a:latin typeface="+mj-lt"/>
                <a:ea typeface="+mj-ea"/>
                <a:cs typeface="+mj-cs"/>
              </a:rPr>
              <a:t>Tukkien</a:t>
            </a:r>
            <a:r>
              <a:rPr lang="en-US" sz="4000" dirty="0">
                <a:solidFill>
                  <a:srgbClr val="000000"/>
                </a:solidFill>
                <a:latin typeface="+mj-lt"/>
                <a:ea typeface="+mj-ea"/>
                <a:cs typeface="+mj-cs"/>
              </a:rPr>
              <a:t> </a:t>
            </a:r>
            <a:r>
              <a:rPr lang="en-US" sz="4000" dirty="0" err="1">
                <a:solidFill>
                  <a:srgbClr val="000000"/>
                </a:solidFill>
                <a:latin typeface="+mj-lt"/>
                <a:ea typeface="+mj-ea"/>
                <a:cs typeface="+mj-cs"/>
              </a:rPr>
              <a:t>kuorinta</a:t>
            </a:r>
            <a:endParaRPr lang="en-US" sz="4000" dirty="0">
              <a:solidFill>
                <a:srgbClr val="000000"/>
              </a:solidFill>
              <a:latin typeface="+mj-lt"/>
              <a:ea typeface="+mj-ea"/>
              <a:cs typeface="+mj-cs"/>
            </a:endParaRPr>
          </a:p>
        </p:txBody>
      </p:sp>
      <p:sp>
        <p:nvSpPr>
          <p:cNvPr id="3" name="Sisällön paikkamerkki 2">
            <a:extLst>
              <a:ext uri="{FF2B5EF4-FFF2-40B4-BE49-F238E27FC236}">
                <a16:creationId xmlns:a16="http://schemas.microsoft.com/office/drawing/2014/main" id="{5D0BBCDC-3783-A045-8297-415DEF40294D}"/>
              </a:ext>
            </a:extLst>
          </p:cNvPr>
          <p:cNvSpPr>
            <a:spLocks noGrp="1"/>
          </p:cNvSpPr>
          <p:nvPr>
            <p:ph sz="half" idx="1"/>
          </p:nvPr>
        </p:nvSpPr>
        <p:spPr>
          <a:xfrm>
            <a:off x="6478049" y="4805273"/>
            <a:ext cx="4926411" cy="1509935"/>
          </a:xfrm>
        </p:spPr>
        <p:txBody>
          <a:bodyPr vert="horz" lIns="91440" tIns="45720" rIns="91440" bIns="45720" rtlCol="0" anchor="ctr">
            <a:noAutofit/>
          </a:bodyPr>
          <a:lstStyle/>
          <a:p>
            <a:r>
              <a:rPr lang="en-US" sz="1600" dirty="0" err="1">
                <a:solidFill>
                  <a:srgbClr val="000000"/>
                </a:solidFill>
              </a:rPr>
              <a:t>Kuorimakoneen</a:t>
            </a:r>
            <a:r>
              <a:rPr lang="en-US" sz="1600" dirty="0">
                <a:solidFill>
                  <a:srgbClr val="000000"/>
                </a:solidFill>
              </a:rPr>
              <a:t> </a:t>
            </a:r>
            <a:r>
              <a:rPr lang="en-US" sz="1600" dirty="0" err="1">
                <a:solidFill>
                  <a:srgbClr val="000000"/>
                </a:solidFill>
              </a:rPr>
              <a:t>periaate</a:t>
            </a:r>
            <a:r>
              <a:rPr lang="en-US" sz="1600" dirty="0">
                <a:solidFill>
                  <a:srgbClr val="000000"/>
                </a:solidFill>
              </a:rPr>
              <a:t> on </a:t>
            </a:r>
            <a:r>
              <a:rPr lang="en-US" sz="1600" dirty="0" err="1">
                <a:solidFill>
                  <a:srgbClr val="000000"/>
                </a:solidFill>
              </a:rPr>
              <a:t>roottorikuorinta</a:t>
            </a:r>
            <a:r>
              <a:rPr lang="en-US" sz="1600" dirty="0">
                <a:solidFill>
                  <a:srgbClr val="000000"/>
                </a:solidFill>
              </a:rPr>
              <a:t>. </a:t>
            </a:r>
          </a:p>
          <a:p>
            <a:r>
              <a:rPr lang="en-US" sz="1600" dirty="0" err="1">
                <a:solidFill>
                  <a:srgbClr val="000000"/>
                </a:solidFill>
              </a:rPr>
              <a:t>Pääperiaate</a:t>
            </a:r>
            <a:r>
              <a:rPr lang="en-US" sz="1600" dirty="0">
                <a:solidFill>
                  <a:srgbClr val="000000"/>
                </a:solidFill>
              </a:rPr>
              <a:t> </a:t>
            </a:r>
            <a:r>
              <a:rPr lang="en-US" sz="1600" dirty="0" err="1">
                <a:solidFill>
                  <a:srgbClr val="000000"/>
                </a:solidFill>
              </a:rPr>
              <a:t>Suomessa</a:t>
            </a:r>
            <a:r>
              <a:rPr lang="en-US" sz="1600" dirty="0">
                <a:solidFill>
                  <a:srgbClr val="000000"/>
                </a:solidFill>
              </a:rPr>
              <a:t> on, </a:t>
            </a:r>
            <a:r>
              <a:rPr lang="en-US" sz="1600" dirty="0" err="1">
                <a:solidFill>
                  <a:srgbClr val="000000"/>
                </a:solidFill>
              </a:rPr>
              <a:t>että</a:t>
            </a:r>
            <a:r>
              <a:rPr lang="en-US" sz="1600" dirty="0">
                <a:solidFill>
                  <a:srgbClr val="000000"/>
                </a:solidFill>
              </a:rPr>
              <a:t> </a:t>
            </a:r>
            <a:r>
              <a:rPr lang="en-US" sz="1600" dirty="0" err="1">
                <a:solidFill>
                  <a:srgbClr val="000000"/>
                </a:solidFill>
              </a:rPr>
              <a:t>tukit</a:t>
            </a:r>
            <a:r>
              <a:rPr lang="en-US" sz="1600" dirty="0">
                <a:solidFill>
                  <a:srgbClr val="000000"/>
                </a:solidFill>
              </a:rPr>
              <a:t> </a:t>
            </a:r>
            <a:r>
              <a:rPr lang="en-US" sz="1600" dirty="0" err="1">
                <a:solidFill>
                  <a:srgbClr val="000000"/>
                </a:solidFill>
              </a:rPr>
              <a:t>kuoritaan</a:t>
            </a:r>
            <a:r>
              <a:rPr lang="en-US" sz="1600" dirty="0">
                <a:solidFill>
                  <a:srgbClr val="000000"/>
                </a:solidFill>
              </a:rPr>
              <a:t> </a:t>
            </a:r>
            <a:r>
              <a:rPr lang="en-US" sz="1600" dirty="0" err="1">
                <a:solidFill>
                  <a:srgbClr val="000000"/>
                </a:solidFill>
              </a:rPr>
              <a:t>latva</a:t>
            </a:r>
            <a:r>
              <a:rPr lang="en-US" sz="1600" dirty="0">
                <a:solidFill>
                  <a:srgbClr val="000000"/>
                </a:solidFill>
              </a:rPr>
              <a:t> </a:t>
            </a:r>
            <a:r>
              <a:rPr lang="en-US" sz="1600" dirty="0" err="1">
                <a:solidFill>
                  <a:srgbClr val="000000"/>
                </a:solidFill>
              </a:rPr>
              <a:t>edellä</a:t>
            </a:r>
            <a:r>
              <a:rPr lang="en-US" sz="1600" dirty="0">
                <a:solidFill>
                  <a:srgbClr val="000000"/>
                </a:solidFill>
              </a:rPr>
              <a:t>, </a:t>
            </a:r>
            <a:r>
              <a:rPr lang="en-US" sz="1600" dirty="0" err="1">
                <a:solidFill>
                  <a:srgbClr val="000000"/>
                </a:solidFill>
              </a:rPr>
              <a:t>mutta</a:t>
            </a:r>
            <a:r>
              <a:rPr lang="en-US" sz="1600" dirty="0">
                <a:solidFill>
                  <a:srgbClr val="000000"/>
                </a:solidFill>
              </a:rPr>
              <a:t> </a:t>
            </a:r>
            <a:r>
              <a:rPr lang="en-US" sz="1600" dirty="0" err="1">
                <a:solidFill>
                  <a:srgbClr val="000000"/>
                </a:solidFill>
              </a:rPr>
              <a:t>muissa</a:t>
            </a:r>
            <a:r>
              <a:rPr lang="en-US" sz="1600" dirty="0">
                <a:solidFill>
                  <a:srgbClr val="000000"/>
                </a:solidFill>
              </a:rPr>
              <a:t> </a:t>
            </a:r>
            <a:r>
              <a:rPr lang="en-US" sz="1600" dirty="0" err="1">
                <a:solidFill>
                  <a:srgbClr val="000000"/>
                </a:solidFill>
              </a:rPr>
              <a:t>maissa</a:t>
            </a:r>
            <a:r>
              <a:rPr lang="en-US" sz="1600" dirty="0">
                <a:solidFill>
                  <a:srgbClr val="000000"/>
                </a:solidFill>
              </a:rPr>
              <a:t> </a:t>
            </a:r>
            <a:r>
              <a:rPr lang="en-US" sz="1600" dirty="0" err="1">
                <a:solidFill>
                  <a:srgbClr val="000000"/>
                </a:solidFill>
              </a:rPr>
              <a:t>kuorinta</a:t>
            </a:r>
            <a:r>
              <a:rPr lang="en-US" sz="1600" dirty="0">
                <a:solidFill>
                  <a:srgbClr val="000000"/>
                </a:solidFill>
              </a:rPr>
              <a:t> </a:t>
            </a:r>
            <a:r>
              <a:rPr lang="en-US" sz="1600" dirty="0" err="1">
                <a:solidFill>
                  <a:srgbClr val="000000"/>
                </a:solidFill>
              </a:rPr>
              <a:t>tapahtuu</a:t>
            </a:r>
            <a:r>
              <a:rPr lang="en-US" sz="1600" dirty="0">
                <a:solidFill>
                  <a:srgbClr val="000000"/>
                </a:solidFill>
              </a:rPr>
              <a:t> </a:t>
            </a:r>
            <a:r>
              <a:rPr lang="en-US" sz="1600" dirty="0" err="1">
                <a:solidFill>
                  <a:srgbClr val="000000"/>
                </a:solidFill>
              </a:rPr>
              <a:t>sekä</a:t>
            </a:r>
            <a:r>
              <a:rPr lang="en-US" sz="1600" dirty="0">
                <a:solidFill>
                  <a:srgbClr val="000000"/>
                </a:solidFill>
              </a:rPr>
              <a:t> </a:t>
            </a:r>
            <a:r>
              <a:rPr lang="en-US" sz="1600" dirty="0" err="1">
                <a:solidFill>
                  <a:srgbClr val="000000"/>
                </a:solidFill>
              </a:rPr>
              <a:t>latva</a:t>
            </a:r>
            <a:r>
              <a:rPr lang="en-US" sz="1600" dirty="0">
                <a:solidFill>
                  <a:srgbClr val="000000"/>
                </a:solidFill>
              </a:rPr>
              <a:t> </a:t>
            </a:r>
            <a:r>
              <a:rPr lang="en-US" sz="1600" dirty="0" err="1">
                <a:solidFill>
                  <a:srgbClr val="000000"/>
                </a:solidFill>
              </a:rPr>
              <a:t>edellä</a:t>
            </a:r>
            <a:r>
              <a:rPr lang="en-US" sz="1600" dirty="0">
                <a:solidFill>
                  <a:srgbClr val="000000"/>
                </a:solidFill>
              </a:rPr>
              <a:t> </a:t>
            </a:r>
            <a:r>
              <a:rPr lang="en-US" sz="1600" dirty="0" err="1">
                <a:solidFill>
                  <a:srgbClr val="000000"/>
                </a:solidFill>
              </a:rPr>
              <a:t>että</a:t>
            </a:r>
            <a:r>
              <a:rPr lang="en-US" sz="1600" dirty="0">
                <a:solidFill>
                  <a:srgbClr val="000000"/>
                </a:solidFill>
              </a:rPr>
              <a:t> </a:t>
            </a:r>
            <a:r>
              <a:rPr lang="en-US" sz="1600" dirty="0" err="1">
                <a:solidFill>
                  <a:srgbClr val="000000"/>
                </a:solidFill>
              </a:rPr>
              <a:t>tyvi</a:t>
            </a:r>
            <a:r>
              <a:rPr lang="en-US" sz="1600" dirty="0">
                <a:solidFill>
                  <a:srgbClr val="000000"/>
                </a:solidFill>
              </a:rPr>
              <a:t> </a:t>
            </a:r>
            <a:r>
              <a:rPr lang="en-US" sz="1600" dirty="0" err="1">
                <a:solidFill>
                  <a:srgbClr val="000000"/>
                </a:solidFill>
              </a:rPr>
              <a:t>edellä</a:t>
            </a:r>
            <a:r>
              <a:rPr lang="en-US" sz="1600" dirty="0">
                <a:solidFill>
                  <a:srgbClr val="000000"/>
                </a:solidFill>
              </a:rPr>
              <a:t>.</a:t>
            </a:r>
          </a:p>
          <a:p>
            <a:r>
              <a:rPr lang="fi-FI" sz="1600" dirty="0"/>
              <a:t>Kuorinnan tehtävänä on murtaa kuoren ja puun välinen jälsikerros sekä irrottaa kuori puusta </a:t>
            </a:r>
            <a:endParaRPr lang="en-US" sz="1600" dirty="0">
              <a:solidFill>
                <a:srgbClr val="000000"/>
              </a:solidFill>
            </a:endParaRPr>
          </a:p>
        </p:txBody>
      </p:sp>
      <p:sp>
        <p:nvSpPr>
          <p:cNvPr id="5" name="Alatunnisteen paikkamerkki 4">
            <a:extLst>
              <a:ext uri="{FF2B5EF4-FFF2-40B4-BE49-F238E27FC236}">
                <a16:creationId xmlns:a16="http://schemas.microsoft.com/office/drawing/2014/main" id="{2AB2FC89-3E91-4941-8687-3AE16CB77335}"/>
              </a:ext>
            </a:extLst>
          </p:cNvPr>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kiertotalousamk.fi</a:t>
            </a:r>
          </a:p>
        </p:txBody>
      </p:sp>
      <p:sp>
        <p:nvSpPr>
          <p:cNvPr id="7" name="Tekstiruutu 6">
            <a:extLst>
              <a:ext uri="{FF2B5EF4-FFF2-40B4-BE49-F238E27FC236}">
                <a16:creationId xmlns:a16="http://schemas.microsoft.com/office/drawing/2014/main" id="{012C9E73-DBD3-654D-A11A-453F43A2760E}"/>
              </a:ext>
            </a:extLst>
          </p:cNvPr>
          <p:cNvSpPr txBox="1"/>
          <p:nvPr/>
        </p:nvSpPr>
        <p:spPr>
          <a:xfrm>
            <a:off x="9978991" y="3942020"/>
            <a:ext cx="1475340" cy="369332"/>
          </a:xfrm>
          <a:prstGeom prst="rect">
            <a:avLst/>
          </a:prstGeom>
          <a:noFill/>
        </p:spPr>
        <p:txBody>
          <a:bodyPr wrap="none" rtlCol="0">
            <a:spAutoFit/>
          </a:bodyPr>
          <a:lstStyle/>
          <a:p>
            <a:r>
              <a:rPr lang="fi-FI" i="1" dirty="0"/>
              <a:t>© Valon Kone</a:t>
            </a:r>
            <a:endParaRPr lang="fi-FI" dirty="0"/>
          </a:p>
        </p:txBody>
      </p:sp>
    </p:spTree>
    <p:extLst>
      <p:ext uri="{BB962C8B-B14F-4D97-AF65-F5344CB8AC3E}">
        <p14:creationId xmlns:p14="http://schemas.microsoft.com/office/powerpoint/2010/main" val="904832777"/>
      </p:ext>
    </p:extLst>
  </p:cSld>
  <p:clrMapOvr>
    <a:masterClrMapping/>
  </p:clrMapOvr>
</p:sld>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427W7XWPXQD2-403814790-3211</_dlc_DocId>
    <_dlc_DocIdUrl xmlns="76865ef9-df32-4c37-ae45-f9784eb47bff">
      <Url>https://tt.eduuni.fi/sites/luc-lapinamk-extra/kiertotalousosaamista-ammattikorkeakouluihin/_layouts/15/DocIdRedir.aspx?ID=427W7XWPXQD2-403814790-3211</Url>
      <Description>427W7XWPXQD2-403814790-3211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62D49C-CA25-4999-B952-F55D754961C0}">
  <ds:schemaRefs>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7e9e6169-ad39-4139-80cb-366121f0def0"/>
    <ds:schemaRef ds:uri="76865ef9-df32-4c37-ae45-f9784eb47bff"/>
    <ds:schemaRef ds:uri="http://purl.org/dc/elements/1.1/"/>
  </ds:schemaRefs>
</ds:datastoreItem>
</file>

<file path=customXml/itemProps2.xml><?xml version="1.0" encoding="utf-8"?>
<ds:datastoreItem xmlns:ds="http://schemas.openxmlformats.org/officeDocument/2006/customXml" ds:itemID="{9BEB1A0C-CB66-4291-BD4D-308FACDFF633}">
  <ds:schemaRefs>
    <ds:schemaRef ds:uri="http://schemas.microsoft.com/sharepoint/events"/>
  </ds:schemaRefs>
</ds:datastoreItem>
</file>

<file path=customXml/itemProps3.xml><?xml version="1.0" encoding="utf-8"?>
<ds:datastoreItem xmlns:ds="http://schemas.openxmlformats.org/officeDocument/2006/customXml" ds:itemID="{B238FF32-43FD-4754-9A6C-B0B4C19B5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25BD6D-D2BB-418E-A029-B40BF82CD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2101</Words>
  <Application>Microsoft Office PowerPoint</Application>
  <PresentationFormat>Laajakuva</PresentationFormat>
  <Paragraphs>244</Paragraphs>
  <Slides>33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33</vt:i4>
      </vt:variant>
    </vt:vector>
  </HeadingPairs>
  <TitlesOfParts>
    <vt:vector size="38" baseType="lpstr">
      <vt:lpstr>Arial</vt:lpstr>
      <vt:lpstr>Calibri</vt:lpstr>
      <vt:lpstr>Calibri Light</vt:lpstr>
      <vt:lpstr>Microsoft Sans Serif</vt:lpstr>
      <vt:lpstr>1_Mukautettu suunnittelumalli</vt:lpstr>
      <vt:lpstr>Sahatavaran valmistus</vt:lpstr>
      <vt:lpstr>Sahatavara on mittatarkkaa, käyttötarkoituksen mukaan kuivattua ja lajiteltua uusiutuvaa materiaalia. </vt:lpstr>
      <vt:lpstr>PowerPoint-esitys</vt:lpstr>
      <vt:lpstr>Kustannusrakenne</vt:lpstr>
      <vt:lpstr>PowerPoint-esitys</vt:lpstr>
      <vt:lpstr>Sahatavaran valmistus</vt:lpstr>
      <vt:lpstr>Tuotannonsuunnittelu</vt:lpstr>
      <vt:lpstr>Tukkilajittelu</vt:lpstr>
      <vt:lpstr>Tukkien kuorinta</vt:lpstr>
      <vt:lpstr>Kuoren määrä</vt:lpstr>
      <vt:lpstr>Sahausprosessi</vt:lpstr>
      <vt:lpstr>Pohjoismainen sahauskäytäntö, normaali sahaustapa</vt:lpstr>
      <vt:lpstr>Erilaisia tukin sahaustapoja</vt:lpstr>
      <vt:lpstr>Pelkkahakkuri ja pyörösaha</vt:lpstr>
      <vt:lpstr>Veistosahaus</vt:lpstr>
      <vt:lpstr>Vannesahaus</vt:lpstr>
      <vt:lpstr> Nykyisin sahausprosessi tapahtuu erilaisilla sahalinjoilla, jotka muodostuvat edellä kuvattujen sahakoneiden yhdistelmistä.</vt:lpstr>
      <vt:lpstr>Dimensiolajittelu</vt:lpstr>
      <vt:lpstr>Rimoitus</vt:lpstr>
      <vt:lpstr>Puun kosteus</vt:lpstr>
      <vt:lpstr>Kuivausmenetelmät</vt:lpstr>
      <vt:lpstr>Kuivaamotyypit</vt:lpstr>
      <vt:lpstr>Pohjoismaisen lajitteluohjeen mukaisesti sahatavaran kosteusastetta koskevat seuraavat vaatimukset:</vt:lpstr>
      <vt:lpstr>Vientikuiva vs puusepänkuiva</vt:lpstr>
      <vt:lpstr>Lajittelu kuivauksen jälkeen</vt:lpstr>
      <vt:lpstr>Laatulajittelu</vt:lpstr>
      <vt:lpstr>Päälaadut</vt:lpstr>
      <vt:lpstr>Lujuuslajittelu</vt:lpstr>
      <vt:lpstr>Paketointi, merkintä ja varastointi</vt:lpstr>
      <vt:lpstr>Lämpölaitos</vt:lpstr>
      <vt:lpstr>Testaa tietosi</vt:lpstr>
      <vt:lpstr>Testaa tietosi</vt:lpstr>
      <vt:lpstr>Lisää tietoa digitaalisessa oppimisympäristössä eSAHAssa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Sahatavaran valmistus</dc:title>
  <dc:creator>Nina Kokkonen</dc:creator>
  <cp:lastModifiedBy>Liisa Siivola</cp:lastModifiedBy>
  <cp:revision>4</cp:revision>
  <dcterms:created xsi:type="dcterms:W3CDTF">2019-08-29T15:01:10Z</dcterms:created>
  <dcterms:modified xsi:type="dcterms:W3CDTF">2020-10-26T07:08:46Z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e1d20cb6-2bbf-4cba-9f19-171a2abc17a8</vt:lpwstr>
  </property>
  <property fmtid="{D5CDD505-2E9C-101B-9397-08002B2CF9AE}" pid="3" name="ContentTypeId">
    <vt:lpwstr>0x010100844F74372C55FE4B821D5F2378F4B2BA</vt:lpwstr>
  </property>
</Properties>
</file>