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59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5C28A-7C04-487D-BFBC-61C6B101A60F}" v="548" dt="2023-08-29T08:18:19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69459"/>
            <a:ext cx="10363200" cy="22405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Savonia ammattikorkeakoulu O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57" y="365127"/>
            <a:ext cx="8806543" cy="7660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34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62357"/>
            <a:ext cx="2628900" cy="4914606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262357"/>
            <a:ext cx="7734300" cy="49146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91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030" y="285000"/>
            <a:ext cx="8855527" cy="6576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327"/>
            <a:ext cx="10515600" cy="48666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87165" y="6598764"/>
            <a:ext cx="2743200" cy="259237"/>
          </a:xfrm>
        </p:spPr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608" y="6551026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44608"/>
            <a:ext cx="2743200" cy="365125"/>
          </a:xfrm>
        </p:spPr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5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66888"/>
            <a:ext cx="10515600" cy="31955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86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86" y="284999"/>
            <a:ext cx="9280071" cy="65768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9215"/>
            <a:ext cx="5181600" cy="4847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9215"/>
            <a:ext cx="5181600" cy="4847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19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35671"/>
            <a:ext cx="9150284" cy="78713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05613"/>
            <a:ext cx="5157787" cy="11994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05613"/>
            <a:ext cx="5183188" cy="11994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Savonian logo, pinkki" title="Savonia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57" y="266146"/>
            <a:ext cx="9287703" cy="7566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 descr="Savonian logo, pinkki" title="Savonia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Savonian logo, pinkki" title="Savonia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484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847"/>
            <a:ext cx="6172200" cy="5055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95047"/>
            <a:ext cx="3932237" cy="3454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avonian logo, pinkki" title="Savonia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174"/>
            <a:ext cx="3932237" cy="13315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62174"/>
            <a:ext cx="6172200" cy="449887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03456"/>
            <a:ext cx="3932237" cy="29655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avonian logo, pinkki" title="Savonia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1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6371" y="176590"/>
            <a:ext cx="8807219" cy="940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3321"/>
            <a:ext cx="10515600" cy="4833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4872" y="6549938"/>
            <a:ext cx="2743200" cy="248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E099-ACA8-4CC2-8982-608D37CC8551}" type="datetimeFigureOut">
              <a:rPr lang="fi-FI" smtClean="0"/>
              <a:t>29.8.2023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6309" y="6563498"/>
            <a:ext cx="4114800" cy="2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4072"/>
            <a:ext cx="2743200" cy="29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Savonian logo, pinkki" title="Savonian 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  <p:sp>
        <p:nvSpPr>
          <p:cNvPr id="9" name="Title Placeholder 1" descr="Tämä linkki johtaa savonian nettisivulle - www.savonia.fi" title="Linkki savonian www sivuille- savonia.fi"/>
          <p:cNvSpPr txBox="1">
            <a:spLocks/>
          </p:cNvSpPr>
          <p:nvPr userDrawn="1"/>
        </p:nvSpPr>
        <p:spPr>
          <a:xfrm>
            <a:off x="796882" y="6403209"/>
            <a:ext cx="795921" cy="25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00" dirty="0">
                <a:solidFill>
                  <a:schemeClr val="bg1"/>
                </a:solidFill>
              </a:rPr>
              <a:t>savonia.fi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onia.fi/artikkelit/savonia-artikkeli-opiskelijaohjauksen-kehittamisen-matka-master-schoolissa-jatkuu/" TargetMode="External"/><Relationship Id="rId2" Type="http://schemas.openxmlformats.org/officeDocument/2006/relationships/hyperlink" Target="https://www.savonia.fi/artikkelit/savonia-artikkeli-entista-parempaa-opiskelijaohjausta-master-schooliss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34811" y="2827090"/>
            <a:ext cx="6873030" cy="1597448"/>
          </a:xfrm>
          <a:effectLst/>
        </p:spPr>
        <p:txBody>
          <a:bodyPr>
            <a:normAutofit/>
          </a:bodyPr>
          <a:lstStyle/>
          <a:p>
            <a:r>
              <a:rPr lang="fi-FI" sz="5400" b="1" dirty="0">
                <a:latin typeface="+mn-lt"/>
              </a:rPr>
              <a:t>SAVONIA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00324" y="4635679"/>
            <a:ext cx="7515225" cy="1211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solidFill>
                  <a:srgbClr val="EE3E8A"/>
                </a:solidFill>
              </a:rPr>
              <a:t>YAMK -opinto- ja uraohjauksen  kehittäminen 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B329E6-0487-5370-72B8-8D187797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611" y="149397"/>
            <a:ext cx="2765876" cy="27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7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EB3F9B-C498-11F6-B7F8-37125BFD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4. Käytännön toteutus</a:t>
            </a:r>
            <a:endParaRPr lang="fi-FI" sz="3200" b="1" dirty="0"/>
          </a:p>
        </p:txBody>
      </p:sp>
      <p:pic>
        <p:nvPicPr>
          <p:cNvPr id="4" name="Sisällön paikkamerkki 7">
            <a:extLst>
              <a:ext uri="{FF2B5EF4-FFF2-40B4-BE49-F238E27FC236}">
                <a16:creationId xmlns:a16="http://schemas.microsoft.com/office/drawing/2014/main" id="{E1438799-C85F-6B29-A7B9-1284B6A68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78" r="3659"/>
          <a:stretch/>
        </p:blipFill>
        <p:spPr>
          <a:xfrm>
            <a:off x="1260903" y="1309688"/>
            <a:ext cx="9670193" cy="4867275"/>
          </a:xfrm>
        </p:spPr>
      </p:pic>
    </p:spTree>
    <p:extLst>
      <p:ext uri="{BB962C8B-B14F-4D97-AF65-F5344CB8AC3E}">
        <p14:creationId xmlns:p14="http://schemas.microsoft.com/office/powerpoint/2010/main" val="53260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82D426-CDC0-FB65-42DB-3A5A6FC6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6" y="284999"/>
            <a:ext cx="9280071" cy="657682"/>
          </a:xfrm>
        </p:spPr>
        <p:txBody>
          <a:bodyPr anchor="ctr">
            <a:normAutofit/>
          </a:bodyPr>
          <a:lstStyle/>
          <a:p>
            <a:r>
              <a:rPr lang="fi-FI" sz="3000" b="1" dirty="0"/>
              <a:t>5. Aikataulu opinto- ja uraohjauksessa 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B2A2D6-9C45-63FC-C78D-53D2976D2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1556" y="2039821"/>
            <a:ext cx="5181600" cy="33962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dirty="0"/>
              <a:t>Opinto- ja uraohjausta on tärkeää toteuttaa koko opiskelun ajan.</a:t>
            </a:r>
          </a:p>
          <a:p>
            <a:r>
              <a:rPr lang="fi-FI" sz="2400" dirty="0"/>
              <a:t>Jos opiskelija on välillä poissaolevana tai siirtyy toisesta korkeakoulusta, hänet on tärkeää sijoittaa johonkin opiskelijaryhmään ja ottaa opiskelijaohjauksen hyvien käytäntöjen piiriin.</a:t>
            </a:r>
          </a:p>
          <a:p>
            <a:endParaRPr lang="fi-FI" sz="24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3066178-B70F-B5D0-10F7-B750EAC673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844" y="1868231"/>
            <a:ext cx="5181600" cy="34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317B6D-CFCF-5863-3D1B-1C4DE8D4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6. Ohjaaja/ohjaajat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C28BAD-28B7-5525-0243-5BFC415C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468"/>
            <a:ext cx="10515600" cy="37163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Kaikille YAMK-opiskelijaryhmille määritetään oma opettajatuutori. </a:t>
            </a:r>
          </a:p>
          <a:p>
            <a:r>
              <a:rPr lang="fi-FI" sz="2400" dirty="0">
                <a:ea typeface="+mn-lt"/>
                <a:cs typeface="+mn-lt"/>
              </a:rPr>
              <a:t>Opettajatuutorin tehtävänä on huolehtia opiskelijaryhmän opiskeluun orientoinnista, toteuttaa HOPS-keskustelut ja tarpeen mukaan ohjata opiskelijaa opintojen suunnittelussa ja toteuttamisessa.</a:t>
            </a:r>
          </a:p>
          <a:p>
            <a:r>
              <a:rPr lang="fi-FI" sz="2400" dirty="0">
                <a:ea typeface="+mn-lt"/>
                <a:cs typeface="+mn-lt"/>
              </a:rPr>
              <a:t>Opettajatuutorin tukena on Savonian ohjaus- ja hyvinvointipalveluiden toimijat (mm. YAMK-opinto-ohjaaja/ohjauksen koordinointi, oppimisen tuen palvelut, korkeakoulukuraattori). </a:t>
            </a:r>
          </a:p>
        </p:txBody>
      </p:sp>
    </p:spTree>
    <p:extLst>
      <p:ext uri="{BB962C8B-B14F-4D97-AF65-F5344CB8AC3E}">
        <p14:creationId xmlns:p14="http://schemas.microsoft.com/office/powerpoint/2010/main" val="351021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1A8AD-035F-11CC-3133-D1023A50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6" y="284999"/>
            <a:ext cx="9280071" cy="657682"/>
          </a:xfrm>
        </p:spPr>
        <p:txBody>
          <a:bodyPr anchor="ctr">
            <a:normAutofit/>
          </a:bodyPr>
          <a:lstStyle/>
          <a:p>
            <a:r>
              <a:rPr lang="fi-FI" sz="3200" b="1" dirty="0"/>
              <a:t>7. Opiskelijan tehtävät ja rooli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51C30B-4956-7802-0EE1-DB58EAC0E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48163"/>
          </a:xfrm>
        </p:spPr>
        <p:txBody>
          <a:bodyPr>
            <a:normAutofit/>
          </a:bodyPr>
          <a:lstStyle/>
          <a:p>
            <a:r>
              <a:rPr lang="fi-FI" dirty="0"/>
              <a:t>Opiskelijan tulee itse olla aktiivinen ja hyödyntää mahdollisuutensa opiskelijaohjaukseen.</a:t>
            </a:r>
          </a:p>
          <a:p>
            <a:r>
              <a:rPr lang="fi-FI" dirty="0"/>
              <a:t>Opiskelija ottaa opettajatutoriin yhteyttä aina tarpeen mukaan ja hakeutuu HOPS-keskusteluun.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5363236-5403-B929-2C6C-B4068F2E8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8369" y="2041079"/>
            <a:ext cx="5181600" cy="34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5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663407-2B38-0C90-B463-55570731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ea typeface="+mj-lt"/>
                <a:cs typeface="+mj-lt"/>
              </a:rPr>
              <a:t>8. Viestintä ja käyttöönoton seuranta  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8DC646-34A5-047B-D962-6EF14279B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633"/>
            <a:ext cx="10515600" cy="4373331"/>
          </a:xfrm>
        </p:spPr>
        <p:txBody>
          <a:bodyPr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Uusien opettajien perehdyttäminen malliin on tärkeää.</a:t>
            </a:r>
          </a:p>
          <a:p>
            <a:r>
              <a:rPr lang="fi-FI" sz="2400" dirty="0">
                <a:ea typeface="+mn-lt"/>
                <a:cs typeface="+mn-lt"/>
              </a:rPr>
              <a:t>Opiskelijat opetetaan toimintamalliin heti opintojen alusta.</a:t>
            </a:r>
          </a:p>
          <a:p>
            <a:r>
              <a:rPr lang="fi-FI" sz="2400" dirty="0">
                <a:ea typeface="+mn-lt"/>
                <a:cs typeface="+mn-lt"/>
              </a:rPr>
              <a:t>Korkeakoulun sisällä on olennaista seurata toimintamallin käyttöönottoa ja myöhemmin sen vakiintumista normaaliin toimintaan. Toimintamallin toteutumista kannattaa seurata, koska uusi toimintamalli ei siirry osaksi arkea eikä myöskään pysy käytössä ilman toimenpiteitä.</a:t>
            </a:r>
          </a:p>
          <a:p>
            <a:r>
              <a:rPr lang="fi-FI" sz="2400" dirty="0">
                <a:ea typeface="+mn-lt"/>
                <a:cs typeface="+mn-lt"/>
              </a:rPr>
              <a:t>Seuranta on yksinkertaista tehdä opettajatuutoreille suunnatuilla lukukausittaisilla lyhyillä </a:t>
            </a:r>
            <a:r>
              <a:rPr lang="fi-FI" sz="2400" dirty="0" err="1">
                <a:ea typeface="+mn-lt"/>
                <a:cs typeface="+mn-lt"/>
              </a:rPr>
              <a:t>Webropol</a:t>
            </a:r>
            <a:r>
              <a:rPr lang="fi-FI" sz="2400" dirty="0">
                <a:ea typeface="+mn-lt"/>
                <a:cs typeface="+mn-lt"/>
              </a:rPr>
              <a:t>-kyselyillä (ks. ote kyselystä seuraavalla dialla).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7282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13C51-0EE0-A933-5BE9-27F0F055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8. Viestintä ja palaute </a:t>
            </a:r>
            <a:endParaRPr lang="fi-FI" sz="3200" b="1" dirty="0"/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679ECF9B-647C-BE50-8797-CD79CBFFD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19" t="13334" r="31397" b="19542"/>
          <a:stretch/>
        </p:blipFill>
        <p:spPr>
          <a:xfrm>
            <a:off x="855750" y="1253659"/>
            <a:ext cx="5325794" cy="4867275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C8A2E9F-AF92-E1A2-D86E-FA5033A57D06}"/>
              </a:ext>
            </a:extLst>
          </p:cNvPr>
          <p:cNvSpPr txBox="1"/>
          <p:nvPr/>
        </p:nvSpPr>
        <p:spPr>
          <a:xfrm>
            <a:off x="7373472" y="5165911"/>
            <a:ext cx="42111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ea typeface="Verdana"/>
              </a:rPr>
              <a:t>Palaute YAMK opinto- ja uraohjauksesta mm. Savonian laatujärjestelmän mukaisen aloituskyselyn kautta</a:t>
            </a:r>
          </a:p>
        </p:txBody>
      </p:sp>
    </p:spTree>
    <p:extLst>
      <p:ext uri="{BB962C8B-B14F-4D97-AF65-F5344CB8AC3E}">
        <p14:creationId xmlns:p14="http://schemas.microsoft.com/office/powerpoint/2010/main" val="186736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55024-AAB1-1899-B12B-F9BE88D7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6" y="284999"/>
            <a:ext cx="9280071" cy="657682"/>
          </a:xfrm>
        </p:spPr>
        <p:txBody>
          <a:bodyPr anchor="ctr">
            <a:normAutofit/>
          </a:bodyPr>
          <a:lstStyle/>
          <a:p>
            <a:r>
              <a:rPr lang="fi-FI" sz="3200" b="1" dirty="0"/>
              <a:t>9. Materiaalit aiheesta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C33-104F-7886-4A21-7856CCC7C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088" y="2010252"/>
            <a:ext cx="5181600" cy="40382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dirty="0"/>
              <a:t>Toimintaohje ”YAMK-opiskelijaohjauksen hyvät käytännöt”</a:t>
            </a:r>
          </a:p>
          <a:p>
            <a:r>
              <a:rPr lang="fi-FI" sz="2400" dirty="0"/>
              <a:t>YAMK Opinto-ohjaus Moodlen mallipohja</a:t>
            </a:r>
          </a:p>
          <a:p>
            <a:r>
              <a:rPr lang="fi-FI" sz="2400" dirty="0"/>
              <a:t>Tarvittavat muut korkeakoulukohtaiset toimintaohjeet mm. opintojen toteuttamiseen ja ohjaukseen liittyen </a:t>
            </a:r>
          </a:p>
          <a:p>
            <a:r>
              <a:rPr lang="fi-FI" sz="2400" dirty="0">
                <a:ea typeface="Verdana"/>
              </a:rPr>
              <a:t>Ohjaus Savoniassa –suunnitelma (1/2023)</a:t>
            </a:r>
          </a:p>
          <a:p>
            <a:endParaRPr lang="fi-FI" sz="2400" dirty="0">
              <a:ea typeface="Verdana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A30786D-1235-8EF3-BFE2-D37FD56A4A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3006" y="2149373"/>
            <a:ext cx="5181600" cy="34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2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1AF12-7C86-B02C-641C-E472C074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10. Palaute ja arviointi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C47AE2-44B5-0AD3-5CF5-2CB5A9C5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222"/>
            <a:ext cx="10515600" cy="3748235"/>
          </a:xfrm>
        </p:spPr>
        <p:txBody>
          <a:bodyPr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Toimintamalli on osoittautunut helposti käyttöönotettavaksi (5 tähteä)</a:t>
            </a:r>
          </a:p>
          <a:p>
            <a:r>
              <a:rPr lang="fi-FI" sz="2400" dirty="0">
                <a:ea typeface="+mn-lt"/>
                <a:cs typeface="+mn-lt"/>
              </a:rPr>
              <a:t>Toimintamallin arviointi toteutuu lyhyellä aikavälillä opiskelijoiden ja opettajien kokemuksina. Tämänhetkisen kokemusten mukaan opettajatuutorit ovat kokeneet Hyvien Käytäntöjen helpottavan ja selkiyttävän ohjaustyötä.</a:t>
            </a:r>
            <a:r>
              <a:rPr lang="fi-FI" sz="24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Hyvien Käytäntöjen avulla saadaan yhtenäistettyä eri alojen erilaisia käytänteitä.</a:t>
            </a:r>
            <a:endParaRPr lang="fi-FI" sz="2400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Pitkällä aikavälillä tulokset näkyvät keskeyttämisten määrän muutoksina ja valmistumismäärien lisääntymisenä.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231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26CA2-03ED-444B-251E-6CD20A95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11. Asiasanat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06EFDE-C2EA-F55C-4EB3-67CCFACA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78"/>
            <a:ext cx="10515600" cy="4331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ea typeface="+mn-lt"/>
                <a:cs typeface="+mn-lt"/>
              </a:rPr>
              <a:t>KOHO ja koho-verkosto</a:t>
            </a:r>
          </a:p>
          <a:p>
            <a:r>
              <a:rPr lang="fi-FI" dirty="0" err="1">
                <a:ea typeface="+mn-lt"/>
                <a:cs typeface="+mn-lt"/>
              </a:rPr>
              <a:t>Yamk</a:t>
            </a:r>
            <a:r>
              <a:rPr lang="fi-FI" dirty="0">
                <a:ea typeface="+mn-lt"/>
                <a:cs typeface="+mn-lt"/>
              </a:rPr>
              <a:t>-opiskelu</a:t>
            </a:r>
          </a:p>
          <a:p>
            <a:r>
              <a:rPr lang="fi-FI" dirty="0">
                <a:ea typeface="+mn-lt"/>
                <a:cs typeface="+mn-lt"/>
              </a:rPr>
              <a:t>Opinto- ja uraohjaus</a:t>
            </a:r>
          </a:p>
          <a:p>
            <a:r>
              <a:rPr lang="fi-FI" dirty="0">
                <a:ea typeface="+mn-lt"/>
                <a:cs typeface="+mn-lt"/>
              </a:rPr>
              <a:t>Monipaikkainen opiskelu</a:t>
            </a:r>
          </a:p>
          <a:p>
            <a:r>
              <a:rPr lang="fi-FI" dirty="0">
                <a:ea typeface="+mn-lt"/>
                <a:cs typeface="+mn-lt"/>
              </a:rPr>
              <a:t>Oikea-aikainen ohjaus</a:t>
            </a:r>
          </a:p>
          <a:p>
            <a:r>
              <a:rPr lang="fi-FI" dirty="0">
                <a:ea typeface="+mn-lt"/>
                <a:cs typeface="+mn-lt"/>
              </a:rPr>
              <a:t>Proaktiivinen ohjaus</a:t>
            </a:r>
          </a:p>
          <a:p>
            <a:r>
              <a:rPr lang="fi-FI" dirty="0">
                <a:ea typeface="+mn-lt"/>
                <a:cs typeface="+mn-lt"/>
              </a:rPr>
              <a:t>Opinnäytetyötuki</a:t>
            </a:r>
          </a:p>
          <a:p>
            <a:r>
              <a:rPr lang="fi-FI" dirty="0">
                <a:ea typeface="+mn-lt"/>
                <a:cs typeface="+mn-lt"/>
              </a:rPr>
              <a:t>HOPS-keskustelu</a:t>
            </a:r>
          </a:p>
          <a:p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21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077FAE-8C41-DE49-942B-DFF7013F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12. Lisätietoja ja julkaisut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CB2F0-40E1-9DA1-962F-9BBF0B67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Erityisasiantuntija, sosiaali- ja terveysala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Päivi Tikkanen</a:t>
            </a:r>
          </a:p>
          <a:p>
            <a:pPr marL="0" indent="0">
              <a:buNone/>
            </a:pPr>
            <a:r>
              <a:rPr lang="fi-FI" sz="2000" dirty="0" err="1">
                <a:ea typeface="+mn-lt"/>
                <a:cs typeface="+mn-lt"/>
              </a:rPr>
              <a:t>paivi.tikkanen</a:t>
            </a:r>
            <a:r>
              <a:rPr lang="fi-FI" sz="2000" dirty="0">
                <a:ea typeface="+mn-lt"/>
                <a:cs typeface="+mn-lt"/>
              </a:rPr>
              <a:t>(at)savonia.fi</a:t>
            </a:r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Ohjausasiantuntija /YAMK-tutkinnot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Mari Miettinen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Mari.miettinen@savonia.fi</a:t>
            </a:r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Projektipäällikkö Monitori-hanke, oppimisen tuen asiantuntija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Petra Roininen</a:t>
            </a:r>
          </a:p>
          <a:p>
            <a:pPr marL="0" indent="0">
              <a:buNone/>
            </a:pPr>
            <a:r>
              <a:rPr lang="fi-FI" sz="2000" dirty="0" err="1">
                <a:ea typeface="+mn-lt"/>
                <a:cs typeface="+mn-lt"/>
              </a:rPr>
              <a:t>petra.roininen</a:t>
            </a:r>
            <a:r>
              <a:rPr lang="fi-FI" sz="2000" dirty="0">
                <a:ea typeface="+mn-lt"/>
                <a:cs typeface="+mn-lt"/>
              </a:rPr>
              <a:t>(at)savonia.fi</a:t>
            </a:r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Lisätietoja aiheeseen liittyvistä artikkeleista: </a:t>
            </a:r>
          </a:p>
          <a:p>
            <a:pPr>
              <a:buFontTx/>
              <a:buChar char="-"/>
            </a:pPr>
            <a:r>
              <a:rPr lang="fi-FI" sz="2000" dirty="0">
                <a:ea typeface="+mn-lt"/>
                <a:cs typeface="+mn-lt"/>
                <a:hlinkClick r:id="rId2"/>
              </a:rPr>
              <a:t>https://www.savonia.fi/artikkelit/savonia-artikkeli-entista-parempaa-opiskelijaohjausta-master-schoolissa/</a:t>
            </a:r>
            <a:endParaRPr lang="fi-FI" sz="2000" dirty="0"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fi-FI" sz="2000" dirty="0">
                <a:ea typeface="+mn-lt"/>
                <a:cs typeface="+mn-lt"/>
                <a:hlinkClick r:id="rId3"/>
              </a:rPr>
              <a:t>https://www.savonia.fi/artikkelit/savonia-artikkeli-opiskelijaohjauksen-kehittamisen-matka-master-schoolissa-jatkuu/</a:t>
            </a:r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Diasarjan kuvat: Savonia-ammattikorkeakoulu </a:t>
            </a:r>
          </a:p>
          <a:p>
            <a:pPr marL="0" indent="0">
              <a:buNone/>
            </a:pPr>
            <a:endParaRPr lang="fi-FI" sz="2800" dirty="0">
              <a:ea typeface="+mn-lt"/>
              <a:cs typeface="+mn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132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C00DA4-3764-ED3C-28CE-6B3DF432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944" y="94499"/>
            <a:ext cx="8414056" cy="1128329"/>
          </a:xfrm>
        </p:spPr>
        <p:txBody>
          <a:bodyPr anchor="ctr">
            <a:normAutofit/>
          </a:bodyPr>
          <a:lstStyle/>
          <a:p>
            <a:r>
              <a:rPr lang="fi-FI" sz="3100" b="1" dirty="0"/>
              <a:t>1. YAMK-ohjauksen kehittäminen pähkinänkuoressa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58455E-36B2-5378-6101-E30E1329B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9215"/>
            <a:ext cx="5181600" cy="48477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fi-FI" sz="2000" b="1" dirty="0"/>
          </a:p>
          <a:p>
            <a:r>
              <a:rPr lang="fi-FI" sz="1900" dirty="0"/>
              <a:t>Tavoitteena opiskelijan opintojen tukeminen  opintoihin hyväksymisestä valmistumiseen</a:t>
            </a:r>
          </a:p>
          <a:p>
            <a:r>
              <a:rPr lang="fi-FI" sz="1900" dirty="0"/>
              <a:t>YAMK-opiskelu on monimuotoista, vaihtelee verkkototeutuksesta monimuoto-opiskeluun</a:t>
            </a:r>
          </a:p>
          <a:p>
            <a:r>
              <a:rPr lang="fi-FI" sz="1900" dirty="0"/>
              <a:t>”Ohjauksen Hyvät Käytänteet” </a:t>
            </a:r>
          </a:p>
          <a:p>
            <a:pPr lvl="1">
              <a:buFontTx/>
              <a:buChar char="-"/>
            </a:pPr>
            <a:r>
              <a:rPr lang="fi-FI" sz="1900" dirty="0"/>
              <a:t>Opiskelijat saavuttavat tavoitteet</a:t>
            </a:r>
          </a:p>
          <a:p>
            <a:pPr lvl="1">
              <a:buFontTx/>
              <a:buChar char="-"/>
            </a:pPr>
            <a:r>
              <a:rPr lang="fi-FI" sz="1900" dirty="0"/>
              <a:t>Opettajien työmäärä säilyy kohtuullisena</a:t>
            </a:r>
          </a:p>
          <a:p>
            <a:r>
              <a:rPr lang="fi-FI" sz="1900" dirty="0"/>
              <a:t>Ryhmäohjaus, viestinnän selkeys ja oikea-aikainen ohjaus (opiskelijan oma vastuu tässä)</a:t>
            </a:r>
          </a:p>
          <a:p>
            <a:r>
              <a:rPr lang="fi-FI" sz="1900" dirty="0"/>
              <a:t>Opiskelijoiden ohjaustarpeissa suuret erot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E5736BC-D0A1-93C8-5C35-8A812A218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6758" y="2024540"/>
            <a:ext cx="5181600" cy="34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97BAE-0BAB-E0E8-52F1-325553D9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47" y="285000"/>
            <a:ext cx="6345410" cy="657682"/>
          </a:xfrm>
        </p:spPr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2. Kehittämistyön taustat 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BA543E-CDF6-26CD-A2D2-79ED08AE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276"/>
            <a:ext cx="10515600" cy="42851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YAMK- tutkinnoissa huolestuttiin opintojen keskeyttämisistä sekä valmistumisten viivästymisestä. Opintojen viivästymiset aiheuttivat sekä opiskelijoille että ohjaushenkilöstölle lisätyötä  </a:t>
            </a:r>
          </a:p>
          <a:p>
            <a:r>
              <a:rPr lang="fi-FI" sz="2400" dirty="0">
                <a:ea typeface="+mn-lt"/>
                <a:cs typeface="+mn-lt"/>
              </a:rPr>
              <a:t>Edellä mainitut tekijät vaikuttavat suoraan myös korkeakoulun tulosmittareihin</a:t>
            </a:r>
          </a:p>
          <a:p>
            <a:r>
              <a:rPr lang="fi-FI" sz="2400" dirty="0">
                <a:ea typeface="+mn-lt"/>
                <a:cs typeface="+mn-lt"/>
              </a:rPr>
              <a:t>Haasteisiin lähdettiin vastaamaan kehittämällä opiskelijan koko opintojen läpi kulkevaa opinto- ja uraohjausta</a:t>
            </a:r>
          </a:p>
          <a:p>
            <a:r>
              <a:rPr lang="fi-FI" sz="2400" dirty="0">
                <a:ea typeface="+mn-lt"/>
                <a:cs typeface="+mn-lt"/>
              </a:rPr>
              <a:t>Kehittäminen toteutettiin Lean </a:t>
            </a:r>
            <a:r>
              <a:rPr lang="fi-FI" sz="2400" dirty="0" err="1">
                <a:ea typeface="+mn-lt"/>
                <a:cs typeface="+mn-lt"/>
              </a:rPr>
              <a:t>Six</a:t>
            </a:r>
            <a:r>
              <a:rPr lang="fi-FI" sz="2400" dirty="0">
                <a:ea typeface="+mn-lt"/>
                <a:cs typeface="+mn-lt"/>
              </a:rPr>
              <a:t> Sigma Black </a:t>
            </a:r>
            <a:r>
              <a:rPr lang="fi-FI" sz="2400" dirty="0" err="1">
                <a:ea typeface="+mn-lt"/>
                <a:cs typeface="+mn-lt"/>
              </a:rPr>
              <a:t>Belt</a:t>
            </a:r>
            <a:r>
              <a:rPr lang="fi-FI" sz="2400" dirty="0">
                <a:ea typeface="+mn-lt"/>
                <a:cs typeface="+mn-lt"/>
              </a:rPr>
              <a:t> läpimurtoprojektina</a:t>
            </a:r>
          </a:p>
          <a:p>
            <a:r>
              <a:rPr lang="fi-FI" sz="2400" dirty="0">
                <a:ea typeface="+mn-lt"/>
                <a:cs typeface="+mn-lt"/>
              </a:rPr>
              <a:t>Kehittämistyö käynnistettiin keväällä 2021</a:t>
            </a: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5419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CC3FD-8513-3E58-7485-F20B9B70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6" y="284999"/>
            <a:ext cx="9280071" cy="657682"/>
          </a:xfrm>
        </p:spPr>
        <p:txBody>
          <a:bodyPr anchor="ctr">
            <a:normAutofit/>
          </a:bodyPr>
          <a:lstStyle/>
          <a:p>
            <a:r>
              <a:rPr lang="fi-FI" sz="3200" b="1" dirty="0"/>
              <a:t>3. Tavoitteet ja kohderyhmä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A61C21-9DBD-CC15-D861-5324566F6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866" y="1759025"/>
            <a:ext cx="5181600" cy="415543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sz="2000" dirty="0"/>
              <a:t>Tärkeimpänä tavoitteena oli YAMK-opiskelijoiden valmistuminen opinto-oikeusaikana</a:t>
            </a:r>
          </a:p>
          <a:p>
            <a:r>
              <a:rPr lang="fi-FI" sz="2000" dirty="0"/>
              <a:t>Lisäksi haluttiin, että opintonsa keskeyttämismäärät pienenisivät</a:t>
            </a:r>
          </a:p>
          <a:p>
            <a:r>
              <a:rPr lang="fi-FI" sz="2000" dirty="0"/>
              <a:t>Tavoitteena oli kehittää ohjauksesta proaktiivista, eli opiskelijat toimivat itse aktiivisesti ja aloitteellisesti tilanteet ennakoiden </a:t>
            </a:r>
          </a:p>
          <a:p>
            <a:r>
              <a:rPr lang="fi-FI" sz="2000" dirty="0"/>
              <a:t>Toimintamalli on kehitetty YAMK- opiskelijoiden ohjaukseen, mutta voidaan soveltaa myös yliopistojen ohjaustyössä </a:t>
            </a:r>
          </a:p>
          <a:p>
            <a:r>
              <a:rPr lang="fi-FI" sz="2000" dirty="0">
                <a:ea typeface="Verdana"/>
              </a:rPr>
              <a:t>Työ on jatkoa Savonian pitkäjänteiselle amk-tutkintojen opinto- ja uraohjauksen kehittämistyölle ja nivoutuu valittuun holistiseen ohjauksen malliin. </a:t>
            </a:r>
          </a:p>
          <a:p>
            <a:endParaRPr lang="fi-FI" sz="2000" dirty="0">
              <a:ea typeface="Verdana"/>
            </a:endParaRP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>
              <a:ea typeface="Verdana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CF6F37E-FD6C-630E-1DBB-07C42E72F0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8369" y="2108191"/>
            <a:ext cx="5181600" cy="34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51BBC-851C-61D2-55F6-D03B61BE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4. Käytännön toteutus 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AC9DEB-8BD8-27DF-B4C6-F463DC1D9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fi-FI" sz="7200" dirty="0">
                <a:ea typeface="+mn-lt"/>
                <a:cs typeface="+mn-lt"/>
              </a:rPr>
              <a:t>Kehittämistyön ydintiimin muodosti neljän henkilön työryhmä. Lisäksi mukana työskentelyssä olivat kaikki YAMK-tutkintovastaavat.</a:t>
            </a:r>
          </a:p>
          <a:p>
            <a:pPr>
              <a:lnSpc>
                <a:spcPct val="150000"/>
              </a:lnSpc>
            </a:pPr>
            <a:r>
              <a:rPr lang="fi-FI" sz="7200" dirty="0">
                <a:ea typeface="+mn-lt"/>
                <a:cs typeface="+mn-lt"/>
              </a:rPr>
              <a:t>Projekti eteni </a:t>
            </a:r>
            <a:r>
              <a:rPr lang="fi-FI" sz="7200" dirty="0" err="1">
                <a:ea typeface="+mn-lt"/>
                <a:cs typeface="+mn-lt"/>
              </a:rPr>
              <a:t>Six</a:t>
            </a:r>
            <a:r>
              <a:rPr lang="fi-FI" sz="7200" dirty="0">
                <a:ea typeface="+mn-lt"/>
                <a:cs typeface="+mn-lt"/>
              </a:rPr>
              <a:t> Sigman DMAIC-prosessin mukaisesti</a:t>
            </a:r>
          </a:p>
          <a:p>
            <a:pPr>
              <a:lnSpc>
                <a:spcPct val="150000"/>
              </a:lnSpc>
            </a:pPr>
            <a:r>
              <a:rPr lang="fi-FI" sz="7200" dirty="0">
                <a:ea typeface="+mn-lt"/>
                <a:cs typeface="+mn-lt"/>
              </a:rPr>
              <a:t>Kehittäminen kohdistui koko opiskeluaikaan hyväksymispäätöksestä valmistumiseen asti.</a:t>
            </a:r>
          </a:p>
          <a:p>
            <a:pPr>
              <a:lnSpc>
                <a:spcPct val="150000"/>
              </a:lnSpc>
            </a:pPr>
            <a:r>
              <a:rPr lang="fi-FI" sz="7200" dirty="0">
                <a:ea typeface="+mn-lt"/>
                <a:cs typeface="+mn-lt"/>
              </a:rPr>
              <a:t>Opinto- ja uraohjausprosessin lähtötilannetta tarkasteltiin keskeisten mittareiden avulla. Tässä havaittiin prosessin suorituskyvyn eli käytännössä sen onnistumisen mahdollisuuden olevan heikko. </a:t>
            </a:r>
          </a:p>
          <a:p>
            <a:pPr>
              <a:lnSpc>
                <a:spcPct val="150000"/>
              </a:lnSpc>
            </a:pPr>
            <a:r>
              <a:rPr lang="fi-FI" sz="7200" dirty="0">
                <a:ea typeface="+mn-lt"/>
                <a:cs typeface="+mn-lt"/>
              </a:rPr>
              <a:t>Syitä suorituskykyongelmiin ideoitiin aivoriihessä kalanruotodiagrammia hyödyntäen. Pyrittiin löytämään vähintään 100 ideaa, jotka vaikuttavat eniten valmistumiseen ja/tai keskeyttämiseen. Tämän jälkeen heikkoja syy-vaihtoehtoja poissuljettiin ja jatkettiin eteenpäin tärkeimmillä vaikuttavilla syillä ja löydettiin vaikuttavimmat tekijät.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54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349AC9-73A5-41E4-0120-6395855E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4. Käytännön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37C332-DB48-385E-01E3-65E8A1D57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46166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i-FI" sz="2200" dirty="0">
                <a:ea typeface="+mn-lt"/>
                <a:cs typeface="+mn-lt"/>
              </a:rPr>
              <a:t>Vaikuttavimmista tekijöistä priorisoitiin tärkeimmät kehittämisen kohteet tutkintovastaavien työpajassa. </a:t>
            </a:r>
          </a:p>
          <a:p>
            <a:pPr>
              <a:lnSpc>
                <a:spcPct val="150000"/>
              </a:lnSpc>
            </a:pPr>
            <a:r>
              <a:rPr lang="fi-FI" sz="2200" dirty="0">
                <a:ea typeface="+mn-lt"/>
                <a:cs typeface="+mn-lt"/>
              </a:rPr>
              <a:t>Tärkeimmiksi valmistumiseen ja keskeyttämiseen vaikuttaviksi tekijöiksi nousivat </a:t>
            </a:r>
            <a:r>
              <a:rPr lang="fi-FI" sz="2200" b="1" dirty="0">
                <a:ea typeface="+mn-lt"/>
                <a:cs typeface="+mn-lt"/>
              </a:rPr>
              <a:t>opinnäytetyö, viestintä ja HOPS-keskustelut</a:t>
            </a:r>
            <a:r>
              <a:rPr lang="fi-FI" sz="2200" dirty="0">
                <a:ea typeface="+mn-lt"/>
                <a:cs typeface="+mn-lt"/>
              </a:rPr>
              <a:t>. Opinnäytetyö irrotettiin omaksi kehittämiskokonaisuudekseen. Viestinnän ja </a:t>
            </a:r>
            <a:r>
              <a:rPr lang="fi-FI" sz="2200" dirty="0" err="1">
                <a:ea typeface="+mn-lt"/>
                <a:cs typeface="+mn-lt"/>
              </a:rPr>
              <a:t>HOPS:n</a:t>
            </a:r>
            <a:r>
              <a:rPr lang="fi-FI" sz="2200" dirty="0">
                <a:ea typeface="+mn-lt"/>
                <a:cs typeface="+mn-lt"/>
              </a:rPr>
              <a:t> pohjalta rakennettiin koeasetelma ja toteutettiin koe, jossa mukana oli yhteensä 11 opiskelijaryhmää. </a:t>
            </a:r>
          </a:p>
          <a:p>
            <a:pPr>
              <a:lnSpc>
                <a:spcPct val="150000"/>
              </a:lnSpc>
            </a:pPr>
            <a:r>
              <a:rPr lang="fi-FI" sz="2200" dirty="0">
                <a:ea typeface="+mn-lt"/>
                <a:cs typeface="+mn-lt"/>
              </a:rPr>
              <a:t>Kokeiden tulokset nostivat selkeästi esille vaikuttavimmat tavat toteuttaa opiskelijaohjausta</a:t>
            </a:r>
          </a:p>
          <a:p>
            <a:pPr>
              <a:lnSpc>
                <a:spcPct val="150000"/>
              </a:lnSpc>
            </a:pPr>
            <a:r>
              <a:rPr lang="fi-FI" sz="2200" dirty="0">
                <a:ea typeface="+mn-lt"/>
                <a:cs typeface="+mn-lt"/>
              </a:rPr>
              <a:t>Muodostettiin </a:t>
            </a:r>
            <a:r>
              <a:rPr lang="fi-FI" sz="2200" b="1" dirty="0">
                <a:ea typeface="+mn-lt"/>
                <a:cs typeface="+mn-lt"/>
              </a:rPr>
              <a:t>Hyvät käytännöt </a:t>
            </a:r>
            <a:r>
              <a:rPr lang="fi-FI" sz="2200" dirty="0">
                <a:ea typeface="+mn-lt"/>
                <a:cs typeface="+mn-lt"/>
              </a:rPr>
              <a:t>(ks. seuraava dia) jalkautettaviksi kaikkiin YAMK-tutkinto-ohjelmiin. Hyvät käytännöt ovat yksinkertaisia, mutta ne käyttöönottamalla on mahdollista nostaa opiskelijoiden lukukauden aikaisten suoritusten keskiarvoa nykyisestä viidestä opintopisteestä kymmeneen.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88950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EDA74-5B20-B9E7-1623-5B8FF877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6" y="284999"/>
            <a:ext cx="9280071" cy="657682"/>
          </a:xfrm>
        </p:spPr>
        <p:txBody>
          <a:bodyPr anchor="ctr">
            <a:noAutofit/>
          </a:bodyPr>
          <a:lstStyle/>
          <a:p>
            <a:r>
              <a:rPr lang="fi-FI" sz="2400" b="1" dirty="0"/>
              <a:t>4. Käytännön toteutus: Ohjauksen hyvät käytännöt</a:t>
            </a:r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F335AD0E-20FA-E9E2-E774-41642C1487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404" y="1637294"/>
            <a:ext cx="5481070" cy="4384856"/>
          </a:xfrm>
          <a:prstGeom prst="rect">
            <a:avLst/>
          </a:prstGeom>
          <a:noFill/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C1FF947-843D-88F6-4765-E7B6BF325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8028" y="2238093"/>
            <a:ext cx="5181600" cy="34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F77B0-13CE-2F18-9333-B0326746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4. Käytännön toteutus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5A3E99-B253-51CA-E9D3-2E3CEB6E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633"/>
            <a:ext cx="10515600" cy="437333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000" dirty="0">
                <a:ea typeface="+mn-lt"/>
                <a:cs typeface="+mn-lt"/>
              </a:rPr>
              <a:t>Tämän jälkeen tärkeää oli tehdä yhdenmukaisen opinto- ja uraohjauksen toteuttaminen mahdollisimman helpoksi opettajatuutoreille. Tätä varten rakennettiin seuraavia työkaluja: </a:t>
            </a:r>
            <a:endParaRPr lang="fi-FI"/>
          </a:p>
          <a:p>
            <a:pPr lvl="1">
              <a:lnSpc>
                <a:spcPct val="150000"/>
              </a:lnSpc>
            </a:pPr>
            <a:r>
              <a:rPr lang="fi-FI" sz="2000" dirty="0">
                <a:ea typeface="+mn-lt"/>
                <a:cs typeface="+mn-lt"/>
              </a:rPr>
              <a:t>ryhmän oman Moodlen mallipohja, jonka opettajatuutori voi helposti kopioida ryhmälleen ja täydentää haluamallaan tavalla (ks. rakennekuva seuraavalta dialta) ja</a:t>
            </a:r>
          </a:p>
          <a:p>
            <a:pPr lvl="1">
              <a:lnSpc>
                <a:spcPct val="150000"/>
              </a:lnSpc>
            </a:pPr>
            <a:r>
              <a:rPr lang="fi-FI" sz="2000" dirty="0">
                <a:ea typeface="+mn-lt"/>
                <a:cs typeface="+mn-lt"/>
              </a:rPr>
              <a:t>HOPS-tehtävien mallikysymykset eri lukuvuosille (ks. esimerkki dialta 10)</a:t>
            </a:r>
            <a:endParaRPr lang="fi-FI" dirty="0">
              <a:ea typeface="Verdana"/>
            </a:endParaRPr>
          </a:p>
          <a:p>
            <a:pPr lvl="1">
              <a:lnSpc>
                <a:spcPct val="150000"/>
              </a:lnSpc>
            </a:pPr>
            <a:endParaRPr lang="fi-FI" sz="2000" dirty="0">
              <a:ea typeface="Verdan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fi-FI" sz="2000" dirty="0">
                <a:ea typeface="Verdana"/>
              </a:rPr>
              <a:t>YAMK tutkinnoissa tehtävä opinto- ja uraohjaus määriteltiin osaksi Ohjaus Savoniassa  -suunnitelmaa (1/2023). S</a:t>
            </a:r>
            <a:r>
              <a:rPr lang="fi-FI" sz="2000" dirty="0">
                <a:ea typeface="+mn-lt"/>
                <a:cs typeface="+mn-lt"/>
              </a:rPr>
              <a:t>uunnitelma kuvaa opiskelijan ohjauksen kokonaisuutta tutkintotavoitteisessa </a:t>
            </a:r>
            <a:r>
              <a:rPr lang="fi-FI" sz="2000" dirty="0" err="1">
                <a:ea typeface="+mn-lt"/>
                <a:cs typeface="+mn-lt"/>
              </a:rPr>
              <a:t>amk-</a:t>
            </a:r>
            <a:r>
              <a:rPr lang="fi-FI" sz="2000" dirty="0">
                <a:ea typeface="+mn-lt"/>
                <a:cs typeface="+mn-lt"/>
              </a:rPr>
              <a:t> ja </a:t>
            </a:r>
            <a:r>
              <a:rPr lang="fi-FI" sz="2000" dirty="0" err="1">
                <a:ea typeface="+mn-lt"/>
                <a:cs typeface="+mn-lt"/>
              </a:rPr>
              <a:t>yamk</a:t>
            </a:r>
            <a:r>
              <a:rPr lang="fi-FI" sz="2000" dirty="0">
                <a:ea typeface="+mn-lt"/>
                <a:cs typeface="+mn-lt"/>
              </a:rPr>
              <a:t>-koulutuksessa ja koskee soveltuvin osin myös ohjausta muussa Savonian jatkuvan oppimisen kokonaisuuteen kuluvassa koulutustarjonnassa.</a:t>
            </a:r>
            <a:endParaRPr lang="fi-FI">
              <a:ea typeface="Verdana"/>
            </a:endParaRPr>
          </a:p>
          <a:p>
            <a:endParaRPr lang="fi-FI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4690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B1730-642A-0593-CC69-6573F449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ea typeface="+mj-lt"/>
                <a:cs typeface="+mj-lt"/>
              </a:rPr>
              <a:t>4. Käytännön toteutus</a:t>
            </a:r>
            <a:endParaRPr lang="fi-FI" sz="3200" b="1" dirty="0"/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0C6EC91A-B89A-D5BD-054C-6537E342E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43" r="3659" b="1997"/>
          <a:stretch/>
        </p:blipFill>
        <p:spPr>
          <a:xfrm>
            <a:off x="958954" y="1309688"/>
            <a:ext cx="10274091" cy="4867275"/>
          </a:xfrm>
        </p:spPr>
      </p:pic>
    </p:spTree>
    <p:extLst>
      <p:ext uri="{BB962C8B-B14F-4D97-AF65-F5344CB8AC3E}">
        <p14:creationId xmlns:p14="http://schemas.microsoft.com/office/powerpoint/2010/main" val="318242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avonian vär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F17DE"/>
      </a:accent6>
      <a:hlink>
        <a:srgbClr val="4E67C8"/>
      </a:hlink>
      <a:folHlink>
        <a:srgbClr val="FF0000"/>
      </a:folHlink>
    </a:clrScheme>
    <a:fontScheme name="Savonia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ia 2020 powerpoint 16suhde9_ppt_saavutettava.potx" id="{66B0CAB4-0A41-4A7D-9E2C-C0C63CF6EE12}" vid="{954843EF-18FF-41BB-A9D1-A17AD97460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EF9538ED86724D9277AB8BA46DD1E1" ma:contentTypeVersion="6" ma:contentTypeDescription="Luo uusi asiakirja." ma:contentTypeScope="" ma:versionID="fa313d48a1d89d9218b6b6e8c32a3c8b">
  <xsd:schema xmlns:xsd="http://www.w3.org/2001/XMLSchema" xmlns:xs="http://www.w3.org/2001/XMLSchema" xmlns:p="http://schemas.microsoft.com/office/2006/metadata/properties" xmlns:ns2="8657b2bb-e4ac-4a90-ba91-201d7f0192fe" xmlns:ns3="fde8a329-ecdf-4144-ba75-05d019754116" targetNamespace="http://schemas.microsoft.com/office/2006/metadata/properties" ma:root="true" ma:fieldsID="c7f24a82881a25944edfdd9b1616b3cd" ns2:_="" ns3:_="">
    <xsd:import namespace="8657b2bb-e4ac-4a90-ba91-201d7f0192fe"/>
    <xsd:import namespace="fde8a329-ecdf-4144-ba75-05d019754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7b2bb-e4ac-4a90-ba91-201d7f019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8a329-ecdf-4144-ba75-05d019754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374147-B92C-44B7-96EF-91A31325FE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126711-BF85-43DF-B580-55533EEC1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7b2bb-e4ac-4a90-ba91-201d7f0192fe"/>
    <ds:schemaRef ds:uri="fde8a329-ecdf-4144-ba75-05d019754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4C675C-D426-4BD2-BADB-864EB6C3CE1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Savonia 2020 powerpoint 16suhde9_ppt_saavutettava</Template>
  <TotalTime>3472</TotalTime>
  <Words>864</Words>
  <Application>Microsoft Office PowerPoint</Application>
  <PresentationFormat>Laajakuva</PresentationFormat>
  <Paragraphs>97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Verdana</vt:lpstr>
      <vt:lpstr>Office-teema</vt:lpstr>
      <vt:lpstr>SAVONIA</vt:lpstr>
      <vt:lpstr>1. YAMK-ohjauksen kehittäminen pähkinänkuoressa </vt:lpstr>
      <vt:lpstr>2. Kehittämistyön taustat </vt:lpstr>
      <vt:lpstr>3. Tavoitteet ja kohderyhmä</vt:lpstr>
      <vt:lpstr>4. Käytännön toteutus </vt:lpstr>
      <vt:lpstr>4. Käytännön toteutus</vt:lpstr>
      <vt:lpstr>4. Käytännön toteutus: Ohjauksen hyvät käytännöt</vt:lpstr>
      <vt:lpstr>4. Käytännön toteutus</vt:lpstr>
      <vt:lpstr>4. Käytännön toteutus</vt:lpstr>
      <vt:lpstr>4. Käytännön toteutus</vt:lpstr>
      <vt:lpstr>5. Aikataulu opinto- ja uraohjauksessa  </vt:lpstr>
      <vt:lpstr>6. Ohjaaja/ohjaajat</vt:lpstr>
      <vt:lpstr>7. Opiskelijan tehtävät ja rooli</vt:lpstr>
      <vt:lpstr>8. Viestintä ja käyttöönoton seuranta  </vt:lpstr>
      <vt:lpstr>8. Viestintä ja palaute </vt:lpstr>
      <vt:lpstr>9. Materiaalit aiheesta</vt:lpstr>
      <vt:lpstr>10. Palaute ja arviointi</vt:lpstr>
      <vt:lpstr>11. Asiasanat</vt:lpstr>
      <vt:lpstr>12. Lisätietoja ja julkaisut </vt:lpstr>
    </vt:vector>
  </TitlesOfParts>
  <Company>Savonia-ammattikorkeakoulu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SAVONIA</dc:title>
  <dc:creator>Pirjo Venhovaara</dc:creator>
  <cp:keywords>Savonia AMK</cp:keywords>
  <cp:lastModifiedBy>Petra Roininen</cp:lastModifiedBy>
  <cp:revision>164</cp:revision>
  <dcterms:created xsi:type="dcterms:W3CDTF">2023-05-16T10:52:02Z</dcterms:created>
  <dcterms:modified xsi:type="dcterms:W3CDTF">2023-08-29T09:42:37Z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0x0101006DEF9538ED86724D9277AB8BA46DD1E1</vt:lpwstr>
  </property>
</Properties>
</file>