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5"/>
  </p:sldMasterIdLst>
  <p:sldIdLst>
    <p:sldId id="256" r:id="rId6"/>
    <p:sldId id="257" r:id="rId7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850"/>
    <p:restoredTop sz="94694"/>
  </p:normalViewPr>
  <p:slideViewPr>
    <p:cSldViewPr snapToGrid="0" snapToObjects="1">
      <p:cViewPr varScale="1">
        <p:scale>
          <a:sx n="68" d="100"/>
          <a:sy n="68" d="100"/>
        </p:scale>
        <p:origin x="9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1716506" y="6192671"/>
            <a:ext cx="966537" cy="365125"/>
          </a:xfrm>
        </p:spPr>
        <p:txBody>
          <a:bodyPr/>
          <a:lstStyle/>
          <a:p>
            <a:fld id="{2096E129-ADC6-1243-885F-5B9E1A502898}" type="datetimeFigureOut">
              <a:rPr lang="fi-FI" smtClean="0"/>
              <a:t>31.10.2020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0850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5871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Kuva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70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08944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7728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997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9979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288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351338"/>
          </a:xfrm>
        </p:spPr>
        <p:txBody>
          <a:bodyPr/>
          <a:lstStyle>
            <a:lvl1pPr marL="457200" indent="-4572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 dirty="0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164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757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9312110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2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61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6E129-ADC6-1243-885F-5B9E1A502898}" type="datetimeFigureOut">
              <a:rPr lang="fi-FI" smtClean="0"/>
              <a:t>31.10.2020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19267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671C30-65EF-A448-9121-564F204DEEF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65409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icrosoft Sans Serif" panose="020B0604020202020204" pitchFamily="34" charset="0"/>
          <a:ea typeface="Microsoft Sans Serif" panose="020B0604020202020204" pitchFamily="34" charset="0"/>
          <a:cs typeface="Microsoft Sans Serif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C6123F3-8666-5249-9DA0-D129BF4A3C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1. </a:t>
            </a:r>
            <a:r>
              <a:rPr lang="fi-FI" dirty="0" err="1"/>
              <a:t>Sustainable</a:t>
            </a:r>
            <a:r>
              <a:rPr lang="fi-FI" dirty="0"/>
              <a:t> </a:t>
            </a:r>
            <a:r>
              <a:rPr lang="fi-FI" dirty="0" err="1"/>
              <a:t>communities</a:t>
            </a:r>
            <a:r>
              <a:rPr lang="fi-FI" dirty="0"/>
              <a:t> - </a:t>
            </a:r>
            <a:r>
              <a:rPr lang="fi-FI" dirty="0" err="1"/>
              <a:t>basics</a:t>
            </a:r>
            <a:r>
              <a:rPr lang="fi-FI" dirty="0"/>
              <a:t> 2 op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0864A64-6C55-ED42-B572-F6F99BDA1D2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Tekijä: Pentti Viluksela, Metropolia</a:t>
            </a:r>
          </a:p>
          <a:p>
            <a:r>
              <a:rPr lang="fi-FI" dirty="0"/>
              <a:t>Kieli: English </a:t>
            </a:r>
          </a:p>
          <a:p>
            <a:r>
              <a:rPr lang="fi-FI" dirty="0"/>
              <a:t>Virtuaalisuus: Virtual </a:t>
            </a:r>
            <a:r>
              <a:rPr lang="fi-FI" dirty="0" err="1"/>
              <a:t>materials</a:t>
            </a:r>
            <a:r>
              <a:rPr lang="fi-FI" dirty="0"/>
              <a:t> + </a:t>
            </a:r>
            <a:r>
              <a:rPr lang="fi-FI" dirty="0" err="1"/>
              <a:t>assignments</a:t>
            </a:r>
            <a:endParaRPr lang="fi-FI" dirty="0"/>
          </a:p>
          <a:p>
            <a:r>
              <a:rPr lang="fi-FI" dirty="0"/>
              <a:t>Opintojakson kuvaus: </a:t>
            </a:r>
            <a:r>
              <a:rPr lang="fi-FI" dirty="0" err="1"/>
              <a:t>Nugget</a:t>
            </a:r>
            <a:r>
              <a:rPr lang="fi-FI" dirty="0"/>
              <a:t>, </a:t>
            </a:r>
            <a:r>
              <a:rPr lang="fi-FI" dirty="0" err="1"/>
              <a:t>basics</a:t>
            </a:r>
            <a:r>
              <a:rPr lang="fi-FI" dirty="0"/>
              <a:t> of </a:t>
            </a:r>
            <a:r>
              <a:rPr lang="fi-FI" dirty="0" err="1"/>
              <a:t>sustainable</a:t>
            </a:r>
            <a:r>
              <a:rPr lang="fi-FI" dirty="0"/>
              <a:t> </a:t>
            </a:r>
            <a:r>
              <a:rPr lang="fi-FI" dirty="0" err="1"/>
              <a:t>communities</a:t>
            </a:r>
            <a:r>
              <a:rPr lang="fi-FI" dirty="0"/>
              <a:t> </a:t>
            </a:r>
          </a:p>
          <a:p>
            <a:r>
              <a:rPr lang="fi-FI" dirty="0"/>
              <a:t>Osaamistavoitteet: </a:t>
            </a:r>
            <a:r>
              <a:rPr lang="fi-FI" dirty="0" err="1"/>
              <a:t>students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able</a:t>
            </a:r>
            <a:r>
              <a:rPr lang="fi-FI" dirty="0"/>
              <a:t> to </a:t>
            </a:r>
            <a:r>
              <a:rPr lang="fi-FI" dirty="0" err="1"/>
              <a:t>identify</a:t>
            </a:r>
            <a:r>
              <a:rPr lang="fi-FI" dirty="0"/>
              <a:t> </a:t>
            </a:r>
            <a:r>
              <a:rPr lang="fi-FI" dirty="0" err="1"/>
              <a:t>characteristics</a:t>
            </a:r>
            <a:r>
              <a:rPr lang="fi-FI" dirty="0"/>
              <a:t> of </a:t>
            </a:r>
            <a:r>
              <a:rPr lang="fi-FI" dirty="0" err="1"/>
              <a:t>sustainable</a:t>
            </a:r>
            <a:r>
              <a:rPr lang="fi-FI" dirty="0"/>
              <a:t> </a:t>
            </a:r>
            <a:r>
              <a:rPr lang="fi-FI" dirty="0" err="1"/>
              <a:t>communities</a:t>
            </a:r>
            <a:r>
              <a:rPr lang="fi-FI" dirty="0"/>
              <a:t> and </a:t>
            </a:r>
            <a:r>
              <a:rPr lang="fi-FI" dirty="0" err="1"/>
              <a:t>evaluate</a:t>
            </a:r>
            <a:r>
              <a:rPr lang="fi-FI" dirty="0"/>
              <a:t> </a:t>
            </a:r>
            <a:r>
              <a:rPr lang="fi-FI" dirty="0" err="1"/>
              <a:t>them</a:t>
            </a:r>
            <a:r>
              <a:rPr lang="fi-FI" dirty="0"/>
              <a:t> </a:t>
            </a:r>
            <a:r>
              <a:rPr lang="fi-FI" dirty="0" err="1"/>
              <a:t>from</a:t>
            </a:r>
            <a:r>
              <a:rPr lang="fi-FI" dirty="0"/>
              <a:t> </a:t>
            </a:r>
            <a:r>
              <a:rPr lang="fi-FI" dirty="0" err="1"/>
              <a:t>different</a:t>
            </a:r>
            <a:r>
              <a:rPr lang="fi-FI" dirty="0"/>
              <a:t> </a:t>
            </a:r>
            <a:r>
              <a:rPr lang="fi-FI" dirty="0" err="1"/>
              <a:t>angles</a:t>
            </a:r>
            <a:r>
              <a:rPr lang="fi-FI" dirty="0"/>
              <a:t>.</a:t>
            </a:r>
          </a:p>
          <a:p>
            <a:r>
              <a:rPr lang="fi-FI" dirty="0"/>
              <a:t>Sisällöt: SDG 11, ISO 37101, </a:t>
            </a:r>
            <a:r>
              <a:rPr lang="fi-FI" dirty="0" err="1"/>
              <a:t>Circles</a:t>
            </a:r>
            <a:r>
              <a:rPr lang="fi-FI" dirty="0"/>
              <a:t> of </a:t>
            </a:r>
            <a:r>
              <a:rPr lang="fi-FI" dirty="0" err="1"/>
              <a:t>sustainability</a:t>
            </a:r>
            <a:r>
              <a:rPr lang="fi-FI" dirty="0"/>
              <a:t>, </a:t>
            </a:r>
            <a:r>
              <a:rPr lang="fi-FI" dirty="0" err="1"/>
              <a:t>resilience</a:t>
            </a:r>
            <a:r>
              <a:rPr lang="fi-FI" dirty="0"/>
              <a:t>, </a:t>
            </a:r>
            <a:r>
              <a:rPr lang="fi-FI" dirty="0" err="1"/>
              <a:t>green</a:t>
            </a:r>
            <a:r>
              <a:rPr lang="fi-FI" dirty="0"/>
              <a:t> </a:t>
            </a:r>
            <a:r>
              <a:rPr lang="fi-FI" dirty="0" err="1"/>
              <a:t>cities</a:t>
            </a:r>
            <a:endParaRPr lang="fi-FI" dirty="0"/>
          </a:p>
          <a:p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AD0A21-9BE4-8645-88CC-EED47C8EF2A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i-FI" dirty="0"/>
              <a:t>Toteutustapa: </a:t>
            </a:r>
            <a:r>
              <a:rPr lang="fi-FI" dirty="0" err="1"/>
              <a:t>Blended</a:t>
            </a:r>
            <a:r>
              <a:rPr lang="fi-FI" dirty="0"/>
              <a:t> </a:t>
            </a:r>
            <a:r>
              <a:rPr lang="fi-FI" dirty="0" err="1"/>
              <a:t>learning</a:t>
            </a:r>
            <a:r>
              <a:rPr lang="fi-FI" dirty="0"/>
              <a:t> </a:t>
            </a:r>
          </a:p>
          <a:p>
            <a:r>
              <a:rPr lang="fi-FI" dirty="0"/>
              <a:t>Opiskeluaineistot: </a:t>
            </a:r>
            <a:r>
              <a:rPr lang="fi-FI" dirty="0" err="1"/>
              <a:t>videos</a:t>
            </a:r>
            <a:r>
              <a:rPr lang="fi-FI" dirty="0"/>
              <a:t>, </a:t>
            </a:r>
            <a:r>
              <a:rPr lang="fi-FI" dirty="0" err="1"/>
              <a:t>websites</a:t>
            </a:r>
            <a:r>
              <a:rPr lang="fi-FI" dirty="0"/>
              <a:t>, </a:t>
            </a:r>
            <a:r>
              <a:rPr lang="fi-FI" dirty="0" err="1"/>
              <a:t>assignments</a:t>
            </a:r>
            <a:endParaRPr lang="fi-FI" dirty="0"/>
          </a:p>
          <a:p>
            <a:r>
              <a:rPr lang="fi-FI" dirty="0"/>
              <a:t>Suoritustapa: </a:t>
            </a:r>
            <a:r>
              <a:rPr lang="fi-FI" dirty="0" err="1"/>
              <a:t>Completion</a:t>
            </a:r>
            <a:r>
              <a:rPr lang="fi-FI" dirty="0"/>
              <a:t> of </a:t>
            </a:r>
            <a:r>
              <a:rPr lang="fi-FI" dirty="0" err="1"/>
              <a:t>tasks</a:t>
            </a:r>
            <a:r>
              <a:rPr lang="fi-FI" dirty="0"/>
              <a:t> and </a:t>
            </a:r>
            <a:r>
              <a:rPr lang="fi-FI" dirty="0" err="1"/>
              <a:t>assignments</a:t>
            </a:r>
            <a:endParaRPr lang="fi-FI" dirty="0"/>
          </a:p>
          <a:p>
            <a:r>
              <a:rPr lang="fi-FI" dirty="0"/>
              <a:t>Arviointiperusteet: 1-5</a:t>
            </a:r>
          </a:p>
          <a:p>
            <a:r>
              <a:rPr lang="fi-FI" dirty="0"/>
              <a:t>Tukiaineistot: </a:t>
            </a:r>
            <a:r>
              <a:rPr lang="fi-FI" dirty="0" err="1"/>
              <a:t>additional</a:t>
            </a:r>
            <a:r>
              <a:rPr lang="fi-FI" dirty="0"/>
              <a:t> </a:t>
            </a:r>
            <a:r>
              <a:rPr lang="fi-FI" dirty="0" err="1"/>
              <a:t>links</a:t>
            </a:r>
            <a:r>
              <a:rPr lang="fi-FI" dirty="0"/>
              <a:t> and pdf </a:t>
            </a:r>
            <a:r>
              <a:rPr lang="fi-FI" dirty="0" err="1"/>
              <a:t>files</a:t>
            </a:r>
            <a:endParaRPr lang="fi-FI" dirty="0"/>
          </a:p>
          <a:p>
            <a:r>
              <a:rPr lang="fi-FI" dirty="0"/>
              <a:t>Avainsanat: </a:t>
            </a:r>
            <a:r>
              <a:rPr lang="fi-FI" dirty="0" err="1"/>
              <a:t>sustainable</a:t>
            </a:r>
            <a:r>
              <a:rPr lang="fi-FI" dirty="0"/>
              <a:t> </a:t>
            </a:r>
            <a:r>
              <a:rPr lang="fi-FI" dirty="0" err="1"/>
              <a:t>development</a:t>
            </a:r>
            <a:r>
              <a:rPr lang="fi-FI" dirty="0"/>
              <a:t>, </a:t>
            </a:r>
            <a:r>
              <a:rPr lang="fi-FI" dirty="0" err="1"/>
              <a:t>cities</a:t>
            </a:r>
            <a:r>
              <a:rPr lang="fi-FI" dirty="0"/>
              <a:t>, </a:t>
            </a:r>
            <a:r>
              <a:rPr lang="fi-FI" dirty="0" err="1"/>
              <a:t>communities</a:t>
            </a:r>
            <a:r>
              <a:rPr lang="fi-FI" dirty="0"/>
              <a:t>, </a:t>
            </a:r>
            <a:r>
              <a:rPr lang="fi-FI" dirty="0" err="1"/>
              <a:t>welfare</a:t>
            </a:r>
            <a:r>
              <a:rPr lang="fi-FI" dirty="0"/>
              <a:t>, </a:t>
            </a:r>
            <a:r>
              <a:rPr lang="fi-FI" dirty="0" err="1"/>
              <a:t>resilience</a:t>
            </a:r>
            <a:r>
              <a:rPr lang="fi-FI" dirty="0"/>
              <a:t>, </a:t>
            </a:r>
            <a:r>
              <a:rPr lang="fi-FI" dirty="0" err="1"/>
              <a:t>environment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05391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70A34C3-379B-457F-B862-FDEBC1812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2. </a:t>
            </a:r>
            <a:r>
              <a:rPr lang="fi-FI" dirty="0" err="1"/>
              <a:t>Sustainable</a:t>
            </a:r>
            <a:r>
              <a:rPr lang="fi-FI" dirty="0"/>
              <a:t> </a:t>
            </a:r>
            <a:r>
              <a:rPr lang="fi-FI" dirty="0" err="1"/>
              <a:t>communities</a:t>
            </a:r>
            <a:r>
              <a:rPr lang="fi-FI" dirty="0"/>
              <a:t> – </a:t>
            </a:r>
            <a:r>
              <a:rPr lang="fi-FI" dirty="0" err="1"/>
              <a:t>planning</a:t>
            </a:r>
            <a:r>
              <a:rPr lang="fi-FI" dirty="0"/>
              <a:t> </a:t>
            </a:r>
            <a:r>
              <a:rPr lang="fi-FI" dirty="0" err="1"/>
              <a:t>system</a:t>
            </a:r>
            <a:r>
              <a:rPr lang="fi-FI" dirty="0"/>
              <a:t> and </a:t>
            </a:r>
            <a:r>
              <a:rPr lang="fi-FI" dirty="0" err="1"/>
              <a:t>examples</a:t>
            </a:r>
            <a:r>
              <a:rPr lang="fi-FI" dirty="0"/>
              <a:t> 1 op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81A1B2F-2CFB-4AA0-AF13-6507FE52CC2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Tekijä: Eeva </a:t>
            </a:r>
            <a:r>
              <a:rPr lang="fi-FI" dirty="0" err="1"/>
              <a:t>Aarrevaaara</a:t>
            </a:r>
            <a:r>
              <a:rPr lang="fi-FI" dirty="0"/>
              <a:t>, LAB </a:t>
            </a:r>
            <a:r>
              <a:rPr lang="fi-FI" dirty="0" err="1"/>
              <a:t>University</a:t>
            </a:r>
            <a:r>
              <a:rPr lang="fi-FI" dirty="0"/>
              <a:t> of </a:t>
            </a:r>
            <a:r>
              <a:rPr lang="fi-FI" dirty="0" err="1"/>
              <a:t>Applied</a:t>
            </a:r>
            <a:r>
              <a:rPr lang="fi-FI" dirty="0"/>
              <a:t> Sciences</a:t>
            </a:r>
          </a:p>
          <a:p>
            <a:r>
              <a:rPr lang="fi-FI" dirty="0"/>
              <a:t>Kieli: English </a:t>
            </a:r>
          </a:p>
          <a:p>
            <a:r>
              <a:rPr lang="fi-FI" dirty="0"/>
              <a:t>Virtuaalisuus: Virtual </a:t>
            </a:r>
            <a:r>
              <a:rPr lang="fi-FI" dirty="0" err="1"/>
              <a:t>materials</a:t>
            </a:r>
            <a:r>
              <a:rPr lang="fi-FI" dirty="0"/>
              <a:t> + </a:t>
            </a:r>
            <a:r>
              <a:rPr lang="fi-FI" dirty="0" err="1"/>
              <a:t>assignments</a:t>
            </a:r>
            <a:endParaRPr lang="fi-FI" dirty="0"/>
          </a:p>
          <a:p>
            <a:r>
              <a:rPr lang="fi-FI" dirty="0"/>
              <a:t>Opintojakson kuvaus: </a:t>
            </a:r>
            <a:r>
              <a:rPr lang="fi-FI" dirty="0" err="1"/>
              <a:t>Nugget</a:t>
            </a:r>
            <a:r>
              <a:rPr lang="fi-FI" dirty="0"/>
              <a:t>, </a:t>
            </a:r>
            <a:r>
              <a:rPr lang="fi-FI" dirty="0" err="1"/>
              <a:t>planning</a:t>
            </a:r>
            <a:r>
              <a:rPr lang="fi-FI" dirty="0"/>
              <a:t> </a:t>
            </a:r>
            <a:r>
              <a:rPr lang="fi-FI" dirty="0" err="1"/>
              <a:t>system</a:t>
            </a:r>
            <a:r>
              <a:rPr lang="fi-FI" dirty="0"/>
              <a:t> and </a:t>
            </a:r>
            <a:r>
              <a:rPr lang="fi-FI" dirty="0" err="1"/>
              <a:t>examples</a:t>
            </a:r>
            <a:r>
              <a:rPr lang="fi-FI" dirty="0"/>
              <a:t> of </a:t>
            </a:r>
            <a:r>
              <a:rPr lang="fi-FI" dirty="0" err="1"/>
              <a:t>sustainable</a:t>
            </a:r>
            <a:r>
              <a:rPr lang="fi-FI" dirty="0"/>
              <a:t> </a:t>
            </a:r>
            <a:r>
              <a:rPr lang="fi-FI" dirty="0" err="1"/>
              <a:t>communities</a:t>
            </a:r>
            <a:endParaRPr lang="fi-FI" dirty="0"/>
          </a:p>
          <a:p>
            <a:r>
              <a:rPr lang="fi-FI" dirty="0"/>
              <a:t>Osaamistavoitteet: </a:t>
            </a:r>
            <a:r>
              <a:rPr lang="fi-FI" dirty="0" err="1"/>
              <a:t>students</a:t>
            </a:r>
            <a:r>
              <a:rPr lang="fi-FI" dirty="0"/>
              <a:t> </a:t>
            </a:r>
            <a:r>
              <a:rPr lang="fi-FI" dirty="0" err="1"/>
              <a:t>are</a:t>
            </a:r>
            <a:r>
              <a:rPr lang="fi-FI" dirty="0"/>
              <a:t> </a:t>
            </a:r>
            <a:r>
              <a:rPr lang="fi-FI" dirty="0" err="1"/>
              <a:t>able</a:t>
            </a:r>
            <a:r>
              <a:rPr lang="fi-FI" dirty="0"/>
              <a:t> to </a:t>
            </a:r>
            <a:r>
              <a:rPr lang="fi-FI" dirty="0" err="1"/>
              <a:t>identify</a:t>
            </a:r>
            <a:r>
              <a:rPr lang="fi-FI" dirty="0"/>
              <a:t> </a:t>
            </a:r>
            <a:r>
              <a:rPr lang="fi-FI" dirty="0" err="1"/>
              <a:t>characteristics</a:t>
            </a:r>
            <a:r>
              <a:rPr lang="fi-FI" dirty="0"/>
              <a:t> of </a:t>
            </a:r>
            <a:r>
              <a:rPr lang="fi-FI" dirty="0" err="1"/>
              <a:t>sustainable</a:t>
            </a:r>
            <a:r>
              <a:rPr lang="fi-FI" dirty="0"/>
              <a:t> </a:t>
            </a:r>
            <a:r>
              <a:rPr lang="fi-FI" dirty="0" err="1"/>
              <a:t>communities</a:t>
            </a:r>
            <a:r>
              <a:rPr lang="fi-FI" dirty="0"/>
              <a:t>  and </a:t>
            </a:r>
            <a:r>
              <a:rPr lang="fi-FI" dirty="0" err="1"/>
              <a:t>evaluate</a:t>
            </a:r>
            <a:r>
              <a:rPr lang="fi-FI" dirty="0"/>
              <a:t>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viewpoints</a:t>
            </a:r>
            <a:r>
              <a:rPr lang="fi-FI" dirty="0"/>
              <a:t> in </a:t>
            </a:r>
            <a:r>
              <a:rPr lang="fi-FI" dirty="0" err="1"/>
              <a:t>practical</a:t>
            </a:r>
            <a:r>
              <a:rPr lang="fi-FI" dirty="0"/>
              <a:t> </a:t>
            </a:r>
            <a:r>
              <a:rPr lang="fi-FI" dirty="0" err="1"/>
              <a:t>situations</a:t>
            </a:r>
            <a:endParaRPr lang="fi-FI" dirty="0"/>
          </a:p>
          <a:p>
            <a:r>
              <a:rPr lang="fi-FI" dirty="0"/>
              <a:t>Sisällöt: SDG11, </a:t>
            </a:r>
            <a:r>
              <a:rPr lang="fi-FI" dirty="0" err="1"/>
              <a:t>planning</a:t>
            </a:r>
            <a:r>
              <a:rPr lang="fi-FI" dirty="0"/>
              <a:t> </a:t>
            </a:r>
            <a:r>
              <a:rPr lang="fi-FI" dirty="0" err="1"/>
              <a:t>system</a:t>
            </a:r>
            <a:r>
              <a:rPr lang="fi-FI" dirty="0"/>
              <a:t>, </a:t>
            </a:r>
            <a:r>
              <a:rPr lang="fi-FI" dirty="0" err="1"/>
              <a:t>regions</a:t>
            </a:r>
            <a:r>
              <a:rPr lang="fi-FI" dirty="0"/>
              <a:t> and </a:t>
            </a:r>
            <a:r>
              <a:rPr lang="fi-FI" dirty="0" err="1"/>
              <a:t>municipalities</a:t>
            </a:r>
            <a:r>
              <a:rPr lang="fi-FI" dirty="0"/>
              <a:t>, </a:t>
            </a:r>
            <a:r>
              <a:rPr lang="fi-FI" dirty="0" err="1"/>
              <a:t>growth</a:t>
            </a:r>
            <a:r>
              <a:rPr lang="fi-FI" dirty="0"/>
              <a:t> </a:t>
            </a:r>
            <a:r>
              <a:rPr lang="fi-FI" dirty="0" err="1"/>
              <a:t>agreements</a:t>
            </a:r>
            <a:r>
              <a:rPr lang="fi-FI" dirty="0"/>
              <a:t>, </a:t>
            </a:r>
            <a:r>
              <a:rPr lang="fi-FI" dirty="0" err="1"/>
              <a:t>international</a:t>
            </a:r>
            <a:r>
              <a:rPr lang="fi-FI" dirty="0"/>
              <a:t> and </a:t>
            </a:r>
            <a:r>
              <a:rPr lang="fi-FI" dirty="0" err="1"/>
              <a:t>Finnish</a:t>
            </a:r>
            <a:r>
              <a:rPr lang="fi-FI" dirty="0"/>
              <a:t> </a:t>
            </a:r>
            <a:r>
              <a:rPr lang="fi-FI" dirty="0" err="1"/>
              <a:t>examples</a:t>
            </a:r>
            <a:r>
              <a:rPr lang="fi-FI" dirty="0"/>
              <a:t> of </a:t>
            </a:r>
            <a:r>
              <a:rPr lang="fi-FI" dirty="0" err="1"/>
              <a:t>sustainable</a:t>
            </a:r>
            <a:r>
              <a:rPr lang="fi-FI" dirty="0"/>
              <a:t> </a:t>
            </a:r>
            <a:r>
              <a:rPr lang="fi-FI" dirty="0" err="1"/>
              <a:t>cities</a:t>
            </a:r>
            <a:r>
              <a:rPr lang="fi-FI" dirty="0"/>
              <a:t> and </a:t>
            </a:r>
            <a:r>
              <a:rPr lang="fi-FI" dirty="0" err="1"/>
              <a:t>communities</a:t>
            </a:r>
            <a:r>
              <a:rPr lang="fi-FI" dirty="0"/>
              <a:t> </a:t>
            </a:r>
          </a:p>
          <a:p>
            <a:endParaRPr lang="fi-FI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7E7CBA8-E0FF-4B75-BB57-6B6685FFD4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/>
              <a:t>Toteutustapa: </a:t>
            </a:r>
            <a:r>
              <a:rPr lang="fi-FI" dirty="0" err="1"/>
              <a:t>Blended</a:t>
            </a:r>
            <a:r>
              <a:rPr lang="fi-FI" dirty="0"/>
              <a:t> </a:t>
            </a:r>
            <a:r>
              <a:rPr lang="fi-FI" dirty="0" err="1"/>
              <a:t>learning</a:t>
            </a:r>
            <a:r>
              <a:rPr lang="fi-FI" dirty="0"/>
              <a:t> </a:t>
            </a:r>
          </a:p>
          <a:p>
            <a:r>
              <a:rPr lang="fi-FI" dirty="0"/>
              <a:t>Opiskeluaineistot: </a:t>
            </a:r>
            <a:r>
              <a:rPr lang="fi-FI" dirty="0" err="1"/>
              <a:t>slides</a:t>
            </a:r>
            <a:r>
              <a:rPr lang="fi-FI" dirty="0"/>
              <a:t>, </a:t>
            </a:r>
            <a:r>
              <a:rPr lang="fi-FI" dirty="0" err="1"/>
              <a:t>links</a:t>
            </a:r>
            <a:r>
              <a:rPr lang="fi-FI" dirty="0"/>
              <a:t>, </a:t>
            </a:r>
            <a:r>
              <a:rPr lang="fi-FI" dirty="0" err="1"/>
              <a:t>assignments</a:t>
            </a:r>
            <a:endParaRPr lang="fi-FI" dirty="0"/>
          </a:p>
          <a:p>
            <a:r>
              <a:rPr lang="fi-FI" dirty="0"/>
              <a:t>Suoritustapa: </a:t>
            </a:r>
            <a:r>
              <a:rPr lang="fi-FI" dirty="0" err="1"/>
              <a:t>Completion</a:t>
            </a:r>
            <a:r>
              <a:rPr lang="fi-FI" dirty="0"/>
              <a:t> of </a:t>
            </a:r>
            <a:r>
              <a:rPr lang="fi-FI" dirty="0" err="1"/>
              <a:t>tasks</a:t>
            </a:r>
            <a:r>
              <a:rPr lang="fi-FI" dirty="0"/>
              <a:t> and </a:t>
            </a:r>
            <a:r>
              <a:rPr lang="fi-FI" dirty="0" err="1"/>
              <a:t>assignments</a:t>
            </a:r>
            <a:endParaRPr lang="fi-FI" dirty="0"/>
          </a:p>
          <a:p>
            <a:r>
              <a:rPr lang="fi-FI" dirty="0"/>
              <a:t>Arviointiperusteet: 1-5</a:t>
            </a:r>
          </a:p>
          <a:p>
            <a:r>
              <a:rPr lang="fi-FI" dirty="0"/>
              <a:t>Tukiaineistot: </a:t>
            </a:r>
            <a:r>
              <a:rPr lang="fi-FI" dirty="0" err="1"/>
              <a:t>additional</a:t>
            </a:r>
            <a:r>
              <a:rPr lang="fi-FI" dirty="0"/>
              <a:t> </a:t>
            </a:r>
            <a:r>
              <a:rPr lang="fi-FI" dirty="0" err="1"/>
              <a:t>links</a:t>
            </a:r>
            <a:r>
              <a:rPr lang="fi-FI" dirty="0"/>
              <a:t> and pdf </a:t>
            </a:r>
            <a:r>
              <a:rPr lang="fi-FI" dirty="0" err="1"/>
              <a:t>files</a:t>
            </a:r>
            <a:r>
              <a:rPr lang="fi-FI" dirty="0"/>
              <a:t> in </a:t>
            </a:r>
            <a:r>
              <a:rPr lang="fi-FI" dirty="0" err="1"/>
              <a:t>presentations</a:t>
            </a:r>
            <a:endParaRPr lang="fi-FI" dirty="0"/>
          </a:p>
          <a:p>
            <a:r>
              <a:rPr lang="fi-FI" dirty="0"/>
              <a:t>Avainsanat: </a:t>
            </a:r>
            <a:r>
              <a:rPr lang="fi-FI" dirty="0" err="1"/>
              <a:t>sustainable</a:t>
            </a:r>
            <a:r>
              <a:rPr lang="fi-FI" dirty="0"/>
              <a:t> </a:t>
            </a:r>
            <a:r>
              <a:rPr lang="fi-FI" dirty="0" err="1"/>
              <a:t>development</a:t>
            </a:r>
            <a:r>
              <a:rPr lang="fi-FI" dirty="0"/>
              <a:t>, </a:t>
            </a:r>
            <a:r>
              <a:rPr lang="fi-FI" dirty="0" err="1"/>
              <a:t>cities</a:t>
            </a:r>
            <a:r>
              <a:rPr lang="fi-FI" dirty="0"/>
              <a:t>, </a:t>
            </a:r>
            <a:r>
              <a:rPr lang="fi-FI" dirty="0" err="1"/>
              <a:t>communities</a:t>
            </a:r>
            <a:r>
              <a:rPr lang="fi-FI" dirty="0"/>
              <a:t>,</a:t>
            </a:r>
            <a:r>
              <a:rPr lang="en-US" dirty="0"/>
              <a:t> settlement structure, community planning, urban planning, </a:t>
            </a:r>
            <a:r>
              <a:rPr lang="en-US" dirty="0" err="1"/>
              <a:t>mpobility</a:t>
            </a:r>
            <a:r>
              <a:rPr lang="en-US" dirty="0"/>
              <a:t> and transport planning, energy solutions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0186897"/>
      </p:ext>
    </p:extLst>
  </p:cSld>
  <p:clrMapOvr>
    <a:masterClrMapping/>
  </p:clrMapOvr>
</p:sld>
</file>

<file path=ppt/theme/theme1.xml><?xml version="1.0" encoding="utf-8"?>
<a:theme xmlns:a="http://schemas.openxmlformats.org/drawingml/2006/main" name="1_Mukautettu suunnittelumalli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iertotalousAMK_PPT_tyhjä.pptx" id="{987F7A64-149F-E74C-8D07-8B0ABACFFDD3}" vid="{A1813D64-779F-DE44-9C7C-8C44FA220EF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44F74372C55FE4B821D5F2378F4B2BA" ma:contentTypeVersion="1" ma:contentTypeDescription="Luo uusi asiakirja." ma:contentTypeScope="" ma:versionID="822fe6b422b8dec44a40602c4233d47b">
  <xsd:schema xmlns:xsd="http://www.w3.org/2001/XMLSchema" xmlns:xs="http://www.w3.org/2001/XMLSchema" xmlns:p="http://schemas.microsoft.com/office/2006/metadata/properties" xmlns:ns2="76865ef9-df32-4c37-ae45-f9784eb47bff" xmlns:ns3="7e9e6169-ad39-4139-80cb-366121f0def0" targetNamespace="http://schemas.microsoft.com/office/2006/metadata/properties" ma:root="true" ma:fieldsID="6eb707645daa25c755dded653de544e8" ns2:_="" ns3:_="">
    <xsd:import namespace="76865ef9-df32-4c37-ae45-f9784eb47bff"/>
    <xsd:import namespace="7e9e6169-ad39-4139-80cb-366121f0def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865ef9-df32-4c37-ae45-f9784eb47bf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Tiedostotunnisteen arvo" ma:description="Tälle kohteelle määritetyn tiedostotunnisteen arvo." ma:internalName="_dlc_DocId" ma:readOnly="true">
      <xsd:simpleType>
        <xsd:restriction base="dms:Text"/>
      </xsd:simpleType>
    </xsd:element>
    <xsd:element name="_dlc_DocIdUrl" ma:index="9" nillable="true" ma:displayName="Tiedostotunniste" ma:description="Tämän tiedoston pysyvä linkki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9e6169-ad39-4139-80cb-366121f0def0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Jaettu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76865ef9-df32-4c37-ae45-f9784eb47bff">427W7XWPXQD2-403814790-2622</_dlc_DocId>
    <_dlc_DocIdUrl xmlns="76865ef9-df32-4c37-ae45-f9784eb47bff">
      <Url>https://tt.eduuni.fi/sites/luc-lapinamk-extra/kiertotalousosaamista-ammattikorkeakouluihin/_layouts/15/DocIdRedir.aspx?ID=427W7XWPXQD2-403814790-2622</Url>
      <Description>427W7XWPXQD2-403814790-2622</Description>
    </_dlc_DocIdUrl>
  </documentManagement>
</p:properties>
</file>

<file path=customXml/itemProps1.xml><?xml version="1.0" encoding="utf-8"?>
<ds:datastoreItem xmlns:ds="http://schemas.openxmlformats.org/officeDocument/2006/customXml" ds:itemID="{5D6CA127-3916-47EA-B8C1-FC4BADCF6D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6865ef9-df32-4c37-ae45-f9784eb47bff"/>
    <ds:schemaRef ds:uri="7e9e6169-ad39-4139-80cb-366121f0de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EC7E5B-A751-4077-A98E-847E9C7313F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C90FA5C-5979-4C18-ACBC-8480494A6BA1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4D40E7D4-CA46-41AB-91EB-F81C07647E0E}">
  <ds:schemaRefs>
    <ds:schemaRef ds:uri="http://schemas.microsoft.com/office/2006/metadata/properties"/>
    <ds:schemaRef ds:uri="http://schemas.microsoft.com/office/infopath/2007/PartnerControls"/>
    <ds:schemaRef ds:uri="76865ef9-df32-4c37-ae45-f9784eb47bf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KiertotalousAMK_PPT</Template>
  <TotalTime>81</TotalTime>
  <Words>246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Microsoft Sans Serif</vt:lpstr>
      <vt:lpstr>1_Mukautettu suunnittelumalli</vt:lpstr>
      <vt:lpstr>1. Sustainable communities - basics 2 op</vt:lpstr>
      <vt:lpstr>2. Sustainable communities – planning system and examples 1 op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Sustainable communities 1 op</dc:title>
  <dc:creator>Pentti Viluksela</dc:creator>
  <cp:lastModifiedBy>Eeva Aarrevaara</cp:lastModifiedBy>
  <cp:revision>6</cp:revision>
  <dcterms:created xsi:type="dcterms:W3CDTF">2019-03-20T13:02:47Z</dcterms:created>
  <dcterms:modified xsi:type="dcterms:W3CDTF">2020-10-31T20:09:41Z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0x010100844F74372C55FE4B821D5F2378F4B2BA</vt:lpwstr>
  </property>
  <property fmtid="{D5CDD505-2E9C-101B-9397-08002B2CF9AE}" pid="3" name="_dlc_DocIdItemGuid">
    <vt:lpwstr>8150befa-d06c-494a-a0be-5677964269f0</vt:lpwstr>
  </property>
</Properties>
</file>