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5"/>
  </p:sldMasterIdLst>
  <p:notesMasterIdLst>
    <p:notesMasterId r:id="rId18"/>
  </p:notesMasterIdLst>
  <p:sldIdLst>
    <p:sldId id="256" r:id="rId6"/>
    <p:sldId id="300" r:id="rId7"/>
    <p:sldId id="306" r:id="rId8"/>
    <p:sldId id="301" r:id="rId9"/>
    <p:sldId id="302" r:id="rId10"/>
    <p:sldId id="303" r:id="rId11"/>
    <p:sldId id="261" r:id="rId12"/>
    <p:sldId id="264" r:id="rId13"/>
    <p:sldId id="308" r:id="rId14"/>
    <p:sldId id="260" r:id="rId15"/>
    <p:sldId id="309" r:id="rId16"/>
    <p:sldId id="307" r:id="rId1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4B183"/>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86"/>
    <p:restoredTop sz="91156"/>
  </p:normalViewPr>
  <p:slideViewPr>
    <p:cSldViewPr snapToGrid="0" snapToObjects="1" showGuides="1">
      <p:cViewPr varScale="1">
        <p:scale>
          <a:sx n="61" d="100"/>
          <a:sy n="61" d="100"/>
        </p:scale>
        <p:origin x="99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sap Regular"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sap Regular" charset="0"/>
              </a:defRPr>
            </a:lvl1pPr>
          </a:lstStyle>
          <a:p>
            <a:fld id="{EAE9EDC8-81A6-1A46-A886-0A07DC388ABD}" type="datetimeFigureOut">
              <a:rPr lang="en-GB" smtClean="0"/>
              <a:pPr/>
              <a:t>31/10/2020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sap Regular"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sap Regular" charset="0"/>
              </a:defRPr>
            </a:lvl1pPr>
          </a:lstStyle>
          <a:p>
            <a:fld id="{CD1B1D88-348B-DC46-BC2D-CBBDEFBC658A}" type="slidenum">
              <a:rPr lang="en-GB" smtClean="0"/>
              <a:pPr/>
              <a:t>‹#›</a:t>
            </a:fld>
            <a:endParaRPr lang="en-GB" dirty="0"/>
          </a:p>
        </p:txBody>
      </p:sp>
    </p:spTree>
    <p:extLst>
      <p:ext uri="{BB962C8B-B14F-4D97-AF65-F5344CB8AC3E}">
        <p14:creationId xmlns:p14="http://schemas.microsoft.com/office/powerpoint/2010/main" val="366817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sap Regular" charset="0"/>
        <a:ea typeface="+mn-ea"/>
        <a:cs typeface="+mn-cs"/>
      </a:defRPr>
    </a:lvl1pPr>
    <a:lvl2pPr marL="457200" algn="l" defTabSz="914400" rtl="0" eaLnBrk="1" latinLnBrk="0" hangingPunct="1">
      <a:defRPr sz="1200" b="0" i="0" kern="1200">
        <a:solidFill>
          <a:schemeClr val="tx1"/>
        </a:solidFill>
        <a:latin typeface="Asap Regular" charset="0"/>
        <a:ea typeface="+mn-ea"/>
        <a:cs typeface="+mn-cs"/>
      </a:defRPr>
    </a:lvl2pPr>
    <a:lvl3pPr marL="914400" algn="l" defTabSz="914400" rtl="0" eaLnBrk="1" latinLnBrk="0" hangingPunct="1">
      <a:defRPr sz="1200" b="0" i="0" kern="1200">
        <a:solidFill>
          <a:schemeClr val="tx1"/>
        </a:solidFill>
        <a:latin typeface="Asap Regular" charset="0"/>
        <a:ea typeface="+mn-ea"/>
        <a:cs typeface="+mn-cs"/>
      </a:defRPr>
    </a:lvl3pPr>
    <a:lvl4pPr marL="1371600" algn="l" defTabSz="914400" rtl="0" eaLnBrk="1" latinLnBrk="0" hangingPunct="1">
      <a:defRPr sz="1200" b="0" i="0" kern="1200">
        <a:solidFill>
          <a:schemeClr val="tx1"/>
        </a:solidFill>
        <a:latin typeface="Asap Regular" charset="0"/>
        <a:ea typeface="+mn-ea"/>
        <a:cs typeface="+mn-cs"/>
      </a:defRPr>
    </a:lvl4pPr>
    <a:lvl5pPr marL="1828800" algn="l" defTabSz="914400" rtl="0" eaLnBrk="1" latinLnBrk="0" hangingPunct="1">
      <a:defRPr sz="1200" b="0" i="0" kern="1200">
        <a:solidFill>
          <a:schemeClr val="tx1"/>
        </a:solidFill>
        <a:latin typeface="Asap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Photo of Amritsar, </a:t>
            </a:r>
            <a:r>
              <a:rPr lang="fi-FI" dirty="0" err="1"/>
              <a:t>India</a:t>
            </a:r>
            <a:r>
              <a:rPr lang="fi-FI" dirty="0"/>
              <a:t>. (Photo: Pentti Viluksela CC BY)</a:t>
            </a:r>
          </a:p>
        </p:txBody>
      </p:sp>
      <p:sp>
        <p:nvSpPr>
          <p:cNvPr id="4" name="Slide Number Placeholder 3"/>
          <p:cNvSpPr>
            <a:spLocks noGrp="1"/>
          </p:cNvSpPr>
          <p:nvPr>
            <p:ph type="sldNum" sz="quarter" idx="5"/>
          </p:nvPr>
        </p:nvSpPr>
        <p:spPr/>
        <p:txBody>
          <a:bodyPr/>
          <a:lstStyle/>
          <a:p>
            <a:fld id="{CD1B1D88-348B-DC46-BC2D-CBBDEFBC658A}" type="slidenum">
              <a:rPr lang="en-GB" smtClean="0"/>
              <a:pPr/>
              <a:t>2</a:t>
            </a:fld>
            <a:endParaRPr lang="en-GB" dirty="0"/>
          </a:p>
        </p:txBody>
      </p:sp>
    </p:spTree>
    <p:extLst>
      <p:ext uri="{BB962C8B-B14F-4D97-AF65-F5344CB8AC3E}">
        <p14:creationId xmlns:p14="http://schemas.microsoft.com/office/powerpoint/2010/main" val="16505092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Kuv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Päivämäärän paikkamerkki 3"/>
          <p:cNvSpPr>
            <a:spLocks noGrp="1"/>
          </p:cNvSpPr>
          <p:nvPr>
            <p:ph type="dt" sz="half" idx="10"/>
          </p:nvPr>
        </p:nvSpPr>
        <p:spPr>
          <a:xfrm>
            <a:off x="1716506" y="6192671"/>
            <a:ext cx="966537" cy="365125"/>
          </a:xfrm>
        </p:spPr>
        <p:txBody>
          <a:bodyPr/>
          <a:lstStyle/>
          <a:p>
            <a:r>
              <a:rPr lang="fi-FI"/>
              <a:t>Metropolia</a:t>
            </a:r>
            <a:endParaRPr lang="en-US"/>
          </a:p>
        </p:txBody>
      </p:sp>
      <p:sp>
        <p:nvSpPr>
          <p:cNvPr id="5" name="Alatunnisteen paikkamerkki 4"/>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7829473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8" name="Kuv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Alatunnisteen paikkamerkki 4"/>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899165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pic>
        <p:nvPicPr>
          <p:cNvPr id="6" name="Kuva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Alatunnisteen paikkamerkki 4"/>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73587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kstin paikkamerkki 2"/>
          <p:cNvSpPr>
            <a:spLocks noGrp="1"/>
          </p:cNvSpPr>
          <p:nvPr>
            <p:ph type="body" idx="1"/>
          </p:nvPr>
        </p:nvSpPr>
        <p:spPr>
          <a:xfrm>
            <a:off x="831850" y="4589464"/>
            <a:ext cx="10515600" cy="108944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Alatunnisteen paikkamerkki 4"/>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2996667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5" name="Kuv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sz="half" idx="1"/>
          </p:nvPr>
        </p:nvSpPr>
        <p:spPr>
          <a:xfrm>
            <a:off x="838200" y="1825625"/>
            <a:ext cx="5181600" cy="41997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Sisällön paikkamerkki 3"/>
          <p:cNvSpPr>
            <a:spLocks noGrp="1"/>
          </p:cNvSpPr>
          <p:nvPr>
            <p:ph sz="half" idx="2"/>
          </p:nvPr>
        </p:nvSpPr>
        <p:spPr>
          <a:xfrm>
            <a:off x="6172200" y="1825625"/>
            <a:ext cx="5181600" cy="41997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Alatunnisteen paikkamerkki 5"/>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809395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Kaksi sisältökohdetta">
    <p:spTree>
      <p:nvGrpSpPr>
        <p:cNvPr id="1" name=""/>
        <p:cNvGrpSpPr/>
        <p:nvPr/>
      </p:nvGrpSpPr>
      <p:grpSpPr>
        <a:xfrm>
          <a:off x="0" y="0"/>
          <a:ext cx="0" cy="0"/>
          <a:chOff x="0" y="0"/>
          <a:chExt cx="0" cy="0"/>
        </a:xfrm>
      </p:grpSpPr>
      <p:pic>
        <p:nvPicPr>
          <p:cNvPr id="7" name="Kuva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en-US"/>
              <a:t>Click to edit Master title style</a:t>
            </a:r>
            <a:endParaRPr lang="fi-FI" dirty="0"/>
          </a:p>
        </p:txBody>
      </p:sp>
      <p:sp>
        <p:nvSpPr>
          <p:cNvPr id="3" name="Sisällön paikkamerkki 2"/>
          <p:cNvSpPr>
            <a:spLocks noGrp="1"/>
          </p:cNvSpPr>
          <p:nvPr>
            <p:ph sz="half" idx="1"/>
          </p:nvPr>
        </p:nvSpPr>
        <p:spPr>
          <a:xfrm>
            <a:off x="838200" y="1690688"/>
            <a:ext cx="5181600" cy="4351338"/>
          </a:xfrm>
        </p:spPr>
        <p:txBody>
          <a:bodyPr/>
          <a:lstStyle>
            <a:lvl1pPr marL="457200" indent="-457200">
              <a:buFont typeface="Arial" panose="020B0604020202020204" pitchFamily="34" charset="0"/>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 name="Sisällön paikkamerkki 3"/>
          <p:cNvSpPr>
            <a:spLocks noGrp="1"/>
          </p:cNvSpPr>
          <p:nvPr>
            <p:ph sz="half" idx="2"/>
          </p:nvPr>
        </p:nvSpPr>
        <p:spPr>
          <a:xfrm>
            <a:off x="6172200" y="1825625"/>
            <a:ext cx="5181600" cy="4216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Alatunnisteen paikkamerkki 5"/>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9271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5" name="Kuv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p:cNvSpPr>
            <a:spLocks noGrp="1"/>
          </p:cNvSpPr>
          <p:nvPr>
            <p:ph type="title"/>
          </p:nvPr>
        </p:nvSpPr>
        <p:spPr/>
        <p:txBody>
          <a:bodyPr/>
          <a:lstStyle/>
          <a:p>
            <a:r>
              <a:rPr lang="en-US"/>
              <a:t>Click to edit Master title style</a:t>
            </a:r>
            <a:endParaRPr lang="fi-FI"/>
          </a:p>
        </p:txBody>
      </p:sp>
      <p:sp>
        <p:nvSpPr>
          <p:cNvPr id="4" name="Alatunnisteen paikkamerkki 3"/>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765250516"/>
      </p:ext>
    </p:extLst>
  </p:cSld>
  <p:clrMapOvr>
    <a:masterClrMapping/>
  </p:clrMapOvr>
  <p:extLst>
    <p:ext uri="{DCECCB84-F9BA-43D5-87BE-67443E8EF086}">
      <p15:sldGuideLst xmlns:p15="http://schemas.microsoft.com/office/powerpoint/2012/main">
        <p15:guide id="1" orient="horz" pos="402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838200" y="1825625"/>
            <a:ext cx="10515600" cy="4161289"/>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i-FI"/>
              <a:t>Metropolia</a:t>
            </a:r>
            <a:endParaRPr lang="en-US"/>
          </a:p>
        </p:txBody>
      </p:sp>
      <p:sp>
        <p:nvSpPr>
          <p:cNvPr id="5" name="Alatunnisteen paikkamerkki 4"/>
          <p:cNvSpPr>
            <a:spLocks noGrp="1"/>
          </p:cNvSpPr>
          <p:nvPr>
            <p:ph type="ftr" sz="quarter" idx="3"/>
          </p:nvPr>
        </p:nvSpPr>
        <p:spPr>
          <a:xfrm>
            <a:off x="4038600" y="619267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Sustainable communities 3</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529C0-4448-B34E-A2A4-F15E625B8521}" type="slidenum">
              <a:rPr lang="en-US" smtClean="0"/>
              <a:pPr/>
              <a:t>‹#›</a:t>
            </a:fld>
            <a:endParaRPr lang="en-US"/>
          </a:p>
        </p:txBody>
      </p:sp>
    </p:spTree>
    <p:extLst>
      <p:ext uri="{BB962C8B-B14F-4D97-AF65-F5344CB8AC3E}">
        <p14:creationId xmlns:p14="http://schemas.microsoft.com/office/powerpoint/2010/main" val="1911644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dt="0"/>
  <p:txStyles>
    <p:titleStyle>
      <a:lvl1pPr algn="l" defTabSz="914400" rtl="0" eaLnBrk="1" latinLnBrk="0" hangingPunct="1">
        <a:lnSpc>
          <a:spcPct val="90000"/>
        </a:lnSpc>
        <a:spcBef>
          <a:spcPct val="0"/>
        </a:spcBef>
        <a:buNone/>
        <a:defRPr sz="4400" kern="12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o86Ut6kAEMQ"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bc.co.uk/programmes/w3ct03ms" TargetMode="External"/><Relationship Id="rId2" Type="http://schemas.openxmlformats.org/officeDocument/2006/relationships/hyperlink" Target="https://www.hiilineutraalisuomi.fi/en-US/Hink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hyperlink" Target="https://www.youtube.com/watch?v=ehVOhpv4me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resilienceacademy.ac.tz/" TargetMode="External"/><Relationship Id="rId5" Type="http://schemas.openxmlformats.org/officeDocument/2006/relationships/hyperlink" Target="https://www.youtube.com/watch?v=YoyCCwqTXp4" TargetMode="External"/><Relationship Id="rId4" Type="http://schemas.openxmlformats.org/officeDocument/2006/relationships/hyperlink" Target="https://www.youtube.com/watch?v=v8u9BJDuIr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ndrr.org/implementing-sendai-framework/what-sf" TargetMode="External"/><Relationship Id="rId2" Type="http://schemas.openxmlformats.org/officeDocument/2006/relationships/hyperlink" Target="https://www.undrr.org/" TargetMode="External"/><Relationship Id="rId1" Type="http://schemas.openxmlformats.org/officeDocument/2006/relationships/slideLayout" Target="../slideLayouts/slideLayout2.xml"/><Relationship Id="rId4" Type="http://schemas.openxmlformats.org/officeDocument/2006/relationships/hyperlink" Target="https://www.undrr.org/implementing-sendai-framework/sf-and-sdg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ebrdgreencitie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researchgate.net/figure/EIUs-The-Green-City-Index_tbl1_32033450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dirty="0"/>
              <a:t>Resilient &amp; green communities</a:t>
            </a:r>
          </a:p>
        </p:txBody>
      </p:sp>
      <p:sp>
        <p:nvSpPr>
          <p:cNvPr id="3" name="Subtitle 2"/>
          <p:cNvSpPr>
            <a:spLocks noGrp="1"/>
          </p:cNvSpPr>
          <p:nvPr>
            <p:ph type="subTitle" idx="1"/>
          </p:nvPr>
        </p:nvSpPr>
        <p:spPr>
          <a:xfrm>
            <a:off x="1524000" y="806829"/>
            <a:ext cx="9144000" cy="925158"/>
          </a:xfrm>
        </p:spPr>
        <p:txBody>
          <a:bodyPr/>
          <a:lstStyle/>
          <a:p>
            <a:endParaRPr lang="en-US" dirty="0"/>
          </a:p>
        </p:txBody>
      </p:sp>
      <p:sp>
        <p:nvSpPr>
          <p:cNvPr id="4" name="Rectangle 3"/>
          <p:cNvSpPr/>
          <p:nvPr/>
        </p:nvSpPr>
        <p:spPr>
          <a:xfrm>
            <a:off x="3759758" y="3825497"/>
            <a:ext cx="4672483" cy="2466815"/>
          </a:xfrm>
          <a:prstGeom prst="rect">
            <a:avLst/>
          </a:prstGeom>
          <a:solidFill>
            <a:srgbClr val="7030A0">
              <a:alpha val="2470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sap" charset="0"/>
                <a:ea typeface="Asap" charset="0"/>
                <a:cs typeface="Asap" charset="0"/>
              </a:rPr>
              <a:t>In this lecture:</a:t>
            </a:r>
          </a:p>
          <a:p>
            <a:pPr marL="285750" indent="-285750" algn="ctr">
              <a:buFont typeface="Arial" panose="020B0604020202020204" pitchFamily="34" charset="0"/>
              <a:buChar char="•"/>
            </a:pPr>
            <a:r>
              <a:rPr lang="en-GB" b="1" dirty="0">
                <a:solidFill>
                  <a:schemeClr val="tx1"/>
                </a:solidFill>
                <a:latin typeface="Asap" charset="0"/>
                <a:ea typeface="Asap" charset="0"/>
                <a:cs typeface="Asap" charset="0"/>
              </a:rPr>
              <a:t>Urban resilience</a:t>
            </a:r>
          </a:p>
          <a:p>
            <a:pPr marL="285750" indent="-285750" algn="ctr">
              <a:buFont typeface="Arial" panose="020B0604020202020204" pitchFamily="34" charset="0"/>
              <a:buChar char="•"/>
            </a:pPr>
            <a:r>
              <a:rPr lang="en-GB" b="1" dirty="0">
                <a:solidFill>
                  <a:schemeClr val="tx1"/>
                </a:solidFill>
                <a:latin typeface="Asap" charset="0"/>
                <a:ea typeface="Asap" charset="0"/>
                <a:cs typeface="Asap" charset="0"/>
              </a:rPr>
              <a:t>Green cities</a:t>
            </a:r>
          </a:p>
        </p:txBody>
      </p:sp>
    </p:spTree>
    <p:extLst>
      <p:ext uri="{BB962C8B-B14F-4D97-AF65-F5344CB8AC3E}">
        <p14:creationId xmlns:p14="http://schemas.microsoft.com/office/powerpoint/2010/main" val="1994430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A8EA5-1DD9-5347-8D1D-DEC1A115C6E0}"/>
              </a:ext>
            </a:extLst>
          </p:cNvPr>
          <p:cNvSpPr>
            <a:spLocks noGrp="1"/>
          </p:cNvSpPr>
          <p:nvPr>
            <p:ph type="title"/>
          </p:nvPr>
        </p:nvSpPr>
        <p:spPr/>
        <p:txBody>
          <a:bodyPr/>
          <a:lstStyle/>
          <a:p>
            <a:r>
              <a:rPr lang="en-GB" dirty="0"/>
              <a:t>The Urban Green</a:t>
            </a:r>
          </a:p>
        </p:txBody>
      </p:sp>
      <p:sp>
        <p:nvSpPr>
          <p:cNvPr id="3" name="Content Placeholder 2">
            <a:extLst>
              <a:ext uri="{FF2B5EF4-FFF2-40B4-BE49-F238E27FC236}">
                <a16:creationId xmlns:a16="http://schemas.microsoft.com/office/drawing/2014/main" id="{54F39184-078B-3F4F-A37D-DC92D716A606}"/>
              </a:ext>
            </a:extLst>
          </p:cNvPr>
          <p:cNvSpPr>
            <a:spLocks noGrp="1"/>
          </p:cNvSpPr>
          <p:nvPr>
            <p:ph idx="1"/>
          </p:nvPr>
        </p:nvSpPr>
        <p:spPr/>
        <p:txBody>
          <a:bodyPr/>
          <a:lstStyle/>
          <a:p>
            <a:r>
              <a:rPr lang="en-GB" dirty="0"/>
              <a:t>by WWF</a:t>
            </a:r>
          </a:p>
          <a:p>
            <a:r>
              <a:rPr lang="en-GB" dirty="0">
                <a:hlinkClick r:id="rId2"/>
              </a:rPr>
              <a:t>https://www.youtube.com/watch?v=o86Ut6kAEMQ</a:t>
            </a:r>
            <a:endParaRPr lang="en-GB" dirty="0"/>
          </a:p>
          <a:p>
            <a:r>
              <a:rPr lang="en-GB" dirty="0"/>
              <a:t>Observe:</a:t>
            </a:r>
          </a:p>
          <a:p>
            <a:pPr lvl="1"/>
            <a:r>
              <a:rPr lang="en-GB" dirty="0"/>
              <a:t>top leadership commitment</a:t>
            </a:r>
          </a:p>
          <a:p>
            <a:pPr lvl="1"/>
            <a:r>
              <a:rPr lang="en-GB" dirty="0"/>
              <a:t>co-operation between various parties</a:t>
            </a:r>
          </a:p>
          <a:p>
            <a:pPr lvl="1"/>
            <a:r>
              <a:rPr lang="en-GB" dirty="0"/>
              <a:t>disruptive technologies, ambitious policies</a:t>
            </a:r>
          </a:p>
        </p:txBody>
      </p:sp>
      <p:sp>
        <p:nvSpPr>
          <p:cNvPr id="5" name="Footer Placeholder 4">
            <a:extLst>
              <a:ext uri="{FF2B5EF4-FFF2-40B4-BE49-F238E27FC236}">
                <a16:creationId xmlns:a16="http://schemas.microsoft.com/office/drawing/2014/main" id="{F070CC9A-5B8F-D14C-8995-E99B3F4481B4}"/>
              </a:ext>
            </a:extLst>
          </p:cNvPr>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2721137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0556C-F52E-D04F-828E-B7220457EB1C}"/>
              </a:ext>
            </a:extLst>
          </p:cNvPr>
          <p:cNvSpPr>
            <a:spLocks noGrp="1"/>
          </p:cNvSpPr>
          <p:nvPr>
            <p:ph type="title"/>
          </p:nvPr>
        </p:nvSpPr>
        <p:spPr/>
        <p:txBody>
          <a:bodyPr/>
          <a:lstStyle/>
          <a:p>
            <a:r>
              <a:rPr lang="fi-FI" dirty="0" err="1"/>
              <a:t>Climate</a:t>
            </a:r>
            <a:r>
              <a:rPr lang="fi-FI" dirty="0"/>
              <a:t> action: Hinku </a:t>
            </a:r>
            <a:r>
              <a:rPr lang="fi-FI" dirty="0" err="1"/>
              <a:t>project</a:t>
            </a:r>
            <a:endParaRPr lang="fi-FI" dirty="0"/>
          </a:p>
        </p:txBody>
      </p:sp>
      <p:sp>
        <p:nvSpPr>
          <p:cNvPr id="3" name="Content Placeholder 2">
            <a:extLst>
              <a:ext uri="{FF2B5EF4-FFF2-40B4-BE49-F238E27FC236}">
                <a16:creationId xmlns:a16="http://schemas.microsoft.com/office/drawing/2014/main" id="{5AC7FC62-F543-B24A-AF5D-4D9343406E75}"/>
              </a:ext>
            </a:extLst>
          </p:cNvPr>
          <p:cNvSpPr>
            <a:spLocks noGrp="1"/>
          </p:cNvSpPr>
          <p:nvPr>
            <p:ph idx="1"/>
          </p:nvPr>
        </p:nvSpPr>
        <p:spPr/>
        <p:txBody>
          <a:bodyPr/>
          <a:lstStyle/>
          <a:p>
            <a:r>
              <a:rPr lang="fi-FI" dirty="0">
                <a:hlinkClick r:id="rId2"/>
              </a:rPr>
              <a:t>https://www.hiilineutraalisuomi.fi/en-US/Hinku</a:t>
            </a:r>
            <a:endParaRPr lang="fi-FI" dirty="0"/>
          </a:p>
          <a:p>
            <a:r>
              <a:rPr lang="fi-FI" dirty="0"/>
              <a:t>Case: Ii</a:t>
            </a:r>
          </a:p>
          <a:p>
            <a:pPr lvl="1"/>
            <a:r>
              <a:rPr lang="fi-FI" dirty="0" err="1"/>
              <a:t>named</a:t>
            </a:r>
            <a:r>
              <a:rPr lang="fi-FI" dirty="0"/>
              <a:t> ”</a:t>
            </a:r>
            <a:r>
              <a:rPr lang="fi-FI" dirty="0" err="1"/>
              <a:t>the</a:t>
            </a:r>
            <a:r>
              <a:rPr lang="fi-FI" dirty="0"/>
              <a:t> </a:t>
            </a:r>
            <a:r>
              <a:rPr lang="fi-FI" dirty="0" err="1"/>
              <a:t>greenest</a:t>
            </a:r>
            <a:r>
              <a:rPr lang="fi-FI" dirty="0"/>
              <a:t> </a:t>
            </a:r>
            <a:r>
              <a:rPr lang="fi-FI" dirty="0" err="1"/>
              <a:t>town</a:t>
            </a:r>
            <a:r>
              <a:rPr lang="fi-FI" dirty="0"/>
              <a:t> in Europe” in a BBC </a:t>
            </a:r>
            <a:r>
              <a:rPr lang="fi-FI" dirty="0" err="1"/>
              <a:t>documentary</a:t>
            </a:r>
            <a:r>
              <a:rPr lang="fi-FI" dirty="0"/>
              <a:t> 2019</a:t>
            </a:r>
          </a:p>
          <a:p>
            <a:pPr lvl="1"/>
            <a:r>
              <a:rPr lang="fi-FI" dirty="0">
                <a:hlinkClick r:id="rId3"/>
              </a:rPr>
              <a:t>https://www.bbc.co.uk/programmes/w3ct03ms</a:t>
            </a:r>
            <a:endParaRPr lang="fi-FI" dirty="0"/>
          </a:p>
          <a:p>
            <a:pPr lvl="1"/>
            <a:endParaRPr lang="fi-FI" dirty="0"/>
          </a:p>
        </p:txBody>
      </p:sp>
      <p:sp>
        <p:nvSpPr>
          <p:cNvPr id="4" name="Footer Placeholder 3">
            <a:extLst>
              <a:ext uri="{FF2B5EF4-FFF2-40B4-BE49-F238E27FC236}">
                <a16:creationId xmlns:a16="http://schemas.microsoft.com/office/drawing/2014/main" id="{BFD16A8D-95CF-3845-8F63-B44FE813BF65}"/>
              </a:ext>
            </a:extLst>
          </p:cNvPr>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778231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77E0A-C095-0043-A52F-7034E196C53B}"/>
              </a:ext>
            </a:extLst>
          </p:cNvPr>
          <p:cNvSpPr>
            <a:spLocks noGrp="1"/>
          </p:cNvSpPr>
          <p:nvPr>
            <p:ph type="title"/>
          </p:nvPr>
        </p:nvSpPr>
        <p:spPr/>
        <p:txBody>
          <a:bodyPr/>
          <a:lstStyle/>
          <a:p>
            <a:r>
              <a:rPr lang="fi-FI" dirty="0"/>
              <a:t>Learning </a:t>
            </a:r>
            <a:r>
              <a:rPr lang="fi-FI" dirty="0" err="1"/>
              <a:t>diary</a:t>
            </a:r>
            <a:r>
              <a:rPr lang="fi-FI" dirty="0"/>
              <a:t> </a:t>
            </a:r>
            <a:r>
              <a:rPr lang="fi-FI" dirty="0" err="1"/>
              <a:t>questions</a:t>
            </a:r>
            <a:endParaRPr lang="fi-FI" dirty="0"/>
          </a:p>
        </p:txBody>
      </p:sp>
      <p:sp>
        <p:nvSpPr>
          <p:cNvPr id="3" name="Content Placeholder 2">
            <a:extLst>
              <a:ext uri="{FF2B5EF4-FFF2-40B4-BE49-F238E27FC236}">
                <a16:creationId xmlns:a16="http://schemas.microsoft.com/office/drawing/2014/main" id="{11AB175E-6C3A-F141-B9CC-1FAA63CA4436}"/>
              </a:ext>
            </a:extLst>
          </p:cNvPr>
          <p:cNvSpPr>
            <a:spLocks noGrp="1"/>
          </p:cNvSpPr>
          <p:nvPr>
            <p:ph idx="1"/>
          </p:nvPr>
        </p:nvSpPr>
        <p:spPr/>
        <p:txBody>
          <a:bodyPr/>
          <a:lstStyle/>
          <a:p>
            <a:r>
              <a:rPr lang="fi-FI" dirty="0" err="1"/>
              <a:t>Summarize</a:t>
            </a:r>
            <a:r>
              <a:rPr lang="fi-FI" dirty="0"/>
              <a:t> </a:t>
            </a:r>
            <a:r>
              <a:rPr lang="fi-FI" dirty="0" err="1"/>
              <a:t>the</a:t>
            </a:r>
            <a:r>
              <a:rPr lang="fi-FI" dirty="0"/>
              <a:t> </a:t>
            </a:r>
            <a:r>
              <a:rPr lang="fi-FI" dirty="0" err="1"/>
              <a:t>three</a:t>
            </a:r>
            <a:r>
              <a:rPr lang="fi-FI" dirty="0"/>
              <a:t> main </a:t>
            </a:r>
            <a:r>
              <a:rPr lang="fi-FI" dirty="0" err="1"/>
              <a:t>points</a:t>
            </a:r>
            <a:r>
              <a:rPr lang="fi-FI" dirty="0"/>
              <a:t> of </a:t>
            </a:r>
            <a:r>
              <a:rPr lang="fi-FI" dirty="0" err="1"/>
              <a:t>this</a:t>
            </a:r>
            <a:r>
              <a:rPr lang="fi-FI" dirty="0"/>
              <a:t> </a:t>
            </a:r>
            <a:r>
              <a:rPr lang="fi-FI" dirty="0" err="1"/>
              <a:t>lecture</a:t>
            </a:r>
            <a:r>
              <a:rPr lang="fi-FI" dirty="0"/>
              <a:t> and </a:t>
            </a:r>
            <a:r>
              <a:rPr lang="fi-FI" dirty="0" err="1"/>
              <a:t>the</a:t>
            </a:r>
            <a:r>
              <a:rPr lang="fi-FI" dirty="0"/>
              <a:t> </a:t>
            </a:r>
            <a:r>
              <a:rPr lang="fi-FI" dirty="0" err="1"/>
              <a:t>videos</a:t>
            </a:r>
            <a:endParaRPr lang="fi-FI" dirty="0"/>
          </a:p>
          <a:p>
            <a:pPr lvl="1"/>
            <a:r>
              <a:rPr lang="fi-FI" dirty="0" err="1"/>
              <a:t>half</a:t>
            </a:r>
            <a:r>
              <a:rPr lang="fi-FI" dirty="0"/>
              <a:t> a </a:t>
            </a:r>
            <a:r>
              <a:rPr lang="fi-FI" dirty="0" err="1"/>
              <a:t>page</a:t>
            </a:r>
            <a:endParaRPr lang="fi-FI" dirty="0"/>
          </a:p>
          <a:p>
            <a:r>
              <a:rPr lang="fi-FI" dirty="0"/>
              <a:t>Write </a:t>
            </a:r>
            <a:r>
              <a:rPr lang="fi-FI" dirty="0" err="1"/>
              <a:t>your</a:t>
            </a:r>
            <a:r>
              <a:rPr lang="fi-FI" dirty="0"/>
              <a:t> </a:t>
            </a:r>
            <a:r>
              <a:rPr lang="fi-FI" dirty="0" err="1"/>
              <a:t>answers</a:t>
            </a:r>
            <a:r>
              <a:rPr lang="fi-FI" dirty="0"/>
              <a:t> to </a:t>
            </a:r>
            <a:r>
              <a:rPr lang="fi-FI" dirty="0" err="1"/>
              <a:t>Tasks</a:t>
            </a:r>
            <a:r>
              <a:rPr lang="fi-FI" dirty="0"/>
              <a:t> 1 and 2</a:t>
            </a:r>
          </a:p>
          <a:p>
            <a:pPr lvl="1"/>
            <a:r>
              <a:rPr lang="fi-FI" dirty="0"/>
              <a:t>a </a:t>
            </a:r>
            <a:r>
              <a:rPr lang="fi-FI" dirty="0" err="1"/>
              <a:t>quarter</a:t>
            </a:r>
            <a:r>
              <a:rPr lang="fi-FI" dirty="0"/>
              <a:t> of a </a:t>
            </a:r>
            <a:r>
              <a:rPr lang="fi-FI" dirty="0" err="1"/>
              <a:t>page</a:t>
            </a:r>
            <a:r>
              <a:rPr lang="fi-FI" dirty="0"/>
              <a:t> </a:t>
            </a:r>
            <a:r>
              <a:rPr lang="fi-FI" dirty="0" err="1"/>
              <a:t>each</a:t>
            </a:r>
            <a:endParaRPr lang="fi-FI" dirty="0"/>
          </a:p>
        </p:txBody>
      </p:sp>
      <p:sp>
        <p:nvSpPr>
          <p:cNvPr id="4" name="Footer Placeholder 3">
            <a:extLst>
              <a:ext uri="{FF2B5EF4-FFF2-40B4-BE49-F238E27FC236}">
                <a16:creationId xmlns:a16="http://schemas.microsoft.com/office/drawing/2014/main" id="{0328697D-76D8-9B44-9B01-32721451D6CC}"/>
              </a:ext>
            </a:extLst>
          </p:cNvPr>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314319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BD90A8C-AE68-9746-9C0E-446F8DE1367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87854"/>
            <a:ext cx="12192000" cy="6770146"/>
          </a:xfrm>
          <a:prstGeom prst="rect">
            <a:avLst/>
          </a:prstGeom>
        </p:spPr>
      </p:pic>
      <p:sp>
        <p:nvSpPr>
          <p:cNvPr id="2" name="Title 1">
            <a:extLst>
              <a:ext uri="{FF2B5EF4-FFF2-40B4-BE49-F238E27FC236}">
                <a16:creationId xmlns:a16="http://schemas.microsoft.com/office/drawing/2014/main" id="{4B90DB6A-2852-4242-B5AA-02845CEDB9B0}"/>
              </a:ext>
            </a:extLst>
          </p:cNvPr>
          <p:cNvSpPr>
            <a:spLocks noGrp="1"/>
          </p:cNvSpPr>
          <p:nvPr>
            <p:ph type="title"/>
          </p:nvPr>
        </p:nvSpPr>
        <p:spPr/>
        <p:txBody>
          <a:bodyPr/>
          <a:lstStyle/>
          <a:p>
            <a:r>
              <a:rPr lang="en-GB" dirty="0"/>
              <a:t>Resilience</a:t>
            </a:r>
          </a:p>
        </p:txBody>
      </p:sp>
      <p:sp>
        <p:nvSpPr>
          <p:cNvPr id="3" name="Content Placeholder 2">
            <a:extLst>
              <a:ext uri="{FF2B5EF4-FFF2-40B4-BE49-F238E27FC236}">
                <a16:creationId xmlns:a16="http://schemas.microsoft.com/office/drawing/2014/main" id="{956E5FDB-12D0-F745-8A3F-E23A35A79874}"/>
              </a:ext>
            </a:extLst>
          </p:cNvPr>
          <p:cNvSpPr>
            <a:spLocks noGrp="1"/>
          </p:cNvSpPr>
          <p:nvPr>
            <p:ph idx="1"/>
          </p:nvPr>
        </p:nvSpPr>
        <p:spPr>
          <a:xfrm>
            <a:off x="838200" y="1506071"/>
            <a:ext cx="10515600" cy="4480843"/>
          </a:xfrm>
        </p:spPr>
        <p:txBody>
          <a:bodyPr/>
          <a:lstStyle/>
          <a:p>
            <a:r>
              <a:rPr lang="en-GB" dirty="0"/>
              <a:t>Resilient cities</a:t>
            </a:r>
            <a:r>
              <a:rPr lang="en-GB" sz="2000" dirty="0"/>
              <a:t> (Prof. Jeffrey Sachs, SDG Academy)</a:t>
            </a:r>
            <a:endParaRPr lang="en-GB" dirty="0"/>
          </a:p>
          <a:p>
            <a:pPr lvl="1"/>
            <a:r>
              <a:rPr lang="en-GB" dirty="0">
                <a:hlinkClick r:id="rId4"/>
              </a:rPr>
              <a:t>https://www.youtube.com/watch?v=v8u9BJDuIrY</a:t>
            </a:r>
            <a:endParaRPr lang="en-GB" dirty="0"/>
          </a:p>
          <a:p>
            <a:r>
              <a:rPr lang="en-GB" dirty="0"/>
              <a:t>SDG Academy: Sustainable cities – Urban resilience</a:t>
            </a:r>
          </a:p>
          <a:p>
            <a:pPr lvl="1"/>
            <a:r>
              <a:rPr lang="en-GB" dirty="0">
                <a:hlinkClick r:id="rId5"/>
              </a:rPr>
              <a:t>https://www.youtube.com/watch?v=YoyCCwqTXp4</a:t>
            </a:r>
            <a:endParaRPr lang="en-GB" dirty="0"/>
          </a:p>
          <a:p>
            <a:r>
              <a:rPr lang="en-GB" dirty="0"/>
              <a:t>Case: </a:t>
            </a:r>
            <a:r>
              <a:rPr lang="en-GB" dirty="0">
                <a:hlinkClick r:id="rId6"/>
              </a:rPr>
              <a:t>Resilience Academy</a:t>
            </a:r>
            <a:r>
              <a:rPr lang="en-GB" dirty="0"/>
              <a:t>, Tanzania</a:t>
            </a:r>
          </a:p>
          <a:p>
            <a:pPr lvl="1"/>
            <a:r>
              <a:rPr lang="en-GB" dirty="0">
                <a:hlinkClick r:id="rId7"/>
              </a:rPr>
              <a:t>https://www.youtube.com/watch?v=ehVOhpv4meA</a:t>
            </a:r>
            <a:endParaRPr lang="en-GB" dirty="0"/>
          </a:p>
          <a:p>
            <a:pPr marL="0" indent="0">
              <a:buNone/>
            </a:pPr>
            <a:endParaRPr lang="en-GB" dirty="0"/>
          </a:p>
          <a:p>
            <a:endParaRPr lang="en-GB" dirty="0"/>
          </a:p>
        </p:txBody>
      </p:sp>
      <p:sp>
        <p:nvSpPr>
          <p:cNvPr id="5" name="Footer Placeholder 4">
            <a:extLst>
              <a:ext uri="{FF2B5EF4-FFF2-40B4-BE49-F238E27FC236}">
                <a16:creationId xmlns:a16="http://schemas.microsoft.com/office/drawing/2014/main" id="{CC6B0078-04E3-064B-B70E-3994A0566622}"/>
              </a:ext>
            </a:extLst>
          </p:cNvPr>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1307051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095C2-9D46-CA45-8F4B-2850C15C7019}"/>
              </a:ext>
            </a:extLst>
          </p:cNvPr>
          <p:cNvSpPr>
            <a:spLocks noGrp="1"/>
          </p:cNvSpPr>
          <p:nvPr>
            <p:ph type="title"/>
          </p:nvPr>
        </p:nvSpPr>
        <p:spPr/>
        <p:txBody>
          <a:bodyPr/>
          <a:lstStyle/>
          <a:p>
            <a:r>
              <a:rPr lang="fi-FI" dirty="0"/>
              <a:t>Urban </a:t>
            </a:r>
            <a:r>
              <a:rPr lang="fi-FI" dirty="0" err="1"/>
              <a:t>resilience</a:t>
            </a:r>
            <a:r>
              <a:rPr lang="fi-FI" dirty="0"/>
              <a:t> – </a:t>
            </a:r>
            <a:r>
              <a:rPr lang="en" dirty="0"/>
              <a:t>UN Habitat</a:t>
            </a:r>
            <a:endParaRPr lang="fi-FI" dirty="0"/>
          </a:p>
        </p:txBody>
      </p:sp>
      <p:sp>
        <p:nvSpPr>
          <p:cNvPr id="3" name="Content Placeholder 2">
            <a:extLst>
              <a:ext uri="{FF2B5EF4-FFF2-40B4-BE49-F238E27FC236}">
                <a16:creationId xmlns:a16="http://schemas.microsoft.com/office/drawing/2014/main" id="{6D1C0115-A85B-A449-878C-379EBEE02F63}"/>
              </a:ext>
            </a:extLst>
          </p:cNvPr>
          <p:cNvSpPr>
            <a:spLocks noGrp="1"/>
          </p:cNvSpPr>
          <p:nvPr>
            <p:ph idx="1"/>
          </p:nvPr>
        </p:nvSpPr>
        <p:spPr>
          <a:xfrm>
            <a:off x="838200" y="1825625"/>
            <a:ext cx="4894780" cy="4161289"/>
          </a:xfrm>
          <a:solidFill>
            <a:schemeClr val="accent4">
              <a:lumMod val="20000"/>
              <a:lumOff val="80000"/>
            </a:schemeClr>
          </a:solidFill>
          <a:ln>
            <a:noFill/>
          </a:ln>
        </p:spPr>
        <p:txBody>
          <a:bodyPr>
            <a:normAutofit/>
          </a:bodyPr>
          <a:lstStyle/>
          <a:p>
            <a:r>
              <a:rPr lang="en" sz="3200" dirty="0"/>
              <a:t>The ability of </a:t>
            </a:r>
            <a:br>
              <a:rPr lang="en" sz="3200" dirty="0"/>
            </a:br>
            <a:r>
              <a:rPr lang="en" sz="3200" dirty="0"/>
              <a:t>any urban system </a:t>
            </a:r>
            <a:br>
              <a:rPr lang="en" sz="3200" dirty="0"/>
            </a:br>
            <a:r>
              <a:rPr lang="en" sz="3200" dirty="0"/>
              <a:t>to maintain continuity </a:t>
            </a:r>
            <a:br>
              <a:rPr lang="en" sz="3200" dirty="0"/>
            </a:br>
            <a:r>
              <a:rPr lang="en" sz="3200" dirty="0"/>
              <a:t>through all shocks and stresses while positively adapting and transforming </a:t>
            </a:r>
            <a:br>
              <a:rPr lang="en" sz="3200" dirty="0"/>
            </a:br>
            <a:r>
              <a:rPr lang="en" sz="3200" dirty="0"/>
              <a:t>towards sustainability.</a:t>
            </a:r>
          </a:p>
        </p:txBody>
      </p:sp>
      <p:sp>
        <p:nvSpPr>
          <p:cNvPr id="4" name="Footer Placeholder 3">
            <a:extLst>
              <a:ext uri="{FF2B5EF4-FFF2-40B4-BE49-F238E27FC236}">
                <a16:creationId xmlns:a16="http://schemas.microsoft.com/office/drawing/2014/main" id="{7970DD68-41BB-4B4B-A7DB-7DB4C17B4678}"/>
              </a:ext>
            </a:extLst>
          </p:cNvPr>
          <p:cNvSpPr>
            <a:spLocks noGrp="1"/>
          </p:cNvSpPr>
          <p:nvPr>
            <p:ph type="ftr" sz="quarter" idx="11"/>
          </p:nvPr>
        </p:nvSpPr>
        <p:spPr/>
        <p:txBody>
          <a:bodyPr/>
          <a:lstStyle/>
          <a:p>
            <a:r>
              <a:rPr lang="en-US" dirty="0"/>
              <a:t>Sustainable communities 3</a:t>
            </a:r>
          </a:p>
        </p:txBody>
      </p:sp>
      <p:sp>
        <p:nvSpPr>
          <p:cNvPr id="5" name="Content Placeholder 2">
            <a:extLst>
              <a:ext uri="{FF2B5EF4-FFF2-40B4-BE49-F238E27FC236}">
                <a16:creationId xmlns:a16="http://schemas.microsoft.com/office/drawing/2014/main" id="{1F7066BB-FBCC-164D-A668-8C6DCA0B0C44}"/>
              </a:ext>
            </a:extLst>
          </p:cNvPr>
          <p:cNvSpPr txBox="1">
            <a:spLocks/>
          </p:cNvSpPr>
          <p:nvPr/>
        </p:nvSpPr>
        <p:spPr>
          <a:xfrm>
            <a:off x="5928188" y="1815350"/>
            <a:ext cx="5291191" cy="4161289"/>
          </a:xfrm>
          <a:prstGeom prst="rect">
            <a:avLst/>
          </a:prstGeom>
          <a:solidFill>
            <a:schemeClr val="accent4">
              <a:lumMod val="20000"/>
              <a:lumOff val="80000"/>
            </a:schemeClr>
          </a:solid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 dirty="0"/>
              <a:t>Range of natural and human-made shocks and stresses:</a:t>
            </a:r>
          </a:p>
          <a:p>
            <a:pPr lvl="1"/>
            <a:r>
              <a:rPr lang="en" dirty="0"/>
              <a:t>earthquakes</a:t>
            </a:r>
          </a:p>
          <a:p>
            <a:pPr lvl="1"/>
            <a:r>
              <a:rPr lang="en" dirty="0"/>
              <a:t>flooding</a:t>
            </a:r>
          </a:p>
          <a:p>
            <a:pPr lvl="1"/>
            <a:r>
              <a:rPr lang="en" dirty="0"/>
              <a:t>rapid immigration</a:t>
            </a:r>
          </a:p>
          <a:p>
            <a:pPr lvl="1"/>
            <a:r>
              <a:rPr lang="en" dirty="0"/>
              <a:t>cyber-attacks, etc.</a:t>
            </a:r>
          </a:p>
          <a:p>
            <a:r>
              <a:rPr lang="en" dirty="0"/>
              <a:t>Additional challenges:</a:t>
            </a:r>
          </a:p>
          <a:p>
            <a:pPr lvl="1"/>
            <a:r>
              <a:rPr lang="en" dirty="0"/>
              <a:t>rapid urbanization</a:t>
            </a:r>
          </a:p>
          <a:p>
            <a:pPr lvl="1"/>
            <a:r>
              <a:rPr lang="en" dirty="0"/>
              <a:t>climate change</a:t>
            </a:r>
          </a:p>
          <a:p>
            <a:pPr lvl="1"/>
            <a:r>
              <a:rPr lang="en" dirty="0"/>
              <a:t>political instability, etc.</a:t>
            </a:r>
            <a:endParaRPr lang="fi-FI" dirty="0"/>
          </a:p>
        </p:txBody>
      </p:sp>
    </p:spTree>
    <p:extLst>
      <p:ext uri="{BB962C8B-B14F-4D97-AF65-F5344CB8AC3E}">
        <p14:creationId xmlns:p14="http://schemas.microsoft.com/office/powerpoint/2010/main" val="63352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EB502-4509-2B4F-BBFA-28FB06C99668}"/>
              </a:ext>
            </a:extLst>
          </p:cNvPr>
          <p:cNvSpPr>
            <a:spLocks noGrp="1"/>
          </p:cNvSpPr>
          <p:nvPr>
            <p:ph type="title"/>
          </p:nvPr>
        </p:nvSpPr>
        <p:spPr>
          <a:xfrm>
            <a:off x="838200" y="365125"/>
            <a:ext cx="10515600" cy="741065"/>
          </a:xfrm>
        </p:spPr>
        <p:txBody>
          <a:bodyPr/>
          <a:lstStyle/>
          <a:p>
            <a:r>
              <a:rPr lang="fi-FI" dirty="0" err="1"/>
              <a:t>Disaster</a:t>
            </a:r>
            <a:r>
              <a:rPr lang="fi-FI" dirty="0"/>
              <a:t> </a:t>
            </a:r>
            <a:r>
              <a:rPr lang="fi-FI" dirty="0" err="1"/>
              <a:t>risk</a:t>
            </a:r>
            <a:r>
              <a:rPr lang="fi-FI" dirty="0"/>
              <a:t> </a:t>
            </a:r>
            <a:r>
              <a:rPr lang="fi-FI" dirty="0" err="1"/>
              <a:t>reduction</a:t>
            </a:r>
            <a:r>
              <a:rPr lang="fi-FI" dirty="0"/>
              <a:t> (DRR)</a:t>
            </a:r>
            <a:endParaRPr lang="en-GB" dirty="0"/>
          </a:p>
        </p:txBody>
      </p:sp>
      <p:sp>
        <p:nvSpPr>
          <p:cNvPr id="5" name="Footer Placeholder 4">
            <a:extLst>
              <a:ext uri="{FF2B5EF4-FFF2-40B4-BE49-F238E27FC236}">
                <a16:creationId xmlns:a16="http://schemas.microsoft.com/office/drawing/2014/main" id="{9AEA5824-FC92-7046-BA1B-BA7BAAB9FA6A}"/>
              </a:ext>
            </a:extLst>
          </p:cNvPr>
          <p:cNvSpPr>
            <a:spLocks noGrp="1"/>
          </p:cNvSpPr>
          <p:nvPr>
            <p:ph type="ftr" sz="quarter" idx="11"/>
          </p:nvPr>
        </p:nvSpPr>
        <p:spPr/>
        <p:txBody>
          <a:bodyPr/>
          <a:lstStyle/>
          <a:p>
            <a:r>
              <a:rPr lang="en-US"/>
              <a:t>Sustainable communities 3</a:t>
            </a:r>
          </a:p>
        </p:txBody>
      </p:sp>
      <p:sp>
        <p:nvSpPr>
          <p:cNvPr id="4" name="Content Placeholder 3">
            <a:extLst>
              <a:ext uri="{FF2B5EF4-FFF2-40B4-BE49-F238E27FC236}">
                <a16:creationId xmlns:a16="http://schemas.microsoft.com/office/drawing/2014/main" id="{73784B15-ED01-1E47-8705-A2DE19229124}"/>
              </a:ext>
            </a:extLst>
          </p:cNvPr>
          <p:cNvSpPr>
            <a:spLocks noGrp="1"/>
          </p:cNvSpPr>
          <p:nvPr>
            <p:ph idx="1"/>
          </p:nvPr>
        </p:nvSpPr>
        <p:spPr/>
        <p:txBody>
          <a:bodyPr/>
          <a:lstStyle/>
          <a:p>
            <a:r>
              <a:rPr lang="fi-FI" dirty="0"/>
              <a:t>United </a:t>
            </a:r>
            <a:r>
              <a:rPr lang="fi-FI" dirty="0" err="1"/>
              <a:t>Nations</a:t>
            </a:r>
            <a:r>
              <a:rPr lang="fi-FI" dirty="0"/>
              <a:t> Office for </a:t>
            </a:r>
            <a:r>
              <a:rPr lang="fi-FI" dirty="0" err="1"/>
              <a:t>Disaster</a:t>
            </a:r>
            <a:r>
              <a:rPr lang="fi-FI" dirty="0"/>
              <a:t> </a:t>
            </a:r>
            <a:r>
              <a:rPr lang="fi-FI" dirty="0" err="1"/>
              <a:t>Risk</a:t>
            </a:r>
            <a:r>
              <a:rPr lang="fi-FI" dirty="0"/>
              <a:t> </a:t>
            </a:r>
            <a:r>
              <a:rPr lang="fi-FI" dirty="0" err="1"/>
              <a:t>Reduction</a:t>
            </a:r>
            <a:endParaRPr lang="fi-FI" dirty="0"/>
          </a:p>
          <a:p>
            <a:pPr lvl="1"/>
            <a:r>
              <a:rPr lang="fi-FI" dirty="0">
                <a:hlinkClick r:id="rId2"/>
              </a:rPr>
              <a:t>https://www.undrr.org/</a:t>
            </a:r>
            <a:endParaRPr lang="fi-FI" dirty="0"/>
          </a:p>
          <a:p>
            <a:r>
              <a:rPr lang="fi-FI" dirty="0"/>
              <a:t>Sendai Framework for DRR</a:t>
            </a:r>
          </a:p>
          <a:p>
            <a:pPr lvl="1"/>
            <a:r>
              <a:rPr lang="fi-FI" dirty="0">
                <a:hlinkClick r:id="rId3"/>
              </a:rPr>
              <a:t>https://www.undrr.org/implementing-sendai-framework/what-sf</a:t>
            </a:r>
            <a:endParaRPr lang="fi-FI" dirty="0"/>
          </a:p>
          <a:p>
            <a:r>
              <a:rPr lang="fi-FI" dirty="0" err="1"/>
              <a:t>The</a:t>
            </a:r>
            <a:r>
              <a:rPr lang="fi-FI" dirty="0"/>
              <a:t> Sendai Framework and </a:t>
            </a:r>
            <a:r>
              <a:rPr lang="fi-FI" dirty="0" err="1"/>
              <a:t>the</a:t>
            </a:r>
            <a:r>
              <a:rPr lang="fi-FI" dirty="0"/>
              <a:t> </a:t>
            </a:r>
            <a:r>
              <a:rPr lang="fi-FI" dirty="0" err="1"/>
              <a:t>SDGs</a:t>
            </a:r>
            <a:endParaRPr lang="fi-FI" dirty="0"/>
          </a:p>
          <a:p>
            <a:pPr lvl="1"/>
            <a:r>
              <a:rPr lang="fi-FI" dirty="0">
                <a:hlinkClick r:id="rId4"/>
              </a:rPr>
              <a:t>https://www.undrr.org/implementing-sendai-framework/sf-and-sdgs</a:t>
            </a:r>
            <a:endParaRPr lang="fi-FI" dirty="0"/>
          </a:p>
          <a:p>
            <a:pPr lvl="1"/>
            <a:endParaRPr lang="fi-FI" dirty="0"/>
          </a:p>
        </p:txBody>
      </p:sp>
    </p:spTree>
    <p:extLst>
      <p:ext uri="{BB962C8B-B14F-4D97-AF65-F5344CB8AC3E}">
        <p14:creationId xmlns:p14="http://schemas.microsoft.com/office/powerpoint/2010/main" val="1317467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EB502-4509-2B4F-BBFA-28FB06C99668}"/>
              </a:ext>
            </a:extLst>
          </p:cNvPr>
          <p:cNvSpPr>
            <a:spLocks noGrp="1"/>
          </p:cNvSpPr>
          <p:nvPr>
            <p:ph type="title"/>
          </p:nvPr>
        </p:nvSpPr>
        <p:spPr>
          <a:xfrm>
            <a:off x="838200" y="365125"/>
            <a:ext cx="10515600" cy="960755"/>
          </a:xfrm>
        </p:spPr>
        <p:txBody>
          <a:bodyPr>
            <a:normAutofit/>
          </a:bodyPr>
          <a:lstStyle/>
          <a:p>
            <a:r>
              <a:rPr lang="en-GB" dirty="0"/>
              <a:t>Sendai framework for DRR  </a:t>
            </a:r>
            <a:r>
              <a:rPr lang="en-GB" sz="2000" dirty="0"/>
              <a:t>United Nations 2015</a:t>
            </a:r>
            <a:endParaRPr lang="en-GB" dirty="0"/>
          </a:p>
        </p:txBody>
      </p:sp>
      <p:sp>
        <p:nvSpPr>
          <p:cNvPr id="3" name="Content Placeholder 2">
            <a:extLst>
              <a:ext uri="{FF2B5EF4-FFF2-40B4-BE49-F238E27FC236}">
                <a16:creationId xmlns:a16="http://schemas.microsoft.com/office/drawing/2014/main" id="{A237C3B2-2CEE-EF4D-83CB-5E939764C326}"/>
              </a:ext>
            </a:extLst>
          </p:cNvPr>
          <p:cNvSpPr>
            <a:spLocks noGrp="1"/>
          </p:cNvSpPr>
          <p:nvPr>
            <p:ph idx="1"/>
          </p:nvPr>
        </p:nvSpPr>
        <p:spPr>
          <a:xfrm>
            <a:off x="838200" y="1440181"/>
            <a:ext cx="7071360" cy="4546734"/>
          </a:xfrm>
        </p:spPr>
        <p:txBody>
          <a:bodyPr>
            <a:normAutofit lnSpcReduction="10000"/>
          </a:bodyPr>
          <a:lstStyle/>
          <a:p>
            <a:r>
              <a:rPr lang="en-GB" b="1" dirty="0"/>
              <a:t>Outcome:</a:t>
            </a:r>
            <a:r>
              <a:rPr lang="en-GB" dirty="0"/>
              <a:t> reduction of disaster risk and losses in lives, livelihoods and assets</a:t>
            </a:r>
          </a:p>
          <a:p>
            <a:pPr lvl="1"/>
            <a:r>
              <a:rPr lang="en-GB" dirty="0"/>
              <a:t>personal, business, communities, countries</a:t>
            </a:r>
          </a:p>
          <a:p>
            <a:r>
              <a:rPr lang="en-GB" b="1" dirty="0"/>
              <a:t>Goal:</a:t>
            </a:r>
            <a:r>
              <a:rPr lang="en-GB" dirty="0"/>
              <a:t> Prevent disaster risk through appropriate measures and actions to strengthen resilience</a:t>
            </a:r>
          </a:p>
          <a:p>
            <a:r>
              <a:rPr lang="en-GB" b="1" dirty="0"/>
              <a:t>Priorities:</a:t>
            </a:r>
          </a:p>
          <a:p>
            <a:pPr lvl="1"/>
            <a:r>
              <a:rPr lang="en-GB" dirty="0"/>
              <a:t>understand risks</a:t>
            </a:r>
          </a:p>
          <a:p>
            <a:pPr lvl="1"/>
            <a:r>
              <a:rPr lang="en-GB" dirty="0"/>
              <a:t>strengthen governance to manage risk</a:t>
            </a:r>
          </a:p>
          <a:p>
            <a:pPr lvl="1"/>
            <a:r>
              <a:rPr lang="en-GB" dirty="0"/>
              <a:t>invest in resilience</a:t>
            </a:r>
          </a:p>
          <a:p>
            <a:pPr lvl="1"/>
            <a:r>
              <a:rPr lang="en-GB" dirty="0"/>
              <a:t>improve preparedness and rebuild better</a:t>
            </a:r>
          </a:p>
        </p:txBody>
      </p:sp>
      <p:sp>
        <p:nvSpPr>
          <p:cNvPr id="5" name="Footer Placeholder 4">
            <a:extLst>
              <a:ext uri="{FF2B5EF4-FFF2-40B4-BE49-F238E27FC236}">
                <a16:creationId xmlns:a16="http://schemas.microsoft.com/office/drawing/2014/main" id="{9AEA5824-FC92-7046-BA1B-BA7BAAB9FA6A}"/>
              </a:ext>
            </a:extLst>
          </p:cNvPr>
          <p:cNvSpPr>
            <a:spLocks noGrp="1"/>
          </p:cNvSpPr>
          <p:nvPr>
            <p:ph type="ftr" sz="quarter" idx="11"/>
          </p:nvPr>
        </p:nvSpPr>
        <p:spPr/>
        <p:txBody>
          <a:bodyPr/>
          <a:lstStyle/>
          <a:p>
            <a:r>
              <a:rPr lang="en-US"/>
              <a:t>Sustainable communities 3</a:t>
            </a:r>
          </a:p>
        </p:txBody>
      </p:sp>
      <p:sp>
        <p:nvSpPr>
          <p:cNvPr id="4" name="TextBox 3">
            <a:extLst>
              <a:ext uri="{FF2B5EF4-FFF2-40B4-BE49-F238E27FC236}">
                <a16:creationId xmlns:a16="http://schemas.microsoft.com/office/drawing/2014/main" id="{4B665099-BE14-D24E-AEB2-10CD38F7C7BE}"/>
              </a:ext>
            </a:extLst>
          </p:cNvPr>
          <p:cNvSpPr txBox="1"/>
          <p:nvPr/>
        </p:nvSpPr>
        <p:spPr>
          <a:xfrm>
            <a:off x="7326630" y="1440181"/>
            <a:ext cx="4720590" cy="3170099"/>
          </a:xfrm>
          <a:prstGeom prst="rect">
            <a:avLst/>
          </a:prstGeom>
          <a:solidFill>
            <a:schemeClr val="accent6">
              <a:lumMod val="40000"/>
              <a:lumOff val="60000"/>
            </a:schemeClr>
          </a:solidFill>
        </p:spPr>
        <p:txBody>
          <a:bodyPr wrap="square" rtlCol="0">
            <a:spAutoFit/>
          </a:bodyPr>
          <a:lstStyle/>
          <a:p>
            <a:r>
              <a:rPr lang="fi-FI" sz="3200" b="1" dirty="0"/>
              <a:t>7 </a:t>
            </a:r>
            <a:r>
              <a:rPr lang="fi-FI" sz="3200" b="1" dirty="0" err="1"/>
              <a:t>targets</a:t>
            </a:r>
            <a:endParaRPr lang="fi-FI" sz="3200" b="1" dirty="0"/>
          </a:p>
          <a:p>
            <a:pPr marL="457200" indent="-457200">
              <a:buFont typeface="+mj-lt"/>
              <a:buAutoNum type="arabicPeriod"/>
            </a:pPr>
            <a:r>
              <a:rPr lang="fi-FI" sz="2400" dirty="0" err="1"/>
              <a:t>lower</a:t>
            </a:r>
            <a:r>
              <a:rPr lang="fi-FI" sz="2400" dirty="0"/>
              <a:t> </a:t>
            </a:r>
            <a:r>
              <a:rPr lang="fi-FI" sz="2400" dirty="0" err="1"/>
              <a:t>disaster</a:t>
            </a:r>
            <a:r>
              <a:rPr lang="fi-FI" sz="2400" dirty="0"/>
              <a:t> </a:t>
            </a:r>
            <a:r>
              <a:rPr lang="fi-FI" sz="2400" dirty="0" err="1"/>
              <a:t>mortality</a:t>
            </a:r>
            <a:endParaRPr lang="fi-FI" sz="2400" dirty="0"/>
          </a:p>
          <a:p>
            <a:pPr marL="457200" indent="-457200">
              <a:buFont typeface="+mj-lt"/>
              <a:buAutoNum type="arabicPeriod"/>
            </a:pPr>
            <a:r>
              <a:rPr lang="fi-FI" sz="2400" dirty="0" err="1"/>
              <a:t>lower</a:t>
            </a:r>
            <a:r>
              <a:rPr lang="fi-FI" sz="2400" dirty="0"/>
              <a:t> no. of </a:t>
            </a:r>
            <a:r>
              <a:rPr lang="fi-FI" sz="2400" dirty="0" err="1"/>
              <a:t>people</a:t>
            </a:r>
            <a:r>
              <a:rPr lang="fi-FI" sz="2400" dirty="0"/>
              <a:t> </a:t>
            </a:r>
            <a:r>
              <a:rPr lang="fi-FI" sz="2400" dirty="0" err="1"/>
              <a:t>affected</a:t>
            </a:r>
            <a:endParaRPr lang="fi-FI" sz="2400" dirty="0"/>
          </a:p>
          <a:p>
            <a:pPr marL="457200" indent="-457200">
              <a:buFont typeface="+mj-lt"/>
              <a:buAutoNum type="arabicPeriod"/>
            </a:pPr>
            <a:r>
              <a:rPr lang="fi-FI" sz="2400" dirty="0" err="1"/>
              <a:t>lower</a:t>
            </a:r>
            <a:r>
              <a:rPr lang="fi-FI" sz="2400" dirty="0"/>
              <a:t> </a:t>
            </a:r>
            <a:r>
              <a:rPr lang="fi-FI" sz="2400" dirty="0" err="1"/>
              <a:t>economic</a:t>
            </a:r>
            <a:r>
              <a:rPr lang="fi-FI" sz="2400" dirty="0"/>
              <a:t> </a:t>
            </a:r>
            <a:r>
              <a:rPr lang="fi-FI" sz="2400" dirty="0" err="1"/>
              <a:t>losses</a:t>
            </a:r>
            <a:endParaRPr lang="fi-FI" sz="2400" dirty="0"/>
          </a:p>
          <a:p>
            <a:pPr marL="457200" indent="-457200">
              <a:buFont typeface="+mj-lt"/>
              <a:buAutoNum type="arabicPeriod"/>
            </a:pPr>
            <a:r>
              <a:rPr lang="fi-FI" sz="2400" dirty="0" err="1"/>
              <a:t>lower</a:t>
            </a:r>
            <a:r>
              <a:rPr lang="fi-FI" sz="2400" dirty="0"/>
              <a:t> </a:t>
            </a:r>
            <a:r>
              <a:rPr lang="fi-FI" sz="2400" dirty="0" err="1"/>
              <a:t>infrastructure</a:t>
            </a:r>
            <a:r>
              <a:rPr lang="fi-FI" sz="2400" dirty="0"/>
              <a:t> </a:t>
            </a:r>
            <a:r>
              <a:rPr lang="fi-FI" sz="2400" dirty="0" err="1"/>
              <a:t>damage</a:t>
            </a:r>
            <a:endParaRPr lang="fi-FI" sz="2400" dirty="0"/>
          </a:p>
          <a:p>
            <a:pPr marL="457200" indent="-457200">
              <a:buFont typeface="+mj-lt"/>
              <a:buAutoNum type="arabicPeriod"/>
            </a:pPr>
            <a:r>
              <a:rPr lang="fi-FI" sz="2400" dirty="0" err="1"/>
              <a:t>better</a:t>
            </a:r>
            <a:r>
              <a:rPr lang="fi-FI" sz="2400" dirty="0"/>
              <a:t> DRR </a:t>
            </a:r>
            <a:r>
              <a:rPr lang="fi-FI" sz="2400" dirty="0" err="1"/>
              <a:t>strategies</a:t>
            </a:r>
            <a:endParaRPr lang="fi-FI" sz="2400" dirty="0"/>
          </a:p>
          <a:p>
            <a:pPr marL="457200" indent="-457200">
              <a:buFont typeface="+mj-lt"/>
              <a:buAutoNum type="arabicPeriod"/>
            </a:pPr>
            <a:r>
              <a:rPr lang="fi-FI" sz="2400" dirty="0" err="1"/>
              <a:t>better</a:t>
            </a:r>
            <a:r>
              <a:rPr lang="fi-FI" sz="2400" dirty="0"/>
              <a:t> </a:t>
            </a:r>
            <a:r>
              <a:rPr lang="fi-FI" sz="2400" dirty="0" err="1"/>
              <a:t>international</a:t>
            </a:r>
            <a:r>
              <a:rPr lang="fi-FI" sz="2400" dirty="0"/>
              <a:t> </a:t>
            </a:r>
            <a:r>
              <a:rPr lang="fi-FI" sz="2400" dirty="0" err="1"/>
              <a:t>cooperation</a:t>
            </a:r>
            <a:endParaRPr lang="fi-FI" sz="2400" dirty="0"/>
          </a:p>
          <a:p>
            <a:pPr marL="457200" indent="-457200">
              <a:buFont typeface="+mj-lt"/>
              <a:buAutoNum type="arabicPeriod"/>
            </a:pPr>
            <a:r>
              <a:rPr lang="fi-FI" sz="2400" dirty="0" err="1"/>
              <a:t>better</a:t>
            </a:r>
            <a:r>
              <a:rPr lang="fi-FI" sz="2400" dirty="0"/>
              <a:t> </a:t>
            </a:r>
            <a:r>
              <a:rPr lang="fi-FI" sz="2400" dirty="0" err="1"/>
              <a:t>information</a:t>
            </a:r>
            <a:r>
              <a:rPr lang="fi-FI" sz="2400" dirty="0"/>
              <a:t> </a:t>
            </a:r>
            <a:r>
              <a:rPr lang="fi-FI" sz="2400" dirty="0" err="1"/>
              <a:t>systems</a:t>
            </a:r>
            <a:endParaRPr lang="fi-FI" sz="2400" dirty="0"/>
          </a:p>
        </p:txBody>
      </p:sp>
    </p:spTree>
    <p:extLst>
      <p:ext uri="{BB962C8B-B14F-4D97-AF65-F5344CB8AC3E}">
        <p14:creationId xmlns:p14="http://schemas.microsoft.com/office/powerpoint/2010/main" val="4118028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4A4D0-D6C2-9441-83D3-670A043CF3D4}"/>
              </a:ext>
            </a:extLst>
          </p:cNvPr>
          <p:cNvSpPr>
            <a:spLocks noGrp="1"/>
          </p:cNvSpPr>
          <p:nvPr>
            <p:ph type="title"/>
          </p:nvPr>
        </p:nvSpPr>
        <p:spPr/>
        <p:txBody>
          <a:bodyPr/>
          <a:lstStyle/>
          <a:p>
            <a:r>
              <a:rPr lang="en-GB" dirty="0">
                <a:solidFill>
                  <a:srgbClr val="7030A0"/>
                </a:solidFill>
              </a:rPr>
              <a:t>Task 1</a:t>
            </a:r>
          </a:p>
        </p:txBody>
      </p:sp>
      <p:sp>
        <p:nvSpPr>
          <p:cNvPr id="3" name="Content Placeholder 2">
            <a:extLst>
              <a:ext uri="{FF2B5EF4-FFF2-40B4-BE49-F238E27FC236}">
                <a16:creationId xmlns:a16="http://schemas.microsoft.com/office/drawing/2014/main" id="{0351CE84-F2FD-904A-9651-BCB68D82829B}"/>
              </a:ext>
            </a:extLst>
          </p:cNvPr>
          <p:cNvSpPr>
            <a:spLocks noGrp="1"/>
          </p:cNvSpPr>
          <p:nvPr>
            <p:ph idx="1"/>
          </p:nvPr>
        </p:nvSpPr>
        <p:spPr/>
        <p:txBody>
          <a:bodyPr/>
          <a:lstStyle/>
          <a:p>
            <a:r>
              <a:rPr lang="en-GB" dirty="0"/>
              <a:t>Analyse the resilience of your home city/community (or the city/community of your Assignment):</a:t>
            </a:r>
          </a:p>
          <a:p>
            <a:r>
              <a:rPr lang="en-GB" dirty="0"/>
              <a:t>What kind of resilience threats or risks can be identified?</a:t>
            </a:r>
          </a:p>
          <a:p>
            <a:r>
              <a:rPr lang="en-GB" dirty="0"/>
              <a:t>Are there strategies, plans, activities for risk reduction and preparedness?</a:t>
            </a:r>
          </a:p>
          <a:p>
            <a:r>
              <a:rPr lang="en-GB" dirty="0"/>
              <a:t>How is your community/city working together with citizens and other stakeholders to improve resilience?</a:t>
            </a:r>
          </a:p>
        </p:txBody>
      </p:sp>
      <p:sp>
        <p:nvSpPr>
          <p:cNvPr id="5" name="Footer Placeholder 4">
            <a:extLst>
              <a:ext uri="{FF2B5EF4-FFF2-40B4-BE49-F238E27FC236}">
                <a16:creationId xmlns:a16="http://schemas.microsoft.com/office/drawing/2014/main" id="{5EDB92FC-E21E-3E4C-AE36-1F85B540F447}"/>
              </a:ext>
            </a:extLst>
          </p:cNvPr>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1065230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EBRD: Green city</a:t>
            </a:r>
          </a:p>
        </p:txBody>
      </p:sp>
      <p:sp>
        <p:nvSpPr>
          <p:cNvPr id="6" name="Content Placeholder 5"/>
          <p:cNvSpPr>
            <a:spLocks noGrp="1"/>
          </p:cNvSpPr>
          <p:nvPr>
            <p:ph idx="1"/>
          </p:nvPr>
        </p:nvSpPr>
        <p:spPr/>
        <p:txBody>
          <a:bodyPr/>
          <a:lstStyle/>
          <a:p>
            <a:pPr marL="0" indent="0">
              <a:buNone/>
            </a:pPr>
            <a:r>
              <a:rPr lang="en-GB" dirty="0">
                <a:hlinkClick r:id="rId2"/>
              </a:rPr>
              <a:t>https://www.ebrdgreencities.com/</a:t>
            </a:r>
            <a:endParaRPr lang="en-GB" dirty="0"/>
          </a:p>
          <a:p>
            <a:pPr marL="0" indent="0">
              <a:buNone/>
            </a:pPr>
            <a:r>
              <a:rPr lang="en-GB" b="1" dirty="0"/>
              <a:t>Objectives:</a:t>
            </a:r>
          </a:p>
          <a:p>
            <a:pPr marL="514350" indent="-514350">
              <a:buFont typeface="+mj-lt"/>
              <a:buAutoNum type="arabicPeriod"/>
            </a:pPr>
            <a:r>
              <a:rPr lang="en-GB" dirty="0"/>
              <a:t>To preserve the quality of environmental resources (air, water, land, ecosystems) and manage them sustainably </a:t>
            </a:r>
          </a:p>
          <a:p>
            <a:pPr marL="514350" indent="-514350">
              <a:buFont typeface="+mj-lt"/>
              <a:buAutoNum type="arabicPeriod"/>
            </a:pPr>
            <a:r>
              <a:rPr lang="en-GB" dirty="0"/>
              <a:t>To mitigate and adapt to climate change and its risks</a:t>
            </a:r>
          </a:p>
          <a:p>
            <a:pPr marL="514350" indent="-514350">
              <a:buFont typeface="+mj-lt"/>
              <a:buAutoNum type="arabicPeriod"/>
            </a:pPr>
            <a:r>
              <a:rPr lang="en-GB" dirty="0"/>
              <a:t>To ensure that environmental policies and activities are improving the social and economic welfare of citizens </a:t>
            </a:r>
          </a:p>
          <a:p>
            <a:endParaRPr lang="en-GB" dirty="0"/>
          </a:p>
        </p:txBody>
      </p:sp>
      <p:sp>
        <p:nvSpPr>
          <p:cNvPr id="3" name="Footer Placeholder 2"/>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3269490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031230" cy="1216249"/>
          </a:xfrm>
        </p:spPr>
        <p:txBody>
          <a:bodyPr>
            <a:normAutofit/>
          </a:bodyPr>
          <a:lstStyle/>
          <a:p>
            <a:r>
              <a:rPr lang="en-GB" dirty="0"/>
              <a:t>Green City Index</a:t>
            </a:r>
          </a:p>
        </p:txBody>
      </p:sp>
      <p:sp>
        <p:nvSpPr>
          <p:cNvPr id="3" name="Content Placeholder 2"/>
          <p:cNvSpPr>
            <a:spLocks noGrp="1"/>
          </p:cNvSpPr>
          <p:nvPr>
            <p:ph idx="1"/>
          </p:nvPr>
        </p:nvSpPr>
        <p:spPr>
          <a:xfrm>
            <a:off x="838200" y="1879600"/>
            <a:ext cx="9997440" cy="4297363"/>
          </a:xfrm>
        </p:spPr>
        <p:txBody>
          <a:bodyPr>
            <a:normAutofit/>
          </a:bodyPr>
          <a:lstStyle/>
          <a:p>
            <a:r>
              <a:rPr lang="en-GB" dirty="0"/>
              <a:t>by the Economist Intelligence Unit</a:t>
            </a:r>
          </a:p>
          <a:p>
            <a:r>
              <a:rPr lang="en-GB" dirty="0"/>
              <a:t>report from 2012</a:t>
            </a:r>
            <a:endParaRPr lang="en-GB" i="1" dirty="0"/>
          </a:p>
          <a:p>
            <a:r>
              <a:rPr lang="en-GB" dirty="0"/>
              <a:t>covers 120 cities around the world</a:t>
            </a:r>
          </a:p>
          <a:p>
            <a:r>
              <a:rPr lang="en-GB" dirty="0"/>
              <a:t>European cities report:</a:t>
            </a:r>
          </a:p>
          <a:p>
            <a:pPr lvl="1"/>
            <a:r>
              <a:rPr lang="en-GB" dirty="0"/>
              <a:t>search: </a:t>
            </a:r>
            <a:r>
              <a:rPr lang="en-GB" i="1" dirty="0" err="1"/>
              <a:t>european</a:t>
            </a:r>
            <a:r>
              <a:rPr lang="en-GB" i="1" dirty="0"/>
              <a:t>-green-city-</a:t>
            </a:r>
            <a:r>
              <a:rPr lang="en-GB" i="1" dirty="0" err="1"/>
              <a:t>index.pdf</a:t>
            </a:r>
            <a:endParaRPr lang="en-GB" i="1" dirty="0"/>
          </a:p>
          <a:p>
            <a:r>
              <a:rPr lang="en-GB" dirty="0"/>
              <a:t>Green city indicators (eight sectors, 30 indicators):</a:t>
            </a:r>
          </a:p>
          <a:p>
            <a:pPr lvl="1"/>
            <a:r>
              <a:rPr lang="en-GB" dirty="0">
                <a:hlinkClick r:id="rId2"/>
              </a:rPr>
              <a:t>https://www.researchgate.net/figure/EIUs-The-Green-City-Index_tbl1_320334509</a:t>
            </a:r>
            <a:endParaRPr lang="en-GB" dirty="0"/>
          </a:p>
          <a:p>
            <a:pPr lvl="1"/>
            <a:endParaRPr lang="en-GB" dirty="0"/>
          </a:p>
        </p:txBody>
      </p:sp>
      <p:sp>
        <p:nvSpPr>
          <p:cNvPr id="5" name="Footer Placeholder 4"/>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778831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34B229-5413-2A48-8CDA-2BCAD8F1112A}"/>
              </a:ext>
            </a:extLst>
          </p:cNvPr>
          <p:cNvSpPr>
            <a:spLocks noGrp="1"/>
          </p:cNvSpPr>
          <p:nvPr>
            <p:ph type="title"/>
          </p:nvPr>
        </p:nvSpPr>
        <p:spPr/>
        <p:txBody>
          <a:bodyPr/>
          <a:lstStyle/>
          <a:p>
            <a:r>
              <a:rPr lang="fi-FI" dirty="0" err="1">
                <a:solidFill>
                  <a:srgbClr val="7030A0"/>
                </a:solidFill>
              </a:rPr>
              <a:t>Task</a:t>
            </a:r>
            <a:r>
              <a:rPr lang="fi-FI" dirty="0">
                <a:solidFill>
                  <a:srgbClr val="7030A0"/>
                </a:solidFill>
              </a:rPr>
              <a:t> 2</a:t>
            </a:r>
          </a:p>
        </p:txBody>
      </p:sp>
      <p:sp>
        <p:nvSpPr>
          <p:cNvPr id="5" name="Content Placeholder 4">
            <a:extLst>
              <a:ext uri="{FF2B5EF4-FFF2-40B4-BE49-F238E27FC236}">
                <a16:creationId xmlns:a16="http://schemas.microsoft.com/office/drawing/2014/main" id="{F5412EA8-10B3-A642-9873-5E141C9B29E7}"/>
              </a:ext>
            </a:extLst>
          </p:cNvPr>
          <p:cNvSpPr>
            <a:spLocks noGrp="1"/>
          </p:cNvSpPr>
          <p:nvPr>
            <p:ph idx="1"/>
          </p:nvPr>
        </p:nvSpPr>
        <p:spPr/>
        <p:txBody>
          <a:bodyPr/>
          <a:lstStyle/>
          <a:p>
            <a:r>
              <a:rPr lang="en-GB" dirty="0"/>
              <a:t>Analyse your home city/community (or the city/community of your Assignment) in terms of the indicators presented on the previous page.</a:t>
            </a:r>
          </a:p>
          <a:p>
            <a:r>
              <a:rPr lang="en-GB" dirty="0"/>
              <a:t>Which of the eight sectors of the circle are on good level, which are not so good?</a:t>
            </a:r>
          </a:p>
          <a:p>
            <a:r>
              <a:rPr lang="en-GB" dirty="0"/>
              <a:t>Comment the situation in your city related to Transport and Environmental governance. Has the situation improved or deteriorated in the recent years? What are the challenges? Are there any good solutions or initiatives?</a:t>
            </a:r>
          </a:p>
        </p:txBody>
      </p:sp>
      <p:sp>
        <p:nvSpPr>
          <p:cNvPr id="3" name="Footer Placeholder 2">
            <a:extLst>
              <a:ext uri="{FF2B5EF4-FFF2-40B4-BE49-F238E27FC236}">
                <a16:creationId xmlns:a16="http://schemas.microsoft.com/office/drawing/2014/main" id="{B66F5E9B-3737-D342-973A-841225BD2572}"/>
              </a:ext>
            </a:extLst>
          </p:cNvPr>
          <p:cNvSpPr>
            <a:spLocks noGrp="1"/>
          </p:cNvSpPr>
          <p:nvPr>
            <p:ph type="ftr" sz="quarter" idx="11"/>
          </p:nvPr>
        </p:nvSpPr>
        <p:spPr/>
        <p:txBody>
          <a:bodyPr/>
          <a:lstStyle/>
          <a:p>
            <a:r>
              <a:rPr lang="en-US"/>
              <a:t>Sustainable communities 3</a:t>
            </a:r>
          </a:p>
        </p:txBody>
      </p:sp>
    </p:spTree>
    <p:extLst>
      <p:ext uri="{BB962C8B-B14F-4D97-AF65-F5344CB8AC3E}">
        <p14:creationId xmlns:p14="http://schemas.microsoft.com/office/powerpoint/2010/main" val="1647289226"/>
      </p:ext>
    </p:extLst>
  </p:cSld>
  <p:clrMapOvr>
    <a:masterClrMapping/>
  </p:clrMapOvr>
</p:sld>
</file>

<file path=ppt/theme/theme1.xml><?xml version="1.0" encoding="utf-8"?>
<a:theme xmlns:a="http://schemas.openxmlformats.org/drawingml/2006/main" name="1_Mukautettu suunnittelumall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iertotalousAMK_PPT_tyhjä.pptx" id="{987F7A64-149F-E74C-8D07-8B0ABACFFDD3}" vid="{A1813D64-779F-DE44-9C7C-8C44FA220E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844F74372C55FE4B821D5F2378F4B2BA" ma:contentTypeVersion="1" ma:contentTypeDescription="Luo uusi asiakirja." ma:contentTypeScope="" ma:versionID="822fe6b422b8dec44a40602c4233d47b">
  <xsd:schema xmlns:xsd="http://www.w3.org/2001/XMLSchema" xmlns:xs="http://www.w3.org/2001/XMLSchema" xmlns:p="http://schemas.microsoft.com/office/2006/metadata/properties" xmlns:ns2="76865ef9-df32-4c37-ae45-f9784eb47bff" xmlns:ns3="7e9e6169-ad39-4139-80cb-366121f0def0" targetNamespace="http://schemas.microsoft.com/office/2006/metadata/properties" ma:root="true" ma:fieldsID="6eb707645daa25c755dded653de544e8" ns2:_="" ns3:_="">
    <xsd:import namespace="76865ef9-df32-4c37-ae45-f9784eb47bff"/>
    <xsd:import namespace="7e9e6169-ad39-4139-80cb-366121f0def0"/>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865ef9-df32-4c37-ae45-f9784eb47bff" elementFormDefault="qualified">
    <xsd:import namespace="http://schemas.microsoft.com/office/2006/documentManagement/types"/>
    <xsd:import namespace="http://schemas.microsoft.com/office/infopath/2007/PartnerControls"/>
    <xsd:element name="_dlc_DocId" ma:index="8" nillable="true" ma:displayName="Tiedostotunnisteen arvo" ma:description="Tälle kohteelle määritetyn tiedostotunnisteen arvo." ma:internalName="_dlc_DocId" ma:readOnly="true">
      <xsd:simpleType>
        <xsd:restriction base="dms:Text"/>
      </xsd:simpleType>
    </xsd:element>
    <xsd:element name="_dlc_DocIdUrl" ma:index="9"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e9e6169-ad39-4139-80cb-366121f0def0" elementFormDefault="qualified">
    <xsd:import namespace="http://schemas.microsoft.com/office/2006/documentManagement/types"/>
    <xsd:import namespace="http://schemas.microsoft.com/office/infopath/2007/PartnerControls"/>
    <xsd:element name="SharedWithUsers" ma:index="11"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76865ef9-df32-4c37-ae45-f9784eb47bff">427W7XWPXQD2-403814790-2625</_dlc_DocId>
    <_dlc_DocIdUrl xmlns="76865ef9-df32-4c37-ae45-f9784eb47bff">
      <Url>https://tt.eduuni.fi/sites/luc-lapinamk-extra/kiertotalousosaamista-ammattikorkeakouluihin/_layouts/15/DocIdRedir.aspx?ID=427W7XWPXQD2-403814790-2625</Url>
      <Description>427W7XWPXQD2-403814790-2625</Description>
    </_dlc_DocIdUrl>
  </documentManagement>
</p:properties>
</file>

<file path=customXml/itemProps1.xml><?xml version="1.0" encoding="utf-8"?>
<ds:datastoreItem xmlns:ds="http://schemas.openxmlformats.org/officeDocument/2006/customXml" ds:itemID="{EF57C618-AF12-4B88-9FFC-FFC90CFE83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865ef9-df32-4c37-ae45-f9784eb47bff"/>
    <ds:schemaRef ds:uri="7e9e6169-ad39-4139-80cb-366121f0de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52A852-751D-4C47-B0B7-F6DA4FD01BCF}">
  <ds:schemaRefs>
    <ds:schemaRef ds:uri="http://schemas.microsoft.com/sharepoint/events"/>
  </ds:schemaRefs>
</ds:datastoreItem>
</file>

<file path=customXml/itemProps3.xml><?xml version="1.0" encoding="utf-8"?>
<ds:datastoreItem xmlns:ds="http://schemas.openxmlformats.org/officeDocument/2006/customXml" ds:itemID="{DBA34486-37CF-467B-9931-EBBCED049609}">
  <ds:schemaRefs>
    <ds:schemaRef ds:uri="http://schemas.microsoft.com/sharepoint/v3/contenttype/forms"/>
  </ds:schemaRefs>
</ds:datastoreItem>
</file>

<file path=customXml/itemProps4.xml><?xml version="1.0" encoding="utf-8"?>
<ds:datastoreItem xmlns:ds="http://schemas.openxmlformats.org/officeDocument/2006/customXml" ds:itemID="{3365FDE3-3341-40B9-AF37-A84ABE6B9DCC}">
  <ds:schemaRefs>
    <ds:schemaRef ds:uri="http://schemas.microsoft.com/office/2006/metadata/properties"/>
    <ds:schemaRef ds:uri="http://schemas.microsoft.com/office/infopath/2007/PartnerControls"/>
    <ds:schemaRef ds:uri="76865ef9-df32-4c37-ae45-f9784eb47bff"/>
  </ds:schemaRefs>
</ds:datastoreItem>
</file>

<file path=docProps/app.xml><?xml version="1.0" encoding="utf-8"?>
<Properties xmlns="http://schemas.openxmlformats.org/officeDocument/2006/extended-properties" xmlns:vt="http://schemas.openxmlformats.org/officeDocument/2006/docPropsVTypes">
  <Template>KiertotalousAMK_PPT</Template>
  <TotalTime>4540</TotalTime>
  <Words>687</Words>
  <Application>Microsoft Office PowerPoint</Application>
  <PresentationFormat>Widescreen</PresentationFormat>
  <Paragraphs>99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Asap</vt:lpstr>
      <vt:lpstr>Asap Regular</vt:lpstr>
      <vt:lpstr>Calibri</vt:lpstr>
      <vt:lpstr>Microsoft Sans Serif</vt:lpstr>
      <vt:lpstr>1_Mukautettu suunnittelumalli</vt:lpstr>
      <vt:lpstr> Resilient &amp; green communities</vt:lpstr>
      <vt:lpstr>Resilience</vt:lpstr>
      <vt:lpstr>Urban resilience – UN Habitat</vt:lpstr>
      <vt:lpstr>Disaster risk reduction (DRR)</vt:lpstr>
      <vt:lpstr>Sendai framework for DRR  United Nations 2015</vt:lpstr>
      <vt:lpstr>Task 1</vt:lpstr>
      <vt:lpstr>EBRD: Green city</vt:lpstr>
      <vt:lpstr>Green City Index</vt:lpstr>
      <vt:lpstr>Task 2</vt:lpstr>
      <vt:lpstr>The Urban Green</vt:lpstr>
      <vt:lpstr>Climate action: Hinku project</vt:lpstr>
      <vt:lpstr>Learning diary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 sustainable world</dc:title>
  <dc:creator>Pentti Viluksela</dc:creator>
  <cp:lastModifiedBy>Eeva Aarrevaara</cp:lastModifiedBy>
  <cp:revision>144</cp:revision>
  <cp:lastPrinted>2018-03-26T18:44:32Z</cp:lastPrinted>
  <dcterms:created xsi:type="dcterms:W3CDTF">2016-12-14T07:02:38Z</dcterms:created>
  <dcterms:modified xsi:type="dcterms:W3CDTF">2020-10-30T22:15:00Z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0x010100844F74372C55FE4B821D5F2378F4B2BA</vt:lpwstr>
  </property>
  <property fmtid="{D5CDD505-2E9C-101B-9397-08002B2CF9AE}" pid="3" name="_dlc_DocIdItemGuid">
    <vt:lpwstr>a5c19d7d-6878-48b9-b020-78ab31661127</vt:lpwstr>
  </property>
</Properties>
</file>