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5"/>
  </p:sldMasterIdLst>
  <p:notesMasterIdLst>
    <p:notesMasterId r:id="rId8"/>
  </p:notesMasterIdLst>
  <p:sldIdLst>
    <p:sldId id="256" r:id="rId6"/>
    <p:sldId id="27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6327"/>
  </p:normalViewPr>
  <p:slideViewPr>
    <p:cSldViewPr snapToGrid="0">
      <p:cViewPr varScale="1">
        <p:scale>
          <a:sx n="62" d="100"/>
          <a:sy n="62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DE3DC-FFA5-4B06-8CE1-A4327DB2171A}" type="datetimeFigureOut">
              <a:rPr lang="fi-FI" smtClean="0"/>
              <a:t>31.10.2020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609CB-CAF6-4571-BA04-25E12737EA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2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716506" y="6192671"/>
            <a:ext cx="966537" cy="365125"/>
          </a:xfrm>
        </p:spPr>
        <p:txBody>
          <a:bodyPr/>
          <a:lstStyle/>
          <a:p>
            <a:fld id="{308255F3-F20B-4B87-BA2E-E1B81D1F1716}" type="datetime1">
              <a:rPr lang="fi-FI" smtClean="0"/>
              <a:t>31.10.2020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628747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38560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4903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08944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1410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9979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9979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96840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64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130986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974686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1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3E9E-8905-47D9-8774-71C2D0812B6B}" type="datetime1">
              <a:rPr lang="fi-FI" smtClean="0"/>
              <a:t>31.10.2020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19267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/>
              <a:t>kiertotalousamk.fi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966C3-9558-4BBB-9775-7D1DA6AA0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71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01" r:id="rId3"/>
    <p:sldLayoutId id="2147483692" r:id="rId4"/>
    <p:sldLayoutId id="2147483693" r:id="rId5"/>
    <p:sldLayoutId id="2147483702" r:id="rId6"/>
    <p:sldLayoutId id="2147483695" r:id="rId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ACK2knC08E" TargetMode="External"/><Relationship Id="rId2" Type="http://schemas.openxmlformats.org/officeDocument/2006/relationships/hyperlink" Target="https://www.gapminder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>
                    <a:lumMod val="75000"/>
                  </a:schemeClr>
                </a:solidFill>
                <a:ea typeface="Asap Medium" charset="0"/>
              </a:rPr>
              <a:t>Don’t panic!</a:t>
            </a:r>
            <a:br>
              <a:rPr lang="en-US" sz="5400" dirty="0">
                <a:solidFill>
                  <a:schemeClr val="accent5">
                    <a:lumMod val="75000"/>
                  </a:schemeClr>
                </a:solidFill>
                <a:latin typeface="Asap Medium" charset="0"/>
                <a:ea typeface="Asap Medium" charset="0"/>
                <a:cs typeface="Asap Medium" charset="0"/>
              </a:rPr>
            </a:br>
            <a:r>
              <a:rPr lang="en-US" sz="4400" dirty="0"/>
              <a:t>Hans </a:t>
            </a:r>
            <a:r>
              <a:rPr lang="en-US" sz="4400" dirty="0" err="1"/>
              <a:t>Rosling</a:t>
            </a:r>
            <a:r>
              <a:rPr lang="en-US" sz="4400" dirty="0"/>
              <a:t>,</a:t>
            </a:r>
            <a:br>
              <a:rPr lang="en-US" sz="4400" dirty="0"/>
            </a:br>
            <a:r>
              <a:rPr lang="en-US" sz="4400" dirty="0"/>
              <a:t>population growth and poverty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Asap Medium" charset="0"/>
              <a:ea typeface="Asap Medium" charset="0"/>
              <a:cs typeface="Asap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>
                <a:latin typeface="Asap" charset="0"/>
                <a:ea typeface="Asap" charset="0"/>
                <a:cs typeface="Asap" charset="0"/>
              </a:rPr>
              <a:t>One-hour</a:t>
            </a:r>
            <a:r>
              <a:rPr lang="de-DE" dirty="0">
                <a:latin typeface="Asap" charset="0"/>
                <a:ea typeface="Asap" charset="0"/>
                <a:cs typeface="Asap" charset="0"/>
              </a:rPr>
              <a:t> </a:t>
            </a:r>
            <a:r>
              <a:rPr lang="de-DE" dirty="0" err="1">
                <a:latin typeface="Asap" charset="0"/>
                <a:ea typeface="Asap" charset="0"/>
                <a:cs typeface="Asap" charset="0"/>
              </a:rPr>
              <a:t>video</a:t>
            </a:r>
            <a:r>
              <a:rPr lang="de-DE" dirty="0">
                <a:latin typeface="Asap" charset="0"/>
                <a:ea typeface="Asap" charset="0"/>
                <a:cs typeface="Asap" charset="0"/>
              </a:rPr>
              <a:t> </a:t>
            </a:r>
            <a:r>
              <a:rPr lang="de-DE" dirty="0" err="1">
                <a:latin typeface="Asap" charset="0"/>
                <a:ea typeface="Asap" charset="0"/>
                <a:cs typeface="Asap" charset="0"/>
              </a:rPr>
              <a:t>by</a:t>
            </a:r>
            <a:r>
              <a:rPr lang="de-DE" dirty="0">
                <a:latin typeface="Asap" charset="0"/>
                <a:ea typeface="Asap" charset="0"/>
                <a:cs typeface="Asap" charset="0"/>
              </a:rPr>
              <a:t> </a:t>
            </a:r>
            <a:r>
              <a:rPr lang="de-DE" dirty="0" err="1">
                <a:latin typeface="Asap" charset="0"/>
                <a:ea typeface="Asap" charset="0"/>
                <a:cs typeface="Asap" charset="0"/>
              </a:rPr>
              <a:t>the</a:t>
            </a:r>
            <a:br>
              <a:rPr lang="de-DE" dirty="0">
                <a:latin typeface="Asap" charset="0"/>
                <a:ea typeface="Asap" charset="0"/>
                <a:cs typeface="Asap" charset="0"/>
              </a:rPr>
            </a:br>
            <a:r>
              <a:rPr lang="de-DE" dirty="0" err="1">
                <a:latin typeface="Asap" charset="0"/>
                <a:ea typeface="Asap" charset="0"/>
                <a:cs typeface="Asap" charset="0"/>
              </a:rPr>
              <a:t>Gapminder</a:t>
            </a:r>
            <a:r>
              <a:rPr lang="de-DE" dirty="0">
                <a:latin typeface="Asap" charset="0"/>
                <a:ea typeface="Asap" charset="0"/>
                <a:cs typeface="Asap" charset="0"/>
              </a:rPr>
              <a:t> </a:t>
            </a:r>
            <a:r>
              <a:rPr lang="de-DE" dirty="0" err="1">
                <a:latin typeface="Asap" charset="0"/>
                <a:ea typeface="Asap" charset="0"/>
                <a:cs typeface="Asap" charset="0"/>
              </a:rPr>
              <a:t>foundation</a:t>
            </a:r>
            <a:br>
              <a:rPr lang="de-DE" dirty="0">
                <a:latin typeface="Asap" charset="0"/>
                <a:ea typeface="Asap" charset="0"/>
                <a:cs typeface="Asap" charset="0"/>
              </a:rPr>
            </a:br>
            <a:r>
              <a:rPr lang="de-DE" dirty="0">
                <a:latin typeface="Asap" charset="0"/>
                <a:ea typeface="Asap" charset="0"/>
                <a:cs typeface="Asap" charset="0"/>
              </a:rPr>
              <a:t>+ </a:t>
            </a:r>
            <a:r>
              <a:rPr lang="de-DE" dirty="0" err="1">
                <a:latin typeface="Asap" charset="0"/>
                <a:ea typeface="Asap" charset="0"/>
                <a:cs typeface="Asap" charset="0"/>
              </a:rPr>
              <a:t>questions</a:t>
            </a:r>
            <a:endParaRPr lang="de-DE" dirty="0">
              <a:latin typeface="Asap" charset="0"/>
              <a:ea typeface="Asap" charset="0"/>
              <a:cs typeface="Asap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1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013"/>
            <a:ext cx="10515600" cy="1061741"/>
          </a:xfrm>
        </p:spPr>
        <p:txBody>
          <a:bodyPr>
            <a:normAutofit/>
          </a:bodyPr>
          <a:lstStyle/>
          <a:p>
            <a:r>
              <a:rPr lang="en-GB" dirty="0"/>
              <a:t>Hans </a:t>
            </a:r>
            <a:r>
              <a:rPr lang="en-GB" dirty="0" err="1"/>
              <a:t>Rosling</a:t>
            </a:r>
            <a:r>
              <a:rPr lang="en-GB" dirty="0"/>
              <a:t>: Don’t panic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5754"/>
            <a:ext cx="10515600" cy="4981209"/>
          </a:xfrm>
        </p:spPr>
        <p:txBody>
          <a:bodyPr/>
          <a:lstStyle/>
          <a:p>
            <a:pPr marL="50800" indent="0">
              <a:spcBef>
                <a:spcPts val="1100"/>
              </a:spcBef>
              <a:buNone/>
            </a:pPr>
            <a:r>
              <a:rPr lang="en-GB" dirty="0"/>
              <a:t>Watch the documentary of the </a:t>
            </a:r>
            <a:br>
              <a:rPr lang="en-GB" dirty="0"/>
            </a:br>
            <a:r>
              <a:rPr lang="en-GB" dirty="0" err="1">
                <a:hlinkClick r:id="rId2"/>
              </a:rPr>
              <a:t>Gapminder</a:t>
            </a:r>
            <a:r>
              <a:rPr lang="en-GB" dirty="0">
                <a:hlinkClick r:id="rId2"/>
              </a:rPr>
              <a:t> foundation</a:t>
            </a:r>
            <a:r>
              <a:rPr lang="en-GB" dirty="0"/>
              <a:t>  </a:t>
            </a:r>
            <a:br>
              <a:rPr lang="en-GB" dirty="0"/>
            </a:br>
            <a:r>
              <a:rPr lang="en-GB" dirty="0"/>
              <a:t>and observe the following:</a:t>
            </a:r>
          </a:p>
          <a:p>
            <a:pPr marL="734400" lvl="1" indent="-457200">
              <a:spcBef>
                <a:spcPts val="1100"/>
              </a:spcBef>
              <a:buFont typeface="+mj-lt"/>
              <a:buAutoNum type="arabicPeriod"/>
            </a:pPr>
            <a:r>
              <a:rPr lang="en-GB" dirty="0"/>
              <a:t>Is the population growth </a:t>
            </a:r>
            <a:br>
              <a:rPr lang="en-GB" dirty="0"/>
            </a:br>
            <a:r>
              <a:rPr lang="en-GB" dirty="0"/>
              <a:t>scenario of </a:t>
            </a:r>
            <a:r>
              <a:rPr lang="en-GB" dirty="0" err="1"/>
              <a:t>Rosling</a:t>
            </a:r>
            <a:r>
              <a:rPr lang="en-GB" dirty="0"/>
              <a:t> credible?</a:t>
            </a:r>
          </a:p>
          <a:p>
            <a:pPr marL="734400" lvl="1" indent="-457200">
              <a:spcBef>
                <a:spcPts val="1100"/>
              </a:spcBef>
              <a:buFont typeface="+mj-lt"/>
              <a:buAutoNum type="arabicPeriod"/>
            </a:pPr>
            <a:r>
              <a:rPr lang="en-GB" dirty="0"/>
              <a:t>Do you think that extreme </a:t>
            </a:r>
            <a:br>
              <a:rPr lang="en-GB" dirty="0"/>
            </a:br>
            <a:r>
              <a:rPr lang="en-GB" dirty="0"/>
              <a:t>poverty could be eliminated </a:t>
            </a:r>
            <a:br>
              <a:rPr lang="en-GB" dirty="0"/>
            </a:br>
            <a:r>
              <a:rPr lang="en-GB" dirty="0"/>
              <a:t>by 2030?</a:t>
            </a:r>
          </a:p>
          <a:p>
            <a:pPr marL="734400" lvl="1" indent="-457200">
              <a:spcBef>
                <a:spcPts val="1100"/>
              </a:spcBef>
              <a:buFont typeface="+mj-lt"/>
              <a:buAutoNum type="arabicPeriod"/>
            </a:pPr>
            <a:r>
              <a:rPr lang="en-GB" dirty="0"/>
              <a:t>What should the richest billion do? </a:t>
            </a:r>
            <a:br>
              <a:rPr lang="en-GB" dirty="0"/>
            </a:br>
            <a:r>
              <a:rPr lang="en-GB" dirty="0"/>
              <a:t>What about the poorest billion?</a:t>
            </a:r>
          </a:p>
          <a:p>
            <a:pPr marL="9525" indent="0">
              <a:spcBef>
                <a:spcPts val="1100"/>
              </a:spcBef>
              <a:buNone/>
            </a:pPr>
            <a:r>
              <a:rPr lang="en-GB" dirty="0">
                <a:hlinkClick r:id="rId3"/>
              </a:rPr>
              <a:t>https://www.youtube.com/watch?v=FACK2knC08E</a:t>
            </a:r>
            <a:endParaRPr lang="en-GB" dirty="0"/>
          </a:p>
          <a:p>
            <a:pPr marL="505800" lvl="1">
              <a:spcBef>
                <a:spcPts val="1100"/>
              </a:spcBef>
            </a:pPr>
            <a:r>
              <a:rPr lang="en-GB" dirty="0"/>
              <a:t>subtitles in many languages (unfortunately not in Finnish)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267D96-63F3-0848-BFBC-B77E8A035B45}"/>
              </a:ext>
            </a:extLst>
          </p:cNvPr>
          <p:cNvSpPr txBox="1"/>
          <p:nvPr/>
        </p:nvSpPr>
        <p:spPr>
          <a:xfrm>
            <a:off x="8799754" y="2043954"/>
            <a:ext cx="205471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DON'T PANIC — Hans </a:t>
            </a:r>
            <a:r>
              <a:rPr lang="en-GB" b="1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Rosling</a:t>
            </a:r>
            <a:r>
              <a:rPr lang="en-GB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showing the facts </a:t>
            </a:r>
            <a:br>
              <a:rPr lang="en-GB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GB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about population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A7858-ABC2-4743-9EB3-6C59BF77B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Sustainable communities 4</a:t>
            </a:r>
          </a:p>
        </p:txBody>
      </p:sp>
    </p:spTree>
    <p:extLst>
      <p:ext uri="{BB962C8B-B14F-4D97-AF65-F5344CB8AC3E}">
        <p14:creationId xmlns:p14="http://schemas.microsoft.com/office/powerpoint/2010/main" val="3111940779"/>
      </p:ext>
    </p:extLst>
  </p:cSld>
  <p:clrMapOvr>
    <a:masterClrMapping/>
  </p:clrMapOvr>
</p:sld>
</file>

<file path=ppt/theme/theme1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ertotalousAMK_PPT_tyhjä  -  Read-Only" id="{BF51F711-B1DF-5346-B527-5CDB9341F3D5}" vid="{4CAD043F-BEA0-1541-B166-0A57BA8670C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865ef9-df32-4c37-ae45-f9784eb47bff">427W7XWPXQD2-403814790-2626</_dlc_DocId>
    <_dlc_DocIdUrl xmlns="76865ef9-df32-4c37-ae45-f9784eb47bff">
      <Url>https://tt.eduuni.fi/sites/luc-lapinamk-extra/kiertotalousosaamista-ammattikorkeakouluihin/_layouts/15/DocIdRedir.aspx?ID=427W7XWPXQD2-403814790-2626</Url>
      <Description>427W7XWPXQD2-403814790-2626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44F74372C55FE4B821D5F2378F4B2BA" ma:contentTypeVersion="1" ma:contentTypeDescription="Luo uusi asiakirja." ma:contentTypeScope="" ma:versionID="822fe6b422b8dec44a40602c4233d47b">
  <xsd:schema xmlns:xsd="http://www.w3.org/2001/XMLSchema" xmlns:xs="http://www.w3.org/2001/XMLSchema" xmlns:p="http://schemas.microsoft.com/office/2006/metadata/properties" xmlns:ns2="76865ef9-df32-4c37-ae45-f9784eb47bff" xmlns:ns3="7e9e6169-ad39-4139-80cb-366121f0def0" targetNamespace="http://schemas.microsoft.com/office/2006/metadata/properties" ma:root="true" ma:fieldsID="6eb707645daa25c755dded653de544e8" ns2:_="" ns3:_="">
    <xsd:import namespace="76865ef9-df32-4c37-ae45-f9784eb47bff"/>
    <xsd:import namespace="7e9e6169-ad39-4139-80cb-366121f0de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65ef9-df32-4c37-ae45-f9784eb47bf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6169-ad39-4139-80cb-366121f0d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062D49C-CA25-4999-B952-F55D754961C0}">
  <ds:schemaRefs>
    <ds:schemaRef ds:uri="http://schemas.microsoft.com/office/2006/documentManagement/types"/>
    <ds:schemaRef ds:uri="76865ef9-df32-4c37-ae45-f9784eb47bff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e9e6169-ad39-4139-80cb-366121f0def0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B25BD6D-D2BB-418E-A029-B40BF82CD2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38FF32-43FD-4754-9A6C-B0B4C19B5E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865ef9-df32-4c37-ae45-f9784eb47bff"/>
    <ds:schemaRef ds:uri="7e9e6169-ad39-4139-80cb-366121f0d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BEB1A0C-CB66-4291-BD4D-308FACDFF63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116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Asap</vt:lpstr>
      <vt:lpstr>Asap Medium</vt:lpstr>
      <vt:lpstr>Calibri</vt:lpstr>
      <vt:lpstr>Microsoft Sans Serif</vt:lpstr>
      <vt:lpstr>1_Mukautettu suunnittelumalli</vt:lpstr>
      <vt:lpstr>Don’t panic! Hans Rosling, population growth and poverty</vt:lpstr>
      <vt:lpstr>Hans Rosling: Don’t panic</vt:lpstr>
    </vt:vector>
  </TitlesOfParts>
  <Company>Turun ammattikorkeakoulu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Virta Marketta</dc:creator>
  <cp:lastModifiedBy>Eeva Aarrevaara</cp:lastModifiedBy>
  <cp:revision>19</cp:revision>
  <dcterms:created xsi:type="dcterms:W3CDTF">2019-02-14T13:35:11Z</dcterms:created>
  <dcterms:modified xsi:type="dcterms:W3CDTF">2020-10-30T22:11:23Z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0x010100844F74372C55FE4B821D5F2378F4B2BA</vt:lpwstr>
  </property>
  <property fmtid="{D5CDD505-2E9C-101B-9397-08002B2CF9AE}" pid="3" name="_dlc_DocIdItemGuid">
    <vt:lpwstr>ea9eb398-088b-4bea-801d-71ec5c6b4791</vt:lpwstr>
  </property>
</Properties>
</file>