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5"/>
  </p:sldMasterIdLst>
  <p:notesMasterIdLst>
    <p:notesMasterId r:id="rId16"/>
  </p:notesMasterIdLst>
  <p:sldIdLst>
    <p:sldId id="256" r:id="rId6"/>
    <p:sldId id="257" r:id="rId7"/>
    <p:sldId id="262" r:id="rId8"/>
    <p:sldId id="260" r:id="rId9"/>
    <p:sldId id="294" r:id="rId10"/>
    <p:sldId id="287" r:id="rId11"/>
    <p:sldId id="288" r:id="rId12"/>
    <p:sldId id="282" r:id="rId13"/>
    <p:sldId id="289" r:id="rId14"/>
    <p:sldId id="31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2" autoAdjust="0"/>
    <p:restoredTop sz="96327"/>
  </p:normalViewPr>
  <p:slideViewPr>
    <p:cSldViewPr snapToGrid="0">
      <p:cViewPr varScale="1">
        <p:scale>
          <a:sx n="62" d="100"/>
          <a:sy n="62" d="100"/>
        </p:scale>
        <p:origin x="12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DE3DC-FFA5-4B06-8CE1-A4327DB2171A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609CB-CAF6-4571-BA04-25E12737EA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16506" y="6192671"/>
            <a:ext cx="9665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62874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3856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4903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894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41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997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997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9684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30986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974686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1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1926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kiertotalousamk.fi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66C3-9558-4BBB-9775-7D1DA6AA0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7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01" r:id="rId3"/>
    <p:sldLayoutId id="2147483692" r:id="rId4"/>
    <p:sldLayoutId id="2147483693" r:id="rId5"/>
    <p:sldLayoutId id="2147483702" r:id="rId6"/>
    <p:sldLayoutId id="214748369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Assignment</a:t>
            </a:r>
            <a:r>
              <a:rPr lang="fi-FI" dirty="0"/>
              <a:t>:</a:t>
            </a:r>
            <a:br>
              <a:rPr lang="fi-FI" dirty="0"/>
            </a:b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 and </a:t>
            </a:r>
            <a:r>
              <a:rPr lang="fi-FI" dirty="0" err="1"/>
              <a:t>communities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Examples of forerunner cities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228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EA24-15BD-8B48-B9E5-07F5F38D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Assignment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319EAC-2C38-0C47-86EB-800DBBD3A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560941"/>
              </p:ext>
            </p:extLst>
          </p:nvPr>
        </p:nvGraphicFramePr>
        <p:xfrm>
          <a:off x="990604" y="1581150"/>
          <a:ext cx="1051560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070">
                  <a:extLst>
                    <a:ext uri="{9D8B030D-6E8A-4147-A177-3AD203B41FA5}">
                      <a16:colId xmlns:a16="http://schemas.microsoft.com/office/drawing/2014/main" val="2287369680"/>
                    </a:ext>
                  </a:extLst>
                </a:gridCol>
                <a:gridCol w="3320052">
                  <a:extLst>
                    <a:ext uri="{9D8B030D-6E8A-4147-A177-3AD203B41FA5}">
                      <a16:colId xmlns:a16="http://schemas.microsoft.com/office/drawing/2014/main" val="2659141999"/>
                    </a:ext>
                  </a:extLst>
                </a:gridCol>
                <a:gridCol w="2209160">
                  <a:extLst>
                    <a:ext uri="{9D8B030D-6E8A-4147-A177-3AD203B41FA5}">
                      <a16:colId xmlns:a16="http://schemas.microsoft.com/office/drawing/2014/main" val="2266947116"/>
                    </a:ext>
                  </a:extLst>
                </a:gridCol>
                <a:gridCol w="2209160">
                  <a:extLst>
                    <a:ext uri="{9D8B030D-6E8A-4147-A177-3AD203B41FA5}">
                      <a16:colId xmlns:a16="http://schemas.microsoft.com/office/drawing/2014/main" val="3740122840"/>
                    </a:ext>
                  </a:extLst>
                </a:gridCol>
                <a:gridCol w="2209160">
                  <a:extLst>
                    <a:ext uri="{9D8B030D-6E8A-4147-A177-3AD203B41FA5}">
                      <a16:colId xmlns:a16="http://schemas.microsoft.com/office/drawing/2014/main" val="235418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FI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City/town /municipality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Tool/framework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Presentation</a:t>
                      </a:r>
                      <a:br>
                        <a:rPr lang="en-FI" dirty="0"/>
                      </a:br>
                      <a:r>
                        <a:rPr lang="en-FI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760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0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7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0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464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5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712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53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8065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2A5567-AE4A-7B4B-B853-6F0350EC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408525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Assignment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69571"/>
            <a:ext cx="10515600" cy="4517343"/>
          </a:xfrm>
        </p:spPr>
        <p:txBody>
          <a:bodyPr>
            <a:normAutofit/>
          </a:bodyPr>
          <a:lstStyle/>
          <a:p>
            <a:r>
              <a:rPr lang="en-GB" dirty="0"/>
              <a:t>Choose one city/town/locality and learn about its sustainability issues, priorities and achievements</a:t>
            </a:r>
          </a:p>
          <a:p>
            <a:pPr lvl="1"/>
            <a:r>
              <a:rPr lang="en-GB" dirty="0"/>
              <a:t>for example, see the list of forerunner cities</a:t>
            </a:r>
          </a:p>
          <a:p>
            <a:pPr lvl="1"/>
            <a:r>
              <a:rPr lang="en-GB" dirty="0"/>
              <a:t>you can concentrate on one or several sustainability topics or dimensions</a:t>
            </a:r>
          </a:p>
          <a:p>
            <a:pPr lvl="2"/>
            <a:r>
              <a:rPr lang="en-GB" dirty="0"/>
              <a:t>e.g. climate action</a:t>
            </a:r>
          </a:p>
          <a:p>
            <a:pPr lvl="1"/>
            <a:r>
              <a:rPr lang="en-GB" dirty="0"/>
              <a:t>use one of the sustainability frameworks as a guideline, e.g. those presented on the lectures</a:t>
            </a:r>
          </a:p>
          <a:p>
            <a:pPr lvl="2"/>
            <a:r>
              <a:rPr lang="en-GB" dirty="0"/>
              <a:t>SDG 11, Society’s commitment, ISO 37101, Circles of sustainability, European green capital application criteria, etc.</a:t>
            </a:r>
          </a:p>
          <a:p>
            <a:r>
              <a:rPr lang="en-GB" dirty="0"/>
              <a:t>Make a 15 minute presentation and a two-page summary report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kiertotalousamk.fi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599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3E5F15-1B46-4145-9B5A-819CDC0C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/>
          <a:lstStyle/>
          <a:p>
            <a:r>
              <a:rPr lang="fi-FI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(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applicable</a:t>
            </a:r>
            <a:r>
              <a:rPr lang="fi-FI" dirty="0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3C9E0-9CD0-0E43-A87F-2A0847EF0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5768"/>
            <a:ext cx="5181600" cy="478964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Situation of the city/town/rural locality/village in relation with other bigger centres (map, description) </a:t>
            </a:r>
          </a:p>
          <a:p>
            <a:r>
              <a:rPr lang="en-GB" dirty="0"/>
              <a:t>Map of the case target structure (different land use forms, if possible) </a:t>
            </a:r>
          </a:p>
          <a:p>
            <a:r>
              <a:rPr lang="en-GB" dirty="0"/>
              <a:t>Population of the case target area and age distribution (2000/2010/2020/ forecast) </a:t>
            </a:r>
          </a:p>
          <a:p>
            <a:r>
              <a:rPr lang="en-GB" dirty="0"/>
              <a:t>Amount of green areas (green infrastructure) in the target area </a:t>
            </a:r>
          </a:p>
          <a:p>
            <a:r>
              <a:rPr lang="en-GB" dirty="0"/>
              <a:t>Examples of old residential areas </a:t>
            </a:r>
          </a:p>
          <a:p>
            <a:r>
              <a:rPr lang="en-GB" dirty="0"/>
              <a:t>Examples of new residential development </a:t>
            </a:r>
          </a:p>
          <a:p>
            <a:r>
              <a:rPr lang="en-GB" dirty="0"/>
              <a:t>Examples of urban regeneration (e.g. central areas, neighbourhoods, industrial areas, traffic routes)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E296C6-FF62-AE45-9C6F-4B649DC3C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5768"/>
            <a:ext cx="5181600" cy="478964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Citizen involvement: opportunities for residents to participate – are they given any power in the processes </a:t>
            </a:r>
          </a:p>
          <a:p>
            <a:r>
              <a:rPr lang="en-GB" dirty="0"/>
              <a:t>CO2 emissions of the case area now, and goals for the future</a:t>
            </a:r>
          </a:p>
          <a:p>
            <a:r>
              <a:rPr lang="en-GB" dirty="0"/>
              <a:t>Information about air pollution in the city </a:t>
            </a:r>
          </a:p>
          <a:p>
            <a:r>
              <a:rPr lang="en-GB" dirty="0"/>
              <a:t>Energy production in the area, the share of renewable energy </a:t>
            </a:r>
          </a:p>
          <a:p>
            <a:r>
              <a:rPr lang="en-GB" dirty="0"/>
              <a:t>Public transportation arrangements and the use of it (how many % of residents use) </a:t>
            </a:r>
          </a:p>
          <a:p>
            <a:r>
              <a:rPr lang="en-GB" dirty="0"/>
              <a:t>Walking and cycling – the situation and development targets </a:t>
            </a:r>
          </a:p>
          <a:p>
            <a:r>
              <a:rPr lang="en-GB" dirty="0"/>
              <a:t>Shared services, examples (e.g. concerning </a:t>
            </a:r>
            <a:r>
              <a:rPr lang="en-GB" dirty="0" err="1"/>
              <a:t>MaaS</a:t>
            </a:r>
            <a:r>
              <a:rPr lang="en-GB" dirty="0"/>
              <a:t>, recycling, reparation etc.) </a:t>
            </a:r>
          </a:p>
          <a:p>
            <a:r>
              <a:rPr lang="en-GB" dirty="0"/>
              <a:t>Others…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kiertotalousamk.fi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087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3DC2E0-ADBC-DB4E-90F5-CCEA6354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78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Forerunner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 and </a:t>
            </a:r>
            <a:r>
              <a:rPr lang="fi-FI" dirty="0" err="1"/>
              <a:t>communities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89289-8D45-274D-964D-905A9A9FC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6559"/>
            <a:ext cx="5181600" cy="483546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Freiburg (Germany)</a:t>
            </a:r>
          </a:p>
          <a:p>
            <a:pPr lvl="1"/>
            <a:r>
              <a:rPr lang="en-GB" dirty="0"/>
              <a:t>renewable energy, green areas, transport</a:t>
            </a:r>
          </a:p>
          <a:p>
            <a:r>
              <a:rPr lang="en-GB" dirty="0" err="1"/>
              <a:t>Hammarby</a:t>
            </a:r>
            <a:r>
              <a:rPr lang="en-GB" dirty="0"/>
              <a:t> </a:t>
            </a:r>
            <a:r>
              <a:rPr lang="en-GB" dirty="0" err="1"/>
              <a:t>Sjöstad</a:t>
            </a:r>
            <a:r>
              <a:rPr lang="en-GB" dirty="0"/>
              <a:t> (Stockholm, Sweden)</a:t>
            </a:r>
          </a:p>
          <a:p>
            <a:pPr lvl="1"/>
            <a:r>
              <a:rPr lang="en-GB" dirty="0"/>
              <a:t>planning process, resource efficiency, urban runoff rainwater management, green environment</a:t>
            </a:r>
          </a:p>
          <a:p>
            <a:r>
              <a:rPr lang="en-GB" dirty="0"/>
              <a:t>Copenhagen (Denmark)</a:t>
            </a:r>
          </a:p>
          <a:p>
            <a:pPr lvl="1"/>
            <a:r>
              <a:rPr lang="en-GB" dirty="0"/>
              <a:t>transport, climate change management </a:t>
            </a:r>
          </a:p>
          <a:p>
            <a:r>
              <a:rPr lang="en-GB" dirty="0"/>
              <a:t>Vancouver (Canada)</a:t>
            </a:r>
          </a:p>
          <a:p>
            <a:pPr lvl="1"/>
            <a:r>
              <a:rPr lang="en-GB" dirty="0"/>
              <a:t>green coefficient method, climate change management </a:t>
            </a:r>
          </a:p>
          <a:p>
            <a:r>
              <a:rPr lang="en-GB" dirty="0"/>
              <a:t>Portland (USA)</a:t>
            </a:r>
          </a:p>
          <a:p>
            <a:pPr lvl="1"/>
            <a:r>
              <a:rPr lang="en-GB" dirty="0"/>
              <a:t>urban planning, Portland Metro, public transport, rural connections </a:t>
            </a:r>
          </a:p>
          <a:p>
            <a:endParaRPr lang="fi-FI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BC693A-DAF2-3D4C-B860-96D76BBB7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6559"/>
            <a:ext cx="5181600" cy="483546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Greater Helsinki (Finland)</a:t>
            </a:r>
          </a:p>
          <a:p>
            <a:pPr lvl="1"/>
            <a:r>
              <a:rPr lang="en-GB" dirty="0"/>
              <a:t>new general plan, its principles and connection to climate change</a:t>
            </a:r>
          </a:p>
          <a:p>
            <a:r>
              <a:rPr lang="en-GB" dirty="0"/>
              <a:t>Lahti (Finland)</a:t>
            </a:r>
          </a:p>
          <a:p>
            <a:pPr lvl="1"/>
            <a:r>
              <a:rPr lang="en-GB" dirty="0"/>
              <a:t>European green capital 2021</a:t>
            </a:r>
          </a:p>
          <a:p>
            <a:r>
              <a:rPr lang="en-GB" dirty="0" err="1"/>
              <a:t>Jyväskylä</a:t>
            </a:r>
            <a:r>
              <a:rPr lang="en-GB" dirty="0"/>
              <a:t> and Kuopio (Finland)</a:t>
            </a:r>
          </a:p>
          <a:p>
            <a:pPr lvl="1"/>
            <a:r>
              <a:rPr lang="en-GB" dirty="0"/>
              <a:t>FISU communes, resource efficiency </a:t>
            </a:r>
          </a:p>
          <a:p>
            <a:r>
              <a:rPr lang="en-GB" dirty="0"/>
              <a:t>Ii municipality (near Oulu, Finland)</a:t>
            </a:r>
          </a:p>
          <a:p>
            <a:pPr lvl="1"/>
            <a:r>
              <a:rPr lang="en-GB" dirty="0" err="1"/>
              <a:t>Hinku</a:t>
            </a:r>
            <a:r>
              <a:rPr lang="en-GB" dirty="0"/>
              <a:t>-project, climate action </a:t>
            </a:r>
          </a:p>
          <a:p>
            <a:r>
              <a:rPr lang="en-GB" dirty="0" err="1"/>
              <a:t>Palopuro</a:t>
            </a:r>
            <a:r>
              <a:rPr lang="en-GB" dirty="0"/>
              <a:t> (</a:t>
            </a:r>
            <a:r>
              <a:rPr lang="en-GB" dirty="0" err="1"/>
              <a:t>Hyvinkää</a:t>
            </a:r>
            <a:r>
              <a:rPr lang="en-GB" dirty="0"/>
              <a:t>, Finland)</a:t>
            </a:r>
          </a:p>
          <a:p>
            <a:pPr lvl="1"/>
            <a:r>
              <a:rPr lang="en-GB" dirty="0" err="1"/>
              <a:t>Palopuro</a:t>
            </a:r>
            <a:r>
              <a:rPr lang="en-GB" dirty="0"/>
              <a:t> </a:t>
            </a:r>
            <a:r>
              <a:rPr lang="en-GB" dirty="0" err="1"/>
              <a:t>agro</a:t>
            </a:r>
            <a:r>
              <a:rPr lang="en-GB" dirty="0"/>
              <a:t>-ecological symbiosis</a:t>
            </a:r>
          </a:p>
          <a:p>
            <a:endParaRPr lang="en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ABE0DA-E777-6F49-9F39-A06656941E86}"/>
              </a:ext>
            </a:extLst>
          </p:cNvPr>
          <p:cNvSpPr txBox="1"/>
          <p:nvPr/>
        </p:nvSpPr>
        <p:spPr>
          <a:xfrm>
            <a:off x="6454588" y="4916245"/>
            <a:ext cx="447518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err="1"/>
              <a:t>Others</a:t>
            </a:r>
            <a:r>
              <a:rPr lang="fi-FI" dirty="0"/>
              <a:t>: </a:t>
            </a:r>
            <a:r>
              <a:rPr lang="en-US" dirty="0"/>
              <a:t>Stockholm, Berlin, Hamburg, Seattle, Amsterdam, Vienna, Oslo…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461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35209"/>
            <a:ext cx="10515600" cy="846890"/>
          </a:xfrm>
        </p:spPr>
        <p:txBody>
          <a:bodyPr>
            <a:normAutofit/>
          </a:bodyPr>
          <a:lstStyle/>
          <a:p>
            <a:r>
              <a:rPr lang="en-GB" dirty="0"/>
              <a:t>Research assignment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01142" y="1559064"/>
            <a:ext cx="2794959" cy="144910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Sustainability framework</a:t>
            </a:r>
          </a:p>
          <a:p>
            <a:pPr algn="ctr"/>
            <a:r>
              <a:rPr lang="en-GB" dirty="0"/>
              <a:t>–SDG 11</a:t>
            </a:r>
          </a:p>
          <a:p>
            <a:pPr algn="ctr"/>
            <a:r>
              <a:rPr lang="en-GB" dirty="0"/>
              <a:t>–Society’s commitment</a:t>
            </a:r>
          </a:p>
          <a:p>
            <a:pPr algn="ctr"/>
            <a:r>
              <a:rPr lang="en-GB" dirty="0"/>
              <a:t>–ISO 37101</a:t>
            </a:r>
          </a:p>
          <a:p>
            <a:pPr algn="ctr"/>
            <a:r>
              <a:rPr lang="en-GB" dirty="0"/>
              <a:t>– Circles of Sustainability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01142" y="3087667"/>
            <a:ext cx="2794958" cy="1558950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sustainability topics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requirements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metrics, indicators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practical application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examples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162280" y="3091940"/>
            <a:ext cx="3328358" cy="1558950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sustainability issues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activities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targets and performance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engagement and participation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reliable information sources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62280" y="1559064"/>
            <a:ext cx="3328358" cy="144910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City</a:t>
            </a:r>
          </a:p>
        </p:txBody>
      </p:sp>
      <p:sp>
        <p:nvSpPr>
          <p:cNvPr id="16" name="Left-Right Arrow 15"/>
          <p:cNvSpPr/>
          <p:nvPr/>
        </p:nvSpPr>
        <p:spPr>
          <a:xfrm>
            <a:off x="4690859" y="2739324"/>
            <a:ext cx="2659422" cy="6966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61780" y="5152681"/>
            <a:ext cx="2177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Evidence</a:t>
            </a:r>
          </a:p>
        </p:txBody>
      </p:sp>
      <p:cxnSp>
        <p:nvCxnSpPr>
          <p:cNvPr id="23" name="Elbow Connector 22"/>
          <p:cNvCxnSpPr>
            <a:cxnSpLocks/>
            <a:stCxn id="13" idx="2"/>
          </p:cNvCxnSpPr>
          <p:nvPr/>
        </p:nvCxnSpPr>
        <p:spPr>
          <a:xfrm rot="16200000" flipH="1">
            <a:off x="3633620" y="3843729"/>
            <a:ext cx="763401" cy="23777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cxnSpLocks/>
            <a:stCxn id="11" idx="2"/>
          </p:cNvCxnSpPr>
          <p:nvPr/>
        </p:nvCxnSpPr>
        <p:spPr>
          <a:xfrm rot="5400000">
            <a:off x="7324674" y="3840346"/>
            <a:ext cx="767676" cy="23802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6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/>
          <a:lstStyle/>
          <a:p>
            <a:r>
              <a:rPr lang="en-GB" dirty="0"/>
              <a:t>Evaluation of assignment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499"/>
            <a:ext cx="10515600" cy="4974464"/>
          </a:xfrm>
        </p:spPr>
        <p:txBody>
          <a:bodyPr/>
          <a:lstStyle/>
          <a:p>
            <a:r>
              <a:rPr lang="en-GB" dirty="0"/>
              <a:t>Contents</a:t>
            </a:r>
          </a:p>
          <a:p>
            <a:pPr lvl="1"/>
            <a:r>
              <a:rPr lang="en-GB" dirty="0"/>
              <a:t>coverage of the issues presented in the assignment specs</a:t>
            </a:r>
          </a:p>
          <a:p>
            <a:pPr lvl="1"/>
            <a:r>
              <a:rPr lang="en-GB" dirty="0"/>
              <a:t>forms a clear and complete picture</a:t>
            </a:r>
          </a:p>
          <a:p>
            <a:pPr lvl="1"/>
            <a:r>
              <a:rPr lang="en-GB" dirty="0"/>
              <a:t>research based on many different reliable information sources</a:t>
            </a:r>
          </a:p>
          <a:p>
            <a:pPr lvl="1"/>
            <a:r>
              <a:rPr lang="en-GB" dirty="0"/>
              <a:t>suitable for the target group (fellow students)</a:t>
            </a:r>
          </a:p>
          <a:p>
            <a:r>
              <a:rPr lang="en-GB" dirty="0"/>
              <a:t>Presentation (+ report)</a:t>
            </a:r>
          </a:p>
          <a:p>
            <a:pPr lvl="1"/>
            <a:r>
              <a:rPr lang="en-GB" dirty="0"/>
              <a:t>logical sequence of presentation (4 individuals vs. 1 group)</a:t>
            </a:r>
          </a:p>
          <a:p>
            <a:pPr lvl="1"/>
            <a:r>
              <a:rPr lang="en-GB" dirty="0"/>
              <a:t>clarity of presentation: language, speech, visuals etc.</a:t>
            </a:r>
          </a:p>
          <a:p>
            <a:pPr lvl="1"/>
            <a:r>
              <a:rPr lang="en-GB" dirty="0"/>
              <a:t>interesting, varied, use of suitable tools and methods</a:t>
            </a:r>
          </a:p>
          <a:p>
            <a:pPr lvl="1"/>
            <a:r>
              <a:rPr lang="en-GB" dirty="0"/>
              <a:t>time management/extent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238"/>
          </a:xfrm>
        </p:spPr>
        <p:txBody>
          <a:bodyPr>
            <a:normAutofit/>
          </a:bodyPr>
          <a:lstStyle/>
          <a:p>
            <a:r>
              <a:rPr lang="en-GB" dirty="0"/>
              <a:t>Good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3664"/>
            <a:ext cx="5181600" cy="4351338"/>
          </a:xfrm>
        </p:spPr>
        <p:txBody>
          <a:bodyPr>
            <a:normAutofit/>
          </a:bodyPr>
          <a:lstStyle/>
          <a:p>
            <a:r>
              <a:rPr lang="en-GB" dirty="0"/>
              <a:t>Structure</a:t>
            </a:r>
          </a:p>
          <a:p>
            <a:pPr lvl="1"/>
            <a:r>
              <a:rPr lang="en-GB" dirty="0"/>
              <a:t>introduction, recognizable and logical sections, clear end</a:t>
            </a:r>
          </a:p>
          <a:p>
            <a:r>
              <a:rPr lang="en-GB" dirty="0"/>
              <a:t>Visual aids</a:t>
            </a:r>
          </a:p>
          <a:p>
            <a:pPr lvl="1"/>
            <a:r>
              <a:rPr lang="en-GB" dirty="0"/>
              <a:t>clear, interesting, not too much information, reinforce the message</a:t>
            </a:r>
          </a:p>
          <a:p>
            <a:r>
              <a:rPr lang="en-GB" dirty="0"/>
              <a:t>Important points</a:t>
            </a:r>
          </a:p>
          <a:p>
            <a:pPr lvl="1"/>
            <a:r>
              <a:rPr lang="en-GB" dirty="0"/>
              <a:t>highlight, summarize at the end of section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453664"/>
            <a:ext cx="5181600" cy="4351338"/>
          </a:xfrm>
        </p:spPr>
        <p:txBody>
          <a:bodyPr>
            <a:normAutofit/>
          </a:bodyPr>
          <a:lstStyle/>
          <a:p>
            <a:r>
              <a:rPr lang="en-GB" dirty="0"/>
              <a:t>Voice</a:t>
            </a:r>
          </a:p>
          <a:p>
            <a:pPr lvl="1"/>
            <a:r>
              <a:rPr lang="en-GB" dirty="0"/>
              <a:t>speak loudly and clearly (rehearse!)</a:t>
            </a:r>
          </a:p>
          <a:p>
            <a:r>
              <a:rPr lang="en-GB" dirty="0"/>
              <a:t>Contact with audience</a:t>
            </a:r>
          </a:p>
          <a:p>
            <a:pPr lvl="1"/>
            <a:r>
              <a:rPr lang="en-GB" dirty="0"/>
              <a:t>face audience, keep eye contact, follow their reactions, interact, activate</a:t>
            </a:r>
          </a:p>
          <a:p>
            <a:r>
              <a:rPr lang="en-GB" dirty="0"/>
              <a:t>Body language</a:t>
            </a:r>
          </a:p>
          <a:p>
            <a:pPr lvl="1"/>
            <a:r>
              <a:rPr lang="en-GB" dirty="0"/>
              <a:t>stand, emphasize, don’t distract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6491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en-GB" dirty="0"/>
              <a:t>Levels of learning – aim higher!</a:t>
            </a:r>
            <a:br>
              <a:rPr lang="en-GB" dirty="0"/>
            </a:br>
            <a:r>
              <a:rPr lang="en-GB" sz="2200" dirty="0"/>
              <a:t>Based on Bloom’s taxonomy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27759"/>
            <a:ext cx="10515600" cy="4849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1. Communicating facts</a:t>
            </a:r>
          </a:p>
          <a:p>
            <a:pPr lvl="1"/>
            <a:r>
              <a:rPr lang="en-GB" sz="1800" dirty="0"/>
              <a:t>presenting appropriate information</a:t>
            </a:r>
          </a:p>
          <a:p>
            <a:pPr marL="0" indent="0">
              <a:buNone/>
            </a:pPr>
            <a:r>
              <a:rPr lang="en-GB" sz="2000" dirty="0"/>
              <a:t>2. Understanding</a:t>
            </a:r>
          </a:p>
          <a:p>
            <a:pPr lvl="1"/>
            <a:r>
              <a:rPr lang="en-GB" sz="1800" dirty="0"/>
              <a:t>realising the meaning of information and facts</a:t>
            </a:r>
          </a:p>
          <a:p>
            <a:pPr marL="0" indent="0">
              <a:buNone/>
            </a:pPr>
            <a:r>
              <a:rPr lang="en-GB" sz="2000" dirty="0"/>
              <a:t>3. Application</a:t>
            </a:r>
          </a:p>
          <a:p>
            <a:pPr lvl="1"/>
            <a:r>
              <a:rPr lang="en-GB" sz="1800" dirty="0"/>
              <a:t>use of information in new situations and contexts</a:t>
            </a:r>
          </a:p>
          <a:p>
            <a:pPr marL="0" indent="0">
              <a:buNone/>
            </a:pPr>
            <a:r>
              <a:rPr lang="en-GB" sz="2000" dirty="0"/>
              <a:t>4. Analysis</a:t>
            </a:r>
          </a:p>
          <a:p>
            <a:pPr lvl="1"/>
            <a:r>
              <a:rPr lang="en-GB" sz="1800" dirty="0"/>
              <a:t>breaking down and examining information to develop conclusions, finding evidence to support generalizations</a:t>
            </a:r>
          </a:p>
          <a:p>
            <a:pPr marL="0" indent="0">
              <a:buNone/>
            </a:pPr>
            <a:r>
              <a:rPr lang="en-GB" sz="2000" dirty="0"/>
              <a:t>5. Synthesis</a:t>
            </a:r>
          </a:p>
          <a:p>
            <a:pPr lvl="1"/>
            <a:r>
              <a:rPr lang="en-GB" sz="1800" dirty="0"/>
              <a:t>combining information from different sources and applying prior knowledge and skills to produce a new or original findings</a:t>
            </a:r>
          </a:p>
          <a:p>
            <a:pPr marL="0" indent="0">
              <a:buNone/>
            </a:pPr>
            <a:r>
              <a:rPr lang="en-GB" sz="2000" dirty="0"/>
              <a:t>6. Evaluation</a:t>
            </a:r>
          </a:p>
          <a:p>
            <a:pPr lvl="1"/>
            <a:r>
              <a:rPr lang="en-GB" sz="1800" dirty="0"/>
              <a:t>judging the value of information based on personal values/opinions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06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FC04-36BB-8548-B51A-B26EC38A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1677"/>
          </a:xfrm>
        </p:spPr>
        <p:txBody>
          <a:bodyPr/>
          <a:lstStyle/>
          <a:p>
            <a:r>
              <a:rPr lang="en-GB" dirty="0"/>
              <a:t>Good seminar report (</a:t>
            </a:r>
            <a:r>
              <a:rPr lang="en-GB" dirty="0" err="1"/>
              <a:t>IMRaD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E1F768-30AC-F549-8539-64D9F1CBE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6189"/>
            <a:ext cx="5181600" cy="4820774"/>
          </a:xfrm>
        </p:spPr>
        <p:txBody>
          <a:bodyPr>
            <a:normAutofit/>
          </a:bodyPr>
          <a:lstStyle/>
          <a:p>
            <a:r>
              <a:rPr lang="en-GB" sz="2400" dirty="0"/>
              <a:t>Introduction</a:t>
            </a:r>
          </a:p>
          <a:p>
            <a:pPr lvl="1"/>
            <a:r>
              <a:rPr lang="en-GB" sz="2000" dirty="0"/>
              <a:t>Background, challenges, objectives</a:t>
            </a:r>
          </a:p>
          <a:p>
            <a:r>
              <a:rPr lang="en-GB" sz="2400" dirty="0"/>
              <a:t>Materials and methods</a:t>
            </a:r>
          </a:p>
          <a:p>
            <a:pPr lvl="1"/>
            <a:r>
              <a:rPr lang="en-GB" sz="2000" dirty="0"/>
              <a:t>research topic, scope and focus, data sources, research methods</a:t>
            </a:r>
          </a:p>
          <a:p>
            <a:r>
              <a:rPr lang="en-GB" sz="2400" dirty="0"/>
              <a:t>Results</a:t>
            </a:r>
          </a:p>
          <a:p>
            <a:pPr lvl="1"/>
            <a:r>
              <a:rPr lang="en-GB" sz="2000" dirty="0"/>
              <a:t>findings (without elaboration)</a:t>
            </a:r>
          </a:p>
          <a:p>
            <a:r>
              <a:rPr lang="en-GB" sz="2400" dirty="0"/>
              <a:t>Discussion</a:t>
            </a:r>
          </a:p>
          <a:p>
            <a:pPr lvl="1"/>
            <a:r>
              <a:rPr lang="en-GB" sz="2000" dirty="0"/>
              <a:t>interpretation of results, highlights, conclusions, recommendations</a:t>
            </a:r>
          </a:p>
          <a:p>
            <a:pPr lvl="1"/>
            <a:r>
              <a:rPr lang="en-GB" sz="2000" dirty="0"/>
              <a:t>reliability, assumptions, limitations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AF2E7D-DB24-9940-BFCF-603D23C6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6189"/>
            <a:ext cx="5181600" cy="4820774"/>
          </a:xfrm>
        </p:spPr>
        <p:txBody>
          <a:bodyPr>
            <a:normAutofit/>
          </a:bodyPr>
          <a:lstStyle/>
          <a:p>
            <a:r>
              <a:rPr lang="en-GB" sz="2400" dirty="0"/>
              <a:t>2 pages long</a:t>
            </a:r>
          </a:p>
          <a:p>
            <a:r>
              <a:rPr lang="en-GB" sz="2400" dirty="0"/>
              <a:t>Authors, contact information</a:t>
            </a:r>
          </a:p>
          <a:p>
            <a:r>
              <a:rPr lang="en-GB" sz="2400" dirty="0"/>
              <a:t>Keywords</a:t>
            </a:r>
          </a:p>
          <a:p>
            <a:r>
              <a:rPr lang="en-GB" sz="2400" dirty="0"/>
              <a:t>Consistent and clear layout</a:t>
            </a:r>
          </a:p>
          <a:p>
            <a:r>
              <a:rPr lang="en-GB" sz="2400" dirty="0"/>
              <a:t>Suitable linguistic style</a:t>
            </a:r>
          </a:p>
          <a:p>
            <a:r>
              <a:rPr lang="en-GB" sz="2400" dirty="0"/>
              <a:t>Appropriate figures, charts, graphs etc. with captions</a:t>
            </a:r>
          </a:p>
          <a:p>
            <a:r>
              <a:rPr lang="en-GB" sz="2400" dirty="0"/>
              <a:t>Consistent marking of references</a:t>
            </a:r>
          </a:p>
          <a:p>
            <a:pPr lvl="1"/>
            <a:r>
              <a:rPr lang="en-GB" sz="2000" dirty="0"/>
              <a:t>within text</a:t>
            </a:r>
          </a:p>
          <a:p>
            <a:pPr lvl="1"/>
            <a:r>
              <a:rPr lang="en-GB" sz="2000" dirty="0"/>
              <a:t>list of references in the end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B62B221-1D17-D149-9F86-CE8E79D2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kiertotalousamk.fi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B43A820-2ED5-B043-8AC7-71C5BAF0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7578"/>
      </p:ext>
    </p:extLst>
  </p:cSld>
  <p:clrMapOvr>
    <a:masterClrMapping/>
  </p:clrMapOvr>
</p:sld>
</file>

<file path=ppt/theme/theme1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ertotalousAMK_PPT_tyhjä  -  Read-Only" id="{BF51F711-B1DF-5346-B527-5CDB9341F3D5}" vid="{4CAD043F-BEA0-1541-B166-0A57BA8670C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4F74372C55FE4B821D5F2378F4B2BA" ma:contentTypeVersion="1" ma:contentTypeDescription="Luo uusi asiakirja." ma:contentTypeScope="" ma:versionID="822fe6b422b8dec44a40602c4233d47b">
  <xsd:schema xmlns:xsd="http://www.w3.org/2001/XMLSchema" xmlns:xs="http://www.w3.org/2001/XMLSchema" xmlns:p="http://schemas.microsoft.com/office/2006/metadata/properties" xmlns:ns2="76865ef9-df32-4c37-ae45-f9784eb47bff" xmlns:ns3="7e9e6169-ad39-4139-80cb-366121f0def0" targetNamespace="http://schemas.microsoft.com/office/2006/metadata/properties" ma:root="true" ma:fieldsID="6eb707645daa25c755dded653de544e8" ns2:_="" ns3:_="">
    <xsd:import namespace="76865ef9-df32-4c37-ae45-f9784eb47bff"/>
    <xsd:import namespace="7e9e6169-ad39-4139-80cb-366121f0de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65ef9-df32-4c37-ae45-f9784eb47b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6169-ad39-4139-80cb-366121f0d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865ef9-df32-4c37-ae45-f9784eb47bff">427W7XWPXQD2-403814790-2621</_dlc_DocId>
    <_dlc_DocIdUrl xmlns="76865ef9-df32-4c37-ae45-f9784eb47bff">
      <Url>https://tt.eduuni.fi/sites/luc-lapinamk-extra/kiertotalousosaamista-ammattikorkeakouluihin/_layouts/15/DocIdRedir.aspx?ID=427W7XWPXQD2-403814790-2621</Url>
      <Description>427W7XWPXQD2-403814790-2621</Description>
    </_dlc_DocIdUrl>
  </documentManagement>
</p:properties>
</file>

<file path=customXml/itemProps1.xml><?xml version="1.0" encoding="utf-8"?>
<ds:datastoreItem xmlns:ds="http://schemas.openxmlformats.org/officeDocument/2006/customXml" ds:itemID="{9BEB1A0C-CB66-4291-BD4D-308FACDFF63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238FF32-43FD-4754-9A6C-B0B4C19B5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65ef9-df32-4c37-ae45-f9784eb47bff"/>
    <ds:schemaRef ds:uri="7e9e6169-ad39-4139-80cb-366121f0d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25BD6D-D2BB-418E-A029-B40BF82CD25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062D49C-CA25-4999-B952-F55D754961C0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76865ef9-df32-4c37-ae45-f9784eb47bff"/>
    <ds:schemaRef ds:uri="http://schemas.openxmlformats.org/package/2006/metadata/core-properties"/>
    <ds:schemaRef ds:uri="7e9e6169-ad39-4139-80cb-366121f0def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1_Mukautettu suunnittelumalli</Template>
  <TotalTime>409</TotalTime>
  <Words>853</Words>
  <Application>Microsoft Office PowerPoint</Application>
  <PresentationFormat>Widescreen</PresentationFormat>
  <Paragraphs>143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Asap</vt:lpstr>
      <vt:lpstr>Calibri</vt:lpstr>
      <vt:lpstr>Microsoft Sans Serif</vt:lpstr>
      <vt:lpstr>1_Mukautettu suunnittelumalli</vt:lpstr>
      <vt:lpstr>Assignment: Sustainable cities and communities</vt:lpstr>
      <vt:lpstr>Assignment</vt:lpstr>
      <vt:lpstr>Sustainability issues (choose applicable)</vt:lpstr>
      <vt:lpstr>Forerunner cities and communities</vt:lpstr>
      <vt:lpstr>Research assignment</vt:lpstr>
      <vt:lpstr>Evaluation of assignment presentations</vt:lpstr>
      <vt:lpstr>Good presentation</vt:lpstr>
      <vt:lpstr>Levels of learning – aim higher! Based on Bloom’s taxonomy</vt:lpstr>
      <vt:lpstr>Good seminar report (IMRaD)</vt:lpstr>
      <vt:lpstr>Assignment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2: Forerunner cities</dc:title>
  <dc:creator>Pentti Viluksela</dc:creator>
  <cp:lastModifiedBy>Eeva Aarrevaara</cp:lastModifiedBy>
  <cp:revision>7</cp:revision>
  <dcterms:created xsi:type="dcterms:W3CDTF">2020-02-24T09:52:50Z</dcterms:created>
  <dcterms:modified xsi:type="dcterms:W3CDTF">2020-10-30T22:01:27Z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0x010100844F74372C55FE4B821D5F2378F4B2BA</vt:lpwstr>
  </property>
  <property fmtid="{D5CDD505-2E9C-101B-9397-08002B2CF9AE}" pid="3" name="_dlc_DocIdItemGuid">
    <vt:lpwstr>b919a8b6-5fad-49af-901d-151279b8c83b</vt:lpwstr>
  </property>
</Properties>
</file>