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10287000" cx="18288000"/>
  <p:notesSz cx="6858000" cy="9144000"/>
  <p:embeddedFontLst>
    <p:embeddedFont>
      <p:font typeface="Caveat"/>
      <p:regular r:id="rId47"/>
      <p:bold r:id="rId48"/>
    </p:embeddedFont>
    <p:embeddedFont>
      <p:font typeface="Public Sans ExtraBold"/>
      <p:bold r:id="rId49"/>
      <p:boldItalic r:id="rId50"/>
    </p:embeddedFont>
    <p:embeddedFont>
      <p:font typeface="Public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aveat-bold.fntdata"/><Relationship Id="rId47" Type="http://schemas.openxmlformats.org/officeDocument/2006/relationships/font" Target="fonts/Caveat-regular.fntdata"/><Relationship Id="rId49" Type="http://schemas.openxmlformats.org/officeDocument/2006/relationships/font" Target="fonts/PublicSans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ublicSans-regular.fntdata"/><Relationship Id="rId50" Type="http://schemas.openxmlformats.org/officeDocument/2006/relationships/font" Target="fonts/PublicSansExtraBold-boldItalic.fntdata"/><Relationship Id="rId53" Type="http://schemas.openxmlformats.org/officeDocument/2006/relationships/font" Target="fonts/PublicSans-italic.fntdata"/><Relationship Id="rId52" Type="http://schemas.openxmlformats.org/officeDocument/2006/relationships/font" Target="fonts/Public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Public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f834df836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0f834df836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0bde903b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10bde903b3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f834df836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0f834df836_2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0f834df836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0f834df836_1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f834df83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0f834df836_1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4d323416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14d32341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0fab5a4ee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0fab5a4ee1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f834df836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0f834df836_1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0f834df836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0f834df836_1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4d3233a9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14d3233a9f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f834df836_1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0f834df836_1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4d3234161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14d323416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0fab5a4ee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0fab5a4ee1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0fab5a4ee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20fab5a4ee1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0bde903b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10bde903b3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0f834df83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0f834df836_1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0fab5a4ee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20fab5a4ee1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111f5fb1f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111f5fb1ff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0f834df836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0f834df836_2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834df836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20f834df836_1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f834df836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0f834df836_2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0f834df836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0f834df836_1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10bde903b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10bde903b3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3ab8ef6c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13ab8ef6c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0f834df836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0f834df836_2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0f834df836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0f834df836_1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160cbaf4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160cbaf4b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0fab5a4ee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20fab5a4ee1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0f834df836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20f834df836_1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0f834df836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0f834df836_2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0f834df836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g20f834df836_1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0f834df83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20f834df836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111f5fb1f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111f5fb1ff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0f834df836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0f834df836_1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0f834df8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0f834df836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0f834df83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0f834df836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f834df83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0f834df836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f834df836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0f834df836_2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7.jp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47.png"/><Relationship Id="rId7" Type="http://schemas.openxmlformats.org/officeDocument/2006/relationships/image" Target="../media/image27.png"/><Relationship Id="rId8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Relationship Id="rId5" Type="http://schemas.openxmlformats.org/officeDocument/2006/relationships/image" Target="../media/image4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hyperlink" Target="https://padlet.com/olandigihanke/sovellukset-oppimisen-alueittain-ja-ik-ryhmitt-in-xmlfbu2ibd9bbtpi" TargetMode="External"/><Relationship Id="rId5" Type="http://schemas.openxmlformats.org/officeDocument/2006/relationships/hyperlink" Target="https://drive.google.com/file/d/1V40rw8AhGv2iROD7WTH3YTn0u2gi9UtA/view?usp=sharing" TargetMode="External"/><Relationship Id="rId6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Relationship Id="rId4" Type="http://schemas.openxmlformats.org/officeDocument/2006/relationships/hyperlink" Target="https://peda.net/" TargetMode="External"/><Relationship Id="rId5" Type="http://schemas.openxmlformats.org/officeDocument/2006/relationships/hyperlink" Target="https://sway.office.com/my" TargetMode="External"/><Relationship Id="rId6" Type="http://schemas.openxmlformats.org/officeDocument/2006/relationships/hyperlink" Target="https://www.edwise.se/NewLoginPage.aspx?idpmethod=xad&amp;domain=DefaultDomain&amp;UICulture=fi-FI&amp;idptarget=https%3a%2f%2fwww.muksunetti.fi%2fSecure%2fdefault.aspx" TargetMode="External"/><Relationship Id="rId7" Type="http://schemas.openxmlformats.org/officeDocument/2006/relationships/hyperlink" Target="https://www.daisyvarhaiskasvatus.fi/" TargetMode="External"/><Relationship Id="rId8" Type="http://schemas.openxmlformats.org/officeDocument/2006/relationships/hyperlink" Target="https://www.abilita.fi/ratkaisut/varhaiskasvatus.html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32.jpg"/><Relationship Id="rId5" Type="http://schemas.openxmlformats.org/officeDocument/2006/relationships/hyperlink" Target="https://www.mll.fi/vanhemmille/tietoa-lapsiperheen-elamasta/lapset-ja-media/ikarajat-mediassa/" TargetMode="External"/><Relationship Id="rId6" Type="http://schemas.openxmlformats.org/officeDocument/2006/relationships/hyperlink" Target="https://kavi.fi/ikarajat/" TargetMode="External"/><Relationship Id="rId7" Type="http://schemas.openxmlformats.org/officeDocument/2006/relationships/hyperlink" Target="https://www.suojellaanlapsia.fi/turvallisesti-digiliikenteess%C3%A4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20" Type="http://schemas.openxmlformats.org/officeDocument/2006/relationships/hyperlink" Target="https://peda.net/orimattila/v/tjtoal/digisuunnitelma/orimattilan-varhaiskasvatuksen-digisuunnitelma:file/download/3a658692655df3033dd9bf78ee8657c562ed29e5/Digisuunnitelma%202022%20vkhyv%C3%A4k.pdf" TargetMode="External"/><Relationship Id="rId11" Type="http://schemas.openxmlformats.org/officeDocument/2006/relationships/hyperlink" Target="https://uudetlukutaidot.fi/" TargetMode="External"/><Relationship Id="rId22" Type="http://schemas.openxmlformats.org/officeDocument/2006/relationships/hyperlink" Target="https://www.mediataitokoulu.fi/" TargetMode="External"/><Relationship Id="rId10" Type="http://schemas.openxmlformats.org/officeDocument/2006/relationships/hyperlink" Target="https://uudetlukutaidot.fi/" TargetMode="External"/><Relationship Id="rId21" Type="http://schemas.openxmlformats.org/officeDocument/2006/relationships/hyperlink" Target="https://kavi.fi/" TargetMode="External"/><Relationship Id="rId13" Type="http://schemas.openxmlformats.org/officeDocument/2006/relationships/hyperlink" Target="https://www.mediataitokoulu.fi/tehtavat/0-6/" TargetMode="External"/><Relationship Id="rId12" Type="http://schemas.openxmlformats.org/officeDocument/2006/relationships/hyperlink" Target="https://www.mediataitokoulu.fi/tehtavat/0-6/" TargetMode="External"/><Relationship Id="rId23" Type="http://schemas.openxmlformats.org/officeDocument/2006/relationships/hyperlink" Target="https://uudetlukutaidot.fi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blog.edu.turku.fi/vakadigi/" TargetMode="External"/><Relationship Id="rId4" Type="http://schemas.openxmlformats.org/officeDocument/2006/relationships/hyperlink" Target="https://blog.edu.turku.fi/vakadigi/" TargetMode="External"/><Relationship Id="rId9" Type="http://schemas.openxmlformats.org/officeDocument/2006/relationships/hyperlink" Target="https://www.oph.fi/sites/default/files/documents/Varhaiskasvatussuunnitelman_perusteet_2022_1.pdf" TargetMode="External"/><Relationship Id="rId15" Type="http://schemas.openxmlformats.org/officeDocument/2006/relationships/hyperlink" Target="https://peda.net/orimattila/v/tjtoal/digisuunnitelma/orimattilan-varhaiskasvatuksen-digisuunnitelma:file/download/3a658692655df3033dd9bf78ee8657c562ed29e5/Digisuunnitelma%202022%20vkhyv%C3%A4k.pdf" TargetMode="External"/><Relationship Id="rId14" Type="http://schemas.openxmlformats.org/officeDocument/2006/relationships/hyperlink" Target="https://kavi.fi/" TargetMode="External"/><Relationship Id="rId17" Type="http://schemas.openxmlformats.org/officeDocument/2006/relationships/hyperlink" Target="https://sites.google.com/view/orimattilan-vakadigi/etusivu" TargetMode="External"/><Relationship Id="rId16" Type="http://schemas.openxmlformats.org/officeDocument/2006/relationships/hyperlink" Target="https://peda.net/orimattila/v/tjtoal/digisuunnitelma/orimattilan-varhaiskasvatuksen-digisuunnitelma:file/download/3a658692655df3033dd9bf78ee8657c562ed29e5/Digisuunnitelma%202022%20vkhyv%C3%A4k.pdf" TargetMode="External"/><Relationship Id="rId5" Type="http://schemas.openxmlformats.org/officeDocument/2006/relationships/hyperlink" Target="https://blog.edu.turku.fi/vakadigi/" TargetMode="External"/><Relationship Id="rId19" Type="http://schemas.openxmlformats.org/officeDocument/2006/relationships/hyperlink" Target="https://sites.google.com/view/orimattilan-vakadigi/etusivu" TargetMode="External"/><Relationship Id="rId6" Type="http://schemas.openxmlformats.org/officeDocument/2006/relationships/image" Target="../media/image6.png"/><Relationship Id="rId18" Type="http://schemas.openxmlformats.org/officeDocument/2006/relationships/hyperlink" Target="https://sites.google.com/view/orimattilan-vakadigi/etusivu" TargetMode="External"/><Relationship Id="rId7" Type="http://schemas.openxmlformats.org/officeDocument/2006/relationships/hyperlink" Target="https://www.oph.fi/sites/default/files/documents/Varhaiskasvatussuunnitelman_perusteet_2022_1.pdf" TargetMode="External"/><Relationship Id="rId8" Type="http://schemas.openxmlformats.org/officeDocument/2006/relationships/hyperlink" Target="https://www.oph.fi/sites/default/files/documents/Varhaiskasvatussuunnitelman_perusteet_2022_1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Relationship Id="rId4" Type="http://schemas.openxmlformats.org/officeDocument/2006/relationships/image" Target="../media/image43.jpg"/><Relationship Id="rId5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82126">
            <a:off x="-18529" y="7944842"/>
            <a:ext cx="14677494" cy="137601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366600" y="1028700"/>
            <a:ext cx="17548966" cy="3932182"/>
          </a:xfrm>
          <a:custGeom>
            <a:rect b="b" l="l" r="r" t="t"/>
            <a:pathLst>
              <a:path extrusionOk="0" h="855980" w="3820160">
                <a:moveTo>
                  <a:pt x="3392170" y="855980"/>
                </a:moveTo>
                <a:lnTo>
                  <a:pt x="427990" y="855980"/>
                </a:lnTo>
                <a:cubicBezTo>
                  <a:pt x="191770" y="855980"/>
                  <a:pt x="0" y="664210"/>
                  <a:pt x="0" y="427990"/>
                </a:cubicBezTo>
                <a:cubicBezTo>
                  <a:pt x="0" y="191770"/>
                  <a:pt x="191770" y="0"/>
                  <a:pt x="427990" y="0"/>
                </a:cubicBezTo>
                <a:lnTo>
                  <a:pt x="3392170" y="0"/>
                </a:lnTo>
                <a:cubicBezTo>
                  <a:pt x="3628390" y="0"/>
                  <a:pt x="3820160" y="191770"/>
                  <a:pt x="3820160" y="427990"/>
                </a:cubicBezTo>
                <a:cubicBezTo>
                  <a:pt x="3820160" y="664210"/>
                  <a:pt x="3628390" y="855980"/>
                  <a:pt x="3392170" y="855980"/>
                </a:cubicBezTo>
                <a:close/>
              </a:path>
            </a:pathLst>
          </a:cu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2441191" y="2415928"/>
            <a:ext cx="168990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01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DIGIPEDAGOGIIKKA</a:t>
            </a:r>
            <a:endParaRPr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87" name="Google Shape;87;p13"/>
          <p:cNvSpPr txBox="1"/>
          <p:nvPr/>
        </p:nvSpPr>
        <p:spPr>
          <a:xfrm>
            <a:off x="1303519" y="5552577"/>
            <a:ext cx="153333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124" u="none" cap="none" strike="noStrike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OSANA VARHAISKASVATUKSEN</a:t>
            </a:r>
            <a:endParaRPr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124" u="none" cap="none" strike="noStrike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ARKEA</a:t>
            </a:r>
            <a:endParaRPr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900" y="1385100"/>
            <a:ext cx="3210900" cy="3306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5">
            <a:alphaModFix/>
          </a:blip>
          <a:srcRect b="30069" l="0" r="0" t="0"/>
          <a:stretch/>
        </p:blipFill>
        <p:spPr>
          <a:xfrm flipH="1">
            <a:off x="13920624" y="7079251"/>
            <a:ext cx="4907726" cy="310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5347500" y="9396925"/>
            <a:ext cx="9325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©</a:t>
            </a:r>
            <a:r>
              <a:rPr lang="en-US" sz="21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HANNA KATAJARINNE JA SARIANNA TAPAILA</a:t>
            </a:r>
            <a:endParaRPr sz="21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9150" y="200464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3">
            <a:off x="-769462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584621" y="1480072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549450" y="2916475"/>
            <a:ext cx="171891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MIKSI 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DIGITAALISUUTTA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TARVITAAN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VARHAISKASVATUKSESSA?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1115125" y="2062975"/>
            <a:ext cx="1548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800" y="-103050"/>
            <a:ext cx="15539574" cy="1098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8370550" y="2463175"/>
            <a:ext cx="8837700" cy="62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Uudet varhaiskasvatussuunnitelman perusteet 2022 nostaa teknologian </a:t>
            </a:r>
            <a:r>
              <a:rPr b="1" lang="en-US" sz="20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osana monipuolisia ja lasta osallistavia oppimisympäristöjä.</a:t>
            </a:r>
            <a:endParaRPr b="1" sz="2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Digitaaliset </a:t>
            </a: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välineet, sovellukset ja ympäristöt kuuluvat varhaiskasvatuksen oppimisympäristöihin ja niitä </a:t>
            </a:r>
            <a:r>
              <a:rPr b="1" lang="en-US" sz="20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hyödynnetään toiminnassa tarkoituksenmukaisesti </a:t>
            </a: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liikkumisessa, tutkimisessa, vuorovaikutuksessa ja dokumentoinnissa.</a:t>
            </a:r>
            <a:endParaRPr b="1" sz="2000">
              <a:solidFill>
                <a:srgbClr val="E4F6F4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Henkilöstön tehtävänä on </a:t>
            </a:r>
            <a:r>
              <a:rPr b="1" lang="en-US" sz="20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ohjata lapsia niin, että lapset oppivat käyttämään digitaalisia ympäristöjä</a:t>
            </a: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 monipuolisesti, vastuullisesti ja turvallisesti.</a:t>
            </a:r>
            <a:endParaRPr b="1" sz="2000">
              <a:solidFill>
                <a:srgbClr val="E4F6F4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(Opetushallitus 2022b, 11‒15.)</a:t>
            </a:r>
            <a:endParaRPr b="1" sz="2000">
              <a:solidFill>
                <a:srgbClr val="E4F6F4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483275" y="2463175"/>
            <a:ext cx="79398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VARHAISKASVATUS- SUUNNITELMA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(VASU) OHJAA</a:t>
            </a: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DIGITAALISTEN TAITOJEN OPPIMISTA.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VASU PERUSTUU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VARHAISKASVATUSLAKIIN.</a:t>
            </a:r>
            <a:endParaRPr sz="4100"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1115125" y="892100"/>
            <a:ext cx="1548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800"/>
          </a:p>
        </p:txBody>
      </p:sp>
      <p:sp>
        <p:nvSpPr>
          <p:cNvPr id="197" name="Google Shape;197;p24"/>
          <p:cNvSpPr txBox="1"/>
          <p:nvPr/>
        </p:nvSpPr>
        <p:spPr>
          <a:xfrm>
            <a:off x="1115125" y="2062975"/>
            <a:ext cx="1548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50" y="118775"/>
            <a:ext cx="7612752" cy="3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50" y="3203700"/>
            <a:ext cx="6593100" cy="6593100"/>
          </a:xfrm>
          <a:prstGeom prst="ellipse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0" name="Google Shape;200;p24"/>
          <p:cNvSpPr txBox="1"/>
          <p:nvPr/>
        </p:nvSpPr>
        <p:spPr>
          <a:xfrm>
            <a:off x="7912300" y="660825"/>
            <a:ext cx="10376400" cy="9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76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3900"/>
              <a:buFont typeface="Public Sans"/>
              <a:buChar char="●"/>
            </a:pP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UUDET LUKUTAIDOT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 ON UUSI LAAJEMPI JA </a:t>
            </a: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MONIULOTTEISEMPI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 KÄSITE LUKUTAIDOSTA:</a:t>
            </a:r>
            <a:endParaRPr b="1" sz="39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-476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F6F4"/>
              </a:buClr>
              <a:buSzPts val="3900"/>
              <a:buFont typeface="Public Sans"/>
              <a:buChar char="■"/>
            </a:pP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MEDIALUKUTAITO</a:t>
            </a:r>
            <a:endParaRPr b="1" sz="3900">
              <a:solidFill>
                <a:srgbClr val="E4F6F4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-476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3900"/>
              <a:buFont typeface="Public Sans"/>
              <a:buChar char="■"/>
            </a:pP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OHJELMOINTIOSAAMINEN</a:t>
            </a:r>
            <a:endParaRPr b="1" sz="39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-476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4F6F4"/>
              </a:buClr>
              <a:buSzPts val="3900"/>
              <a:buFont typeface="Public Sans"/>
              <a:buChar char="■"/>
            </a:pP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DIGITAALINEN OSAAMINEN</a:t>
            </a:r>
            <a:endParaRPr b="1" sz="3900">
              <a:solidFill>
                <a:srgbClr val="E4F6F4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-476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163"/>
              </a:buClr>
              <a:buSzPts val="3900"/>
              <a:buFont typeface="Public Sans"/>
              <a:buChar char="●"/>
            </a:pP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KEHITTÄMISOHJELMAN </a:t>
            </a: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TAVOITTEENA 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ON </a:t>
            </a: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VAHVISTAA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 MEDIALUKUTAITOA, </a:t>
            </a: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DIGITAALISTA OSAAMISTA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 SEKÄ OHJELMOINNIN OSAAMISTA </a:t>
            </a:r>
            <a:r>
              <a:rPr b="1" lang="en-US" sz="3900">
                <a:solidFill>
                  <a:srgbClr val="E4F6F4"/>
                </a:solidFill>
                <a:latin typeface="Public Sans"/>
                <a:ea typeface="Public Sans"/>
                <a:cs typeface="Public Sans"/>
                <a:sym typeface="Public Sans"/>
              </a:rPr>
              <a:t>VARHAISKASVATUKSESSA </a:t>
            </a:r>
            <a:r>
              <a:rPr b="1" lang="en-US" sz="39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SEKÄ ESI- JA PERUSOPETUKSESSA.</a:t>
            </a:r>
            <a:endParaRPr sz="39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5"/>
          <p:cNvSpPr txBox="1"/>
          <p:nvPr/>
        </p:nvSpPr>
        <p:spPr>
          <a:xfrm>
            <a:off x="1376400" y="3645175"/>
            <a:ext cx="15535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DIGITAALISET 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OPPIMISEN VÄLINEET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VARHAISKASVATUKSESSA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/>
          <p:nvPr/>
        </p:nvSpPr>
        <p:spPr>
          <a:xfrm>
            <a:off x="4563138" y="585525"/>
            <a:ext cx="8968500" cy="4743000"/>
          </a:xfrm>
          <a:prstGeom prst="wedgeRoundRectCallout">
            <a:avLst>
              <a:gd fmla="val -28154" name="adj1"/>
              <a:gd fmla="val 85186" name="adj2"/>
              <a:gd fmla="val 0" name="adj3"/>
            </a:avLst>
          </a:prstGeom>
          <a:solidFill>
            <a:srgbClr val="60C1B6"/>
          </a:solidFill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2C8C1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5472166" y="8767175"/>
            <a:ext cx="2225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BEE-BOT ROBOTTI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73426" y="8767175"/>
            <a:ext cx="2544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TABLETTI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14707600" y="8767175"/>
            <a:ext cx="345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DOKUMENTTI-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KAMERA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8480925" y="8767175"/>
            <a:ext cx="3270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PROJEKTORI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11751830" y="8767200"/>
            <a:ext cx="2544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ÄLYTAULU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2994600" y="8767175"/>
            <a:ext cx="3154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ÄLY-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PUHELIN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5057700" y="1476475"/>
            <a:ext cx="8172600" cy="3263100"/>
          </a:xfrm>
          <a:prstGeom prst="rect">
            <a:avLst/>
          </a:prstGeom>
          <a:solidFill>
            <a:srgbClr val="60C1B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TUTKITAAN JA IHMETELLÄÄN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YHDESSÄ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KONKREETTISESTI!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 b="26237" l="31038" r="23282" t="22972"/>
          <a:stretch/>
        </p:blipFill>
        <p:spPr>
          <a:xfrm>
            <a:off x="14426475" y="6039675"/>
            <a:ext cx="4012247" cy="25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9388" y="6356625"/>
            <a:ext cx="5571287" cy="31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 rotWithShape="1">
          <a:blip r:embed="rId5">
            <a:alphaModFix/>
          </a:blip>
          <a:srcRect b="23466" l="27936" r="29965" t="11619"/>
          <a:stretch/>
        </p:blipFill>
        <p:spPr>
          <a:xfrm>
            <a:off x="11134125" y="5632459"/>
            <a:ext cx="3449999" cy="299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 rotWithShape="1">
          <a:blip r:embed="rId6">
            <a:alphaModFix/>
          </a:blip>
          <a:srcRect b="20450" l="31122" r="30863" t="14441"/>
          <a:stretch/>
        </p:blipFill>
        <p:spPr>
          <a:xfrm>
            <a:off x="20875" y="5466556"/>
            <a:ext cx="3449999" cy="332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6"/>
          <p:cNvPicPr preferRelativeResize="0"/>
          <p:nvPr/>
        </p:nvPicPr>
        <p:blipFill rotWithShape="1">
          <a:blip r:embed="rId7">
            <a:alphaModFix/>
          </a:blip>
          <a:srcRect b="23664" l="20335" r="22495" t="17484"/>
          <a:stretch/>
        </p:blipFill>
        <p:spPr>
          <a:xfrm>
            <a:off x="7147650" y="5822575"/>
            <a:ext cx="5412029" cy="313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 rotWithShape="1">
          <a:blip r:embed="rId6">
            <a:alphaModFix/>
          </a:blip>
          <a:srcRect b="20450" l="31122" r="30863" t="14441"/>
          <a:stretch/>
        </p:blipFill>
        <p:spPr>
          <a:xfrm>
            <a:off x="3162250" y="6356626"/>
            <a:ext cx="1497651" cy="228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4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/>
        </p:nvSpPr>
        <p:spPr>
          <a:xfrm>
            <a:off x="4125950" y="491900"/>
            <a:ext cx="15481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5075" y="315438"/>
            <a:ext cx="3458573" cy="489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41505">
            <a:off x="6852537" y="256800"/>
            <a:ext cx="3458574" cy="489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6379">
            <a:off x="11519874" y="256762"/>
            <a:ext cx="3458572" cy="48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1675" y="5207125"/>
            <a:ext cx="3458573" cy="48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5050" y="5128217"/>
            <a:ext cx="3458573" cy="489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397588">
            <a:off x="1341051" y="5191051"/>
            <a:ext cx="3389774" cy="479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40024">
            <a:off x="14346376" y="4861150"/>
            <a:ext cx="3292325" cy="465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/>
        </p:nvSpPr>
        <p:spPr>
          <a:xfrm>
            <a:off x="10246575" y="1775275"/>
            <a:ext cx="6635100" cy="7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MENE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PADLETIIN JA KLIKKAA 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SYDÄNTÄ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SIITÄ AIHEPIIRISTÄ, JOHON TUNTUU 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HELPOIMMALTA LIITTÄÄ MUKAAN DIGITAALISTEN TAITOJEN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HARJOITTELUA!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2600" y="3576300"/>
            <a:ext cx="3134400" cy="31344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9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/>
          <p:nvPr/>
        </p:nvSpPr>
        <p:spPr>
          <a:xfrm>
            <a:off x="3363300" y="4074113"/>
            <a:ext cx="115614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DIGIPEDAGOGIIKKAA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TOTEUTETAAN?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 b="0" l="22786" r="20742" t="0"/>
          <a:stretch/>
        </p:blipFill>
        <p:spPr>
          <a:xfrm>
            <a:off x="-219050" y="1224875"/>
            <a:ext cx="8232474" cy="783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4">
            <a:alphaModFix/>
          </a:blip>
          <a:srcRect b="0" l="20437" r="23091" t="0"/>
          <a:stretch/>
        </p:blipFill>
        <p:spPr>
          <a:xfrm>
            <a:off x="5407413" y="1620088"/>
            <a:ext cx="7867924" cy="7837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 txBox="1"/>
          <p:nvPr/>
        </p:nvSpPr>
        <p:spPr>
          <a:xfrm>
            <a:off x="7110350" y="9062125"/>
            <a:ext cx="42471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MONIPUOLISESTI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OSANA ARKEA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331653" y="1059425"/>
            <a:ext cx="64521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RIKASTUTTAMALLA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OPPIMISYMPÄRISTÖJÄ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5">
            <a:alphaModFix/>
          </a:blip>
          <a:srcRect b="0" l="24066" r="24087" t="0"/>
          <a:stretch/>
        </p:blipFill>
        <p:spPr>
          <a:xfrm>
            <a:off x="10952012" y="1348644"/>
            <a:ext cx="7443476" cy="762315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/>
        </p:nvSpPr>
        <p:spPr>
          <a:xfrm>
            <a:off x="12550200" y="890250"/>
            <a:ext cx="42471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LUOVASTI </a:t>
            </a: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TUOTTAMALLA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/>
        </p:nvSpPr>
        <p:spPr>
          <a:xfrm>
            <a:off x="1435475" y="7763000"/>
            <a:ext cx="37140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TUEN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TYÖKALUNA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72" name="Google Shape;272;p31"/>
          <p:cNvPicPr preferRelativeResize="0"/>
          <p:nvPr/>
        </p:nvPicPr>
        <p:blipFill rotWithShape="1">
          <a:blip r:embed="rId3">
            <a:alphaModFix/>
          </a:blip>
          <a:srcRect b="0" l="16224" r="25010" t="0"/>
          <a:stretch/>
        </p:blipFill>
        <p:spPr>
          <a:xfrm>
            <a:off x="-291725" y="1508405"/>
            <a:ext cx="7168399" cy="686166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6825810" y="282450"/>
            <a:ext cx="4390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LAPSI </a:t>
            </a: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AKTIIVISENA</a:t>
            </a: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TOIMIJANA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 rotWithShape="1">
          <a:blip r:embed="rId4">
            <a:alphaModFix/>
          </a:blip>
          <a:srcRect b="0" l="16023" r="24783" t="0"/>
          <a:stretch/>
        </p:blipFill>
        <p:spPr>
          <a:xfrm>
            <a:off x="10916112" y="835350"/>
            <a:ext cx="7724626" cy="73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1"/>
          <p:cNvSpPr txBox="1"/>
          <p:nvPr/>
        </p:nvSpPr>
        <p:spPr>
          <a:xfrm>
            <a:off x="12781900" y="7763000"/>
            <a:ext cx="42078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HAVAINNOINNIN </a:t>
            </a: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VÄLINEENÄ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5">
            <a:alphaModFix/>
          </a:blip>
          <a:srcRect b="0" l="22727" r="24916" t="9730"/>
          <a:stretch/>
        </p:blipFill>
        <p:spPr>
          <a:xfrm>
            <a:off x="5260500" y="1842450"/>
            <a:ext cx="7521398" cy="709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14130950" y="515675"/>
            <a:ext cx="35871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265525" y="1410925"/>
            <a:ext cx="35871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4"/>
          <p:cNvSpPr/>
          <p:nvPr/>
        </p:nvSpPr>
        <p:spPr>
          <a:xfrm flipH="1">
            <a:off x="1184625" y="5540300"/>
            <a:ext cx="42504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 flipH="1">
            <a:off x="9164525" y="131325"/>
            <a:ext cx="42504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5993700" y="3114788"/>
            <a:ext cx="5464200" cy="2425500"/>
          </a:xfrm>
          <a:prstGeom prst="wedgeRoundRectCallout">
            <a:avLst>
              <a:gd fmla="val -20021" name="adj1"/>
              <a:gd fmla="val 89497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4572000" y="249800"/>
            <a:ext cx="35871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5993701" y="6646100"/>
            <a:ext cx="5239200" cy="2425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4"/>
          <p:cNvSpPr/>
          <p:nvPr/>
        </p:nvSpPr>
        <p:spPr>
          <a:xfrm flipH="1">
            <a:off x="12046778" y="6071525"/>
            <a:ext cx="4855800" cy="2833500"/>
          </a:xfrm>
          <a:prstGeom prst="wedgeRoundRectCallout">
            <a:avLst>
              <a:gd fmla="val -19690" name="adj1"/>
              <a:gd fmla="val 89074" name="adj2"/>
              <a:gd fmla="val 0" name="adj3"/>
            </a:avLst>
          </a:prstGeom>
          <a:solidFill>
            <a:srgbClr val="E4F6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463908">
            <a:off x="14762598" y="4963478"/>
            <a:ext cx="3592600" cy="40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1491300" y="6083450"/>
            <a:ext cx="4250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MITÄ 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DIGIPEDAGOGIIKKA ON 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MITÄ SE EI OLE?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5002125" y="357575"/>
            <a:ext cx="30129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MILLAISIA DIGITAALISIA OPPIMISEN VÄLINEITÄ ON KÄYTÖSSÄ?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9377225" y="669800"/>
            <a:ext cx="3825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DIGIPEDAGOGIIKKAA TOTEUTETAAN?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14420350" y="866525"/>
            <a:ext cx="3261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MITÄ VARHAISKASVAT-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TAJALTA ODOTETAAN?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11" name="Google Shape;111;p14"/>
          <p:cNvSpPr txBox="1"/>
          <p:nvPr/>
        </p:nvSpPr>
        <p:spPr>
          <a:xfrm>
            <a:off x="6039688" y="3515300"/>
            <a:ext cx="5464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MILLAISTA ON DIGITAALINEN PEDAGOGINEN DOKUMENTOINTI JA SOME VAKASSA, ENTÄ DIGITURVALLISUUS?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6647200" y="7189250"/>
            <a:ext cx="3825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OSALLISTAA JA HUOMIOIDA HUOLTAJAT?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12721675" y="6885875"/>
            <a:ext cx="3715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VOIN KEHITTÄÄ OMAA OSAAMISTANI?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/>
        </p:nvSpPr>
        <p:spPr>
          <a:xfrm>
            <a:off x="428275" y="1954075"/>
            <a:ext cx="3261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60C1B6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MIKSI DIGITAALISUUTTA  TARVITAAN?</a:t>
            </a:r>
            <a:endParaRPr sz="25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 rotWithShape="1">
          <a:blip r:embed="rId3">
            <a:alphaModFix/>
          </a:blip>
          <a:srcRect b="0" l="21323" r="24085" t="0"/>
          <a:stretch/>
        </p:blipFill>
        <p:spPr>
          <a:xfrm>
            <a:off x="10732775" y="1633763"/>
            <a:ext cx="7646152" cy="76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/>
        </p:nvSpPr>
        <p:spPr>
          <a:xfrm>
            <a:off x="795225" y="1033825"/>
            <a:ext cx="53472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YHDESSÄ</a:t>
            </a: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YHTEISÖLLISESTI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12228900" y="1033825"/>
            <a:ext cx="46539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PEDAGOGISESTI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PERUSTELLUSTI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5320925" y="8754675"/>
            <a:ext cx="78894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TUTKIEN  JA </a:t>
            </a:r>
            <a:endParaRPr sz="3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IHMETELLEN</a:t>
            </a:r>
            <a:endParaRPr sz="3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 rotWithShape="1">
          <a:blip r:embed="rId4">
            <a:alphaModFix/>
          </a:blip>
          <a:srcRect b="0" l="21765" r="26815" t="10458"/>
          <a:stretch/>
        </p:blipFill>
        <p:spPr>
          <a:xfrm rot="2">
            <a:off x="0" y="2311214"/>
            <a:ext cx="7354250" cy="67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 rotWithShape="1">
          <a:blip r:embed="rId5">
            <a:alphaModFix/>
          </a:blip>
          <a:srcRect b="0" l="19080" r="22154" t="0"/>
          <a:stretch/>
        </p:blipFill>
        <p:spPr>
          <a:xfrm>
            <a:off x="5320918" y="2027237"/>
            <a:ext cx="7646157" cy="731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075" y="3584100"/>
            <a:ext cx="3118800" cy="31188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2" name="Google Shape;292;p33"/>
          <p:cNvSpPr txBox="1"/>
          <p:nvPr/>
        </p:nvSpPr>
        <p:spPr>
          <a:xfrm>
            <a:off x="10074775" y="2319950"/>
            <a:ext cx="6337500" cy="6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MENE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PADLETTIIN JA KIRJOITA YKSI 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MATALAN KYNNYKSEN DIGIVINKKI 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KAHTEEN VALITSEMAASI AIHEPIIRIIN!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2211950" y="3429000"/>
            <a:ext cx="145131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DIGITAALISET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YMPÄRISTÖT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JA NIIDEN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HYÖDYNTÄMINEN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VARHAISKASVATUKSESSA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/>
          <p:nvPr/>
        </p:nvSpPr>
        <p:spPr>
          <a:xfrm>
            <a:off x="2449497" y="1233200"/>
            <a:ext cx="1106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08" name="Google Shape;308;p35"/>
          <p:cNvSpPr txBox="1"/>
          <p:nvPr/>
        </p:nvSpPr>
        <p:spPr>
          <a:xfrm>
            <a:off x="600400" y="384225"/>
            <a:ext cx="14098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600400" y="603900"/>
            <a:ext cx="196950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LAADUKAS</a:t>
            </a: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DIGITAALINEN 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OPPIMISYMPÄRISTÖ 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TUKEE</a:t>
            </a:r>
            <a:endParaRPr sz="6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5"/>
          <p:cNvSpPr/>
          <p:nvPr/>
        </p:nvSpPr>
        <p:spPr>
          <a:xfrm>
            <a:off x="209250" y="3594400"/>
            <a:ext cx="5956500" cy="5715000"/>
          </a:xfrm>
          <a:prstGeom prst="ellipse">
            <a:avLst/>
          </a:prstGeom>
          <a:noFill/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11" name="Google Shape;311;p35"/>
          <p:cNvSpPr/>
          <p:nvPr/>
        </p:nvSpPr>
        <p:spPr>
          <a:xfrm>
            <a:off x="12122250" y="3594400"/>
            <a:ext cx="5956500" cy="5715000"/>
          </a:xfrm>
          <a:prstGeom prst="ellipse">
            <a:avLst/>
          </a:prstGeom>
          <a:noFill/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5"/>
          <p:cNvSpPr/>
          <p:nvPr/>
        </p:nvSpPr>
        <p:spPr>
          <a:xfrm>
            <a:off x="6165750" y="3594400"/>
            <a:ext cx="5956500" cy="5715000"/>
          </a:xfrm>
          <a:prstGeom prst="ellipse">
            <a:avLst/>
          </a:prstGeom>
          <a:noFill/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13" name="Google Shape;313;p35"/>
          <p:cNvSpPr txBox="1"/>
          <p:nvPr/>
        </p:nvSpPr>
        <p:spPr>
          <a:xfrm>
            <a:off x="11850300" y="4746900"/>
            <a:ext cx="65004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LAPSEN TOIMINNALLISTA JA TUTKIVAA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OPPIMISTA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6165750" y="4547100"/>
            <a:ext cx="57987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LAPSEN LEIKKIÄ,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LUOVUUTTA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JA ITSEILMAISUA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-334650" y="4932000"/>
            <a:ext cx="65004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LAPSEN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YHTEISÖLLISTÄ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OPPIMISTA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/>
          <p:nvPr/>
        </p:nvSpPr>
        <p:spPr>
          <a:xfrm>
            <a:off x="4125950" y="491900"/>
            <a:ext cx="15481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321" name="Google Shape;3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575" y="5714700"/>
            <a:ext cx="3256200" cy="3256200"/>
          </a:xfrm>
          <a:prstGeom prst="flowChartAlternateProcess">
            <a:avLst/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2" name="Google Shape;322;p36"/>
          <p:cNvSpPr txBox="1"/>
          <p:nvPr/>
        </p:nvSpPr>
        <p:spPr>
          <a:xfrm>
            <a:off x="881975" y="491900"/>
            <a:ext cx="156870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ORIMATTILAN VARHAISKASVATUKSEN </a:t>
            </a:r>
            <a:r>
              <a:rPr lang="en-US" sz="6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SOVELLUSVALIKOIMA</a:t>
            </a:r>
            <a:endParaRPr sz="68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881975" y="3474475"/>
            <a:ext cx="70308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ORIMATTILAN SOVELLUKSET OPPIMISALUEITTAIN</a:t>
            </a:r>
            <a:endParaRPr b="1" sz="4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8436900" y="3012625"/>
            <a:ext cx="97071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ORIMATTILAN VARHAISKASVATUKSEN SOVELLUSKIRJASTO</a:t>
            </a:r>
            <a:endParaRPr b="1" sz="39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8500" y="5646750"/>
            <a:ext cx="3392100" cy="3392100"/>
          </a:xfrm>
          <a:prstGeom prst="flowChartAlternateProcess">
            <a:avLst/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/>
        </p:nvSpPr>
        <p:spPr>
          <a:xfrm>
            <a:off x="1216375" y="461550"/>
            <a:ext cx="157746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DIGITAALISEN</a:t>
            </a: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6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PEDAGOGISEN DOKUMENTOINNIN</a:t>
            </a: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ALUSTOJA</a:t>
            </a:r>
            <a:endParaRPr sz="6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4783500" y="4181875"/>
            <a:ext cx="5217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332" name="Google Shape;3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03525" y="4645400"/>
            <a:ext cx="4956600" cy="4722900"/>
          </a:xfrm>
          <a:prstGeom prst="ellipse">
            <a:avLst/>
          </a:prstGeom>
          <a:noFill/>
          <a:ln cap="flat" cmpd="sng" w="2286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37"/>
          <p:cNvSpPr txBox="1"/>
          <p:nvPr/>
        </p:nvSpPr>
        <p:spPr>
          <a:xfrm>
            <a:off x="4099225" y="4050125"/>
            <a:ext cx="461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PEDA.NET</a:t>
            </a:r>
            <a:endParaRPr b="1" sz="4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4181725" y="5061375"/>
            <a:ext cx="3033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SWAY</a:t>
            </a:r>
            <a:endParaRPr b="1" sz="4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5" name="Google Shape;335;p37"/>
          <p:cNvSpPr txBox="1"/>
          <p:nvPr/>
        </p:nvSpPr>
        <p:spPr>
          <a:xfrm>
            <a:off x="4194150" y="6143150"/>
            <a:ext cx="639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MUKSUNETTI</a:t>
            </a:r>
            <a:endParaRPr b="1" sz="4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4194150" y="7224938"/>
            <a:ext cx="6207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DAISY</a:t>
            </a:r>
            <a:endParaRPr b="1" sz="41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4181725" y="8392575"/>
            <a:ext cx="4451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 u="sng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PÄIKKY</a:t>
            </a:r>
            <a:endParaRPr b="1" sz="4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"/>
          <p:cNvSpPr/>
          <p:nvPr/>
        </p:nvSpPr>
        <p:spPr>
          <a:xfrm>
            <a:off x="3599050" y="8451417"/>
            <a:ext cx="11511664" cy="1286721"/>
          </a:xfrm>
          <a:custGeom>
            <a:rect b="b" l="l" r="r" t="t"/>
            <a:pathLst>
              <a:path extrusionOk="0" h="506085" w="3173443">
                <a:moveTo>
                  <a:pt x="52045" y="0"/>
                </a:moveTo>
                <a:lnTo>
                  <a:pt x="3121398" y="0"/>
                </a:lnTo>
                <a:cubicBezTo>
                  <a:pt x="3135201" y="0"/>
                  <a:pt x="3148439" y="5483"/>
                  <a:pt x="3158200" y="15244"/>
                </a:cubicBezTo>
                <a:cubicBezTo>
                  <a:pt x="3167960" y="25004"/>
                  <a:pt x="3173443" y="38242"/>
                  <a:pt x="3173443" y="52045"/>
                </a:cubicBezTo>
                <a:lnTo>
                  <a:pt x="3173443" y="454040"/>
                </a:lnTo>
                <a:cubicBezTo>
                  <a:pt x="3173443" y="467843"/>
                  <a:pt x="3167960" y="481081"/>
                  <a:pt x="3158200" y="490841"/>
                </a:cubicBezTo>
                <a:cubicBezTo>
                  <a:pt x="3148439" y="500601"/>
                  <a:pt x="3135201" y="506085"/>
                  <a:pt x="3121398" y="506085"/>
                </a:cubicBezTo>
                <a:lnTo>
                  <a:pt x="52045" y="506085"/>
                </a:lnTo>
                <a:cubicBezTo>
                  <a:pt x="38242" y="506085"/>
                  <a:pt x="25004" y="500601"/>
                  <a:pt x="15244" y="490841"/>
                </a:cubicBezTo>
                <a:cubicBezTo>
                  <a:pt x="5483" y="481081"/>
                  <a:pt x="0" y="467843"/>
                  <a:pt x="0" y="454040"/>
                </a:cubicBezTo>
                <a:lnTo>
                  <a:pt x="0" y="52045"/>
                </a:lnTo>
                <a:cubicBezTo>
                  <a:pt x="0" y="38242"/>
                  <a:pt x="5483" y="25004"/>
                  <a:pt x="15244" y="15244"/>
                </a:cubicBezTo>
                <a:cubicBezTo>
                  <a:pt x="25004" y="5483"/>
                  <a:pt x="38242" y="0"/>
                  <a:pt x="52045" y="0"/>
                </a:cubicBezTo>
                <a:close/>
              </a:path>
            </a:pathLst>
          </a:custGeom>
          <a:solidFill>
            <a:srgbClr val="FFF163"/>
          </a:solidFill>
          <a:ln cap="flat" cmpd="sng" w="152400">
            <a:solidFill>
              <a:srgbClr val="E4F6F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3" name="Google Shape;343;p38"/>
          <p:cNvGrpSpPr/>
          <p:nvPr/>
        </p:nvGrpSpPr>
        <p:grpSpPr>
          <a:xfrm>
            <a:off x="5415477" y="1892270"/>
            <a:ext cx="3072349" cy="3086120"/>
            <a:chOff x="1813" y="0"/>
            <a:chExt cx="809173" cy="812800"/>
          </a:xfrm>
        </p:grpSpPr>
        <p:sp>
          <p:nvSpPr>
            <p:cNvPr id="344" name="Google Shape;344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163"/>
            </a:solidFill>
            <a:ln cap="flat" cmpd="sng" w="228600">
              <a:solidFill>
                <a:srgbClr val="E4F6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1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38"/>
          <p:cNvGrpSpPr/>
          <p:nvPr/>
        </p:nvGrpSpPr>
        <p:grpSpPr>
          <a:xfrm>
            <a:off x="9443975" y="1892286"/>
            <a:ext cx="3072349" cy="3086120"/>
            <a:chOff x="1813" y="0"/>
            <a:chExt cx="809173" cy="812800"/>
          </a:xfrm>
        </p:grpSpPr>
        <p:sp>
          <p:nvSpPr>
            <p:cNvPr id="347" name="Google Shape;347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163"/>
            </a:solidFill>
            <a:ln cap="flat" cmpd="sng" w="228600">
              <a:solidFill>
                <a:srgbClr val="E4F6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1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38"/>
          <p:cNvGrpSpPr/>
          <p:nvPr/>
        </p:nvGrpSpPr>
        <p:grpSpPr>
          <a:xfrm>
            <a:off x="12422687" y="4704186"/>
            <a:ext cx="3072349" cy="3086120"/>
            <a:chOff x="1813" y="0"/>
            <a:chExt cx="809173" cy="812800"/>
          </a:xfrm>
        </p:grpSpPr>
        <p:sp>
          <p:nvSpPr>
            <p:cNvPr id="350" name="Google Shape;350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163"/>
            </a:solidFill>
            <a:ln cap="flat" cmpd="sng" w="228600">
              <a:solidFill>
                <a:srgbClr val="E4F6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1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2" name="Google Shape;352;p38"/>
          <p:cNvGrpSpPr/>
          <p:nvPr/>
        </p:nvGrpSpPr>
        <p:grpSpPr>
          <a:xfrm>
            <a:off x="2561365" y="4619766"/>
            <a:ext cx="3072349" cy="3086120"/>
            <a:chOff x="1813" y="0"/>
            <a:chExt cx="809173" cy="812800"/>
          </a:xfrm>
        </p:grpSpPr>
        <p:sp>
          <p:nvSpPr>
            <p:cNvPr id="353" name="Google Shape;353;p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163"/>
            </a:solidFill>
            <a:ln cap="flat" cmpd="sng" w="228600">
              <a:solidFill>
                <a:srgbClr val="E4F6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91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5" name="Google Shape;35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8"/>
          <p:cNvSpPr txBox="1"/>
          <p:nvPr/>
        </p:nvSpPr>
        <p:spPr>
          <a:xfrm>
            <a:off x="5072631" y="3149570"/>
            <a:ext cx="375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KERÄÄ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57" name="Google Shape;357;p38"/>
          <p:cNvSpPr txBox="1"/>
          <p:nvPr/>
        </p:nvSpPr>
        <p:spPr>
          <a:xfrm>
            <a:off x="2712356" y="6016391"/>
            <a:ext cx="250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KYSY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8"/>
          <p:cNvSpPr txBox="1"/>
          <p:nvPr/>
        </p:nvSpPr>
        <p:spPr>
          <a:xfrm>
            <a:off x="8830723" y="8905030"/>
            <a:ext cx="2505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65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LAPSIRYHMÄ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5979574" y="8905017"/>
            <a:ext cx="2505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65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LAPSI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3599038" y="8883217"/>
            <a:ext cx="2505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65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HUOLTAJAT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64" name="Google Shape;364;p38"/>
          <p:cNvSpPr txBox="1"/>
          <p:nvPr/>
        </p:nvSpPr>
        <p:spPr>
          <a:xfrm>
            <a:off x="12140672" y="8905017"/>
            <a:ext cx="25053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65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HENKILÖSTÖ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12605413" y="5931987"/>
            <a:ext cx="250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REFLEKTOI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9635380" y="3069986"/>
            <a:ext cx="250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000" u="none" cap="none" strike="noStrike">
                <a:solidFill>
                  <a:srgbClr val="888888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KEHITÄ</a:t>
            </a:r>
            <a:endParaRPr>
              <a:solidFill>
                <a:srgbClr val="888888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/>
        </p:nvSpPr>
        <p:spPr>
          <a:xfrm>
            <a:off x="6078486" y="5743404"/>
            <a:ext cx="5666100" cy="17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644" u="none" cap="none" strike="noStrike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PEDAGOGINEN</a:t>
            </a:r>
            <a:endParaRPr sz="1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644" u="none" cap="none" strike="noStrike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DOKUMENTOINTI</a:t>
            </a:r>
            <a:endParaRPr sz="1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/>
        </p:nvSpPr>
        <p:spPr>
          <a:xfrm>
            <a:off x="347875" y="3725725"/>
            <a:ext cx="14236200" cy="57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PEDAGOGIIKKA YKKÖSENÄ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POSITIIVINEN OTE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NÄKYVYYDEN TASOT (RYHMÄ/YKSIKKÖ/KUNTA/VALTAKUNNALLISESTI)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AVAA VASUA HUOLTAJILLE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YKSI PEDAGOGISEN DOKUMENTOINNIN KEINO 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LAPSEN LÄHIPIIRIN VAKA-ARKEEN OSALLISUUDEN MAHDOLLISTAJA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74" name="Google Shape;374;p39"/>
          <p:cNvSpPr txBox="1"/>
          <p:nvPr/>
        </p:nvSpPr>
        <p:spPr>
          <a:xfrm>
            <a:off x="545725" y="551225"/>
            <a:ext cx="150864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SOSIAALINEN MEDIA </a:t>
            </a:r>
            <a:r>
              <a:rPr lang="en-US" sz="7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VARHAISKASVATUKSESSA</a:t>
            </a:r>
            <a:endParaRPr sz="7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375" name="Google Shape;375;p39"/>
          <p:cNvPicPr preferRelativeResize="0"/>
          <p:nvPr/>
        </p:nvPicPr>
        <p:blipFill rotWithShape="1">
          <a:blip r:embed="rId3">
            <a:alphaModFix/>
          </a:blip>
          <a:srcRect b="17214" l="0" r="0" t="37002"/>
          <a:stretch/>
        </p:blipFill>
        <p:spPr>
          <a:xfrm rot="859256">
            <a:off x="11213023" y="1800333"/>
            <a:ext cx="7541978" cy="4883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0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0"/>
          <p:cNvSpPr txBox="1"/>
          <p:nvPr/>
        </p:nvSpPr>
        <p:spPr>
          <a:xfrm>
            <a:off x="2237275" y="4249300"/>
            <a:ext cx="130425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DIGITAALINEN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TURVA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LLISUUS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"/>
          <p:cNvSpPr txBox="1"/>
          <p:nvPr/>
        </p:nvSpPr>
        <p:spPr>
          <a:xfrm>
            <a:off x="5059452" y="2439575"/>
            <a:ext cx="509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391" name="Google Shape;391;p41"/>
          <p:cNvSpPr txBox="1"/>
          <p:nvPr/>
        </p:nvSpPr>
        <p:spPr>
          <a:xfrm>
            <a:off x="7201325" y="2581325"/>
            <a:ext cx="10481700" cy="49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IKÄRAJAT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TURVATAIDOT</a:t>
            </a:r>
            <a:endParaRPr sz="6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MEDIALUVAT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TEKIJÄN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OIKEUDET</a:t>
            </a:r>
            <a:endParaRPr sz="6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900">
              <a:solidFill>
                <a:srgbClr val="60C1B6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392" name="Google Shape;392;p41"/>
          <p:cNvSpPr/>
          <p:nvPr/>
        </p:nvSpPr>
        <p:spPr>
          <a:xfrm>
            <a:off x="1104550" y="2305925"/>
            <a:ext cx="5097600" cy="4939500"/>
          </a:xfrm>
          <a:prstGeom prst="noSmoking">
            <a:avLst>
              <a:gd fmla="val 18750" name="adj"/>
            </a:avLst>
          </a:prstGeom>
          <a:solidFill>
            <a:srgbClr val="FFF163"/>
          </a:solidFill>
          <a:ln cap="flat" cmpd="sng" w="9525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9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9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9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39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/>
        </p:nvSpPr>
        <p:spPr>
          <a:xfrm>
            <a:off x="3363300" y="3428988"/>
            <a:ext cx="115614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MITÄ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DIGIPEDAGOGIIKKA ON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MITÄ SE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OLE?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/>
          <p:nvPr/>
        </p:nvSpPr>
        <p:spPr>
          <a:xfrm>
            <a:off x="5059452" y="2439575"/>
            <a:ext cx="509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98" name="Google Shape;3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650" y="2258125"/>
            <a:ext cx="6083700" cy="46332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9" name="Google Shape;399;p42"/>
          <p:cNvSpPr txBox="1"/>
          <p:nvPr/>
        </p:nvSpPr>
        <p:spPr>
          <a:xfrm>
            <a:off x="3026700" y="699375"/>
            <a:ext cx="503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IKÄ</a:t>
            </a:r>
            <a:r>
              <a:rPr lang="en-US" sz="492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RAJAT</a:t>
            </a:r>
            <a:endParaRPr sz="74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400" name="Google Shape;40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55675" y="2198575"/>
            <a:ext cx="3967800" cy="56283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1" name="Google Shape;401;p42"/>
          <p:cNvSpPr txBox="1"/>
          <p:nvPr/>
        </p:nvSpPr>
        <p:spPr>
          <a:xfrm>
            <a:off x="11323925" y="699375"/>
            <a:ext cx="503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TURVA</a:t>
            </a:r>
            <a:r>
              <a:rPr lang="en-US" sz="492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TAIDOT</a:t>
            </a:r>
            <a:endParaRPr sz="7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02" name="Google Shape;402;p42"/>
          <p:cNvSpPr txBox="1"/>
          <p:nvPr/>
        </p:nvSpPr>
        <p:spPr>
          <a:xfrm>
            <a:off x="2518325" y="8430275"/>
            <a:ext cx="8428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MLL ikärajat</a:t>
            </a:r>
            <a:endParaRPr sz="36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2"/>
          <p:cNvSpPr txBox="1"/>
          <p:nvPr/>
        </p:nvSpPr>
        <p:spPr>
          <a:xfrm>
            <a:off x="2518325" y="7508075"/>
            <a:ext cx="4627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KAVI/ikärajat</a:t>
            </a:r>
            <a:endParaRPr sz="37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04" name="Google Shape;404;p42"/>
          <p:cNvSpPr txBox="1"/>
          <p:nvPr/>
        </p:nvSpPr>
        <p:spPr>
          <a:xfrm>
            <a:off x="11987700" y="8384075"/>
            <a:ext cx="6300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Turvallisesti digiliikenteessä</a:t>
            </a:r>
            <a:endParaRPr sz="36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3"/>
          <p:cNvSpPr/>
          <p:nvPr/>
        </p:nvSpPr>
        <p:spPr>
          <a:xfrm>
            <a:off x="10554725" y="2831275"/>
            <a:ext cx="5915700" cy="57144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3"/>
          <p:cNvSpPr txBox="1"/>
          <p:nvPr/>
        </p:nvSpPr>
        <p:spPr>
          <a:xfrm>
            <a:off x="10554725" y="2831275"/>
            <a:ext cx="5809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GDPR</a:t>
            </a:r>
            <a:r>
              <a:rPr lang="en-US" sz="2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ELI </a:t>
            </a:r>
            <a:r>
              <a:rPr lang="en-US" sz="2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YLEINEN TIETOSUOJA-ASETUS</a:t>
            </a:r>
            <a:r>
              <a:rPr lang="en-US" sz="2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TULI VOIMAAN TOUKOKUUSSA 2018. </a:t>
            </a:r>
            <a:endParaRPr sz="2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SE MÄÄRITTELEE, </a:t>
            </a:r>
            <a:r>
              <a:rPr lang="en-US" sz="2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JÄRJESTÖT, ORGANISAATIOT JA MUUT TAHOT</a:t>
            </a:r>
            <a:r>
              <a:rPr lang="en-US" sz="2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KÄSITTELEVÄT IHMISTEN HENKILÖTIETOJA.</a:t>
            </a:r>
            <a:endParaRPr sz="2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11" name="Google Shape;411;p43"/>
          <p:cNvSpPr txBox="1"/>
          <p:nvPr/>
        </p:nvSpPr>
        <p:spPr>
          <a:xfrm>
            <a:off x="4085800" y="748650"/>
            <a:ext cx="690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MEDIA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LUVA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</a:t>
            </a:r>
            <a:endParaRPr sz="6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12" name="Google Shape;412;p43"/>
          <p:cNvSpPr txBox="1"/>
          <p:nvPr/>
        </p:nvSpPr>
        <p:spPr>
          <a:xfrm>
            <a:off x="522550" y="2039725"/>
            <a:ext cx="9136200" cy="82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KUKA JA MITÄ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LAPSESTA SAA JULKAISTA?</a:t>
            </a:r>
            <a:endParaRPr sz="4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MISSÄ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ALUSTOILLA LAPSESTA SAA</a:t>
            </a: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JULKAISTA?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VOIDAAN KYSYÄ ESIM.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PALVELUSOPIMUKSESSA</a:t>
            </a:r>
            <a:endParaRPr sz="4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4889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4100"/>
              <a:buFont typeface="Public Sans ExtraBold"/>
              <a:buChar char="●"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LUVAT PÄIVITETTÄVÄ 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VUOSITTAIN TAI TARPEEN MUKAAN</a:t>
            </a:r>
            <a:endParaRPr sz="41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/>
          <p:nvPr/>
        </p:nvSpPr>
        <p:spPr>
          <a:xfrm>
            <a:off x="862500" y="4792825"/>
            <a:ext cx="16202700" cy="43002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4"/>
          <p:cNvSpPr txBox="1"/>
          <p:nvPr/>
        </p:nvSpPr>
        <p:spPr>
          <a:xfrm>
            <a:off x="4038825" y="655175"/>
            <a:ext cx="12266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TEKIJÄN</a:t>
            </a: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OIKEUDET</a:t>
            </a:r>
            <a:endParaRPr/>
          </a:p>
        </p:txBody>
      </p:sp>
      <p:sp>
        <p:nvSpPr>
          <p:cNvPr id="419" name="Google Shape;419;p44"/>
          <p:cNvSpPr txBox="1"/>
          <p:nvPr/>
        </p:nvSpPr>
        <p:spPr>
          <a:xfrm>
            <a:off x="11498625" y="455075"/>
            <a:ext cx="4806900" cy="13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©</a:t>
            </a:r>
            <a:endParaRPr sz="2600"/>
          </a:p>
        </p:txBody>
      </p:sp>
      <p:sp>
        <p:nvSpPr>
          <p:cNvPr id="420" name="Google Shape;420;p44"/>
          <p:cNvSpPr txBox="1"/>
          <p:nvPr/>
        </p:nvSpPr>
        <p:spPr>
          <a:xfrm>
            <a:off x="1242000" y="2546250"/>
            <a:ext cx="15443700" cy="30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MITÄ</a:t>
            </a:r>
            <a:r>
              <a:rPr lang="en-US" sz="4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JA </a:t>
            </a:r>
            <a:r>
              <a:rPr lang="en-US" sz="4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MISTÄ LÄHTEESTÄ</a:t>
            </a:r>
            <a:endParaRPr sz="4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LAPSIRYHMÄLLE SAA NÄYTTÄÄ MEDIAA?</a:t>
            </a:r>
            <a:endParaRPr sz="4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21" name="Google Shape;421;p44"/>
          <p:cNvSpPr txBox="1"/>
          <p:nvPr/>
        </p:nvSpPr>
        <p:spPr>
          <a:xfrm>
            <a:off x="1519600" y="5825988"/>
            <a:ext cx="5881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3500"/>
              <a:buFont typeface="Public Sans ExtraBold"/>
              <a:buChar char="●"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YLEAREENAN 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KOTIMAINEN </a:t>
            </a: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SISÄLTÖ</a:t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4"/>
          <p:cNvSpPr txBox="1"/>
          <p:nvPr/>
        </p:nvSpPr>
        <p:spPr>
          <a:xfrm>
            <a:off x="1752825" y="7745950"/>
            <a:ext cx="2940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3800"/>
              <a:buFont typeface="Public Sans ExtraBold"/>
              <a:buChar char="●"/>
            </a:pPr>
            <a:r>
              <a:rPr lang="en-US" sz="3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CD:T</a:t>
            </a:r>
            <a:endParaRPr sz="3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10255350" y="5773075"/>
            <a:ext cx="57255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3500"/>
              <a:buFont typeface="Public Sans ExtraBold"/>
              <a:buChar char="●"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YOUTUBEN </a:t>
            </a:r>
            <a:r>
              <a:rPr lang="en-US" sz="35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CC-LISENSSILLÄ </a:t>
            </a: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OLEVA SISÄLTÖ (CREATIVE COMMONS)</a:t>
            </a:r>
            <a:endParaRPr b="1" sz="35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5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5"/>
          <p:cNvSpPr txBox="1"/>
          <p:nvPr/>
        </p:nvSpPr>
        <p:spPr>
          <a:xfrm>
            <a:off x="2622750" y="2912013"/>
            <a:ext cx="13042500" cy="49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HUOLTAJIEN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OSALLISUUS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DIGITAALISUUDESSA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/>
          <p:nvPr/>
        </p:nvSpPr>
        <p:spPr>
          <a:xfrm>
            <a:off x="260200" y="7444750"/>
            <a:ext cx="12099000" cy="25356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6"/>
          <p:cNvSpPr/>
          <p:nvPr/>
        </p:nvSpPr>
        <p:spPr>
          <a:xfrm>
            <a:off x="967150" y="5111788"/>
            <a:ext cx="9333900" cy="21609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6"/>
          <p:cNvSpPr/>
          <p:nvPr/>
        </p:nvSpPr>
        <p:spPr>
          <a:xfrm>
            <a:off x="1844050" y="3588950"/>
            <a:ext cx="7945200" cy="13395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6"/>
          <p:cNvSpPr/>
          <p:nvPr/>
        </p:nvSpPr>
        <p:spPr>
          <a:xfrm>
            <a:off x="599400" y="2072550"/>
            <a:ext cx="7945200" cy="13395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6"/>
          <p:cNvSpPr/>
          <p:nvPr/>
        </p:nvSpPr>
        <p:spPr>
          <a:xfrm>
            <a:off x="1661500" y="436775"/>
            <a:ext cx="7945200" cy="13395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6"/>
          <p:cNvSpPr txBox="1"/>
          <p:nvPr/>
        </p:nvSpPr>
        <p:spPr>
          <a:xfrm>
            <a:off x="2732575" y="3092638"/>
            <a:ext cx="81171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LUPA</a:t>
            </a:r>
            <a:r>
              <a:rPr lang="en-US" sz="4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-ASIAT</a:t>
            </a:r>
            <a:endParaRPr sz="4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Public Sans ExtraBold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MEDIALUVAT PALVELUSOPIMUKSESSA</a:t>
            </a:r>
            <a:endParaRPr sz="2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44" name="Google Shape;444;p46"/>
          <p:cNvSpPr txBox="1"/>
          <p:nvPr/>
        </p:nvSpPr>
        <p:spPr>
          <a:xfrm>
            <a:off x="2056950" y="5406700"/>
            <a:ext cx="50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6"/>
          <p:cNvSpPr txBox="1"/>
          <p:nvPr/>
        </p:nvSpPr>
        <p:spPr>
          <a:xfrm>
            <a:off x="741625" y="7735150"/>
            <a:ext cx="120990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TOIMINNAN </a:t>
            </a:r>
            <a:r>
              <a:rPr lang="en-US" sz="43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NÄKYVÄKSI </a:t>
            </a:r>
            <a:r>
              <a:rPr lang="en-US" sz="4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TEKEMINEN</a:t>
            </a:r>
            <a:endParaRPr sz="4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Public Sans ExtraBold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DIGIÄ LIIKKEELLÄ, SOVELLUKSET TUTUKSI</a:t>
            </a:r>
            <a:endParaRPr sz="2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Public Sans ExtraBold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PEDAGOGINEN DOKUMENTOINTI</a:t>
            </a:r>
            <a:endParaRPr sz="2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Public Sans ExtraBold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SOME</a:t>
            </a:r>
            <a:endParaRPr sz="2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46" name="Google Shape;446;p46"/>
          <p:cNvSpPr txBox="1"/>
          <p:nvPr/>
        </p:nvSpPr>
        <p:spPr>
          <a:xfrm>
            <a:off x="2305300" y="609400"/>
            <a:ext cx="66576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VANHEMPAIN</a:t>
            </a:r>
            <a:r>
              <a:rPr lang="en-US" sz="4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ILLAT </a:t>
            </a:r>
            <a:endParaRPr sz="4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5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447" name="Google Shape;447;p46"/>
          <p:cNvSpPr txBox="1"/>
          <p:nvPr/>
        </p:nvSpPr>
        <p:spPr>
          <a:xfrm>
            <a:off x="1163800" y="5245588"/>
            <a:ext cx="95529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RUUTU</a:t>
            </a:r>
            <a:r>
              <a:rPr lang="en-US" sz="4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AIKA</a:t>
            </a:r>
            <a:endParaRPr sz="4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Caveat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DIGILAITTEET YKSI OPPIMISEN VÄLINE</a:t>
            </a:r>
            <a:endParaRPr b="1" sz="2400">
              <a:solidFill>
                <a:srgbClr val="FFF163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163"/>
              </a:buClr>
              <a:buSzPts val="2400"/>
              <a:buFont typeface="Caveat"/>
              <a:buChar char="●"/>
            </a:pPr>
            <a:r>
              <a:rPr lang="en-US" sz="2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KÄYTTÖ AINA PEDAGOGISESTI PERUSTELTUA</a:t>
            </a:r>
            <a:r>
              <a:rPr b="1" lang="en-US" sz="2400">
                <a:solidFill>
                  <a:srgbClr val="FFF163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b="1" sz="2400">
              <a:solidFill>
                <a:srgbClr val="FFF163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6"/>
          <p:cNvSpPr txBox="1"/>
          <p:nvPr/>
        </p:nvSpPr>
        <p:spPr>
          <a:xfrm>
            <a:off x="1163800" y="2272150"/>
            <a:ext cx="76044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</a:t>
            </a:r>
            <a:r>
              <a:rPr lang="en-US" sz="4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ASU</a:t>
            </a:r>
            <a:r>
              <a:rPr lang="en-US" sz="4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KESKUSTELUT</a:t>
            </a:r>
            <a:endParaRPr sz="2800">
              <a:solidFill>
                <a:srgbClr val="FFF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46"/>
          <p:cNvPicPr preferRelativeResize="0"/>
          <p:nvPr/>
        </p:nvPicPr>
        <p:blipFill rotWithShape="1">
          <a:blip r:embed="rId3">
            <a:alphaModFix/>
          </a:blip>
          <a:srcRect b="18905" l="0" r="0" t="19691"/>
          <a:stretch/>
        </p:blipFill>
        <p:spPr>
          <a:xfrm>
            <a:off x="9606700" y="609403"/>
            <a:ext cx="9333898" cy="8106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7"/>
          <p:cNvSpPr txBox="1"/>
          <p:nvPr/>
        </p:nvSpPr>
        <p:spPr>
          <a:xfrm>
            <a:off x="2056950" y="5406700"/>
            <a:ext cx="503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850" y="1219587"/>
            <a:ext cx="6203800" cy="877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6376" y="1308588"/>
            <a:ext cx="6077951" cy="859642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7"/>
          <p:cNvSpPr/>
          <p:nvPr/>
        </p:nvSpPr>
        <p:spPr>
          <a:xfrm>
            <a:off x="1040775" y="892100"/>
            <a:ext cx="7638600" cy="91020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7"/>
          <p:cNvSpPr/>
          <p:nvPr/>
        </p:nvSpPr>
        <p:spPr>
          <a:xfrm>
            <a:off x="9376050" y="892100"/>
            <a:ext cx="7638600" cy="91020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8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8"/>
          <p:cNvSpPr txBox="1"/>
          <p:nvPr/>
        </p:nvSpPr>
        <p:spPr>
          <a:xfrm>
            <a:off x="3080625" y="2835063"/>
            <a:ext cx="12393900" cy="51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MILLAINEN ON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DIGITAALISIA 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TAITOJA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EDISTÄVÄ 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VARHAISKASVATTAJA?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"/>
          <p:cNvSpPr/>
          <p:nvPr/>
        </p:nvSpPr>
        <p:spPr>
          <a:xfrm>
            <a:off x="1243300" y="522750"/>
            <a:ext cx="15276300" cy="92415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 cap="flat" cmpd="sng" w="1143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9"/>
          <p:cNvSpPr txBox="1"/>
          <p:nvPr/>
        </p:nvSpPr>
        <p:spPr>
          <a:xfrm>
            <a:off x="2573750" y="1449250"/>
            <a:ext cx="20064000" cy="8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HETKEEN 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TARTTU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INNOSTUJA 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</a:t>
            </a: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INNOSTAJA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POSITIIVISESTI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AVOIMESTI 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ASENNOITUJA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OSAAMISEN </a:t>
            </a: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YLLÄPITÄJÄ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OSAAMISEN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JAKAJA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PEDAGOGINEN</a:t>
            </a: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AJATTELIJA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475" name="Google Shape;475;p49"/>
          <p:cNvPicPr preferRelativeResize="0"/>
          <p:nvPr/>
        </p:nvPicPr>
        <p:blipFill rotWithShape="1">
          <a:blip r:embed="rId3">
            <a:alphaModFix/>
          </a:blip>
          <a:srcRect b="23395" l="40901" r="33370" t="23395"/>
          <a:stretch/>
        </p:blipFill>
        <p:spPr>
          <a:xfrm>
            <a:off x="1753850" y="833683"/>
            <a:ext cx="1491901" cy="173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9"/>
          <p:cNvPicPr preferRelativeResize="0"/>
          <p:nvPr/>
        </p:nvPicPr>
        <p:blipFill rotWithShape="1">
          <a:blip r:embed="rId3">
            <a:alphaModFix/>
          </a:blip>
          <a:srcRect b="20655" l="37865" r="36406" t="26136"/>
          <a:stretch/>
        </p:blipFill>
        <p:spPr>
          <a:xfrm>
            <a:off x="1563750" y="6753350"/>
            <a:ext cx="1491901" cy="173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9"/>
          <p:cNvPicPr preferRelativeResize="0"/>
          <p:nvPr/>
        </p:nvPicPr>
        <p:blipFill rotWithShape="1">
          <a:blip r:embed="rId3">
            <a:alphaModFix/>
          </a:blip>
          <a:srcRect b="20655" l="37865" r="36406" t="26136"/>
          <a:stretch/>
        </p:blipFill>
        <p:spPr>
          <a:xfrm>
            <a:off x="1563750" y="5676165"/>
            <a:ext cx="1491901" cy="173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9"/>
          <p:cNvPicPr preferRelativeResize="0"/>
          <p:nvPr/>
        </p:nvPicPr>
        <p:blipFill rotWithShape="1">
          <a:blip r:embed="rId3">
            <a:alphaModFix/>
          </a:blip>
          <a:srcRect b="20655" l="37865" r="36406" t="26136"/>
          <a:stretch/>
        </p:blipFill>
        <p:spPr>
          <a:xfrm>
            <a:off x="1563750" y="2191066"/>
            <a:ext cx="1491901" cy="173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9"/>
          <p:cNvPicPr preferRelativeResize="0"/>
          <p:nvPr/>
        </p:nvPicPr>
        <p:blipFill rotWithShape="1">
          <a:blip r:embed="rId3">
            <a:alphaModFix/>
          </a:blip>
          <a:srcRect b="20655" l="37865" r="36406" t="26136"/>
          <a:stretch/>
        </p:blipFill>
        <p:spPr>
          <a:xfrm>
            <a:off x="1563750" y="3429000"/>
            <a:ext cx="1491901" cy="17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9"/>
          <p:cNvPicPr preferRelativeResize="0"/>
          <p:nvPr/>
        </p:nvPicPr>
        <p:blipFill rotWithShape="1">
          <a:blip r:embed="rId3">
            <a:alphaModFix/>
          </a:blip>
          <a:srcRect b="20655" l="37865" r="36406" t="26136"/>
          <a:stretch/>
        </p:blipFill>
        <p:spPr>
          <a:xfrm>
            <a:off x="1563750" y="7923350"/>
            <a:ext cx="1491901" cy="173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8450" y="249789"/>
            <a:ext cx="7080898" cy="218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698002">
            <a:off x="-769461" y="4438046"/>
            <a:ext cx="6687847" cy="2067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0"/>
          <p:cNvPicPr preferRelativeResize="0"/>
          <p:nvPr/>
        </p:nvPicPr>
        <p:blipFill rotWithShape="1">
          <a:blip r:embed="rId4">
            <a:alphaModFix/>
          </a:blip>
          <a:srcRect b="30069" l="0" r="0" t="0"/>
          <a:stretch/>
        </p:blipFill>
        <p:spPr>
          <a:xfrm flipH="1">
            <a:off x="265524" y="8341972"/>
            <a:ext cx="3012926" cy="19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15908790" y="4630897"/>
            <a:ext cx="1695979" cy="190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359694">
            <a:off x="9673396" y="1529397"/>
            <a:ext cx="7080901" cy="2188553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0"/>
          <p:cNvSpPr txBox="1"/>
          <p:nvPr/>
        </p:nvSpPr>
        <p:spPr>
          <a:xfrm>
            <a:off x="2622750" y="3916875"/>
            <a:ext cx="13042500" cy="6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MITEN VOIN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SYVENTÄÄ</a:t>
            </a:r>
            <a:endParaRPr sz="8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KEHITTÄÄ OSAAMISTANI </a:t>
            </a:r>
            <a:r>
              <a:rPr lang="en-US" sz="8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DIGIPEDAGOGIIKASSA?</a:t>
            </a:r>
            <a:r>
              <a:rPr lang="en-US" sz="8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8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1"/>
          <p:cNvSpPr txBox="1"/>
          <p:nvPr/>
        </p:nvSpPr>
        <p:spPr>
          <a:xfrm>
            <a:off x="2570100" y="8075300"/>
            <a:ext cx="4950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VAKADIGI</a:t>
            </a: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TURKU</a:t>
            </a:r>
            <a:endParaRPr b="1" sz="3500">
              <a:solidFill>
                <a:srgbClr val="FFF163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96" name="Google Shape;496;p51">
            <a:hlinkClick r:id="rId5"/>
          </p:cNvPr>
          <p:cNvSpPr/>
          <p:nvPr/>
        </p:nvSpPr>
        <p:spPr>
          <a:xfrm>
            <a:off x="2410350" y="8031200"/>
            <a:ext cx="52701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4F6F4"/>
              </a:solidFill>
            </a:endParaRPr>
          </a:p>
        </p:txBody>
      </p:sp>
      <p:sp>
        <p:nvSpPr>
          <p:cNvPr id="497" name="Google Shape;497;p51"/>
          <p:cNvSpPr/>
          <p:nvPr/>
        </p:nvSpPr>
        <p:spPr>
          <a:xfrm>
            <a:off x="1332525" y="1418900"/>
            <a:ext cx="13668900" cy="14469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51"/>
          <p:cNvPicPr preferRelativeResize="0"/>
          <p:nvPr/>
        </p:nvPicPr>
        <p:blipFill rotWithShape="1">
          <a:blip r:embed="rId6">
            <a:alphaModFix/>
          </a:blip>
          <a:srcRect b="30069" l="0" r="0" t="0"/>
          <a:stretch/>
        </p:blipFill>
        <p:spPr>
          <a:xfrm flipH="1">
            <a:off x="12956849" y="6392429"/>
            <a:ext cx="6759101" cy="42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1"/>
          <p:cNvSpPr txBox="1"/>
          <p:nvPr/>
        </p:nvSpPr>
        <p:spPr>
          <a:xfrm>
            <a:off x="1400500" y="1402850"/>
            <a:ext cx="13985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VALTAKUNNALLISET </a:t>
            </a: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VARHAISKASVATUSSUUNNITELMAN</a:t>
            </a: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PERUSTEET</a:t>
            </a:r>
            <a:endParaRPr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1"/>
          <p:cNvSpPr txBox="1"/>
          <p:nvPr/>
        </p:nvSpPr>
        <p:spPr>
          <a:xfrm>
            <a:off x="2327325" y="3041600"/>
            <a:ext cx="5907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UUDET </a:t>
            </a: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LUKUTAIDOT</a:t>
            </a:r>
            <a:endParaRPr>
              <a:solidFill>
                <a:srgbClr val="FFF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1"/>
          <p:cNvSpPr txBox="1"/>
          <p:nvPr/>
        </p:nvSpPr>
        <p:spPr>
          <a:xfrm>
            <a:off x="2662675" y="4033088"/>
            <a:ext cx="5533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MEDIATAITO</a:t>
            </a: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KOULU</a:t>
            </a:r>
            <a:endParaRPr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1"/>
          <p:cNvSpPr txBox="1"/>
          <p:nvPr/>
        </p:nvSpPr>
        <p:spPr>
          <a:xfrm>
            <a:off x="1006475" y="5024588"/>
            <a:ext cx="119046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KAVI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- Kansallinen audiovisuaalinen instituutti</a:t>
            </a:r>
            <a:endParaRPr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51"/>
          <p:cNvSpPr txBox="1"/>
          <p:nvPr/>
        </p:nvSpPr>
        <p:spPr>
          <a:xfrm>
            <a:off x="1443100" y="6016100"/>
            <a:ext cx="96459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</a:t>
            </a: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RIMATTILAN </a:t>
            </a: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DIGISUUNNITELMA</a:t>
            </a:r>
            <a:endParaRPr>
              <a:solidFill>
                <a:srgbClr val="FFF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1"/>
          <p:cNvSpPr txBox="1"/>
          <p:nvPr/>
        </p:nvSpPr>
        <p:spPr>
          <a:xfrm>
            <a:off x="1946200" y="7045700"/>
            <a:ext cx="9142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 u="sng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ORIMATTILAN </a:t>
            </a:r>
            <a:r>
              <a:rPr lang="en-US" sz="4100" u="sng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VAKADIGISIVUSTO</a:t>
            </a:r>
            <a:endParaRPr>
              <a:solidFill>
                <a:srgbClr val="FFF1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1">
            <a:hlinkClick r:id="rId19"/>
          </p:cNvPr>
          <p:cNvSpPr/>
          <p:nvPr/>
        </p:nvSpPr>
        <p:spPr>
          <a:xfrm>
            <a:off x="1785250" y="7061738"/>
            <a:ext cx="92544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1">
            <a:hlinkClick r:id="rId20"/>
          </p:cNvPr>
          <p:cNvSpPr/>
          <p:nvPr/>
        </p:nvSpPr>
        <p:spPr>
          <a:xfrm>
            <a:off x="1282150" y="6040163"/>
            <a:ext cx="93207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1">
            <a:hlinkClick r:id="rId21"/>
          </p:cNvPr>
          <p:cNvSpPr/>
          <p:nvPr/>
        </p:nvSpPr>
        <p:spPr>
          <a:xfrm>
            <a:off x="927575" y="5040650"/>
            <a:ext cx="119046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1">
            <a:hlinkClick r:id="rId22"/>
          </p:cNvPr>
          <p:cNvSpPr/>
          <p:nvPr/>
        </p:nvSpPr>
        <p:spPr>
          <a:xfrm>
            <a:off x="2505475" y="4037113"/>
            <a:ext cx="56904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1">
            <a:hlinkClick r:id="rId23"/>
          </p:cNvPr>
          <p:cNvSpPr/>
          <p:nvPr/>
        </p:nvSpPr>
        <p:spPr>
          <a:xfrm>
            <a:off x="2229000" y="3049625"/>
            <a:ext cx="5730300" cy="783600"/>
          </a:xfrm>
          <a:prstGeom prst="flowChartAlternateProcess">
            <a:avLst/>
          </a:prstGeom>
          <a:noFill/>
          <a:ln cap="flat" cmpd="sng" w="762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11200000" y="2882250"/>
            <a:ext cx="6542100" cy="4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DIGITAALISTEN</a:t>
            </a:r>
            <a:r>
              <a:rPr lang="en-US" sz="5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5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TAITOJEN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OPETTAMINEN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54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 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MIELIPIDE-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KYSYMYS.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 u="none" cap="none" strike="noStrike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-147167" y="2882251"/>
            <a:ext cx="8056500" cy="4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OPPIJALLA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ON OIKEUS</a:t>
            </a:r>
            <a:r>
              <a:rPr i="0" lang="en-US" sz="48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DIGITAALISTEN 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TAITOJEN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OPPIMISEEN.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32922" l="12904" r="10053" t="11623"/>
          <a:stretch/>
        </p:blipFill>
        <p:spPr>
          <a:xfrm>
            <a:off x="6414125" y="2295400"/>
            <a:ext cx="5893125" cy="599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/>
          <p:nvPr/>
        </p:nvSpPr>
        <p:spPr>
          <a:xfrm>
            <a:off x="5273700" y="3429000"/>
            <a:ext cx="5146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b="1" sz="500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15" name="Google Shape;515;p52"/>
          <p:cNvSpPr txBox="1"/>
          <p:nvPr/>
        </p:nvSpPr>
        <p:spPr>
          <a:xfrm>
            <a:off x="5037713" y="6291475"/>
            <a:ext cx="7420500" cy="4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KÄYTÄ </a:t>
            </a:r>
            <a:endParaRPr sz="5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MIELI-</a:t>
            </a:r>
            <a:endParaRPr sz="50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KUVITUSTASI!</a:t>
            </a:r>
            <a:endParaRPr b="1" sz="5000">
              <a:solidFill>
                <a:srgbClr val="E4F6F4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52"/>
          <p:cNvSpPr txBox="1"/>
          <p:nvPr/>
        </p:nvSpPr>
        <p:spPr>
          <a:xfrm>
            <a:off x="13173850" y="7004375"/>
            <a:ext cx="503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OLE</a:t>
            </a:r>
            <a:r>
              <a:rPr lang="en-US" sz="5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UTELIAS!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2"/>
          <p:cNvSpPr txBox="1"/>
          <p:nvPr/>
        </p:nvSpPr>
        <p:spPr>
          <a:xfrm>
            <a:off x="1775175" y="5238950"/>
            <a:ext cx="220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FFF163"/>
                </a:solidFill>
                <a:latin typeface="Public Sans"/>
                <a:ea typeface="Public Sans"/>
                <a:cs typeface="Public Sans"/>
                <a:sym typeface="Public Sans"/>
              </a:rPr>
              <a:t>KYSY!</a:t>
            </a:r>
            <a:endParaRPr b="1" sz="5000">
              <a:solidFill>
                <a:srgbClr val="FFF163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518" name="Google Shape;51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221035">
            <a:off x="656904" y="1097462"/>
            <a:ext cx="3504742" cy="394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620522">
            <a:off x="4290977" y="3562121"/>
            <a:ext cx="3947228" cy="443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189377">
            <a:off x="10902610" y="431753"/>
            <a:ext cx="5908931" cy="6646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0C1B6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3"/>
          <p:cNvSpPr txBox="1"/>
          <p:nvPr/>
        </p:nvSpPr>
        <p:spPr>
          <a:xfrm>
            <a:off x="1115125" y="2062975"/>
            <a:ext cx="15481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6" name="Google Shape;5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2350" y="2062975"/>
            <a:ext cx="8880825" cy="888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3"/>
          <p:cNvSpPr txBox="1"/>
          <p:nvPr/>
        </p:nvSpPr>
        <p:spPr>
          <a:xfrm>
            <a:off x="3228250" y="236975"/>
            <a:ext cx="108690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ORIMATTILAN VARHAISKASVATUKSEN</a:t>
            </a:r>
            <a:endParaRPr sz="5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4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DIGIHANKKEET</a:t>
            </a:r>
            <a:endParaRPr sz="54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400"/>
          </a:p>
        </p:txBody>
      </p:sp>
      <p:pic>
        <p:nvPicPr>
          <p:cNvPr id="528" name="Google Shape;52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1626" y="3197622"/>
            <a:ext cx="3688800" cy="3714000"/>
          </a:xfrm>
          <a:prstGeom prst="ellipse">
            <a:avLst/>
          </a:prstGeom>
          <a:noFill/>
          <a:ln cap="flat" cmpd="sng" w="2286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9" name="Google Shape;52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13800" y="3017275"/>
            <a:ext cx="3894300" cy="3894300"/>
          </a:xfrm>
          <a:prstGeom prst="ellipse">
            <a:avLst/>
          </a:prstGeom>
          <a:noFill/>
          <a:ln cap="rnd" cmpd="sng" w="228600">
            <a:solidFill>
              <a:srgbClr val="FFF16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0" name="Google Shape;530;p53"/>
          <p:cNvSpPr txBox="1"/>
          <p:nvPr/>
        </p:nvSpPr>
        <p:spPr>
          <a:xfrm>
            <a:off x="4762825" y="9024900"/>
            <a:ext cx="818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3"/>
          <p:cNvSpPr txBox="1"/>
          <p:nvPr/>
        </p:nvSpPr>
        <p:spPr>
          <a:xfrm>
            <a:off x="2505175" y="6756075"/>
            <a:ext cx="301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3"/>
          <p:cNvSpPr txBox="1"/>
          <p:nvPr/>
        </p:nvSpPr>
        <p:spPr>
          <a:xfrm>
            <a:off x="1051625" y="7454363"/>
            <a:ext cx="3688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HANNA </a:t>
            </a:r>
            <a:r>
              <a:rPr lang="en-US" sz="35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KATAJARINNE</a:t>
            </a:r>
            <a:endParaRPr>
              <a:solidFill>
                <a:srgbClr val="E4F6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3"/>
          <p:cNvSpPr txBox="1"/>
          <p:nvPr/>
        </p:nvSpPr>
        <p:spPr>
          <a:xfrm>
            <a:off x="12652150" y="7454363"/>
            <a:ext cx="5217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SARIANNA </a:t>
            </a:r>
            <a:endParaRPr sz="35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TAPAILA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892420">
            <a:off x="6672385" y="2846072"/>
            <a:ext cx="4173877" cy="563403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10016561" y="3186738"/>
            <a:ext cx="8056500" cy="3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SE </a:t>
            </a:r>
            <a:r>
              <a:rPr i="0" lang="en-US" sz="61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 </a:t>
            </a:r>
            <a:endParaRPr sz="6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700" u="none" cap="none" strike="noStrike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RAKETTITIEDETTÄ.</a:t>
            </a:r>
            <a:endParaRPr sz="57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220858" y="3428988"/>
            <a:ext cx="8056500" cy="48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DIGIPEDAGOGIIKKA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ON</a:t>
            </a:r>
            <a:r>
              <a:rPr i="0" lang="en-US" sz="48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i="0" lang="en-US" sz="5800" u="none" cap="none" strike="noStrike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VASUUN</a:t>
            </a:r>
            <a:endParaRPr i="0" sz="5800" u="none" cap="none" strike="noStrike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5800" u="none" cap="none" strike="noStrike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i="0" lang="en-US" sz="48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KUULUVAA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0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PEDAGOGISTA </a:t>
            </a:r>
            <a:endParaRPr sz="60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4800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TOIMINTAA.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 txBox="1"/>
          <p:nvPr/>
        </p:nvSpPr>
        <p:spPr>
          <a:xfrm>
            <a:off x="9982411" y="3351588"/>
            <a:ext cx="8056500" cy="41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457200" lvl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SE</a:t>
            </a:r>
            <a:r>
              <a:rPr lang="en-US" sz="62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5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</a:t>
            </a:r>
            <a:endParaRPr sz="59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TUOKIOITA</a:t>
            </a:r>
            <a:endParaRPr sz="54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 </a:t>
            </a:r>
            <a:r>
              <a:rPr lang="en-US" sz="52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TEEMAPÄIVIÄ.</a:t>
            </a:r>
            <a:endParaRPr sz="52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-184242" y="3643938"/>
            <a:ext cx="8056500" cy="47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DIGIPEDAGOGIIKKA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ON</a:t>
            </a:r>
            <a:r>
              <a:rPr lang="en-US" sz="4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59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KOKOPÄIVÄ-</a:t>
            </a:r>
            <a:endParaRPr sz="59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PEDAGOGIIKKAA,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ARKEA</a:t>
            </a:r>
            <a:r>
              <a:rPr lang="en-US" sz="4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.</a:t>
            </a:r>
            <a:endParaRPr sz="48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149" name="Google Shape;149;p18"/>
          <p:cNvPicPr preferRelativeResize="0"/>
          <p:nvPr/>
        </p:nvPicPr>
        <p:blipFill rotWithShape="1">
          <a:blip r:embed="rId3">
            <a:alphaModFix/>
          </a:blip>
          <a:srcRect b="19321" l="20355" r="22465" t="40325"/>
          <a:stretch/>
        </p:blipFill>
        <p:spPr>
          <a:xfrm rot="1984760">
            <a:off x="5708514" y="2092202"/>
            <a:ext cx="6870972" cy="6858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8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 txBox="1"/>
          <p:nvPr/>
        </p:nvSpPr>
        <p:spPr>
          <a:xfrm>
            <a:off x="9675311" y="3180563"/>
            <a:ext cx="8056500" cy="49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SIKSI</a:t>
            </a:r>
            <a:endParaRPr sz="54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6421" u="none" cap="none" strike="noStrike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</a:t>
            </a:r>
            <a:r>
              <a:rPr lang="en-US" sz="6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TAALISTEN </a:t>
            </a:r>
            <a:endParaRPr sz="6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TAITOJEN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OPPIMINEN </a:t>
            </a:r>
            <a:r>
              <a:rPr lang="en-US" sz="56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 </a:t>
            </a:r>
            <a:r>
              <a:rPr lang="en-US" sz="53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PASSIIVISTA.</a:t>
            </a:r>
            <a:endParaRPr sz="53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-85742" y="3265563"/>
            <a:ext cx="8056500" cy="48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LAPSI 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63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OSALLINEN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4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AKTIIVINEN </a:t>
            </a:r>
            <a:endParaRPr sz="55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TOIMIJA.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16415" l="29861" r="19076" t="34257"/>
          <a:stretch/>
        </p:blipFill>
        <p:spPr>
          <a:xfrm>
            <a:off x="6188725" y="825788"/>
            <a:ext cx="6222986" cy="8635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9953211" y="3215913"/>
            <a:ext cx="8056500" cy="4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SE  </a:t>
            </a:r>
            <a:r>
              <a:rPr lang="en-US" sz="4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</a:t>
            </a:r>
            <a:endParaRPr sz="49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KOSKAAN</a:t>
            </a:r>
            <a:endParaRPr sz="49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LAPSEN JÄTTÄMISTÄ</a:t>
            </a:r>
            <a:r>
              <a:rPr lang="en-US" sz="43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43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YKSIN</a:t>
            </a:r>
            <a:r>
              <a:rPr lang="en-US" sz="4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LAITTEEN KANSSA.</a:t>
            </a:r>
            <a:endParaRPr sz="49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466558" y="2338963"/>
            <a:ext cx="8056500" cy="77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DIGITAALISTEN </a:t>
            </a:r>
            <a:endParaRPr sz="54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TAITOJEN 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HARJOITTELU ON</a:t>
            </a:r>
            <a:r>
              <a:rPr lang="en-US" sz="54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endParaRPr sz="41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VUOROVAIKUTUSTA,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AIKUISEN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LÄSNÄOLOA</a:t>
            </a:r>
            <a:endParaRPr sz="56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</a:t>
            </a:r>
            <a:r>
              <a:rPr lang="en-US" sz="59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YHDESSÄ</a:t>
            </a:r>
            <a:endParaRPr sz="59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TEKEMISTÄ.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912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4800" u="none" cap="none" strike="noStrike">
              <a:solidFill>
                <a:srgbClr val="A6D5D0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b="21837" l="7882" r="7536" t="37760"/>
          <a:stretch/>
        </p:blipFill>
        <p:spPr>
          <a:xfrm rot="-3561461">
            <a:off x="5661188" y="2893554"/>
            <a:ext cx="6965621" cy="5277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6F4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/>
          <p:nvPr/>
        </p:nvSpPr>
        <p:spPr>
          <a:xfrm>
            <a:off x="483225" y="965250"/>
            <a:ext cx="17316900" cy="8279700"/>
          </a:xfrm>
          <a:prstGeom prst="roundRect">
            <a:avLst>
              <a:gd fmla="val 16667" name="adj"/>
            </a:avLst>
          </a:prstGeom>
          <a:solidFill>
            <a:srgbClr val="60C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9445036" y="2771088"/>
            <a:ext cx="8056500" cy="47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DIGITAALISUUS</a:t>
            </a:r>
            <a:endParaRPr sz="44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EI OLE</a:t>
            </a:r>
            <a:endParaRPr sz="6021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VAARALLISTA,</a:t>
            </a:r>
            <a:endParaRPr sz="49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KUN TURVALLISUUDESTA</a:t>
            </a:r>
            <a:r>
              <a:rPr lang="en-US" sz="49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4921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HUOLEHDITAAN</a:t>
            </a:r>
            <a:endParaRPr sz="4921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21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ASIANMUKAISESTI.</a:t>
            </a:r>
            <a:endParaRPr sz="5621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-89700" y="2757746"/>
            <a:ext cx="80565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DIGITAALISUUS</a:t>
            </a:r>
            <a:endParaRPr sz="43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ON TURVALLISTA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JA </a:t>
            </a:r>
            <a:r>
              <a:rPr lang="en-US" sz="41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TURVATAITOJEN</a:t>
            </a:r>
            <a:r>
              <a:rPr lang="en-US" sz="41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</a:t>
            </a: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OPETTAMINEN</a:t>
            </a:r>
            <a:endParaRPr sz="4800">
              <a:solidFill>
                <a:srgbClr val="FFF163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8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 ON </a:t>
            </a:r>
            <a:r>
              <a:rPr lang="en-US" sz="5800">
                <a:solidFill>
                  <a:srgbClr val="E4F6F4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AIKUISEN </a:t>
            </a:r>
            <a:endParaRPr sz="5800">
              <a:solidFill>
                <a:srgbClr val="E4F6F4"/>
              </a:solidFill>
              <a:latin typeface="Public Sans ExtraBold"/>
              <a:ea typeface="Public Sans ExtraBold"/>
              <a:cs typeface="Public Sans ExtraBold"/>
              <a:sym typeface="Public Sans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000">
                <a:solidFill>
                  <a:srgbClr val="FFF163"/>
                </a:solidFill>
                <a:latin typeface="Public Sans ExtraBold"/>
                <a:ea typeface="Public Sans ExtraBold"/>
                <a:cs typeface="Public Sans ExtraBold"/>
                <a:sym typeface="Public Sans ExtraBold"/>
              </a:rPr>
              <a:t>VASTUULLA.</a:t>
            </a:r>
            <a:endParaRPr/>
          </a:p>
        </p:txBody>
      </p:sp>
      <p:pic>
        <p:nvPicPr>
          <p:cNvPr id="173" name="Google Shape;173;p21"/>
          <p:cNvPicPr preferRelativeResize="0"/>
          <p:nvPr/>
        </p:nvPicPr>
        <p:blipFill rotWithShape="1">
          <a:blip r:embed="rId3">
            <a:alphaModFix/>
          </a:blip>
          <a:srcRect b="41544" l="27696" r="21882" t="36415"/>
          <a:stretch/>
        </p:blipFill>
        <p:spPr>
          <a:xfrm rot="-1940468">
            <a:off x="6858224" y="2934871"/>
            <a:ext cx="5307300" cy="3281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3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