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diagrams/data8.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charts/chart1.xml" ContentType="application/vnd.openxmlformats-officedocument.drawingml.char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drawing1.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quickStyle4.xml" ContentType="application/vnd.openxmlformats-officedocument.drawingml.diagramStyle+xml"/>
  <Override PartName="/ppt/diagrams/drawing6.xml" ContentType="application/vnd.ms-office.drawingml.diagramDrawing+xml"/>
  <Override PartName="/ppt/diagrams/quickStyle5.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5.xml" ContentType="application/vnd.openxmlformats-officedocument.drawingml.diagramColors+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60"/>
  </p:notesMasterIdLst>
  <p:sldIdLst>
    <p:sldId id="263" r:id="rId6"/>
    <p:sldId id="260" r:id="rId7"/>
    <p:sldId id="339" r:id="rId8"/>
    <p:sldId id="262" r:id="rId9"/>
    <p:sldId id="352" r:id="rId10"/>
    <p:sldId id="264" r:id="rId11"/>
    <p:sldId id="347" r:id="rId12"/>
    <p:sldId id="353" r:id="rId13"/>
    <p:sldId id="351" r:id="rId14"/>
    <p:sldId id="336" r:id="rId15"/>
    <p:sldId id="266" r:id="rId16"/>
    <p:sldId id="340" r:id="rId17"/>
    <p:sldId id="284" r:id="rId18"/>
    <p:sldId id="282" r:id="rId19"/>
    <p:sldId id="277" r:id="rId20"/>
    <p:sldId id="278" r:id="rId21"/>
    <p:sldId id="279" r:id="rId22"/>
    <p:sldId id="280" r:id="rId23"/>
    <p:sldId id="338" r:id="rId24"/>
    <p:sldId id="327" r:id="rId25"/>
    <p:sldId id="270" r:id="rId26"/>
    <p:sldId id="261" r:id="rId27"/>
    <p:sldId id="313" r:id="rId28"/>
    <p:sldId id="314" r:id="rId29"/>
    <p:sldId id="315" r:id="rId30"/>
    <p:sldId id="316" r:id="rId31"/>
    <p:sldId id="317" r:id="rId32"/>
    <p:sldId id="318" r:id="rId33"/>
    <p:sldId id="319" r:id="rId34"/>
    <p:sldId id="320" r:id="rId35"/>
    <p:sldId id="309" r:id="rId36"/>
    <p:sldId id="321" r:id="rId37"/>
    <p:sldId id="322" r:id="rId38"/>
    <p:sldId id="323" r:id="rId39"/>
    <p:sldId id="324" r:id="rId40"/>
    <p:sldId id="325" r:id="rId41"/>
    <p:sldId id="326" r:id="rId42"/>
    <p:sldId id="310" r:id="rId43"/>
    <p:sldId id="311" r:id="rId44"/>
    <p:sldId id="312" r:id="rId45"/>
    <p:sldId id="328" r:id="rId46"/>
    <p:sldId id="329" r:id="rId47"/>
    <p:sldId id="330" r:id="rId48"/>
    <p:sldId id="331" r:id="rId49"/>
    <p:sldId id="332" r:id="rId50"/>
    <p:sldId id="333" r:id="rId51"/>
    <p:sldId id="334" r:id="rId52"/>
    <p:sldId id="335" r:id="rId53"/>
    <p:sldId id="349" r:id="rId54"/>
    <p:sldId id="348" r:id="rId55"/>
    <p:sldId id="267" r:id="rId56"/>
    <p:sldId id="268" r:id="rId57"/>
    <p:sldId id="344" r:id="rId58"/>
    <p:sldId id="346" r:id="rId5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9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164" autoAdjust="0"/>
    <p:restoredTop sz="93817" autoAdjust="0"/>
  </p:normalViewPr>
  <p:slideViewPr>
    <p:cSldViewPr snapToGrid="0">
      <p:cViewPr varScale="1">
        <p:scale>
          <a:sx n="33" d="100"/>
          <a:sy n="33" d="100"/>
        </p:scale>
        <p:origin x="56"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300-4E10-A1B6-69E4B74E284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300-4E10-A1B6-69E4B74E2843}"/>
              </c:ext>
            </c:extLst>
          </c:dPt>
          <c:dPt>
            <c:idx val="2"/>
            <c:bubble3D val="0"/>
            <c:explosion val="23"/>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300-4E10-A1B6-69E4B74E284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300-4E10-A1B6-69E4B74E2843}"/>
              </c:ext>
            </c:extLst>
          </c:dPt>
          <c:dLbls>
            <c:dLbl>
              <c:idx val="0"/>
              <c:layout>
                <c:manualLayout>
                  <c:x val="-5.6729191367812272E-2"/>
                  <c:y val="4.357308914779038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30138775087219272"/>
                      <c:h val="0.11561362642429875"/>
                    </c:manualLayout>
                  </c15:layout>
                </c:ext>
                <c:ext xmlns:c16="http://schemas.microsoft.com/office/drawing/2014/chart" uri="{C3380CC4-5D6E-409C-BE32-E72D297353CC}">
                  <c16:uniqueId val="{00000001-D300-4E10-A1B6-69E4B74E2843}"/>
                </c:ext>
              </c:extLst>
            </c:dLbl>
            <c:dLbl>
              <c:idx val="2"/>
              <c:layout>
                <c:manualLayout>
                  <c:x val="-0.27953391824268969"/>
                  <c:y val="-8.3962402074949177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00-4E10-A1B6-69E4B74E2843}"/>
                </c:ext>
              </c:extLst>
            </c:dLbl>
            <c:dLbl>
              <c:idx val="3"/>
              <c:layout>
                <c:manualLayout>
                  <c:x val="6.8075104089132421E-2"/>
                  <c:y val="0.10457525384402844"/>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bg2"/>
                      </a:solidFill>
                      <a:latin typeface="+mn-lt"/>
                      <a:ea typeface="+mn-ea"/>
                      <a:cs typeface="+mn-cs"/>
                    </a:defRPr>
                  </a:pPr>
                  <a:endParaRPr lang="fi-FI"/>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6584252006255393"/>
                      <c:h val="0.27828606561426689"/>
                    </c:manualLayout>
                  </c15:layout>
                </c:ext>
                <c:ext xmlns:c16="http://schemas.microsoft.com/office/drawing/2014/chart" uri="{C3380CC4-5D6E-409C-BE32-E72D297353CC}">
                  <c16:uniqueId val="{00000007-D300-4E10-A1B6-69E4B74E284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2"/>
                    </a:solidFill>
                    <a:latin typeface="+mn-lt"/>
                    <a:ea typeface="+mn-ea"/>
                    <a:cs typeface="+mn-cs"/>
                  </a:defRPr>
                </a:pPr>
                <a:endParaRPr lang="fi-FI"/>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Sheet2!$C$13:$C$16</c:f>
              <c:strCache>
                <c:ptCount val="4"/>
                <c:pt idx="0">
                  <c:v>Ligniini (20-35 %)</c:v>
                </c:pt>
                <c:pt idx="1">
                  <c:v>Uuteaineet (2- 5 %)</c:v>
                </c:pt>
                <c:pt idx="2">
                  <c:v>Selluloosa (40-45 %)</c:v>
                </c:pt>
                <c:pt idx="3">
                  <c:v>Hemiselluloosa (25- 35 %)</c:v>
                </c:pt>
              </c:strCache>
            </c:strRef>
          </c:cat>
          <c:val>
            <c:numRef>
              <c:f>Sheet2!$D$13:$D$16</c:f>
              <c:numCache>
                <c:formatCode>General</c:formatCode>
                <c:ptCount val="4"/>
                <c:pt idx="0">
                  <c:v>25</c:v>
                </c:pt>
                <c:pt idx="1">
                  <c:v>3</c:v>
                </c:pt>
                <c:pt idx="2">
                  <c:v>42</c:v>
                </c:pt>
                <c:pt idx="3">
                  <c:v>30</c:v>
                </c:pt>
              </c:numCache>
            </c:numRef>
          </c:val>
          <c:extLst>
            <c:ext xmlns:c16="http://schemas.microsoft.com/office/drawing/2014/chart" uri="{C3380CC4-5D6E-409C-BE32-E72D297353CC}">
              <c16:uniqueId val="{00000008-D300-4E10-A1B6-69E4B74E284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i-FI"/>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E474F-256A-43F5-9B41-627EE3E0E2A9}" type="doc">
      <dgm:prSet loTypeId="urn:microsoft.com/office/officeart/2005/8/layout/process2" loCatId="process" qsTypeId="urn:microsoft.com/office/officeart/2005/8/quickstyle/simple1" qsCatId="simple" csTypeId="urn:microsoft.com/office/officeart/2005/8/colors/accent3_5" csCatId="accent3" phldr="1"/>
      <dgm:spPr/>
    </dgm:pt>
    <dgm:pt modelId="{423CFE9F-0E0B-4F05-BFD3-5F7F82939C7F}">
      <dgm:prSet phldrT="[Text]"/>
      <dgm:spPr/>
      <dgm:t>
        <a:bodyPr/>
        <a:lstStyle/>
        <a:p>
          <a:r>
            <a:rPr lang="en-US" dirty="0" err="1"/>
            <a:t>Pesu</a:t>
          </a:r>
          <a:endParaRPr lang="en-US" dirty="0"/>
        </a:p>
      </dgm:t>
    </dgm:pt>
    <dgm:pt modelId="{ADAEA87B-B65E-496F-885D-567FE1050DEE}" type="parTrans" cxnId="{E260DEE7-D9C6-467F-9850-B83908A4C56F}">
      <dgm:prSet/>
      <dgm:spPr/>
      <dgm:t>
        <a:bodyPr/>
        <a:lstStyle/>
        <a:p>
          <a:endParaRPr lang="en-US"/>
        </a:p>
      </dgm:t>
    </dgm:pt>
    <dgm:pt modelId="{81D91F54-00D1-49B6-B0D4-39AB2669E071}" type="sibTrans" cxnId="{E260DEE7-D9C6-467F-9850-B83908A4C56F}">
      <dgm:prSet/>
      <dgm:spPr/>
      <dgm:t>
        <a:bodyPr/>
        <a:lstStyle/>
        <a:p>
          <a:endParaRPr lang="en-US"/>
        </a:p>
      </dgm:t>
    </dgm:pt>
    <dgm:pt modelId="{4AA17F10-1A10-4CD8-9DF9-874695B5F657}">
      <dgm:prSet phldrT="[Text]"/>
      <dgm:spPr/>
      <dgm:t>
        <a:bodyPr/>
        <a:lstStyle/>
        <a:p>
          <a:r>
            <a:rPr lang="en-US" dirty="0" err="1"/>
            <a:t>Lajittelu</a:t>
          </a:r>
          <a:endParaRPr lang="en-US" dirty="0"/>
        </a:p>
      </dgm:t>
    </dgm:pt>
    <dgm:pt modelId="{C3C8DBAE-1186-43CD-8D61-BE52E5E1F12A}" type="parTrans" cxnId="{2F825B1D-9536-4DD0-8E57-E31E93EABCEC}">
      <dgm:prSet/>
      <dgm:spPr/>
      <dgm:t>
        <a:bodyPr/>
        <a:lstStyle/>
        <a:p>
          <a:endParaRPr lang="en-US"/>
        </a:p>
      </dgm:t>
    </dgm:pt>
    <dgm:pt modelId="{A5A307BF-2B7D-46CE-8376-33D475678BCB}" type="sibTrans" cxnId="{2F825B1D-9536-4DD0-8E57-E31E93EABCEC}">
      <dgm:prSet/>
      <dgm:spPr/>
      <dgm:t>
        <a:bodyPr/>
        <a:lstStyle/>
        <a:p>
          <a:endParaRPr lang="en-US"/>
        </a:p>
      </dgm:t>
    </dgm:pt>
    <dgm:pt modelId="{982E0D9B-C7C2-40DF-872F-058E50049325}">
      <dgm:prSet phldrT="[Text]"/>
      <dgm:spPr/>
      <dgm:t>
        <a:bodyPr/>
        <a:lstStyle/>
        <a:p>
          <a:r>
            <a:rPr lang="en-US" dirty="0" err="1"/>
            <a:t>Happidelignifiointi</a:t>
          </a:r>
          <a:endParaRPr lang="en-US" dirty="0"/>
        </a:p>
      </dgm:t>
    </dgm:pt>
    <dgm:pt modelId="{2BC3A320-017B-4BAD-B44B-71ED319ADBA5}" type="parTrans" cxnId="{D1CFB88E-F6D9-40B0-B6D5-9AA0F7779B14}">
      <dgm:prSet/>
      <dgm:spPr/>
      <dgm:t>
        <a:bodyPr/>
        <a:lstStyle/>
        <a:p>
          <a:endParaRPr lang="en-US"/>
        </a:p>
      </dgm:t>
    </dgm:pt>
    <dgm:pt modelId="{BDEED62A-9D22-491E-993F-FA62E17EF9E4}" type="sibTrans" cxnId="{D1CFB88E-F6D9-40B0-B6D5-9AA0F7779B14}">
      <dgm:prSet/>
      <dgm:spPr/>
      <dgm:t>
        <a:bodyPr/>
        <a:lstStyle/>
        <a:p>
          <a:endParaRPr lang="en-US"/>
        </a:p>
      </dgm:t>
    </dgm:pt>
    <dgm:pt modelId="{8FFFA5C3-5357-4BC3-B302-B667FD4B2F16}">
      <dgm:prSet phldrT="[Text]"/>
      <dgm:spPr/>
      <dgm:t>
        <a:bodyPr/>
        <a:lstStyle/>
        <a:p>
          <a:r>
            <a:rPr lang="en-US" dirty="0" err="1"/>
            <a:t>Valkaisu</a:t>
          </a:r>
          <a:endParaRPr lang="en-US" dirty="0"/>
        </a:p>
      </dgm:t>
    </dgm:pt>
    <dgm:pt modelId="{1960ECD8-0E30-44AB-B45C-5B6A38C062E0}" type="parTrans" cxnId="{AAFB3599-77E9-4D17-931C-10033F705F8A}">
      <dgm:prSet/>
      <dgm:spPr/>
      <dgm:t>
        <a:bodyPr/>
        <a:lstStyle/>
        <a:p>
          <a:endParaRPr lang="en-US"/>
        </a:p>
      </dgm:t>
    </dgm:pt>
    <dgm:pt modelId="{05CDC8FC-3E92-4DC1-AD77-BE11DCB5F0F8}" type="sibTrans" cxnId="{AAFB3599-77E9-4D17-931C-10033F705F8A}">
      <dgm:prSet/>
      <dgm:spPr/>
      <dgm:t>
        <a:bodyPr/>
        <a:lstStyle/>
        <a:p>
          <a:endParaRPr lang="en-US"/>
        </a:p>
      </dgm:t>
    </dgm:pt>
    <dgm:pt modelId="{C8E96CB1-EC95-4F23-B3B9-1E42E9790700}">
      <dgm:prSet phldrT="[Text]"/>
      <dgm:spPr/>
      <dgm:t>
        <a:bodyPr/>
        <a:lstStyle/>
        <a:p>
          <a:r>
            <a:rPr lang="en-US" dirty="0" err="1"/>
            <a:t>Kuivatus</a:t>
          </a:r>
          <a:endParaRPr lang="en-US" dirty="0"/>
        </a:p>
      </dgm:t>
    </dgm:pt>
    <dgm:pt modelId="{C8C0225E-BFCB-40A8-A2FE-3DCE93B4A3DE}" type="parTrans" cxnId="{9B60D028-0460-4216-A617-30D9D6419AAD}">
      <dgm:prSet/>
      <dgm:spPr/>
      <dgm:t>
        <a:bodyPr/>
        <a:lstStyle/>
        <a:p>
          <a:endParaRPr lang="en-US"/>
        </a:p>
      </dgm:t>
    </dgm:pt>
    <dgm:pt modelId="{EFAB8492-4DC4-4F4A-AB88-F91C0333099A}" type="sibTrans" cxnId="{9B60D028-0460-4216-A617-30D9D6419AAD}">
      <dgm:prSet/>
      <dgm:spPr/>
      <dgm:t>
        <a:bodyPr/>
        <a:lstStyle/>
        <a:p>
          <a:endParaRPr lang="en-US"/>
        </a:p>
      </dgm:t>
    </dgm:pt>
    <dgm:pt modelId="{43916CBE-5F82-4BA1-BEAC-142C890A0BE1}">
      <dgm:prSet phldrT="[Text]"/>
      <dgm:spPr/>
      <dgm:t>
        <a:bodyPr/>
        <a:lstStyle/>
        <a:p>
          <a:r>
            <a:rPr lang="en-US" dirty="0" err="1"/>
            <a:t>Jälkikäsittely</a:t>
          </a:r>
          <a:endParaRPr lang="en-US" dirty="0"/>
        </a:p>
      </dgm:t>
    </dgm:pt>
    <dgm:pt modelId="{FB978EE7-580A-49A5-904D-97123268E142}" type="parTrans" cxnId="{467F8B49-A4F6-43EA-8D40-46AC2A0D755C}">
      <dgm:prSet/>
      <dgm:spPr/>
      <dgm:t>
        <a:bodyPr/>
        <a:lstStyle/>
        <a:p>
          <a:endParaRPr lang="en-US"/>
        </a:p>
      </dgm:t>
    </dgm:pt>
    <dgm:pt modelId="{577223E6-633F-4F72-B3A4-67B82A73FB40}" type="sibTrans" cxnId="{467F8B49-A4F6-43EA-8D40-46AC2A0D755C}">
      <dgm:prSet/>
      <dgm:spPr/>
      <dgm:t>
        <a:bodyPr/>
        <a:lstStyle/>
        <a:p>
          <a:endParaRPr lang="en-US"/>
        </a:p>
      </dgm:t>
    </dgm:pt>
    <dgm:pt modelId="{B2BA4AD1-2E4C-4D18-ABAB-6EE545160C64}">
      <dgm:prSet phldrT="[Text]" custT="1"/>
      <dgm:spPr/>
      <dgm:t>
        <a:bodyPr/>
        <a:lstStyle/>
        <a:p>
          <a:r>
            <a:rPr lang="en-US" sz="2000" b="1" dirty="0" err="1">
              <a:solidFill>
                <a:schemeClr val="tx1"/>
              </a:solidFill>
            </a:rPr>
            <a:t>Sellu</a:t>
          </a:r>
          <a:endParaRPr lang="en-US" sz="2000" b="1" dirty="0">
            <a:solidFill>
              <a:schemeClr val="tx1"/>
            </a:solidFill>
          </a:endParaRPr>
        </a:p>
      </dgm:t>
    </dgm:pt>
    <dgm:pt modelId="{E5352901-88B9-41AD-AC0F-252726F02FA4}" type="parTrans" cxnId="{E9EB7AC8-4F8E-4A2D-9534-6D2CED0AE007}">
      <dgm:prSet/>
      <dgm:spPr/>
      <dgm:t>
        <a:bodyPr/>
        <a:lstStyle/>
        <a:p>
          <a:endParaRPr lang="en-US"/>
        </a:p>
      </dgm:t>
    </dgm:pt>
    <dgm:pt modelId="{A5A48B0A-5368-4070-916A-512FB0FD5FA6}" type="sibTrans" cxnId="{E9EB7AC8-4F8E-4A2D-9534-6D2CED0AE007}">
      <dgm:prSet/>
      <dgm:spPr/>
      <dgm:t>
        <a:bodyPr/>
        <a:lstStyle/>
        <a:p>
          <a:endParaRPr lang="en-US"/>
        </a:p>
      </dgm:t>
    </dgm:pt>
    <dgm:pt modelId="{ED831BCF-65D3-479B-9FD8-7FF8E6C35D65}" type="pres">
      <dgm:prSet presAssocID="{CB6E474F-256A-43F5-9B41-627EE3E0E2A9}" presName="linearFlow" presStyleCnt="0">
        <dgm:presLayoutVars>
          <dgm:resizeHandles val="exact"/>
        </dgm:presLayoutVars>
      </dgm:prSet>
      <dgm:spPr/>
    </dgm:pt>
    <dgm:pt modelId="{C7E610B0-0910-48F1-9F75-0A10304B767C}" type="pres">
      <dgm:prSet presAssocID="{423CFE9F-0E0B-4F05-BFD3-5F7F82939C7F}" presName="node" presStyleLbl="node1" presStyleIdx="0" presStyleCnt="7">
        <dgm:presLayoutVars>
          <dgm:bulletEnabled val="1"/>
        </dgm:presLayoutVars>
      </dgm:prSet>
      <dgm:spPr/>
    </dgm:pt>
    <dgm:pt modelId="{634E87D9-6B98-41D1-87A7-DBE65B8F16FA}" type="pres">
      <dgm:prSet presAssocID="{81D91F54-00D1-49B6-B0D4-39AB2669E071}" presName="sibTrans" presStyleLbl="sibTrans2D1" presStyleIdx="0" presStyleCnt="6"/>
      <dgm:spPr/>
    </dgm:pt>
    <dgm:pt modelId="{798FC1B9-205F-47E7-8665-156290115A10}" type="pres">
      <dgm:prSet presAssocID="{81D91F54-00D1-49B6-B0D4-39AB2669E071}" presName="connectorText" presStyleLbl="sibTrans2D1" presStyleIdx="0" presStyleCnt="6"/>
      <dgm:spPr/>
    </dgm:pt>
    <dgm:pt modelId="{173E0915-DBED-44D9-974F-C708C2094F88}" type="pres">
      <dgm:prSet presAssocID="{4AA17F10-1A10-4CD8-9DF9-874695B5F657}" presName="node" presStyleLbl="node1" presStyleIdx="1" presStyleCnt="7">
        <dgm:presLayoutVars>
          <dgm:bulletEnabled val="1"/>
        </dgm:presLayoutVars>
      </dgm:prSet>
      <dgm:spPr/>
    </dgm:pt>
    <dgm:pt modelId="{B4318364-1E77-42C1-A5F3-AFAADABD4DDE}" type="pres">
      <dgm:prSet presAssocID="{A5A307BF-2B7D-46CE-8376-33D475678BCB}" presName="sibTrans" presStyleLbl="sibTrans2D1" presStyleIdx="1" presStyleCnt="6"/>
      <dgm:spPr/>
    </dgm:pt>
    <dgm:pt modelId="{6012DB1B-73F5-4C48-90CE-109E03C83FAF}" type="pres">
      <dgm:prSet presAssocID="{A5A307BF-2B7D-46CE-8376-33D475678BCB}" presName="connectorText" presStyleLbl="sibTrans2D1" presStyleIdx="1" presStyleCnt="6"/>
      <dgm:spPr/>
    </dgm:pt>
    <dgm:pt modelId="{EFD90532-A6CE-424C-8DAB-BF6AEA1F2BEF}" type="pres">
      <dgm:prSet presAssocID="{982E0D9B-C7C2-40DF-872F-058E50049325}" presName="node" presStyleLbl="node1" presStyleIdx="2" presStyleCnt="7">
        <dgm:presLayoutVars>
          <dgm:bulletEnabled val="1"/>
        </dgm:presLayoutVars>
      </dgm:prSet>
      <dgm:spPr/>
    </dgm:pt>
    <dgm:pt modelId="{3BAF3348-DDF1-4F0B-BD42-176EFEDB2680}" type="pres">
      <dgm:prSet presAssocID="{BDEED62A-9D22-491E-993F-FA62E17EF9E4}" presName="sibTrans" presStyleLbl="sibTrans2D1" presStyleIdx="2" presStyleCnt="6"/>
      <dgm:spPr/>
    </dgm:pt>
    <dgm:pt modelId="{9D73AF02-628C-4668-9932-8ABA659F38B5}" type="pres">
      <dgm:prSet presAssocID="{BDEED62A-9D22-491E-993F-FA62E17EF9E4}" presName="connectorText" presStyleLbl="sibTrans2D1" presStyleIdx="2" presStyleCnt="6"/>
      <dgm:spPr/>
    </dgm:pt>
    <dgm:pt modelId="{1E8061A1-6547-418B-8F6F-52F5500C9859}" type="pres">
      <dgm:prSet presAssocID="{8FFFA5C3-5357-4BC3-B302-B667FD4B2F16}" presName="node" presStyleLbl="node1" presStyleIdx="3" presStyleCnt="7">
        <dgm:presLayoutVars>
          <dgm:bulletEnabled val="1"/>
        </dgm:presLayoutVars>
      </dgm:prSet>
      <dgm:spPr/>
    </dgm:pt>
    <dgm:pt modelId="{91A4157F-7E2A-46B7-AAB8-A12BE7A55BEE}" type="pres">
      <dgm:prSet presAssocID="{05CDC8FC-3E92-4DC1-AD77-BE11DCB5F0F8}" presName="sibTrans" presStyleLbl="sibTrans2D1" presStyleIdx="3" presStyleCnt="6"/>
      <dgm:spPr/>
    </dgm:pt>
    <dgm:pt modelId="{22C17B04-3CF6-43B4-BF4D-AA5F9CFB7B22}" type="pres">
      <dgm:prSet presAssocID="{05CDC8FC-3E92-4DC1-AD77-BE11DCB5F0F8}" presName="connectorText" presStyleLbl="sibTrans2D1" presStyleIdx="3" presStyleCnt="6"/>
      <dgm:spPr/>
    </dgm:pt>
    <dgm:pt modelId="{A63DBDAC-8A5E-43F7-AA12-B29B26E43F9D}" type="pres">
      <dgm:prSet presAssocID="{C8E96CB1-EC95-4F23-B3B9-1E42E9790700}" presName="node" presStyleLbl="node1" presStyleIdx="4" presStyleCnt="7">
        <dgm:presLayoutVars>
          <dgm:bulletEnabled val="1"/>
        </dgm:presLayoutVars>
      </dgm:prSet>
      <dgm:spPr/>
    </dgm:pt>
    <dgm:pt modelId="{A843A17C-2F74-45FB-986A-F565A865DBBE}" type="pres">
      <dgm:prSet presAssocID="{EFAB8492-4DC4-4F4A-AB88-F91C0333099A}" presName="sibTrans" presStyleLbl="sibTrans2D1" presStyleIdx="4" presStyleCnt="6"/>
      <dgm:spPr/>
    </dgm:pt>
    <dgm:pt modelId="{E88B2F2D-F6A2-40B2-8737-36F8D241D017}" type="pres">
      <dgm:prSet presAssocID="{EFAB8492-4DC4-4F4A-AB88-F91C0333099A}" presName="connectorText" presStyleLbl="sibTrans2D1" presStyleIdx="4" presStyleCnt="6"/>
      <dgm:spPr/>
    </dgm:pt>
    <dgm:pt modelId="{0B5E79DE-8078-419C-8E50-9C75B83D094C}" type="pres">
      <dgm:prSet presAssocID="{43916CBE-5F82-4BA1-BEAC-142C890A0BE1}" presName="node" presStyleLbl="node1" presStyleIdx="5" presStyleCnt="7">
        <dgm:presLayoutVars>
          <dgm:bulletEnabled val="1"/>
        </dgm:presLayoutVars>
      </dgm:prSet>
      <dgm:spPr/>
    </dgm:pt>
    <dgm:pt modelId="{B02C119E-9AD8-4000-ACA7-760622A99B67}" type="pres">
      <dgm:prSet presAssocID="{577223E6-633F-4F72-B3A4-67B82A73FB40}" presName="sibTrans" presStyleLbl="sibTrans2D1" presStyleIdx="5" presStyleCnt="6"/>
      <dgm:spPr/>
    </dgm:pt>
    <dgm:pt modelId="{85D0F902-1047-44A3-9117-7B956B92C989}" type="pres">
      <dgm:prSet presAssocID="{577223E6-633F-4F72-B3A4-67B82A73FB40}" presName="connectorText" presStyleLbl="sibTrans2D1" presStyleIdx="5" presStyleCnt="6"/>
      <dgm:spPr/>
    </dgm:pt>
    <dgm:pt modelId="{69DD0101-EB6C-4DBB-A92A-2E752F0C90CE}" type="pres">
      <dgm:prSet presAssocID="{B2BA4AD1-2E4C-4D18-ABAB-6EE545160C64}" presName="node" presStyleLbl="node1" presStyleIdx="6" presStyleCnt="7">
        <dgm:presLayoutVars>
          <dgm:bulletEnabled val="1"/>
        </dgm:presLayoutVars>
      </dgm:prSet>
      <dgm:spPr/>
    </dgm:pt>
  </dgm:ptLst>
  <dgm:cxnLst>
    <dgm:cxn modelId="{8185011D-BA50-43A4-8BDB-F44EF51D67B7}" type="presOf" srcId="{577223E6-633F-4F72-B3A4-67B82A73FB40}" destId="{85D0F902-1047-44A3-9117-7B956B92C989}" srcOrd="1" destOrd="0" presId="urn:microsoft.com/office/officeart/2005/8/layout/process2"/>
    <dgm:cxn modelId="{2F825B1D-9536-4DD0-8E57-E31E93EABCEC}" srcId="{CB6E474F-256A-43F5-9B41-627EE3E0E2A9}" destId="{4AA17F10-1A10-4CD8-9DF9-874695B5F657}" srcOrd="1" destOrd="0" parTransId="{C3C8DBAE-1186-43CD-8D61-BE52E5E1F12A}" sibTransId="{A5A307BF-2B7D-46CE-8376-33D475678BCB}"/>
    <dgm:cxn modelId="{8AB0BA22-DA4E-402E-9195-916EC8A5D8C6}" type="presOf" srcId="{BDEED62A-9D22-491E-993F-FA62E17EF9E4}" destId="{3BAF3348-DDF1-4F0B-BD42-176EFEDB2680}" srcOrd="0" destOrd="0" presId="urn:microsoft.com/office/officeart/2005/8/layout/process2"/>
    <dgm:cxn modelId="{C3407924-D86B-4E9B-B09D-34E6120E2C87}" type="presOf" srcId="{577223E6-633F-4F72-B3A4-67B82A73FB40}" destId="{B02C119E-9AD8-4000-ACA7-760622A99B67}" srcOrd="0" destOrd="0" presId="urn:microsoft.com/office/officeart/2005/8/layout/process2"/>
    <dgm:cxn modelId="{9B60D028-0460-4216-A617-30D9D6419AAD}" srcId="{CB6E474F-256A-43F5-9B41-627EE3E0E2A9}" destId="{C8E96CB1-EC95-4F23-B3B9-1E42E9790700}" srcOrd="4" destOrd="0" parTransId="{C8C0225E-BFCB-40A8-A2FE-3DCE93B4A3DE}" sibTransId="{EFAB8492-4DC4-4F4A-AB88-F91C0333099A}"/>
    <dgm:cxn modelId="{0747AE40-C678-496F-AAA0-AA5883434C28}" type="presOf" srcId="{05CDC8FC-3E92-4DC1-AD77-BE11DCB5F0F8}" destId="{91A4157F-7E2A-46B7-AAB8-A12BE7A55BEE}" srcOrd="0" destOrd="0" presId="urn:microsoft.com/office/officeart/2005/8/layout/process2"/>
    <dgm:cxn modelId="{2F45E667-BF42-4521-952F-4DCFE40686A8}" type="presOf" srcId="{BDEED62A-9D22-491E-993F-FA62E17EF9E4}" destId="{9D73AF02-628C-4668-9932-8ABA659F38B5}" srcOrd="1" destOrd="0" presId="urn:microsoft.com/office/officeart/2005/8/layout/process2"/>
    <dgm:cxn modelId="{467F8B49-A4F6-43EA-8D40-46AC2A0D755C}" srcId="{CB6E474F-256A-43F5-9B41-627EE3E0E2A9}" destId="{43916CBE-5F82-4BA1-BEAC-142C890A0BE1}" srcOrd="5" destOrd="0" parTransId="{FB978EE7-580A-49A5-904D-97123268E142}" sibTransId="{577223E6-633F-4F72-B3A4-67B82A73FB40}"/>
    <dgm:cxn modelId="{FC6B384C-9E7D-43B5-B535-C69A947E6C9F}" type="presOf" srcId="{81D91F54-00D1-49B6-B0D4-39AB2669E071}" destId="{634E87D9-6B98-41D1-87A7-DBE65B8F16FA}" srcOrd="0" destOrd="0" presId="urn:microsoft.com/office/officeart/2005/8/layout/process2"/>
    <dgm:cxn modelId="{791CE76E-7949-4A3D-B225-2BFE9F820059}" type="presOf" srcId="{B2BA4AD1-2E4C-4D18-ABAB-6EE545160C64}" destId="{69DD0101-EB6C-4DBB-A92A-2E752F0C90CE}" srcOrd="0" destOrd="0" presId="urn:microsoft.com/office/officeart/2005/8/layout/process2"/>
    <dgm:cxn modelId="{3E95EA56-14F2-4EBF-9E1A-6B34AD48BEDF}" type="presOf" srcId="{EFAB8492-4DC4-4F4A-AB88-F91C0333099A}" destId="{E88B2F2D-F6A2-40B2-8737-36F8D241D017}" srcOrd="1" destOrd="0" presId="urn:microsoft.com/office/officeart/2005/8/layout/process2"/>
    <dgm:cxn modelId="{425A2C7D-0A8A-4370-98E1-EE7E17035E5A}" type="presOf" srcId="{4AA17F10-1A10-4CD8-9DF9-874695B5F657}" destId="{173E0915-DBED-44D9-974F-C708C2094F88}" srcOrd="0" destOrd="0" presId="urn:microsoft.com/office/officeart/2005/8/layout/process2"/>
    <dgm:cxn modelId="{1593B080-0EC6-4010-BCCD-AA979E510121}" type="presOf" srcId="{43916CBE-5F82-4BA1-BEAC-142C890A0BE1}" destId="{0B5E79DE-8078-419C-8E50-9C75B83D094C}" srcOrd="0" destOrd="0" presId="urn:microsoft.com/office/officeart/2005/8/layout/process2"/>
    <dgm:cxn modelId="{D1CFB88E-F6D9-40B0-B6D5-9AA0F7779B14}" srcId="{CB6E474F-256A-43F5-9B41-627EE3E0E2A9}" destId="{982E0D9B-C7C2-40DF-872F-058E50049325}" srcOrd="2" destOrd="0" parTransId="{2BC3A320-017B-4BAD-B44B-71ED319ADBA5}" sibTransId="{BDEED62A-9D22-491E-993F-FA62E17EF9E4}"/>
    <dgm:cxn modelId="{D7730B99-E402-48BD-A965-7B13312F0735}" type="presOf" srcId="{81D91F54-00D1-49B6-B0D4-39AB2669E071}" destId="{798FC1B9-205F-47E7-8665-156290115A10}" srcOrd="1" destOrd="0" presId="urn:microsoft.com/office/officeart/2005/8/layout/process2"/>
    <dgm:cxn modelId="{AAFB3599-77E9-4D17-931C-10033F705F8A}" srcId="{CB6E474F-256A-43F5-9B41-627EE3E0E2A9}" destId="{8FFFA5C3-5357-4BC3-B302-B667FD4B2F16}" srcOrd="3" destOrd="0" parTransId="{1960ECD8-0E30-44AB-B45C-5B6A38C062E0}" sibTransId="{05CDC8FC-3E92-4DC1-AD77-BE11DCB5F0F8}"/>
    <dgm:cxn modelId="{4061369A-FDF6-4929-AD3F-B92417E86B5A}" type="presOf" srcId="{05CDC8FC-3E92-4DC1-AD77-BE11DCB5F0F8}" destId="{22C17B04-3CF6-43B4-BF4D-AA5F9CFB7B22}" srcOrd="1" destOrd="0" presId="urn:microsoft.com/office/officeart/2005/8/layout/process2"/>
    <dgm:cxn modelId="{6CA92BA0-D27A-45E6-97D0-5B6430EEB2EA}" type="presOf" srcId="{EFAB8492-4DC4-4F4A-AB88-F91C0333099A}" destId="{A843A17C-2F74-45FB-986A-F565A865DBBE}" srcOrd="0" destOrd="0" presId="urn:microsoft.com/office/officeart/2005/8/layout/process2"/>
    <dgm:cxn modelId="{8F8A79A5-D153-46B6-B7C0-D3E44AA5E96B}" type="presOf" srcId="{A5A307BF-2B7D-46CE-8376-33D475678BCB}" destId="{B4318364-1E77-42C1-A5F3-AFAADABD4DDE}" srcOrd="0" destOrd="0" presId="urn:microsoft.com/office/officeart/2005/8/layout/process2"/>
    <dgm:cxn modelId="{E9EB7AC8-4F8E-4A2D-9534-6D2CED0AE007}" srcId="{CB6E474F-256A-43F5-9B41-627EE3E0E2A9}" destId="{B2BA4AD1-2E4C-4D18-ABAB-6EE545160C64}" srcOrd="6" destOrd="0" parTransId="{E5352901-88B9-41AD-AC0F-252726F02FA4}" sibTransId="{A5A48B0A-5368-4070-916A-512FB0FD5FA6}"/>
    <dgm:cxn modelId="{2E9408CB-16B5-47C6-92BE-19998D7DB199}" type="presOf" srcId="{982E0D9B-C7C2-40DF-872F-058E50049325}" destId="{EFD90532-A6CE-424C-8DAB-BF6AEA1F2BEF}" srcOrd="0" destOrd="0" presId="urn:microsoft.com/office/officeart/2005/8/layout/process2"/>
    <dgm:cxn modelId="{37FAEFCB-231C-492B-8FE0-5C1C8D2B669F}" type="presOf" srcId="{8FFFA5C3-5357-4BC3-B302-B667FD4B2F16}" destId="{1E8061A1-6547-418B-8F6F-52F5500C9859}" srcOrd="0" destOrd="0" presId="urn:microsoft.com/office/officeart/2005/8/layout/process2"/>
    <dgm:cxn modelId="{354F69D6-9DD3-4630-B39F-9A437186D195}" type="presOf" srcId="{C8E96CB1-EC95-4F23-B3B9-1E42E9790700}" destId="{A63DBDAC-8A5E-43F7-AA12-B29B26E43F9D}" srcOrd="0" destOrd="0" presId="urn:microsoft.com/office/officeart/2005/8/layout/process2"/>
    <dgm:cxn modelId="{AAE6EEE5-BB71-48FA-894D-458047AF330B}" type="presOf" srcId="{CB6E474F-256A-43F5-9B41-627EE3E0E2A9}" destId="{ED831BCF-65D3-479B-9FD8-7FF8E6C35D65}" srcOrd="0" destOrd="0" presId="urn:microsoft.com/office/officeart/2005/8/layout/process2"/>
    <dgm:cxn modelId="{E260DEE7-D9C6-467F-9850-B83908A4C56F}" srcId="{CB6E474F-256A-43F5-9B41-627EE3E0E2A9}" destId="{423CFE9F-0E0B-4F05-BFD3-5F7F82939C7F}" srcOrd="0" destOrd="0" parTransId="{ADAEA87B-B65E-496F-885D-567FE1050DEE}" sibTransId="{81D91F54-00D1-49B6-B0D4-39AB2669E071}"/>
    <dgm:cxn modelId="{4A6DD9EA-A077-4078-8003-BB3249B638D0}" type="presOf" srcId="{423CFE9F-0E0B-4F05-BFD3-5F7F82939C7F}" destId="{C7E610B0-0910-48F1-9F75-0A10304B767C}" srcOrd="0" destOrd="0" presId="urn:microsoft.com/office/officeart/2005/8/layout/process2"/>
    <dgm:cxn modelId="{D4EC84F0-F10A-4C78-8A3C-9DCBBCA6ACD6}" type="presOf" srcId="{A5A307BF-2B7D-46CE-8376-33D475678BCB}" destId="{6012DB1B-73F5-4C48-90CE-109E03C83FAF}" srcOrd="1" destOrd="0" presId="urn:microsoft.com/office/officeart/2005/8/layout/process2"/>
    <dgm:cxn modelId="{20787A88-C3A5-4F7D-83EF-BCFC955C980C}" type="presParOf" srcId="{ED831BCF-65D3-479B-9FD8-7FF8E6C35D65}" destId="{C7E610B0-0910-48F1-9F75-0A10304B767C}" srcOrd="0" destOrd="0" presId="urn:microsoft.com/office/officeart/2005/8/layout/process2"/>
    <dgm:cxn modelId="{6ADEF009-55F3-4015-A2BE-751011B9501F}" type="presParOf" srcId="{ED831BCF-65D3-479B-9FD8-7FF8E6C35D65}" destId="{634E87D9-6B98-41D1-87A7-DBE65B8F16FA}" srcOrd="1" destOrd="0" presId="urn:microsoft.com/office/officeart/2005/8/layout/process2"/>
    <dgm:cxn modelId="{762B650F-F22F-454A-B730-93AB3006C5EF}" type="presParOf" srcId="{634E87D9-6B98-41D1-87A7-DBE65B8F16FA}" destId="{798FC1B9-205F-47E7-8665-156290115A10}" srcOrd="0" destOrd="0" presId="urn:microsoft.com/office/officeart/2005/8/layout/process2"/>
    <dgm:cxn modelId="{96C2A28F-9164-4D0C-9E81-754D3430E5C1}" type="presParOf" srcId="{ED831BCF-65D3-479B-9FD8-7FF8E6C35D65}" destId="{173E0915-DBED-44D9-974F-C708C2094F88}" srcOrd="2" destOrd="0" presId="urn:microsoft.com/office/officeart/2005/8/layout/process2"/>
    <dgm:cxn modelId="{95FEC7E3-B1FA-4BBC-BDE8-18B236B58B93}" type="presParOf" srcId="{ED831BCF-65D3-479B-9FD8-7FF8E6C35D65}" destId="{B4318364-1E77-42C1-A5F3-AFAADABD4DDE}" srcOrd="3" destOrd="0" presId="urn:microsoft.com/office/officeart/2005/8/layout/process2"/>
    <dgm:cxn modelId="{D117CEF1-D37F-4B8C-B844-FD8269025618}" type="presParOf" srcId="{B4318364-1E77-42C1-A5F3-AFAADABD4DDE}" destId="{6012DB1B-73F5-4C48-90CE-109E03C83FAF}" srcOrd="0" destOrd="0" presId="urn:microsoft.com/office/officeart/2005/8/layout/process2"/>
    <dgm:cxn modelId="{48CFE76A-B074-41C0-A233-9264F4A47792}" type="presParOf" srcId="{ED831BCF-65D3-479B-9FD8-7FF8E6C35D65}" destId="{EFD90532-A6CE-424C-8DAB-BF6AEA1F2BEF}" srcOrd="4" destOrd="0" presId="urn:microsoft.com/office/officeart/2005/8/layout/process2"/>
    <dgm:cxn modelId="{BFCC3AA9-6181-4B44-ACBF-6C73691EEAED}" type="presParOf" srcId="{ED831BCF-65D3-479B-9FD8-7FF8E6C35D65}" destId="{3BAF3348-DDF1-4F0B-BD42-176EFEDB2680}" srcOrd="5" destOrd="0" presId="urn:microsoft.com/office/officeart/2005/8/layout/process2"/>
    <dgm:cxn modelId="{0C16BC61-6C08-4528-91C1-27AD21E872AC}" type="presParOf" srcId="{3BAF3348-DDF1-4F0B-BD42-176EFEDB2680}" destId="{9D73AF02-628C-4668-9932-8ABA659F38B5}" srcOrd="0" destOrd="0" presId="urn:microsoft.com/office/officeart/2005/8/layout/process2"/>
    <dgm:cxn modelId="{276F3D80-A9D9-4C0F-AE0C-326919AFE5BC}" type="presParOf" srcId="{ED831BCF-65D3-479B-9FD8-7FF8E6C35D65}" destId="{1E8061A1-6547-418B-8F6F-52F5500C9859}" srcOrd="6" destOrd="0" presId="urn:microsoft.com/office/officeart/2005/8/layout/process2"/>
    <dgm:cxn modelId="{13BAB72B-E4DA-4CE0-AFB8-7B6B8A046CFD}" type="presParOf" srcId="{ED831BCF-65D3-479B-9FD8-7FF8E6C35D65}" destId="{91A4157F-7E2A-46B7-AAB8-A12BE7A55BEE}" srcOrd="7" destOrd="0" presId="urn:microsoft.com/office/officeart/2005/8/layout/process2"/>
    <dgm:cxn modelId="{8C5C15D6-930C-47A6-B360-836DE6C767BB}" type="presParOf" srcId="{91A4157F-7E2A-46B7-AAB8-A12BE7A55BEE}" destId="{22C17B04-3CF6-43B4-BF4D-AA5F9CFB7B22}" srcOrd="0" destOrd="0" presId="urn:microsoft.com/office/officeart/2005/8/layout/process2"/>
    <dgm:cxn modelId="{A3BCFB36-014D-42B0-B751-B8ACD5A1E4A9}" type="presParOf" srcId="{ED831BCF-65D3-479B-9FD8-7FF8E6C35D65}" destId="{A63DBDAC-8A5E-43F7-AA12-B29B26E43F9D}" srcOrd="8" destOrd="0" presId="urn:microsoft.com/office/officeart/2005/8/layout/process2"/>
    <dgm:cxn modelId="{1C82DEC5-B3D1-414C-B26B-E99F917C9895}" type="presParOf" srcId="{ED831BCF-65D3-479B-9FD8-7FF8E6C35D65}" destId="{A843A17C-2F74-45FB-986A-F565A865DBBE}" srcOrd="9" destOrd="0" presId="urn:microsoft.com/office/officeart/2005/8/layout/process2"/>
    <dgm:cxn modelId="{13E68B64-F40D-444B-A24E-5CD6C9B54A0A}" type="presParOf" srcId="{A843A17C-2F74-45FB-986A-F565A865DBBE}" destId="{E88B2F2D-F6A2-40B2-8737-36F8D241D017}" srcOrd="0" destOrd="0" presId="urn:microsoft.com/office/officeart/2005/8/layout/process2"/>
    <dgm:cxn modelId="{7137A0BE-477C-43A8-9651-542217A6BB44}" type="presParOf" srcId="{ED831BCF-65D3-479B-9FD8-7FF8E6C35D65}" destId="{0B5E79DE-8078-419C-8E50-9C75B83D094C}" srcOrd="10" destOrd="0" presId="urn:microsoft.com/office/officeart/2005/8/layout/process2"/>
    <dgm:cxn modelId="{DC3C0DDF-9F25-40C0-A342-9F59CE070EAA}" type="presParOf" srcId="{ED831BCF-65D3-479B-9FD8-7FF8E6C35D65}" destId="{B02C119E-9AD8-4000-ACA7-760622A99B67}" srcOrd="11" destOrd="0" presId="urn:microsoft.com/office/officeart/2005/8/layout/process2"/>
    <dgm:cxn modelId="{16156A6B-930A-4B94-9515-9F7C7EE64D52}" type="presParOf" srcId="{B02C119E-9AD8-4000-ACA7-760622A99B67}" destId="{85D0F902-1047-44A3-9117-7B956B92C989}" srcOrd="0" destOrd="0" presId="urn:microsoft.com/office/officeart/2005/8/layout/process2"/>
    <dgm:cxn modelId="{89712865-C2C3-4BA2-8427-4F9C8127A45D}" type="presParOf" srcId="{ED831BCF-65D3-479B-9FD8-7FF8E6C35D65}" destId="{69DD0101-EB6C-4DBB-A92A-2E752F0C90CE}"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B6E474F-256A-43F5-9B41-627EE3E0E2A9}" type="doc">
      <dgm:prSet loTypeId="urn:microsoft.com/office/officeart/2005/8/layout/cycle8" loCatId="cycle" qsTypeId="urn:microsoft.com/office/officeart/2005/8/quickstyle/simple1" qsCatId="simple" csTypeId="urn:microsoft.com/office/officeart/2005/8/colors/accent2_1" csCatId="accent2" phldr="1"/>
      <dgm:spPr/>
    </dgm:pt>
    <dgm:pt modelId="{29C06CAD-0989-4D89-B952-EAB832E71A5D}">
      <dgm:prSet phldrT="[Text]"/>
      <dgm:spPr/>
      <dgm:t>
        <a:bodyPr/>
        <a:lstStyle/>
        <a:p>
          <a:r>
            <a:rPr lang="en-US" dirty="0" err="1"/>
            <a:t>Kaustisointi</a:t>
          </a:r>
          <a:endParaRPr lang="en-US" dirty="0"/>
        </a:p>
      </dgm:t>
    </dgm:pt>
    <dgm:pt modelId="{81531310-6FF6-4577-96B6-3E987EB133DC}" type="parTrans" cxnId="{279F2343-658B-4113-B1DC-5508CD7B4D25}">
      <dgm:prSet/>
      <dgm:spPr/>
      <dgm:t>
        <a:bodyPr/>
        <a:lstStyle/>
        <a:p>
          <a:endParaRPr lang="en-US"/>
        </a:p>
      </dgm:t>
    </dgm:pt>
    <dgm:pt modelId="{1D4BF6DC-DDA6-4F9C-A87A-77E5800CFFA9}" type="sibTrans" cxnId="{279F2343-658B-4113-B1DC-5508CD7B4D25}">
      <dgm:prSet/>
      <dgm:spPr/>
      <dgm:t>
        <a:bodyPr/>
        <a:lstStyle/>
        <a:p>
          <a:endParaRPr lang="en-US"/>
        </a:p>
      </dgm:t>
    </dgm:pt>
    <dgm:pt modelId="{BC39FA4C-6D3B-4885-BA19-274976FBC4B5}">
      <dgm:prSet phldrT="[Text]"/>
      <dgm:spPr/>
      <dgm:t>
        <a:bodyPr/>
        <a:lstStyle/>
        <a:p>
          <a:r>
            <a:rPr lang="en-US" dirty="0" err="1"/>
            <a:t>Soodakattila</a:t>
          </a:r>
          <a:endParaRPr lang="en-US" dirty="0"/>
        </a:p>
      </dgm:t>
    </dgm:pt>
    <dgm:pt modelId="{46C546EC-E0C5-4037-AF9B-3C290CF1CD4A}" type="parTrans" cxnId="{39A580C2-7304-45DA-AF2D-33E2C9DAED23}">
      <dgm:prSet/>
      <dgm:spPr/>
      <dgm:t>
        <a:bodyPr/>
        <a:lstStyle/>
        <a:p>
          <a:endParaRPr lang="en-US"/>
        </a:p>
      </dgm:t>
    </dgm:pt>
    <dgm:pt modelId="{55ED49FB-9EA8-4EEC-87E6-CB805EF5F876}" type="sibTrans" cxnId="{39A580C2-7304-45DA-AF2D-33E2C9DAED23}">
      <dgm:prSet/>
      <dgm:spPr/>
      <dgm:t>
        <a:bodyPr/>
        <a:lstStyle/>
        <a:p>
          <a:endParaRPr lang="en-US"/>
        </a:p>
      </dgm:t>
    </dgm:pt>
    <dgm:pt modelId="{0FE1ADB0-0C57-4459-A4A0-BA346ACD5C78}">
      <dgm:prSet phldrT="[Text]" custT="1"/>
      <dgm:spPr/>
      <dgm:t>
        <a:bodyPr/>
        <a:lstStyle/>
        <a:p>
          <a:r>
            <a:rPr lang="en-US" sz="2000" b="1" dirty="0" err="1"/>
            <a:t>Keitto</a:t>
          </a:r>
          <a:endParaRPr lang="en-US" sz="2000" b="1" dirty="0"/>
        </a:p>
      </dgm:t>
    </dgm:pt>
    <dgm:pt modelId="{7D7ACE49-6174-4F5B-B45D-D616EE2C3D89}" type="parTrans" cxnId="{E5A5CDC3-2FCD-43C6-98EF-33027D72B428}">
      <dgm:prSet/>
      <dgm:spPr/>
      <dgm:t>
        <a:bodyPr/>
        <a:lstStyle/>
        <a:p>
          <a:endParaRPr lang="en-US"/>
        </a:p>
      </dgm:t>
    </dgm:pt>
    <dgm:pt modelId="{06C022E0-571E-462F-BB0F-C11775177213}" type="sibTrans" cxnId="{E5A5CDC3-2FCD-43C6-98EF-33027D72B428}">
      <dgm:prSet/>
      <dgm:spPr/>
      <dgm:t>
        <a:bodyPr/>
        <a:lstStyle/>
        <a:p>
          <a:endParaRPr lang="en-US"/>
        </a:p>
      </dgm:t>
    </dgm:pt>
    <dgm:pt modelId="{68486FEF-B6C7-4090-9F6A-A695B7700289}">
      <dgm:prSet phldrT="[Text]"/>
      <dgm:spPr/>
      <dgm:t>
        <a:bodyPr/>
        <a:lstStyle/>
        <a:p>
          <a:r>
            <a:rPr lang="en-US" dirty="0" err="1"/>
            <a:t>Haihdutus</a:t>
          </a:r>
          <a:endParaRPr lang="en-US" dirty="0"/>
        </a:p>
      </dgm:t>
    </dgm:pt>
    <dgm:pt modelId="{B143DE0A-9640-4D8D-AB68-A69554EF4ABA}" type="parTrans" cxnId="{ECD4EB19-6EA2-4CB0-AF54-D3256335C1A2}">
      <dgm:prSet/>
      <dgm:spPr/>
      <dgm:t>
        <a:bodyPr/>
        <a:lstStyle/>
        <a:p>
          <a:endParaRPr lang="en-US"/>
        </a:p>
      </dgm:t>
    </dgm:pt>
    <dgm:pt modelId="{8B0D879B-AE2E-4874-9471-ACCE31DDFE44}" type="sibTrans" cxnId="{ECD4EB19-6EA2-4CB0-AF54-D3256335C1A2}">
      <dgm:prSet/>
      <dgm:spPr/>
      <dgm:t>
        <a:bodyPr/>
        <a:lstStyle/>
        <a:p>
          <a:endParaRPr lang="en-US"/>
        </a:p>
      </dgm:t>
    </dgm:pt>
    <dgm:pt modelId="{508B0C03-CAA7-4E4B-8587-9AE813DEE314}" type="pres">
      <dgm:prSet presAssocID="{CB6E474F-256A-43F5-9B41-627EE3E0E2A9}" presName="compositeShape" presStyleCnt="0">
        <dgm:presLayoutVars>
          <dgm:chMax val="7"/>
          <dgm:dir/>
          <dgm:resizeHandles val="exact"/>
        </dgm:presLayoutVars>
      </dgm:prSet>
      <dgm:spPr/>
    </dgm:pt>
    <dgm:pt modelId="{2A7105B5-995F-409D-97B5-FE36CF2EB3F8}" type="pres">
      <dgm:prSet presAssocID="{CB6E474F-256A-43F5-9B41-627EE3E0E2A9}" presName="wedge1" presStyleLbl="node1" presStyleIdx="0" presStyleCnt="4"/>
      <dgm:spPr/>
    </dgm:pt>
    <dgm:pt modelId="{B94FD623-8F97-4EEB-A861-FF5E177BF1D7}" type="pres">
      <dgm:prSet presAssocID="{CB6E474F-256A-43F5-9B41-627EE3E0E2A9}" presName="dummy1a" presStyleCnt="0"/>
      <dgm:spPr/>
    </dgm:pt>
    <dgm:pt modelId="{DF63D2A5-EBB1-4E89-ADBB-E12449F478C0}" type="pres">
      <dgm:prSet presAssocID="{CB6E474F-256A-43F5-9B41-627EE3E0E2A9}" presName="dummy1b" presStyleCnt="0"/>
      <dgm:spPr/>
    </dgm:pt>
    <dgm:pt modelId="{E98808ED-A435-4138-8E14-54E2204E71F3}" type="pres">
      <dgm:prSet presAssocID="{CB6E474F-256A-43F5-9B41-627EE3E0E2A9}" presName="wedge1Tx" presStyleLbl="node1" presStyleIdx="0" presStyleCnt="4">
        <dgm:presLayoutVars>
          <dgm:chMax val="0"/>
          <dgm:chPref val="0"/>
          <dgm:bulletEnabled val="1"/>
        </dgm:presLayoutVars>
      </dgm:prSet>
      <dgm:spPr/>
    </dgm:pt>
    <dgm:pt modelId="{A593660D-5FF9-47AE-9379-358149CC3D3D}" type="pres">
      <dgm:prSet presAssocID="{CB6E474F-256A-43F5-9B41-627EE3E0E2A9}" presName="wedge2" presStyleLbl="node1" presStyleIdx="1" presStyleCnt="4"/>
      <dgm:spPr/>
    </dgm:pt>
    <dgm:pt modelId="{F714DE24-DB21-44B0-8F66-536BFF3B2270}" type="pres">
      <dgm:prSet presAssocID="{CB6E474F-256A-43F5-9B41-627EE3E0E2A9}" presName="dummy2a" presStyleCnt="0"/>
      <dgm:spPr/>
    </dgm:pt>
    <dgm:pt modelId="{254A5B6D-F629-4263-920D-EA6564362E90}" type="pres">
      <dgm:prSet presAssocID="{CB6E474F-256A-43F5-9B41-627EE3E0E2A9}" presName="dummy2b" presStyleCnt="0"/>
      <dgm:spPr/>
    </dgm:pt>
    <dgm:pt modelId="{29A8FF1A-EA37-4561-8934-A000AD49D2DB}" type="pres">
      <dgm:prSet presAssocID="{CB6E474F-256A-43F5-9B41-627EE3E0E2A9}" presName="wedge2Tx" presStyleLbl="node1" presStyleIdx="1" presStyleCnt="4">
        <dgm:presLayoutVars>
          <dgm:chMax val="0"/>
          <dgm:chPref val="0"/>
          <dgm:bulletEnabled val="1"/>
        </dgm:presLayoutVars>
      </dgm:prSet>
      <dgm:spPr/>
    </dgm:pt>
    <dgm:pt modelId="{686FB64E-5EE8-413B-821F-DCA4D860AEE7}" type="pres">
      <dgm:prSet presAssocID="{CB6E474F-256A-43F5-9B41-627EE3E0E2A9}" presName="wedge3" presStyleLbl="node1" presStyleIdx="2" presStyleCnt="4"/>
      <dgm:spPr/>
    </dgm:pt>
    <dgm:pt modelId="{4DCFA486-DA2C-413B-ADCA-6C3CCC53BB2D}" type="pres">
      <dgm:prSet presAssocID="{CB6E474F-256A-43F5-9B41-627EE3E0E2A9}" presName="dummy3a" presStyleCnt="0"/>
      <dgm:spPr/>
    </dgm:pt>
    <dgm:pt modelId="{967FE982-B18A-45E8-8238-9F1554B8F8E4}" type="pres">
      <dgm:prSet presAssocID="{CB6E474F-256A-43F5-9B41-627EE3E0E2A9}" presName="dummy3b" presStyleCnt="0"/>
      <dgm:spPr/>
    </dgm:pt>
    <dgm:pt modelId="{46FC4A9A-1488-4F7C-94FA-2F9EEB0F475E}" type="pres">
      <dgm:prSet presAssocID="{CB6E474F-256A-43F5-9B41-627EE3E0E2A9}" presName="wedge3Tx" presStyleLbl="node1" presStyleIdx="2" presStyleCnt="4">
        <dgm:presLayoutVars>
          <dgm:chMax val="0"/>
          <dgm:chPref val="0"/>
          <dgm:bulletEnabled val="1"/>
        </dgm:presLayoutVars>
      </dgm:prSet>
      <dgm:spPr/>
    </dgm:pt>
    <dgm:pt modelId="{CFD3E388-BE14-46BE-BF6B-4E6BB884F226}" type="pres">
      <dgm:prSet presAssocID="{CB6E474F-256A-43F5-9B41-627EE3E0E2A9}" presName="wedge4" presStyleLbl="node1" presStyleIdx="3" presStyleCnt="4"/>
      <dgm:spPr/>
    </dgm:pt>
    <dgm:pt modelId="{ED067DA1-7C11-48D4-92C4-92F6F3612C7E}" type="pres">
      <dgm:prSet presAssocID="{CB6E474F-256A-43F5-9B41-627EE3E0E2A9}" presName="dummy4a" presStyleCnt="0"/>
      <dgm:spPr/>
    </dgm:pt>
    <dgm:pt modelId="{A13BC34C-05D3-415F-B2C9-0158034E32C5}" type="pres">
      <dgm:prSet presAssocID="{CB6E474F-256A-43F5-9B41-627EE3E0E2A9}" presName="dummy4b" presStyleCnt="0"/>
      <dgm:spPr/>
    </dgm:pt>
    <dgm:pt modelId="{2C6EA22A-B647-40EC-8753-B9171F216CB7}" type="pres">
      <dgm:prSet presAssocID="{CB6E474F-256A-43F5-9B41-627EE3E0E2A9}" presName="wedge4Tx" presStyleLbl="node1" presStyleIdx="3" presStyleCnt="4">
        <dgm:presLayoutVars>
          <dgm:chMax val="0"/>
          <dgm:chPref val="0"/>
          <dgm:bulletEnabled val="1"/>
        </dgm:presLayoutVars>
      </dgm:prSet>
      <dgm:spPr/>
    </dgm:pt>
    <dgm:pt modelId="{0258B696-90EB-4128-89F7-B6E3F0490668}" type="pres">
      <dgm:prSet presAssocID="{8B0D879B-AE2E-4874-9471-ACCE31DDFE44}" presName="arrowWedge1" presStyleLbl="fgSibTrans2D1" presStyleIdx="0" presStyleCnt="4"/>
      <dgm:spPr/>
    </dgm:pt>
    <dgm:pt modelId="{2F22CCD2-AC20-49B1-A77F-4F0B913BF8D2}" type="pres">
      <dgm:prSet presAssocID="{55ED49FB-9EA8-4EEC-87E6-CB805EF5F876}" presName="arrowWedge2" presStyleLbl="fgSibTrans2D1" presStyleIdx="1" presStyleCnt="4"/>
      <dgm:spPr/>
    </dgm:pt>
    <dgm:pt modelId="{2DB6CF7B-A924-4370-9344-49439F8BB5CB}" type="pres">
      <dgm:prSet presAssocID="{1D4BF6DC-DDA6-4F9C-A87A-77E5800CFFA9}" presName="arrowWedge3" presStyleLbl="fgSibTrans2D1" presStyleIdx="2" presStyleCnt="4"/>
      <dgm:spPr/>
    </dgm:pt>
    <dgm:pt modelId="{7D0F4CEC-6968-4A2B-9B60-4B0735ABDBCF}" type="pres">
      <dgm:prSet presAssocID="{06C022E0-571E-462F-BB0F-C11775177213}" presName="arrowWedge4" presStyleLbl="fgSibTrans2D1" presStyleIdx="3" presStyleCnt="4"/>
      <dgm:spPr/>
    </dgm:pt>
  </dgm:ptLst>
  <dgm:cxnLst>
    <dgm:cxn modelId="{F5A2A907-608B-4133-9414-DE1A4A73C85A}" type="presOf" srcId="{BC39FA4C-6D3B-4885-BA19-274976FBC4B5}" destId="{A593660D-5FF9-47AE-9379-358149CC3D3D}" srcOrd="0" destOrd="0" presId="urn:microsoft.com/office/officeart/2005/8/layout/cycle8"/>
    <dgm:cxn modelId="{665C8D0A-7BE2-4E19-9CEE-83BCBBFC7EBA}" type="presOf" srcId="{29C06CAD-0989-4D89-B952-EAB832E71A5D}" destId="{686FB64E-5EE8-413B-821F-DCA4D860AEE7}" srcOrd="0" destOrd="0" presId="urn:microsoft.com/office/officeart/2005/8/layout/cycle8"/>
    <dgm:cxn modelId="{33EBDA11-7B82-4660-BD42-5BFB8EC95D4E}" type="presOf" srcId="{BC39FA4C-6D3B-4885-BA19-274976FBC4B5}" destId="{29A8FF1A-EA37-4561-8934-A000AD49D2DB}" srcOrd="1" destOrd="0" presId="urn:microsoft.com/office/officeart/2005/8/layout/cycle8"/>
    <dgm:cxn modelId="{ECD4EB19-6EA2-4CB0-AF54-D3256335C1A2}" srcId="{CB6E474F-256A-43F5-9B41-627EE3E0E2A9}" destId="{68486FEF-B6C7-4090-9F6A-A695B7700289}" srcOrd="0" destOrd="0" parTransId="{B143DE0A-9640-4D8D-AB68-A69554EF4ABA}" sibTransId="{8B0D879B-AE2E-4874-9471-ACCE31DDFE44}"/>
    <dgm:cxn modelId="{9AA9B523-CC6D-4FC9-8888-DFEC6AC8106A}" type="presOf" srcId="{0FE1ADB0-0C57-4459-A4A0-BA346ACD5C78}" destId="{2C6EA22A-B647-40EC-8753-B9171F216CB7}" srcOrd="1" destOrd="0" presId="urn:microsoft.com/office/officeart/2005/8/layout/cycle8"/>
    <dgm:cxn modelId="{279F2343-658B-4113-B1DC-5508CD7B4D25}" srcId="{CB6E474F-256A-43F5-9B41-627EE3E0E2A9}" destId="{29C06CAD-0989-4D89-B952-EAB832E71A5D}" srcOrd="2" destOrd="0" parTransId="{81531310-6FF6-4577-96B6-3E987EB133DC}" sibTransId="{1D4BF6DC-DDA6-4F9C-A87A-77E5800CFFA9}"/>
    <dgm:cxn modelId="{F5935E56-BA92-4193-A74B-97D943D72F12}" type="presOf" srcId="{29C06CAD-0989-4D89-B952-EAB832E71A5D}" destId="{46FC4A9A-1488-4F7C-94FA-2F9EEB0F475E}" srcOrd="1" destOrd="0" presId="urn:microsoft.com/office/officeart/2005/8/layout/cycle8"/>
    <dgm:cxn modelId="{32A6078D-A236-4020-A7BA-1F4BC3A04E7D}" type="presOf" srcId="{68486FEF-B6C7-4090-9F6A-A695B7700289}" destId="{2A7105B5-995F-409D-97B5-FE36CF2EB3F8}" srcOrd="0" destOrd="0" presId="urn:microsoft.com/office/officeart/2005/8/layout/cycle8"/>
    <dgm:cxn modelId="{39A580C2-7304-45DA-AF2D-33E2C9DAED23}" srcId="{CB6E474F-256A-43F5-9B41-627EE3E0E2A9}" destId="{BC39FA4C-6D3B-4885-BA19-274976FBC4B5}" srcOrd="1" destOrd="0" parTransId="{46C546EC-E0C5-4037-AF9B-3C290CF1CD4A}" sibTransId="{55ED49FB-9EA8-4EEC-87E6-CB805EF5F876}"/>
    <dgm:cxn modelId="{E5A5CDC3-2FCD-43C6-98EF-33027D72B428}" srcId="{CB6E474F-256A-43F5-9B41-627EE3E0E2A9}" destId="{0FE1ADB0-0C57-4459-A4A0-BA346ACD5C78}" srcOrd="3" destOrd="0" parTransId="{7D7ACE49-6174-4F5B-B45D-D616EE2C3D89}" sibTransId="{06C022E0-571E-462F-BB0F-C11775177213}"/>
    <dgm:cxn modelId="{425674CA-15AE-45F7-BC81-B6C2024070FC}" type="presOf" srcId="{0FE1ADB0-0C57-4459-A4A0-BA346ACD5C78}" destId="{CFD3E388-BE14-46BE-BF6B-4E6BB884F226}" srcOrd="0" destOrd="0" presId="urn:microsoft.com/office/officeart/2005/8/layout/cycle8"/>
    <dgm:cxn modelId="{26D601E7-6498-492A-A829-DDF2BB1B50C2}" type="presOf" srcId="{68486FEF-B6C7-4090-9F6A-A695B7700289}" destId="{E98808ED-A435-4138-8E14-54E2204E71F3}" srcOrd="1" destOrd="0" presId="urn:microsoft.com/office/officeart/2005/8/layout/cycle8"/>
    <dgm:cxn modelId="{13EE31F3-67C2-4A76-9BEE-70F1ED0736AE}" type="presOf" srcId="{CB6E474F-256A-43F5-9B41-627EE3E0E2A9}" destId="{508B0C03-CAA7-4E4B-8587-9AE813DEE314}" srcOrd="0" destOrd="0" presId="urn:microsoft.com/office/officeart/2005/8/layout/cycle8"/>
    <dgm:cxn modelId="{1490890A-9FFE-4C28-99CB-CE4CA2797123}" type="presParOf" srcId="{508B0C03-CAA7-4E4B-8587-9AE813DEE314}" destId="{2A7105B5-995F-409D-97B5-FE36CF2EB3F8}" srcOrd="0" destOrd="0" presId="urn:microsoft.com/office/officeart/2005/8/layout/cycle8"/>
    <dgm:cxn modelId="{0FC68991-238A-4B21-98C9-4DC9CC512C85}" type="presParOf" srcId="{508B0C03-CAA7-4E4B-8587-9AE813DEE314}" destId="{B94FD623-8F97-4EEB-A861-FF5E177BF1D7}" srcOrd="1" destOrd="0" presId="urn:microsoft.com/office/officeart/2005/8/layout/cycle8"/>
    <dgm:cxn modelId="{3DC7EEE9-6399-466D-B2BC-FA89F6646300}" type="presParOf" srcId="{508B0C03-CAA7-4E4B-8587-9AE813DEE314}" destId="{DF63D2A5-EBB1-4E89-ADBB-E12449F478C0}" srcOrd="2" destOrd="0" presId="urn:microsoft.com/office/officeart/2005/8/layout/cycle8"/>
    <dgm:cxn modelId="{1D4E4261-E9A8-4236-B25A-E5F650A05840}" type="presParOf" srcId="{508B0C03-CAA7-4E4B-8587-9AE813DEE314}" destId="{E98808ED-A435-4138-8E14-54E2204E71F3}" srcOrd="3" destOrd="0" presId="urn:microsoft.com/office/officeart/2005/8/layout/cycle8"/>
    <dgm:cxn modelId="{A27796E6-4EC0-4773-A379-37AD56A8D8CF}" type="presParOf" srcId="{508B0C03-CAA7-4E4B-8587-9AE813DEE314}" destId="{A593660D-5FF9-47AE-9379-358149CC3D3D}" srcOrd="4" destOrd="0" presId="urn:microsoft.com/office/officeart/2005/8/layout/cycle8"/>
    <dgm:cxn modelId="{49E71D96-066E-44FE-9C46-8299615980DE}" type="presParOf" srcId="{508B0C03-CAA7-4E4B-8587-9AE813DEE314}" destId="{F714DE24-DB21-44B0-8F66-536BFF3B2270}" srcOrd="5" destOrd="0" presId="urn:microsoft.com/office/officeart/2005/8/layout/cycle8"/>
    <dgm:cxn modelId="{CF879D99-5356-4642-8B9A-780CDAD87B6D}" type="presParOf" srcId="{508B0C03-CAA7-4E4B-8587-9AE813DEE314}" destId="{254A5B6D-F629-4263-920D-EA6564362E90}" srcOrd="6" destOrd="0" presId="urn:microsoft.com/office/officeart/2005/8/layout/cycle8"/>
    <dgm:cxn modelId="{212AC06C-39D1-48E8-ACA3-5FB7370E12BD}" type="presParOf" srcId="{508B0C03-CAA7-4E4B-8587-9AE813DEE314}" destId="{29A8FF1A-EA37-4561-8934-A000AD49D2DB}" srcOrd="7" destOrd="0" presId="urn:microsoft.com/office/officeart/2005/8/layout/cycle8"/>
    <dgm:cxn modelId="{CC6B64C0-A412-40CE-81DE-C7A13D8D2B2D}" type="presParOf" srcId="{508B0C03-CAA7-4E4B-8587-9AE813DEE314}" destId="{686FB64E-5EE8-413B-821F-DCA4D860AEE7}" srcOrd="8" destOrd="0" presId="urn:microsoft.com/office/officeart/2005/8/layout/cycle8"/>
    <dgm:cxn modelId="{BC0BE9CF-4C37-43D7-B634-7338EEC1ED32}" type="presParOf" srcId="{508B0C03-CAA7-4E4B-8587-9AE813DEE314}" destId="{4DCFA486-DA2C-413B-ADCA-6C3CCC53BB2D}" srcOrd="9" destOrd="0" presId="urn:microsoft.com/office/officeart/2005/8/layout/cycle8"/>
    <dgm:cxn modelId="{EA19B9DE-3BC1-4E94-88E5-A7410549A1CC}" type="presParOf" srcId="{508B0C03-CAA7-4E4B-8587-9AE813DEE314}" destId="{967FE982-B18A-45E8-8238-9F1554B8F8E4}" srcOrd="10" destOrd="0" presId="urn:microsoft.com/office/officeart/2005/8/layout/cycle8"/>
    <dgm:cxn modelId="{984037D0-920F-48A3-80EA-F358B5CE9D56}" type="presParOf" srcId="{508B0C03-CAA7-4E4B-8587-9AE813DEE314}" destId="{46FC4A9A-1488-4F7C-94FA-2F9EEB0F475E}" srcOrd="11" destOrd="0" presId="urn:microsoft.com/office/officeart/2005/8/layout/cycle8"/>
    <dgm:cxn modelId="{F39D915A-4E66-4E56-A9C6-9A76E8FFE4E8}" type="presParOf" srcId="{508B0C03-CAA7-4E4B-8587-9AE813DEE314}" destId="{CFD3E388-BE14-46BE-BF6B-4E6BB884F226}" srcOrd="12" destOrd="0" presId="urn:microsoft.com/office/officeart/2005/8/layout/cycle8"/>
    <dgm:cxn modelId="{7C229DD3-768B-4C27-99DA-1CE486971850}" type="presParOf" srcId="{508B0C03-CAA7-4E4B-8587-9AE813DEE314}" destId="{ED067DA1-7C11-48D4-92C4-92F6F3612C7E}" srcOrd="13" destOrd="0" presId="urn:microsoft.com/office/officeart/2005/8/layout/cycle8"/>
    <dgm:cxn modelId="{32EA5A34-FAC9-46D3-B918-9D283093435C}" type="presParOf" srcId="{508B0C03-CAA7-4E4B-8587-9AE813DEE314}" destId="{A13BC34C-05D3-415F-B2C9-0158034E32C5}" srcOrd="14" destOrd="0" presId="urn:microsoft.com/office/officeart/2005/8/layout/cycle8"/>
    <dgm:cxn modelId="{BFC19BE6-AF24-42C5-94B6-858825AAE61D}" type="presParOf" srcId="{508B0C03-CAA7-4E4B-8587-9AE813DEE314}" destId="{2C6EA22A-B647-40EC-8753-B9171F216CB7}" srcOrd="15" destOrd="0" presId="urn:microsoft.com/office/officeart/2005/8/layout/cycle8"/>
    <dgm:cxn modelId="{9822FF0B-D0A0-40B0-9858-D0FA93257B03}" type="presParOf" srcId="{508B0C03-CAA7-4E4B-8587-9AE813DEE314}" destId="{0258B696-90EB-4128-89F7-B6E3F0490668}" srcOrd="16" destOrd="0" presId="urn:microsoft.com/office/officeart/2005/8/layout/cycle8"/>
    <dgm:cxn modelId="{315B8700-B88B-408F-8CB7-BA2F1559C793}" type="presParOf" srcId="{508B0C03-CAA7-4E4B-8587-9AE813DEE314}" destId="{2F22CCD2-AC20-49B1-A77F-4F0B913BF8D2}" srcOrd="17" destOrd="0" presId="urn:microsoft.com/office/officeart/2005/8/layout/cycle8"/>
    <dgm:cxn modelId="{354727FB-2EE5-4D0B-9BC9-7F5A3BEEC810}" type="presParOf" srcId="{508B0C03-CAA7-4E4B-8587-9AE813DEE314}" destId="{2DB6CF7B-A924-4370-9344-49439F8BB5CB}" srcOrd="18" destOrd="0" presId="urn:microsoft.com/office/officeart/2005/8/layout/cycle8"/>
    <dgm:cxn modelId="{C7D4798C-8044-484E-815C-100D33E66AE3}" type="presParOf" srcId="{508B0C03-CAA7-4E4B-8587-9AE813DEE314}" destId="{7D0F4CEC-6968-4A2B-9B60-4B0735ABDBCF}" srcOrd="1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6E474F-256A-43F5-9B41-627EE3E0E2A9}" type="doc">
      <dgm:prSet loTypeId="urn:microsoft.com/office/officeart/2005/8/layout/cycle8" loCatId="cycle" qsTypeId="urn:microsoft.com/office/officeart/2005/8/quickstyle/simple1" qsCatId="simple" csTypeId="urn:microsoft.com/office/officeart/2005/8/colors/accent4_1" csCatId="accent4" phldr="1"/>
      <dgm:spPr/>
    </dgm:pt>
    <dgm:pt modelId="{999BC68E-D196-4095-B32B-0D2FA50707EB}">
      <dgm:prSet phldrT="[Text]" custT="1"/>
      <dgm:spPr/>
      <dgm:t>
        <a:bodyPr/>
        <a:lstStyle/>
        <a:p>
          <a:r>
            <a:rPr lang="en-US" sz="1400" dirty="0" err="1"/>
            <a:t>Meesan</a:t>
          </a:r>
          <a:r>
            <a:rPr lang="en-US" sz="1400" dirty="0"/>
            <a:t> </a:t>
          </a:r>
          <a:r>
            <a:rPr lang="en-US" sz="1400" dirty="0" err="1"/>
            <a:t>poltto</a:t>
          </a:r>
          <a:endParaRPr lang="en-US" sz="1400" dirty="0"/>
        </a:p>
      </dgm:t>
    </dgm:pt>
    <dgm:pt modelId="{8E9CCF78-F09F-4A01-B0ED-31E944005B73}" type="parTrans" cxnId="{BCFE318A-54B5-4B93-AA75-00D1A6B7DD3F}">
      <dgm:prSet/>
      <dgm:spPr/>
      <dgm:t>
        <a:bodyPr/>
        <a:lstStyle/>
        <a:p>
          <a:endParaRPr lang="en-US"/>
        </a:p>
      </dgm:t>
    </dgm:pt>
    <dgm:pt modelId="{8207D532-5122-4DC7-B38F-90729ADE0168}" type="sibTrans" cxnId="{BCFE318A-54B5-4B93-AA75-00D1A6B7DD3F}">
      <dgm:prSet/>
      <dgm:spPr/>
      <dgm:t>
        <a:bodyPr/>
        <a:lstStyle/>
        <a:p>
          <a:endParaRPr lang="en-US"/>
        </a:p>
      </dgm:t>
    </dgm:pt>
    <dgm:pt modelId="{508B0C03-CAA7-4E4B-8587-9AE813DEE314}" type="pres">
      <dgm:prSet presAssocID="{CB6E474F-256A-43F5-9B41-627EE3E0E2A9}" presName="compositeShape" presStyleCnt="0">
        <dgm:presLayoutVars>
          <dgm:chMax val="7"/>
          <dgm:dir/>
          <dgm:resizeHandles val="exact"/>
        </dgm:presLayoutVars>
      </dgm:prSet>
      <dgm:spPr/>
    </dgm:pt>
    <dgm:pt modelId="{2A7105B5-995F-409D-97B5-FE36CF2EB3F8}" type="pres">
      <dgm:prSet presAssocID="{CB6E474F-256A-43F5-9B41-627EE3E0E2A9}" presName="wedge1" presStyleLbl="node1" presStyleIdx="0" presStyleCnt="1" custLinFactNeighborX="-91061" custLinFactNeighborY="-53584"/>
      <dgm:spPr/>
    </dgm:pt>
    <dgm:pt modelId="{B94FD623-8F97-4EEB-A861-FF5E177BF1D7}" type="pres">
      <dgm:prSet presAssocID="{CB6E474F-256A-43F5-9B41-627EE3E0E2A9}" presName="dummy1a" presStyleCnt="0"/>
      <dgm:spPr/>
    </dgm:pt>
    <dgm:pt modelId="{DF63D2A5-EBB1-4E89-ADBB-E12449F478C0}" type="pres">
      <dgm:prSet presAssocID="{CB6E474F-256A-43F5-9B41-627EE3E0E2A9}" presName="dummy1b" presStyleCnt="0"/>
      <dgm:spPr/>
    </dgm:pt>
    <dgm:pt modelId="{E98808ED-A435-4138-8E14-54E2204E71F3}" type="pres">
      <dgm:prSet presAssocID="{CB6E474F-256A-43F5-9B41-627EE3E0E2A9}" presName="wedge1Tx" presStyleLbl="node1" presStyleIdx="0" presStyleCnt="1">
        <dgm:presLayoutVars>
          <dgm:chMax val="0"/>
          <dgm:chPref val="0"/>
          <dgm:bulletEnabled val="1"/>
        </dgm:presLayoutVars>
      </dgm:prSet>
      <dgm:spPr/>
    </dgm:pt>
    <dgm:pt modelId="{3C5873D7-CC8B-415C-9944-41CAB28F684E}" type="pres">
      <dgm:prSet presAssocID="{8207D532-5122-4DC7-B38F-90729ADE0168}" presName="arrowWedge1single" presStyleLbl="fgSibTrans2D1" presStyleIdx="0" presStyleCnt="1" custLinFactNeighborY="-1685"/>
      <dgm:spPr/>
    </dgm:pt>
  </dgm:ptLst>
  <dgm:cxnLst>
    <dgm:cxn modelId="{4C1CEC31-2B53-408A-9328-0047F98FC1C0}" type="presOf" srcId="{999BC68E-D196-4095-B32B-0D2FA50707EB}" destId="{E98808ED-A435-4138-8E14-54E2204E71F3}" srcOrd="1" destOrd="0" presId="urn:microsoft.com/office/officeart/2005/8/layout/cycle8"/>
    <dgm:cxn modelId="{BCFE318A-54B5-4B93-AA75-00D1A6B7DD3F}" srcId="{CB6E474F-256A-43F5-9B41-627EE3E0E2A9}" destId="{999BC68E-D196-4095-B32B-0D2FA50707EB}" srcOrd="0" destOrd="0" parTransId="{8E9CCF78-F09F-4A01-B0ED-31E944005B73}" sibTransId="{8207D532-5122-4DC7-B38F-90729ADE0168}"/>
    <dgm:cxn modelId="{2A28CAA7-1824-4E4A-B182-DC7A8DD32D7C}" type="presOf" srcId="{999BC68E-D196-4095-B32B-0D2FA50707EB}" destId="{2A7105B5-995F-409D-97B5-FE36CF2EB3F8}" srcOrd="0" destOrd="0" presId="urn:microsoft.com/office/officeart/2005/8/layout/cycle8"/>
    <dgm:cxn modelId="{13EE31F3-67C2-4A76-9BEE-70F1ED0736AE}" type="presOf" srcId="{CB6E474F-256A-43F5-9B41-627EE3E0E2A9}" destId="{508B0C03-CAA7-4E4B-8587-9AE813DEE314}" srcOrd="0" destOrd="0" presId="urn:microsoft.com/office/officeart/2005/8/layout/cycle8"/>
    <dgm:cxn modelId="{1490890A-9FFE-4C28-99CB-CE4CA2797123}" type="presParOf" srcId="{508B0C03-CAA7-4E4B-8587-9AE813DEE314}" destId="{2A7105B5-995F-409D-97B5-FE36CF2EB3F8}" srcOrd="0" destOrd="0" presId="urn:microsoft.com/office/officeart/2005/8/layout/cycle8"/>
    <dgm:cxn modelId="{0FC68991-238A-4B21-98C9-4DC9CC512C85}" type="presParOf" srcId="{508B0C03-CAA7-4E4B-8587-9AE813DEE314}" destId="{B94FD623-8F97-4EEB-A861-FF5E177BF1D7}" srcOrd="1" destOrd="0" presId="urn:microsoft.com/office/officeart/2005/8/layout/cycle8"/>
    <dgm:cxn modelId="{3DC7EEE9-6399-466D-B2BC-FA89F6646300}" type="presParOf" srcId="{508B0C03-CAA7-4E4B-8587-9AE813DEE314}" destId="{DF63D2A5-EBB1-4E89-ADBB-E12449F478C0}" srcOrd="2" destOrd="0" presId="urn:microsoft.com/office/officeart/2005/8/layout/cycle8"/>
    <dgm:cxn modelId="{1D4E4261-E9A8-4236-B25A-E5F650A05840}" type="presParOf" srcId="{508B0C03-CAA7-4E4B-8587-9AE813DEE314}" destId="{E98808ED-A435-4138-8E14-54E2204E71F3}" srcOrd="3" destOrd="0" presId="urn:microsoft.com/office/officeart/2005/8/layout/cycle8"/>
    <dgm:cxn modelId="{BD51FE0C-02C0-4D15-80EB-89741ACF8DA3}" type="presParOf" srcId="{508B0C03-CAA7-4E4B-8587-9AE813DEE314}" destId="{3C5873D7-CC8B-415C-9944-41CAB28F684E}"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6E474F-256A-43F5-9B41-627EE3E0E2A9}" type="doc">
      <dgm:prSet loTypeId="urn:microsoft.com/office/officeart/2005/8/layout/process2" loCatId="process" qsTypeId="urn:microsoft.com/office/officeart/2005/8/quickstyle/simple1" qsCatId="simple" csTypeId="urn:microsoft.com/office/officeart/2005/8/colors/accent3_5" csCatId="accent3" phldr="1"/>
      <dgm:spPr/>
    </dgm:pt>
    <dgm:pt modelId="{423CFE9F-0E0B-4F05-BFD3-5F7F82939C7F}">
      <dgm:prSet phldrT="[Text]"/>
      <dgm:spPr/>
      <dgm:t>
        <a:bodyPr/>
        <a:lstStyle/>
        <a:p>
          <a:r>
            <a:rPr lang="en-US" dirty="0" err="1"/>
            <a:t>Pesu</a:t>
          </a:r>
          <a:endParaRPr lang="en-US" dirty="0"/>
        </a:p>
      </dgm:t>
    </dgm:pt>
    <dgm:pt modelId="{ADAEA87B-B65E-496F-885D-567FE1050DEE}" type="parTrans" cxnId="{E260DEE7-D9C6-467F-9850-B83908A4C56F}">
      <dgm:prSet/>
      <dgm:spPr/>
      <dgm:t>
        <a:bodyPr/>
        <a:lstStyle/>
        <a:p>
          <a:endParaRPr lang="en-US"/>
        </a:p>
      </dgm:t>
    </dgm:pt>
    <dgm:pt modelId="{81D91F54-00D1-49B6-B0D4-39AB2669E071}" type="sibTrans" cxnId="{E260DEE7-D9C6-467F-9850-B83908A4C56F}">
      <dgm:prSet/>
      <dgm:spPr/>
      <dgm:t>
        <a:bodyPr/>
        <a:lstStyle/>
        <a:p>
          <a:endParaRPr lang="en-US"/>
        </a:p>
      </dgm:t>
    </dgm:pt>
    <dgm:pt modelId="{4AA17F10-1A10-4CD8-9DF9-874695B5F657}">
      <dgm:prSet phldrT="[Text]"/>
      <dgm:spPr/>
      <dgm:t>
        <a:bodyPr/>
        <a:lstStyle/>
        <a:p>
          <a:r>
            <a:rPr lang="en-US" dirty="0" err="1"/>
            <a:t>Lajittelu</a:t>
          </a:r>
          <a:endParaRPr lang="en-US" dirty="0"/>
        </a:p>
      </dgm:t>
    </dgm:pt>
    <dgm:pt modelId="{C3C8DBAE-1186-43CD-8D61-BE52E5E1F12A}" type="parTrans" cxnId="{2F825B1D-9536-4DD0-8E57-E31E93EABCEC}">
      <dgm:prSet/>
      <dgm:spPr/>
      <dgm:t>
        <a:bodyPr/>
        <a:lstStyle/>
        <a:p>
          <a:endParaRPr lang="en-US"/>
        </a:p>
      </dgm:t>
    </dgm:pt>
    <dgm:pt modelId="{A5A307BF-2B7D-46CE-8376-33D475678BCB}" type="sibTrans" cxnId="{2F825B1D-9536-4DD0-8E57-E31E93EABCEC}">
      <dgm:prSet/>
      <dgm:spPr/>
      <dgm:t>
        <a:bodyPr/>
        <a:lstStyle/>
        <a:p>
          <a:endParaRPr lang="en-US"/>
        </a:p>
      </dgm:t>
    </dgm:pt>
    <dgm:pt modelId="{982E0D9B-C7C2-40DF-872F-058E50049325}">
      <dgm:prSet phldrT="[Text]"/>
      <dgm:spPr/>
      <dgm:t>
        <a:bodyPr/>
        <a:lstStyle/>
        <a:p>
          <a:r>
            <a:rPr lang="en-US" dirty="0" err="1"/>
            <a:t>Happidelignifiointi</a:t>
          </a:r>
          <a:endParaRPr lang="en-US" dirty="0"/>
        </a:p>
      </dgm:t>
    </dgm:pt>
    <dgm:pt modelId="{2BC3A320-017B-4BAD-B44B-71ED319ADBA5}" type="parTrans" cxnId="{D1CFB88E-F6D9-40B0-B6D5-9AA0F7779B14}">
      <dgm:prSet/>
      <dgm:spPr/>
      <dgm:t>
        <a:bodyPr/>
        <a:lstStyle/>
        <a:p>
          <a:endParaRPr lang="en-US"/>
        </a:p>
      </dgm:t>
    </dgm:pt>
    <dgm:pt modelId="{BDEED62A-9D22-491E-993F-FA62E17EF9E4}" type="sibTrans" cxnId="{D1CFB88E-F6D9-40B0-B6D5-9AA0F7779B14}">
      <dgm:prSet/>
      <dgm:spPr/>
      <dgm:t>
        <a:bodyPr/>
        <a:lstStyle/>
        <a:p>
          <a:endParaRPr lang="en-US"/>
        </a:p>
      </dgm:t>
    </dgm:pt>
    <dgm:pt modelId="{8FFFA5C3-5357-4BC3-B302-B667FD4B2F16}">
      <dgm:prSet phldrT="[Text]"/>
      <dgm:spPr/>
      <dgm:t>
        <a:bodyPr/>
        <a:lstStyle/>
        <a:p>
          <a:r>
            <a:rPr lang="en-US" dirty="0" err="1"/>
            <a:t>Valkaisu</a:t>
          </a:r>
          <a:endParaRPr lang="en-US" dirty="0"/>
        </a:p>
      </dgm:t>
    </dgm:pt>
    <dgm:pt modelId="{1960ECD8-0E30-44AB-B45C-5B6A38C062E0}" type="parTrans" cxnId="{AAFB3599-77E9-4D17-931C-10033F705F8A}">
      <dgm:prSet/>
      <dgm:spPr/>
      <dgm:t>
        <a:bodyPr/>
        <a:lstStyle/>
        <a:p>
          <a:endParaRPr lang="en-US"/>
        </a:p>
      </dgm:t>
    </dgm:pt>
    <dgm:pt modelId="{05CDC8FC-3E92-4DC1-AD77-BE11DCB5F0F8}" type="sibTrans" cxnId="{AAFB3599-77E9-4D17-931C-10033F705F8A}">
      <dgm:prSet/>
      <dgm:spPr/>
      <dgm:t>
        <a:bodyPr/>
        <a:lstStyle/>
        <a:p>
          <a:endParaRPr lang="en-US"/>
        </a:p>
      </dgm:t>
    </dgm:pt>
    <dgm:pt modelId="{C8E96CB1-EC95-4F23-B3B9-1E42E9790700}">
      <dgm:prSet phldrT="[Text]"/>
      <dgm:spPr/>
      <dgm:t>
        <a:bodyPr/>
        <a:lstStyle/>
        <a:p>
          <a:r>
            <a:rPr lang="en-US" dirty="0" err="1"/>
            <a:t>Kuivatus</a:t>
          </a:r>
          <a:endParaRPr lang="en-US" dirty="0"/>
        </a:p>
      </dgm:t>
    </dgm:pt>
    <dgm:pt modelId="{C8C0225E-BFCB-40A8-A2FE-3DCE93B4A3DE}" type="parTrans" cxnId="{9B60D028-0460-4216-A617-30D9D6419AAD}">
      <dgm:prSet/>
      <dgm:spPr/>
      <dgm:t>
        <a:bodyPr/>
        <a:lstStyle/>
        <a:p>
          <a:endParaRPr lang="en-US"/>
        </a:p>
      </dgm:t>
    </dgm:pt>
    <dgm:pt modelId="{EFAB8492-4DC4-4F4A-AB88-F91C0333099A}" type="sibTrans" cxnId="{9B60D028-0460-4216-A617-30D9D6419AAD}">
      <dgm:prSet/>
      <dgm:spPr/>
      <dgm:t>
        <a:bodyPr/>
        <a:lstStyle/>
        <a:p>
          <a:endParaRPr lang="en-US"/>
        </a:p>
      </dgm:t>
    </dgm:pt>
    <dgm:pt modelId="{43916CBE-5F82-4BA1-BEAC-142C890A0BE1}">
      <dgm:prSet phldrT="[Text]"/>
      <dgm:spPr/>
      <dgm:t>
        <a:bodyPr/>
        <a:lstStyle/>
        <a:p>
          <a:r>
            <a:rPr lang="en-US" dirty="0" err="1"/>
            <a:t>Jälkikäsittely</a:t>
          </a:r>
          <a:endParaRPr lang="en-US" dirty="0"/>
        </a:p>
      </dgm:t>
    </dgm:pt>
    <dgm:pt modelId="{FB978EE7-580A-49A5-904D-97123268E142}" type="parTrans" cxnId="{467F8B49-A4F6-43EA-8D40-46AC2A0D755C}">
      <dgm:prSet/>
      <dgm:spPr/>
      <dgm:t>
        <a:bodyPr/>
        <a:lstStyle/>
        <a:p>
          <a:endParaRPr lang="en-US"/>
        </a:p>
      </dgm:t>
    </dgm:pt>
    <dgm:pt modelId="{577223E6-633F-4F72-B3A4-67B82A73FB40}" type="sibTrans" cxnId="{467F8B49-A4F6-43EA-8D40-46AC2A0D755C}">
      <dgm:prSet/>
      <dgm:spPr/>
      <dgm:t>
        <a:bodyPr/>
        <a:lstStyle/>
        <a:p>
          <a:endParaRPr lang="en-US"/>
        </a:p>
      </dgm:t>
    </dgm:pt>
    <dgm:pt modelId="{B92BB02C-A6F1-44FD-85A7-69ED4D189307}">
      <dgm:prSet phldrT="[Text]" custT="1"/>
      <dgm:spPr/>
      <dgm:t>
        <a:bodyPr/>
        <a:lstStyle/>
        <a:p>
          <a:r>
            <a:rPr lang="en-US" sz="2000" b="1" dirty="0" err="1">
              <a:solidFill>
                <a:schemeClr val="tx1"/>
              </a:solidFill>
            </a:rPr>
            <a:t>Sellu</a:t>
          </a:r>
          <a:endParaRPr lang="en-US" sz="2000" b="1" dirty="0">
            <a:solidFill>
              <a:schemeClr val="tx1"/>
            </a:solidFill>
          </a:endParaRPr>
        </a:p>
      </dgm:t>
    </dgm:pt>
    <dgm:pt modelId="{F469A5E6-455E-49DA-B938-3750C49A526E}" type="parTrans" cxnId="{8E07D388-EA09-4535-87B7-5B8E00C8A7FA}">
      <dgm:prSet/>
      <dgm:spPr/>
      <dgm:t>
        <a:bodyPr/>
        <a:lstStyle/>
        <a:p>
          <a:endParaRPr lang="en-US"/>
        </a:p>
      </dgm:t>
    </dgm:pt>
    <dgm:pt modelId="{E62C5646-E6E5-4A4C-A3CC-FBC7BA778428}" type="sibTrans" cxnId="{8E07D388-EA09-4535-87B7-5B8E00C8A7FA}">
      <dgm:prSet/>
      <dgm:spPr/>
      <dgm:t>
        <a:bodyPr/>
        <a:lstStyle/>
        <a:p>
          <a:endParaRPr lang="en-US"/>
        </a:p>
      </dgm:t>
    </dgm:pt>
    <dgm:pt modelId="{ED831BCF-65D3-479B-9FD8-7FF8E6C35D65}" type="pres">
      <dgm:prSet presAssocID="{CB6E474F-256A-43F5-9B41-627EE3E0E2A9}" presName="linearFlow" presStyleCnt="0">
        <dgm:presLayoutVars>
          <dgm:resizeHandles val="exact"/>
        </dgm:presLayoutVars>
      </dgm:prSet>
      <dgm:spPr/>
    </dgm:pt>
    <dgm:pt modelId="{C7E610B0-0910-48F1-9F75-0A10304B767C}" type="pres">
      <dgm:prSet presAssocID="{423CFE9F-0E0B-4F05-BFD3-5F7F82939C7F}" presName="node" presStyleLbl="node1" presStyleIdx="0" presStyleCnt="7">
        <dgm:presLayoutVars>
          <dgm:bulletEnabled val="1"/>
        </dgm:presLayoutVars>
      </dgm:prSet>
      <dgm:spPr/>
    </dgm:pt>
    <dgm:pt modelId="{634E87D9-6B98-41D1-87A7-DBE65B8F16FA}" type="pres">
      <dgm:prSet presAssocID="{81D91F54-00D1-49B6-B0D4-39AB2669E071}" presName="sibTrans" presStyleLbl="sibTrans2D1" presStyleIdx="0" presStyleCnt="6"/>
      <dgm:spPr/>
    </dgm:pt>
    <dgm:pt modelId="{798FC1B9-205F-47E7-8665-156290115A10}" type="pres">
      <dgm:prSet presAssocID="{81D91F54-00D1-49B6-B0D4-39AB2669E071}" presName="connectorText" presStyleLbl="sibTrans2D1" presStyleIdx="0" presStyleCnt="6"/>
      <dgm:spPr/>
    </dgm:pt>
    <dgm:pt modelId="{173E0915-DBED-44D9-974F-C708C2094F88}" type="pres">
      <dgm:prSet presAssocID="{4AA17F10-1A10-4CD8-9DF9-874695B5F657}" presName="node" presStyleLbl="node1" presStyleIdx="1" presStyleCnt="7">
        <dgm:presLayoutVars>
          <dgm:bulletEnabled val="1"/>
        </dgm:presLayoutVars>
      </dgm:prSet>
      <dgm:spPr/>
    </dgm:pt>
    <dgm:pt modelId="{B4318364-1E77-42C1-A5F3-AFAADABD4DDE}" type="pres">
      <dgm:prSet presAssocID="{A5A307BF-2B7D-46CE-8376-33D475678BCB}" presName="sibTrans" presStyleLbl="sibTrans2D1" presStyleIdx="1" presStyleCnt="6"/>
      <dgm:spPr/>
    </dgm:pt>
    <dgm:pt modelId="{6012DB1B-73F5-4C48-90CE-109E03C83FAF}" type="pres">
      <dgm:prSet presAssocID="{A5A307BF-2B7D-46CE-8376-33D475678BCB}" presName="connectorText" presStyleLbl="sibTrans2D1" presStyleIdx="1" presStyleCnt="6"/>
      <dgm:spPr/>
    </dgm:pt>
    <dgm:pt modelId="{EFD90532-A6CE-424C-8DAB-BF6AEA1F2BEF}" type="pres">
      <dgm:prSet presAssocID="{982E0D9B-C7C2-40DF-872F-058E50049325}" presName="node" presStyleLbl="node1" presStyleIdx="2" presStyleCnt="7">
        <dgm:presLayoutVars>
          <dgm:bulletEnabled val="1"/>
        </dgm:presLayoutVars>
      </dgm:prSet>
      <dgm:spPr/>
    </dgm:pt>
    <dgm:pt modelId="{3BAF3348-DDF1-4F0B-BD42-176EFEDB2680}" type="pres">
      <dgm:prSet presAssocID="{BDEED62A-9D22-491E-993F-FA62E17EF9E4}" presName="sibTrans" presStyleLbl="sibTrans2D1" presStyleIdx="2" presStyleCnt="6"/>
      <dgm:spPr/>
    </dgm:pt>
    <dgm:pt modelId="{9D73AF02-628C-4668-9932-8ABA659F38B5}" type="pres">
      <dgm:prSet presAssocID="{BDEED62A-9D22-491E-993F-FA62E17EF9E4}" presName="connectorText" presStyleLbl="sibTrans2D1" presStyleIdx="2" presStyleCnt="6"/>
      <dgm:spPr/>
    </dgm:pt>
    <dgm:pt modelId="{1E8061A1-6547-418B-8F6F-52F5500C9859}" type="pres">
      <dgm:prSet presAssocID="{8FFFA5C3-5357-4BC3-B302-B667FD4B2F16}" presName="node" presStyleLbl="node1" presStyleIdx="3" presStyleCnt="7">
        <dgm:presLayoutVars>
          <dgm:bulletEnabled val="1"/>
        </dgm:presLayoutVars>
      </dgm:prSet>
      <dgm:spPr/>
    </dgm:pt>
    <dgm:pt modelId="{91A4157F-7E2A-46B7-AAB8-A12BE7A55BEE}" type="pres">
      <dgm:prSet presAssocID="{05CDC8FC-3E92-4DC1-AD77-BE11DCB5F0F8}" presName="sibTrans" presStyleLbl="sibTrans2D1" presStyleIdx="3" presStyleCnt="6"/>
      <dgm:spPr/>
    </dgm:pt>
    <dgm:pt modelId="{22C17B04-3CF6-43B4-BF4D-AA5F9CFB7B22}" type="pres">
      <dgm:prSet presAssocID="{05CDC8FC-3E92-4DC1-AD77-BE11DCB5F0F8}" presName="connectorText" presStyleLbl="sibTrans2D1" presStyleIdx="3" presStyleCnt="6"/>
      <dgm:spPr/>
    </dgm:pt>
    <dgm:pt modelId="{A63DBDAC-8A5E-43F7-AA12-B29B26E43F9D}" type="pres">
      <dgm:prSet presAssocID="{C8E96CB1-EC95-4F23-B3B9-1E42E9790700}" presName="node" presStyleLbl="node1" presStyleIdx="4" presStyleCnt="7">
        <dgm:presLayoutVars>
          <dgm:bulletEnabled val="1"/>
        </dgm:presLayoutVars>
      </dgm:prSet>
      <dgm:spPr/>
    </dgm:pt>
    <dgm:pt modelId="{A843A17C-2F74-45FB-986A-F565A865DBBE}" type="pres">
      <dgm:prSet presAssocID="{EFAB8492-4DC4-4F4A-AB88-F91C0333099A}" presName="sibTrans" presStyleLbl="sibTrans2D1" presStyleIdx="4" presStyleCnt="6"/>
      <dgm:spPr/>
    </dgm:pt>
    <dgm:pt modelId="{E88B2F2D-F6A2-40B2-8737-36F8D241D017}" type="pres">
      <dgm:prSet presAssocID="{EFAB8492-4DC4-4F4A-AB88-F91C0333099A}" presName="connectorText" presStyleLbl="sibTrans2D1" presStyleIdx="4" presStyleCnt="6"/>
      <dgm:spPr/>
    </dgm:pt>
    <dgm:pt modelId="{0B5E79DE-8078-419C-8E50-9C75B83D094C}" type="pres">
      <dgm:prSet presAssocID="{43916CBE-5F82-4BA1-BEAC-142C890A0BE1}" presName="node" presStyleLbl="node1" presStyleIdx="5" presStyleCnt="7">
        <dgm:presLayoutVars>
          <dgm:bulletEnabled val="1"/>
        </dgm:presLayoutVars>
      </dgm:prSet>
      <dgm:spPr/>
    </dgm:pt>
    <dgm:pt modelId="{309EDED2-0A12-475E-B038-170D459FC193}" type="pres">
      <dgm:prSet presAssocID="{577223E6-633F-4F72-B3A4-67B82A73FB40}" presName="sibTrans" presStyleLbl="sibTrans2D1" presStyleIdx="5" presStyleCnt="6"/>
      <dgm:spPr/>
    </dgm:pt>
    <dgm:pt modelId="{443CA055-76D0-47BD-B4A3-163FF1F2D6E9}" type="pres">
      <dgm:prSet presAssocID="{577223E6-633F-4F72-B3A4-67B82A73FB40}" presName="connectorText" presStyleLbl="sibTrans2D1" presStyleIdx="5" presStyleCnt="6"/>
      <dgm:spPr/>
    </dgm:pt>
    <dgm:pt modelId="{4341D71C-76BF-45F3-9176-082D05CF87A6}" type="pres">
      <dgm:prSet presAssocID="{B92BB02C-A6F1-44FD-85A7-69ED4D189307}" presName="node" presStyleLbl="node1" presStyleIdx="6" presStyleCnt="7">
        <dgm:presLayoutVars>
          <dgm:bulletEnabled val="1"/>
        </dgm:presLayoutVars>
      </dgm:prSet>
      <dgm:spPr/>
    </dgm:pt>
  </dgm:ptLst>
  <dgm:cxnLst>
    <dgm:cxn modelId="{2F825B1D-9536-4DD0-8E57-E31E93EABCEC}" srcId="{CB6E474F-256A-43F5-9B41-627EE3E0E2A9}" destId="{4AA17F10-1A10-4CD8-9DF9-874695B5F657}" srcOrd="1" destOrd="0" parTransId="{C3C8DBAE-1186-43CD-8D61-BE52E5E1F12A}" sibTransId="{A5A307BF-2B7D-46CE-8376-33D475678BCB}"/>
    <dgm:cxn modelId="{8AB0BA22-DA4E-402E-9195-916EC8A5D8C6}" type="presOf" srcId="{BDEED62A-9D22-491E-993F-FA62E17EF9E4}" destId="{3BAF3348-DDF1-4F0B-BD42-176EFEDB2680}" srcOrd="0" destOrd="0" presId="urn:microsoft.com/office/officeart/2005/8/layout/process2"/>
    <dgm:cxn modelId="{9B60D028-0460-4216-A617-30D9D6419AAD}" srcId="{CB6E474F-256A-43F5-9B41-627EE3E0E2A9}" destId="{C8E96CB1-EC95-4F23-B3B9-1E42E9790700}" srcOrd="4" destOrd="0" parTransId="{C8C0225E-BFCB-40A8-A2FE-3DCE93B4A3DE}" sibTransId="{EFAB8492-4DC4-4F4A-AB88-F91C0333099A}"/>
    <dgm:cxn modelId="{0747AE40-C678-496F-AAA0-AA5883434C28}" type="presOf" srcId="{05CDC8FC-3E92-4DC1-AD77-BE11DCB5F0F8}" destId="{91A4157F-7E2A-46B7-AAB8-A12BE7A55BEE}" srcOrd="0" destOrd="0" presId="urn:microsoft.com/office/officeart/2005/8/layout/process2"/>
    <dgm:cxn modelId="{D460AA45-94CC-4E71-9FC4-780494B9A44B}" type="presOf" srcId="{577223E6-633F-4F72-B3A4-67B82A73FB40}" destId="{443CA055-76D0-47BD-B4A3-163FF1F2D6E9}" srcOrd="1" destOrd="0" presId="urn:microsoft.com/office/officeart/2005/8/layout/process2"/>
    <dgm:cxn modelId="{2F45E667-BF42-4521-952F-4DCFE40686A8}" type="presOf" srcId="{BDEED62A-9D22-491E-993F-FA62E17EF9E4}" destId="{9D73AF02-628C-4668-9932-8ABA659F38B5}" srcOrd="1" destOrd="0" presId="urn:microsoft.com/office/officeart/2005/8/layout/process2"/>
    <dgm:cxn modelId="{467F8B49-A4F6-43EA-8D40-46AC2A0D755C}" srcId="{CB6E474F-256A-43F5-9B41-627EE3E0E2A9}" destId="{43916CBE-5F82-4BA1-BEAC-142C890A0BE1}" srcOrd="5" destOrd="0" parTransId="{FB978EE7-580A-49A5-904D-97123268E142}" sibTransId="{577223E6-633F-4F72-B3A4-67B82A73FB40}"/>
    <dgm:cxn modelId="{FC6B384C-9E7D-43B5-B535-C69A947E6C9F}" type="presOf" srcId="{81D91F54-00D1-49B6-B0D4-39AB2669E071}" destId="{634E87D9-6B98-41D1-87A7-DBE65B8F16FA}" srcOrd="0" destOrd="0" presId="urn:microsoft.com/office/officeart/2005/8/layout/process2"/>
    <dgm:cxn modelId="{3E95EA56-14F2-4EBF-9E1A-6B34AD48BEDF}" type="presOf" srcId="{EFAB8492-4DC4-4F4A-AB88-F91C0333099A}" destId="{E88B2F2D-F6A2-40B2-8737-36F8D241D017}" srcOrd="1" destOrd="0" presId="urn:microsoft.com/office/officeart/2005/8/layout/process2"/>
    <dgm:cxn modelId="{425A2C7D-0A8A-4370-98E1-EE7E17035E5A}" type="presOf" srcId="{4AA17F10-1A10-4CD8-9DF9-874695B5F657}" destId="{173E0915-DBED-44D9-974F-C708C2094F88}" srcOrd="0" destOrd="0" presId="urn:microsoft.com/office/officeart/2005/8/layout/process2"/>
    <dgm:cxn modelId="{1593B080-0EC6-4010-BCCD-AA979E510121}" type="presOf" srcId="{43916CBE-5F82-4BA1-BEAC-142C890A0BE1}" destId="{0B5E79DE-8078-419C-8E50-9C75B83D094C}" srcOrd="0" destOrd="0" presId="urn:microsoft.com/office/officeart/2005/8/layout/process2"/>
    <dgm:cxn modelId="{8E07D388-EA09-4535-87B7-5B8E00C8A7FA}" srcId="{CB6E474F-256A-43F5-9B41-627EE3E0E2A9}" destId="{B92BB02C-A6F1-44FD-85A7-69ED4D189307}" srcOrd="6" destOrd="0" parTransId="{F469A5E6-455E-49DA-B938-3750C49A526E}" sibTransId="{E62C5646-E6E5-4A4C-A3CC-FBC7BA778428}"/>
    <dgm:cxn modelId="{D1CFB88E-F6D9-40B0-B6D5-9AA0F7779B14}" srcId="{CB6E474F-256A-43F5-9B41-627EE3E0E2A9}" destId="{982E0D9B-C7C2-40DF-872F-058E50049325}" srcOrd="2" destOrd="0" parTransId="{2BC3A320-017B-4BAD-B44B-71ED319ADBA5}" sibTransId="{BDEED62A-9D22-491E-993F-FA62E17EF9E4}"/>
    <dgm:cxn modelId="{D7730B99-E402-48BD-A965-7B13312F0735}" type="presOf" srcId="{81D91F54-00D1-49B6-B0D4-39AB2669E071}" destId="{798FC1B9-205F-47E7-8665-156290115A10}" srcOrd="1" destOrd="0" presId="urn:microsoft.com/office/officeart/2005/8/layout/process2"/>
    <dgm:cxn modelId="{AAFB3599-77E9-4D17-931C-10033F705F8A}" srcId="{CB6E474F-256A-43F5-9B41-627EE3E0E2A9}" destId="{8FFFA5C3-5357-4BC3-B302-B667FD4B2F16}" srcOrd="3" destOrd="0" parTransId="{1960ECD8-0E30-44AB-B45C-5B6A38C062E0}" sibTransId="{05CDC8FC-3E92-4DC1-AD77-BE11DCB5F0F8}"/>
    <dgm:cxn modelId="{4061369A-FDF6-4929-AD3F-B92417E86B5A}" type="presOf" srcId="{05CDC8FC-3E92-4DC1-AD77-BE11DCB5F0F8}" destId="{22C17B04-3CF6-43B4-BF4D-AA5F9CFB7B22}" srcOrd="1" destOrd="0" presId="urn:microsoft.com/office/officeart/2005/8/layout/process2"/>
    <dgm:cxn modelId="{6CA92BA0-D27A-45E6-97D0-5B6430EEB2EA}" type="presOf" srcId="{EFAB8492-4DC4-4F4A-AB88-F91C0333099A}" destId="{A843A17C-2F74-45FB-986A-F565A865DBBE}" srcOrd="0" destOrd="0" presId="urn:microsoft.com/office/officeart/2005/8/layout/process2"/>
    <dgm:cxn modelId="{8F8A79A5-D153-46B6-B7C0-D3E44AA5E96B}" type="presOf" srcId="{A5A307BF-2B7D-46CE-8376-33D475678BCB}" destId="{B4318364-1E77-42C1-A5F3-AFAADABD4DDE}" srcOrd="0" destOrd="0" presId="urn:microsoft.com/office/officeart/2005/8/layout/process2"/>
    <dgm:cxn modelId="{B4C386A6-1A7D-4217-8D58-E0BAE980B7D0}" type="presOf" srcId="{B92BB02C-A6F1-44FD-85A7-69ED4D189307}" destId="{4341D71C-76BF-45F3-9176-082D05CF87A6}" srcOrd="0" destOrd="0" presId="urn:microsoft.com/office/officeart/2005/8/layout/process2"/>
    <dgm:cxn modelId="{62AF93AA-E537-494F-99E0-A9006922F6D9}" type="presOf" srcId="{577223E6-633F-4F72-B3A4-67B82A73FB40}" destId="{309EDED2-0A12-475E-B038-170D459FC193}" srcOrd="0" destOrd="0" presId="urn:microsoft.com/office/officeart/2005/8/layout/process2"/>
    <dgm:cxn modelId="{2E9408CB-16B5-47C6-92BE-19998D7DB199}" type="presOf" srcId="{982E0D9B-C7C2-40DF-872F-058E50049325}" destId="{EFD90532-A6CE-424C-8DAB-BF6AEA1F2BEF}" srcOrd="0" destOrd="0" presId="urn:microsoft.com/office/officeart/2005/8/layout/process2"/>
    <dgm:cxn modelId="{37FAEFCB-231C-492B-8FE0-5C1C8D2B669F}" type="presOf" srcId="{8FFFA5C3-5357-4BC3-B302-B667FD4B2F16}" destId="{1E8061A1-6547-418B-8F6F-52F5500C9859}" srcOrd="0" destOrd="0" presId="urn:microsoft.com/office/officeart/2005/8/layout/process2"/>
    <dgm:cxn modelId="{354F69D6-9DD3-4630-B39F-9A437186D195}" type="presOf" srcId="{C8E96CB1-EC95-4F23-B3B9-1E42E9790700}" destId="{A63DBDAC-8A5E-43F7-AA12-B29B26E43F9D}" srcOrd="0" destOrd="0" presId="urn:microsoft.com/office/officeart/2005/8/layout/process2"/>
    <dgm:cxn modelId="{AAE6EEE5-BB71-48FA-894D-458047AF330B}" type="presOf" srcId="{CB6E474F-256A-43F5-9B41-627EE3E0E2A9}" destId="{ED831BCF-65D3-479B-9FD8-7FF8E6C35D65}" srcOrd="0" destOrd="0" presId="urn:microsoft.com/office/officeart/2005/8/layout/process2"/>
    <dgm:cxn modelId="{E260DEE7-D9C6-467F-9850-B83908A4C56F}" srcId="{CB6E474F-256A-43F5-9B41-627EE3E0E2A9}" destId="{423CFE9F-0E0B-4F05-BFD3-5F7F82939C7F}" srcOrd="0" destOrd="0" parTransId="{ADAEA87B-B65E-496F-885D-567FE1050DEE}" sibTransId="{81D91F54-00D1-49B6-B0D4-39AB2669E071}"/>
    <dgm:cxn modelId="{4A6DD9EA-A077-4078-8003-BB3249B638D0}" type="presOf" srcId="{423CFE9F-0E0B-4F05-BFD3-5F7F82939C7F}" destId="{C7E610B0-0910-48F1-9F75-0A10304B767C}" srcOrd="0" destOrd="0" presId="urn:microsoft.com/office/officeart/2005/8/layout/process2"/>
    <dgm:cxn modelId="{D4EC84F0-F10A-4C78-8A3C-9DCBBCA6ACD6}" type="presOf" srcId="{A5A307BF-2B7D-46CE-8376-33D475678BCB}" destId="{6012DB1B-73F5-4C48-90CE-109E03C83FAF}" srcOrd="1" destOrd="0" presId="urn:microsoft.com/office/officeart/2005/8/layout/process2"/>
    <dgm:cxn modelId="{20787A88-C3A5-4F7D-83EF-BCFC955C980C}" type="presParOf" srcId="{ED831BCF-65D3-479B-9FD8-7FF8E6C35D65}" destId="{C7E610B0-0910-48F1-9F75-0A10304B767C}" srcOrd="0" destOrd="0" presId="urn:microsoft.com/office/officeart/2005/8/layout/process2"/>
    <dgm:cxn modelId="{6ADEF009-55F3-4015-A2BE-751011B9501F}" type="presParOf" srcId="{ED831BCF-65D3-479B-9FD8-7FF8E6C35D65}" destId="{634E87D9-6B98-41D1-87A7-DBE65B8F16FA}" srcOrd="1" destOrd="0" presId="urn:microsoft.com/office/officeart/2005/8/layout/process2"/>
    <dgm:cxn modelId="{762B650F-F22F-454A-B730-93AB3006C5EF}" type="presParOf" srcId="{634E87D9-6B98-41D1-87A7-DBE65B8F16FA}" destId="{798FC1B9-205F-47E7-8665-156290115A10}" srcOrd="0" destOrd="0" presId="urn:microsoft.com/office/officeart/2005/8/layout/process2"/>
    <dgm:cxn modelId="{96C2A28F-9164-4D0C-9E81-754D3430E5C1}" type="presParOf" srcId="{ED831BCF-65D3-479B-9FD8-7FF8E6C35D65}" destId="{173E0915-DBED-44D9-974F-C708C2094F88}" srcOrd="2" destOrd="0" presId="urn:microsoft.com/office/officeart/2005/8/layout/process2"/>
    <dgm:cxn modelId="{95FEC7E3-B1FA-4BBC-BDE8-18B236B58B93}" type="presParOf" srcId="{ED831BCF-65D3-479B-9FD8-7FF8E6C35D65}" destId="{B4318364-1E77-42C1-A5F3-AFAADABD4DDE}" srcOrd="3" destOrd="0" presId="urn:microsoft.com/office/officeart/2005/8/layout/process2"/>
    <dgm:cxn modelId="{D117CEF1-D37F-4B8C-B844-FD8269025618}" type="presParOf" srcId="{B4318364-1E77-42C1-A5F3-AFAADABD4DDE}" destId="{6012DB1B-73F5-4C48-90CE-109E03C83FAF}" srcOrd="0" destOrd="0" presId="urn:microsoft.com/office/officeart/2005/8/layout/process2"/>
    <dgm:cxn modelId="{48CFE76A-B074-41C0-A233-9264F4A47792}" type="presParOf" srcId="{ED831BCF-65D3-479B-9FD8-7FF8E6C35D65}" destId="{EFD90532-A6CE-424C-8DAB-BF6AEA1F2BEF}" srcOrd="4" destOrd="0" presId="urn:microsoft.com/office/officeart/2005/8/layout/process2"/>
    <dgm:cxn modelId="{BFCC3AA9-6181-4B44-ACBF-6C73691EEAED}" type="presParOf" srcId="{ED831BCF-65D3-479B-9FD8-7FF8E6C35D65}" destId="{3BAF3348-DDF1-4F0B-BD42-176EFEDB2680}" srcOrd="5" destOrd="0" presId="urn:microsoft.com/office/officeart/2005/8/layout/process2"/>
    <dgm:cxn modelId="{0C16BC61-6C08-4528-91C1-27AD21E872AC}" type="presParOf" srcId="{3BAF3348-DDF1-4F0B-BD42-176EFEDB2680}" destId="{9D73AF02-628C-4668-9932-8ABA659F38B5}" srcOrd="0" destOrd="0" presId="urn:microsoft.com/office/officeart/2005/8/layout/process2"/>
    <dgm:cxn modelId="{276F3D80-A9D9-4C0F-AE0C-326919AFE5BC}" type="presParOf" srcId="{ED831BCF-65D3-479B-9FD8-7FF8E6C35D65}" destId="{1E8061A1-6547-418B-8F6F-52F5500C9859}" srcOrd="6" destOrd="0" presId="urn:microsoft.com/office/officeart/2005/8/layout/process2"/>
    <dgm:cxn modelId="{13BAB72B-E4DA-4CE0-AFB8-7B6B8A046CFD}" type="presParOf" srcId="{ED831BCF-65D3-479B-9FD8-7FF8E6C35D65}" destId="{91A4157F-7E2A-46B7-AAB8-A12BE7A55BEE}" srcOrd="7" destOrd="0" presId="urn:microsoft.com/office/officeart/2005/8/layout/process2"/>
    <dgm:cxn modelId="{8C5C15D6-930C-47A6-B360-836DE6C767BB}" type="presParOf" srcId="{91A4157F-7E2A-46B7-AAB8-A12BE7A55BEE}" destId="{22C17B04-3CF6-43B4-BF4D-AA5F9CFB7B22}" srcOrd="0" destOrd="0" presId="urn:microsoft.com/office/officeart/2005/8/layout/process2"/>
    <dgm:cxn modelId="{A3BCFB36-014D-42B0-B751-B8ACD5A1E4A9}" type="presParOf" srcId="{ED831BCF-65D3-479B-9FD8-7FF8E6C35D65}" destId="{A63DBDAC-8A5E-43F7-AA12-B29B26E43F9D}" srcOrd="8" destOrd="0" presId="urn:microsoft.com/office/officeart/2005/8/layout/process2"/>
    <dgm:cxn modelId="{1C82DEC5-B3D1-414C-B26B-E99F917C9895}" type="presParOf" srcId="{ED831BCF-65D3-479B-9FD8-7FF8E6C35D65}" destId="{A843A17C-2F74-45FB-986A-F565A865DBBE}" srcOrd="9" destOrd="0" presId="urn:microsoft.com/office/officeart/2005/8/layout/process2"/>
    <dgm:cxn modelId="{13E68B64-F40D-444B-A24E-5CD6C9B54A0A}" type="presParOf" srcId="{A843A17C-2F74-45FB-986A-F565A865DBBE}" destId="{E88B2F2D-F6A2-40B2-8737-36F8D241D017}" srcOrd="0" destOrd="0" presId="urn:microsoft.com/office/officeart/2005/8/layout/process2"/>
    <dgm:cxn modelId="{7137A0BE-477C-43A8-9651-542217A6BB44}" type="presParOf" srcId="{ED831BCF-65D3-479B-9FD8-7FF8E6C35D65}" destId="{0B5E79DE-8078-419C-8E50-9C75B83D094C}" srcOrd="10" destOrd="0" presId="urn:microsoft.com/office/officeart/2005/8/layout/process2"/>
    <dgm:cxn modelId="{9F76D428-0F8A-4CF3-AF4C-F43EE4A5E5DE}" type="presParOf" srcId="{ED831BCF-65D3-479B-9FD8-7FF8E6C35D65}" destId="{309EDED2-0A12-475E-B038-170D459FC193}" srcOrd="11" destOrd="0" presId="urn:microsoft.com/office/officeart/2005/8/layout/process2"/>
    <dgm:cxn modelId="{8AC2410C-7CAE-40F9-AAA9-4E6C87DA8E41}" type="presParOf" srcId="{309EDED2-0A12-475E-B038-170D459FC193}" destId="{443CA055-76D0-47BD-B4A3-163FF1F2D6E9}" srcOrd="0" destOrd="0" presId="urn:microsoft.com/office/officeart/2005/8/layout/process2"/>
    <dgm:cxn modelId="{9F20F349-FD19-4D07-B295-CD4EF01591E2}" type="presParOf" srcId="{ED831BCF-65D3-479B-9FD8-7FF8E6C35D65}" destId="{4341D71C-76BF-45F3-9176-082D05CF87A6}" srcOrd="1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B6E474F-256A-43F5-9B41-627EE3E0E2A9}" type="doc">
      <dgm:prSet loTypeId="urn:microsoft.com/office/officeart/2005/8/layout/cycle8" loCatId="cycle" qsTypeId="urn:microsoft.com/office/officeart/2005/8/quickstyle/simple1" qsCatId="simple" csTypeId="urn:microsoft.com/office/officeart/2005/8/colors/accent2_1" csCatId="accent2" phldr="1"/>
      <dgm:spPr/>
    </dgm:pt>
    <dgm:pt modelId="{29C06CAD-0989-4D89-B952-EAB832E71A5D}">
      <dgm:prSet phldrT="[Text]"/>
      <dgm:spPr/>
      <dgm:t>
        <a:bodyPr/>
        <a:lstStyle/>
        <a:p>
          <a:r>
            <a:rPr lang="en-US" dirty="0" err="1"/>
            <a:t>Kaustisointi</a:t>
          </a:r>
          <a:endParaRPr lang="en-US" dirty="0"/>
        </a:p>
      </dgm:t>
    </dgm:pt>
    <dgm:pt modelId="{81531310-6FF6-4577-96B6-3E987EB133DC}" type="parTrans" cxnId="{279F2343-658B-4113-B1DC-5508CD7B4D25}">
      <dgm:prSet/>
      <dgm:spPr/>
      <dgm:t>
        <a:bodyPr/>
        <a:lstStyle/>
        <a:p>
          <a:endParaRPr lang="en-US"/>
        </a:p>
      </dgm:t>
    </dgm:pt>
    <dgm:pt modelId="{1D4BF6DC-DDA6-4F9C-A87A-77E5800CFFA9}" type="sibTrans" cxnId="{279F2343-658B-4113-B1DC-5508CD7B4D25}">
      <dgm:prSet/>
      <dgm:spPr/>
      <dgm:t>
        <a:bodyPr/>
        <a:lstStyle/>
        <a:p>
          <a:endParaRPr lang="en-US"/>
        </a:p>
      </dgm:t>
    </dgm:pt>
    <dgm:pt modelId="{BC39FA4C-6D3B-4885-BA19-274976FBC4B5}">
      <dgm:prSet phldrT="[Text]"/>
      <dgm:spPr/>
      <dgm:t>
        <a:bodyPr/>
        <a:lstStyle/>
        <a:p>
          <a:r>
            <a:rPr lang="en-US" dirty="0" err="1"/>
            <a:t>Soodakattila</a:t>
          </a:r>
          <a:endParaRPr lang="en-US" dirty="0"/>
        </a:p>
      </dgm:t>
    </dgm:pt>
    <dgm:pt modelId="{46C546EC-E0C5-4037-AF9B-3C290CF1CD4A}" type="parTrans" cxnId="{39A580C2-7304-45DA-AF2D-33E2C9DAED23}">
      <dgm:prSet/>
      <dgm:spPr/>
      <dgm:t>
        <a:bodyPr/>
        <a:lstStyle/>
        <a:p>
          <a:endParaRPr lang="en-US"/>
        </a:p>
      </dgm:t>
    </dgm:pt>
    <dgm:pt modelId="{55ED49FB-9EA8-4EEC-87E6-CB805EF5F876}" type="sibTrans" cxnId="{39A580C2-7304-45DA-AF2D-33E2C9DAED23}">
      <dgm:prSet/>
      <dgm:spPr/>
      <dgm:t>
        <a:bodyPr/>
        <a:lstStyle/>
        <a:p>
          <a:endParaRPr lang="en-US"/>
        </a:p>
      </dgm:t>
    </dgm:pt>
    <dgm:pt modelId="{0FE1ADB0-0C57-4459-A4A0-BA346ACD5C78}">
      <dgm:prSet phldrT="[Text]" custT="1"/>
      <dgm:spPr/>
      <dgm:t>
        <a:bodyPr/>
        <a:lstStyle/>
        <a:p>
          <a:r>
            <a:rPr lang="en-US" sz="2000" b="1" dirty="0" err="1"/>
            <a:t>Keitto</a:t>
          </a:r>
          <a:endParaRPr lang="en-US" sz="2000" b="1" dirty="0"/>
        </a:p>
      </dgm:t>
    </dgm:pt>
    <dgm:pt modelId="{7D7ACE49-6174-4F5B-B45D-D616EE2C3D89}" type="parTrans" cxnId="{E5A5CDC3-2FCD-43C6-98EF-33027D72B428}">
      <dgm:prSet/>
      <dgm:spPr/>
      <dgm:t>
        <a:bodyPr/>
        <a:lstStyle/>
        <a:p>
          <a:endParaRPr lang="en-US"/>
        </a:p>
      </dgm:t>
    </dgm:pt>
    <dgm:pt modelId="{06C022E0-571E-462F-BB0F-C11775177213}" type="sibTrans" cxnId="{E5A5CDC3-2FCD-43C6-98EF-33027D72B428}">
      <dgm:prSet/>
      <dgm:spPr/>
      <dgm:t>
        <a:bodyPr/>
        <a:lstStyle/>
        <a:p>
          <a:endParaRPr lang="en-US"/>
        </a:p>
      </dgm:t>
    </dgm:pt>
    <dgm:pt modelId="{68486FEF-B6C7-4090-9F6A-A695B7700289}">
      <dgm:prSet phldrT="[Text]"/>
      <dgm:spPr/>
      <dgm:t>
        <a:bodyPr/>
        <a:lstStyle/>
        <a:p>
          <a:r>
            <a:rPr lang="en-US" dirty="0" err="1"/>
            <a:t>Haihdutus</a:t>
          </a:r>
          <a:endParaRPr lang="en-US" dirty="0"/>
        </a:p>
      </dgm:t>
    </dgm:pt>
    <dgm:pt modelId="{B143DE0A-9640-4D8D-AB68-A69554EF4ABA}" type="parTrans" cxnId="{ECD4EB19-6EA2-4CB0-AF54-D3256335C1A2}">
      <dgm:prSet/>
      <dgm:spPr/>
      <dgm:t>
        <a:bodyPr/>
        <a:lstStyle/>
        <a:p>
          <a:endParaRPr lang="en-US"/>
        </a:p>
      </dgm:t>
    </dgm:pt>
    <dgm:pt modelId="{8B0D879B-AE2E-4874-9471-ACCE31DDFE44}" type="sibTrans" cxnId="{ECD4EB19-6EA2-4CB0-AF54-D3256335C1A2}">
      <dgm:prSet/>
      <dgm:spPr/>
      <dgm:t>
        <a:bodyPr/>
        <a:lstStyle/>
        <a:p>
          <a:endParaRPr lang="en-US"/>
        </a:p>
      </dgm:t>
    </dgm:pt>
    <dgm:pt modelId="{508B0C03-CAA7-4E4B-8587-9AE813DEE314}" type="pres">
      <dgm:prSet presAssocID="{CB6E474F-256A-43F5-9B41-627EE3E0E2A9}" presName="compositeShape" presStyleCnt="0">
        <dgm:presLayoutVars>
          <dgm:chMax val="7"/>
          <dgm:dir/>
          <dgm:resizeHandles val="exact"/>
        </dgm:presLayoutVars>
      </dgm:prSet>
      <dgm:spPr/>
    </dgm:pt>
    <dgm:pt modelId="{2A7105B5-995F-409D-97B5-FE36CF2EB3F8}" type="pres">
      <dgm:prSet presAssocID="{CB6E474F-256A-43F5-9B41-627EE3E0E2A9}" presName="wedge1" presStyleLbl="node1" presStyleIdx="0" presStyleCnt="4"/>
      <dgm:spPr/>
    </dgm:pt>
    <dgm:pt modelId="{B94FD623-8F97-4EEB-A861-FF5E177BF1D7}" type="pres">
      <dgm:prSet presAssocID="{CB6E474F-256A-43F5-9B41-627EE3E0E2A9}" presName="dummy1a" presStyleCnt="0"/>
      <dgm:spPr/>
    </dgm:pt>
    <dgm:pt modelId="{DF63D2A5-EBB1-4E89-ADBB-E12449F478C0}" type="pres">
      <dgm:prSet presAssocID="{CB6E474F-256A-43F5-9B41-627EE3E0E2A9}" presName="dummy1b" presStyleCnt="0"/>
      <dgm:spPr/>
    </dgm:pt>
    <dgm:pt modelId="{E98808ED-A435-4138-8E14-54E2204E71F3}" type="pres">
      <dgm:prSet presAssocID="{CB6E474F-256A-43F5-9B41-627EE3E0E2A9}" presName="wedge1Tx" presStyleLbl="node1" presStyleIdx="0" presStyleCnt="4">
        <dgm:presLayoutVars>
          <dgm:chMax val="0"/>
          <dgm:chPref val="0"/>
          <dgm:bulletEnabled val="1"/>
        </dgm:presLayoutVars>
      </dgm:prSet>
      <dgm:spPr/>
    </dgm:pt>
    <dgm:pt modelId="{A593660D-5FF9-47AE-9379-358149CC3D3D}" type="pres">
      <dgm:prSet presAssocID="{CB6E474F-256A-43F5-9B41-627EE3E0E2A9}" presName="wedge2" presStyleLbl="node1" presStyleIdx="1" presStyleCnt="4"/>
      <dgm:spPr/>
    </dgm:pt>
    <dgm:pt modelId="{F714DE24-DB21-44B0-8F66-536BFF3B2270}" type="pres">
      <dgm:prSet presAssocID="{CB6E474F-256A-43F5-9B41-627EE3E0E2A9}" presName="dummy2a" presStyleCnt="0"/>
      <dgm:spPr/>
    </dgm:pt>
    <dgm:pt modelId="{254A5B6D-F629-4263-920D-EA6564362E90}" type="pres">
      <dgm:prSet presAssocID="{CB6E474F-256A-43F5-9B41-627EE3E0E2A9}" presName="dummy2b" presStyleCnt="0"/>
      <dgm:spPr/>
    </dgm:pt>
    <dgm:pt modelId="{29A8FF1A-EA37-4561-8934-A000AD49D2DB}" type="pres">
      <dgm:prSet presAssocID="{CB6E474F-256A-43F5-9B41-627EE3E0E2A9}" presName="wedge2Tx" presStyleLbl="node1" presStyleIdx="1" presStyleCnt="4">
        <dgm:presLayoutVars>
          <dgm:chMax val="0"/>
          <dgm:chPref val="0"/>
          <dgm:bulletEnabled val="1"/>
        </dgm:presLayoutVars>
      </dgm:prSet>
      <dgm:spPr/>
    </dgm:pt>
    <dgm:pt modelId="{686FB64E-5EE8-413B-821F-DCA4D860AEE7}" type="pres">
      <dgm:prSet presAssocID="{CB6E474F-256A-43F5-9B41-627EE3E0E2A9}" presName="wedge3" presStyleLbl="node1" presStyleIdx="2" presStyleCnt="4"/>
      <dgm:spPr/>
    </dgm:pt>
    <dgm:pt modelId="{4DCFA486-DA2C-413B-ADCA-6C3CCC53BB2D}" type="pres">
      <dgm:prSet presAssocID="{CB6E474F-256A-43F5-9B41-627EE3E0E2A9}" presName="dummy3a" presStyleCnt="0"/>
      <dgm:spPr/>
    </dgm:pt>
    <dgm:pt modelId="{967FE982-B18A-45E8-8238-9F1554B8F8E4}" type="pres">
      <dgm:prSet presAssocID="{CB6E474F-256A-43F5-9B41-627EE3E0E2A9}" presName="dummy3b" presStyleCnt="0"/>
      <dgm:spPr/>
    </dgm:pt>
    <dgm:pt modelId="{46FC4A9A-1488-4F7C-94FA-2F9EEB0F475E}" type="pres">
      <dgm:prSet presAssocID="{CB6E474F-256A-43F5-9B41-627EE3E0E2A9}" presName="wedge3Tx" presStyleLbl="node1" presStyleIdx="2" presStyleCnt="4">
        <dgm:presLayoutVars>
          <dgm:chMax val="0"/>
          <dgm:chPref val="0"/>
          <dgm:bulletEnabled val="1"/>
        </dgm:presLayoutVars>
      </dgm:prSet>
      <dgm:spPr/>
    </dgm:pt>
    <dgm:pt modelId="{CFD3E388-BE14-46BE-BF6B-4E6BB884F226}" type="pres">
      <dgm:prSet presAssocID="{CB6E474F-256A-43F5-9B41-627EE3E0E2A9}" presName="wedge4" presStyleLbl="node1" presStyleIdx="3" presStyleCnt="4"/>
      <dgm:spPr/>
    </dgm:pt>
    <dgm:pt modelId="{ED067DA1-7C11-48D4-92C4-92F6F3612C7E}" type="pres">
      <dgm:prSet presAssocID="{CB6E474F-256A-43F5-9B41-627EE3E0E2A9}" presName="dummy4a" presStyleCnt="0"/>
      <dgm:spPr/>
    </dgm:pt>
    <dgm:pt modelId="{A13BC34C-05D3-415F-B2C9-0158034E32C5}" type="pres">
      <dgm:prSet presAssocID="{CB6E474F-256A-43F5-9B41-627EE3E0E2A9}" presName="dummy4b" presStyleCnt="0"/>
      <dgm:spPr/>
    </dgm:pt>
    <dgm:pt modelId="{2C6EA22A-B647-40EC-8753-B9171F216CB7}" type="pres">
      <dgm:prSet presAssocID="{CB6E474F-256A-43F5-9B41-627EE3E0E2A9}" presName="wedge4Tx" presStyleLbl="node1" presStyleIdx="3" presStyleCnt="4">
        <dgm:presLayoutVars>
          <dgm:chMax val="0"/>
          <dgm:chPref val="0"/>
          <dgm:bulletEnabled val="1"/>
        </dgm:presLayoutVars>
      </dgm:prSet>
      <dgm:spPr/>
    </dgm:pt>
    <dgm:pt modelId="{0258B696-90EB-4128-89F7-B6E3F0490668}" type="pres">
      <dgm:prSet presAssocID="{8B0D879B-AE2E-4874-9471-ACCE31DDFE44}" presName="arrowWedge1" presStyleLbl="fgSibTrans2D1" presStyleIdx="0" presStyleCnt="4"/>
      <dgm:spPr/>
    </dgm:pt>
    <dgm:pt modelId="{2F22CCD2-AC20-49B1-A77F-4F0B913BF8D2}" type="pres">
      <dgm:prSet presAssocID="{55ED49FB-9EA8-4EEC-87E6-CB805EF5F876}" presName="arrowWedge2" presStyleLbl="fgSibTrans2D1" presStyleIdx="1" presStyleCnt="4"/>
      <dgm:spPr/>
    </dgm:pt>
    <dgm:pt modelId="{2DB6CF7B-A924-4370-9344-49439F8BB5CB}" type="pres">
      <dgm:prSet presAssocID="{1D4BF6DC-DDA6-4F9C-A87A-77E5800CFFA9}" presName="arrowWedge3" presStyleLbl="fgSibTrans2D1" presStyleIdx="2" presStyleCnt="4"/>
      <dgm:spPr/>
    </dgm:pt>
    <dgm:pt modelId="{7D0F4CEC-6968-4A2B-9B60-4B0735ABDBCF}" type="pres">
      <dgm:prSet presAssocID="{06C022E0-571E-462F-BB0F-C11775177213}" presName="arrowWedge4" presStyleLbl="fgSibTrans2D1" presStyleIdx="3" presStyleCnt="4"/>
      <dgm:spPr/>
    </dgm:pt>
  </dgm:ptLst>
  <dgm:cxnLst>
    <dgm:cxn modelId="{F5A2A907-608B-4133-9414-DE1A4A73C85A}" type="presOf" srcId="{BC39FA4C-6D3B-4885-BA19-274976FBC4B5}" destId="{A593660D-5FF9-47AE-9379-358149CC3D3D}" srcOrd="0" destOrd="0" presId="urn:microsoft.com/office/officeart/2005/8/layout/cycle8"/>
    <dgm:cxn modelId="{665C8D0A-7BE2-4E19-9CEE-83BCBBFC7EBA}" type="presOf" srcId="{29C06CAD-0989-4D89-B952-EAB832E71A5D}" destId="{686FB64E-5EE8-413B-821F-DCA4D860AEE7}" srcOrd="0" destOrd="0" presId="urn:microsoft.com/office/officeart/2005/8/layout/cycle8"/>
    <dgm:cxn modelId="{33EBDA11-7B82-4660-BD42-5BFB8EC95D4E}" type="presOf" srcId="{BC39FA4C-6D3B-4885-BA19-274976FBC4B5}" destId="{29A8FF1A-EA37-4561-8934-A000AD49D2DB}" srcOrd="1" destOrd="0" presId="urn:microsoft.com/office/officeart/2005/8/layout/cycle8"/>
    <dgm:cxn modelId="{ECD4EB19-6EA2-4CB0-AF54-D3256335C1A2}" srcId="{CB6E474F-256A-43F5-9B41-627EE3E0E2A9}" destId="{68486FEF-B6C7-4090-9F6A-A695B7700289}" srcOrd="0" destOrd="0" parTransId="{B143DE0A-9640-4D8D-AB68-A69554EF4ABA}" sibTransId="{8B0D879B-AE2E-4874-9471-ACCE31DDFE44}"/>
    <dgm:cxn modelId="{9AA9B523-CC6D-4FC9-8888-DFEC6AC8106A}" type="presOf" srcId="{0FE1ADB0-0C57-4459-A4A0-BA346ACD5C78}" destId="{2C6EA22A-B647-40EC-8753-B9171F216CB7}" srcOrd="1" destOrd="0" presId="urn:microsoft.com/office/officeart/2005/8/layout/cycle8"/>
    <dgm:cxn modelId="{279F2343-658B-4113-B1DC-5508CD7B4D25}" srcId="{CB6E474F-256A-43F5-9B41-627EE3E0E2A9}" destId="{29C06CAD-0989-4D89-B952-EAB832E71A5D}" srcOrd="2" destOrd="0" parTransId="{81531310-6FF6-4577-96B6-3E987EB133DC}" sibTransId="{1D4BF6DC-DDA6-4F9C-A87A-77E5800CFFA9}"/>
    <dgm:cxn modelId="{F5935E56-BA92-4193-A74B-97D943D72F12}" type="presOf" srcId="{29C06CAD-0989-4D89-B952-EAB832E71A5D}" destId="{46FC4A9A-1488-4F7C-94FA-2F9EEB0F475E}" srcOrd="1" destOrd="0" presId="urn:microsoft.com/office/officeart/2005/8/layout/cycle8"/>
    <dgm:cxn modelId="{32A6078D-A236-4020-A7BA-1F4BC3A04E7D}" type="presOf" srcId="{68486FEF-B6C7-4090-9F6A-A695B7700289}" destId="{2A7105B5-995F-409D-97B5-FE36CF2EB3F8}" srcOrd="0" destOrd="0" presId="urn:microsoft.com/office/officeart/2005/8/layout/cycle8"/>
    <dgm:cxn modelId="{39A580C2-7304-45DA-AF2D-33E2C9DAED23}" srcId="{CB6E474F-256A-43F5-9B41-627EE3E0E2A9}" destId="{BC39FA4C-6D3B-4885-BA19-274976FBC4B5}" srcOrd="1" destOrd="0" parTransId="{46C546EC-E0C5-4037-AF9B-3C290CF1CD4A}" sibTransId="{55ED49FB-9EA8-4EEC-87E6-CB805EF5F876}"/>
    <dgm:cxn modelId="{E5A5CDC3-2FCD-43C6-98EF-33027D72B428}" srcId="{CB6E474F-256A-43F5-9B41-627EE3E0E2A9}" destId="{0FE1ADB0-0C57-4459-A4A0-BA346ACD5C78}" srcOrd="3" destOrd="0" parTransId="{7D7ACE49-6174-4F5B-B45D-D616EE2C3D89}" sibTransId="{06C022E0-571E-462F-BB0F-C11775177213}"/>
    <dgm:cxn modelId="{425674CA-15AE-45F7-BC81-B6C2024070FC}" type="presOf" srcId="{0FE1ADB0-0C57-4459-A4A0-BA346ACD5C78}" destId="{CFD3E388-BE14-46BE-BF6B-4E6BB884F226}" srcOrd="0" destOrd="0" presId="urn:microsoft.com/office/officeart/2005/8/layout/cycle8"/>
    <dgm:cxn modelId="{26D601E7-6498-492A-A829-DDF2BB1B50C2}" type="presOf" srcId="{68486FEF-B6C7-4090-9F6A-A695B7700289}" destId="{E98808ED-A435-4138-8E14-54E2204E71F3}" srcOrd="1" destOrd="0" presId="urn:microsoft.com/office/officeart/2005/8/layout/cycle8"/>
    <dgm:cxn modelId="{13EE31F3-67C2-4A76-9BEE-70F1ED0736AE}" type="presOf" srcId="{CB6E474F-256A-43F5-9B41-627EE3E0E2A9}" destId="{508B0C03-CAA7-4E4B-8587-9AE813DEE314}" srcOrd="0" destOrd="0" presId="urn:microsoft.com/office/officeart/2005/8/layout/cycle8"/>
    <dgm:cxn modelId="{1490890A-9FFE-4C28-99CB-CE4CA2797123}" type="presParOf" srcId="{508B0C03-CAA7-4E4B-8587-9AE813DEE314}" destId="{2A7105B5-995F-409D-97B5-FE36CF2EB3F8}" srcOrd="0" destOrd="0" presId="urn:microsoft.com/office/officeart/2005/8/layout/cycle8"/>
    <dgm:cxn modelId="{0FC68991-238A-4B21-98C9-4DC9CC512C85}" type="presParOf" srcId="{508B0C03-CAA7-4E4B-8587-9AE813DEE314}" destId="{B94FD623-8F97-4EEB-A861-FF5E177BF1D7}" srcOrd="1" destOrd="0" presId="urn:microsoft.com/office/officeart/2005/8/layout/cycle8"/>
    <dgm:cxn modelId="{3DC7EEE9-6399-466D-B2BC-FA89F6646300}" type="presParOf" srcId="{508B0C03-CAA7-4E4B-8587-9AE813DEE314}" destId="{DF63D2A5-EBB1-4E89-ADBB-E12449F478C0}" srcOrd="2" destOrd="0" presId="urn:microsoft.com/office/officeart/2005/8/layout/cycle8"/>
    <dgm:cxn modelId="{1D4E4261-E9A8-4236-B25A-E5F650A05840}" type="presParOf" srcId="{508B0C03-CAA7-4E4B-8587-9AE813DEE314}" destId="{E98808ED-A435-4138-8E14-54E2204E71F3}" srcOrd="3" destOrd="0" presId="urn:microsoft.com/office/officeart/2005/8/layout/cycle8"/>
    <dgm:cxn modelId="{A27796E6-4EC0-4773-A379-37AD56A8D8CF}" type="presParOf" srcId="{508B0C03-CAA7-4E4B-8587-9AE813DEE314}" destId="{A593660D-5FF9-47AE-9379-358149CC3D3D}" srcOrd="4" destOrd="0" presId="urn:microsoft.com/office/officeart/2005/8/layout/cycle8"/>
    <dgm:cxn modelId="{49E71D96-066E-44FE-9C46-8299615980DE}" type="presParOf" srcId="{508B0C03-CAA7-4E4B-8587-9AE813DEE314}" destId="{F714DE24-DB21-44B0-8F66-536BFF3B2270}" srcOrd="5" destOrd="0" presId="urn:microsoft.com/office/officeart/2005/8/layout/cycle8"/>
    <dgm:cxn modelId="{CF879D99-5356-4642-8B9A-780CDAD87B6D}" type="presParOf" srcId="{508B0C03-CAA7-4E4B-8587-9AE813DEE314}" destId="{254A5B6D-F629-4263-920D-EA6564362E90}" srcOrd="6" destOrd="0" presId="urn:microsoft.com/office/officeart/2005/8/layout/cycle8"/>
    <dgm:cxn modelId="{212AC06C-39D1-48E8-ACA3-5FB7370E12BD}" type="presParOf" srcId="{508B0C03-CAA7-4E4B-8587-9AE813DEE314}" destId="{29A8FF1A-EA37-4561-8934-A000AD49D2DB}" srcOrd="7" destOrd="0" presId="urn:microsoft.com/office/officeart/2005/8/layout/cycle8"/>
    <dgm:cxn modelId="{CC6B64C0-A412-40CE-81DE-C7A13D8D2B2D}" type="presParOf" srcId="{508B0C03-CAA7-4E4B-8587-9AE813DEE314}" destId="{686FB64E-5EE8-413B-821F-DCA4D860AEE7}" srcOrd="8" destOrd="0" presId="urn:microsoft.com/office/officeart/2005/8/layout/cycle8"/>
    <dgm:cxn modelId="{BC0BE9CF-4C37-43D7-B634-7338EEC1ED32}" type="presParOf" srcId="{508B0C03-CAA7-4E4B-8587-9AE813DEE314}" destId="{4DCFA486-DA2C-413B-ADCA-6C3CCC53BB2D}" srcOrd="9" destOrd="0" presId="urn:microsoft.com/office/officeart/2005/8/layout/cycle8"/>
    <dgm:cxn modelId="{EA19B9DE-3BC1-4E94-88E5-A7410549A1CC}" type="presParOf" srcId="{508B0C03-CAA7-4E4B-8587-9AE813DEE314}" destId="{967FE982-B18A-45E8-8238-9F1554B8F8E4}" srcOrd="10" destOrd="0" presId="urn:microsoft.com/office/officeart/2005/8/layout/cycle8"/>
    <dgm:cxn modelId="{984037D0-920F-48A3-80EA-F358B5CE9D56}" type="presParOf" srcId="{508B0C03-CAA7-4E4B-8587-9AE813DEE314}" destId="{46FC4A9A-1488-4F7C-94FA-2F9EEB0F475E}" srcOrd="11" destOrd="0" presId="urn:microsoft.com/office/officeart/2005/8/layout/cycle8"/>
    <dgm:cxn modelId="{F39D915A-4E66-4E56-A9C6-9A76E8FFE4E8}" type="presParOf" srcId="{508B0C03-CAA7-4E4B-8587-9AE813DEE314}" destId="{CFD3E388-BE14-46BE-BF6B-4E6BB884F226}" srcOrd="12" destOrd="0" presId="urn:microsoft.com/office/officeart/2005/8/layout/cycle8"/>
    <dgm:cxn modelId="{7C229DD3-768B-4C27-99DA-1CE486971850}" type="presParOf" srcId="{508B0C03-CAA7-4E4B-8587-9AE813DEE314}" destId="{ED067DA1-7C11-48D4-92C4-92F6F3612C7E}" srcOrd="13" destOrd="0" presId="urn:microsoft.com/office/officeart/2005/8/layout/cycle8"/>
    <dgm:cxn modelId="{32EA5A34-FAC9-46D3-B918-9D283093435C}" type="presParOf" srcId="{508B0C03-CAA7-4E4B-8587-9AE813DEE314}" destId="{A13BC34C-05D3-415F-B2C9-0158034E32C5}" srcOrd="14" destOrd="0" presId="urn:microsoft.com/office/officeart/2005/8/layout/cycle8"/>
    <dgm:cxn modelId="{BFC19BE6-AF24-42C5-94B6-858825AAE61D}" type="presParOf" srcId="{508B0C03-CAA7-4E4B-8587-9AE813DEE314}" destId="{2C6EA22A-B647-40EC-8753-B9171F216CB7}" srcOrd="15" destOrd="0" presId="urn:microsoft.com/office/officeart/2005/8/layout/cycle8"/>
    <dgm:cxn modelId="{9822FF0B-D0A0-40B0-9858-D0FA93257B03}" type="presParOf" srcId="{508B0C03-CAA7-4E4B-8587-9AE813DEE314}" destId="{0258B696-90EB-4128-89F7-B6E3F0490668}" srcOrd="16" destOrd="0" presId="urn:microsoft.com/office/officeart/2005/8/layout/cycle8"/>
    <dgm:cxn modelId="{315B8700-B88B-408F-8CB7-BA2F1559C793}" type="presParOf" srcId="{508B0C03-CAA7-4E4B-8587-9AE813DEE314}" destId="{2F22CCD2-AC20-49B1-A77F-4F0B913BF8D2}" srcOrd="17" destOrd="0" presId="urn:microsoft.com/office/officeart/2005/8/layout/cycle8"/>
    <dgm:cxn modelId="{354727FB-2EE5-4D0B-9BC9-7F5A3BEEC810}" type="presParOf" srcId="{508B0C03-CAA7-4E4B-8587-9AE813DEE314}" destId="{2DB6CF7B-A924-4370-9344-49439F8BB5CB}" srcOrd="18" destOrd="0" presId="urn:microsoft.com/office/officeart/2005/8/layout/cycle8"/>
    <dgm:cxn modelId="{C7D4798C-8044-484E-815C-100D33E66AE3}" type="presParOf" srcId="{508B0C03-CAA7-4E4B-8587-9AE813DEE314}" destId="{7D0F4CEC-6968-4A2B-9B60-4B0735ABDBCF}" srcOrd="19"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6E474F-256A-43F5-9B41-627EE3E0E2A9}" type="doc">
      <dgm:prSet loTypeId="urn:microsoft.com/office/officeart/2005/8/layout/cycle8" loCatId="cycle" qsTypeId="urn:microsoft.com/office/officeart/2005/8/quickstyle/simple1" qsCatId="simple" csTypeId="urn:microsoft.com/office/officeart/2005/8/colors/accent4_1" csCatId="accent4" phldr="1"/>
      <dgm:spPr/>
    </dgm:pt>
    <dgm:pt modelId="{999BC68E-D196-4095-B32B-0D2FA50707EB}">
      <dgm:prSet phldrT="[Text]" custT="1"/>
      <dgm:spPr/>
      <dgm:t>
        <a:bodyPr/>
        <a:lstStyle/>
        <a:p>
          <a:r>
            <a:rPr lang="en-US" sz="1400" dirty="0" err="1"/>
            <a:t>Meesan</a:t>
          </a:r>
          <a:r>
            <a:rPr lang="en-US" sz="1400" dirty="0"/>
            <a:t> </a:t>
          </a:r>
          <a:r>
            <a:rPr lang="en-US" sz="1400" dirty="0" err="1"/>
            <a:t>poltto</a:t>
          </a:r>
          <a:endParaRPr lang="en-US" sz="1400" dirty="0"/>
        </a:p>
      </dgm:t>
    </dgm:pt>
    <dgm:pt modelId="{8E9CCF78-F09F-4A01-B0ED-31E944005B73}" type="parTrans" cxnId="{BCFE318A-54B5-4B93-AA75-00D1A6B7DD3F}">
      <dgm:prSet/>
      <dgm:spPr/>
      <dgm:t>
        <a:bodyPr/>
        <a:lstStyle/>
        <a:p>
          <a:endParaRPr lang="en-US"/>
        </a:p>
      </dgm:t>
    </dgm:pt>
    <dgm:pt modelId="{8207D532-5122-4DC7-B38F-90729ADE0168}" type="sibTrans" cxnId="{BCFE318A-54B5-4B93-AA75-00D1A6B7DD3F}">
      <dgm:prSet/>
      <dgm:spPr/>
      <dgm:t>
        <a:bodyPr/>
        <a:lstStyle/>
        <a:p>
          <a:endParaRPr lang="en-US"/>
        </a:p>
      </dgm:t>
    </dgm:pt>
    <dgm:pt modelId="{508B0C03-CAA7-4E4B-8587-9AE813DEE314}" type="pres">
      <dgm:prSet presAssocID="{CB6E474F-256A-43F5-9B41-627EE3E0E2A9}" presName="compositeShape" presStyleCnt="0">
        <dgm:presLayoutVars>
          <dgm:chMax val="7"/>
          <dgm:dir/>
          <dgm:resizeHandles val="exact"/>
        </dgm:presLayoutVars>
      </dgm:prSet>
      <dgm:spPr/>
    </dgm:pt>
    <dgm:pt modelId="{2A7105B5-995F-409D-97B5-FE36CF2EB3F8}" type="pres">
      <dgm:prSet presAssocID="{CB6E474F-256A-43F5-9B41-627EE3E0E2A9}" presName="wedge1" presStyleLbl="node1" presStyleIdx="0" presStyleCnt="1" custLinFactNeighborX="-91061" custLinFactNeighborY="-53584"/>
      <dgm:spPr/>
    </dgm:pt>
    <dgm:pt modelId="{B94FD623-8F97-4EEB-A861-FF5E177BF1D7}" type="pres">
      <dgm:prSet presAssocID="{CB6E474F-256A-43F5-9B41-627EE3E0E2A9}" presName="dummy1a" presStyleCnt="0"/>
      <dgm:spPr/>
    </dgm:pt>
    <dgm:pt modelId="{DF63D2A5-EBB1-4E89-ADBB-E12449F478C0}" type="pres">
      <dgm:prSet presAssocID="{CB6E474F-256A-43F5-9B41-627EE3E0E2A9}" presName="dummy1b" presStyleCnt="0"/>
      <dgm:spPr/>
    </dgm:pt>
    <dgm:pt modelId="{E98808ED-A435-4138-8E14-54E2204E71F3}" type="pres">
      <dgm:prSet presAssocID="{CB6E474F-256A-43F5-9B41-627EE3E0E2A9}" presName="wedge1Tx" presStyleLbl="node1" presStyleIdx="0" presStyleCnt="1">
        <dgm:presLayoutVars>
          <dgm:chMax val="0"/>
          <dgm:chPref val="0"/>
          <dgm:bulletEnabled val="1"/>
        </dgm:presLayoutVars>
      </dgm:prSet>
      <dgm:spPr/>
    </dgm:pt>
    <dgm:pt modelId="{3C5873D7-CC8B-415C-9944-41CAB28F684E}" type="pres">
      <dgm:prSet presAssocID="{8207D532-5122-4DC7-B38F-90729ADE0168}" presName="arrowWedge1single" presStyleLbl="fgSibTrans2D1" presStyleIdx="0" presStyleCnt="1"/>
      <dgm:spPr/>
    </dgm:pt>
  </dgm:ptLst>
  <dgm:cxnLst>
    <dgm:cxn modelId="{4C1CEC31-2B53-408A-9328-0047F98FC1C0}" type="presOf" srcId="{999BC68E-D196-4095-B32B-0D2FA50707EB}" destId="{E98808ED-A435-4138-8E14-54E2204E71F3}" srcOrd="1" destOrd="0" presId="urn:microsoft.com/office/officeart/2005/8/layout/cycle8"/>
    <dgm:cxn modelId="{BCFE318A-54B5-4B93-AA75-00D1A6B7DD3F}" srcId="{CB6E474F-256A-43F5-9B41-627EE3E0E2A9}" destId="{999BC68E-D196-4095-B32B-0D2FA50707EB}" srcOrd="0" destOrd="0" parTransId="{8E9CCF78-F09F-4A01-B0ED-31E944005B73}" sibTransId="{8207D532-5122-4DC7-B38F-90729ADE0168}"/>
    <dgm:cxn modelId="{2A28CAA7-1824-4E4A-B182-DC7A8DD32D7C}" type="presOf" srcId="{999BC68E-D196-4095-B32B-0D2FA50707EB}" destId="{2A7105B5-995F-409D-97B5-FE36CF2EB3F8}" srcOrd="0" destOrd="0" presId="urn:microsoft.com/office/officeart/2005/8/layout/cycle8"/>
    <dgm:cxn modelId="{13EE31F3-67C2-4A76-9BEE-70F1ED0736AE}" type="presOf" srcId="{CB6E474F-256A-43F5-9B41-627EE3E0E2A9}" destId="{508B0C03-CAA7-4E4B-8587-9AE813DEE314}" srcOrd="0" destOrd="0" presId="urn:microsoft.com/office/officeart/2005/8/layout/cycle8"/>
    <dgm:cxn modelId="{1490890A-9FFE-4C28-99CB-CE4CA2797123}" type="presParOf" srcId="{508B0C03-CAA7-4E4B-8587-9AE813DEE314}" destId="{2A7105B5-995F-409D-97B5-FE36CF2EB3F8}" srcOrd="0" destOrd="0" presId="urn:microsoft.com/office/officeart/2005/8/layout/cycle8"/>
    <dgm:cxn modelId="{0FC68991-238A-4B21-98C9-4DC9CC512C85}" type="presParOf" srcId="{508B0C03-CAA7-4E4B-8587-9AE813DEE314}" destId="{B94FD623-8F97-4EEB-A861-FF5E177BF1D7}" srcOrd="1" destOrd="0" presId="urn:microsoft.com/office/officeart/2005/8/layout/cycle8"/>
    <dgm:cxn modelId="{3DC7EEE9-6399-466D-B2BC-FA89F6646300}" type="presParOf" srcId="{508B0C03-CAA7-4E4B-8587-9AE813DEE314}" destId="{DF63D2A5-EBB1-4E89-ADBB-E12449F478C0}" srcOrd="2" destOrd="0" presId="urn:microsoft.com/office/officeart/2005/8/layout/cycle8"/>
    <dgm:cxn modelId="{1D4E4261-E9A8-4236-B25A-E5F650A05840}" type="presParOf" srcId="{508B0C03-CAA7-4E4B-8587-9AE813DEE314}" destId="{E98808ED-A435-4138-8E14-54E2204E71F3}" srcOrd="3" destOrd="0" presId="urn:microsoft.com/office/officeart/2005/8/layout/cycle8"/>
    <dgm:cxn modelId="{BD51FE0C-02C0-4D15-80EB-89741ACF8DA3}" type="presParOf" srcId="{508B0C03-CAA7-4E4B-8587-9AE813DEE314}" destId="{3C5873D7-CC8B-415C-9944-41CAB28F684E}"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6E474F-256A-43F5-9B41-627EE3E0E2A9}" type="doc">
      <dgm:prSet loTypeId="urn:microsoft.com/office/officeart/2005/8/layout/process2" loCatId="process" qsTypeId="urn:microsoft.com/office/officeart/2005/8/quickstyle/simple1" qsCatId="simple" csTypeId="urn:microsoft.com/office/officeart/2005/8/colors/accent3_5" csCatId="accent3" phldr="1"/>
      <dgm:spPr/>
    </dgm:pt>
    <dgm:pt modelId="{423CFE9F-0E0B-4F05-BFD3-5F7F82939C7F}">
      <dgm:prSet phldrT="[Text]"/>
      <dgm:spPr/>
      <dgm:t>
        <a:bodyPr/>
        <a:lstStyle/>
        <a:p>
          <a:r>
            <a:rPr lang="en-US" dirty="0" err="1"/>
            <a:t>Pesu</a:t>
          </a:r>
          <a:endParaRPr lang="en-US" dirty="0"/>
        </a:p>
      </dgm:t>
    </dgm:pt>
    <dgm:pt modelId="{ADAEA87B-B65E-496F-885D-567FE1050DEE}" type="parTrans" cxnId="{E260DEE7-D9C6-467F-9850-B83908A4C56F}">
      <dgm:prSet/>
      <dgm:spPr/>
      <dgm:t>
        <a:bodyPr/>
        <a:lstStyle/>
        <a:p>
          <a:endParaRPr lang="en-US"/>
        </a:p>
      </dgm:t>
    </dgm:pt>
    <dgm:pt modelId="{81D91F54-00D1-49B6-B0D4-39AB2669E071}" type="sibTrans" cxnId="{E260DEE7-D9C6-467F-9850-B83908A4C56F}">
      <dgm:prSet/>
      <dgm:spPr/>
      <dgm:t>
        <a:bodyPr/>
        <a:lstStyle/>
        <a:p>
          <a:endParaRPr lang="en-US"/>
        </a:p>
      </dgm:t>
    </dgm:pt>
    <dgm:pt modelId="{4AA17F10-1A10-4CD8-9DF9-874695B5F657}">
      <dgm:prSet phldrT="[Text]"/>
      <dgm:spPr/>
      <dgm:t>
        <a:bodyPr/>
        <a:lstStyle/>
        <a:p>
          <a:r>
            <a:rPr lang="en-US" dirty="0" err="1"/>
            <a:t>Lajittelu</a:t>
          </a:r>
          <a:endParaRPr lang="en-US" dirty="0"/>
        </a:p>
      </dgm:t>
    </dgm:pt>
    <dgm:pt modelId="{C3C8DBAE-1186-43CD-8D61-BE52E5E1F12A}" type="parTrans" cxnId="{2F825B1D-9536-4DD0-8E57-E31E93EABCEC}">
      <dgm:prSet/>
      <dgm:spPr/>
      <dgm:t>
        <a:bodyPr/>
        <a:lstStyle/>
        <a:p>
          <a:endParaRPr lang="en-US"/>
        </a:p>
      </dgm:t>
    </dgm:pt>
    <dgm:pt modelId="{A5A307BF-2B7D-46CE-8376-33D475678BCB}" type="sibTrans" cxnId="{2F825B1D-9536-4DD0-8E57-E31E93EABCEC}">
      <dgm:prSet/>
      <dgm:spPr/>
      <dgm:t>
        <a:bodyPr/>
        <a:lstStyle/>
        <a:p>
          <a:endParaRPr lang="en-US"/>
        </a:p>
      </dgm:t>
    </dgm:pt>
    <dgm:pt modelId="{982E0D9B-C7C2-40DF-872F-058E50049325}">
      <dgm:prSet phldrT="[Text]"/>
      <dgm:spPr/>
      <dgm:t>
        <a:bodyPr/>
        <a:lstStyle/>
        <a:p>
          <a:r>
            <a:rPr lang="en-US" dirty="0" err="1"/>
            <a:t>Happidelignifiointi</a:t>
          </a:r>
          <a:endParaRPr lang="en-US" dirty="0"/>
        </a:p>
      </dgm:t>
    </dgm:pt>
    <dgm:pt modelId="{2BC3A320-017B-4BAD-B44B-71ED319ADBA5}" type="parTrans" cxnId="{D1CFB88E-F6D9-40B0-B6D5-9AA0F7779B14}">
      <dgm:prSet/>
      <dgm:spPr/>
      <dgm:t>
        <a:bodyPr/>
        <a:lstStyle/>
        <a:p>
          <a:endParaRPr lang="en-US"/>
        </a:p>
      </dgm:t>
    </dgm:pt>
    <dgm:pt modelId="{BDEED62A-9D22-491E-993F-FA62E17EF9E4}" type="sibTrans" cxnId="{D1CFB88E-F6D9-40B0-B6D5-9AA0F7779B14}">
      <dgm:prSet/>
      <dgm:spPr/>
      <dgm:t>
        <a:bodyPr/>
        <a:lstStyle/>
        <a:p>
          <a:endParaRPr lang="en-US"/>
        </a:p>
      </dgm:t>
    </dgm:pt>
    <dgm:pt modelId="{8FFFA5C3-5357-4BC3-B302-B667FD4B2F16}">
      <dgm:prSet phldrT="[Text]"/>
      <dgm:spPr/>
      <dgm:t>
        <a:bodyPr/>
        <a:lstStyle/>
        <a:p>
          <a:r>
            <a:rPr lang="en-US" dirty="0" err="1"/>
            <a:t>Valkaisu</a:t>
          </a:r>
          <a:endParaRPr lang="en-US" dirty="0"/>
        </a:p>
      </dgm:t>
    </dgm:pt>
    <dgm:pt modelId="{1960ECD8-0E30-44AB-B45C-5B6A38C062E0}" type="parTrans" cxnId="{AAFB3599-77E9-4D17-931C-10033F705F8A}">
      <dgm:prSet/>
      <dgm:spPr/>
      <dgm:t>
        <a:bodyPr/>
        <a:lstStyle/>
        <a:p>
          <a:endParaRPr lang="en-US"/>
        </a:p>
      </dgm:t>
    </dgm:pt>
    <dgm:pt modelId="{05CDC8FC-3E92-4DC1-AD77-BE11DCB5F0F8}" type="sibTrans" cxnId="{AAFB3599-77E9-4D17-931C-10033F705F8A}">
      <dgm:prSet/>
      <dgm:spPr/>
      <dgm:t>
        <a:bodyPr/>
        <a:lstStyle/>
        <a:p>
          <a:endParaRPr lang="en-US"/>
        </a:p>
      </dgm:t>
    </dgm:pt>
    <dgm:pt modelId="{C8E96CB1-EC95-4F23-B3B9-1E42E9790700}">
      <dgm:prSet phldrT="[Text]"/>
      <dgm:spPr/>
      <dgm:t>
        <a:bodyPr/>
        <a:lstStyle/>
        <a:p>
          <a:r>
            <a:rPr lang="en-US" dirty="0" err="1"/>
            <a:t>Kuivatus</a:t>
          </a:r>
          <a:endParaRPr lang="en-US" dirty="0"/>
        </a:p>
      </dgm:t>
    </dgm:pt>
    <dgm:pt modelId="{C8C0225E-BFCB-40A8-A2FE-3DCE93B4A3DE}" type="parTrans" cxnId="{9B60D028-0460-4216-A617-30D9D6419AAD}">
      <dgm:prSet/>
      <dgm:spPr/>
      <dgm:t>
        <a:bodyPr/>
        <a:lstStyle/>
        <a:p>
          <a:endParaRPr lang="en-US"/>
        </a:p>
      </dgm:t>
    </dgm:pt>
    <dgm:pt modelId="{EFAB8492-4DC4-4F4A-AB88-F91C0333099A}" type="sibTrans" cxnId="{9B60D028-0460-4216-A617-30D9D6419AAD}">
      <dgm:prSet/>
      <dgm:spPr/>
      <dgm:t>
        <a:bodyPr/>
        <a:lstStyle/>
        <a:p>
          <a:endParaRPr lang="en-US"/>
        </a:p>
      </dgm:t>
    </dgm:pt>
    <dgm:pt modelId="{43916CBE-5F82-4BA1-BEAC-142C890A0BE1}">
      <dgm:prSet phldrT="[Text]"/>
      <dgm:spPr/>
      <dgm:t>
        <a:bodyPr/>
        <a:lstStyle/>
        <a:p>
          <a:r>
            <a:rPr lang="en-US" dirty="0" err="1"/>
            <a:t>Jälkikäsittely</a:t>
          </a:r>
          <a:endParaRPr lang="en-US" dirty="0"/>
        </a:p>
      </dgm:t>
    </dgm:pt>
    <dgm:pt modelId="{FB978EE7-580A-49A5-904D-97123268E142}" type="parTrans" cxnId="{467F8B49-A4F6-43EA-8D40-46AC2A0D755C}">
      <dgm:prSet/>
      <dgm:spPr/>
      <dgm:t>
        <a:bodyPr/>
        <a:lstStyle/>
        <a:p>
          <a:endParaRPr lang="en-US"/>
        </a:p>
      </dgm:t>
    </dgm:pt>
    <dgm:pt modelId="{577223E6-633F-4F72-B3A4-67B82A73FB40}" type="sibTrans" cxnId="{467F8B49-A4F6-43EA-8D40-46AC2A0D755C}">
      <dgm:prSet/>
      <dgm:spPr/>
      <dgm:t>
        <a:bodyPr/>
        <a:lstStyle/>
        <a:p>
          <a:endParaRPr lang="en-US"/>
        </a:p>
      </dgm:t>
    </dgm:pt>
    <dgm:pt modelId="{B2BA4AD1-2E4C-4D18-ABAB-6EE545160C64}">
      <dgm:prSet phldrT="[Text]" custT="1"/>
      <dgm:spPr/>
      <dgm:t>
        <a:bodyPr/>
        <a:lstStyle/>
        <a:p>
          <a:r>
            <a:rPr lang="en-US" sz="2000" b="1" dirty="0" err="1">
              <a:solidFill>
                <a:schemeClr val="tx1"/>
              </a:solidFill>
            </a:rPr>
            <a:t>Sellu</a:t>
          </a:r>
          <a:endParaRPr lang="en-US" sz="2000" b="1" dirty="0">
            <a:solidFill>
              <a:schemeClr val="tx1"/>
            </a:solidFill>
          </a:endParaRPr>
        </a:p>
      </dgm:t>
    </dgm:pt>
    <dgm:pt modelId="{E5352901-88B9-41AD-AC0F-252726F02FA4}" type="parTrans" cxnId="{E9EB7AC8-4F8E-4A2D-9534-6D2CED0AE007}">
      <dgm:prSet/>
      <dgm:spPr/>
      <dgm:t>
        <a:bodyPr/>
        <a:lstStyle/>
        <a:p>
          <a:endParaRPr lang="en-US"/>
        </a:p>
      </dgm:t>
    </dgm:pt>
    <dgm:pt modelId="{A5A48B0A-5368-4070-916A-512FB0FD5FA6}" type="sibTrans" cxnId="{E9EB7AC8-4F8E-4A2D-9534-6D2CED0AE007}">
      <dgm:prSet/>
      <dgm:spPr/>
      <dgm:t>
        <a:bodyPr/>
        <a:lstStyle/>
        <a:p>
          <a:endParaRPr lang="en-US"/>
        </a:p>
      </dgm:t>
    </dgm:pt>
    <dgm:pt modelId="{ED831BCF-65D3-479B-9FD8-7FF8E6C35D65}" type="pres">
      <dgm:prSet presAssocID="{CB6E474F-256A-43F5-9B41-627EE3E0E2A9}" presName="linearFlow" presStyleCnt="0">
        <dgm:presLayoutVars>
          <dgm:resizeHandles val="exact"/>
        </dgm:presLayoutVars>
      </dgm:prSet>
      <dgm:spPr/>
    </dgm:pt>
    <dgm:pt modelId="{C7E610B0-0910-48F1-9F75-0A10304B767C}" type="pres">
      <dgm:prSet presAssocID="{423CFE9F-0E0B-4F05-BFD3-5F7F82939C7F}" presName="node" presStyleLbl="node1" presStyleIdx="0" presStyleCnt="7">
        <dgm:presLayoutVars>
          <dgm:bulletEnabled val="1"/>
        </dgm:presLayoutVars>
      </dgm:prSet>
      <dgm:spPr/>
    </dgm:pt>
    <dgm:pt modelId="{634E87D9-6B98-41D1-87A7-DBE65B8F16FA}" type="pres">
      <dgm:prSet presAssocID="{81D91F54-00D1-49B6-B0D4-39AB2669E071}" presName="sibTrans" presStyleLbl="sibTrans2D1" presStyleIdx="0" presStyleCnt="6"/>
      <dgm:spPr/>
    </dgm:pt>
    <dgm:pt modelId="{798FC1B9-205F-47E7-8665-156290115A10}" type="pres">
      <dgm:prSet presAssocID="{81D91F54-00D1-49B6-B0D4-39AB2669E071}" presName="connectorText" presStyleLbl="sibTrans2D1" presStyleIdx="0" presStyleCnt="6"/>
      <dgm:spPr/>
    </dgm:pt>
    <dgm:pt modelId="{173E0915-DBED-44D9-974F-C708C2094F88}" type="pres">
      <dgm:prSet presAssocID="{4AA17F10-1A10-4CD8-9DF9-874695B5F657}" presName="node" presStyleLbl="node1" presStyleIdx="1" presStyleCnt="7">
        <dgm:presLayoutVars>
          <dgm:bulletEnabled val="1"/>
        </dgm:presLayoutVars>
      </dgm:prSet>
      <dgm:spPr/>
    </dgm:pt>
    <dgm:pt modelId="{B4318364-1E77-42C1-A5F3-AFAADABD4DDE}" type="pres">
      <dgm:prSet presAssocID="{A5A307BF-2B7D-46CE-8376-33D475678BCB}" presName="sibTrans" presStyleLbl="sibTrans2D1" presStyleIdx="1" presStyleCnt="6"/>
      <dgm:spPr/>
    </dgm:pt>
    <dgm:pt modelId="{6012DB1B-73F5-4C48-90CE-109E03C83FAF}" type="pres">
      <dgm:prSet presAssocID="{A5A307BF-2B7D-46CE-8376-33D475678BCB}" presName="connectorText" presStyleLbl="sibTrans2D1" presStyleIdx="1" presStyleCnt="6"/>
      <dgm:spPr/>
    </dgm:pt>
    <dgm:pt modelId="{EFD90532-A6CE-424C-8DAB-BF6AEA1F2BEF}" type="pres">
      <dgm:prSet presAssocID="{982E0D9B-C7C2-40DF-872F-058E50049325}" presName="node" presStyleLbl="node1" presStyleIdx="2" presStyleCnt="7">
        <dgm:presLayoutVars>
          <dgm:bulletEnabled val="1"/>
        </dgm:presLayoutVars>
      </dgm:prSet>
      <dgm:spPr/>
    </dgm:pt>
    <dgm:pt modelId="{3BAF3348-DDF1-4F0B-BD42-176EFEDB2680}" type="pres">
      <dgm:prSet presAssocID="{BDEED62A-9D22-491E-993F-FA62E17EF9E4}" presName="sibTrans" presStyleLbl="sibTrans2D1" presStyleIdx="2" presStyleCnt="6"/>
      <dgm:spPr/>
    </dgm:pt>
    <dgm:pt modelId="{9D73AF02-628C-4668-9932-8ABA659F38B5}" type="pres">
      <dgm:prSet presAssocID="{BDEED62A-9D22-491E-993F-FA62E17EF9E4}" presName="connectorText" presStyleLbl="sibTrans2D1" presStyleIdx="2" presStyleCnt="6"/>
      <dgm:spPr/>
    </dgm:pt>
    <dgm:pt modelId="{1E8061A1-6547-418B-8F6F-52F5500C9859}" type="pres">
      <dgm:prSet presAssocID="{8FFFA5C3-5357-4BC3-B302-B667FD4B2F16}" presName="node" presStyleLbl="node1" presStyleIdx="3" presStyleCnt="7">
        <dgm:presLayoutVars>
          <dgm:bulletEnabled val="1"/>
        </dgm:presLayoutVars>
      </dgm:prSet>
      <dgm:spPr/>
    </dgm:pt>
    <dgm:pt modelId="{91A4157F-7E2A-46B7-AAB8-A12BE7A55BEE}" type="pres">
      <dgm:prSet presAssocID="{05CDC8FC-3E92-4DC1-AD77-BE11DCB5F0F8}" presName="sibTrans" presStyleLbl="sibTrans2D1" presStyleIdx="3" presStyleCnt="6"/>
      <dgm:spPr/>
    </dgm:pt>
    <dgm:pt modelId="{22C17B04-3CF6-43B4-BF4D-AA5F9CFB7B22}" type="pres">
      <dgm:prSet presAssocID="{05CDC8FC-3E92-4DC1-AD77-BE11DCB5F0F8}" presName="connectorText" presStyleLbl="sibTrans2D1" presStyleIdx="3" presStyleCnt="6"/>
      <dgm:spPr/>
    </dgm:pt>
    <dgm:pt modelId="{A63DBDAC-8A5E-43F7-AA12-B29B26E43F9D}" type="pres">
      <dgm:prSet presAssocID="{C8E96CB1-EC95-4F23-B3B9-1E42E9790700}" presName="node" presStyleLbl="node1" presStyleIdx="4" presStyleCnt="7">
        <dgm:presLayoutVars>
          <dgm:bulletEnabled val="1"/>
        </dgm:presLayoutVars>
      </dgm:prSet>
      <dgm:spPr/>
    </dgm:pt>
    <dgm:pt modelId="{A843A17C-2F74-45FB-986A-F565A865DBBE}" type="pres">
      <dgm:prSet presAssocID="{EFAB8492-4DC4-4F4A-AB88-F91C0333099A}" presName="sibTrans" presStyleLbl="sibTrans2D1" presStyleIdx="4" presStyleCnt="6"/>
      <dgm:spPr/>
    </dgm:pt>
    <dgm:pt modelId="{E88B2F2D-F6A2-40B2-8737-36F8D241D017}" type="pres">
      <dgm:prSet presAssocID="{EFAB8492-4DC4-4F4A-AB88-F91C0333099A}" presName="connectorText" presStyleLbl="sibTrans2D1" presStyleIdx="4" presStyleCnt="6"/>
      <dgm:spPr/>
    </dgm:pt>
    <dgm:pt modelId="{0B5E79DE-8078-419C-8E50-9C75B83D094C}" type="pres">
      <dgm:prSet presAssocID="{43916CBE-5F82-4BA1-BEAC-142C890A0BE1}" presName="node" presStyleLbl="node1" presStyleIdx="5" presStyleCnt="7">
        <dgm:presLayoutVars>
          <dgm:bulletEnabled val="1"/>
        </dgm:presLayoutVars>
      </dgm:prSet>
      <dgm:spPr/>
    </dgm:pt>
    <dgm:pt modelId="{B02C119E-9AD8-4000-ACA7-760622A99B67}" type="pres">
      <dgm:prSet presAssocID="{577223E6-633F-4F72-B3A4-67B82A73FB40}" presName="sibTrans" presStyleLbl="sibTrans2D1" presStyleIdx="5" presStyleCnt="6"/>
      <dgm:spPr/>
    </dgm:pt>
    <dgm:pt modelId="{85D0F902-1047-44A3-9117-7B956B92C989}" type="pres">
      <dgm:prSet presAssocID="{577223E6-633F-4F72-B3A4-67B82A73FB40}" presName="connectorText" presStyleLbl="sibTrans2D1" presStyleIdx="5" presStyleCnt="6"/>
      <dgm:spPr/>
    </dgm:pt>
    <dgm:pt modelId="{69DD0101-EB6C-4DBB-A92A-2E752F0C90CE}" type="pres">
      <dgm:prSet presAssocID="{B2BA4AD1-2E4C-4D18-ABAB-6EE545160C64}" presName="node" presStyleLbl="node1" presStyleIdx="6" presStyleCnt="7">
        <dgm:presLayoutVars>
          <dgm:bulletEnabled val="1"/>
        </dgm:presLayoutVars>
      </dgm:prSet>
      <dgm:spPr/>
    </dgm:pt>
  </dgm:ptLst>
  <dgm:cxnLst>
    <dgm:cxn modelId="{8185011D-BA50-43A4-8BDB-F44EF51D67B7}" type="presOf" srcId="{577223E6-633F-4F72-B3A4-67B82A73FB40}" destId="{85D0F902-1047-44A3-9117-7B956B92C989}" srcOrd="1" destOrd="0" presId="urn:microsoft.com/office/officeart/2005/8/layout/process2"/>
    <dgm:cxn modelId="{2F825B1D-9536-4DD0-8E57-E31E93EABCEC}" srcId="{CB6E474F-256A-43F5-9B41-627EE3E0E2A9}" destId="{4AA17F10-1A10-4CD8-9DF9-874695B5F657}" srcOrd="1" destOrd="0" parTransId="{C3C8DBAE-1186-43CD-8D61-BE52E5E1F12A}" sibTransId="{A5A307BF-2B7D-46CE-8376-33D475678BCB}"/>
    <dgm:cxn modelId="{8AB0BA22-DA4E-402E-9195-916EC8A5D8C6}" type="presOf" srcId="{BDEED62A-9D22-491E-993F-FA62E17EF9E4}" destId="{3BAF3348-DDF1-4F0B-BD42-176EFEDB2680}" srcOrd="0" destOrd="0" presId="urn:microsoft.com/office/officeart/2005/8/layout/process2"/>
    <dgm:cxn modelId="{C3407924-D86B-4E9B-B09D-34E6120E2C87}" type="presOf" srcId="{577223E6-633F-4F72-B3A4-67B82A73FB40}" destId="{B02C119E-9AD8-4000-ACA7-760622A99B67}" srcOrd="0" destOrd="0" presId="urn:microsoft.com/office/officeart/2005/8/layout/process2"/>
    <dgm:cxn modelId="{9B60D028-0460-4216-A617-30D9D6419AAD}" srcId="{CB6E474F-256A-43F5-9B41-627EE3E0E2A9}" destId="{C8E96CB1-EC95-4F23-B3B9-1E42E9790700}" srcOrd="4" destOrd="0" parTransId="{C8C0225E-BFCB-40A8-A2FE-3DCE93B4A3DE}" sibTransId="{EFAB8492-4DC4-4F4A-AB88-F91C0333099A}"/>
    <dgm:cxn modelId="{0747AE40-C678-496F-AAA0-AA5883434C28}" type="presOf" srcId="{05CDC8FC-3E92-4DC1-AD77-BE11DCB5F0F8}" destId="{91A4157F-7E2A-46B7-AAB8-A12BE7A55BEE}" srcOrd="0" destOrd="0" presId="urn:microsoft.com/office/officeart/2005/8/layout/process2"/>
    <dgm:cxn modelId="{2F45E667-BF42-4521-952F-4DCFE40686A8}" type="presOf" srcId="{BDEED62A-9D22-491E-993F-FA62E17EF9E4}" destId="{9D73AF02-628C-4668-9932-8ABA659F38B5}" srcOrd="1" destOrd="0" presId="urn:microsoft.com/office/officeart/2005/8/layout/process2"/>
    <dgm:cxn modelId="{467F8B49-A4F6-43EA-8D40-46AC2A0D755C}" srcId="{CB6E474F-256A-43F5-9B41-627EE3E0E2A9}" destId="{43916CBE-5F82-4BA1-BEAC-142C890A0BE1}" srcOrd="5" destOrd="0" parTransId="{FB978EE7-580A-49A5-904D-97123268E142}" sibTransId="{577223E6-633F-4F72-B3A4-67B82A73FB40}"/>
    <dgm:cxn modelId="{FC6B384C-9E7D-43B5-B535-C69A947E6C9F}" type="presOf" srcId="{81D91F54-00D1-49B6-B0D4-39AB2669E071}" destId="{634E87D9-6B98-41D1-87A7-DBE65B8F16FA}" srcOrd="0" destOrd="0" presId="urn:microsoft.com/office/officeart/2005/8/layout/process2"/>
    <dgm:cxn modelId="{791CE76E-7949-4A3D-B225-2BFE9F820059}" type="presOf" srcId="{B2BA4AD1-2E4C-4D18-ABAB-6EE545160C64}" destId="{69DD0101-EB6C-4DBB-A92A-2E752F0C90CE}" srcOrd="0" destOrd="0" presId="urn:microsoft.com/office/officeart/2005/8/layout/process2"/>
    <dgm:cxn modelId="{3E95EA56-14F2-4EBF-9E1A-6B34AD48BEDF}" type="presOf" srcId="{EFAB8492-4DC4-4F4A-AB88-F91C0333099A}" destId="{E88B2F2D-F6A2-40B2-8737-36F8D241D017}" srcOrd="1" destOrd="0" presId="urn:microsoft.com/office/officeart/2005/8/layout/process2"/>
    <dgm:cxn modelId="{425A2C7D-0A8A-4370-98E1-EE7E17035E5A}" type="presOf" srcId="{4AA17F10-1A10-4CD8-9DF9-874695B5F657}" destId="{173E0915-DBED-44D9-974F-C708C2094F88}" srcOrd="0" destOrd="0" presId="urn:microsoft.com/office/officeart/2005/8/layout/process2"/>
    <dgm:cxn modelId="{1593B080-0EC6-4010-BCCD-AA979E510121}" type="presOf" srcId="{43916CBE-5F82-4BA1-BEAC-142C890A0BE1}" destId="{0B5E79DE-8078-419C-8E50-9C75B83D094C}" srcOrd="0" destOrd="0" presId="urn:microsoft.com/office/officeart/2005/8/layout/process2"/>
    <dgm:cxn modelId="{D1CFB88E-F6D9-40B0-B6D5-9AA0F7779B14}" srcId="{CB6E474F-256A-43F5-9B41-627EE3E0E2A9}" destId="{982E0D9B-C7C2-40DF-872F-058E50049325}" srcOrd="2" destOrd="0" parTransId="{2BC3A320-017B-4BAD-B44B-71ED319ADBA5}" sibTransId="{BDEED62A-9D22-491E-993F-FA62E17EF9E4}"/>
    <dgm:cxn modelId="{D7730B99-E402-48BD-A965-7B13312F0735}" type="presOf" srcId="{81D91F54-00D1-49B6-B0D4-39AB2669E071}" destId="{798FC1B9-205F-47E7-8665-156290115A10}" srcOrd="1" destOrd="0" presId="urn:microsoft.com/office/officeart/2005/8/layout/process2"/>
    <dgm:cxn modelId="{AAFB3599-77E9-4D17-931C-10033F705F8A}" srcId="{CB6E474F-256A-43F5-9B41-627EE3E0E2A9}" destId="{8FFFA5C3-5357-4BC3-B302-B667FD4B2F16}" srcOrd="3" destOrd="0" parTransId="{1960ECD8-0E30-44AB-B45C-5B6A38C062E0}" sibTransId="{05CDC8FC-3E92-4DC1-AD77-BE11DCB5F0F8}"/>
    <dgm:cxn modelId="{4061369A-FDF6-4929-AD3F-B92417E86B5A}" type="presOf" srcId="{05CDC8FC-3E92-4DC1-AD77-BE11DCB5F0F8}" destId="{22C17B04-3CF6-43B4-BF4D-AA5F9CFB7B22}" srcOrd="1" destOrd="0" presId="urn:microsoft.com/office/officeart/2005/8/layout/process2"/>
    <dgm:cxn modelId="{6CA92BA0-D27A-45E6-97D0-5B6430EEB2EA}" type="presOf" srcId="{EFAB8492-4DC4-4F4A-AB88-F91C0333099A}" destId="{A843A17C-2F74-45FB-986A-F565A865DBBE}" srcOrd="0" destOrd="0" presId="urn:microsoft.com/office/officeart/2005/8/layout/process2"/>
    <dgm:cxn modelId="{8F8A79A5-D153-46B6-B7C0-D3E44AA5E96B}" type="presOf" srcId="{A5A307BF-2B7D-46CE-8376-33D475678BCB}" destId="{B4318364-1E77-42C1-A5F3-AFAADABD4DDE}" srcOrd="0" destOrd="0" presId="urn:microsoft.com/office/officeart/2005/8/layout/process2"/>
    <dgm:cxn modelId="{E9EB7AC8-4F8E-4A2D-9534-6D2CED0AE007}" srcId="{CB6E474F-256A-43F5-9B41-627EE3E0E2A9}" destId="{B2BA4AD1-2E4C-4D18-ABAB-6EE545160C64}" srcOrd="6" destOrd="0" parTransId="{E5352901-88B9-41AD-AC0F-252726F02FA4}" sibTransId="{A5A48B0A-5368-4070-916A-512FB0FD5FA6}"/>
    <dgm:cxn modelId="{2E9408CB-16B5-47C6-92BE-19998D7DB199}" type="presOf" srcId="{982E0D9B-C7C2-40DF-872F-058E50049325}" destId="{EFD90532-A6CE-424C-8DAB-BF6AEA1F2BEF}" srcOrd="0" destOrd="0" presId="urn:microsoft.com/office/officeart/2005/8/layout/process2"/>
    <dgm:cxn modelId="{37FAEFCB-231C-492B-8FE0-5C1C8D2B669F}" type="presOf" srcId="{8FFFA5C3-5357-4BC3-B302-B667FD4B2F16}" destId="{1E8061A1-6547-418B-8F6F-52F5500C9859}" srcOrd="0" destOrd="0" presId="urn:microsoft.com/office/officeart/2005/8/layout/process2"/>
    <dgm:cxn modelId="{354F69D6-9DD3-4630-B39F-9A437186D195}" type="presOf" srcId="{C8E96CB1-EC95-4F23-B3B9-1E42E9790700}" destId="{A63DBDAC-8A5E-43F7-AA12-B29B26E43F9D}" srcOrd="0" destOrd="0" presId="urn:microsoft.com/office/officeart/2005/8/layout/process2"/>
    <dgm:cxn modelId="{AAE6EEE5-BB71-48FA-894D-458047AF330B}" type="presOf" srcId="{CB6E474F-256A-43F5-9B41-627EE3E0E2A9}" destId="{ED831BCF-65D3-479B-9FD8-7FF8E6C35D65}" srcOrd="0" destOrd="0" presId="urn:microsoft.com/office/officeart/2005/8/layout/process2"/>
    <dgm:cxn modelId="{E260DEE7-D9C6-467F-9850-B83908A4C56F}" srcId="{CB6E474F-256A-43F5-9B41-627EE3E0E2A9}" destId="{423CFE9F-0E0B-4F05-BFD3-5F7F82939C7F}" srcOrd="0" destOrd="0" parTransId="{ADAEA87B-B65E-496F-885D-567FE1050DEE}" sibTransId="{81D91F54-00D1-49B6-B0D4-39AB2669E071}"/>
    <dgm:cxn modelId="{4A6DD9EA-A077-4078-8003-BB3249B638D0}" type="presOf" srcId="{423CFE9F-0E0B-4F05-BFD3-5F7F82939C7F}" destId="{C7E610B0-0910-48F1-9F75-0A10304B767C}" srcOrd="0" destOrd="0" presId="urn:microsoft.com/office/officeart/2005/8/layout/process2"/>
    <dgm:cxn modelId="{D4EC84F0-F10A-4C78-8A3C-9DCBBCA6ACD6}" type="presOf" srcId="{A5A307BF-2B7D-46CE-8376-33D475678BCB}" destId="{6012DB1B-73F5-4C48-90CE-109E03C83FAF}" srcOrd="1" destOrd="0" presId="urn:microsoft.com/office/officeart/2005/8/layout/process2"/>
    <dgm:cxn modelId="{20787A88-C3A5-4F7D-83EF-BCFC955C980C}" type="presParOf" srcId="{ED831BCF-65D3-479B-9FD8-7FF8E6C35D65}" destId="{C7E610B0-0910-48F1-9F75-0A10304B767C}" srcOrd="0" destOrd="0" presId="urn:microsoft.com/office/officeart/2005/8/layout/process2"/>
    <dgm:cxn modelId="{6ADEF009-55F3-4015-A2BE-751011B9501F}" type="presParOf" srcId="{ED831BCF-65D3-479B-9FD8-7FF8E6C35D65}" destId="{634E87D9-6B98-41D1-87A7-DBE65B8F16FA}" srcOrd="1" destOrd="0" presId="urn:microsoft.com/office/officeart/2005/8/layout/process2"/>
    <dgm:cxn modelId="{762B650F-F22F-454A-B730-93AB3006C5EF}" type="presParOf" srcId="{634E87D9-6B98-41D1-87A7-DBE65B8F16FA}" destId="{798FC1B9-205F-47E7-8665-156290115A10}" srcOrd="0" destOrd="0" presId="urn:microsoft.com/office/officeart/2005/8/layout/process2"/>
    <dgm:cxn modelId="{96C2A28F-9164-4D0C-9E81-754D3430E5C1}" type="presParOf" srcId="{ED831BCF-65D3-479B-9FD8-7FF8E6C35D65}" destId="{173E0915-DBED-44D9-974F-C708C2094F88}" srcOrd="2" destOrd="0" presId="urn:microsoft.com/office/officeart/2005/8/layout/process2"/>
    <dgm:cxn modelId="{95FEC7E3-B1FA-4BBC-BDE8-18B236B58B93}" type="presParOf" srcId="{ED831BCF-65D3-479B-9FD8-7FF8E6C35D65}" destId="{B4318364-1E77-42C1-A5F3-AFAADABD4DDE}" srcOrd="3" destOrd="0" presId="urn:microsoft.com/office/officeart/2005/8/layout/process2"/>
    <dgm:cxn modelId="{D117CEF1-D37F-4B8C-B844-FD8269025618}" type="presParOf" srcId="{B4318364-1E77-42C1-A5F3-AFAADABD4DDE}" destId="{6012DB1B-73F5-4C48-90CE-109E03C83FAF}" srcOrd="0" destOrd="0" presId="urn:microsoft.com/office/officeart/2005/8/layout/process2"/>
    <dgm:cxn modelId="{48CFE76A-B074-41C0-A233-9264F4A47792}" type="presParOf" srcId="{ED831BCF-65D3-479B-9FD8-7FF8E6C35D65}" destId="{EFD90532-A6CE-424C-8DAB-BF6AEA1F2BEF}" srcOrd="4" destOrd="0" presId="urn:microsoft.com/office/officeart/2005/8/layout/process2"/>
    <dgm:cxn modelId="{BFCC3AA9-6181-4B44-ACBF-6C73691EEAED}" type="presParOf" srcId="{ED831BCF-65D3-479B-9FD8-7FF8E6C35D65}" destId="{3BAF3348-DDF1-4F0B-BD42-176EFEDB2680}" srcOrd="5" destOrd="0" presId="urn:microsoft.com/office/officeart/2005/8/layout/process2"/>
    <dgm:cxn modelId="{0C16BC61-6C08-4528-91C1-27AD21E872AC}" type="presParOf" srcId="{3BAF3348-DDF1-4F0B-BD42-176EFEDB2680}" destId="{9D73AF02-628C-4668-9932-8ABA659F38B5}" srcOrd="0" destOrd="0" presId="urn:microsoft.com/office/officeart/2005/8/layout/process2"/>
    <dgm:cxn modelId="{276F3D80-A9D9-4C0F-AE0C-326919AFE5BC}" type="presParOf" srcId="{ED831BCF-65D3-479B-9FD8-7FF8E6C35D65}" destId="{1E8061A1-6547-418B-8F6F-52F5500C9859}" srcOrd="6" destOrd="0" presId="urn:microsoft.com/office/officeart/2005/8/layout/process2"/>
    <dgm:cxn modelId="{13BAB72B-E4DA-4CE0-AFB8-7B6B8A046CFD}" type="presParOf" srcId="{ED831BCF-65D3-479B-9FD8-7FF8E6C35D65}" destId="{91A4157F-7E2A-46B7-AAB8-A12BE7A55BEE}" srcOrd="7" destOrd="0" presId="urn:microsoft.com/office/officeart/2005/8/layout/process2"/>
    <dgm:cxn modelId="{8C5C15D6-930C-47A6-B360-836DE6C767BB}" type="presParOf" srcId="{91A4157F-7E2A-46B7-AAB8-A12BE7A55BEE}" destId="{22C17B04-3CF6-43B4-BF4D-AA5F9CFB7B22}" srcOrd="0" destOrd="0" presId="urn:microsoft.com/office/officeart/2005/8/layout/process2"/>
    <dgm:cxn modelId="{A3BCFB36-014D-42B0-B751-B8ACD5A1E4A9}" type="presParOf" srcId="{ED831BCF-65D3-479B-9FD8-7FF8E6C35D65}" destId="{A63DBDAC-8A5E-43F7-AA12-B29B26E43F9D}" srcOrd="8" destOrd="0" presId="urn:microsoft.com/office/officeart/2005/8/layout/process2"/>
    <dgm:cxn modelId="{1C82DEC5-B3D1-414C-B26B-E99F917C9895}" type="presParOf" srcId="{ED831BCF-65D3-479B-9FD8-7FF8E6C35D65}" destId="{A843A17C-2F74-45FB-986A-F565A865DBBE}" srcOrd="9" destOrd="0" presId="urn:microsoft.com/office/officeart/2005/8/layout/process2"/>
    <dgm:cxn modelId="{13E68B64-F40D-444B-A24E-5CD6C9B54A0A}" type="presParOf" srcId="{A843A17C-2F74-45FB-986A-F565A865DBBE}" destId="{E88B2F2D-F6A2-40B2-8737-36F8D241D017}" srcOrd="0" destOrd="0" presId="urn:microsoft.com/office/officeart/2005/8/layout/process2"/>
    <dgm:cxn modelId="{7137A0BE-477C-43A8-9651-542217A6BB44}" type="presParOf" srcId="{ED831BCF-65D3-479B-9FD8-7FF8E6C35D65}" destId="{0B5E79DE-8078-419C-8E50-9C75B83D094C}" srcOrd="10" destOrd="0" presId="urn:microsoft.com/office/officeart/2005/8/layout/process2"/>
    <dgm:cxn modelId="{DC3C0DDF-9F25-40C0-A342-9F59CE070EAA}" type="presParOf" srcId="{ED831BCF-65D3-479B-9FD8-7FF8E6C35D65}" destId="{B02C119E-9AD8-4000-ACA7-760622A99B67}" srcOrd="11" destOrd="0" presId="urn:microsoft.com/office/officeart/2005/8/layout/process2"/>
    <dgm:cxn modelId="{16156A6B-930A-4B94-9515-9F7C7EE64D52}" type="presParOf" srcId="{B02C119E-9AD8-4000-ACA7-760622A99B67}" destId="{85D0F902-1047-44A3-9117-7B956B92C989}" srcOrd="0" destOrd="0" presId="urn:microsoft.com/office/officeart/2005/8/layout/process2"/>
    <dgm:cxn modelId="{89712865-C2C3-4BA2-8427-4F9C8127A45D}" type="presParOf" srcId="{ED831BCF-65D3-479B-9FD8-7FF8E6C35D65}" destId="{69DD0101-EB6C-4DBB-A92A-2E752F0C90CE}" srcOrd="1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B6E474F-256A-43F5-9B41-627EE3E0E2A9}" type="doc">
      <dgm:prSet loTypeId="urn:microsoft.com/office/officeart/2005/8/layout/cycle8" loCatId="cycle" qsTypeId="urn:microsoft.com/office/officeart/2005/8/quickstyle/simple1" qsCatId="simple" csTypeId="urn:microsoft.com/office/officeart/2005/8/colors/accent2_1" csCatId="accent2" phldr="1"/>
      <dgm:spPr/>
    </dgm:pt>
    <dgm:pt modelId="{29C06CAD-0989-4D89-B952-EAB832E71A5D}">
      <dgm:prSet phldrT="[Text]"/>
      <dgm:spPr/>
      <dgm:t>
        <a:bodyPr/>
        <a:lstStyle/>
        <a:p>
          <a:r>
            <a:rPr lang="en-US" dirty="0" err="1"/>
            <a:t>Kaustisointi</a:t>
          </a:r>
          <a:endParaRPr lang="en-US" dirty="0"/>
        </a:p>
      </dgm:t>
    </dgm:pt>
    <dgm:pt modelId="{81531310-6FF6-4577-96B6-3E987EB133DC}" type="parTrans" cxnId="{279F2343-658B-4113-B1DC-5508CD7B4D25}">
      <dgm:prSet/>
      <dgm:spPr/>
      <dgm:t>
        <a:bodyPr/>
        <a:lstStyle/>
        <a:p>
          <a:endParaRPr lang="en-US"/>
        </a:p>
      </dgm:t>
    </dgm:pt>
    <dgm:pt modelId="{1D4BF6DC-DDA6-4F9C-A87A-77E5800CFFA9}" type="sibTrans" cxnId="{279F2343-658B-4113-B1DC-5508CD7B4D25}">
      <dgm:prSet/>
      <dgm:spPr/>
      <dgm:t>
        <a:bodyPr/>
        <a:lstStyle/>
        <a:p>
          <a:endParaRPr lang="en-US"/>
        </a:p>
      </dgm:t>
    </dgm:pt>
    <dgm:pt modelId="{BC39FA4C-6D3B-4885-BA19-274976FBC4B5}">
      <dgm:prSet phldrT="[Text]"/>
      <dgm:spPr/>
      <dgm:t>
        <a:bodyPr/>
        <a:lstStyle/>
        <a:p>
          <a:r>
            <a:rPr lang="en-US" dirty="0" err="1"/>
            <a:t>Soodakattila</a:t>
          </a:r>
          <a:endParaRPr lang="en-US" dirty="0"/>
        </a:p>
      </dgm:t>
    </dgm:pt>
    <dgm:pt modelId="{46C546EC-E0C5-4037-AF9B-3C290CF1CD4A}" type="parTrans" cxnId="{39A580C2-7304-45DA-AF2D-33E2C9DAED23}">
      <dgm:prSet/>
      <dgm:spPr/>
      <dgm:t>
        <a:bodyPr/>
        <a:lstStyle/>
        <a:p>
          <a:endParaRPr lang="en-US"/>
        </a:p>
      </dgm:t>
    </dgm:pt>
    <dgm:pt modelId="{55ED49FB-9EA8-4EEC-87E6-CB805EF5F876}" type="sibTrans" cxnId="{39A580C2-7304-45DA-AF2D-33E2C9DAED23}">
      <dgm:prSet/>
      <dgm:spPr/>
      <dgm:t>
        <a:bodyPr/>
        <a:lstStyle/>
        <a:p>
          <a:endParaRPr lang="en-US"/>
        </a:p>
      </dgm:t>
    </dgm:pt>
    <dgm:pt modelId="{0FE1ADB0-0C57-4459-A4A0-BA346ACD5C78}">
      <dgm:prSet phldrT="[Text]" custT="1"/>
      <dgm:spPr/>
      <dgm:t>
        <a:bodyPr/>
        <a:lstStyle/>
        <a:p>
          <a:r>
            <a:rPr lang="en-US" sz="2000" b="1" dirty="0" err="1"/>
            <a:t>Keitto</a:t>
          </a:r>
          <a:endParaRPr lang="en-US" sz="2000" b="1" dirty="0"/>
        </a:p>
      </dgm:t>
    </dgm:pt>
    <dgm:pt modelId="{7D7ACE49-6174-4F5B-B45D-D616EE2C3D89}" type="parTrans" cxnId="{E5A5CDC3-2FCD-43C6-98EF-33027D72B428}">
      <dgm:prSet/>
      <dgm:spPr/>
      <dgm:t>
        <a:bodyPr/>
        <a:lstStyle/>
        <a:p>
          <a:endParaRPr lang="en-US"/>
        </a:p>
      </dgm:t>
    </dgm:pt>
    <dgm:pt modelId="{06C022E0-571E-462F-BB0F-C11775177213}" type="sibTrans" cxnId="{E5A5CDC3-2FCD-43C6-98EF-33027D72B428}">
      <dgm:prSet/>
      <dgm:spPr/>
      <dgm:t>
        <a:bodyPr/>
        <a:lstStyle/>
        <a:p>
          <a:endParaRPr lang="en-US"/>
        </a:p>
      </dgm:t>
    </dgm:pt>
    <dgm:pt modelId="{68486FEF-B6C7-4090-9F6A-A695B7700289}">
      <dgm:prSet phldrT="[Text]"/>
      <dgm:spPr/>
      <dgm:t>
        <a:bodyPr/>
        <a:lstStyle/>
        <a:p>
          <a:r>
            <a:rPr lang="en-US" dirty="0" err="1"/>
            <a:t>Haihdutus</a:t>
          </a:r>
          <a:endParaRPr lang="en-US" dirty="0"/>
        </a:p>
      </dgm:t>
    </dgm:pt>
    <dgm:pt modelId="{B143DE0A-9640-4D8D-AB68-A69554EF4ABA}" type="parTrans" cxnId="{ECD4EB19-6EA2-4CB0-AF54-D3256335C1A2}">
      <dgm:prSet/>
      <dgm:spPr/>
      <dgm:t>
        <a:bodyPr/>
        <a:lstStyle/>
        <a:p>
          <a:endParaRPr lang="en-US"/>
        </a:p>
      </dgm:t>
    </dgm:pt>
    <dgm:pt modelId="{8B0D879B-AE2E-4874-9471-ACCE31DDFE44}" type="sibTrans" cxnId="{ECD4EB19-6EA2-4CB0-AF54-D3256335C1A2}">
      <dgm:prSet/>
      <dgm:spPr/>
      <dgm:t>
        <a:bodyPr/>
        <a:lstStyle/>
        <a:p>
          <a:endParaRPr lang="en-US"/>
        </a:p>
      </dgm:t>
    </dgm:pt>
    <dgm:pt modelId="{508B0C03-CAA7-4E4B-8587-9AE813DEE314}" type="pres">
      <dgm:prSet presAssocID="{CB6E474F-256A-43F5-9B41-627EE3E0E2A9}" presName="compositeShape" presStyleCnt="0">
        <dgm:presLayoutVars>
          <dgm:chMax val="7"/>
          <dgm:dir/>
          <dgm:resizeHandles val="exact"/>
        </dgm:presLayoutVars>
      </dgm:prSet>
      <dgm:spPr/>
    </dgm:pt>
    <dgm:pt modelId="{2A7105B5-995F-409D-97B5-FE36CF2EB3F8}" type="pres">
      <dgm:prSet presAssocID="{CB6E474F-256A-43F5-9B41-627EE3E0E2A9}" presName="wedge1" presStyleLbl="node1" presStyleIdx="0" presStyleCnt="4"/>
      <dgm:spPr/>
    </dgm:pt>
    <dgm:pt modelId="{B94FD623-8F97-4EEB-A861-FF5E177BF1D7}" type="pres">
      <dgm:prSet presAssocID="{CB6E474F-256A-43F5-9B41-627EE3E0E2A9}" presName="dummy1a" presStyleCnt="0"/>
      <dgm:spPr/>
    </dgm:pt>
    <dgm:pt modelId="{DF63D2A5-EBB1-4E89-ADBB-E12449F478C0}" type="pres">
      <dgm:prSet presAssocID="{CB6E474F-256A-43F5-9B41-627EE3E0E2A9}" presName="dummy1b" presStyleCnt="0"/>
      <dgm:spPr/>
    </dgm:pt>
    <dgm:pt modelId="{E98808ED-A435-4138-8E14-54E2204E71F3}" type="pres">
      <dgm:prSet presAssocID="{CB6E474F-256A-43F5-9B41-627EE3E0E2A9}" presName="wedge1Tx" presStyleLbl="node1" presStyleIdx="0" presStyleCnt="4">
        <dgm:presLayoutVars>
          <dgm:chMax val="0"/>
          <dgm:chPref val="0"/>
          <dgm:bulletEnabled val="1"/>
        </dgm:presLayoutVars>
      </dgm:prSet>
      <dgm:spPr/>
    </dgm:pt>
    <dgm:pt modelId="{A593660D-5FF9-47AE-9379-358149CC3D3D}" type="pres">
      <dgm:prSet presAssocID="{CB6E474F-256A-43F5-9B41-627EE3E0E2A9}" presName="wedge2" presStyleLbl="node1" presStyleIdx="1" presStyleCnt="4"/>
      <dgm:spPr/>
    </dgm:pt>
    <dgm:pt modelId="{F714DE24-DB21-44B0-8F66-536BFF3B2270}" type="pres">
      <dgm:prSet presAssocID="{CB6E474F-256A-43F5-9B41-627EE3E0E2A9}" presName="dummy2a" presStyleCnt="0"/>
      <dgm:spPr/>
    </dgm:pt>
    <dgm:pt modelId="{254A5B6D-F629-4263-920D-EA6564362E90}" type="pres">
      <dgm:prSet presAssocID="{CB6E474F-256A-43F5-9B41-627EE3E0E2A9}" presName="dummy2b" presStyleCnt="0"/>
      <dgm:spPr/>
    </dgm:pt>
    <dgm:pt modelId="{29A8FF1A-EA37-4561-8934-A000AD49D2DB}" type="pres">
      <dgm:prSet presAssocID="{CB6E474F-256A-43F5-9B41-627EE3E0E2A9}" presName="wedge2Tx" presStyleLbl="node1" presStyleIdx="1" presStyleCnt="4">
        <dgm:presLayoutVars>
          <dgm:chMax val="0"/>
          <dgm:chPref val="0"/>
          <dgm:bulletEnabled val="1"/>
        </dgm:presLayoutVars>
      </dgm:prSet>
      <dgm:spPr/>
    </dgm:pt>
    <dgm:pt modelId="{686FB64E-5EE8-413B-821F-DCA4D860AEE7}" type="pres">
      <dgm:prSet presAssocID="{CB6E474F-256A-43F5-9B41-627EE3E0E2A9}" presName="wedge3" presStyleLbl="node1" presStyleIdx="2" presStyleCnt="4"/>
      <dgm:spPr/>
    </dgm:pt>
    <dgm:pt modelId="{4DCFA486-DA2C-413B-ADCA-6C3CCC53BB2D}" type="pres">
      <dgm:prSet presAssocID="{CB6E474F-256A-43F5-9B41-627EE3E0E2A9}" presName="dummy3a" presStyleCnt="0"/>
      <dgm:spPr/>
    </dgm:pt>
    <dgm:pt modelId="{967FE982-B18A-45E8-8238-9F1554B8F8E4}" type="pres">
      <dgm:prSet presAssocID="{CB6E474F-256A-43F5-9B41-627EE3E0E2A9}" presName="dummy3b" presStyleCnt="0"/>
      <dgm:spPr/>
    </dgm:pt>
    <dgm:pt modelId="{46FC4A9A-1488-4F7C-94FA-2F9EEB0F475E}" type="pres">
      <dgm:prSet presAssocID="{CB6E474F-256A-43F5-9B41-627EE3E0E2A9}" presName="wedge3Tx" presStyleLbl="node1" presStyleIdx="2" presStyleCnt="4">
        <dgm:presLayoutVars>
          <dgm:chMax val="0"/>
          <dgm:chPref val="0"/>
          <dgm:bulletEnabled val="1"/>
        </dgm:presLayoutVars>
      </dgm:prSet>
      <dgm:spPr/>
    </dgm:pt>
    <dgm:pt modelId="{CFD3E388-BE14-46BE-BF6B-4E6BB884F226}" type="pres">
      <dgm:prSet presAssocID="{CB6E474F-256A-43F5-9B41-627EE3E0E2A9}" presName="wedge4" presStyleLbl="node1" presStyleIdx="3" presStyleCnt="4"/>
      <dgm:spPr/>
    </dgm:pt>
    <dgm:pt modelId="{ED067DA1-7C11-48D4-92C4-92F6F3612C7E}" type="pres">
      <dgm:prSet presAssocID="{CB6E474F-256A-43F5-9B41-627EE3E0E2A9}" presName="dummy4a" presStyleCnt="0"/>
      <dgm:spPr/>
    </dgm:pt>
    <dgm:pt modelId="{A13BC34C-05D3-415F-B2C9-0158034E32C5}" type="pres">
      <dgm:prSet presAssocID="{CB6E474F-256A-43F5-9B41-627EE3E0E2A9}" presName="dummy4b" presStyleCnt="0"/>
      <dgm:spPr/>
    </dgm:pt>
    <dgm:pt modelId="{2C6EA22A-B647-40EC-8753-B9171F216CB7}" type="pres">
      <dgm:prSet presAssocID="{CB6E474F-256A-43F5-9B41-627EE3E0E2A9}" presName="wedge4Tx" presStyleLbl="node1" presStyleIdx="3" presStyleCnt="4">
        <dgm:presLayoutVars>
          <dgm:chMax val="0"/>
          <dgm:chPref val="0"/>
          <dgm:bulletEnabled val="1"/>
        </dgm:presLayoutVars>
      </dgm:prSet>
      <dgm:spPr/>
    </dgm:pt>
    <dgm:pt modelId="{0258B696-90EB-4128-89F7-B6E3F0490668}" type="pres">
      <dgm:prSet presAssocID="{8B0D879B-AE2E-4874-9471-ACCE31DDFE44}" presName="arrowWedge1" presStyleLbl="fgSibTrans2D1" presStyleIdx="0" presStyleCnt="4"/>
      <dgm:spPr/>
    </dgm:pt>
    <dgm:pt modelId="{2F22CCD2-AC20-49B1-A77F-4F0B913BF8D2}" type="pres">
      <dgm:prSet presAssocID="{55ED49FB-9EA8-4EEC-87E6-CB805EF5F876}" presName="arrowWedge2" presStyleLbl="fgSibTrans2D1" presStyleIdx="1" presStyleCnt="4"/>
      <dgm:spPr/>
    </dgm:pt>
    <dgm:pt modelId="{2DB6CF7B-A924-4370-9344-49439F8BB5CB}" type="pres">
      <dgm:prSet presAssocID="{1D4BF6DC-DDA6-4F9C-A87A-77E5800CFFA9}" presName="arrowWedge3" presStyleLbl="fgSibTrans2D1" presStyleIdx="2" presStyleCnt="4"/>
      <dgm:spPr/>
    </dgm:pt>
    <dgm:pt modelId="{7D0F4CEC-6968-4A2B-9B60-4B0735ABDBCF}" type="pres">
      <dgm:prSet presAssocID="{06C022E0-571E-462F-BB0F-C11775177213}" presName="arrowWedge4" presStyleLbl="fgSibTrans2D1" presStyleIdx="3" presStyleCnt="4"/>
      <dgm:spPr/>
    </dgm:pt>
  </dgm:ptLst>
  <dgm:cxnLst>
    <dgm:cxn modelId="{F5A2A907-608B-4133-9414-DE1A4A73C85A}" type="presOf" srcId="{BC39FA4C-6D3B-4885-BA19-274976FBC4B5}" destId="{A593660D-5FF9-47AE-9379-358149CC3D3D}" srcOrd="0" destOrd="0" presId="urn:microsoft.com/office/officeart/2005/8/layout/cycle8"/>
    <dgm:cxn modelId="{665C8D0A-7BE2-4E19-9CEE-83BCBBFC7EBA}" type="presOf" srcId="{29C06CAD-0989-4D89-B952-EAB832E71A5D}" destId="{686FB64E-5EE8-413B-821F-DCA4D860AEE7}" srcOrd="0" destOrd="0" presId="urn:microsoft.com/office/officeart/2005/8/layout/cycle8"/>
    <dgm:cxn modelId="{33EBDA11-7B82-4660-BD42-5BFB8EC95D4E}" type="presOf" srcId="{BC39FA4C-6D3B-4885-BA19-274976FBC4B5}" destId="{29A8FF1A-EA37-4561-8934-A000AD49D2DB}" srcOrd="1" destOrd="0" presId="urn:microsoft.com/office/officeart/2005/8/layout/cycle8"/>
    <dgm:cxn modelId="{ECD4EB19-6EA2-4CB0-AF54-D3256335C1A2}" srcId="{CB6E474F-256A-43F5-9B41-627EE3E0E2A9}" destId="{68486FEF-B6C7-4090-9F6A-A695B7700289}" srcOrd="0" destOrd="0" parTransId="{B143DE0A-9640-4D8D-AB68-A69554EF4ABA}" sibTransId="{8B0D879B-AE2E-4874-9471-ACCE31DDFE44}"/>
    <dgm:cxn modelId="{9AA9B523-CC6D-4FC9-8888-DFEC6AC8106A}" type="presOf" srcId="{0FE1ADB0-0C57-4459-A4A0-BA346ACD5C78}" destId="{2C6EA22A-B647-40EC-8753-B9171F216CB7}" srcOrd="1" destOrd="0" presId="urn:microsoft.com/office/officeart/2005/8/layout/cycle8"/>
    <dgm:cxn modelId="{279F2343-658B-4113-B1DC-5508CD7B4D25}" srcId="{CB6E474F-256A-43F5-9B41-627EE3E0E2A9}" destId="{29C06CAD-0989-4D89-B952-EAB832E71A5D}" srcOrd="2" destOrd="0" parTransId="{81531310-6FF6-4577-96B6-3E987EB133DC}" sibTransId="{1D4BF6DC-DDA6-4F9C-A87A-77E5800CFFA9}"/>
    <dgm:cxn modelId="{F5935E56-BA92-4193-A74B-97D943D72F12}" type="presOf" srcId="{29C06CAD-0989-4D89-B952-EAB832E71A5D}" destId="{46FC4A9A-1488-4F7C-94FA-2F9EEB0F475E}" srcOrd="1" destOrd="0" presId="urn:microsoft.com/office/officeart/2005/8/layout/cycle8"/>
    <dgm:cxn modelId="{32A6078D-A236-4020-A7BA-1F4BC3A04E7D}" type="presOf" srcId="{68486FEF-B6C7-4090-9F6A-A695B7700289}" destId="{2A7105B5-995F-409D-97B5-FE36CF2EB3F8}" srcOrd="0" destOrd="0" presId="urn:microsoft.com/office/officeart/2005/8/layout/cycle8"/>
    <dgm:cxn modelId="{39A580C2-7304-45DA-AF2D-33E2C9DAED23}" srcId="{CB6E474F-256A-43F5-9B41-627EE3E0E2A9}" destId="{BC39FA4C-6D3B-4885-BA19-274976FBC4B5}" srcOrd="1" destOrd="0" parTransId="{46C546EC-E0C5-4037-AF9B-3C290CF1CD4A}" sibTransId="{55ED49FB-9EA8-4EEC-87E6-CB805EF5F876}"/>
    <dgm:cxn modelId="{E5A5CDC3-2FCD-43C6-98EF-33027D72B428}" srcId="{CB6E474F-256A-43F5-9B41-627EE3E0E2A9}" destId="{0FE1ADB0-0C57-4459-A4A0-BA346ACD5C78}" srcOrd="3" destOrd="0" parTransId="{7D7ACE49-6174-4F5B-B45D-D616EE2C3D89}" sibTransId="{06C022E0-571E-462F-BB0F-C11775177213}"/>
    <dgm:cxn modelId="{425674CA-15AE-45F7-BC81-B6C2024070FC}" type="presOf" srcId="{0FE1ADB0-0C57-4459-A4A0-BA346ACD5C78}" destId="{CFD3E388-BE14-46BE-BF6B-4E6BB884F226}" srcOrd="0" destOrd="0" presId="urn:microsoft.com/office/officeart/2005/8/layout/cycle8"/>
    <dgm:cxn modelId="{26D601E7-6498-492A-A829-DDF2BB1B50C2}" type="presOf" srcId="{68486FEF-B6C7-4090-9F6A-A695B7700289}" destId="{E98808ED-A435-4138-8E14-54E2204E71F3}" srcOrd="1" destOrd="0" presId="urn:microsoft.com/office/officeart/2005/8/layout/cycle8"/>
    <dgm:cxn modelId="{13EE31F3-67C2-4A76-9BEE-70F1ED0736AE}" type="presOf" srcId="{CB6E474F-256A-43F5-9B41-627EE3E0E2A9}" destId="{508B0C03-CAA7-4E4B-8587-9AE813DEE314}" srcOrd="0" destOrd="0" presId="urn:microsoft.com/office/officeart/2005/8/layout/cycle8"/>
    <dgm:cxn modelId="{1490890A-9FFE-4C28-99CB-CE4CA2797123}" type="presParOf" srcId="{508B0C03-CAA7-4E4B-8587-9AE813DEE314}" destId="{2A7105B5-995F-409D-97B5-FE36CF2EB3F8}" srcOrd="0" destOrd="0" presId="urn:microsoft.com/office/officeart/2005/8/layout/cycle8"/>
    <dgm:cxn modelId="{0FC68991-238A-4B21-98C9-4DC9CC512C85}" type="presParOf" srcId="{508B0C03-CAA7-4E4B-8587-9AE813DEE314}" destId="{B94FD623-8F97-4EEB-A861-FF5E177BF1D7}" srcOrd="1" destOrd="0" presId="urn:microsoft.com/office/officeart/2005/8/layout/cycle8"/>
    <dgm:cxn modelId="{3DC7EEE9-6399-466D-B2BC-FA89F6646300}" type="presParOf" srcId="{508B0C03-CAA7-4E4B-8587-9AE813DEE314}" destId="{DF63D2A5-EBB1-4E89-ADBB-E12449F478C0}" srcOrd="2" destOrd="0" presId="urn:microsoft.com/office/officeart/2005/8/layout/cycle8"/>
    <dgm:cxn modelId="{1D4E4261-E9A8-4236-B25A-E5F650A05840}" type="presParOf" srcId="{508B0C03-CAA7-4E4B-8587-9AE813DEE314}" destId="{E98808ED-A435-4138-8E14-54E2204E71F3}" srcOrd="3" destOrd="0" presId="urn:microsoft.com/office/officeart/2005/8/layout/cycle8"/>
    <dgm:cxn modelId="{A27796E6-4EC0-4773-A379-37AD56A8D8CF}" type="presParOf" srcId="{508B0C03-CAA7-4E4B-8587-9AE813DEE314}" destId="{A593660D-5FF9-47AE-9379-358149CC3D3D}" srcOrd="4" destOrd="0" presId="urn:microsoft.com/office/officeart/2005/8/layout/cycle8"/>
    <dgm:cxn modelId="{49E71D96-066E-44FE-9C46-8299615980DE}" type="presParOf" srcId="{508B0C03-CAA7-4E4B-8587-9AE813DEE314}" destId="{F714DE24-DB21-44B0-8F66-536BFF3B2270}" srcOrd="5" destOrd="0" presId="urn:microsoft.com/office/officeart/2005/8/layout/cycle8"/>
    <dgm:cxn modelId="{CF879D99-5356-4642-8B9A-780CDAD87B6D}" type="presParOf" srcId="{508B0C03-CAA7-4E4B-8587-9AE813DEE314}" destId="{254A5B6D-F629-4263-920D-EA6564362E90}" srcOrd="6" destOrd="0" presId="urn:microsoft.com/office/officeart/2005/8/layout/cycle8"/>
    <dgm:cxn modelId="{212AC06C-39D1-48E8-ACA3-5FB7370E12BD}" type="presParOf" srcId="{508B0C03-CAA7-4E4B-8587-9AE813DEE314}" destId="{29A8FF1A-EA37-4561-8934-A000AD49D2DB}" srcOrd="7" destOrd="0" presId="urn:microsoft.com/office/officeart/2005/8/layout/cycle8"/>
    <dgm:cxn modelId="{CC6B64C0-A412-40CE-81DE-C7A13D8D2B2D}" type="presParOf" srcId="{508B0C03-CAA7-4E4B-8587-9AE813DEE314}" destId="{686FB64E-5EE8-413B-821F-DCA4D860AEE7}" srcOrd="8" destOrd="0" presId="urn:microsoft.com/office/officeart/2005/8/layout/cycle8"/>
    <dgm:cxn modelId="{BC0BE9CF-4C37-43D7-B634-7338EEC1ED32}" type="presParOf" srcId="{508B0C03-CAA7-4E4B-8587-9AE813DEE314}" destId="{4DCFA486-DA2C-413B-ADCA-6C3CCC53BB2D}" srcOrd="9" destOrd="0" presId="urn:microsoft.com/office/officeart/2005/8/layout/cycle8"/>
    <dgm:cxn modelId="{EA19B9DE-3BC1-4E94-88E5-A7410549A1CC}" type="presParOf" srcId="{508B0C03-CAA7-4E4B-8587-9AE813DEE314}" destId="{967FE982-B18A-45E8-8238-9F1554B8F8E4}" srcOrd="10" destOrd="0" presId="urn:microsoft.com/office/officeart/2005/8/layout/cycle8"/>
    <dgm:cxn modelId="{984037D0-920F-48A3-80EA-F358B5CE9D56}" type="presParOf" srcId="{508B0C03-CAA7-4E4B-8587-9AE813DEE314}" destId="{46FC4A9A-1488-4F7C-94FA-2F9EEB0F475E}" srcOrd="11" destOrd="0" presId="urn:microsoft.com/office/officeart/2005/8/layout/cycle8"/>
    <dgm:cxn modelId="{F39D915A-4E66-4E56-A9C6-9A76E8FFE4E8}" type="presParOf" srcId="{508B0C03-CAA7-4E4B-8587-9AE813DEE314}" destId="{CFD3E388-BE14-46BE-BF6B-4E6BB884F226}" srcOrd="12" destOrd="0" presId="urn:microsoft.com/office/officeart/2005/8/layout/cycle8"/>
    <dgm:cxn modelId="{7C229DD3-768B-4C27-99DA-1CE486971850}" type="presParOf" srcId="{508B0C03-CAA7-4E4B-8587-9AE813DEE314}" destId="{ED067DA1-7C11-48D4-92C4-92F6F3612C7E}" srcOrd="13" destOrd="0" presId="urn:microsoft.com/office/officeart/2005/8/layout/cycle8"/>
    <dgm:cxn modelId="{32EA5A34-FAC9-46D3-B918-9D283093435C}" type="presParOf" srcId="{508B0C03-CAA7-4E4B-8587-9AE813DEE314}" destId="{A13BC34C-05D3-415F-B2C9-0158034E32C5}" srcOrd="14" destOrd="0" presId="urn:microsoft.com/office/officeart/2005/8/layout/cycle8"/>
    <dgm:cxn modelId="{BFC19BE6-AF24-42C5-94B6-858825AAE61D}" type="presParOf" srcId="{508B0C03-CAA7-4E4B-8587-9AE813DEE314}" destId="{2C6EA22A-B647-40EC-8753-B9171F216CB7}" srcOrd="15" destOrd="0" presId="urn:microsoft.com/office/officeart/2005/8/layout/cycle8"/>
    <dgm:cxn modelId="{9822FF0B-D0A0-40B0-9858-D0FA93257B03}" type="presParOf" srcId="{508B0C03-CAA7-4E4B-8587-9AE813DEE314}" destId="{0258B696-90EB-4128-89F7-B6E3F0490668}" srcOrd="16" destOrd="0" presId="urn:microsoft.com/office/officeart/2005/8/layout/cycle8"/>
    <dgm:cxn modelId="{315B8700-B88B-408F-8CB7-BA2F1559C793}" type="presParOf" srcId="{508B0C03-CAA7-4E4B-8587-9AE813DEE314}" destId="{2F22CCD2-AC20-49B1-A77F-4F0B913BF8D2}" srcOrd="17" destOrd="0" presId="urn:microsoft.com/office/officeart/2005/8/layout/cycle8"/>
    <dgm:cxn modelId="{354727FB-2EE5-4D0B-9BC9-7F5A3BEEC810}" type="presParOf" srcId="{508B0C03-CAA7-4E4B-8587-9AE813DEE314}" destId="{2DB6CF7B-A924-4370-9344-49439F8BB5CB}" srcOrd="18" destOrd="0" presId="urn:microsoft.com/office/officeart/2005/8/layout/cycle8"/>
    <dgm:cxn modelId="{C7D4798C-8044-484E-815C-100D33E66AE3}" type="presParOf" srcId="{508B0C03-CAA7-4E4B-8587-9AE813DEE314}" destId="{7D0F4CEC-6968-4A2B-9B60-4B0735ABDBCF}" srcOrd="19"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610B0-0910-48F1-9F75-0A10304B767C}">
      <dsp:nvSpPr>
        <dsp:cNvPr id="0" name=""/>
        <dsp:cNvSpPr/>
      </dsp:nvSpPr>
      <dsp:spPr>
        <a:xfrm>
          <a:off x="2075513" y="2432"/>
          <a:ext cx="1567005" cy="398167"/>
        </a:xfrm>
        <a:prstGeom prst="roundRect">
          <a:avLst>
            <a:gd name="adj" fmla="val 1000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Pesu</a:t>
          </a:r>
          <a:endParaRPr lang="en-US" sz="1500" kern="1200" dirty="0"/>
        </a:p>
      </dsp:txBody>
      <dsp:txXfrm>
        <a:off x="2087175" y="14094"/>
        <a:ext cx="1543681" cy="374843"/>
      </dsp:txXfrm>
    </dsp:sp>
    <dsp:sp modelId="{634E87D9-6B98-41D1-87A7-DBE65B8F16FA}">
      <dsp:nvSpPr>
        <dsp:cNvPr id="0" name=""/>
        <dsp:cNvSpPr/>
      </dsp:nvSpPr>
      <dsp:spPr>
        <a:xfrm rot="5400000">
          <a:off x="2784360" y="410554"/>
          <a:ext cx="149312" cy="179175"/>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425485"/>
        <a:ext cx="107505" cy="104518"/>
      </dsp:txXfrm>
    </dsp:sp>
    <dsp:sp modelId="{173E0915-DBED-44D9-974F-C708C2094F88}">
      <dsp:nvSpPr>
        <dsp:cNvPr id="0" name=""/>
        <dsp:cNvSpPr/>
      </dsp:nvSpPr>
      <dsp:spPr>
        <a:xfrm>
          <a:off x="2075513" y="599683"/>
          <a:ext cx="1567005" cy="398167"/>
        </a:xfrm>
        <a:prstGeom prst="roundRect">
          <a:avLst>
            <a:gd name="adj" fmla="val 10000"/>
          </a:avLst>
        </a:prstGeom>
        <a:solidFill>
          <a:schemeClr val="accent3">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Lajittelu</a:t>
          </a:r>
          <a:endParaRPr lang="en-US" sz="1500" kern="1200" dirty="0"/>
        </a:p>
      </dsp:txBody>
      <dsp:txXfrm>
        <a:off x="2087175" y="611345"/>
        <a:ext cx="1543681" cy="374843"/>
      </dsp:txXfrm>
    </dsp:sp>
    <dsp:sp modelId="{B4318364-1E77-42C1-A5F3-AFAADABD4DDE}">
      <dsp:nvSpPr>
        <dsp:cNvPr id="0" name=""/>
        <dsp:cNvSpPr/>
      </dsp:nvSpPr>
      <dsp:spPr>
        <a:xfrm rot="5400000">
          <a:off x="2784360" y="1007805"/>
          <a:ext cx="149312" cy="179175"/>
        </a:xfrm>
        <a:prstGeom prst="rightArrow">
          <a:avLst>
            <a:gd name="adj1" fmla="val 60000"/>
            <a:gd name="adj2" fmla="val 50000"/>
          </a:avLst>
        </a:prstGeom>
        <a:solidFill>
          <a:schemeClr val="accent3">
            <a:shade val="90000"/>
            <a:hueOff val="0"/>
            <a:satOff val="0"/>
            <a:lumOff val="46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1022736"/>
        <a:ext cx="107505" cy="104518"/>
      </dsp:txXfrm>
    </dsp:sp>
    <dsp:sp modelId="{EFD90532-A6CE-424C-8DAB-BF6AEA1F2BEF}">
      <dsp:nvSpPr>
        <dsp:cNvPr id="0" name=""/>
        <dsp:cNvSpPr/>
      </dsp:nvSpPr>
      <dsp:spPr>
        <a:xfrm>
          <a:off x="2075513" y="1196934"/>
          <a:ext cx="1567005" cy="398167"/>
        </a:xfrm>
        <a:prstGeom prst="roundRect">
          <a:avLst>
            <a:gd name="adj" fmla="val 10000"/>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Happidelignifiointi</a:t>
          </a:r>
          <a:endParaRPr lang="en-US" sz="1500" kern="1200" dirty="0"/>
        </a:p>
      </dsp:txBody>
      <dsp:txXfrm>
        <a:off x="2087175" y="1208596"/>
        <a:ext cx="1543681" cy="374843"/>
      </dsp:txXfrm>
    </dsp:sp>
    <dsp:sp modelId="{3BAF3348-DDF1-4F0B-BD42-176EFEDB2680}">
      <dsp:nvSpPr>
        <dsp:cNvPr id="0" name=""/>
        <dsp:cNvSpPr/>
      </dsp:nvSpPr>
      <dsp:spPr>
        <a:xfrm rot="5400000">
          <a:off x="2784360" y="1605055"/>
          <a:ext cx="149312" cy="179175"/>
        </a:xfrm>
        <a:prstGeom prst="rightArrow">
          <a:avLst>
            <a:gd name="adj1" fmla="val 60000"/>
            <a:gd name="adj2" fmla="val 50000"/>
          </a:avLst>
        </a:prstGeom>
        <a:solidFill>
          <a:schemeClr val="accent3">
            <a:shade val="90000"/>
            <a:hueOff val="0"/>
            <a:satOff val="0"/>
            <a:lumOff val="92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1619986"/>
        <a:ext cx="107505" cy="104518"/>
      </dsp:txXfrm>
    </dsp:sp>
    <dsp:sp modelId="{1E8061A1-6547-418B-8F6F-52F5500C9859}">
      <dsp:nvSpPr>
        <dsp:cNvPr id="0" name=""/>
        <dsp:cNvSpPr/>
      </dsp:nvSpPr>
      <dsp:spPr>
        <a:xfrm>
          <a:off x="2075513" y="1794185"/>
          <a:ext cx="1567005" cy="398167"/>
        </a:xfrm>
        <a:prstGeom prst="roundRect">
          <a:avLst>
            <a:gd name="adj" fmla="val 10000"/>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Valkaisu</a:t>
          </a:r>
          <a:endParaRPr lang="en-US" sz="1500" kern="1200" dirty="0"/>
        </a:p>
      </dsp:txBody>
      <dsp:txXfrm>
        <a:off x="2087175" y="1805847"/>
        <a:ext cx="1543681" cy="374843"/>
      </dsp:txXfrm>
    </dsp:sp>
    <dsp:sp modelId="{91A4157F-7E2A-46B7-AAB8-A12BE7A55BEE}">
      <dsp:nvSpPr>
        <dsp:cNvPr id="0" name=""/>
        <dsp:cNvSpPr/>
      </dsp:nvSpPr>
      <dsp:spPr>
        <a:xfrm rot="5400000">
          <a:off x="2784360" y="2202306"/>
          <a:ext cx="149312" cy="179175"/>
        </a:xfrm>
        <a:prstGeom prst="rightArrow">
          <a:avLst>
            <a:gd name="adj1" fmla="val 60000"/>
            <a:gd name="adj2" fmla="val 50000"/>
          </a:avLst>
        </a:prstGeom>
        <a:solidFill>
          <a:schemeClr val="accent3">
            <a:shade val="90000"/>
            <a:hueOff val="0"/>
            <a:satOff val="0"/>
            <a:lumOff val="138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2217237"/>
        <a:ext cx="107505" cy="104518"/>
      </dsp:txXfrm>
    </dsp:sp>
    <dsp:sp modelId="{A63DBDAC-8A5E-43F7-AA12-B29B26E43F9D}">
      <dsp:nvSpPr>
        <dsp:cNvPr id="0" name=""/>
        <dsp:cNvSpPr/>
      </dsp:nvSpPr>
      <dsp:spPr>
        <a:xfrm>
          <a:off x="2075513" y="2391436"/>
          <a:ext cx="1567005" cy="398167"/>
        </a:xfrm>
        <a:prstGeom prst="roundRect">
          <a:avLst>
            <a:gd name="adj" fmla="val 10000"/>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Kuivatus</a:t>
          </a:r>
          <a:endParaRPr lang="en-US" sz="1500" kern="1200" dirty="0"/>
        </a:p>
      </dsp:txBody>
      <dsp:txXfrm>
        <a:off x="2087175" y="2403098"/>
        <a:ext cx="1543681" cy="374843"/>
      </dsp:txXfrm>
    </dsp:sp>
    <dsp:sp modelId="{A843A17C-2F74-45FB-986A-F565A865DBBE}">
      <dsp:nvSpPr>
        <dsp:cNvPr id="0" name=""/>
        <dsp:cNvSpPr/>
      </dsp:nvSpPr>
      <dsp:spPr>
        <a:xfrm rot="5400000">
          <a:off x="2784360" y="2799557"/>
          <a:ext cx="149312" cy="179175"/>
        </a:xfrm>
        <a:prstGeom prst="rightArrow">
          <a:avLst>
            <a:gd name="adj1" fmla="val 60000"/>
            <a:gd name="adj2" fmla="val 50000"/>
          </a:avLst>
        </a:prstGeom>
        <a:solidFill>
          <a:schemeClr val="accent3">
            <a:shade val="90000"/>
            <a:hueOff val="0"/>
            <a:satOff val="0"/>
            <a:lumOff val="184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2814488"/>
        <a:ext cx="107505" cy="104518"/>
      </dsp:txXfrm>
    </dsp:sp>
    <dsp:sp modelId="{0B5E79DE-8078-419C-8E50-9C75B83D094C}">
      <dsp:nvSpPr>
        <dsp:cNvPr id="0" name=""/>
        <dsp:cNvSpPr/>
      </dsp:nvSpPr>
      <dsp:spPr>
        <a:xfrm>
          <a:off x="2075513" y="2988687"/>
          <a:ext cx="1567005" cy="398167"/>
        </a:xfrm>
        <a:prstGeom prst="roundRect">
          <a:avLst>
            <a:gd name="adj" fmla="val 10000"/>
          </a:avLst>
        </a:prstGeom>
        <a:solidFill>
          <a:schemeClr val="accent3">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Jälkikäsittely</a:t>
          </a:r>
          <a:endParaRPr lang="en-US" sz="1500" kern="1200" dirty="0"/>
        </a:p>
      </dsp:txBody>
      <dsp:txXfrm>
        <a:off x="2087175" y="3000349"/>
        <a:ext cx="1543681" cy="374843"/>
      </dsp:txXfrm>
    </dsp:sp>
    <dsp:sp modelId="{B02C119E-9AD8-4000-ACA7-760622A99B67}">
      <dsp:nvSpPr>
        <dsp:cNvPr id="0" name=""/>
        <dsp:cNvSpPr/>
      </dsp:nvSpPr>
      <dsp:spPr>
        <a:xfrm rot="5400000">
          <a:off x="2784360" y="3396808"/>
          <a:ext cx="149312" cy="179175"/>
        </a:xfrm>
        <a:prstGeom prst="rightArrow">
          <a:avLst>
            <a:gd name="adj1" fmla="val 60000"/>
            <a:gd name="adj2" fmla="val 50000"/>
          </a:avLst>
        </a:prstGeom>
        <a:solidFill>
          <a:schemeClr val="accent3">
            <a:shade val="90000"/>
            <a:hueOff val="0"/>
            <a:satOff val="0"/>
            <a:lumOff val="230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3411739"/>
        <a:ext cx="107505" cy="104518"/>
      </dsp:txXfrm>
    </dsp:sp>
    <dsp:sp modelId="{69DD0101-EB6C-4DBB-A92A-2E752F0C90CE}">
      <dsp:nvSpPr>
        <dsp:cNvPr id="0" name=""/>
        <dsp:cNvSpPr/>
      </dsp:nvSpPr>
      <dsp:spPr>
        <a:xfrm>
          <a:off x="2075513" y="3585938"/>
          <a:ext cx="1567005" cy="398167"/>
        </a:xfrm>
        <a:prstGeom prst="roundRect">
          <a:avLst>
            <a:gd name="adj" fmla="val 1000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rPr>
            <a:t>Sellu</a:t>
          </a:r>
          <a:endParaRPr lang="en-US" sz="2000" b="1" kern="1200" dirty="0">
            <a:solidFill>
              <a:schemeClr val="tx1"/>
            </a:solidFill>
          </a:endParaRPr>
        </a:p>
      </dsp:txBody>
      <dsp:txXfrm>
        <a:off x="2087175" y="3597600"/>
        <a:ext cx="1543681" cy="374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105B5-995F-409D-97B5-FE36CF2EB3F8}">
      <dsp:nvSpPr>
        <dsp:cNvPr id="0" name=""/>
        <dsp:cNvSpPr/>
      </dsp:nvSpPr>
      <dsp:spPr>
        <a:xfrm>
          <a:off x="1006376" y="185652"/>
          <a:ext cx="2595879" cy="2595879"/>
        </a:xfrm>
        <a:prstGeom prst="pie">
          <a:avLst>
            <a:gd name="adj1" fmla="val 162000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Haihdutus</a:t>
          </a:r>
          <a:endParaRPr lang="en-US" sz="1400" kern="1200" dirty="0"/>
        </a:p>
      </dsp:txBody>
      <dsp:txXfrm>
        <a:off x="2384356" y="723679"/>
        <a:ext cx="958003" cy="710776"/>
      </dsp:txXfrm>
    </dsp:sp>
    <dsp:sp modelId="{A593660D-5FF9-47AE-9379-358149CC3D3D}">
      <dsp:nvSpPr>
        <dsp:cNvPr id="0" name=""/>
        <dsp:cNvSpPr/>
      </dsp:nvSpPr>
      <dsp:spPr>
        <a:xfrm>
          <a:off x="1006376" y="272800"/>
          <a:ext cx="2595879" cy="2595879"/>
        </a:xfrm>
        <a:prstGeom prst="pie">
          <a:avLst>
            <a:gd name="adj1" fmla="val 0"/>
            <a:gd name="adj2" fmla="val 54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Soodakattila</a:t>
          </a:r>
          <a:endParaRPr lang="en-US" sz="1400" kern="1200" dirty="0"/>
        </a:p>
      </dsp:txBody>
      <dsp:txXfrm>
        <a:off x="2384356" y="1619876"/>
        <a:ext cx="958003" cy="710776"/>
      </dsp:txXfrm>
    </dsp:sp>
    <dsp:sp modelId="{686FB64E-5EE8-413B-821F-DCA4D860AEE7}">
      <dsp:nvSpPr>
        <dsp:cNvPr id="0" name=""/>
        <dsp:cNvSpPr/>
      </dsp:nvSpPr>
      <dsp:spPr>
        <a:xfrm>
          <a:off x="919229" y="272800"/>
          <a:ext cx="2595879" cy="2595879"/>
        </a:xfrm>
        <a:prstGeom prst="pie">
          <a:avLst>
            <a:gd name="adj1" fmla="val 5400000"/>
            <a:gd name="adj2" fmla="val 108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Kaustisointi</a:t>
          </a:r>
          <a:endParaRPr lang="en-US" sz="1400" kern="1200" dirty="0"/>
        </a:p>
      </dsp:txBody>
      <dsp:txXfrm>
        <a:off x="1179126" y="1619876"/>
        <a:ext cx="958003" cy="710776"/>
      </dsp:txXfrm>
    </dsp:sp>
    <dsp:sp modelId="{CFD3E388-BE14-46BE-BF6B-4E6BB884F226}">
      <dsp:nvSpPr>
        <dsp:cNvPr id="0" name=""/>
        <dsp:cNvSpPr/>
      </dsp:nvSpPr>
      <dsp:spPr>
        <a:xfrm>
          <a:off x="919229" y="185652"/>
          <a:ext cx="2595879" cy="2595879"/>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t>Keitto</a:t>
          </a:r>
          <a:endParaRPr lang="en-US" sz="2000" b="1" kern="1200" dirty="0"/>
        </a:p>
      </dsp:txBody>
      <dsp:txXfrm>
        <a:off x="1179126" y="723679"/>
        <a:ext cx="958003" cy="710776"/>
      </dsp:txXfrm>
    </dsp:sp>
    <dsp:sp modelId="{0258B696-90EB-4128-89F7-B6E3F0490668}">
      <dsp:nvSpPr>
        <dsp:cNvPr id="0" name=""/>
        <dsp:cNvSpPr/>
      </dsp:nvSpPr>
      <dsp:spPr>
        <a:xfrm>
          <a:off x="845679" y="24955"/>
          <a:ext cx="2917274" cy="2917274"/>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2CCD2-AC20-49B1-A77F-4F0B913BF8D2}">
      <dsp:nvSpPr>
        <dsp:cNvPr id="0" name=""/>
        <dsp:cNvSpPr/>
      </dsp:nvSpPr>
      <dsp:spPr>
        <a:xfrm>
          <a:off x="845679" y="112103"/>
          <a:ext cx="2917274" cy="2917274"/>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B6CF7B-A924-4370-9344-49439F8BB5CB}">
      <dsp:nvSpPr>
        <dsp:cNvPr id="0" name=""/>
        <dsp:cNvSpPr/>
      </dsp:nvSpPr>
      <dsp:spPr>
        <a:xfrm>
          <a:off x="758532" y="112103"/>
          <a:ext cx="2917274" cy="2917274"/>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0F4CEC-6968-4A2B-9B60-4B0735ABDBCF}">
      <dsp:nvSpPr>
        <dsp:cNvPr id="0" name=""/>
        <dsp:cNvSpPr/>
      </dsp:nvSpPr>
      <dsp:spPr>
        <a:xfrm>
          <a:off x="758532" y="24955"/>
          <a:ext cx="2917274" cy="2917274"/>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105B5-995F-409D-97B5-FE36CF2EB3F8}">
      <dsp:nvSpPr>
        <dsp:cNvPr id="0" name=""/>
        <dsp:cNvSpPr/>
      </dsp:nvSpPr>
      <dsp:spPr>
        <a:xfrm>
          <a:off x="0" y="0"/>
          <a:ext cx="2595879" cy="259587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Meesan</a:t>
          </a:r>
          <a:r>
            <a:rPr lang="en-US" sz="1400" kern="1200" dirty="0"/>
            <a:t> </a:t>
          </a:r>
          <a:r>
            <a:rPr lang="en-US" sz="1400" kern="1200" dirty="0" err="1"/>
            <a:t>poltto</a:t>
          </a:r>
          <a:endParaRPr lang="en-US" sz="1400" kern="1200" dirty="0"/>
        </a:p>
      </dsp:txBody>
      <dsp:txXfrm>
        <a:off x="432646" y="432646"/>
        <a:ext cx="1730586" cy="1730586"/>
      </dsp:txXfrm>
    </dsp:sp>
    <dsp:sp modelId="{3C5873D7-CC8B-415C-9944-41CAB28F684E}">
      <dsp:nvSpPr>
        <dsp:cNvPr id="0" name=""/>
        <dsp:cNvSpPr/>
      </dsp:nvSpPr>
      <dsp:spPr>
        <a:xfrm>
          <a:off x="-142697" y="-209978"/>
          <a:ext cx="2917274" cy="2917274"/>
        </a:xfrm>
        <a:prstGeom prst="circularArrow">
          <a:avLst>
            <a:gd name="adj1" fmla="val 5085"/>
            <a:gd name="adj2" fmla="val 327528"/>
            <a:gd name="adj3" fmla="val 15824795"/>
            <a:gd name="adj4" fmla="val 16247677"/>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610B0-0910-48F1-9F75-0A10304B767C}">
      <dsp:nvSpPr>
        <dsp:cNvPr id="0" name=""/>
        <dsp:cNvSpPr/>
      </dsp:nvSpPr>
      <dsp:spPr>
        <a:xfrm>
          <a:off x="2075513" y="2432"/>
          <a:ext cx="1567005" cy="398167"/>
        </a:xfrm>
        <a:prstGeom prst="roundRect">
          <a:avLst>
            <a:gd name="adj" fmla="val 1000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Pesu</a:t>
          </a:r>
          <a:endParaRPr lang="en-US" sz="1500" kern="1200" dirty="0"/>
        </a:p>
      </dsp:txBody>
      <dsp:txXfrm>
        <a:off x="2087175" y="14094"/>
        <a:ext cx="1543681" cy="374843"/>
      </dsp:txXfrm>
    </dsp:sp>
    <dsp:sp modelId="{634E87D9-6B98-41D1-87A7-DBE65B8F16FA}">
      <dsp:nvSpPr>
        <dsp:cNvPr id="0" name=""/>
        <dsp:cNvSpPr/>
      </dsp:nvSpPr>
      <dsp:spPr>
        <a:xfrm rot="5400000">
          <a:off x="2784360" y="410554"/>
          <a:ext cx="149312" cy="179175"/>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425485"/>
        <a:ext cx="107505" cy="104518"/>
      </dsp:txXfrm>
    </dsp:sp>
    <dsp:sp modelId="{173E0915-DBED-44D9-974F-C708C2094F88}">
      <dsp:nvSpPr>
        <dsp:cNvPr id="0" name=""/>
        <dsp:cNvSpPr/>
      </dsp:nvSpPr>
      <dsp:spPr>
        <a:xfrm>
          <a:off x="2075513" y="599683"/>
          <a:ext cx="1567005" cy="398167"/>
        </a:xfrm>
        <a:prstGeom prst="roundRect">
          <a:avLst>
            <a:gd name="adj" fmla="val 10000"/>
          </a:avLst>
        </a:prstGeom>
        <a:solidFill>
          <a:schemeClr val="accent3">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Lajittelu</a:t>
          </a:r>
          <a:endParaRPr lang="en-US" sz="1500" kern="1200" dirty="0"/>
        </a:p>
      </dsp:txBody>
      <dsp:txXfrm>
        <a:off x="2087175" y="611345"/>
        <a:ext cx="1543681" cy="374843"/>
      </dsp:txXfrm>
    </dsp:sp>
    <dsp:sp modelId="{B4318364-1E77-42C1-A5F3-AFAADABD4DDE}">
      <dsp:nvSpPr>
        <dsp:cNvPr id="0" name=""/>
        <dsp:cNvSpPr/>
      </dsp:nvSpPr>
      <dsp:spPr>
        <a:xfrm rot="5400000">
          <a:off x="2784360" y="1007805"/>
          <a:ext cx="149312" cy="179175"/>
        </a:xfrm>
        <a:prstGeom prst="rightArrow">
          <a:avLst>
            <a:gd name="adj1" fmla="val 60000"/>
            <a:gd name="adj2" fmla="val 50000"/>
          </a:avLst>
        </a:prstGeom>
        <a:solidFill>
          <a:schemeClr val="accent3">
            <a:shade val="90000"/>
            <a:hueOff val="0"/>
            <a:satOff val="0"/>
            <a:lumOff val="46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1022736"/>
        <a:ext cx="107505" cy="104518"/>
      </dsp:txXfrm>
    </dsp:sp>
    <dsp:sp modelId="{EFD90532-A6CE-424C-8DAB-BF6AEA1F2BEF}">
      <dsp:nvSpPr>
        <dsp:cNvPr id="0" name=""/>
        <dsp:cNvSpPr/>
      </dsp:nvSpPr>
      <dsp:spPr>
        <a:xfrm>
          <a:off x="2075513" y="1196934"/>
          <a:ext cx="1567005" cy="398167"/>
        </a:xfrm>
        <a:prstGeom prst="roundRect">
          <a:avLst>
            <a:gd name="adj" fmla="val 10000"/>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Happidelignifiointi</a:t>
          </a:r>
          <a:endParaRPr lang="en-US" sz="1500" kern="1200" dirty="0"/>
        </a:p>
      </dsp:txBody>
      <dsp:txXfrm>
        <a:off x="2087175" y="1208596"/>
        <a:ext cx="1543681" cy="374843"/>
      </dsp:txXfrm>
    </dsp:sp>
    <dsp:sp modelId="{3BAF3348-DDF1-4F0B-BD42-176EFEDB2680}">
      <dsp:nvSpPr>
        <dsp:cNvPr id="0" name=""/>
        <dsp:cNvSpPr/>
      </dsp:nvSpPr>
      <dsp:spPr>
        <a:xfrm rot="5400000">
          <a:off x="2784360" y="1605055"/>
          <a:ext cx="149312" cy="179175"/>
        </a:xfrm>
        <a:prstGeom prst="rightArrow">
          <a:avLst>
            <a:gd name="adj1" fmla="val 60000"/>
            <a:gd name="adj2" fmla="val 50000"/>
          </a:avLst>
        </a:prstGeom>
        <a:solidFill>
          <a:schemeClr val="accent3">
            <a:shade val="90000"/>
            <a:hueOff val="0"/>
            <a:satOff val="0"/>
            <a:lumOff val="92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1619986"/>
        <a:ext cx="107505" cy="104518"/>
      </dsp:txXfrm>
    </dsp:sp>
    <dsp:sp modelId="{1E8061A1-6547-418B-8F6F-52F5500C9859}">
      <dsp:nvSpPr>
        <dsp:cNvPr id="0" name=""/>
        <dsp:cNvSpPr/>
      </dsp:nvSpPr>
      <dsp:spPr>
        <a:xfrm>
          <a:off x="2075513" y="1794185"/>
          <a:ext cx="1567005" cy="398167"/>
        </a:xfrm>
        <a:prstGeom prst="roundRect">
          <a:avLst>
            <a:gd name="adj" fmla="val 10000"/>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Valkaisu</a:t>
          </a:r>
          <a:endParaRPr lang="en-US" sz="1500" kern="1200" dirty="0"/>
        </a:p>
      </dsp:txBody>
      <dsp:txXfrm>
        <a:off x="2087175" y="1805847"/>
        <a:ext cx="1543681" cy="374843"/>
      </dsp:txXfrm>
    </dsp:sp>
    <dsp:sp modelId="{91A4157F-7E2A-46B7-AAB8-A12BE7A55BEE}">
      <dsp:nvSpPr>
        <dsp:cNvPr id="0" name=""/>
        <dsp:cNvSpPr/>
      </dsp:nvSpPr>
      <dsp:spPr>
        <a:xfrm rot="5400000">
          <a:off x="2784360" y="2202306"/>
          <a:ext cx="149312" cy="179175"/>
        </a:xfrm>
        <a:prstGeom prst="rightArrow">
          <a:avLst>
            <a:gd name="adj1" fmla="val 60000"/>
            <a:gd name="adj2" fmla="val 50000"/>
          </a:avLst>
        </a:prstGeom>
        <a:solidFill>
          <a:schemeClr val="accent3">
            <a:shade val="90000"/>
            <a:hueOff val="0"/>
            <a:satOff val="0"/>
            <a:lumOff val="138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2217237"/>
        <a:ext cx="107505" cy="104518"/>
      </dsp:txXfrm>
    </dsp:sp>
    <dsp:sp modelId="{A63DBDAC-8A5E-43F7-AA12-B29B26E43F9D}">
      <dsp:nvSpPr>
        <dsp:cNvPr id="0" name=""/>
        <dsp:cNvSpPr/>
      </dsp:nvSpPr>
      <dsp:spPr>
        <a:xfrm>
          <a:off x="2075513" y="2391436"/>
          <a:ext cx="1567005" cy="398167"/>
        </a:xfrm>
        <a:prstGeom prst="roundRect">
          <a:avLst>
            <a:gd name="adj" fmla="val 10000"/>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Kuivatus</a:t>
          </a:r>
          <a:endParaRPr lang="en-US" sz="1500" kern="1200" dirty="0"/>
        </a:p>
      </dsp:txBody>
      <dsp:txXfrm>
        <a:off x="2087175" y="2403098"/>
        <a:ext cx="1543681" cy="374843"/>
      </dsp:txXfrm>
    </dsp:sp>
    <dsp:sp modelId="{A843A17C-2F74-45FB-986A-F565A865DBBE}">
      <dsp:nvSpPr>
        <dsp:cNvPr id="0" name=""/>
        <dsp:cNvSpPr/>
      </dsp:nvSpPr>
      <dsp:spPr>
        <a:xfrm rot="5400000">
          <a:off x="2784360" y="2799557"/>
          <a:ext cx="149312" cy="179175"/>
        </a:xfrm>
        <a:prstGeom prst="rightArrow">
          <a:avLst>
            <a:gd name="adj1" fmla="val 60000"/>
            <a:gd name="adj2" fmla="val 50000"/>
          </a:avLst>
        </a:prstGeom>
        <a:solidFill>
          <a:schemeClr val="accent3">
            <a:shade val="90000"/>
            <a:hueOff val="0"/>
            <a:satOff val="0"/>
            <a:lumOff val="184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2814488"/>
        <a:ext cx="107505" cy="104518"/>
      </dsp:txXfrm>
    </dsp:sp>
    <dsp:sp modelId="{0B5E79DE-8078-419C-8E50-9C75B83D094C}">
      <dsp:nvSpPr>
        <dsp:cNvPr id="0" name=""/>
        <dsp:cNvSpPr/>
      </dsp:nvSpPr>
      <dsp:spPr>
        <a:xfrm>
          <a:off x="2075513" y="2988687"/>
          <a:ext cx="1567005" cy="398167"/>
        </a:xfrm>
        <a:prstGeom prst="roundRect">
          <a:avLst>
            <a:gd name="adj" fmla="val 10000"/>
          </a:avLst>
        </a:prstGeom>
        <a:solidFill>
          <a:schemeClr val="accent3">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Jälkikäsittely</a:t>
          </a:r>
          <a:endParaRPr lang="en-US" sz="1500" kern="1200" dirty="0"/>
        </a:p>
      </dsp:txBody>
      <dsp:txXfrm>
        <a:off x="2087175" y="3000349"/>
        <a:ext cx="1543681" cy="374843"/>
      </dsp:txXfrm>
    </dsp:sp>
    <dsp:sp modelId="{309EDED2-0A12-475E-B038-170D459FC193}">
      <dsp:nvSpPr>
        <dsp:cNvPr id="0" name=""/>
        <dsp:cNvSpPr/>
      </dsp:nvSpPr>
      <dsp:spPr>
        <a:xfrm rot="5400000">
          <a:off x="2784360" y="3396808"/>
          <a:ext cx="149312" cy="179175"/>
        </a:xfrm>
        <a:prstGeom prst="rightArrow">
          <a:avLst>
            <a:gd name="adj1" fmla="val 60000"/>
            <a:gd name="adj2" fmla="val 50000"/>
          </a:avLst>
        </a:prstGeom>
        <a:solidFill>
          <a:schemeClr val="accent3">
            <a:shade val="90000"/>
            <a:hueOff val="0"/>
            <a:satOff val="0"/>
            <a:lumOff val="230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3411739"/>
        <a:ext cx="107505" cy="104518"/>
      </dsp:txXfrm>
    </dsp:sp>
    <dsp:sp modelId="{4341D71C-76BF-45F3-9176-082D05CF87A6}">
      <dsp:nvSpPr>
        <dsp:cNvPr id="0" name=""/>
        <dsp:cNvSpPr/>
      </dsp:nvSpPr>
      <dsp:spPr>
        <a:xfrm>
          <a:off x="2075513" y="3585938"/>
          <a:ext cx="1567005" cy="398167"/>
        </a:xfrm>
        <a:prstGeom prst="roundRect">
          <a:avLst>
            <a:gd name="adj" fmla="val 1000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rPr>
            <a:t>Sellu</a:t>
          </a:r>
          <a:endParaRPr lang="en-US" sz="2000" b="1" kern="1200" dirty="0">
            <a:solidFill>
              <a:schemeClr val="tx1"/>
            </a:solidFill>
          </a:endParaRPr>
        </a:p>
      </dsp:txBody>
      <dsp:txXfrm>
        <a:off x="2087175" y="3597600"/>
        <a:ext cx="1543681" cy="374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105B5-995F-409D-97B5-FE36CF2EB3F8}">
      <dsp:nvSpPr>
        <dsp:cNvPr id="0" name=""/>
        <dsp:cNvSpPr/>
      </dsp:nvSpPr>
      <dsp:spPr>
        <a:xfrm>
          <a:off x="1006376" y="185652"/>
          <a:ext cx="2595879" cy="2595879"/>
        </a:xfrm>
        <a:prstGeom prst="pie">
          <a:avLst>
            <a:gd name="adj1" fmla="val 162000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Haihdutus</a:t>
          </a:r>
          <a:endParaRPr lang="en-US" sz="1400" kern="1200" dirty="0"/>
        </a:p>
      </dsp:txBody>
      <dsp:txXfrm>
        <a:off x="2384356" y="723679"/>
        <a:ext cx="958003" cy="710776"/>
      </dsp:txXfrm>
    </dsp:sp>
    <dsp:sp modelId="{A593660D-5FF9-47AE-9379-358149CC3D3D}">
      <dsp:nvSpPr>
        <dsp:cNvPr id="0" name=""/>
        <dsp:cNvSpPr/>
      </dsp:nvSpPr>
      <dsp:spPr>
        <a:xfrm>
          <a:off x="1006376" y="272800"/>
          <a:ext cx="2595879" cy="2595879"/>
        </a:xfrm>
        <a:prstGeom prst="pie">
          <a:avLst>
            <a:gd name="adj1" fmla="val 0"/>
            <a:gd name="adj2" fmla="val 54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Soodakattila</a:t>
          </a:r>
          <a:endParaRPr lang="en-US" sz="1400" kern="1200" dirty="0"/>
        </a:p>
      </dsp:txBody>
      <dsp:txXfrm>
        <a:off x="2384356" y="1619876"/>
        <a:ext cx="958003" cy="710776"/>
      </dsp:txXfrm>
    </dsp:sp>
    <dsp:sp modelId="{686FB64E-5EE8-413B-821F-DCA4D860AEE7}">
      <dsp:nvSpPr>
        <dsp:cNvPr id="0" name=""/>
        <dsp:cNvSpPr/>
      </dsp:nvSpPr>
      <dsp:spPr>
        <a:xfrm>
          <a:off x="919229" y="272800"/>
          <a:ext cx="2595879" cy="2595879"/>
        </a:xfrm>
        <a:prstGeom prst="pie">
          <a:avLst>
            <a:gd name="adj1" fmla="val 5400000"/>
            <a:gd name="adj2" fmla="val 108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Kaustisointi</a:t>
          </a:r>
          <a:endParaRPr lang="en-US" sz="1400" kern="1200" dirty="0"/>
        </a:p>
      </dsp:txBody>
      <dsp:txXfrm>
        <a:off x="1179126" y="1619876"/>
        <a:ext cx="958003" cy="710776"/>
      </dsp:txXfrm>
    </dsp:sp>
    <dsp:sp modelId="{CFD3E388-BE14-46BE-BF6B-4E6BB884F226}">
      <dsp:nvSpPr>
        <dsp:cNvPr id="0" name=""/>
        <dsp:cNvSpPr/>
      </dsp:nvSpPr>
      <dsp:spPr>
        <a:xfrm>
          <a:off x="919229" y="185652"/>
          <a:ext cx="2595879" cy="2595879"/>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t>Keitto</a:t>
          </a:r>
          <a:endParaRPr lang="en-US" sz="2000" b="1" kern="1200" dirty="0"/>
        </a:p>
      </dsp:txBody>
      <dsp:txXfrm>
        <a:off x="1179126" y="723679"/>
        <a:ext cx="958003" cy="710776"/>
      </dsp:txXfrm>
    </dsp:sp>
    <dsp:sp modelId="{0258B696-90EB-4128-89F7-B6E3F0490668}">
      <dsp:nvSpPr>
        <dsp:cNvPr id="0" name=""/>
        <dsp:cNvSpPr/>
      </dsp:nvSpPr>
      <dsp:spPr>
        <a:xfrm>
          <a:off x="845679" y="24955"/>
          <a:ext cx="2917274" cy="2917274"/>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2CCD2-AC20-49B1-A77F-4F0B913BF8D2}">
      <dsp:nvSpPr>
        <dsp:cNvPr id="0" name=""/>
        <dsp:cNvSpPr/>
      </dsp:nvSpPr>
      <dsp:spPr>
        <a:xfrm>
          <a:off x="845679" y="112103"/>
          <a:ext cx="2917274" cy="2917274"/>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B6CF7B-A924-4370-9344-49439F8BB5CB}">
      <dsp:nvSpPr>
        <dsp:cNvPr id="0" name=""/>
        <dsp:cNvSpPr/>
      </dsp:nvSpPr>
      <dsp:spPr>
        <a:xfrm>
          <a:off x="758532" y="112103"/>
          <a:ext cx="2917274" cy="2917274"/>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0F4CEC-6968-4A2B-9B60-4B0735ABDBCF}">
      <dsp:nvSpPr>
        <dsp:cNvPr id="0" name=""/>
        <dsp:cNvSpPr/>
      </dsp:nvSpPr>
      <dsp:spPr>
        <a:xfrm>
          <a:off x="758532" y="24955"/>
          <a:ext cx="2917274" cy="2917274"/>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105B5-995F-409D-97B5-FE36CF2EB3F8}">
      <dsp:nvSpPr>
        <dsp:cNvPr id="0" name=""/>
        <dsp:cNvSpPr/>
      </dsp:nvSpPr>
      <dsp:spPr>
        <a:xfrm>
          <a:off x="0" y="0"/>
          <a:ext cx="2595879" cy="259587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Meesan</a:t>
          </a:r>
          <a:r>
            <a:rPr lang="en-US" sz="1400" kern="1200" dirty="0"/>
            <a:t> </a:t>
          </a:r>
          <a:r>
            <a:rPr lang="en-US" sz="1400" kern="1200" dirty="0" err="1"/>
            <a:t>poltto</a:t>
          </a:r>
          <a:endParaRPr lang="en-US" sz="1400" kern="1200" dirty="0"/>
        </a:p>
      </dsp:txBody>
      <dsp:txXfrm>
        <a:off x="432646" y="432646"/>
        <a:ext cx="1730586" cy="1730586"/>
      </dsp:txXfrm>
    </dsp:sp>
    <dsp:sp modelId="{3C5873D7-CC8B-415C-9944-41CAB28F684E}">
      <dsp:nvSpPr>
        <dsp:cNvPr id="0" name=""/>
        <dsp:cNvSpPr/>
      </dsp:nvSpPr>
      <dsp:spPr>
        <a:xfrm>
          <a:off x="-142697" y="-160822"/>
          <a:ext cx="2917274" cy="2917274"/>
        </a:xfrm>
        <a:prstGeom prst="circularArrow">
          <a:avLst>
            <a:gd name="adj1" fmla="val 5085"/>
            <a:gd name="adj2" fmla="val 327528"/>
            <a:gd name="adj3" fmla="val 15824795"/>
            <a:gd name="adj4" fmla="val 16247677"/>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610B0-0910-48F1-9F75-0A10304B767C}">
      <dsp:nvSpPr>
        <dsp:cNvPr id="0" name=""/>
        <dsp:cNvSpPr/>
      </dsp:nvSpPr>
      <dsp:spPr>
        <a:xfrm>
          <a:off x="2075513" y="2432"/>
          <a:ext cx="1567005" cy="398167"/>
        </a:xfrm>
        <a:prstGeom prst="roundRect">
          <a:avLst>
            <a:gd name="adj" fmla="val 1000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Pesu</a:t>
          </a:r>
          <a:endParaRPr lang="en-US" sz="1500" kern="1200" dirty="0"/>
        </a:p>
      </dsp:txBody>
      <dsp:txXfrm>
        <a:off x="2087175" y="14094"/>
        <a:ext cx="1543681" cy="374843"/>
      </dsp:txXfrm>
    </dsp:sp>
    <dsp:sp modelId="{634E87D9-6B98-41D1-87A7-DBE65B8F16FA}">
      <dsp:nvSpPr>
        <dsp:cNvPr id="0" name=""/>
        <dsp:cNvSpPr/>
      </dsp:nvSpPr>
      <dsp:spPr>
        <a:xfrm rot="5400000">
          <a:off x="2784360" y="410554"/>
          <a:ext cx="149312" cy="179175"/>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425485"/>
        <a:ext cx="107505" cy="104518"/>
      </dsp:txXfrm>
    </dsp:sp>
    <dsp:sp modelId="{173E0915-DBED-44D9-974F-C708C2094F88}">
      <dsp:nvSpPr>
        <dsp:cNvPr id="0" name=""/>
        <dsp:cNvSpPr/>
      </dsp:nvSpPr>
      <dsp:spPr>
        <a:xfrm>
          <a:off x="2075513" y="599683"/>
          <a:ext cx="1567005" cy="398167"/>
        </a:xfrm>
        <a:prstGeom prst="roundRect">
          <a:avLst>
            <a:gd name="adj" fmla="val 10000"/>
          </a:avLst>
        </a:prstGeom>
        <a:solidFill>
          <a:schemeClr val="accent3">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Lajittelu</a:t>
          </a:r>
          <a:endParaRPr lang="en-US" sz="1500" kern="1200" dirty="0"/>
        </a:p>
      </dsp:txBody>
      <dsp:txXfrm>
        <a:off x="2087175" y="611345"/>
        <a:ext cx="1543681" cy="374843"/>
      </dsp:txXfrm>
    </dsp:sp>
    <dsp:sp modelId="{B4318364-1E77-42C1-A5F3-AFAADABD4DDE}">
      <dsp:nvSpPr>
        <dsp:cNvPr id="0" name=""/>
        <dsp:cNvSpPr/>
      </dsp:nvSpPr>
      <dsp:spPr>
        <a:xfrm rot="5400000">
          <a:off x="2784360" y="1007805"/>
          <a:ext cx="149312" cy="179175"/>
        </a:xfrm>
        <a:prstGeom prst="rightArrow">
          <a:avLst>
            <a:gd name="adj1" fmla="val 60000"/>
            <a:gd name="adj2" fmla="val 50000"/>
          </a:avLst>
        </a:prstGeom>
        <a:solidFill>
          <a:schemeClr val="accent3">
            <a:shade val="90000"/>
            <a:hueOff val="0"/>
            <a:satOff val="0"/>
            <a:lumOff val="46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1022736"/>
        <a:ext cx="107505" cy="104518"/>
      </dsp:txXfrm>
    </dsp:sp>
    <dsp:sp modelId="{EFD90532-A6CE-424C-8DAB-BF6AEA1F2BEF}">
      <dsp:nvSpPr>
        <dsp:cNvPr id="0" name=""/>
        <dsp:cNvSpPr/>
      </dsp:nvSpPr>
      <dsp:spPr>
        <a:xfrm>
          <a:off x="2075513" y="1196934"/>
          <a:ext cx="1567005" cy="398167"/>
        </a:xfrm>
        <a:prstGeom prst="roundRect">
          <a:avLst>
            <a:gd name="adj" fmla="val 10000"/>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Happidelignifiointi</a:t>
          </a:r>
          <a:endParaRPr lang="en-US" sz="1500" kern="1200" dirty="0"/>
        </a:p>
      </dsp:txBody>
      <dsp:txXfrm>
        <a:off x="2087175" y="1208596"/>
        <a:ext cx="1543681" cy="374843"/>
      </dsp:txXfrm>
    </dsp:sp>
    <dsp:sp modelId="{3BAF3348-DDF1-4F0B-BD42-176EFEDB2680}">
      <dsp:nvSpPr>
        <dsp:cNvPr id="0" name=""/>
        <dsp:cNvSpPr/>
      </dsp:nvSpPr>
      <dsp:spPr>
        <a:xfrm rot="5400000">
          <a:off x="2784360" y="1605055"/>
          <a:ext cx="149312" cy="179175"/>
        </a:xfrm>
        <a:prstGeom prst="rightArrow">
          <a:avLst>
            <a:gd name="adj1" fmla="val 60000"/>
            <a:gd name="adj2" fmla="val 50000"/>
          </a:avLst>
        </a:prstGeom>
        <a:solidFill>
          <a:schemeClr val="accent3">
            <a:shade val="90000"/>
            <a:hueOff val="0"/>
            <a:satOff val="0"/>
            <a:lumOff val="92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1619986"/>
        <a:ext cx="107505" cy="104518"/>
      </dsp:txXfrm>
    </dsp:sp>
    <dsp:sp modelId="{1E8061A1-6547-418B-8F6F-52F5500C9859}">
      <dsp:nvSpPr>
        <dsp:cNvPr id="0" name=""/>
        <dsp:cNvSpPr/>
      </dsp:nvSpPr>
      <dsp:spPr>
        <a:xfrm>
          <a:off x="2075513" y="1794185"/>
          <a:ext cx="1567005" cy="398167"/>
        </a:xfrm>
        <a:prstGeom prst="roundRect">
          <a:avLst>
            <a:gd name="adj" fmla="val 10000"/>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Valkaisu</a:t>
          </a:r>
          <a:endParaRPr lang="en-US" sz="1500" kern="1200" dirty="0"/>
        </a:p>
      </dsp:txBody>
      <dsp:txXfrm>
        <a:off x="2087175" y="1805847"/>
        <a:ext cx="1543681" cy="374843"/>
      </dsp:txXfrm>
    </dsp:sp>
    <dsp:sp modelId="{91A4157F-7E2A-46B7-AAB8-A12BE7A55BEE}">
      <dsp:nvSpPr>
        <dsp:cNvPr id="0" name=""/>
        <dsp:cNvSpPr/>
      </dsp:nvSpPr>
      <dsp:spPr>
        <a:xfrm rot="5400000">
          <a:off x="2784360" y="2202306"/>
          <a:ext cx="149312" cy="179175"/>
        </a:xfrm>
        <a:prstGeom prst="rightArrow">
          <a:avLst>
            <a:gd name="adj1" fmla="val 60000"/>
            <a:gd name="adj2" fmla="val 50000"/>
          </a:avLst>
        </a:prstGeom>
        <a:solidFill>
          <a:schemeClr val="accent3">
            <a:shade val="90000"/>
            <a:hueOff val="0"/>
            <a:satOff val="0"/>
            <a:lumOff val="138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2217237"/>
        <a:ext cx="107505" cy="104518"/>
      </dsp:txXfrm>
    </dsp:sp>
    <dsp:sp modelId="{A63DBDAC-8A5E-43F7-AA12-B29B26E43F9D}">
      <dsp:nvSpPr>
        <dsp:cNvPr id="0" name=""/>
        <dsp:cNvSpPr/>
      </dsp:nvSpPr>
      <dsp:spPr>
        <a:xfrm>
          <a:off x="2075513" y="2391436"/>
          <a:ext cx="1567005" cy="398167"/>
        </a:xfrm>
        <a:prstGeom prst="roundRect">
          <a:avLst>
            <a:gd name="adj" fmla="val 10000"/>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Kuivatus</a:t>
          </a:r>
          <a:endParaRPr lang="en-US" sz="1500" kern="1200" dirty="0"/>
        </a:p>
      </dsp:txBody>
      <dsp:txXfrm>
        <a:off x="2087175" y="2403098"/>
        <a:ext cx="1543681" cy="374843"/>
      </dsp:txXfrm>
    </dsp:sp>
    <dsp:sp modelId="{A843A17C-2F74-45FB-986A-F565A865DBBE}">
      <dsp:nvSpPr>
        <dsp:cNvPr id="0" name=""/>
        <dsp:cNvSpPr/>
      </dsp:nvSpPr>
      <dsp:spPr>
        <a:xfrm rot="5400000">
          <a:off x="2784360" y="2799557"/>
          <a:ext cx="149312" cy="179175"/>
        </a:xfrm>
        <a:prstGeom prst="rightArrow">
          <a:avLst>
            <a:gd name="adj1" fmla="val 60000"/>
            <a:gd name="adj2" fmla="val 50000"/>
          </a:avLst>
        </a:prstGeom>
        <a:solidFill>
          <a:schemeClr val="accent3">
            <a:shade val="90000"/>
            <a:hueOff val="0"/>
            <a:satOff val="0"/>
            <a:lumOff val="184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2814488"/>
        <a:ext cx="107505" cy="104518"/>
      </dsp:txXfrm>
    </dsp:sp>
    <dsp:sp modelId="{0B5E79DE-8078-419C-8E50-9C75B83D094C}">
      <dsp:nvSpPr>
        <dsp:cNvPr id="0" name=""/>
        <dsp:cNvSpPr/>
      </dsp:nvSpPr>
      <dsp:spPr>
        <a:xfrm>
          <a:off x="2075513" y="2988687"/>
          <a:ext cx="1567005" cy="398167"/>
        </a:xfrm>
        <a:prstGeom prst="roundRect">
          <a:avLst>
            <a:gd name="adj" fmla="val 10000"/>
          </a:avLst>
        </a:prstGeom>
        <a:solidFill>
          <a:schemeClr val="accent3">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Jälkikäsittely</a:t>
          </a:r>
          <a:endParaRPr lang="en-US" sz="1500" kern="1200" dirty="0"/>
        </a:p>
      </dsp:txBody>
      <dsp:txXfrm>
        <a:off x="2087175" y="3000349"/>
        <a:ext cx="1543681" cy="374843"/>
      </dsp:txXfrm>
    </dsp:sp>
    <dsp:sp modelId="{B02C119E-9AD8-4000-ACA7-760622A99B67}">
      <dsp:nvSpPr>
        <dsp:cNvPr id="0" name=""/>
        <dsp:cNvSpPr/>
      </dsp:nvSpPr>
      <dsp:spPr>
        <a:xfrm rot="5400000">
          <a:off x="2784360" y="3396808"/>
          <a:ext cx="149312" cy="179175"/>
        </a:xfrm>
        <a:prstGeom prst="rightArrow">
          <a:avLst>
            <a:gd name="adj1" fmla="val 60000"/>
            <a:gd name="adj2" fmla="val 50000"/>
          </a:avLst>
        </a:prstGeom>
        <a:solidFill>
          <a:schemeClr val="accent3">
            <a:shade val="90000"/>
            <a:hueOff val="0"/>
            <a:satOff val="0"/>
            <a:lumOff val="230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805264" y="3411739"/>
        <a:ext cx="107505" cy="104518"/>
      </dsp:txXfrm>
    </dsp:sp>
    <dsp:sp modelId="{69DD0101-EB6C-4DBB-A92A-2E752F0C90CE}">
      <dsp:nvSpPr>
        <dsp:cNvPr id="0" name=""/>
        <dsp:cNvSpPr/>
      </dsp:nvSpPr>
      <dsp:spPr>
        <a:xfrm>
          <a:off x="2075513" y="3585938"/>
          <a:ext cx="1567005" cy="398167"/>
        </a:xfrm>
        <a:prstGeom prst="roundRect">
          <a:avLst>
            <a:gd name="adj" fmla="val 10000"/>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rPr>
            <a:t>Sellu</a:t>
          </a:r>
          <a:endParaRPr lang="en-US" sz="2000" b="1" kern="1200" dirty="0">
            <a:solidFill>
              <a:schemeClr val="tx1"/>
            </a:solidFill>
          </a:endParaRPr>
        </a:p>
      </dsp:txBody>
      <dsp:txXfrm>
        <a:off x="2087175" y="3597600"/>
        <a:ext cx="1543681" cy="3748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105B5-995F-409D-97B5-FE36CF2EB3F8}">
      <dsp:nvSpPr>
        <dsp:cNvPr id="0" name=""/>
        <dsp:cNvSpPr/>
      </dsp:nvSpPr>
      <dsp:spPr>
        <a:xfrm>
          <a:off x="1006376" y="185652"/>
          <a:ext cx="2595879" cy="2595879"/>
        </a:xfrm>
        <a:prstGeom prst="pie">
          <a:avLst>
            <a:gd name="adj1" fmla="val 162000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Haihdutus</a:t>
          </a:r>
          <a:endParaRPr lang="en-US" sz="1400" kern="1200" dirty="0"/>
        </a:p>
      </dsp:txBody>
      <dsp:txXfrm>
        <a:off x="2384356" y="723679"/>
        <a:ext cx="958003" cy="710776"/>
      </dsp:txXfrm>
    </dsp:sp>
    <dsp:sp modelId="{A593660D-5FF9-47AE-9379-358149CC3D3D}">
      <dsp:nvSpPr>
        <dsp:cNvPr id="0" name=""/>
        <dsp:cNvSpPr/>
      </dsp:nvSpPr>
      <dsp:spPr>
        <a:xfrm>
          <a:off x="1006376" y="272800"/>
          <a:ext cx="2595879" cy="2595879"/>
        </a:xfrm>
        <a:prstGeom prst="pie">
          <a:avLst>
            <a:gd name="adj1" fmla="val 0"/>
            <a:gd name="adj2" fmla="val 54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Soodakattila</a:t>
          </a:r>
          <a:endParaRPr lang="en-US" sz="1400" kern="1200" dirty="0"/>
        </a:p>
      </dsp:txBody>
      <dsp:txXfrm>
        <a:off x="2384356" y="1619876"/>
        <a:ext cx="958003" cy="710776"/>
      </dsp:txXfrm>
    </dsp:sp>
    <dsp:sp modelId="{686FB64E-5EE8-413B-821F-DCA4D860AEE7}">
      <dsp:nvSpPr>
        <dsp:cNvPr id="0" name=""/>
        <dsp:cNvSpPr/>
      </dsp:nvSpPr>
      <dsp:spPr>
        <a:xfrm>
          <a:off x="919229" y="272800"/>
          <a:ext cx="2595879" cy="2595879"/>
        </a:xfrm>
        <a:prstGeom prst="pie">
          <a:avLst>
            <a:gd name="adj1" fmla="val 5400000"/>
            <a:gd name="adj2" fmla="val 108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Kaustisointi</a:t>
          </a:r>
          <a:endParaRPr lang="en-US" sz="1400" kern="1200" dirty="0"/>
        </a:p>
      </dsp:txBody>
      <dsp:txXfrm>
        <a:off x="1179126" y="1619876"/>
        <a:ext cx="958003" cy="710776"/>
      </dsp:txXfrm>
    </dsp:sp>
    <dsp:sp modelId="{CFD3E388-BE14-46BE-BF6B-4E6BB884F226}">
      <dsp:nvSpPr>
        <dsp:cNvPr id="0" name=""/>
        <dsp:cNvSpPr/>
      </dsp:nvSpPr>
      <dsp:spPr>
        <a:xfrm>
          <a:off x="919229" y="185652"/>
          <a:ext cx="2595879" cy="2595879"/>
        </a:xfrm>
        <a:prstGeom prst="pie">
          <a:avLst>
            <a:gd name="adj1" fmla="val 108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t>Keitto</a:t>
          </a:r>
          <a:endParaRPr lang="en-US" sz="2000" b="1" kern="1200" dirty="0"/>
        </a:p>
      </dsp:txBody>
      <dsp:txXfrm>
        <a:off x="1179126" y="723679"/>
        <a:ext cx="958003" cy="710776"/>
      </dsp:txXfrm>
    </dsp:sp>
    <dsp:sp modelId="{0258B696-90EB-4128-89F7-B6E3F0490668}">
      <dsp:nvSpPr>
        <dsp:cNvPr id="0" name=""/>
        <dsp:cNvSpPr/>
      </dsp:nvSpPr>
      <dsp:spPr>
        <a:xfrm>
          <a:off x="845679" y="24955"/>
          <a:ext cx="2917274" cy="2917274"/>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2CCD2-AC20-49B1-A77F-4F0B913BF8D2}">
      <dsp:nvSpPr>
        <dsp:cNvPr id="0" name=""/>
        <dsp:cNvSpPr/>
      </dsp:nvSpPr>
      <dsp:spPr>
        <a:xfrm>
          <a:off x="845679" y="112103"/>
          <a:ext cx="2917274" cy="2917274"/>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B6CF7B-A924-4370-9344-49439F8BB5CB}">
      <dsp:nvSpPr>
        <dsp:cNvPr id="0" name=""/>
        <dsp:cNvSpPr/>
      </dsp:nvSpPr>
      <dsp:spPr>
        <a:xfrm>
          <a:off x="758532" y="112103"/>
          <a:ext cx="2917274" cy="2917274"/>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0F4CEC-6968-4A2B-9B60-4B0735ABDBCF}">
      <dsp:nvSpPr>
        <dsp:cNvPr id="0" name=""/>
        <dsp:cNvSpPr/>
      </dsp:nvSpPr>
      <dsp:spPr>
        <a:xfrm>
          <a:off x="758532" y="24955"/>
          <a:ext cx="2917274" cy="2917274"/>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12.8.2020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Pääasialliset raaka-aineen lähteet </a:t>
            </a:r>
            <a:r>
              <a:rPr lang="fi-FI" dirty="0">
                <a:sym typeface="Wingdings" panose="05000000000000000000" pitchFamily="2" charset="2"/>
              </a:rPr>
              <a:t> Kuitunäkökulmasta</a:t>
            </a:r>
          </a:p>
          <a:p>
            <a:endParaRPr lang="fi-FI" dirty="0">
              <a:sym typeface="Wingdings" panose="05000000000000000000" pitchFamily="2" charset="2"/>
            </a:endParaRPr>
          </a:p>
          <a:p>
            <a:r>
              <a:rPr lang="fi-FI" dirty="0">
                <a:sym typeface="Wingdings" panose="05000000000000000000" pitchFamily="2" charset="2"/>
              </a:rPr>
              <a:t>Kuvassa on esitetty pääasialliset kuituraaka-aineet perinteisessä metsäteollisuudessa</a:t>
            </a:r>
          </a:p>
          <a:p>
            <a:endParaRPr lang="fi-FI" dirty="0">
              <a:sym typeface="Wingdings" panose="05000000000000000000" pitchFamily="2" charset="2"/>
            </a:endParaRPr>
          </a:p>
          <a:p>
            <a:r>
              <a:rPr lang="fi-FI" b="1" dirty="0">
                <a:sym typeface="Wingdings" panose="05000000000000000000" pitchFamily="2" charset="2"/>
              </a:rPr>
              <a:t>Ensi kuitu</a:t>
            </a:r>
            <a:r>
              <a:rPr lang="fi-FI" dirty="0">
                <a:sym typeface="Wingdings" panose="05000000000000000000" pitchFamily="2" charset="2"/>
              </a:rPr>
              <a:t>: Kuitupuuna käytetään Suomessa pääsääntöisesti mäntyä, kuusta ja koivua (myös haapa ja eukalyptus)</a:t>
            </a:r>
          </a:p>
          <a:p>
            <a:endParaRPr lang="fi-FI" dirty="0">
              <a:sym typeface="Wingdings" panose="05000000000000000000" pitchFamily="2" charset="2"/>
            </a:endParaRPr>
          </a:p>
          <a:p>
            <a:r>
              <a:rPr lang="fi-FI" b="1" dirty="0">
                <a:sym typeface="Wingdings" panose="05000000000000000000" pitchFamily="2" charset="2"/>
              </a:rPr>
              <a:t>Kiertotalouden näkökulmasta </a:t>
            </a:r>
            <a:r>
              <a:rPr lang="fi-FI" b="0" dirty="0">
                <a:sym typeface="Wingdings" panose="05000000000000000000" pitchFamily="2" charset="2"/>
              </a:rPr>
              <a:t>pääasialliset kuitu</a:t>
            </a:r>
            <a:r>
              <a:rPr lang="fi-FI" dirty="0">
                <a:sym typeface="Wingdings" panose="05000000000000000000" pitchFamily="2" charset="2"/>
              </a:rPr>
              <a:t>raaka-aineita ovat  Sahoilta tulevat sahahake ja puru (Sahojen ”jäte”) sekä keräyskartonki</a:t>
            </a:r>
          </a:p>
          <a:p>
            <a:endParaRPr lang="fi-FI" dirty="0">
              <a:sym typeface="Wingdings" panose="05000000000000000000" pitchFamily="2" charset="2"/>
            </a:endParaRPr>
          </a:p>
          <a:p>
            <a:r>
              <a:rPr lang="fi-FI" u="sng" dirty="0">
                <a:sym typeface="Wingdings" panose="05000000000000000000" pitchFamily="2" charset="2"/>
              </a:rPr>
              <a:t>Mitä kuitupakkaukselle voi tapahtua jos se ei päädy kiertokuituna kiertoon? Miksi hyvä jos se päätyisi takaisin kiertoon?</a:t>
            </a:r>
          </a:p>
          <a:p>
            <a:endParaRPr lang="fi-FI" dirty="0">
              <a:sym typeface="Wingdings" panose="05000000000000000000" pitchFamily="2" charset="2"/>
            </a:endParaRPr>
          </a:p>
          <a:p>
            <a:r>
              <a:rPr lang="fi-FI" dirty="0">
                <a:sym typeface="Wingdings" panose="05000000000000000000" pitchFamily="2" charset="2"/>
              </a:rPr>
              <a:t>-Kotitalousjätteen mukana jätteenpolttolaitokselle, jossa se poltetaan energiaksi</a:t>
            </a:r>
          </a:p>
          <a:p>
            <a:r>
              <a:rPr lang="fi-FI" dirty="0">
                <a:sym typeface="Wingdings" panose="05000000000000000000" pitchFamily="2" charset="2"/>
              </a:rPr>
              <a:t>-Kotona takkaan</a:t>
            </a:r>
          </a:p>
          <a:p>
            <a:r>
              <a:rPr lang="fi-FI" dirty="0">
                <a:sym typeface="Wingdings" panose="05000000000000000000" pitchFamily="2" charset="2"/>
              </a:rPr>
              <a:t>-Luontoon (?)</a:t>
            </a:r>
          </a:p>
          <a:p>
            <a:endParaRPr lang="fi-FI" dirty="0">
              <a:sym typeface="Wingdings" panose="05000000000000000000" pitchFamily="2" charset="2"/>
            </a:endParaRPr>
          </a:p>
          <a:p>
            <a:r>
              <a:rPr lang="fi-FI" dirty="0">
                <a:sym typeface="Wingdings" panose="05000000000000000000" pitchFamily="2" charset="2"/>
              </a:rPr>
              <a:t>Pakkaus voi myös kiertoon päätyessään päätyä muuhun loppukäyttökohteeseen</a:t>
            </a:r>
          </a:p>
          <a:p>
            <a:endParaRPr lang="fi-FI"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F06609CB-CAF6-4571-BA04-25E12737EAA4}" type="slidenum">
              <a:rPr lang="fi-FI" smtClean="0"/>
              <a:t>14</a:t>
            </a:fld>
            <a:endParaRPr lang="fi-FI"/>
          </a:p>
        </p:txBody>
      </p:sp>
    </p:spTree>
    <p:extLst>
      <p:ext uri="{BB962C8B-B14F-4D97-AF65-F5344CB8AC3E}">
        <p14:creationId xmlns:p14="http://schemas.microsoft.com/office/powerpoint/2010/main" val="328911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Sellun eli paperimassan lisäksi voidaan valmistaa hurja määrä erilaisia tuotteita sellun valmistuksen sivu- ja jätevirroista. Toisen roska on toisen aarre!</a:t>
            </a:r>
          </a:p>
          <a:p>
            <a:endParaRPr lang="fi-FI" dirty="0"/>
          </a:p>
          <a:p>
            <a:endParaRPr lang="fi-FI" dirty="0"/>
          </a:p>
          <a:p>
            <a:r>
              <a:rPr lang="fi-FI" dirty="0"/>
              <a:t>Mustalipeän sisältämä keitossa liuennut orgaaninen aines poltetaan energiaksi, Tehtaalle prosessihöyryksi ja sähköksi</a:t>
            </a:r>
          </a:p>
          <a:p>
            <a:r>
              <a:rPr lang="fi-FI" dirty="0"/>
              <a:t>Sellutehtaat energia yliomavaraisia, myynti valtakunnan verkkoon</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15</a:t>
            </a:fld>
            <a:endParaRPr lang="fi-FI"/>
          </a:p>
        </p:txBody>
      </p:sp>
    </p:spTree>
    <p:extLst>
      <p:ext uri="{BB962C8B-B14F-4D97-AF65-F5344CB8AC3E}">
        <p14:creationId xmlns:p14="http://schemas.microsoft.com/office/powerpoint/2010/main" val="49096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Kuvion tavoitteena on esitellä sellunvalmistukseen liittyviä sisäisiä kiertoja</a:t>
            </a:r>
          </a:p>
          <a:p>
            <a:endParaRPr lang="fi-FI" dirty="0"/>
          </a:p>
          <a:p>
            <a:r>
              <a:rPr lang="fi-FI" dirty="0" err="1"/>
              <a:t>Pääasillisena</a:t>
            </a:r>
            <a:r>
              <a:rPr lang="fi-FI" dirty="0"/>
              <a:t> tavoitteena on ymmärtää, että sisäisesti pyritään kierrättämään raaka-aineet ja prosessin apuaineet mahdollisimman tehokkaasti</a:t>
            </a:r>
          </a:p>
        </p:txBody>
      </p:sp>
      <p:sp>
        <p:nvSpPr>
          <p:cNvPr id="4" name="Slide Number Placeholder 3"/>
          <p:cNvSpPr>
            <a:spLocks noGrp="1"/>
          </p:cNvSpPr>
          <p:nvPr>
            <p:ph type="sldNum" sz="quarter" idx="10"/>
          </p:nvPr>
        </p:nvSpPr>
        <p:spPr/>
        <p:txBody>
          <a:bodyPr/>
          <a:lstStyle/>
          <a:p>
            <a:fld id="{F06609CB-CAF6-4571-BA04-25E12737EAA4}" type="slidenum">
              <a:rPr lang="fi-FI" smtClean="0"/>
              <a:t>16</a:t>
            </a:fld>
            <a:endParaRPr lang="fi-FI"/>
          </a:p>
        </p:txBody>
      </p:sp>
    </p:spTree>
    <p:extLst>
      <p:ext uri="{BB962C8B-B14F-4D97-AF65-F5344CB8AC3E}">
        <p14:creationId xmlns:p14="http://schemas.microsoft.com/office/powerpoint/2010/main" val="228149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Sellun eli paperimassan lisäksi voidaan valmistaa hurja määrä erilaisia tuotteita sellun valmistuksen sivu- ja jätevirroista. Toisen roska on toisen aarre!</a:t>
            </a:r>
          </a:p>
          <a:p>
            <a:endParaRPr lang="fi-FI" dirty="0"/>
          </a:p>
          <a:p>
            <a:endParaRPr lang="fi-FI" dirty="0"/>
          </a:p>
          <a:p>
            <a:r>
              <a:rPr lang="fi-FI" dirty="0"/>
              <a:t>Mustalipeän sisältämä keitossa liuennut orgaaninen aines poltetaan energiaksi, Tehtaalle prosessihöyryksi ja sähköksi</a:t>
            </a:r>
          </a:p>
          <a:p>
            <a:r>
              <a:rPr lang="fi-FI" dirty="0"/>
              <a:t>Sellutehtaat energia yliomavaraisia, myynti valtakunnan verkkoon</a:t>
            </a:r>
          </a:p>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17</a:t>
            </a:fld>
            <a:endParaRPr lang="fi-FI"/>
          </a:p>
        </p:txBody>
      </p:sp>
    </p:spTree>
    <p:extLst>
      <p:ext uri="{BB962C8B-B14F-4D97-AF65-F5344CB8AC3E}">
        <p14:creationId xmlns:p14="http://schemas.microsoft.com/office/powerpoint/2010/main" val="402174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18</a:t>
            </a:fld>
            <a:endParaRPr lang="fi-FI"/>
          </a:p>
        </p:txBody>
      </p:sp>
    </p:spTree>
    <p:extLst>
      <p:ext uri="{BB962C8B-B14F-4D97-AF65-F5344CB8AC3E}">
        <p14:creationId xmlns:p14="http://schemas.microsoft.com/office/powerpoint/2010/main" val="3011467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12.8.2020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5257800"/>
            <a:ext cx="5359363" cy="876031"/>
          </a:xfrm>
          <a:prstGeom prst="rect">
            <a:avLst/>
          </a:prstGeom>
        </p:spPr>
      </p:pic>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pic>
        <p:nvPicPr>
          <p:cNvPr id="8" name="Kuv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pic>
        <p:nvPicPr>
          <p:cNvPr id="3" name="Kuva 2"/>
          <p:cNvPicPr>
            <a:picLocks noChangeAspect="1"/>
          </p:cNvPicPr>
          <p:nvPr userDrawn="1"/>
        </p:nvPicPr>
        <p:blipFill>
          <a:blip r:embed="rId3"/>
          <a:stretch>
            <a:fillRect/>
          </a:stretch>
        </p:blipFill>
        <p:spPr>
          <a:xfrm>
            <a:off x="3745788" y="3044918"/>
            <a:ext cx="4700423" cy="768163"/>
          </a:xfrm>
          <a:prstGeom prst="rect">
            <a:avLst/>
          </a:prstGeom>
        </p:spPr>
      </p:pic>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12.8.2020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sv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2.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24.png"/><Relationship Id="rId3" Type="http://schemas.openxmlformats.org/officeDocument/2006/relationships/diagramData" Target="../diagrams/data3.xml"/><Relationship Id="rId21" Type="http://schemas.openxmlformats.org/officeDocument/2006/relationships/image" Target="../media/image21.png"/><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3.xml"/><Relationship Id="rId16" Type="http://schemas.openxmlformats.org/officeDocument/2006/relationships/diagramColors" Target="../diagrams/colors5.xml"/><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image" Target="../media/image24.png"/><Relationship Id="rId3" Type="http://schemas.openxmlformats.org/officeDocument/2006/relationships/diagramData" Target="../diagrams/data6.xml"/><Relationship Id="rId21" Type="http://schemas.openxmlformats.org/officeDocument/2006/relationships/image" Target="../media/image21.png"/><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4.xml"/><Relationship Id="rId16" Type="http://schemas.openxmlformats.org/officeDocument/2006/relationships/diagramColors" Target="../diagrams/colors8.xml"/><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microsoft.com/office/2007/relationships/hdphoto" Target="../media/hdphoto1.wdp"/><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image" Target="../media/image29.svg"/><Relationship Id="rId5" Type="http://schemas.openxmlformats.org/officeDocument/2006/relationships/image" Target="../media/image20.jpeg"/><Relationship Id="rId10" Type="http://schemas.openxmlformats.org/officeDocument/2006/relationships/image" Target="../media/image28.png"/><Relationship Id="rId4" Type="http://schemas.openxmlformats.org/officeDocument/2006/relationships/image" Target="../media/image19.jpeg"/><Relationship Id="rId9"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1.xml"/><Relationship Id="rId18" Type="http://schemas.openxmlformats.org/officeDocument/2006/relationships/slide" Target="slide10.xml"/><Relationship Id="rId3" Type="http://schemas.openxmlformats.org/officeDocument/2006/relationships/image" Target="../media/image11.svg"/><Relationship Id="rId7" Type="http://schemas.openxmlformats.org/officeDocument/2006/relationships/slide" Target="slide25.xml"/><Relationship Id="rId12" Type="http://schemas.openxmlformats.org/officeDocument/2006/relationships/slide" Target="slide30.xml"/><Relationship Id="rId17" Type="http://schemas.openxmlformats.org/officeDocument/2006/relationships/slide" Target="slide50.xml"/><Relationship Id="rId2" Type="http://schemas.openxmlformats.org/officeDocument/2006/relationships/image" Target="../media/image10.png"/><Relationship Id="rId16" Type="http://schemas.openxmlformats.org/officeDocument/2006/relationships/slide" Target="slide38.xml"/><Relationship Id="rId1" Type="http://schemas.openxmlformats.org/officeDocument/2006/relationships/slideLayout" Target="../slideLayouts/slideLayout4.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slide" Target="slide23.xml"/><Relationship Id="rId15" Type="http://schemas.openxmlformats.org/officeDocument/2006/relationships/slide" Target="slide3.xml"/><Relationship Id="rId10" Type="http://schemas.openxmlformats.org/officeDocument/2006/relationships/slide" Target="slide28.xml"/><Relationship Id="rId19" Type="http://schemas.openxmlformats.org/officeDocument/2006/relationships/slide" Target="slide9.xml"/><Relationship Id="rId4" Type="http://schemas.openxmlformats.org/officeDocument/2006/relationships/slide" Target="slide22.xml"/><Relationship Id="rId9" Type="http://schemas.openxmlformats.org/officeDocument/2006/relationships/slide" Target="slide27.xml"/><Relationship Id="rId14"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sv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3.sv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svg"/><Relationship Id="rId7" Type="http://schemas.openxmlformats.org/officeDocument/2006/relationships/hyperlink" Target="https://www.metsafibre.com/en/Archive/Pages/Unique-industrial-ecosystem-in-%C3%84%C3%A4nekoski-.aspx" TargetMode="Externa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hyperlink" Target="http://www.innventia.com/Documents/Produktblad/Stab/Folder_roadmaps_jan%202016_webb.pdf" TargetMode="External"/><Relationship Id="rId5" Type="http://schemas.openxmlformats.org/officeDocument/2006/relationships/hyperlink" Target="http://www.innventia.com/Global/Roadmaps/Roadmap%20The%20pulp%20mill%20biorefinery.pdf?epslanguage=sv" TargetMode="External"/><Relationship Id="rId4" Type="http://schemas.openxmlformats.org/officeDocument/2006/relationships/hyperlink" Target="https://core.ac.uk/download/pdf/84364223.pdf" TargetMode="External"/><Relationship Id="rId9" Type="http://schemas.openxmlformats.org/officeDocument/2006/relationships/image" Target="../media/image4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5.sv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hyperlink" Target="https://www.luke.fi/en/putting-bark-to-better-use/" TargetMode="External"/><Relationship Id="rId5" Type="http://schemas.openxmlformats.org/officeDocument/2006/relationships/hyperlink" Target="https://www.vtt.fi/inf/pdf/technology/2018/T340.pdf" TargetMode="External"/><Relationship Id="rId4" Type="http://schemas.openxmlformats.org/officeDocument/2006/relationships/hyperlink" Target="https://www.luke.fi/en/tree-bark-a-treasure-chest-of-useful-material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hyperlink" Target="https://www.pinechemicals.org/new%20s/260962/Is-Your-Recovery-ProcessUp-To-Snuff.ht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hyperlink" Target="http://www.soodakattilayhdistys.fi/si%20tes/default/files/files/sky_50v_naytt%20oversio.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apilagroup.fi/wpcontent/uploads/2016/06/Metsteollisuudenravinteet-Selvitys.pdf" TargetMode="Externa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4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biotalous.fi/elintarvikepakkaus/" TargetMode="External"/><Relationship Id="rId2" Type="http://schemas.openxmlformats.org/officeDocument/2006/relationships/hyperlink" Target="https://core.ac.uk/download/pdf/84364223.pdf" TargetMode="External"/><Relationship Id="rId1" Type="http://schemas.openxmlformats.org/officeDocument/2006/relationships/slideLayout" Target="../slideLayouts/slideLayout3.xml"/><Relationship Id="rId6" Type="http://schemas.openxmlformats.org/officeDocument/2006/relationships/hyperlink" Target="https://www.vtt.fi/inf/pdf/technology/2018/T340.pdf" TargetMode="External"/><Relationship Id="rId5" Type="http://schemas.openxmlformats.org/officeDocument/2006/relationships/hyperlink" Target="http://www.energiatehokkuussopimukset2017-2025.fi/ajankohtaista/kotkamills-uusihaihduttamo-leikkaa-hoyrynkulutusta/" TargetMode="External"/><Relationship Id="rId4" Type="http://schemas.openxmlformats.org/officeDocument/2006/relationships/hyperlink" Target="http://www.soodakattilayhdistys.fi/sites/default/files/files/sky_50v_nayttoversio.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vtt.fi/inf/pdf/technology/2018/T340.pdf" TargetMode="External"/><Relationship Id="rId7" Type="http://schemas.openxmlformats.org/officeDocument/2006/relationships/hyperlink" Target="https://core.ac.uk/download/pdf/84364223.pdf" TargetMode="External"/><Relationship Id="rId2" Type="http://schemas.openxmlformats.org/officeDocument/2006/relationships/hyperlink" Target="https://www.luke.fi/en/tree-bark-a-treasure-chest-of-useful-materials/" TargetMode="External"/><Relationship Id="rId1" Type="http://schemas.openxmlformats.org/officeDocument/2006/relationships/slideLayout" Target="../slideLayouts/slideLayout3.xml"/><Relationship Id="rId6" Type="http://schemas.openxmlformats.org/officeDocument/2006/relationships/hyperlink" Target="http://www.knowpap.com.elib.tamk.fi/extranet/suomi/paper_technology/" TargetMode="External"/><Relationship Id="rId5" Type="http://schemas.openxmlformats.org/officeDocument/2006/relationships/hyperlink" Target="https://www.pinechemicals.org/news/260962/Is-Your-Recovery-Process-Up-To-Snuff.htm" TargetMode="External"/><Relationship Id="rId4" Type="http://schemas.openxmlformats.org/officeDocument/2006/relationships/hyperlink" Target="http://www.metsantutkimuslaitos.fi/asiakaslehti/2001/2001-1/2001-1-markkinakatsaus.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paperijapuu.fi/ligniini-jalostuu-energiaa-pitemmalle/" TargetMode="External"/><Relationship Id="rId2" Type="http://schemas.openxmlformats.org/officeDocument/2006/relationships/hyperlink" Target="http://julkaisut.turkuamk.fi/isbn9789522167217.pdf" TargetMode="External"/><Relationship Id="rId1" Type="http://schemas.openxmlformats.org/officeDocument/2006/relationships/slideLayout" Target="../slideLayouts/slideLayout3.xml"/><Relationship Id="rId4" Type="http://schemas.openxmlformats.org/officeDocument/2006/relationships/hyperlink" Target="http://www.innventia.com/Global/Roadmaps/Roadmap%20The%20pulp%20mill%20biorefinery.pdf?epslanguage=sv"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vuosikertomukset.net/resources/UPM/fin/vuosikertomukset/UPM_vuosikertomus_2008.pdf" TargetMode="External"/><Relationship Id="rId2" Type="http://schemas.openxmlformats.org/officeDocument/2006/relationships/hyperlink" Target="https://tilastokeskus.fi/keruu/teen/files/tayttoohje_fi.pdf" TargetMode="Externa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hyperlink" Target="https://yle.fi/uutiset/3-1009848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Sellutehdas biotuotetehtaana</a:t>
            </a:r>
          </a:p>
        </p:txBody>
      </p:sp>
      <p:sp>
        <p:nvSpPr>
          <p:cNvPr id="3" name="Alaotsikko 2"/>
          <p:cNvSpPr>
            <a:spLocks noGrp="1"/>
          </p:cNvSpPr>
          <p:nvPr>
            <p:ph type="subTitle" idx="1"/>
          </p:nvPr>
        </p:nvSpPr>
        <p:spPr/>
        <p:txBody>
          <a:bodyPr/>
          <a:lstStyle/>
          <a:p>
            <a:r>
              <a:rPr lang="fi-FI" dirty="0"/>
              <a:t>Kiertotalous on sellutehtaan normaalia toimintaa</a:t>
            </a:r>
          </a:p>
          <a:p>
            <a:r>
              <a:rPr lang="fi-FI" dirty="0"/>
              <a:t>Nina Kukkasniemi, TAMK</a:t>
            </a:r>
          </a:p>
        </p:txBody>
      </p:sp>
      <p:sp>
        <p:nvSpPr>
          <p:cNvPr id="4" name="Päivämäärän paikkamerkki 3"/>
          <p:cNvSpPr>
            <a:spLocks noGrp="1"/>
          </p:cNvSpPr>
          <p:nvPr>
            <p:ph type="dt" sz="half" idx="10"/>
          </p:nvPr>
        </p:nvSpPr>
        <p:spPr/>
        <p:txBody>
          <a:bodyPr/>
          <a:lstStyle/>
          <a:p>
            <a:fld id="{308255F3-F20B-4B87-BA2E-E1B81D1F1716}" type="datetime1">
              <a:rPr lang="fi-FI" smtClean="0"/>
              <a:t>12.8.2020</a:t>
            </a:fld>
            <a:endParaRPr lang="fi-FI" dirty="0"/>
          </a:p>
        </p:txBody>
      </p:sp>
      <p:sp>
        <p:nvSpPr>
          <p:cNvPr id="5" name="Alatunnisteen paikkamerkki 4"/>
          <p:cNvSpPr>
            <a:spLocks noGrp="1"/>
          </p:cNvSpPr>
          <p:nvPr>
            <p:ph type="ftr" sz="quarter" idx="11"/>
          </p:nvPr>
        </p:nvSpPr>
        <p:spPr/>
        <p:txBody>
          <a:bodyPr/>
          <a:lstStyle/>
          <a:p>
            <a:r>
              <a:rPr lang="fi-FI"/>
              <a:t>kiertotalousamk.fi</a:t>
            </a:r>
            <a:endParaRPr lang="fi-FI" dirty="0"/>
          </a:p>
        </p:txBody>
      </p:sp>
    </p:spTree>
    <p:extLst>
      <p:ext uri="{BB962C8B-B14F-4D97-AF65-F5344CB8AC3E}">
        <p14:creationId xmlns:p14="http://schemas.microsoft.com/office/powerpoint/2010/main" val="355891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E595E0-B91A-45E6-8861-50BCE34792FE}"/>
              </a:ext>
            </a:extLst>
          </p:cNvPr>
          <p:cNvSpPr>
            <a:spLocks noGrp="1"/>
          </p:cNvSpPr>
          <p:nvPr>
            <p:ph type="title"/>
          </p:nvPr>
        </p:nvSpPr>
        <p:spPr/>
        <p:txBody>
          <a:bodyPr/>
          <a:lstStyle/>
          <a:p>
            <a:r>
              <a:rPr lang="fi-FI" dirty="0"/>
              <a:t>Johdanto</a:t>
            </a:r>
          </a:p>
        </p:txBody>
      </p:sp>
      <p:sp>
        <p:nvSpPr>
          <p:cNvPr id="6" name="Text Placeholder 5">
            <a:extLst>
              <a:ext uri="{FF2B5EF4-FFF2-40B4-BE49-F238E27FC236}">
                <a16:creationId xmlns:a16="http://schemas.microsoft.com/office/drawing/2014/main" id="{D1EA3A60-17EE-4381-9D0A-86FD12BBE78C}"/>
              </a:ext>
            </a:extLst>
          </p:cNvPr>
          <p:cNvSpPr>
            <a:spLocks noGrp="1"/>
          </p:cNvSpPr>
          <p:nvPr>
            <p:ph type="body" idx="1"/>
          </p:nvPr>
        </p:nvSpPr>
        <p:spPr/>
        <p:txBody>
          <a:bodyPr>
            <a:normAutofit/>
          </a:bodyPr>
          <a:lstStyle/>
          <a:p>
            <a:r>
              <a:rPr lang="fi-FI" dirty="0"/>
              <a:t>Sellutehdas on biotuotetehtaan sydän, mutta prosessissa on paljon sivuvirtoja joita voidaan hyödyntää sivutuotteiden raaka-aineina.</a:t>
            </a:r>
          </a:p>
        </p:txBody>
      </p:sp>
      <p:sp>
        <p:nvSpPr>
          <p:cNvPr id="4" name="Footer Placeholder 3">
            <a:extLst>
              <a:ext uri="{FF2B5EF4-FFF2-40B4-BE49-F238E27FC236}">
                <a16:creationId xmlns:a16="http://schemas.microsoft.com/office/drawing/2014/main" id="{B7D6FD7F-471B-4DFF-A838-AE0730CEB88C}"/>
              </a:ext>
            </a:extLst>
          </p:cNvPr>
          <p:cNvSpPr>
            <a:spLocks noGrp="1"/>
          </p:cNvSpPr>
          <p:nvPr>
            <p:ph type="ftr" sz="quarter" idx="11"/>
          </p:nvPr>
        </p:nvSpPr>
        <p:spPr/>
        <p:txBody>
          <a:bodyPr/>
          <a:lstStyle/>
          <a:p>
            <a:r>
              <a:rPr lang="fi-FI"/>
              <a:t>kiertotalousamk.fi</a:t>
            </a:r>
          </a:p>
        </p:txBody>
      </p:sp>
      <p:pic>
        <p:nvPicPr>
          <p:cNvPr id="7" name="Picture 6">
            <a:hlinkClick r:id="rId2" action="ppaction://hlinksldjump"/>
            <a:extLst>
              <a:ext uri="{FF2B5EF4-FFF2-40B4-BE49-F238E27FC236}">
                <a16:creationId xmlns:a16="http://schemas.microsoft.com/office/drawing/2014/main" id="{1C0D56BA-29AE-4B68-8ED7-AFF5441ABDEF}"/>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160397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0C87-3C9E-4576-B36F-7AE503D10899}"/>
              </a:ext>
            </a:extLst>
          </p:cNvPr>
          <p:cNvSpPr>
            <a:spLocks noGrp="1"/>
          </p:cNvSpPr>
          <p:nvPr>
            <p:ph type="title"/>
          </p:nvPr>
        </p:nvSpPr>
        <p:spPr/>
        <p:txBody>
          <a:bodyPr/>
          <a:lstStyle/>
          <a:p>
            <a:r>
              <a:rPr lang="fi-FI" dirty="0"/>
              <a:t>Johdanto</a:t>
            </a:r>
          </a:p>
        </p:txBody>
      </p:sp>
      <p:sp>
        <p:nvSpPr>
          <p:cNvPr id="3" name="Content Placeholder 2">
            <a:extLst>
              <a:ext uri="{FF2B5EF4-FFF2-40B4-BE49-F238E27FC236}">
                <a16:creationId xmlns:a16="http://schemas.microsoft.com/office/drawing/2014/main" id="{6D0C9347-54E0-4737-937D-CD1F23F943E9}"/>
              </a:ext>
            </a:extLst>
          </p:cNvPr>
          <p:cNvSpPr>
            <a:spLocks noGrp="1"/>
          </p:cNvSpPr>
          <p:nvPr>
            <p:ph idx="1"/>
          </p:nvPr>
        </p:nvSpPr>
        <p:spPr/>
        <p:txBody>
          <a:bodyPr/>
          <a:lstStyle/>
          <a:p>
            <a:r>
              <a:rPr lang="fi-FI" dirty="0"/>
              <a:t>Opiskelijan orientoituminen (johdanto tehtävä)</a:t>
            </a:r>
          </a:p>
          <a:p>
            <a:r>
              <a:rPr lang="fi-FI" dirty="0"/>
              <a:t>Tavoitteiden täyttymisen seuranta lopussa (tavoitteiden täyttyminen)</a:t>
            </a:r>
          </a:p>
          <a:p>
            <a:r>
              <a:rPr lang="fi-FI" dirty="0"/>
              <a:t>Johdannon sisältö (tutustu ennen tehtävien aloittamista)</a:t>
            </a:r>
          </a:p>
          <a:p>
            <a:pPr lvl="1"/>
            <a:r>
              <a:rPr lang="fi-FI" dirty="0"/>
              <a:t>Raaka-aineet ja biotuotetehdas</a:t>
            </a:r>
          </a:p>
          <a:p>
            <a:pPr lvl="1"/>
            <a:r>
              <a:rPr lang="fi-FI" dirty="0"/>
              <a:t>Kuitulinja</a:t>
            </a:r>
          </a:p>
          <a:p>
            <a:pPr lvl="1"/>
            <a:r>
              <a:rPr lang="fi-FI" dirty="0"/>
              <a:t>Kemikaalikierto</a:t>
            </a:r>
          </a:p>
        </p:txBody>
      </p:sp>
      <p:sp>
        <p:nvSpPr>
          <p:cNvPr id="4" name="Footer Placeholder 3">
            <a:extLst>
              <a:ext uri="{FF2B5EF4-FFF2-40B4-BE49-F238E27FC236}">
                <a16:creationId xmlns:a16="http://schemas.microsoft.com/office/drawing/2014/main" id="{B75B706E-EDC1-41CC-9894-6037664DBEA7}"/>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965317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6C013B-D561-426E-9B7F-5CAA1303BB52}"/>
              </a:ext>
            </a:extLst>
          </p:cNvPr>
          <p:cNvSpPr>
            <a:spLocks noGrp="1"/>
          </p:cNvSpPr>
          <p:nvPr>
            <p:ph type="title"/>
          </p:nvPr>
        </p:nvSpPr>
        <p:spPr/>
        <p:txBody>
          <a:bodyPr/>
          <a:lstStyle/>
          <a:p>
            <a:r>
              <a:rPr lang="fi-FI" dirty="0"/>
              <a:t>Raaka-aineet ja biotuotetehdas</a:t>
            </a:r>
          </a:p>
        </p:txBody>
      </p:sp>
      <p:sp>
        <p:nvSpPr>
          <p:cNvPr id="6" name="Text Placeholder 5">
            <a:extLst>
              <a:ext uri="{FF2B5EF4-FFF2-40B4-BE49-F238E27FC236}">
                <a16:creationId xmlns:a16="http://schemas.microsoft.com/office/drawing/2014/main" id="{B3B77D50-A2FF-46A2-86B2-A55DB5DFF6BB}"/>
              </a:ext>
            </a:extLst>
          </p:cNvPr>
          <p:cNvSpPr>
            <a:spLocks noGrp="1"/>
          </p:cNvSpPr>
          <p:nvPr>
            <p:ph type="body" idx="1"/>
          </p:nvPr>
        </p:nvSpPr>
        <p:spPr/>
        <p:txBody>
          <a:bodyPr/>
          <a:lstStyle/>
          <a:p>
            <a:r>
              <a:rPr lang="fi-FI" dirty="0"/>
              <a:t>Johdatus biotuotetehtaaseen</a:t>
            </a:r>
          </a:p>
        </p:txBody>
      </p:sp>
      <p:sp>
        <p:nvSpPr>
          <p:cNvPr id="4" name="Footer Placeholder 3">
            <a:extLst>
              <a:ext uri="{FF2B5EF4-FFF2-40B4-BE49-F238E27FC236}">
                <a16:creationId xmlns:a16="http://schemas.microsoft.com/office/drawing/2014/main" id="{3D763EC2-1EDC-4F9A-8B9B-BB55F47AAC77}"/>
              </a:ext>
            </a:extLst>
          </p:cNvPr>
          <p:cNvSpPr>
            <a:spLocks noGrp="1"/>
          </p:cNvSpPr>
          <p:nvPr>
            <p:ph type="ftr" sz="quarter" idx="11"/>
          </p:nvPr>
        </p:nvSpPr>
        <p:spPr/>
        <p:txBody>
          <a:bodyPr/>
          <a:lstStyle/>
          <a:p>
            <a:r>
              <a:rPr lang="fi-FI"/>
              <a:t>kiertotalousamk.fi</a:t>
            </a:r>
          </a:p>
        </p:txBody>
      </p:sp>
      <p:pic>
        <p:nvPicPr>
          <p:cNvPr id="7" name="Picture 6">
            <a:hlinkClick r:id="rId2" action="ppaction://hlinksldjump"/>
            <a:extLst>
              <a:ext uri="{FF2B5EF4-FFF2-40B4-BE49-F238E27FC236}">
                <a16:creationId xmlns:a16="http://schemas.microsoft.com/office/drawing/2014/main" id="{DCB32133-4578-4FCB-A41E-893D3215CD9D}"/>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222783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11DAD1-8C65-4147-97AB-0A6E97C650C5}"/>
              </a:ext>
            </a:extLst>
          </p:cNvPr>
          <p:cNvPicPr>
            <a:picLocks noChangeAspect="1"/>
          </p:cNvPicPr>
          <p:nvPr/>
        </p:nvPicPr>
        <p:blipFill rotWithShape="1">
          <a:blip r:embed="rId2">
            <a:extLst>
              <a:ext uri="{28A0092B-C50C-407E-A947-70E740481C1C}">
                <a14:useLocalDpi xmlns:a14="http://schemas.microsoft.com/office/drawing/2010/main" val="0"/>
              </a:ext>
            </a:extLst>
          </a:blip>
          <a:srcRect b="23979"/>
          <a:stretch/>
        </p:blipFill>
        <p:spPr>
          <a:xfrm rot="16200000">
            <a:off x="1941920" y="-600405"/>
            <a:ext cx="5184772" cy="6716120"/>
          </a:xfrm>
          <a:prstGeom prst="rect">
            <a:avLst/>
          </a:prstGeom>
        </p:spPr>
      </p:pic>
      <p:sp>
        <p:nvSpPr>
          <p:cNvPr id="5" name="Footer Placeholder 4">
            <a:extLst>
              <a:ext uri="{FF2B5EF4-FFF2-40B4-BE49-F238E27FC236}">
                <a16:creationId xmlns:a16="http://schemas.microsoft.com/office/drawing/2014/main" id="{68ECB269-64AC-47C7-930E-CD399A63D810}"/>
              </a:ext>
            </a:extLst>
          </p:cNvPr>
          <p:cNvSpPr>
            <a:spLocks noGrp="1"/>
          </p:cNvSpPr>
          <p:nvPr>
            <p:ph type="ftr" sz="quarter" idx="11"/>
          </p:nvPr>
        </p:nvSpPr>
        <p:spPr/>
        <p:txBody>
          <a:bodyPr/>
          <a:lstStyle/>
          <a:p>
            <a:r>
              <a:rPr lang="fi-FI"/>
              <a:t>kiertotalousamk.fi</a:t>
            </a:r>
          </a:p>
        </p:txBody>
      </p:sp>
      <p:graphicFrame>
        <p:nvGraphicFramePr>
          <p:cNvPr id="9" name="Chart 8">
            <a:extLst>
              <a:ext uri="{FF2B5EF4-FFF2-40B4-BE49-F238E27FC236}">
                <a16:creationId xmlns:a16="http://schemas.microsoft.com/office/drawing/2014/main" id="{22BFB60E-953F-423C-9337-8427579B9573}"/>
              </a:ext>
            </a:extLst>
          </p:cNvPr>
          <p:cNvGraphicFramePr>
            <a:graphicFrameLocks/>
          </p:cNvGraphicFramePr>
          <p:nvPr/>
        </p:nvGraphicFramePr>
        <p:xfrm>
          <a:off x="1338168" y="300204"/>
          <a:ext cx="6716119" cy="437197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id="{A20DA0FC-8474-49BA-9E96-61D8C5A92266}"/>
              </a:ext>
            </a:extLst>
          </p:cNvPr>
          <p:cNvSpPr/>
          <p:nvPr/>
        </p:nvSpPr>
        <p:spPr>
          <a:xfrm>
            <a:off x="8054287" y="85725"/>
            <a:ext cx="2706126" cy="55245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i-FI" sz="1400" dirty="0"/>
          </a:p>
          <a:p>
            <a:r>
              <a:rPr lang="fi-FI" sz="1400" b="1" dirty="0"/>
              <a:t>Selluloosa: </a:t>
            </a:r>
            <a:r>
              <a:rPr lang="fi-FI" sz="1400" dirty="0"/>
              <a:t>paperiin, kartonkiin,  liukoselluun, tekstiileihin…</a:t>
            </a:r>
          </a:p>
          <a:p>
            <a:endParaRPr lang="fi-FI" sz="1400" dirty="0"/>
          </a:p>
          <a:p>
            <a:r>
              <a:rPr lang="fi-FI" sz="1400" b="1" dirty="0"/>
              <a:t>Ligniini: </a:t>
            </a:r>
            <a:r>
              <a:rPr lang="fi-FI" sz="1400" dirty="0"/>
              <a:t>Kemiallisen massan valmistuksen yhteydessä liuotetaan pois ja käytetään energiaksi tai erotetaan prosessista ja jalostetaan erilaisiksi tuotteiksi. Mekaanisen massan valmistuksessa ligniini kulkee massan mukana.</a:t>
            </a:r>
          </a:p>
          <a:p>
            <a:endParaRPr lang="fi-FI" sz="1400" dirty="0"/>
          </a:p>
          <a:p>
            <a:r>
              <a:rPr lang="fi-FI" sz="1400" b="1" dirty="0"/>
              <a:t>Hemiselluloosa</a:t>
            </a:r>
            <a:r>
              <a:rPr lang="fi-FI" sz="1400" dirty="0"/>
              <a:t>: Pyritään säästämään (voidaan valmistaa myös ksylitolia)</a:t>
            </a:r>
          </a:p>
          <a:p>
            <a:endParaRPr lang="fi-FI" sz="1400" b="1" dirty="0"/>
          </a:p>
          <a:p>
            <a:r>
              <a:rPr lang="fi-FI" sz="1400" b="1" dirty="0"/>
              <a:t>Uuteaineet: </a:t>
            </a:r>
            <a:r>
              <a:rPr lang="fi-FI" sz="1400" dirty="0"/>
              <a:t>uuteaineistaa saadaan esimerkiksi. mäntyöljyä ja tärpättiä kemiallisen massan valmistuksen yhteydessä</a:t>
            </a:r>
          </a:p>
        </p:txBody>
      </p:sp>
    </p:spTree>
    <p:extLst>
      <p:ext uri="{BB962C8B-B14F-4D97-AF65-F5344CB8AC3E}">
        <p14:creationId xmlns:p14="http://schemas.microsoft.com/office/powerpoint/2010/main" val="44139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Kuva 48" descr="Nuoliympyrä">
            <a:extLst>
              <a:ext uri="{FF2B5EF4-FFF2-40B4-BE49-F238E27FC236}">
                <a16:creationId xmlns:a16="http://schemas.microsoft.com/office/drawing/2014/main" id="{ADBA67CE-06C9-48C6-999F-C4FDED563A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78478" y="-53904"/>
            <a:ext cx="1376242" cy="1376242"/>
          </a:xfrm>
          <a:prstGeom prst="rect">
            <a:avLst/>
          </a:prstGeom>
          <a:scene3d>
            <a:camera prst="orthographicFront">
              <a:rot lat="0" lon="10800000" rev="0"/>
            </a:camera>
            <a:lightRig rig="threePt" dir="t"/>
          </a:scene3d>
        </p:spPr>
      </p:pic>
      <p:sp>
        <p:nvSpPr>
          <p:cNvPr id="62" name="Rectangle 61">
            <a:extLst>
              <a:ext uri="{FF2B5EF4-FFF2-40B4-BE49-F238E27FC236}">
                <a16:creationId xmlns:a16="http://schemas.microsoft.com/office/drawing/2014/main" id="{40A24833-7D9E-44F9-B365-C1B5D48B73F8}"/>
              </a:ext>
            </a:extLst>
          </p:cNvPr>
          <p:cNvSpPr/>
          <p:nvPr/>
        </p:nvSpPr>
        <p:spPr>
          <a:xfrm>
            <a:off x="0" y="4218833"/>
            <a:ext cx="12192000" cy="507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Rectangle 62">
            <a:extLst>
              <a:ext uri="{FF2B5EF4-FFF2-40B4-BE49-F238E27FC236}">
                <a16:creationId xmlns:a16="http://schemas.microsoft.com/office/drawing/2014/main" id="{869C315E-BF83-4310-8457-CA9F99195034}"/>
              </a:ext>
            </a:extLst>
          </p:cNvPr>
          <p:cNvSpPr/>
          <p:nvPr/>
        </p:nvSpPr>
        <p:spPr>
          <a:xfrm>
            <a:off x="0" y="3769164"/>
            <a:ext cx="12192000" cy="5073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Rectangle 63">
            <a:extLst>
              <a:ext uri="{FF2B5EF4-FFF2-40B4-BE49-F238E27FC236}">
                <a16:creationId xmlns:a16="http://schemas.microsoft.com/office/drawing/2014/main" id="{F4D94613-660A-4447-8ACC-3F1187246357}"/>
              </a:ext>
            </a:extLst>
          </p:cNvPr>
          <p:cNvSpPr/>
          <p:nvPr/>
        </p:nvSpPr>
        <p:spPr>
          <a:xfrm>
            <a:off x="0" y="3280436"/>
            <a:ext cx="12192000" cy="5073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Title 1">
            <a:extLst>
              <a:ext uri="{FF2B5EF4-FFF2-40B4-BE49-F238E27FC236}">
                <a16:creationId xmlns:a16="http://schemas.microsoft.com/office/drawing/2014/main" id="{4B6FE1A5-2E75-49A8-8009-AD51B0542DC0}"/>
              </a:ext>
            </a:extLst>
          </p:cNvPr>
          <p:cNvSpPr>
            <a:spLocks noGrp="1"/>
          </p:cNvSpPr>
          <p:nvPr>
            <p:ph type="title"/>
          </p:nvPr>
        </p:nvSpPr>
        <p:spPr>
          <a:xfrm>
            <a:off x="480882" y="367390"/>
            <a:ext cx="11407163" cy="1325563"/>
          </a:xfrm>
        </p:spPr>
        <p:txBody>
          <a:bodyPr>
            <a:normAutofit/>
          </a:bodyPr>
          <a:lstStyle/>
          <a:p>
            <a:r>
              <a:rPr lang="fi-FI" sz="3600" dirty="0"/>
              <a:t>Pääasialliset kuituraaka-aineet massan valmistuksessa</a:t>
            </a:r>
          </a:p>
        </p:txBody>
      </p:sp>
      <p:sp>
        <p:nvSpPr>
          <p:cNvPr id="3" name="Footer Placeholder 2">
            <a:extLst>
              <a:ext uri="{FF2B5EF4-FFF2-40B4-BE49-F238E27FC236}">
                <a16:creationId xmlns:a16="http://schemas.microsoft.com/office/drawing/2014/main" id="{66B2CC0C-A968-4037-878F-729D01736BB5}"/>
              </a:ext>
            </a:extLst>
          </p:cNvPr>
          <p:cNvSpPr>
            <a:spLocks noGrp="1"/>
          </p:cNvSpPr>
          <p:nvPr>
            <p:ph type="ftr" sz="quarter" idx="11"/>
          </p:nvPr>
        </p:nvSpPr>
        <p:spPr/>
        <p:txBody>
          <a:bodyPr/>
          <a:lstStyle/>
          <a:p>
            <a:r>
              <a:rPr lang="fi-FI"/>
              <a:t>kiertotalousamk.fi</a:t>
            </a:r>
          </a:p>
        </p:txBody>
      </p:sp>
      <p:pic>
        <p:nvPicPr>
          <p:cNvPr id="7" name="Picture 6">
            <a:extLst>
              <a:ext uri="{FF2B5EF4-FFF2-40B4-BE49-F238E27FC236}">
                <a16:creationId xmlns:a16="http://schemas.microsoft.com/office/drawing/2014/main" id="{9505553B-1858-45EA-A483-0950DB65B1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6643" y="1376748"/>
            <a:ext cx="1652364" cy="932216"/>
          </a:xfrm>
          <a:prstGeom prst="rect">
            <a:avLst/>
          </a:prstGeom>
        </p:spPr>
      </p:pic>
      <p:pic>
        <p:nvPicPr>
          <p:cNvPr id="8" name="Picture 7">
            <a:extLst>
              <a:ext uri="{FF2B5EF4-FFF2-40B4-BE49-F238E27FC236}">
                <a16:creationId xmlns:a16="http://schemas.microsoft.com/office/drawing/2014/main" id="{13E36F7B-7C21-4BE2-A3D5-34F3491027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415" y="1373380"/>
            <a:ext cx="1652362" cy="932215"/>
          </a:xfrm>
          <a:prstGeom prst="rect">
            <a:avLst/>
          </a:prstGeom>
        </p:spPr>
      </p:pic>
      <p:pic>
        <p:nvPicPr>
          <p:cNvPr id="11" name="Picture 10">
            <a:extLst>
              <a:ext uri="{FF2B5EF4-FFF2-40B4-BE49-F238E27FC236}">
                <a16:creationId xmlns:a16="http://schemas.microsoft.com/office/drawing/2014/main" id="{A9926D82-EAC2-4A32-99F0-E3B55E6831D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2292"/>
          <a:stretch/>
        </p:blipFill>
        <p:spPr>
          <a:xfrm>
            <a:off x="8324337" y="1380116"/>
            <a:ext cx="1835749" cy="932216"/>
          </a:xfrm>
          <a:prstGeom prst="rect">
            <a:avLst/>
          </a:prstGeom>
        </p:spPr>
      </p:pic>
      <p:pic>
        <p:nvPicPr>
          <p:cNvPr id="12" name="Picture 11">
            <a:extLst>
              <a:ext uri="{FF2B5EF4-FFF2-40B4-BE49-F238E27FC236}">
                <a16:creationId xmlns:a16="http://schemas.microsoft.com/office/drawing/2014/main" id="{DF652AAC-FDE3-4649-8F8E-99A2D4959D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0417" y="1358254"/>
            <a:ext cx="1673203" cy="943973"/>
          </a:xfrm>
          <a:prstGeom prst="rect">
            <a:avLst/>
          </a:prstGeom>
        </p:spPr>
      </p:pic>
      <p:pic>
        <p:nvPicPr>
          <p:cNvPr id="13" name="Picture 12">
            <a:extLst>
              <a:ext uri="{FF2B5EF4-FFF2-40B4-BE49-F238E27FC236}">
                <a16:creationId xmlns:a16="http://schemas.microsoft.com/office/drawing/2014/main" id="{77559279-1ECC-410E-8C1D-2B8640DD0C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8950" y="1354886"/>
            <a:ext cx="1652363" cy="932215"/>
          </a:xfrm>
          <a:prstGeom prst="rect">
            <a:avLst/>
          </a:prstGeom>
        </p:spPr>
      </p:pic>
      <p:cxnSp>
        <p:nvCxnSpPr>
          <p:cNvPr id="20" name="Straight Connector 19">
            <a:extLst>
              <a:ext uri="{FF2B5EF4-FFF2-40B4-BE49-F238E27FC236}">
                <a16:creationId xmlns:a16="http://schemas.microsoft.com/office/drawing/2014/main" id="{A0B86EE6-177D-4A3E-984E-8A3799E58800}"/>
              </a:ext>
            </a:extLst>
          </p:cNvPr>
          <p:cNvCxnSpPr>
            <a:cxnSpLocks/>
          </p:cNvCxnSpPr>
          <p:nvPr/>
        </p:nvCxnSpPr>
        <p:spPr>
          <a:xfrm>
            <a:off x="8178020" y="1408691"/>
            <a:ext cx="0" cy="3346051"/>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D918F4-CA6B-4A77-815C-8F3A6A7D6CD6}"/>
              </a:ext>
            </a:extLst>
          </p:cNvPr>
          <p:cNvSpPr txBox="1"/>
          <p:nvPr/>
        </p:nvSpPr>
        <p:spPr>
          <a:xfrm>
            <a:off x="74601" y="4295712"/>
            <a:ext cx="5062421" cy="369332"/>
          </a:xfrm>
          <a:prstGeom prst="rect">
            <a:avLst/>
          </a:prstGeom>
          <a:noFill/>
        </p:spPr>
        <p:txBody>
          <a:bodyPr wrap="square" rtlCol="0">
            <a:spAutoFit/>
          </a:bodyPr>
          <a:lstStyle/>
          <a:p>
            <a:r>
              <a:rPr lang="fi-FI" dirty="0"/>
              <a:t>Kemiallinen massa (sellu)</a:t>
            </a:r>
          </a:p>
        </p:txBody>
      </p:sp>
      <p:sp>
        <p:nvSpPr>
          <p:cNvPr id="22" name="TextBox 21">
            <a:extLst>
              <a:ext uri="{FF2B5EF4-FFF2-40B4-BE49-F238E27FC236}">
                <a16:creationId xmlns:a16="http://schemas.microsoft.com/office/drawing/2014/main" id="{CE605CEE-C999-47A1-81F1-9DA47AE0737D}"/>
              </a:ext>
            </a:extLst>
          </p:cNvPr>
          <p:cNvSpPr txBox="1"/>
          <p:nvPr/>
        </p:nvSpPr>
        <p:spPr>
          <a:xfrm>
            <a:off x="74601" y="3861854"/>
            <a:ext cx="3563761" cy="369332"/>
          </a:xfrm>
          <a:prstGeom prst="rect">
            <a:avLst/>
          </a:prstGeom>
          <a:noFill/>
        </p:spPr>
        <p:txBody>
          <a:bodyPr wrap="square" rtlCol="0">
            <a:spAutoFit/>
          </a:bodyPr>
          <a:lstStyle/>
          <a:p>
            <a:r>
              <a:rPr lang="fi-FI" dirty="0"/>
              <a:t>Mekaaninen massa</a:t>
            </a:r>
          </a:p>
        </p:txBody>
      </p:sp>
      <p:sp>
        <p:nvSpPr>
          <p:cNvPr id="23" name="TextBox 22">
            <a:extLst>
              <a:ext uri="{FF2B5EF4-FFF2-40B4-BE49-F238E27FC236}">
                <a16:creationId xmlns:a16="http://schemas.microsoft.com/office/drawing/2014/main" id="{593818D7-48F2-404E-8836-1AC53F4FA1D2}"/>
              </a:ext>
            </a:extLst>
          </p:cNvPr>
          <p:cNvSpPr txBox="1"/>
          <p:nvPr/>
        </p:nvSpPr>
        <p:spPr>
          <a:xfrm>
            <a:off x="74601" y="3345571"/>
            <a:ext cx="1850813" cy="369332"/>
          </a:xfrm>
          <a:prstGeom prst="rect">
            <a:avLst/>
          </a:prstGeom>
          <a:noFill/>
        </p:spPr>
        <p:txBody>
          <a:bodyPr wrap="square" rtlCol="0">
            <a:spAutoFit/>
          </a:bodyPr>
          <a:lstStyle/>
          <a:p>
            <a:r>
              <a:rPr lang="fi-FI" dirty="0"/>
              <a:t>Uusiokuitumassa</a:t>
            </a:r>
          </a:p>
        </p:txBody>
      </p:sp>
      <p:cxnSp>
        <p:nvCxnSpPr>
          <p:cNvPr id="48" name="Straight Connector 47">
            <a:extLst>
              <a:ext uri="{FF2B5EF4-FFF2-40B4-BE49-F238E27FC236}">
                <a16:creationId xmlns:a16="http://schemas.microsoft.com/office/drawing/2014/main" id="{C8397A04-02D4-4DDC-8C26-AF023EE10422}"/>
              </a:ext>
            </a:extLst>
          </p:cNvPr>
          <p:cNvCxnSpPr>
            <a:cxnSpLocks/>
          </p:cNvCxnSpPr>
          <p:nvPr/>
        </p:nvCxnSpPr>
        <p:spPr>
          <a:xfrm flipV="1">
            <a:off x="0" y="5285152"/>
            <a:ext cx="12192000" cy="1"/>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AD7AB4C-0D0A-47B6-8DA8-B84A0089E698}"/>
              </a:ext>
            </a:extLst>
          </p:cNvPr>
          <p:cNvCxnSpPr>
            <a:cxnSpLocks/>
          </p:cNvCxnSpPr>
          <p:nvPr/>
        </p:nvCxnSpPr>
        <p:spPr>
          <a:xfrm flipV="1">
            <a:off x="0" y="4758159"/>
            <a:ext cx="12192000" cy="1"/>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C6CFA4E-6BFD-4866-9B3B-83CAC39D6BA9}"/>
              </a:ext>
            </a:extLst>
          </p:cNvPr>
          <p:cNvSpPr txBox="1"/>
          <p:nvPr/>
        </p:nvSpPr>
        <p:spPr>
          <a:xfrm>
            <a:off x="2507438" y="2314916"/>
            <a:ext cx="1527219" cy="369332"/>
          </a:xfrm>
          <a:prstGeom prst="rect">
            <a:avLst/>
          </a:prstGeom>
          <a:noFill/>
        </p:spPr>
        <p:txBody>
          <a:bodyPr wrap="square" rtlCol="0">
            <a:spAutoFit/>
          </a:bodyPr>
          <a:lstStyle/>
          <a:p>
            <a:r>
              <a:rPr lang="fi-FI" dirty="0"/>
              <a:t>Mäntykuitu </a:t>
            </a:r>
          </a:p>
        </p:txBody>
      </p:sp>
      <p:sp>
        <p:nvSpPr>
          <p:cNvPr id="54" name="TextBox 53">
            <a:extLst>
              <a:ext uri="{FF2B5EF4-FFF2-40B4-BE49-F238E27FC236}">
                <a16:creationId xmlns:a16="http://schemas.microsoft.com/office/drawing/2014/main" id="{ED8B6AB9-20FC-420F-8351-2E02BFB3197F}"/>
              </a:ext>
            </a:extLst>
          </p:cNvPr>
          <p:cNvSpPr txBox="1"/>
          <p:nvPr/>
        </p:nvSpPr>
        <p:spPr>
          <a:xfrm>
            <a:off x="4415601" y="2290903"/>
            <a:ext cx="1527219" cy="369332"/>
          </a:xfrm>
          <a:prstGeom prst="rect">
            <a:avLst/>
          </a:prstGeom>
          <a:noFill/>
        </p:spPr>
        <p:txBody>
          <a:bodyPr wrap="square" rtlCol="0">
            <a:spAutoFit/>
          </a:bodyPr>
          <a:lstStyle/>
          <a:p>
            <a:r>
              <a:rPr lang="fi-FI" dirty="0"/>
              <a:t>Kuusikuitu </a:t>
            </a:r>
          </a:p>
        </p:txBody>
      </p:sp>
      <p:sp>
        <p:nvSpPr>
          <p:cNvPr id="55" name="TextBox 54">
            <a:extLst>
              <a:ext uri="{FF2B5EF4-FFF2-40B4-BE49-F238E27FC236}">
                <a16:creationId xmlns:a16="http://schemas.microsoft.com/office/drawing/2014/main" id="{F2FC9BB1-3D05-462F-B63F-66A0E5389637}"/>
              </a:ext>
            </a:extLst>
          </p:cNvPr>
          <p:cNvSpPr txBox="1"/>
          <p:nvPr/>
        </p:nvSpPr>
        <p:spPr>
          <a:xfrm>
            <a:off x="6318011" y="2291584"/>
            <a:ext cx="1527219" cy="369332"/>
          </a:xfrm>
          <a:prstGeom prst="rect">
            <a:avLst/>
          </a:prstGeom>
          <a:noFill/>
        </p:spPr>
        <p:txBody>
          <a:bodyPr wrap="square" rtlCol="0">
            <a:spAutoFit/>
          </a:bodyPr>
          <a:lstStyle/>
          <a:p>
            <a:r>
              <a:rPr lang="fi-FI" dirty="0"/>
              <a:t>Koivukuitu </a:t>
            </a:r>
          </a:p>
        </p:txBody>
      </p:sp>
      <p:sp>
        <p:nvSpPr>
          <p:cNvPr id="56" name="TextBox 55">
            <a:extLst>
              <a:ext uri="{FF2B5EF4-FFF2-40B4-BE49-F238E27FC236}">
                <a16:creationId xmlns:a16="http://schemas.microsoft.com/office/drawing/2014/main" id="{E052F639-1266-42E0-9769-6BA82B0F0299}"/>
              </a:ext>
            </a:extLst>
          </p:cNvPr>
          <p:cNvSpPr txBox="1"/>
          <p:nvPr/>
        </p:nvSpPr>
        <p:spPr>
          <a:xfrm>
            <a:off x="8255704" y="2289905"/>
            <a:ext cx="2052596" cy="646331"/>
          </a:xfrm>
          <a:prstGeom prst="rect">
            <a:avLst/>
          </a:prstGeom>
          <a:noFill/>
        </p:spPr>
        <p:txBody>
          <a:bodyPr wrap="square" rtlCol="0">
            <a:spAutoFit/>
          </a:bodyPr>
          <a:lstStyle/>
          <a:p>
            <a:r>
              <a:rPr lang="fi-FI" dirty="0"/>
              <a:t>Sahoilta</a:t>
            </a:r>
          </a:p>
          <a:p>
            <a:r>
              <a:rPr lang="fi-FI" dirty="0"/>
              <a:t>Sahahake,-puru </a:t>
            </a:r>
          </a:p>
        </p:txBody>
      </p:sp>
      <p:sp>
        <p:nvSpPr>
          <p:cNvPr id="57" name="TextBox 56">
            <a:extLst>
              <a:ext uri="{FF2B5EF4-FFF2-40B4-BE49-F238E27FC236}">
                <a16:creationId xmlns:a16="http://schemas.microsoft.com/office/drawing/2014/main" id="{99BE03D6-0FBC-4EFA-86A9-7E860572B227}"/>
              </a:ext>
            </a:extLst>
          </p:cNvPr>
          <p:cNvSpPr txBox="1"/>
          <p:nvPr/>
        </p:nvSpPr>
        <p:spPr>
          <a:xfrm>
            <a:off x="10357141" y="2231210"/>
            <a:ext cx="2819522" cy="646331"/>
          </a:xfrm>
          <a:prstGeom prst="rect">
            <a:avLst/>
          </a:prstGeom>
          <a:noFill/>
        </p:spPr>
        <p:txBody>
          <a:bodyPr wrap="square" rtlCol="0">
            <a:spAutoFit/>
          </a:bodyPr>
          <a:lstStyle/>
          <a:p>
            <a:r>
              <a:rPr lang="fi-FI" dirty="0"/>
              <a:t>Keräysjakeet</a:t>
            </a:r>
          </a:p>
          <a:p>
            <a:r>
              <a:rPr lang="fi-FI" dirty="0"/>
              <a:t>(paperi, kartonki)</a:t>
            </a:r>
          </a:p>
        </p:txBody>
      </p:sp>
      <p:sp>
        <p:nvSpPr>
          <p:cNvPr id="66" name="Arrow: Down 65">
            <a:extLst>
              <a:ext uri="{FF2B5EF4-FFF2-40B4-BE49-F238E27FC236}">
                <a16:creationId xmlns:a16="http://schemas.microsoft.com/office/drawing/2014/main" id="{4D00B2EF-8F94-4479-8C51-7B4EB5714FF2}"/>
              </a:ext>
            </a:extLst>
          </p:cNvPr>
          <p:cNvSpPr/>
          <p:nvPr/>
        </p:nvSpPr>
        <p:spPr>
          <a:xfrm>
            <a:off x="3082651" y="2834092"/>
            <a:ext cx="261440" cy="175712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Arrow: Down 66">
            <a:extLst>
              <a:ext uri="{FF2B5EF4-FFF2-40B4-BE49-F238E27FC236}">
                <a16:creationId xmlns:a16="http://schemas.microsoft.com/office/drawing/2014/main" id="{F847C4A9-01E4-4A1C-82FA-872B27079EE7}"/>
              </a:ext>
            </a:extLst>
          </p:cNvPr>
          <p:cNvSpPr/>
          <p:nvPr/>
        </p:nvSpPr>
        <p:spPr>
          <a:xfrm>
            <a:off x="4921277" y="2824814"/>
            <a:ext cx="261440" cy="175712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Arrow: Down 67">
            <a:extLst>
              <a:ext uri="{FF2B5EF4-FFF2-40B4-BE49-F238E27FC236}">
                <a16:creationId xmlns:a16="http://schemas.microsoft.com/office/drawing/2014/main" id="{E787F87A-1D8C-431B-9D73-DD423DFC5957}"/>
              </a:ext>
            </a:extLst>
          </p:cNvPr>
          <p:cNvSpPr/>
          <p:nvPr/>
        </p:nvSpPr>
        <p:spPr>
          <a:xfrm>
            <a:off x="6722006" y="2823429"/>
            <a:ext cx="261440" cy="175712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Arrow: Down 68">
            <a:extLst>
              <a:ext uri="{FF2B5EF4-FFF2-40B4-BE49-F238E27FC236}">
                <a16:creationId xmlns:a16="http://schemas.microsoft.com/office/drawing/2014/main" id="{9F9F3411-3F51-4931-AC00-73BCF529E65B}"/>
              </a:ext>
            </a:extLst>
          </p:cNvPr>
          <p:cNvSpPr/>
          <p:nvPr/>
        </p:nvSpPr>
        <p:spPr>
          <a:xfrm>
            <a:off x="8985265" y="2832330"/>
            <a:ext cx="261440" cy="175712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Arrow: Down 69">
            <a:extLst>
              <a:ext uri="{FF2B5EF4-FFF2-40B4-BE49-F238E27FC236}">
                <a16:creationId xmlns:a16="http://schemas.microsoft.com/office/drawing/2014/main" id="{CCF2CA2E-9E63-45A9-88D7-0F249B2AE0BA}"/>
              </a:ext>
            </a:extLst>
          </p:cNvPr>
          <p:cNvSpPr/>
          <p:nvPr/>
        </p:nvSpPr>
        <p:spPr>
          <a:xfrm>
            <a:off x="5268670" y="2832330"/>
            <a:ext cx="257256" cy="1335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Arrow: Down 70">
            <a:extLst>
              <a:ext uri="{FF2B5EF4-FFF2-40B4-BE49-F238E27FC236}">
                <a16:creationId xmlns:a16="http://schemas.microsoft.com/office/drawing/2014/main" id="{8E4AC3C8-73F8-4706-8D29-6AA6139F885D}"/>
              </a:ext>
            </a:extLst>
          </p:cNvPr>
          <p:cNvSpPr/>
          <p:nvPr/>
        </p:nvSpPr>
        <p:spPr>
          <a:xfrm>
            <a:off x="11092360" y="2840978"/>
            <a:ext cx="261440" cy="828404"/>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Arrow: Curved Up 73">
            <a:extLst>
              <a:ext uri="{FF2B5EF4-FFF2-40B4-BE49-F238E27FC236}">
                <a16:creationId xmlns:a16="http://schemas.microsoft.com/office/drawing/2014/main" id="{33F1533D-79AF-4E44-9D73-CFDB7BE9F328}"/>
              </a:ext>
            </a:extLst>
          </p:cNvPr>
          <p:cNvSpPr/>
          <p:nvPr/>
        </p:nvSpPr>
        <p:spPr>
          <a:xfrm rot="20701688">
            <a:off x="3225394" y="4442952"/>
            <a:ext cx="8288613" cy="219421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5" name="Arrow: Curved Up 74">
            <a:extLst>
              <a:ext uri="{FF2B5EF4-FFF2-40B4-BE49-F238E27FC236}">
                <a16:creationId xmlns:a16="http://schemas.microsoft.com/office/drawing/2014/main" id="{AA954BCB-8854-4FA4-A3ED-9BCDCDFDC96F}"/>
              </a:ext>
            </a:extLst>
          </p:cNvPr>
          <p:cNvSpPr/>
          <p:nvPr/>
        </p:nvSpPr>
        <p:spPr>
          <a:xfrm rot="20701688">
            <a:off x="3377794" y="4595352"/>
            <a:ext cx="8288613" cy="2194211"/>
          </a:xfrm>
          <a:prstGeom prst="curved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82" name="Freeform: Shape 81">
            <a:extLst>
              <a:ext uri="{FF2B5EF4-FFF2-40B4-BE49-F238E27FC236}">
                <a16:creationId xmlns:a16="http://schemas.microsoft.com/office/drawing/2014/main" id="{5EA59397-B98B-4BEB-9C6A-0F92DEA5DCF1}"/>
              </a:ext>
            </a:extLst>
          </p:cNvPr>
          <p:cNvSpPr/>
          <p:nvPr/>
        </p:nvSpPr>
        <p:spPr>
          <a:xfrm>
            <a:off x="9810206" y="352697"/>
            <a:ext cx="1503510" cy="3108960"/>
          </a:xfrm>
          <a:custGeom>
            <a:avLst/>
            <a:gdLst>
              <a:gd name="connsiteX0" fmla="*/ 731520 w 1503510"/>
              <a:gd name="connsiteY0" fmla="*/ 3108960 h 3108960"/>
              <a:gd name="connsiteX1" fmla="*/ 600891 w 1503510"/>
              <a:gd name="connsiteY1" fmla="*/ 3004457 h 3108960"/>
              <a:gd name="connsiteX2" fmla="*/ 522514 w 1503510"/>
              <a:gd name="connsiteY2" fmla="*/ 2913017 h 3108960"/>
              <a:gd name="connsiteX3" fmla="*/ 483325 w 1503510"/>
              <a:gd name="connsiteY3" fmla="*/ 2899954 h 3108960"/>
              <a:gd name="connsiteX4" fmla="*/ 470263 w 1503510"/>
              <a:gd name="connsiteY4" fmla="*/ 2834640 h 3108960"/>
              <a:gd name="connsiteX5" fmla="*/ 418011 w 1503510"/>
              <a:gd name="connsiteY5" fmla="*/ 2743200 h 3108960"/>
              <a:gd name="connsiteX6" fmla="*/ 391885 w 1503510"/>
              <a:gd name="connsiteY6" fmla="*/ 2155372 h 3108960"/>
              <a:gd name="connsiteX7" fmla="*/ 378823 w 1503510"/>
              <a:gd name="connsiteY7" fmla="*/ 2116183 h 3108960"/>
              <a:gd name="connsiteX8" fmla="*/ 326571 w 1503510"/>
              <a:gd name="connsiteY8" fmla="*/ 2037806 h 3108960"/>
              <a:gd name="connsiteX9" fmla="*/ 287383 w 1503510"/>
              <a:gd name="connsiteY9" fmla="*/ 1920240 h 3108960"/>
              <a:gd name="connsiteX10" fmla="*/ 261257 w 1503510"/>
              <a:gd name="connsiteY10" fmla="*/ 1841863 h 3108960"/>
              <a:gd name="connsiteX11" fmla="*/ 248194 w 1503510"/>
              <a:gd name="connsiteY11" fmla="*/ 1776549 h 3108960"/>
              <a:gd name="connsiteX12" fmla="*/ 235131 w 1503510"/>
              <a:gd name="connsiteY12" fmla="*/ 1737360 h 3108960"/>
              <a:gd name="connsiteX13" fmla="*/ 222068 w 1503510"/>
              <a:gd name="connsiteY13" fmla="*/ 1685109 h 3108960"/>
              <a:gd name="connsiteX14" fmla="*/ 209005 w 1503510"/>
              <a:gd name="connsiteY14" fmla="*/ 1645920 h 3108960"/>
              <a:gd name="connsiteX15" fmla="*/ 195943 w 1503510"/>
              <a:gd name="connsiteY15" fmla="*/ 1593669 h 3108960"/>
              <a:gd name="connsiteX16" fmla="*/ 143691 w 1503510"/>
              <a:gd name="connsiteY16" fmla="*/ 1489166 h 3108960"/>
              <a:gd name="connsiteX17" fmla="*/ 117565 w 1503510"/>
              <a:gd name="connsiteY17" fmla="*/ 1436914 h 3108960"/>
              <a:gd name="connsiteX18" fmla="*/ 78377 w 1503510"/>
              <a:gd name="connsiteY18" fmla="*/ 1358537 h 3108960"/>
              <a:gd name="connsiteX19" fmla="*/ 52251 w 1503510"/>
              <a:gd name="connsiteY19" fmla="*/ 1280160 h 3108960"/>
              <a:gd name="connsiteX20" fmla="*/ 0 w 1503510"/>
              <a:gd name="connsiteY20" fmla="*/ 1175657 h 3108960"/>
              <a:gd name="connsiteX21" fmla="*/ 13063 w 1503510"/>
              <a:gd name="connsiteY21" fmla="*/ 600892 h 3108960"/>
              <a:gd name="connsiteX22" fmla="*/ 26125 w 1503510"/>
              <a:gd name="connsiteY22" fmla="*/ 535577 h 3108960"/>
              <a:gd name="connsiteX23" fmla="*/ 78377 w 1503510"/>
              <a:gd name="connsiteY23" fmla="*/ 444137 h 3108960"/>
              <a:gd name="connsiteX24" fmla="*/ 130628 w 1503510"/>
              <a:gd name="connsiteY24" fmla="*/ 352697 h 3108960"/>
              <a:gd name="connsiteX25" fmla="*/ 209005 w 1503510"/>
              <a:gd name="connsiteY25" fmla="*/ 261257 h 3108960"/>
              <a:gd name="connsiteX26" fmla="*/ 248194 w 1503510"/>
              <a:gd name="connsiteY26" fmla="*/ 248194 h 3108960"/>
              <a:gd name="connsiteX27" fmla="*/ 326571 w 1503510"/>
              <a:gd name="connsiteY27" fmla="*/ 209006 h 3108960"/>
              <a:gd name="connsiteX28" fmla="*/ 378823 w 1503510"/>
              <a:gd name="connsiteY28" fmla="*/ 156754 h 3108960"/>
              <a:gd name="connsiteX29" fmla="*/ 483325 w 1503510"/>
              <a:gd name="connsiteY29" fmla="*/ 117566 h 3108960"/>
              <a:gd name="connsiteX30" fmla="*/ 522514 w 1503510"/>
              <a:gd name="connsiteY30" fmla="*/ 91440 h 3108960"/>
              <a:gd name="connsiteX31" fmla="*/ 561703 w 1503510"/>
              <a:gd name="connsiteY31" fmla="*/ 78377 h 3108960"/>
              <a:gd name="connsiteX32" fmla="*/ 640080 w 1503510"/>
              <a:gd name="connsiteY32" fmla="*/ 26126 h 3108960"/>
              <a:gd name="connsiteX33" fmla="*/ 757645 w 1503510"/>
              <a:gd name="connsiteY33" fmla="*/ 0 h 3108960"/>
              <a:gd name="connsiteX34" fmla="*/ 992777 w 1503510"/>
              <a:gd name="connsiteY34" fmla="*/ 13063 h 3108960"/>
              <a:gd name="connsiteX35" fmla="*/ 1031965 w 1503510"/>
              <a:gd name="connsiteY35" fmla="*/ 39189 h 3108960"/>
              <a:gd name="connsiteX36" fmla="*/ 1084217 w 1503510"/>
              <a:gd name="connsiteY36" fmla="*/ 65314 h 3108960"/>
              <a:gd name="connsiteX37" fmla="*/ 1123405 w 1503510"/>
              <a:gd name="connsiteY37" fmla="*/ 104503 h 3108960"/>
              <a:gd name="connsiteX38" fmla="*/ 1149531 w 1503510"/>
              <a:gd name="connsiteY38" fmla="*/ 143692 h 3108960"/>
              <a:gd name="connsiteX39" fmla="*/ 1240971 w 1503510"/>
              <a:gd name="connsiteY39" fmla="*/ 195943 h 3108960"/>
              <a:gd name="connsiteX40" fmla="*/ 1267097 w 1503510"/>
              <a:gd name="connsiteY40" fmla="*/ 235132 h 3108960"/>
              <a:gd name="connsiteX41" fmla="*/ 1345474 w 1503510"/>
              <a:gd name="connsiteY41" fmla="*/ 313509 h 3108960"/>
              <a:gd name="connsiteX42" fmla="*/ 1397725 w 1503510"/>
              <a:gd name="connsiteY42" fmla="*/ 404949 h 3108960"/>
              <a:gd name="connsiteX43" fmla="*/ 1423851 w 1503510"/>
              <a:gd name="connsiteY43" fmla="*/ 496389 h 3108960"/>
              <a:gd name="connsiteX44" fmla="*/ 1436914 w 1503510"/>
              <a:gd name="connsiteY44" fmla="*/ 613954 h 3108960"/>
              <a:gd name="connsiteX45" fmla="*/ 1449977 w 1503510"/>
              <a:gd name="connsiteY45" fmla="*/ 705394 h 3108960"/>
              <a:gd name="connsiteX46" fmla="*/ 1476103 w 1503510"/>
              <a:gd name="connsiteY46" fmla="*/ 1110343 h 3108960"/>
              <a:gd name="connsiteX47" fmla="*/ 1489165 w 1503510"/>
              <a:gd name="connsiteY47" fmla="*/ 1358537 h 3108960"/>
              <a:gd name="connsiteX48" fmla="*/ 1502228 w 1503510"/>
              <a:gd name="connsiteY48" fmla="*/ 1397726 h 3108960"/>
              <a:gd name="connsiteX49" fmla="*/ 1502228 w 1503510"/>
              <a:gd name="connsiteY49" fmla="*/ 1476103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03510" h="3108960">
                <a:moveTo>
                  <a:pt x="731520" y="3108960"/>
                </a:moveTo>
                <a:cubicBezTo>
                  <a:pt x="517996" y="2895436"/>
                  <a:pt x="750162" y="3111079"/>
                  <a:pt x="600891" y="3004457"/>
                </a:cubicBezTo>
                <a:cubicBezTo>
                  <a:pt x="498150" y="2931071"/>
                  <a:pt x="629543" y="3002208"/>
                  <a:pt x="522514" y="2913017"/>
                </a:cubicBezTo>
                <a:cubicBezTo>
                  <a:pt x="511936" y="2904202"/>
                  <a:pt x="496388" y="2904308"/>
                  <a:pt x="483325" y="2899954"/>
                </a:cubicBezTo>
                <a:cubicBezTo>
                  <a:pt x="478971" y="2878183"/>
                  <a:pt x="477284" y="2855703"/>
                  <a:pt x="470263" y="2834640"/>
                </a:cubicBezTo>
                <a:cubicBezTo>
                  <a:pt x="459215" y="2801496"/>
                  <a:pt x="437121" y="2771866"/>
                  <a:pt x="418011" y="2743200"/>
                </a:cubicBezTo>
                <a:cubicBezTo>
                  <a:pt x="360203" y="2511972"/>
                  <a:pt x="419635" y="2765893"/>
                  <a:pt x="391885" y="2155372"/>
                </a:cubicBezTo>
                <a:cubicBezTo>
                  <a:pt x="391260" y="2141617"/>
                  <a:pt x="385510" y="2128220"/>
                  <a:pt x="378823" y="2116183"/>
                </a:cubicBezTo>
                <a:cubicBezTo>
                  <a:pt x="363574" y="2088735"/>
                  <a:pt x="326571" y="2037806"/>
                  <a:pt x="326571" y="2037806"/>
                </a:cubicBezTo>
                <a:lnTo>
                  <a:pt x="287383" y="1920240"/>
                </a:lnTo>
                <a:cubicBezTo>
                  <a:pt x="287382" y="1920236"/>
                  <a:pt x="261258" y="1841866"/>
                  <a:pt x="261257" y="1841863"/>
                </a:cubicBezTo>
                <a:cubicBezTo>
                  <a:pt x="256903" y="1820092"/>
                  <a:pt x="253579" y="1798089"/>
                  <a:pt x="248194" y="1776549"/>
                </a:cubicBezTo>
                <a:cubicBezTo>
                  <a:pt x="244854" y="1763191"/>
                  <a:pt x="238914" y="1750600"/>
                  <a:pt x="235131" y="1737360"/>
                </a:cubicBezTo>
                <a:cubicBezTo>
                  <a:pt x="230199" y="1720098"/>
                  <a:pt x="227000" y="1702371"/>
                  <a:pt x="222068" y="1685109"/>
                </a:cubicBezTo>
                <a:cubicBezTo>
                  <a:pt x="218285" y="1671869"/>
                  <a:pt x="212788" y="1659160"/>
                  <a:pt x="209005" y="1645920"/>
                </a:cubicBezTo>
                <a:cubicBezTo>
                  <a:pt x="204073" y="1628658"/>
                  <a:pt x="202848" y="1610241"/>
                  <a:pt x="195943" y="1593669"/>
                </a:cubicBezTo>
                <a:cubicBezTo>
                  <a:pt x="180964" y="1557719"/>
                  <a:pt x="161108" y="1524000"/>
                  <a:pt x="143691" y="1489166"/>
                </a:cubicBezTo>
                <a:cubicBezTo>
                  <a:pt x="134982" y="1471749"/>
                  <a:pt x="123723" y="1455388"/>
                  <a:pt x="117565" y="1436914"/>
                </a:cubicBezTo>
                <a:cubicBezTo>
                  <a:pt x="69934" y="1294014"/>
                  <a:pt x="145896" y="1510453"/>
                  <a:pt x="78377" y="1358537"/>
                </a:cubicBezTo>
                <a:cubicBezTo>
                  <a:pt x="67192" y="1333372"/>
                  <a:pt x="64567" y="1304792"/>
                  <a:pt x="52251" y="1280160"/>
                </a:cubicBezTo>
                <a:lnTo>
                  <a:pt x="0" y="1175657"/>
                </a:lnTo>
                <a:cubicBezTo>
                  <a:pt x="4354" y="984069"/>
                  <a:pt x="5248" y="792370"/>
                  <a:pt x="13063" y="600892"/>
                </a:cubicBezTo>
                <a:cubicBezTo>
                  <a:pt x="13968" y="578708"/>
                  <a:pt x="19104" y="556640"/>
                  <a:pt x="26125" y="535577"/>
                </a:cubicBezTo>
                <a:cubicBezTo>
                  <a:pt x="37173" y="502433"/>
                  <a:pt x="59267" y="472802"/>
                  <a:pt x="78377" y="444137"/>
                </a:cubicBezTo>
                <a:cubicBezTo>
                  <a:pt x="98886" y="362102"/>
                  <a:pt x="75694" y="416787"/>
                  <a:pt x="130628" y="352697"/>
                </a:cubicBezTo>
                <a:cubicBezTo>
                  <a:pt x="154770" y="324532"/>
                  <a:pt x="176596" y="282863"/>
                  <a:pt x="209005" y="261257"/>
                </a:cubicBezTo>
                <a:cubicBezTo>
                  <a:pt x="220462" y="253619"/>
                  <a:pt x="235878" y="254352"/>
                  <a:pt x="248194" y="248194"/>
                </a:cubicBezTo>
                <a:cubicBezTo>
                  <a:pt x="349488" y="197548"/>
                  <a:pt x="228068" y="241841"/>
                  <a:pt x="326571" y="209006"/>
                </a:cubicBezTo>
                <a:cubicBezTo>
                  <a:pt x="343988" y="191589"/>
                  <a:pt x="359118" y="171533"/>
                  <a:pt x="378823" y="156754"/>
                </a:cubicBezTo>
                <a:cubicBezTo>
                  <a:pt x="412976" y="131139"/>
                  <a:pt x="443673" y="127479"/>
                  <a:pt x="483325" y="117566"/>
                </a:cubicBezTo>
                <a:cubicBezTo>
                  <a:pt x="496388" y="108857"/>
                  <a:pt x="508472" y="98461"/>
                  <a:pt x="522514" y="91440"/>
                </a:cubicBezTo>
                <a:cubicBezTo>
                  <a:pt x="534830" y="85282"/>
                  <a:pt x="549666" y="85064"/>
                  <a:pt x="561703" y="78377"/>
                </a:cubicBezTo>
                <a:cubicBezTo>
                  <a:pt x="589151" y="63128"/>
                  <a:pt x="609291" y="32284"/>
                  <a:pt x="640080" y="26126"/>
                </a:cubicBezTo>
                <a:cubicBezTo>
                  <a:pt x="722998" y="9542"/>
                  <a:pt x="683854" y="18448"/>
                  <a:pt x="757645" y="0"/>
                </a:cubicBezTo>
                <a:cubicBezTo>
                  <a:pt x="836022" y="4354"/>
                  <a:pt x="915068" y="1962"/>
                  <a:pt x="992777" y="13063"/>
                </a:cubicBezTo>
                <a:cubicBezTo>
                  <a:pt x="1008319" y="15283"/>
                  <a:pt x="1018334" y="31400"/>
                  <a:pt x="1031965" y="39189"/>
                </a:cubicBezTo>
                <a:cubicBezTo>
                  <a:pt x="1048872" y="48850"/>
                  <a:pt x="1066800" y="56606"/>
                  <a:pt x="1084217" y="65314"/>
                </a:cubicBezTo>
                <a:cubicBezTo>
                  <a:pt x="1097280" y="78377"/>
                  <a:pt x="1111579" y="90311"/>
                  <a:pt x="1123405" y="104503"/>
                </a:cubicBezTo>
                <a:cubicBezTo>
                  <a:pt x="1133456" y="116564"/>
                  <a:pt x="1138429" y="132591"/>
                  <a:pt x="1149531" y="143692"/>
                </a:cubicBezTo>
                <a:cubicBezTo>
                  <a:pt x="1167992" y="162153"/>
                  <a:pt x="1220485" y="185700"/>
                  <a:pt x="1240971" y="195943"/>
                </a:cubicBezTo>
                <a:cubicBezTo>
                  <a:pt x="1249680" y="209006"/>
                  <a:pt x="1256667" y="223398"/>
                  <a:pt x="1267097" y="235132"/>
                </a:cubicBezTo>
                <a:cubicBezTo>
                  <a:pt x="1291643" y="262747"/>
                  <a:pt x="1324979" y="282767"/>
                  <a:pt x="1345474" y="313509"/>
                </a:cubicBezTo>
                <a:cubicBezTo>
                  <a:pt x="1366370" y="344852"/>
                  <a:pt x="1384464" y="368482"/>
                  <a:pt x="1397725" y="404949"/>
                </a:cubicBezTo>
                <a:cubicBezTo>
                  <a:pt x="1408558" y="434740"/>
                  <a:pt x="1415142" y="465909"/>
                  <a:pt x="1423851" y="496389"/>
                </a:cubicBezTo>
                <a:cubicBezTo>
                  <a:pt x="1428205" y="535577"/>
                  <a:pt x="1432023" y="574829"/>
                  <a:pt x="1436914" y="613954"/>
                </a:cubicBezTo>
                <a:cubicBezTo>
                  <a:pt x="1440733" y="644506"/>
                  <a:pt x="1448056" y="674665"/>
                  <a:pt x="1449977" y="705394"/>
                </a:cubicBezTo>
                <a:cubicBezTo>
                  <a:pt x="1476808" y="1134687"/>
                  <a:pt x="1442040" y="905965"/>
                  <a:pt x="1476103" y="1110343"/>
                </a:cubicBezTo>
                <a:cubicBezTo>
                  <a:pt x="1480457" y="1193074"/>
                  <a:pt x="1481665" y="1276031"/>
                  <a:pt x="1489165" y="1358537"/>
                </a:cubicBezTo>
                <a:cubicBezTo>
                  <a:pt x="1490412" y="1372250"/>
                  <a:pt x="1500707" y="1384041"/>
                  <a:pt x="1502228" y="1397726"/>
                </a:cubicBezTo>
                <a:cubicBezTo>
                  <a:pt x="1505113" y="1423692"/>
                  <a:pt x="1502228" y="1449977"/>
                  <a:pt x="1502228" y="1476103"/>
                </a:cubicBezTo>
              </a:path>
            </a:pathLst>
          </a:cu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2" name="TextBox 51">
            <a:extLst>
              <a:ext uri="{FF2B5EF4-FFF2-40B4-BE49-F238E27FC236}">
                <a16:creationId xmlns:a16="http://schemas.microsoft.com/office/drawing/2014/main" id="{B53662B0-A7E0-45C7-8C08-C45CFF735187}"/>
              </a:ext>
            </a:extLst>
          </p:cNvPr>
          <p:cNvSpPr txBox="1"/>
          <p:nvPr/>
        </p:nvSpPr>
        <p:spPr>
          <a:xfrm>
            <a:off x="838200" y="4819809"/>
            <a:ext cx="10884238" cy="369332"/>
          </a:xfrm>
          <a:prstGeom prst="rect">
            <a:avLst/>
          </a:prstGeom>
          <a:noFill/>
        </p:spPr>
        <p:txBody>
          <a:bodyPr wrap="square" rtlCol="0">
            <a:spAutoFit/>
          </a:bodyPr>
          <a:lstStyle/>
          <a:p>
            <a:r>
              <a:rPr lang="fi-FI" dirty="0"/>
              <a:t>Pakkausten valmistus massasta, käyttö ja kierrätys ………. Paperin/kartongin valmistus, jalostus, käyttö, kierrätys</a:t>
            </a:r>
          </a:p>
        </p:txBody>
      </p:sp>
    </p:spTree>
    <p:extLst>
      <p:ext uri="{BB962C8B-B14F-4D97-AF65-F5344CB8AC3E}">
        <p14:creationId xmlns:p14="http://schemas.microsoft.com/office/powerpoint/2010/main" val="4217941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1AA17570-4E7B-4C1B-BED5-6B6D09F97B96}"/>
              </a:ext>
            </a:extLst>
          </p:cNvPr>
          <p:cNvGraphicFramePr/>
          <p:nvPr>
            <p:extLst>
              <p:ext uri="{D42A27DB-BD31-4B8C-83A1-F6EECF244321}">
                <p14:modId xmlns:p14="http://schemas.microsoft.com/office/powerpoint/2010/main" val="4207720939"/>
              </p:ext>
            </p:extLst>
          </p:nvPr>
        </p:nvGraphicFramePr>
        <p:xfrm>
          <a:off x="-531903" y="1490113"/>
          <a:ext cx="5718033" cy="3986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ECF6B6B-BBA6-44A3-8A66-F6FDF992BE27}"/>
              </a:ext>
            </a:extLst>
          </p:cNvPr>
          <p:cNvSpPr txBox="1"/>
          <p:nvPr/>
        </p:nvSpPr>
        <p:spPr>
          <a:xfrm>
            <a:off x="964901" y="508264"/>
            <a:ext cx="461665" cy="4938890"/>
          </a:xfrm>
          <a:prstGeom prst="rect">
            <a:avLst/>
          </a:prstGeom>
          <a:solidFill>
            <a:schemeClr val="bg2"/>
          </a:solidFill>
          <a:ln>
            <a:solidFill>
              <a:schemeClr val="bg2"/>
            </a:solidFill>
          </a:ln>
        </p:spPr>
        <p:txBody>
          <a:bodyPr vert="vert" wrap="square" rtlCol="0">
            <a:spAutoFit/>
          </a:bodyPr>
          <a:lstStyle/>
          <a:p>
            <a:pPr algn="ctr"/>
            <a:r>
              <a:rPr lang="fi-FI" dirty="0"/>
              <a:t>Sellun valmistuksen kuitulinja</a:t>
            </a:r>
          </a:p>
        </p:txBody>
      </p:sp>
      <p:sp>
        <p:nvSpPr>
          <p:cNvPr id="27" name="Arrow: Circular 26">
            <a:extLst>
              <a:ext uri="{FF2B5EF4-FFF2-40B4-BE49-F238E27FC236}">
                <a16:creationId xmlns:a16="http://schemas.microsoft.com/office/drawing/2014/main" id="{E3793190-493C-4BDE-B03A-377816C66C62}"/>
              </a:ext>
            </a:extLst>
          </p:cNvPr>
          <p:cNvSpPr/>
          <p:nvPr/>
        </p:nvSpPr>
        <p:spPr>
          <a:xfrm rot="14250248" flipH="1" flipV="1">
            <a:off x="2493981" y="598926"/>
            <a:ext cx="2917274" cy="2917274"/>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sp>
        <p:nvSpPr>
          <p:cNvPr id="25" name="Arrow: Circular 24">
            <a:extLst>
              <a:ext uri="{FF2B5EF4-FFF2-40B4-BE49-F238E27FC236}">
                <a16:creationId xmlns:a16="http://schemas.microsoft.com/office/drawing/2014/main" id="{9B901C70-7D4C-49BC-9CA9-6C2C26AD7DB9}"/>
              </a:ext>
            </a:extLst>
          </p:cNvPr>
          <p:cNvSpPr/>
          <p:nvPr/>
        </p:nvSpPr>
        <p:spPr>
          <a:xfrm rot="19014910" flipH="1">
            <a:off x="2163255" y="1291148"/>
            <a:ext cx="3013090" cy="2618604"/>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graphicFrame>
        <p:nvGraphicFramePr>
          <p:cNvPr id="6" name="Diagram 5">
            <a:extLst>
              <a:ext uri="{FF2B5EF4-FFF2-40B4-BE49-F238E27FC236}">
                <a16:creationId xmlns:a16="http://schemas.microsoft.com/office/drawing/2014/main" id="{E77BE913-C62F-4E59-887E-31BBC2342D6E}"/>
              </a:ext>
            </a:extLst>
          </p:cNvPr>
          <p:cNvGraphicFramePr/>
          <p:nvPr/>
        </p:nvGraphicFramePr>
        <p:xfrm>
          <a:off x="3385686" y="1115783"/>
          <a:ext cx="4557486" cy="3090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3" name="Picture 22">
            <a:extLst>
              <a:ext uri="{FF2B5EF4-FFF2-40B4-BE49-F238E27FC236}">
                <a16:creationId xmlns:a16="http://schemas.microsoft.com/office/drawing/2014/main" id="{540B32B0-71A9-4FEA-96F1-8796F14577C2}"/>
              </a:ext>
            </a:extLst>
          </p:cNvPr>
          <p:cNvPicPr>
            <a:picLocks noChangeAspect="1"/>
          </p:cNvPicPr>
          <p:nvPr/>
        </p:nvPicPr>
        <p:blipFill>
          <a:blip r:embed="rId13" cstate="print">
            <a:duotone>
              <a:prstClr val="black"/>
              <a:schemeClr val="accent6">
                <a:tint val="45000"/>
                <a:satMod val="400000"/>
              </a:schemeClr>
            </a:duotone>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78299" y="3587923"/>
            <a:ext cx="597355" cy="725441"/>
          </a:xfrm>
          <a:prstGeom prst="rect">
            <a:avLst/>
          </a:prstGeom>
        </p:spPr>
      </p:pic>
      <p:pic>
        <p:nvPicPr>
          <p:cNvPr id="24" name="Picture 23">
            <a:extLst>
              <a:ext uri="{FF2B5EF4-FFF2-40B4-BE49-F238E27FC236}">
                <a16:creationId xmlns:a16="http://schemas.microsoft.com/office/drawing/2014/main" id="{8BA747EB-57D2-4A4D-9573-E0B474C8E13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63606" r="69289"/>
          <a:stretch/>
        </p:blipFill>
        <p:spPr>
          <a:xfrm>
            <a:off x="1914445" y="406647"/>
            <a:ext cx="1315533" cy="1169233"/>
          </a:xfrm>
          <a:prstGeom prst="ellipse">
            <a:avLst/>
          </a:prstGeom>
        </p:spPr>
      </p:pic>
      <p:sp>
        <p:nvSpPr>
          <p:cNvPr id="5" name="Rectangle 4">
            <a:extLst>
              <a:ext uri="{FF2B5EF4-FFF2-40B4-BE49-F238E27FC236}">
                <a16:creationId xmlns:a16="http://schemas.microsoft.com/office/drawing/2014/main" id="{D8AE412B-40C1-405A-937A-C2319F0D5EF7}"/>
              </a:ext>
            </a:extLst>
          </p:cNvPr>
          <p:cNvSpPr/>
          <p:nvPr/>
        </p:nvSpPr>
        <p:spPr>
          <a:xfrm>
            <a:off x="2057400" y="6170068"/>
            <a:ext cx="6096000" cy="646331"/>
          </a:xfrm>
          <a:prstGeom prst="rect">
            <a:avLst/>
          </a:prstGeom>
        </p:spPr>
        <p:txBody>
          <a:bodyPr>
            <a:spAutoFit/>
          </a:bodyPr>
          <a:lstStyle/>
          <a:p>
            <a:r>
              <a:rPr lang="fi-FI" sz="1200" dirty="0"/>
              <a:t>Paperi</a:t>
            </a:r>
          </a:p>
          <a:p>
            <a:r>
              <a:rPr lang="fi-FI" sz="1200" dirty="0"/>
              <a:t>Tekstiilikuidut</a:t>
            </a:r>
          </a:p>
          <a:p>
            <a:r>
              <a:rPr lang="fi-FI" sz="1200" dirty="0"/>
              <a:t>Biokomposiitit</a:t>
            </a:r>
          </a:p>
        </p:txBody>
      </p:sp>
      <p:sp>
        <p:nvSpPr>
          <p:cNvPr id="35" name="Title 14">
            <a:extLst>
              <a:ext uri="{FF2B5EF4-FFF2-40B4-BE49-F238E27FC236}">
                <a16:creationId xmlns:a16="http://schemas.microsoft.com/office/drawing/2014/main" id="{3D05C215-3DD8-4944-BB11-8B8F47050318}"/>
              </a:ext>
            </a:extLst>
          </p:cNvPr>
          <p:cNvSpPr>
            <a:spLocks noGrp="1"/>
          </p:cNvSpPr>
          <p:nvPr>
            <p:ph type="title"/>
          </p:nvPr>
        </p:nvSpPr>
        <p:spPr>
          <a:xfrm>
            <a:off x="1426566" y="100794"/>
            <a:ext cx="13018086" cy="350344"/>
          </a:xfrm>
        </p:spPr>
        <p:txBody>
          <a:bodyPr>
            <a:normAutofit/>
          </a:bodyPr>
          <a:lstStyle/>
          <a:p>
            <a:r>
              <a:rPr lang="fi-FI" sz="1400" dirty="0"/>
              <a:t>Sellun  valmistuksen sivuvirrat 	    Resurssitehokkuus, hukan minimointi	Jätteestä raaka-aineeksi</a:t>
            </a:r>
          </a:p>
        </p:txBody>
      </p:sp>
      <p:sp>
        <p:nvSpPr>
          <p:cNvPr id="10" name="Rectangle 9">
            <a:extLst>
              <a:ext uri="{FF2B5EF4-FFF2-40B4-BE49-F238E27FC236}">
                <a16:creationId xmlns:a16="http://schemas.microsoft.com/office/drawing/2014/main" id="{740F3393-8860-456C-B48A-3A15B72FF0FA}"/>
              </a:ext>
            </a:extLst>
          </p:cNvPr>
          <p:cNvSpPr/>
          <p:nvPr/>
        </p:nvSpPr>
        <p:spPr>
          <a:xfrm>
            <a:off x="5688732" y="473741"/>
            <a:ext cx="2278718" cy="462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Rectangle 37">
            <a:extLst>
              <a:ext uri="{FF2B5EF4-FFF2-40B4-BE49-F238E27FC236}">
                <a16:creationId xmlns:a16="http://schemas.microsoft.com/office/drawing/2014/main" id="{F7D40151-C4E9-48AB-B58F-5BC62486B902}"/>
              </a:ext>
            </a:extLst>
          </p:cNvPr>
          <p:cNvSpPr/>
          <p:nvPr/>
        </p:nvSpPr>
        <p:spPr>
          <a:xfrm rot="16200000">
            <a:off x="4584328" y="1488492"/>
            <a:ext cx="2278718" cy="462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9" name="Picture 38">
            <a:extLst>
              <a:ext uri="{FF2B5EF4-FFF2-40B4-BE49-F238E27FC236}">
                <a16:creationId xmlns:a16="http://schemas.microsoft.com/office/drawing/2014/main" id="{C09942E1-8047-4623-9D76-B3064007DE63}"/>
              </a:ext>
            </a:extLst>
          </p:cNvPr>
          <p:cNvPicPr>
            <a:picLocks noChangeAspect="1"/>
          </p:cNvPicPr>
          <p:nvPr/>
        </p:nvPicPr>
        <p:blipFill>
          <a:blip r:embed="rId16" cstate="print">
            <a:duotone>
              <a:prstClr val="black"/>
              <a:srgbClr val="FFFFE5">
                <a:tint val="45000"/>
                <a:satMod val="400000"/>
              </a:srgb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924300" y="1711008"/>
            <a:ext cx="597355" cy="725441"/>
          </a:xfrm>
          <a:prstGeom prst="rect">
            <a:avLst/>
          </a:prstGeom>
        </p:spPr>
      </p:pic>
      <p:sp>
        <p:nvSpPr>
          <p:cNvPr id="4" name="Footer Placeholder 3">
            <a:extLst>
              <a:ext uri="{FF2B5EF4-FFF2-40B4-BE49-F238E27FC236}">
                <a16:creationId xmlns:a16="http://schemas.microsoft.com/office/drawing/2014/main" id="{EC2C888D-7E29-4749-BF6C-84593FD96EDD}"/>
              </a:ext>
            </a:extLst>
          </p:cNvPr>
          <p:cNvSpPr>
            <a:spLocks noGrp="1"/>
          </p:cNvSpPr>
          <p:nvPr>
            <p:ph type="ftr" sz="quarter" idx="11"/>
          </p:nvPr>
        </p:nvSpPr>
        <p:spPr/>
        <p:txBody>
          <a:bodyPr/>
          <a:lstStyle/>
          <a:p>
            <a:r>
              <a:rPr lang="fi-FI" dirty="0"/>
              <a:t>kiertotalousamk.fi</a:t>
            </a:r>
          </a:p>
        </p:txBody>
      </p:sp>
      <p:sp>
        <p:nvSpPr>
          <p:cNvPr id="17" name="Rectangle: Rounded Corners 16">
            <a:extLst>
              <a:ext uri="{FF2B5EF4-FFF2-40B4-BE49-F238E27FC236}">
                <a16:creationId xmlns:a16="http://schemas.microsoft.com/office/drawing/2014/main" id="{79C54119-964F-4087-B297-97E0B7941BD9}"/>
              </a:ext>
            </a:extLst>
          </p:cNvPr>
          <p:cNvSpPr/>
          <p:nvPr/>
        </p:nvSpPr>
        <p:spPr>
          <a:xfrm>
            <a:off x="5905504" y="1867783"/>
            <a:ext cx="5926837" cy="3986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t>Kuitulinja –puun käsittelystä valmiiseen selluun</a:t>
            </a:r>
          </a:p>
          <a:p>
            <a:endParaRPr lang="fi-FI" dirty="0"/>
          </a:p>
          <a:p>
            <a:r>
              <a:rPr lang="fi-FI" dirty="0"/>
              <a:t>Sellu valmistuu puuhaketta keittämällä. Ligniini halutaan liuottaa pois, se tapahtuu keittokemikaalin, valkolipeän avulla. </a:t>
            </a:r>
          </a:p>
          <a:p>
            <a:endParaRPr lang="fi-FI" dirty="0"/>
          </a:p>
          <a:p>
            <a:r>
              <a:rPr lang="fi-FI" dirty="0"/>
              <a:t>Kun hake on keitetty, syntynyt massa pestään, lajitellaan valkaistaan, mahdollisesti kuivataan, jolloin syntyy valmista sellua lähetettäväksi esimerkiksi paperin ja kartongin valmistukseen.</a:t>
            </a:r>
          </a:p>
          <a:p>
            <a:endParaRPr lang="fi-FI" dirty="0"/>
          </a:p>
          <a:p>
            <a:r>
              <a:rPr lang="fi-FI" dirty="0"/>
              <a:t>Kuinka sivuvirrat ja materiaalien kierrot liittyvät sellun valmistukseen?</a:t>
            </a:r>
          </a:p>
        </p:txBody>
      </p:sp>
    </p:spTree>
    <p:extLst>
      <p:ext uri="{BB962C8B-B14F-4D97-AF65-F5344CB8AC3E}">
        <p14:creationId xmlns:p14="http://schemas.microsoft.com/office/powerpoint/2010/main" val="3452362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CED9F62-EC79-4AFC-91E7-76D974A59E71}"/>
              </a:ext>
            </a:extLst>
          </p:cNvPr>
          <p:cNvGraphicFramePr/>
          <p:nvPr/>
        </p:nvGraphicFramePr>
        <p:xfrm>
          <a:off x="3030930" y="3218142"/>
          <a:ext cx="4557486" cy="3090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1AA17570-4E7B-4C1B-BED5-6B6D09F97B96}"/>
              </a:ext>
            </a:extLst>
          </p:cNvPr>
          <p:cNvGraphicFramePr/>
          <p:nvPr/>
        </p:nvGraphicFramePr>
        <p:xfrm>
          <a:off x="-459071" y="1506667"/>
          <a:ext cx="5718033" cy="39865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Arrow: Circular 24">
            <a:extLst>
              <a:ext uri="{FF2B5EF4-FFF2-40B4-BE49-F238E27FC236}">
                <a16:creationId xmlns:a16="http://schemas.microsoft.com/office/drawing/2014/main" id="{9B901C70-7D4C-49BC-9CA9-6C2C26AD7DB9}"/>
              </a:ext>
            </a:extLst>
          </p:cNvPr>
          <p:cNvSpPr/>
          <p:nvPr/>
        </p:nvSpPr>
        <p:spPr>
          <a:xfrm rot="18628636" flipH="1">
            <a:off x="2355855" y="1202312"/>
            <a:ext cx="2917274" cy="2917274"/>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sp>
        <p:nvSpPr>
          <p:cNvPr id="15" name="Title 14">
            <a:extLst>
              <a:ext uri="{FF2B5EF4-FFF2-40B4-BE49-F238E27FC236}">
                <a16:creationId xmlns:a16="http://schemas.microsoft.com/office/drawing/2014/main" id="{D031D66E-5F88-4E38-B757-0CC20AF6986B}"/>
              </a:ext>
            </a:extLst>
          </p:cNvPr>
          <p:cNvSpPr>
            <a:spLocks noGrp="1"/>
          </p:cNvSpPr>
          <p:nvPr>
            <p:ph type="title"/>
          </p:nvPr>
        </p:nvSpPr>
        <p:spPr>
          <a:xfrm>
            <a:off x="51873" y="232811"/>
            <a:ext cx="10515600" cy="1325563"/>
          </a:xfrm>
        </p:spPr>
        <p:txBody>
          <a:bodyPr>
            <a:normAutofit/>
          </a:bodyPr>
          <a:lstStyle/>
          <a:p>
            <a:r>
              <a:rPr lang="fi-FI" sz="1600" dirty="0"/>
              <a:t>Sellutehtaan</a:t>
            </a:r>
            <a:br>
              <a:rPr lang="fi-FI" sz="1600" dirty="0"/>
            </a:br>
            <a:r>
              <a:rPr lang="fi-FI" sz="1600" dirty="0"/>
              <a:t>sisäiset kierrot</a:t>
            </a:r>
            <a:br>
              <a:rPr lang="fi-FI" sz="1600" dirty="0"/>
            </a:br>
            <a:br>
              <a:rPr lang="fi-FI" sz="2400" dirty="0"/>
            </a:br>
            <a:endParaRPr lang="fi-FI" sz="2400" dirty="0"/>
          </a:p>
        </p:txBody>
      </p:sp>
      <p:sp>
        <p:nvSpPr>
          <p:cNvPr id="4" name="Footer Placeholder 3">
            <a:extLst>
              <a:ext uri="{FF2B5EF4-FFF2-40B4-BE49-F238E27FC236}">
                <a16:creationId xmlns:a16="http://schemas.microsoft.com/office/drawing/2014/main" id="{EC2C888D-7E29-4749-BF6C-84593FD96EDD}"/>
              </a:ext>
            </a:extLst>
          </p:cNvPr>
          <p:cNvSpPr>
            <a:spLocks noGrp="1"/>
          </p:cNvSpPr>
          <p:nvPr>
            <p:ph type="ftr" sz="quarter" idx="11"/>
          </p:nvPr>
        </p:nvSpPr>
        <p:spPr/>
        <p:txBody>
          <a:bodyPr/>
          <a:lstStyle/>
          <a:p>
            <a:r>
              <a:rPr lang="fi-FI"/>
              <a:t>kiertotalousamk.fi</a:t>
            </a:r>
          </a:p>
        </p:txBody>
      </p:sp>
      <p:graphicFrame>
        <p:nvGraphicFramePr>
          <p:cNvPr id="6" name="Diagram 5">
            <a:extLst>
              <a:ext uri="{FF2B5EF4-FFF2-40B4-BE49-F238E27FC236}">
                <a16:creationId xmlns:a16="http://schemas.microsoft.com/office/drawing/2014/main" id="{E77BE913-C62F-4E59-887E-31BBC2342D6E}"/>
              </a:ext>
            </a:extLst>
          </p:cNvPr>
          <p:cNvGraphicFramePr/>
          <p:nvPr/>
        </p:nvGraphicFramePr>
        <p:xfrm>
          <a:off x="3385686" y="1115783"/>
          <a:ext cx="4557486" cy="30903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TextBox 13">
            <a:extLst>
              <a:ext uri="{FF2B5EF4-FFF2-40B4-BE49-F238E27FC236}">
                <a16:creationId xmlns:a16="http://schemas.microsoft.com/office/drawing/2014/main" id="{F960D032-EBE0-424E-ABF6-360B38AFE338}"/>
              </a:ext>
            </a:extLst>
          </p:cNvPr>
          <p:cNvSpPr txBox="1"/>
          <p:nvPr/>
        </p:nvSpPr>
        <p:spPr>
          <a:xfrm>
            <a:off x="7887757" y="180539"/>
            <a:ext cx="4126680" cy="3016210"/>
          </a:xfrm>
          <a:prstGeom prst="rect">
            <a:avLst/>
          </a:prstGeom>
          <a:noFill/>
        </p:spPr>
        <p:txBody>
          <a:bodyPr wrap="square" rtlCol="0">
            <a:spAutoFit/>
          </a:bodyPr>
          <a:lstStyle/>
          <a:p>
            <a:r>
              <a:rPr lang="fi-FI" sz="2800" b="1" dirty="0">
                <a:solidFill>
                  <a:schemeClr val="accent2">
                    <a:lumMod val="60000"/>
                    <a:lumOff val="40000"/>
                  </a:schemeClr>
                </a:solidFill>
              </a:rPr>
              <a:t>Kemikaalikierto</a:t>
            </a:r>
          </a:p>
          <a:p>
            <a:r>
              <a:rPr lang="fi-FI" dirty="0"/>
              <a:t>Sellun valmistamiseen käytetään kemikaaleja, jotka käytetään prosessissa uudelleen ja uudelleen hyödyksi.</a:t>
            </a:r>
          </a:p>
          <a:p>
            <a:endParaRPr lang="fi-FI" dirty="0"/>
          </a:p>
          <a:p>
            <a:r>
              <a:rPr lang="fi-FI" dirty="0"/>
              <a:t>Keittokemikaalit siis regeneroidaan uudelleen käytettävään muotoon</a:t>
            </a:r>
          </a:p>
          <a:p>
            <a:endParaRPr lang="fi-FI" dirty="0"/>
          </a:p>
          <a:p>
            <a:r>
              <a:rPr lang="fi-FI" dirty="0"/>
              <a:t>Valkolipeä </a:t>
            </a:r>
            <a:r>
              <a:rPr lang="fi-FI" dirty="0">
                <a:sym typeface="Wingdings" panose="05000000000000000000" pitchFamily="2" charset="2"/>
              </a:rPr>
              <a:t> Mustalipeä  Viherlipeä  Valkolipeä </a:t>
            </a:r>
            <a:endParaRPr lang="fi-FI" dirty="0"/>
          </a:p>
        </p:txBody>
      </p:sp>
      <p:sp>
        <p:nvSpPr>
          <p:cNvPr id="17" name="TextBox 16">
            <a:extLst>
              <a:ext uri="{FF2B5EF4-FFF2-40B4-BE49-F238E27FC236}">
                <a16:creationId xmlns:a16="http://schemas.microsoft.com/office/drawing/2014/main" id="{E21151F2-3819-45F6-8ADB-FAAFE4145298}"/>
              </a:ext>
            </a:extLst>
          </p:cNvPr>
          <p:cNvSpPr txBox="1"/>
          <p:nvPr/>
        </p:nvSpPr>
        <p:spPr>
          <a:xfrm>
            <a:off x="7910513" y="3430604"/>
            <a:ext cx="4008442" cy="1969770"/>
          </a:xfrm>
          <a:prstGeom prst="rect">
            <a:avLst/>
          </a:prstGeom>
          <a:noFill/>
        </p:spPr>
        <p:txBody>
          <a:bodyPr wrap="square" rtlCol="0">
            <a:spAutoFit/>
          </a:bodyPr>
          <a:lstStyle/>
          <a:p>
            <a:r>
              <a:rPr lang="fi-FI" sz="3200" b="1" dirty="0">
                <a:solidFill>
                  <a:schemeClr val="accent4">
                    <a:lumMod val="60000"/>
                    <a:lumOff val="40000"/>
                  </a:schemeClr>
                </a:solidFill>
              </a:rPr>
              <a:t>Kalkkikierrossa</a:t>
            </a:r>
            <a:r>
              <a:rPr lang="fi-FI" dirty="0"/>
              <a:t> sellunvalmistuksessa</a:t>
            </a:r>
          </a:p>
          <a:p>
            <a:r>
              <a:rPr lang="fi-FI" dirty="0"/>
              <a:t>Syntyvä </a:t>
            </a:r>
            <a:r>
              <a:rPr lang="fi-FI" dirty="0" err="1"/>
              <a:t>meesa</a:t>
            </a:r>
            <a:r>
              <a:rPr lang="fi-FI" dirty="0"/>
              <a:t> eli kalsiumkarbonaatti</a:t>
            </a:r>
          </a:p>
          <a:p>
            <a:r>
              <a:rPr lang="fi-FI" dirty="0"/>
              <a:t>poltetaan uudelleen prosessissa käytettäväksi kalkiksi, joka vähentää huomattavasti ostokalkin tarvetta</a:t>
            </a:r>
          </a:p>
        </p:txBody>
      </p:sp>
      <p:pic>
        <p:nvPicPr>
          <p:cNvPr id="19" name="Picture 18">
            <a:extLst>
              <a:ext uri="{FF2B5EF4-FFF2-40B4-BE49-F238E27FC236}">
                <a16:creationId xmlns:a16="http://schemas.microsoft.com/office/drawing/2014/main" id="{1490F1D2-499F-4850-AEAD-0697A98DFFF3}"/>
              </a:ext>
            </a:extLst>
          </p:cNvPr>
          <p:cNvPicPr>
            <a:picLocks noChangeAspect="1"/>
          </p:cNvPicPr>
          <p:nvPr/>
        </p:nvPicPr>
        <p:blipFill>
          <a:blip r:embed="rId18" cstate="print">
            <a:duotone>
              <a:prstClr val="black"/>
              <a:schemeClr val="tx1">
                <a:tint val="45000"/>
                <a:satMod val="400000"/>
              </a:schemeClr>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09673" y="1069824"/>
            <a:ext cx="597355" cy="725441"/>
          </a:xfrm>
          <a:prstGeom prst="rect">
            <a:avLst/>
          </a:prstGeom>
        </p:spPr>
      </p:pic>
      <p:pic>
        <p:nvPicPr>
          <p:cNvPr id="21" name="Picture 20">
            <a:extLst>
              <a:ext uri="{FF2B5EF4-FFF2-40B4-BE49-F238E27FC236}">
                <a16:creationId xmlns:a16="http://schemas.microsoft.com/office/drawing/2014/main" id="{7F8D720E-0063-48B7-8E95-9E40E7F3FCA2}"/>
              </a:ext>
            </a:extLst>
          </p:cNvPr>
          <p:cNvPicPr>
            <a:picLocks noChangeAspect="1"/>
          </p:cNvPicPr>
          <p:nvPr/>
        </p:nvPicPr>
        <p:blipFill>
          <a:blip r:embed="rId20" cstate="print">
            <a:duotone>
              <a:prstClr val="black"/>
              <a:srgbClr val="FFFFE5">
                <a:tint val="45000"/>
                <a:satMod val="400000"/>
              </a:srgbClr>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39922" y="2298228"/>
            <a:ext cx="597355" cy="725441"/>
          </a:xfrm>
          <a:prstGeom prst="rect">
            <a:avLst/>
          </a:prstGeom>
        </p:spPr>
      </p:pic>
      <p:pic>
        <p:nvPicPr>
          <p:cNvPr id="26" name="Picture 25">
            <a:extLst>
              <a:ext uri="{FF2B5EF4-FFF2-40B4-BE49-F238E27FC236}">
                <a16:creationId xmlns:a16="http://schemas.microsoft.com/office/drawing/2014/main" id="{2F217F67-FEB8-4372-BCE4-2F3BA1F2BBC8}"/>
              </a:ext>
            </a:extLst>
          </p:cNvPr>
          <p:cNvPicPr>
            <a:picLocks noChangeAspect="1"/>
          </p:cNvPicPr>
          <p:nvPr/>
        </p:nvPicPr>
        <p:blipFill>
          <a:blip r:embed="rId18" cstate="print">
            <a:duotone>
              <a:prstClr val="black"/>
              <a:schemeClr val="tx1">
                <a:tint val="45000"/>
                <a:satMod val="400000"/>
              </a:schemeClr>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1099" y="2163694"/>
            <a:ext cx="597355" cy="725441"/>
          </a:xfrm>
          <a:prstGeom prst="rect">
            <a:avLst/>
          </a:prstGeom>
        </p:spPr>
      </p:pic>
      <p:sp>
        <p:nvSpPr>
          <p:cNvPr id="29" name="Arrow: Circular 28">
            <a:extLst>
              <a:ext uri="{FF2B5EF4-FFF2-40B4-BE49-F238E27FC236}">
                <a16:creationId xmlns:a16="http://schemas.microsoft.com/office/drawing/2014/main" id="{D87A81F4-D709-4478-895E-A046174D524B}"/>
              </a:ext>
            </a:extLst>
          </p:cNvPr>
          <p:cNvSpPr/>
          <p:nvPr/>
        </p:nvSpPr>
        <p:spPr>
          <a:xfrm>
            <a:off x="2878640" y="3110894"/>
            <a:ext cx="2917274" cy="2917274"/>
          </a:xfrm>
          <a:prstGeom prst="circularArrow">
            <a:avLst>
              <a:gd name="adj1" fmla="val 5085"/>
              <a:gd name="adj2" fmla="val 327528"/>
              <a:gd name="adj3" fmla="val 21272472"/>
              <a:gd name="adj4" fmla="val 162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pic>
        <p:nvPicPr>
          <p:cNvPr id="23" name="Picture 22">
            <a:extLst>
              <a:ext uri="{FF2B5EF4-FFF2-40B4-BE49-F238E27FC236}">
                <a16:creationId xmlns:a16="http://schemas.microsoft.com/office/drawing/2014/main" id="{540B32B0-71A9-4FEA-96F1-8796F14577C2}"/>
              </a:ext>
            </a:extLst>
          </p:cNvPr>
          <p:cNvPicPr>
            <a:picLocks noChangeAspect="1"/>
          </p:cNvPicPr>
          <p:nvPr/>
        </p:nvPicPr>
        <p:blipFill>
          <a:blip r:embed="rId21" cstate="print">
            <a:duotone>
              <a:prstClr val="black"/>
              <a:schemeClr val="accent6">
                <a:tint val="45000"/>
                <a:satMod val="400000"/>
              </a:schemeClr>
            </a:duotone>
            <a:extLst>
              <a:ext uri="{BEBA8EAE-BF5A-486C-A8C5-ECC9F3942E4B}">
                <a14:imgProps xmlns:a14="http://schemas.microsoft.com/office/drawing/2010/main">
                  <a14:imgLayer r:embed="rId1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78299" y="3587923"/>
            <a:ext cx="597355" cy="725441"/>
          </a:xfrm>
          <a:prstGeom prst="rect">
            <a:avLst/>
          </a:prstGeom>
        </p:spPr>
      </p:pic>
      <p:sp>
        <p:nvSpPr>
          <p:cNvPr id="33" name="Arrow: Circular 32">
            <a:extLst>
              <a:ext uri="{FF2B5EF4-FFF2-40B4-BE49-F238E27FC236}">
                <a16:creationId xmlns:a16="http://schemas.microsoft.com/office/drawing/2014/main" id="{F61A25A0-C087-46CC-A9E2-AF084CB093AB}"/>
              </a:ext>
            </a:extLst>
          </p:cNvPr>
          <p:cNvSpPr/>
          <p:nvPr/>
        </p:nvSpPr>
        <p:spPr>
          <a:xfrm rot="1984374">
            <a:off x="4637361" y="3080869"/>
            <a:ext cx="2917274" cy="2917274"/>
          </a:xfrm>
          <a:prstGeom prst="circularArrow">
            <a:avLst>
              <a:gd name="adj1" fmla="val 5085"/>
              <a:gd name="adj2" fmla="val 327528"/>
              <a:gd name="adj3" fmla="val 21272472"/>
              <a:gd name="adj4" fmla="val 16200000"/>
              <a:gd name="adj5" fmla="val 5932"/>
            </a:avLst>
          </a:prstGeom>
          <a:solidFill>
            <a:schemeClr val="accent6">
              <a:lumMod val="40000"/>
              <a:lumOff val="60000"/>
            </a:schemeClr>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sp>
        <p:nvSpPr>
          <p:cNvPr id="34" name="TextBox 33">
            <a:extLst>
              <a:ext uri="{FF2B5EF4-FFF2-40B4-BE49-F238E27FC236}">
                <a16:creationId xmlns:a16="http://schemas.microsoft.com/office/drawing/2014/main" id="{A118605D-73BF-4E3C-BEED-A08AF15D9861}"/>
              </a:ext>
            </a:extLst>
          </p:cNvPr>
          <p:cNvSpPr txBox="1"/>
          <p:nvPr/>
        </p:nvSpPr>
        <p:spPr>
          <a:xfrm>
            <a:off x="5870893" y="5162093"/>
            <a:ext cx="2455470" cy="923330"/>
          </a:xfrm>
          <a:prstGeom prst="rect">
            <a:avLst/>
          </a:prstGeom>
          <a:noFill/>
        </p:spPr>
        <p:txBody>
          <a:bodyPr wrap="square" rtlCol="0">
            <a:spAutoFit/>
          </a:bodyPr>
          <a:lstStyle/>
          <a:p>
            <a:r>
              <a:rPr lang="fi-FI" dirty="0"/>
              <a:t>Energiaa prosessihöyrynä ja sähkönä</a:t>
            </a:r>
          </a:p>
        </p:txBody>
      </p:sp>
      <p:sp>
        <p:nvSpPr>
          <p:cNvPr id="35" name="TextBox 34">
            <a:extLst>
              <a:ext uri="{FF2B5EF4-FFF2-40B4-BE49-F238E27FC236}">
                <a16:creationId xmlns:a16="http://schemas.microsoft.com/office/drawing/2014/main" id="{513154F3-B47C-4D11-8FFE-2798D6F5139A}"/>
              </a:ext>
            </a:extLst>
          </p:cNvPr>
          <p:cNvSpPr txBox="1"/>
          <p:nvPr/>
        </p:nvSpPr>
        <p:spPr>
          <a:xfrm>
            <a:off x="1078663" y="1506667"/>
            <a:ext cx="461665" cy="3986538"/>
          </a:xfrm>
          <a:prstGeom prst="rect">
            <a:avLst/>
          </a:prstGeom>
          <a:solidFill>
            <a:schemeClr val="bg2"/>
          </a:solidFill>
          <a:ln>
            <a:solidFill>
              <a:schemeClr val="bg2"/>
            </a:solidFill>
          </a:ln>
        </p:spPr>
        <p:txBody>
          <a:bodyPr vert="vert" wrap="square" rtlCol="0">
            <a:spAutoFit/>
          </a:bodyPr>
          <a:lstStyle/>
          <a:p>
            <a:pPr algn="ctr"/>
            <a:r>
              <a:rPr lang="fi-FI" dirty="0"/>
              <a:t>Sellun valmistus</a:t>
            </a:r>
          </a:p>
        </p:txBody>
      </p:sp>
      <p:sp>
        <p:nvSpPr>
          <p:cNvPr id="28" name="TextBox 27">
            <a:extLst>
              <a:ext uri="{FF2B5EF4-FFF2-40B4-BE49-F238E27FC236}">
                <a16:creationId xmlns:a16="http://schemas.microsoft.com/office/drawing/2014/main" id="{209AA151-2436-40EE-8458-F9A25C209841}"/>
              </a:ext>
            </a:extLst>
          </p:cNvPr>
          <p:cNvSpPr txBox="1"/>
          <p:nvPr/>
        </p:nvSpPr>
        <p:spPr>
          <a:xfrm>
            <a:off x="3165626" y="3304109"/>
            <a:ext cx="1530682" cy="369332"/>
          </a:xfrm>
          <a:prstGeom prst="rect">
            <a:avLst/>
          </a:prstGeom>
          <a:noFill/>
        </p:spPr>
        <p:txBody>
          <a:bodyPr wrap="square" rtlCol="0">
            <a:spAutoFit/>
          </a:bodyPr>
          <a:lstStyle/>
          <a:p>
            <a:r>
              <a:rPr lang="fi-FI" dirty="0" err="1">
                <a:solidFill>
                  <a:srgbClr val="4E008E"/>
                </a:solidFill>
                <a:latin typeface="Arial" panose="020B0604020202020204"/>
              </a:rPr>
              <a:t>CaO</a:t>
            </a:r>
            <a:endParaRPr lang="fi-FI" dirty="0">
              <a:solidFill>
                <a:srgbClr val="4E008E"/>
              </a:solidFill>
              <a:latin typeface="Arial" panose="020B0604020202020204"/>
            </a:endParaRPr>
          </a:p>
        </p:txBody>
      </p:sp>
      <p:sp>
        <p:nvSpPr>
          <p:cNvPr id="30" name="TextBox 29">
            <a:extLst>
              <a:ext uri="{FF2B5EF4-FFF2-40B4-BE49-F238E27FC236}">
                <a16:creationId xmlns:a16="http://schemas.microsoft.com/office/drawing/2014/main" id="{62B43B93-3322-4E46-AED7-8A6A51ABDBF7}"/>
              </a:ext>
            </a:extLst>
          </p:cNvPr>
          <p:cNvSpPr txBox="1"/>
          <p:nvPr/>
        </p:nvSpPr>
        <p:spPr>
          <a:xfrm>
            <a:off x="4799587" y="5044945"/>
            <a:ext cx="1530682" cy="369332"/>
          </a:xfrm>
          <a:prstGeom prst="rect">
            <a:avLst/>
          </a:prstGeom>
          <a:noFill/>
        </p:spPr>
        <p:txBody>
          <a:bodyPr wrap="square" rtlCol="0">
            <a:spAutoFit/>
          </a:bodyPr>
          <a:lstStyle/>
          <a:p>
            <a:r>
              <a:rPr lang="fi-FI" dirty="0">
                <a:solidFill>
                  <a:srgbClr val="4E008E"/>
                </a:solidFill>
                <a:latin typeface="Arial" panose="020B0604020202020204"/>
              </a:rPr>
              <a:t>CaCO</a:t>
            </a:r>
            <a:r>
              <a:rPr lang="fi-FI" baseline="-25000" dirty="0">
                <a:solidFill>
                  <a:srgbClr val="4E008E"/>
                </a:solidFill>
                <a:latin typeface="Arial" panose="020B0604020202020204"/>
              </a:rPr>
              <a:t>3</a:t>
            </a:r>
          </a:p>
        </p:txBody>
      </p:sp>
      <p:sp>
        <p:nvSpPr>
          <p:cNvPr id="31" name="TextBox 30">
            <a:extLst>
              <a:ext uri="{FF2B5EF4-FFF2-40B4-BE49-F238E27FC236}">
                <a16:creationId xmlns:a16="http://schemas.microsoft.com/office/drawing/2014/main" id="{3D93E8E4-97E3-413B-9FE8-F7E73B3BA03F}"/>
              </a:ext>
            </a:extLst>
          </p:cNvPr>
          <p:cNvSpPr txBox="1"/>
          <p:nvPr/>
        </p:nvSpPr>
        <p:spPr>
          <a:xfrm>
            <a:off x="3260066" y="2351570"/>
            <a:ext cx="1530682" cy="369332"/>
          </a:xfrm>
          <a:prstGeom prst="rect">
            <a:avLst/>
          </a:prstGeom>
          <a:noFill/>
        </p:spPr>
        <p:txBody>
          <a:bodyPr wrap="square" rtlCol="0">
            <a:spAutoFit/>
          </a:bodyPr>
          <a:lstStyle/>
          <a:p>
            <a:r>
              <a:rPr lang="fi-FI" dirty="0" err="1">
                <a:solidFill>
                  <a:srgbClr val="4E008E"/>
                </a:solidFill>
                <a:latin typeface="Arial" panose="020B0604020202020204"/>
              </a:rPr>
              <a:t>NaOH</a:t>
            </a:r>
            <a:endParaRPr lang="fi-FI" baseline="-25000" dirty="0">
              <a:solidFill>
                <a:srgbClr val="4E008E"/>
              </a:solidFill>
              <a:latin typeface="Arial" panose="020B0604020202020204"/>
            </a:endParaRPr>
          </a:p>
        </p:txBody>
      </p:sp>
      <p:sp>
        <p:nvSpPr>
          <p:cNvPr id="32" name="TextBox 31">
            <a:extLst>
              <a:ext uri="{FF2B5EF4-FFF2-40B4-BE49-F238E27FC236}">
                <a16:creationId xmlns:a16="http://schemas.microsoft.com/office/drawing/2014/main" id="{32309445-D08E-4316-8408-FF9E60F7AA71}"/>
              </a:ext>
            </a:extLst>
          </p:cNvPr>
          <p:cNvSpPr txBox="1"/>
          <p:nvPr/>
        </p:nvSpPr>
        <p:spPr>
          <a:xfrm>
            <a:off x="5870893" y="3737864"/>
            <a:ext cx="1530682" cy="369332"/>
          </a:xfrm>
          <a:prstGeom prst="rect">
            <a:avLst/>
          </a:prstGeom>
          <a:noFill/>
        </p:spPr>
        <p:txBody>
          <a:bodyPr wrap="square" rtlCol="0">
            <a:spAutoFit/>
          </a:bodyPr>
          <a:lstStyle/>
          <a:p>
            <a:r>
              <a:rPr lang="fi-FI" dirty="0">
                <a:solidFill>
                  <a:srgbClr val="4E008E"/>
                </a:solidFill>
                <a:latin typeface="Arial" panose="020B0604020202020204"/>
              </a:rPr>
              <a:t>Na</a:t>
            </a:r>
            <a:r>
              <a:rPr lang="fi-FI" baseline="-25000" dirty="0">
                <a:solidFill>
                  <a:srgbClr val="4E008E"/>
                </a:solidFill>
                <a:latin typeface="Arial" panose="020B0604020202020204"/>
              </a:rPr>
              <a:t>2</a:t>
            </a:r>
            <a:r>
              <a:rPr lang="fi-FI" dirty="0">
                <a:solidFill>
                  <a:srgbClr val="4E008E"/>
                </a:solidFill>
                <a:latin typeface="Arial" panose="020B0604020202020204"/>
              </a:rPr>
              <a:t>CO</a:t>
            </a:r>
            <a:r>
              <a:rPr lang="fi-FI" baseline="-25000" dirty="0">
                <a:solidFill>
                  <a:srgbClr val="4E008E"/>
                </a:solidFill>
                <a:latin typeface="Arial" panose="020B0604020202020204"/>
              </a:rPr>
              <a:t>3</a:t>
            </a:r>
          </a:p>
        </p:txBody>
      </p:sp>
      <p:sp>
        <p:nvSpPr>
          <p:cNvPr id="36" name="Arrow: Circular 35">
            <a:extLst>
              <a:ext uri="{FF2B5EF4-FFF2-40B4-BE49-F238E27FC236}">
                <a16:creationId xmlns:a16="http://schemas.microsoft.com/office/drawing/2014/main" id="{EC5AB078-D983-4F15-9FE1-2AD58DEC8B31}"/>
              </a:ext>
            </a:extLst>
          </p:cNvPr>
          <p:cNvSpPr/>
          <p:nvPr/>
        </p:nvSpPr>
        <p:spPr>
          <a:xfrm rot="14250248" flipH="1" flipV="1">
            <a:off x="2493981" y="598926"/>
            <a:ext cx="2917274" cy="2917274"/>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pic>
        <p:nvPicPr>
          <p:cNvPr id="37" name="Picture 36">
            <a:extLst>
              <a:ext uri="{FF2B5EF4-FFF2-40B4-BE49-F238E27FC236}">
                <a16:creationId xmlns:a16="http://schemas.microsoft.com/office/drawing/2014/main" id="{5B473015-E5A3-4A4C-87E6-C671828C2800}"/>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t="63606" r="69289"/>
          <a:stretch/>
        </p:blipFill>
        <p:spPr>
          <a:xfrm>
            <a:off x="2085308" y="158347"/>
            <a:ext cx="1315533" cy="1169233"/>
          </a:xfrm>
          <a:prstGeom prst="ellipse">
            <a:avLst/>
          </a:prstGeom>
        </p:spPr>
      </p:pic>
    </p:spTree>
    <p:extLst>
      <p:ext uri="{BB962C8B-B14F-4D97-AF65-F5344CB8AC3E}">
        <p14:creationId xmlns:p14="http://schemas.microsoft.com/office/powerpoint/2010/main" val="319609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CF6B6B-BBA6-44A3-8A66-F6FDF992BE27}"/>
              </a:ext>
            </a:extLst>
          </p:cNvPr>
          <p:cNvSpPr txBox="1"/>
          <p:nvPr/>
        </p:nvSpPr>
        <p:spPr>
          <a:xfrm>
            <a:off x="964901" y="1480282"/>
            <a:ext cx="461665" cy="3986538"/>
          </a:xfrm>
          <a:prstGeom prst="rect">
            <a:avLst/>
          </a:prstGeom>
          <a:solidFill>
            <a:schemeClr val="bg2"/>
          </a:solidFill>
          <a:ln>
            <a:solidFill>
              <a:schemeClr val="bg2"/>
            </a:solidFill>
          </a:ln>
        </p:spPr>
        <p:txBody>
          <a:bodyPr vert="vert" wrap="square" rtlCol="0">
            <a:spAutoFit/>
          </a:bodyPr>
          <a:lstStyle/>
          <a:p>
            <a:pPr algn="ctr"/>
            <a:r>
              <a:rPr lang="fi-FI" dirty="0"/>
              <a:t>Sellun valmistus</a:t>
            </a:r>
          </a:p>
        </p:txBody>
      </p:sp>
      <p:sp>
        <p:nvSpPr>
          <p:cNvPr id="36" name="Arrow: Right 35">
            <a:extLst>
              <a:ext uri="{FF2B5EF4-FFF2-40B4-BE49-F238E27FC236}">
                <a16:creationId xmlns:a16="http://schemas.microsoft.com/office/drawing/2014/main" id="{D39DB652-80F6-4F7F-92B2-F0A29877C271}"/>
              </a:ext>
            </a:extLst>
          </p:cNvPr>
          <p:cNvSpPr/>
          <p:nvPr/>
        </p:nvSpPr>
        <p:spPr>
          <a:xfrm>
            <a:off x="7247988" y="5436773"/>
            <a:ext cx="2533775" cy="573300"/>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lannoitteet</a:t>
            </a:r>
          </a:p>
        </p:txBody>
      </p:sp>
      <p:sp>
        <p:nvSpPr>
          <p:cNvPr id="33" name="Arrow: Right 32">
            <a:extLst>
              <a:ext uri="{FF2B5EF4-FFF2-40B4-BE49-F238E27FC236}">
                <a16:creationId xmlns:a16="http://schemas.microsoft.com/office/drawing/2014/main" id="{1E9C59A9-1E77-41BB-B0E4-996C281B8AF9}"/>
              </a:ext>
            </a:extLst>
          </p:cNvPr>
          <p:cNvSpPr/>
          <p:nvPr/>
        </p:nvSpPr>
        <p:spPr>
          <a:xfrm>
            <a:off x="5966512" y="3379484"/>
            <a:ext cx="3800049" cy="606448"/>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Sähkö, lämpö</a:t>
            </a:r>
          </a:p>
        </p:txBody>
      </p:sp>
      <p:sp>
        <p:nvSpPr>
          <p:cNvPr id="32" name="Arrow: Right 31">
            <a:extLst>
              <a:ext uri="{FF2B5EF4-FFF2-40B4-BE49-F238E27FC236}">
                <a16:creationId xmlns:a16="http://schemas.microsoft.com/office/drawing/2014/main" id="{01B0DFCD-FEDB-45F8-96EC-1E6FD8AC09DF}"/>
              </a:ext>
            </a:extLst>
          </p:cNvPr>
          <p:cNvSpPr/>
          <p:nvPr/>
        </p:nvSpPr>
        <p:spPr>
          <a:xfrm>
            <a:off x="5907027" y="2806184"/>
            <a:ext cx="3859535" cy="573300"/>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sakka, tuhka</a:t>
            </a:r>
          </a:p>
        </p:txBody>
      </p:sp>
      <p:sp>
        <p:nvSpPr>
          <p:cNvPr id="2" name="Arrow: Right 1">
            <a:extLst>
              <a:ext uri="{FF2B5EF4-FFF2-40B4-BE49-F238E27FC236}">
                <a16:creationId xmlns:a16="http://schemas.microsoft.com/office/drawing/2014/main" id="{2F463514-D1F6-4D2A-BE97-7BBBD8573F7E}"/>
              </a:ext>
            </a:extLst>
          </p:cNvPr>
          <p:cNvSpPr/>
          <p:nvPr/>
        </p:nvSpPr>
        <p:spPr>
          <a:xfrm>
            <a:off x="5559807" y="1101869"/>
            <a:ext cx="4207387" cy="823166"/>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mäntyöljy, tärpätti, metanoli</a:t>
            </a:r>
          </a:p>
        </p:txBody>
      </p:sp>
      <p:sp>
        <p:nvSpPr>
          <p:cNvPr id="31" name="Arrow: Right 30">
            <a:extLst>
              <a:ext uri="{FF2B5EF4-FFF2-40B4-BE49-F238E27FC236}">
                <a16:creationId xmlns:a16="http://schemas.microsoft.com/office/drawing/2014/main" id="{DDD0CAD6-BCCD-400A-B201-37FDDE0BA331}"/>
              </a:ext>
            </a:extLst>
          </p:cNvPr>
          <p:cNvSpPr/>
          <p:nvPr/>
        </p:nvSpPr>
        <p:spPr>
          <a:xfrm>
            <a:off x="3013733" y="465835"/>
            <a:ext cx="6752828" cy="506684"/>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puun kuori </a:t>
            </a:r>
          </a:p>
        </p:txBody>
      </p:sp>
      <p:sp>
        <p:nvSpPr>
          <p:cNvPr id="28" name="Arrow: Right 27">
            <a:extLst>
              <a:ext uri="{FF2B5EF4-FFF2-40B4-BE49-F238E27FC236}">
                <a16:creationId xmlns:a16="http://schemas.microsoft.com/office/drawing/2014/main" id="{0D6051FD-12B7-4EDE-9B73-921D1888EC98}"/>
              </a:ext>
            </a:extLst>
          </p:cNvPr>
          <p:cNvSpPr/>
          <p:nvPr/>
        </p:nvSpPr>
        <p:spPr>
          <a:xfrm>
            <a:off x="2832699" y="1854911"/>
            <a:ext cx="6888554" cy="503862"/>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ligniinin erotus</a:t>
            </a:r>
          </a:p>
        </p:txBody>
      </p:sp>
      <p:sp>
        <p:nvSpPr>
          <p:cNvPr id="27" name="Arrow: Circular 26">
            <a:extLst>
              <a:ext uri="{FF2B5EF4-FFF2-40B4-BE49-F238E27FC236}">
                <a16:creationId xmlns:a16="http://schemas.microsoft.com/office/drawing/2014/main" id="{E3793190-493C-4BDE-B03A-377816C66C62}"/>
              </a:ext>
            </a:extLst>
          </p:cNvPr>
          <p:cNvSpPr/>
          <p:nvPr/>
        </p:nvSpPr>
        <p:spPr>
          <a:xfrm rot="14250248" flipH="1" flipV="1">
            <a:off x="2493981" y="598926"/>
            <a:ext cx="2917274" cy="2917274"/>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graphicFrame>
        <p:nvGraphicFramePr>
          <p:cNvPr id="7" name="Diagram 6">
            <a:extLst>
              <a:ext uri="{FF2B5EF4-FFF2-40B4-BE49-F238E27FC236}">
                <a16:creationId xmlns:a16="http://schemas.microsoft.com/office/drawing/2014/main" id="{DCED9F62-EC79-4AFC-91E7-76D974A59E71}"/>
              </a:ext>
            </a:extLst>
          </p:cNvPr>
          <p:cNvGraphicFramePr/>
          <p:nvPr/>
        </p:nvGraphicFramePr>
        <p:xfrm>
          <a:off x="3030930" y="3218142"/>
          <a:ext cx="4557486" cy="3090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1AA17570-4E7B-4C1B-BED5-6B6D09F97B96}"/>
              </a:ext>
            </a:extLst>
          </p:cNvPr>
          <p:cNvGraphicFramePr/>
          <p:nvPr/>
        </p:nvGraphicFramePr>
        <p:xfrm>
          <a:off x="-551568" y="1549105"/>
          <a:ext cx="5718033" cy="39865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Arrow: Circular 24">
            <a:extLst>
              <a:ext uri="{FF2B5EF4-FFF2-40B4-BE49-F238E27FC236}">
                <a16:creationId xmlns:a16="http://schemas.microsoft.com/office/drawing/2014/main" id="{9B901C70-7D4C-49BC-9CA9-6C2C26AD7DB9}"/>
              </a:ext>
            </a:extLst>
          </p:cNvPr>
          <p:cNvSpPr/>
          <p:nvPr/>
        </p:nvSpPr>
        <p:spPr>
          <a:xfrm rot="19014910" flipH="1">
            <a:off x="2163255" y="1291148"/>
            <a:ext cx="3013090" cy="2618604"/>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sp>
        <p:nvSpPr>
          <p:cNvPr id="4" name="Footer Placeholder 3">
            <a:extLst>
              <a:ext uri="{FF2B5EF4-FFF2-40B4-BE49-F238E27FC236}">
                <a16:creationId xmlns:a16="http://schemas.microsoft.com/office/drawing/2014/main" id="{EC2C888D-7E29-4749-BF6C-84593FD96EDD}"/>
              </a:ext>
            </a:extLst>
          </p:cNvPr>
          <p:cNvSpPr>
            <a:spLocks noGrp="1"/>
          </p:cNvSpPr>
          <p:nvPr>
            <p:ph type="ftr" sz="quarter" idx="11"/>
          </p:nvPr>
        </p:nvSpPr>
        <p:spPr/>
        <p:txBody>
          <a:bodyPr/>
          <a:lstStyle/>
          <a:p>
            <a:r>
              <a:rPr lang="fi-FI"/>
              <a:t>kiertotalousamk.fi</a:t>
            </a:r>
          </a:p>
        </p:txBody>
      </p:sp>
      <p:graphicFrame>
        <p:nvGraphicFramePr>
          <p:cNvPr id="6" name="Diagram 5">
            <a:extLst>
              <a:ext uri="{FF2B5EF4-FFF2-40B4-BE49-F238E27FC236}">
                <a16:creationId xmlns:a16="http://schemas.microsoft.com/office/drawing/2014/main" id="{E77BE913-C62F-4E59-887E-31BBC2342D6E}"/>
              </a:ext>
            </a:extLst>
          </p:cNvPr>
          <p:cNvGraphicFramePr/>
          <p:nvPr/>
        </p:nvGraphicFramePr>
        <p:xfrm>
          <a:off x="3385686" y="1115783"/>
          <a:ext cx="4557486" cy="30903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9" name="Picture 18">
            <a:extLst>
              <a:ext uri="{FF2B5EF4-FFF2-40B4-BE49-F238E27FC236}">
                <a16:creationId xmlns:a16="http://schemas.microsoft.com/office/drawing/2014/main" id="{1490F1D2-499F-4850-AEAD-0697A98DFFF3}"/>
              </a:ext>
            </a:extLst>
          </p:cNvPr>
          <p:cNvPicPr>
            <a:picLocks noChangeAspect="1"/>
          </p:cNvPicPr>
          <p:nvPr/>
        </p:nvPicPr>
        <p:blipFill>
          <a:blip r:embed="rId18" cstate="print">
            <a:duotone>
              <a:prstClr val="black"/>
              <a:schemeClr val="tx1">
                <a:tint val="45000"/>
                <a:satMod val="400000"/>
              </a:schemeClr>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09673" y="1069824"/>
            <a:ext cx="597355" cy="725441"/>
          </a:xfrm>
          <a:prstGeom prst="rect">
            <a:avLst/>
          </a:prstGeom>
        </p:spPr>
      </p:pic>
      <p:pic>
        <p:nvPicPr>
          <p:cNvPr id="21" name="Picture 20">
            <a:extLst>
              <a:ext uri="{FF2B5EF4-FFF2-40B4-BE49-F238E27FC236}">
                <a16:creationId xmlns:a16="http://schemas.microsoft.com/office/drawing/2014/main" id="{7F8D720E-0063-48B7-8E95-9E40E7F3FCA2}"/>
              </a:ext>
            </a:extLst>
          </p:cNvPr>
          <p:cNvPicPr>
            <a:picLocks noChangeAspect="1"/>
          </p:cNvPicPr>
          <p:nvPr/>
        </p:nvPicPr>
        <p:blipFill>
          <a:blip r:embed="rId20" cstate="print">
            <a:duotone>
              <a:prstClr val="black"/>
              <a:srgbClr val="FFFFE5">
                <a:tint val="45000"/>
                <a:satMod val="400000"/>
              </a:srgbClr>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39922" y="2298228"/>
            <a:ext cx="597355" cy="725441"/>
          </a:xfrm>
          <a:prstGeom prst="rect">
            <a:avLst/>
          </a:prstGeom>
        </p:spPr>
      </p:pic>
      <p:pic>
        <p:nvPicPr>
          <p:cNvPr id="26" name="Picture 25">
            <a:extLst>
              <a:ext uri="{FF2B5EF4-FFF2-40B4-BE49-F238E27FC236}">
                <a16:creationId xmlns:a16="http://schemas.microsoft.com/office/drawing/2014/main" id="{2F217F67-FEB8-4372-BCE4-2F3BA1F2BBC8}"/>
              </a:ext>
            </a:extLst>
          </p:cNvPr>
          <p:cNvPicPr>
            <a:picLocks noChangeAspect="1"/>
          </p:cNvPicPr>
          <p:nvPr/>
        </p:nvPicPr>
        <p:blipFill>
          <a:blip r:embed="rId18" cstate="print">
            <a:duotone>
              <a:prstClr val="black"/>
              <a:schemeClr val="tx1">
                <a:tint val="45000"/>
                <a:satMod val="400000"/>
              </a:schemeClr>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1099" y="2163694"/>
            <a:ext cx="597355" cy="725441"/>
          </a:xfrm>
          <a:prstGeom prst="rect">
            <a:avLst/>
          </a:prstGeom>
        </p:spPr>
      </p:pic>
      <p:sp>
        <p:nvSpPr>
          <p:cNvPr id="29" name="Arrow: Circular 28">
            <a:extLst>
              <a:ext uri="{FF2B5EF4-FFF2-40B4-BE49-F238E27FC236}">
                <a16:creationId xmlns:a16="http://schemas.microsoft.com/office/drawing/2014/main" id="{D87A81F4-D709-4478-895E-A046174D524B}"/>
              </a:ext>
            </a:extLst>
          </p:cNvPr>
          <p:cNvSpPr/>
          <p:nvPr/>
        </p:nvSpPr>
        <p:spPr>
          <a:xfrm>
            <a:off x="2878640" y="3110894"/>
            <a:ext cx="2917274" cy="2917274"/>
          </a:xfrm>
          <a:prstGeom prst="circularArrow">
            <a:avLst>
              <a:gd name="adj1" fmla="val 5085"/>
              <a:gd name="adj2" fmla="val 327528"/>
              <a:gd name="adj3" fmla="val 21272472"/>
              <a:gd name="adj4" fmla="val 162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pic>
        <p:nvPicPr>
          <p:cNvPr id="23" name="Picture 22">
            <a:extLst>
              <a:ext uri="{FF2B5EF4-FFF2-40B4-BE49-F238E27FC236}">
                <a16:creationId xmlns:a16="http://schemas.microsoft.com/office/drawing/2014/main" id="{540B32B0-71A9-4FEA-96F1-8796F14577C2}"/>
              </a:ext>
            </a:extLst>
          </p:cNvPr>
          <p:cNvPicPr>
            <a:picLocks noChangeAspect="1"/>
          </p:cNvPicPr>
          <p:nvPr/>
        </p:nvPicPr>
        <p:blipFill>
          <a:blip r:embed="rId21" cstate="print">
            <a:duotone>
              <a:prstClr val="black"/>
              <a:schemeClr val="accent6">
                <a:tint val="45000"/>
                <a:satMod val="400000"/>
              </a:schemeClr>
            </a:duotone>
            <a:extLst>
              <a:ext uri="{BEBA8EAE-BF5A-486C-A8C5-ECC9F3942E4B}">
                <a14:imgProps xmlns:a14="http://schemas.microsoft.com/office/drawing/2010/main">
                  <a14:imgLayer r:embed="rId1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78299" y="3587923"/>
            <a:ext cx="597355" cy="725441"/>
          </a:xfrm>
          <a:prstGeom prst="rect">
            <a:avLst/>
          </a:prstGeom>
        </p:spPr>
      </p:pic>
      <p:pic>
        <p:nvPicPr>
          <p:cNvPr id="24" name="Picture 23">
            <a:extLst>
              <a:ext uri="{FF2B5EF4-FFF2-40B4-BE49-F238E27FC236}">
                <a16:creationId xmlns:a16="http://schemas.microsoft.com/office/drawing/2014/main" id="{8BA747EB-57D2-4A4D-9573-E0B474C8E13F}"/>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t="63606" r="69289"/>
          <a:stretch/>
        </p:blipFill>
        <p:spPr>
          <a:xfrm>
            <a:off x="1914445" y="406647"/>
            <a:ext cx="1315533" cy="1169233"/>
          </a:xfrm>
          <a:prstGeom prst="ellipse">
            <a:avLst/>
          </a:prstGeom>
        </p:spPr>
      </p:pic>
      <p:sp>
        <p:nvSpPr>
          <p:cNvPr id="20" name="Arrow: Circular 19">
            <a:extLst>
              <a:ext uri="{FF2B5EF4-FFF2-40B4-BE49-F238E27FC236}">
                <a16:creationId xmlns:a16="http://schemas.microsoft.com/office/drawing/2014/main" id="{C4605262-9DCA-4649-A8CD-BCE5B141B4DC}"/>
              </a:ext>
            </a:extLst>
          </p:cNvPr>
          <p:cNvSpPr/>
          <p:nvPr/>
        </p:nvSpPr>
        <p:spPr>
          <a:xfrm rot="6894485">
            <a:off x="4934764" y="1523279"/>
            <a:ext cx="3439126" cy="3317682"/>
          </a:xfrm>
          <a:prstGeom prst="circularArrow">
            <a:avLst>
              <a:gd name="adj1" fmla="val 5085"/>
              <a:gd name="adj2" fmla="val 327528"/>
              <a:gd name="adj3" fmla="val 21272472"/>
              <a:gd name="adj4" fmla="val 16200000"/>
              <a:gd name="adj5" fmla="val 5932"/>
            </a:avLst>
          </a:prstGeom>
          <a:solidFill>
            <a:schemeClr val="accent6">
              <a:lumMod val="40000"/>
              <a:lumOff val="60000"/>
            </a:schemeClr>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fi-FI" dirty="0"/>
          </a:p>
        </p:txBody>
      </p:sp>
      <p:sp>
        <p:nvSpPr>
          <p:cNvPr id="34" name="TextBox 33">
            <a:extLst>
              <a:ext uri="{FF2B5EF4-FFF2-40B4-BE49-F238E27FC236}">
                <a16:creationId xmlns:a16="http://schemas.microsoft.com/office/drawing/2014/main" id="{1D9A3564-4FCA-49D5-BA49-6CCE1707666D}"/>
              </a:ext>
            </a:extLst>
          </p:cNvPr>
          <p:cNvSpPr txBox="1"/>
          <p:nvPr/>
        </p:nvSpPr>
        <p:spPr>
          <a:xfrm>
            <a:off x="9893508" y="218582"/>
            <a:ext cx="2206007" cy="6540252"/>
          </a:xfrm>
          <a:prstGeom prst="rect">
            <a:avLst/>
          </a:prstGeom>
          <a:solidFill>
            <a:schemeClr val="accent6">
              <a:lumMod val="20000"/>
              <a:lumOff val="80000"/>
            </a:schemeClr>
          </a:solidFill>
        </p:spPr>
        <p:txBody>
          <a:bodyPr wrap="square" rtlCol="0">
            <a:spAutoFit/>
          </a:bodyPr>
          <a:lstStyle/>
          <a:p>
            <a:r>
              <a:rPr lang="fi-FI" sz="1200" dirty="0"/>
              <a:t>Kuori energiaksi</a:t>
            </a:r>
          </a:p>
          <a:p>
            <a:pPr marL="171450" indent="-171450">
              <a:buFont typeface="Arial" panose="020B0604020202020204" pitchFamily="34" charset="0"/>
              <a:buChar char="•"/>
            </a:pPr>
            <a:r>
              <a:rPr lang="fi-FI" sz="1200" dirty="0"/>
              <a:t>Tuotekaasua, biopolttoaineita maisemointiin, lääke,- kosmetiikka- ja elintarviketeollisuus, metalliteollisuudessa fossiilihiilen korvaus</a:t>
            </a:r>
          </a:p>
          <a:p>
            <a:endParaRPr lang="fi-FI" sz="1200" dirty="0"/>
          </a:p>
          <a:p>
            <a:r>
              <a:rPr lang="fi-FI" sz="1200" dirty="0"/>
              <a:t>Mäntyöljy</a:t>
            </a:r>
          </a:p>
          <a:p>
            <a:pPr marL="171450" indent="-171450">
              <a:buFont typeface="Arial" panose="020B0604020202020204" pitchFamily="34" charset="0"/>
              <a:buChar char="•"/>
            </a:pPr>
            <a:r>
              <a:rPr lang="fi-FI" sz="1200" dirty="0"/>
              <a:t>Biopolttoaineet, biodiesel</a:t>
            </a:r>
          </a:p>
          <a:p>
            <a:pPr marL="171450" indent="-171450">
              <a:buFont typeface="Arial" panose="020B0604020202020204" pitchFamily="34" charset="0"/>
              <a:buChar char="•"/>
            </a:pPr>
            <a:r>
              <a:rPr lang="fi-FI" sz="1200" dirty="0"/>
              <a:t>Saippuat, puhdistusaineet</a:t>
            </a:r>
          </a:p>
          <a:p>
            <a:pPr marL="171450" indent="-171450">
              <a:buFont typeface="Arial" panose="020B0604020202020204" pitchFamily="34" charset="0"/>
              <a:buChar char="•"/>
            </a:pPr>
            <a:r>
              <a:rPr lang="fi-FI" sz="1200" dirty="0"/>
              <a:t>Kemikaalit</a:t>
            </a:r>
          </a:p>
          <a:p>
            <a:pPr marL="171450" indent="-171450">
              <a:buFont typeface="Arial" panose="020B0604020202020204" pitchFamily="34" charset="0"/>
              <a:buChar char="•"/>
            </a:pPr>
            <a:r>
              <a:rPr lang="fi-FI" sz="1200" dirty="0"/>
              <a:t>Voiteluaineet</a:t>
            </a:r>
          </a:p>
          <a:p>
            <a:pPr marL="171450" indent="-171450">
              <a:buFont typeface="Arial" panose="020B0604020202020204" pitchFamily="34" charset="0"/>
              <a:buChar char="•"/>
            </a:pPr>
            <a:endParaRPr lang="fi-FI" sz="1200" dirty="0"/>
          </a:p>
          <a:p>
            <a:r>
              <a:rPr lang="fi-FI" sz="1200" dirty="0"/>
              <a:t>Tärpätti</a:t>
            </a:r>
          </a:p>
          <a:p>
            <a:pPr marL="171450" indent="-171450">
              <a:buFont typeface="Arial" panose="020B0604020202020204" pitchFamily="34" charset="0"/>
              <a:buChar char="•"/>
            </a:pPr>
            <a:r>
              <a:rPr lang="fi-FI" sz="1200" dirty="0"/>
              <a:t>Liima-aineet, päällystysaineet</a:t>
            </a:r>
          </a:p>
          <a:p>
            <a:pPr marL="171450" indent="-171450">
              <a:buFont typeface="Arial" panose="020B0604020202020204" pitchFamily="34" charset="0"/>
              <a:buChar char="•"/>
            </a:pPr>
            <a:r>
              <a:rPr lang="fi-FI" sz="1200" dirty="0"/>
              <a:t>Mausteet, hajusteet</a:t>
            </a:r>
          </a:p>
          <a:p>
            <a:pPr marL="171450" indent="-171450">
              <a:buFont typeface="Arial" panose="020B0604020202020204" pitchFamily="34" charset="0"/>
              <a:buChar char="•"/>
            </a:pPr>
            <a:r>
              <a:rPr lang="fi-FI" sz="1200" dirty="0"/>
              <a:t>Hyönteismyrkyt, voiteluaineet</a:t>
            </a:r>
          </a:p>
          <a:p>
            <a:pPr marL="171450" indent="-171450">
              <a:buFont typeface="Arial" panose="020B0604020202020204" pitchFamily="34" charset="0"/>
              <a:buChar char="•"/>
            </a:pPr>
            <a:r>
              <a:rPr lang="fi-FI" sz="1200" dirty="0"/>
              <a:t>Vitamiinit, kemikaalit</a:t>
            </a:r>
          </a:p>
          <a:p>
            <a:endParaRPr lang="fi-FI" sz="1200" dirty="0"/>
          </a:p>
          <a:p>
            <a:endParaRPr lang="fi-FI" sz="1200" dirty="0"/>
          </a:p>
          <a:p>
            <a:r>
              <a:rPr lang="fi-FI" sz="1200" dirty="0"/>
              <a:t>Ligniinin erotus</a:t>
            </a:r>
          </a:p>
          <a:p>
            <a:endParaRPr lang="fi-FI" sz="1200" dirty="0"/>
          </a:p>
          <a:p>
            <a:endParaRPr lang="fi-FI" sz="1200" dirty="0"/>
          </a:p>
          <a:p>
            <a:r>
              <a:rPr lang="fi-FI" sz="1200" dirty="0"/>
              <a:t>Bioenergia</a:t>
            </a:r>
          </a:p>
          <a:p>
            <a:r>
              <a:rPr lang="fi-FI" sz="1200" dirty="0"/>
              <a:t>(Sähkö, lämpö)</a:t>
            </a:r>
          </a:p>
          <a:p>
            <a:endParaRPr lang="fi-FI" sz="1200" dirty="0"/>
          </a:p>
          <a:p>
            <a:r>
              <a:rPr lang="fi-FI" sz="1200" dirty="0"/>
              <a:t>Sakka, Tuhka –lannoitteet</a:t>
            </a:r>
          </a:p>
          <a:p>
            <a:endParaRPr lang="fi-FI" sz="1200" dirty="0"/>
          </a:p>
          <a:p>
            <a:endParaRPr lang="fi-FI" sz="1200" dirty="0"/>
          </a:p>
          <a:p>
            <a:endParaRPr lang="fi-FI" sz="1200" dirty="0"/>
          </a:p>
          <a:p>
            <a:endParaRPr lang="fi-FI" sz="1200" dirty="0"/>
          </a:p>
          <a:p>
            <a:endParaRPr lang="fi-FI" sz="1200" dirty="0"/>
          </a:p>
          <a:p>
            <a:endParaRPr lang="fi-FI" sz="1100" dirty="0"/>
          </a:p>
        </p:txBody>
      </p:sp>
      <p:sp>
        <p:nvSpPr>
          <p:cNvPr id="5" name="Rectangle 4">
            <a:extLst>
              <a:ext uri="{FF2B5EF4-FFF2-40B4-BE49-F238E27FC236}">
                <a16:creationId xmlns:a16="http://schemas.microsoft.com/office/drawing/2014/main" id="{D8AE412B-40C1-405A-937A-C2319F0D5EF7}"/>
              </a:ext>
            </a:extLst>
          </p:cNvPr>
          <p:cNvSpPr/>
          <p:nvPr/>
        </p:nvSpPr>
        <p:spPr>
          <a:xfrm>
            <a:off x="2057400" y="6170068"/>
            <a:ext cx="6096000" cy="646331"/>
          </a:xfrm>
          <a:prstGeom prst="rect">
            <a:avLst/>
          </a:prstGeom>
        </p:spPr>
        <p:txBody>
          <a:bodyPr>
            <a:spAutoFit/>
          </a:bodyPr>
          <a:lstStyle/>
          <a:p>
            <a:r>
              <a:rPr lang="fi-FI" sz="1200" dirty="0"/>
              <a:t>Paperi</a:t>
            </a:r>
          </a:p>
          <a:p>
            <a:r>
              <a:rPr lang="fi-FI" sz="1200" dirty="0"/>
              <a:t>Tekstiilikuidut</a:t>
            </a:r>
          </a:p>
          <a:p>
            <a:r>
              <a:rPr lang="fi-FI" sz="1200" dirty="0"/>
              <a:t>Biokomposiitit</a:t>
            </a:r>
          </a:p>
        </p:txBody>
      </p:sp>
      <p:sp>
        <p:nvSpPr>
          <p:cNvPr id="35" name="Title 14">
            <a:extLst>
              <a:ext uri="{FF2B5EF4-FFF2-40B4-BE49-F238E27FC236}">
                <a16:creationId xmlns:a16="http://schemas.microsoft.com/office/drawing/2014/main" id="{3D05C215-3DD8-4944-BB11-8B8F47050318}"/>
              </a:ext>
            </a:extLst>
          </p:cNvPr>
          <p:cNvSpPr>
            <a:spLocks noGrp="1"/>
          </p:cNvSpPr>
          <p:nvPr>
            <p:ph type="title"/>
          </p:nvPr>
        </p:nvSpPr>
        <p:spPr>
          <a:xfrm>
            <a:off x="1426566" y="100794"/>
            <a:ext cx="13018086" cy="350344"/>
          </a:xfrm>
        </p:spPr>
        <p:txBody>
          <a:bodyPr>
            <a:normAutofit/>
          </a:bodyPr>
          <a:lstStyle/>
          <a:p>
            <a:r>
              <a:rPr lang="fi-FI" sz="1400" dirty="0"/>
              <a:t>Sellun  valmistuksen sivuvirrat 	    Resurssitehokkuus, hukan minimointi	Jätteestä raaka-aineeksi</a:t>
            </a:r>
          </a:p>
        </p:txBody>
      </p:sp>
      <p:sp>
        <p:nvSpPr>
          <p:cNvPr id="8" name="Rectangle 7">
            <a:extLst>
              <a:ext uri="{FF2B5EF4-FFF2-40B4-BE49-F238E27FC236}">
                <a16:creationId xmlns:a16="http://schemas.microsoft.com/office/drawing/2014/main" id="{285242B0-3BB6-46A8-AA57-A0D4FEB62B12}"/>
              </a:ext>
            </a:extLst>
          </p:cNvPr>
          <p:cNvSpPr/>
          <p:nvPr/>
        </p:nvSpPr>
        <p:spPr>
          <a:xfrm>
            <a:off x="5405283" y="5546270"/>
            <a:ext cx="2340742" cy="34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Jäteveden käsittely</a:t>
            </a:r>
          </a:p>
        </p:txBody>
      </p:sp>
      <p:sp>
        <p:nvSpPr>
          <p:cNvPr id="38" name="Rectangle: Rounded Corners 37">
            <a:extLst>
              <a:ext uri="{FF2B5EF4-FFF2-40B4-BE49-F238E27FC236}">
                <a16:creationId xmlns:a16="http://schemas.microsoft.com/office/drawing/2014/main" id="{B221324A-86A1-4037-9813-639DBBFDEC71}"/>
              </a:ext>
            </a:extLst>
          </p:cNvPr>
          <p:cNvSpPr/>
          <p:nvPr/>
        </p:nvSpPr>
        <p:spPr>
          <a:xfrm>
            <a:off x="123127" y="418672"/>
            <a:ext cx="1495360" cy="1339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Saadaan</a:t>
            </a:r>
            <a:r>
              <a:rPr lang="en-US" spc="-50" dirty="0" err="1"/>
              <a:t>k</a:t>
            </a:r>
            <a:r>
              <a:rPr lang="en-US" dirty="0" err="1"/>
              <a:t>o</a:t>
            </a:r>
            <a:r>
              <a:rPr lang="en-US" dirty="0"/>
              <a:t> </a:t>
            </a:r>
            <a:r>
              <a:rPr lang="en-US" spc="-14" dirty="0" err="1"/>
              <a:t>t</a:t>
            </a:r>
            <a:r>
              <a:rPr lang="en-US" dirty="0" err="1"/>
              <a:t>ämä</a:t>
            </a:r>
            <a:r>
              <a:rPr lang="en-US" dirty="0"/>
              <a:t> </a:t>
            </a:r>
            <a:r>
              <a:rPr lang="en-US" spc="-26" dirty="0" err="1"/>
              <a:t>k</a:t>
            </a:r>
            <a:r>
              <a:rPr lang="en-US" dirty="0" err="1"/>
              <a:t>aikki</a:t>
            </a:r>
            <a:r>
              <a:rPr lang="en-US" dirty="0"/>
              <a:t> </a:t>
            </a:r>
            <a:r>
              <a:rPr lang="en-US" dirty="0" err="1"/>
              <a:t>puu</a:t>
            </a:r>
            <a:r>
              <a:rPr lang="en-US" spc="-22" dirty="0" err="1"/>
              <a:t>r</a:t>
            </a:r>
            <a:r>
              <a:rPr lang="en-US" dirty="0" err="1"/>
              <a:t>aa</a:t>
            </a:r>
            <a:r>
              <a:rPr lang="en-US" spc="-28" dirty="0" err="1"/>
              <a:t>k</a:t>
            </a:r>
            <a:r>
              <a:rPr lang="en-US" dirty="0" err="1"/>
              <a:t>a</a:t>
            </a:r>
            <a:r>
              <a:rPr lang="en-US" dirty="0"/>
              <a:t>-</a:t>
            </a:r>
          </a:p>
          <a:p>
            <a:pPr>
              <a:lnSpc>
                <a:spcPts val="2153"/>
              </a:lnSpc>
            </a:pPr>
            <a:r>
              <a:rPr lang="en-US" dirty="0" err="1"/>
              <a:t>ainees</a:t>
            </a:r>
            <a:r>
              <a:rPr lang="en-US" spc="-14" dirty="0" err="1"/>
              <a:t>t</a:t>
            </a:r>
            <a:r>
              <a:rPr lang="en-US" dirty="0" err="1"/>
              <a:t>a</a:t>
            </a:r>
            <a:r>
              <a:rPr lang="en-US" sz="2000" dirty="0"/>
              <a:t>?</a:t>
            </a:r>
          </a:p>
        </p:txBody>
      </p:sp>
    </p:spTree>
    <p:extLst>
      <p:ext uri="{BB962C8B-B14F-4D97-AF65-F5344CB8AC3E}">
        <p14:creationId xmlns:p14="http://schemas.microsoft.com/office/powerpoint/2010/main" val="66960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E5B18D0-B50C-4458-A3C8-656DD75A9684}"/>
              </a:ext>
            </a:extLst>
          </p:cNvPr>
          <p:cNvSpPr>
            <a:spLocks noGrp="1"/>
          </p:cNvSpPr>
          <p:nvPr>
            <p:ph type="ftr" sz="quarter" idx="11"/>
          </p:nvPr>
        </p:nvSpPr>
        <p:spPr/>
        <p:txBody>
          <a:bodyPr/>
          <a:lstStyle/>
          <a:p>
            <a:r>
              <a:rPr lang="fi-FI" dirty="0"/>
              <a:t>kiertotalousamk.fi</a:t>
            </a:r>
          </a:p>
        </p:txBody>
      </p:sp>
      <p:pic>
        <p:nvPicPr>
          <p:cNvPr id="8" name="Picture 7">
            <a:extLst>
              <a:ext uri="{FF2B5EF4-FFF2-40B4-BE49-F238E27FC236}">
                <a16:creationId xmlns:a16="http://schemas.microsoft.com/office/drawing/2014/main" id="{538F070C-8521-42FF-99A3-6FB1D4CBFE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859701"/>
            <a:ext cx="1652364" cy="932216"/>
          </a:xfrm>
          <a:prstGeom prst="rect">
            <a:avLst/>
          </a:prstGeom>
        </p:spPr>
      </p:pic>
      <p:pic>
        <p:nvPicPr>
          <p:cNvPr id="9" name="Picture 8">
            <a:extLst>
              <a:ext uri="{FF2B5EF4-FFF2-40B4-BE49-F238E27FC236}">
                <a16:creationId xmlns:a16="http://schemas.microsoft.com/office/drawing/2014/main" id="{C10F6459-3C9A-4260-BA5D-3DFBAB22D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935681"/>
            <a:ext cx="1673203" cy="943973"/>
          </a:xfrm>
          <a:prstGeom prst="rect">
            <a:avLst/>
          </a:prstGeom>
        </p:spPr>
      </p:pic>
      <p:pic>
        <p:nvPicPr>
          <p:cNvPr id="10" name="Picture 9">
            <a:extLst>
              <a:ext uri="{FF2B5EF4-FFF2-40B4-BE49-F238E27FC236}">
                <a16:creationId xmlns:a16="http://schemas.microsoft.com/office/drawing/2014/main" id="{34C5E7C9-64A0-4D62-B1CA-0121462350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656" y="1892338"/>
            <a:ext cx="1652363" cy="932215"/>
          </a:xfrm>
          <a:prstGeom prst="rect">
            <a:avLst/>
          </a:prstGeom>
        </p:spPr>
      </p:pic>
      <p:sp>
        <p:nvSpPr>
          <p:cNvPr id="11" name="TextBox 10">
            <a:extLst>
              <a:ext uri="{FF2B5EF4-FFF2-40B4-BE49-F238E27FC236}">
                <a16:creationId xmlns:a16="http://schemas.microsoft.com/office/drawing/2014/main" id="{C9D7D815-432A-4FE0-9E40-55E7CC085F1F}"/>
              </a:ext>
            </a:extLst>
          </p:cNvPr>
          <p:cNvSpPr txBox="1"/>
          <p:nvPr/>
        </p:nvSpPr>
        <p:spPr>
          <a:xfrm>
            <a:off x="1486075" y="566349"/>
            <a:ext cx="1652363" cy="307777"/>
          </a:xfrm>
          <a:prstGeom prst="rect">
            <a:avLst/>
          </a:prstGeom>
          <a:noFill/>
        </p:spPr>
        <p:txBody>
          <a:bodyPr wrap="square" rtlCol="0">
            <a:spAutoFit/>
          </a:bodyPr>
          <a:lstStyle/>
          <a:p>
            <a:r>
              <a:rPr lang="fi-FI" sz="1400" dirty="0"/>
              <a:t>Kuitupuu</a:t>
            </a:r>
          </a:p>
        </p:txBody>
      </p:sp>
      <p:sp>
        <p:nvSpPr>
          <p:cNvPr id="12" name="TextBox 11">
            <a:extLst>
              <a:ext uri="{FF2B5EF4-FFF2-40B4-BE49-F238E27FC236}">
                <a16:creationId xmlns:a16="http://schemas.microsoft.com/office/drawing/2014/main" id="{A5227059-6AF3-4BD9-8D3D-6ACC6D7A2E9E}"/>
              </a:ext>
            </a:extLst>
          </p:cNvPr>
          <p:cNvSpPr txBox="1"/>
          <p:nvPr/>
        </p:nvSpPr>
        <p:spPr>
          <a:xfrm>
            <a:off x="1482375" y="5307865"/>
            <a:ext cx="1652363" cy="307777"/>
          </a:xfrm>
          <a:prstGeom prst="rect">
            <a:avLst/>
          </a:prstGeom>
          <a:noFill/>
        </p:spPr>
        <p:txBody>
          <a:bodyPr wrap="square" rtlCol="0">
            <a:spAutoFit/>
          </a:bodyPr>
          <a:lstStyle/>
          <a:p>
            <a:r>
              <a:rPr lang="fi-FI" sz="1400" dirty="0"/>
              <a:t>Sahahake/ (puru)</a:t>
            </a:r>
          </a:p>
        </p:txBody>
      </p:sp>
      <p:sp>
        <p:nvSpPr>
          <p:cNvPr id="15" name="Rectangle: Rounded Corners 14">
            <a:extLst>
              <a:ext uri="{FF2B5EF4-FFF2-40B4-BE49-F238E27FC236}">
                <a16:creationId xmlns:a16="http://schemas.microsoft.com/office/drawing/2014/main" id="{277DC079-4561-4E7B-94F6-B59DDB428F9A}"/>
              </a:ext>
            </a:extLst>
          </p:cNvPr>
          <p:cNvSpPr/>
          <p:nvPr/>
        </p:nvSpPr>
        <p:spPr>
          <a:xfrm>
            <a:off x="4381403" y="1178635"/>
            <a:ext cx="1707954" cy="48363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Sellutehdas</a:t>
            </a:r>
          </a:p>
        </p:txBody>
      </p:sp>
      <p:sp>
        <p:nvSpPr>
          <p:cNvPr id="16" name="Rectangle: Rounded Corners 15">
            <a:extLst>
              <a:ext uri="{FF2B5EF4-FFF2-40B4-BE49-F238E27FC236}">
                <a16:creationId xmlns:a16="http://schemas.microsoft.com/office/drawing/2014/main" id="{EC606E16-9C6B-4D97-BF0A-0AB695FDBA03}"/>
              </a:ext>
            </a:extLst>
          </p:cNvPr>
          <p:cNvSpPr/>
          <p:nvPr/>
        </p:nvSpPr>
        <p:spPr>
          <a:xfrm>
            <a:off x="4381403" y="5009896"/>
            <a:ext cx="1707954" cy="4836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Biotuotetehdas</a:t>
            </a:r>
          </a:p>
        </p:txBody>
      </p:sp>
      <p:sp>
        <p:nvSpPr>
          <p:cNvPr id="17" name="Rectangle: Rounded Corners 16">
            <a:extLst>
              <a:ext uri="{FF2B5EF4-FFF2-40B4-BE49-F238E27FC236}">
                <a16:creationId xmlns:a16="http://schemas.microsoft.com/office/drawing/2014/main" id="{044342E3-8349-4B21-A3A1-B5EB1410EEAC}"/>
              </a:ext>
            </a:extLst>
          </p:cNvPr>
          <p:cNvSpPr/>
          <p:nvPr/>
        </p:nvSpPr>
        <p:spPr>
          <a:xfrm>
            <a:off x="7198540" y="788103"/>
            <a:ext cx="1707954" cy="48363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Sellu</a:t>
            </a:r>
          </a:p>
        </p:txBody>
      </p:sp>
      <p:sp>
        <p:nvSpPr>
          <p:cNvPr id="18" name="Rectangle: Rounded Corners 17">
            <a:extLst>
              <a:ext uri="{FF2B5EF4-FFF2-40B4-BE49-F238E27FC236}">
                <a16:creationId xmlns:a16="http://schemas.microsoft.com/office/drawing/2014/main" id="{082160A5-8A58-40E7-8A29-B5541770BE0F}"/>
              </a:ext>
            </a:extLst>
          </p:cNvPr>
          <p:cNvSpPr/>
          <p:nvPr/>
        </p:nvSpPr>
        <p:spPr>
          <a:xfrm>
            <a:off x="7198540" y="1405469"/>
            <a:ext cx="1707954" cy="48363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Ligniini ja muut sivuvirrat</a:t>
            </a:r>
          </a:p>
        </p:txBody>
      </p:sp>
      <p:sp>
        <p:nvSpPr>
          <p:cNvPr id="19" name="Rectangle: Rounded Corners 18">
            <a:extLst>
              <a:ext uri="{FF2B5EF4-FFF2-40B4-BE49-F238E27FC236}">
                <a16:creationId xmlns:a16="http://schemas.microsoft.com/office/drawing/2014/main" id="{C504CC22-3388-4F50-92D3-DD1C3804EAB8}"/>
              </a:ext>
            </a:extLst>
          </p:cNvPr>
          <p:cNvSpPr/>
          <p:nvPr/>
        </p:nvSpPr>
        <p:spPr>
          <a:xfrm>
            <a:off x="10067609" y="788103"/>
            <a:ext cx="1874474" cy="48363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Paperi, pakkaukset, pehmopaperi</a:t>
            </a:r>
          </a:p>
        </p:txBody>
      </p:sp>
      <p:sp>
        <p:nvSpPr>
          <p:cNvPr id="20" name="Rectangle: Rounded Corners 19">
            <a:extLst>
              <a:ext uri="{FF2B5EF4-FFF2-40B4-BE49-F238E27FC236}">
                <a16:creationId xmlns:a16="http://schemas.microsoft.com/office/drawing/2014/main" id="{46754453-C642-45C0-8727-0FB59CE460E8}"/>
              </a:ext>
            </a:extLst>
          </p:cNvPr>
          <p:cNvSpPr/>
          <p:nvPr/>
        </p:nvSpPr>
        <p:spPr>
          <a:xfrm>
            <a:off x="10067609" y="1373132"/>
            <a:ext cx="1874474" cy="48363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Uusiutuva energia</a:t>
            </a:r>
          </a:p>
        </p:txBody>
      </p:sp>
      <p:sp>
        <p:nvSpPr>
          <p:cNvPr id="21" name="Rectangle: Rounded Corners 20">
            <a:extLst>
              <a:ext uri="{FF2B5EF4-FFF2-40B4-BE49-F238E27FC236}">
                <a16:creationId xmlns:a16="http://schemas.microsoft.com/office/drawing/2014/main" id="{D82A527B-44B4-4077-8646-98EBB42F4D5B}"/>
              </a:ext>
            </a:extLst>
          </p:cNvPr>
          <p:cNvSpPr/>
          <p:nvPr/>
        </p:nvSpPr>
        <p:spPr>
          <a:xfrm>
            <a:off x="7198540" y="3017515"/>
            <a:ext cx="1707954" cy="4836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Selluloosa (+ </a:t>
            </a:r>
            <a:r>
              <a:rPr lang="fi-FI" sz="1400" dirty="0" err="1"/>
              <a:t>hemisellu</a:t>
            </a:r>
            <a:r>
              <a:rPr lang="fi-FI" sz="1400" dirty="0"/>
              <a:t>)</a:t>
            </a:r>
          </a:p>
        </p:txBody>
      </p:sp>
      <p:sp>
        <p:nvSpPr>
          <p:cNvPr id="22" name="Rectangle: Rounded Corners 21">
            <a:extLst>
              <a:ext uri="{FF2B5EF4-FFF2-40B4-BE49-F238E27FC236}">
                <a16:creationId xmlns:a16="http://schemas.microsoft.com/office/drawing/2014/main" id="{B165E3AA-DB04-4F2A-92A1-CF88FFA04871}"/>
              </a:ext>
            </a:extLst>
          </p:cNvPr>
          <p:cNvSpPr/>
          <p:nvPr/>
        </p:nvSpPr>
        <p:spPr>
          <a:xfrm>
            <a:off x="7198540" y="4364373"/>
            <a:ext cx="1707954" cy="4836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Ligniini</a:t>
            </a:r>
          </a:p>
        </p:txBody>
      </p:sp>
      <p:sp>
        <p:nvSpPr>
          <p:cNvPr id="23" name="Rectangle: Rounded Corners 22">
            <a:extLst>
              <a:ext uri="{FF2B5EF4-FFF2-40B4-BE49-F238E27FC236}">
                <a16:creationId xmlns:a16="http://schemas.microsoft.com/office/drawing/2014/main" id="{849581A6-03E1-455B-8664-FC29AD24C2C6}"/>
              </a:ext>
            </a:extLst>
          </p:cNvPr>
          <p:cNvSpPr/>
          <p:nvPr/>
        </p:nvSpPr>
        <p:spPr>
          <a:xfrm>
            <a:off x="7198540" y="4992181"/>
            <a:ext cx="1707954" cy="4836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Hemiselluloosa/ Uuteaineet</a:t>
            </a:r>
          </a:p>
        </p:txBody>
      </p:sp>
      <p:sp>
        <p:nvSpPr>
          <p:cNvPr id="24" name="Rectangle: Rounded Corners 23">
            <a:extLst>
              <a:ext uri="{FF2B5EF4-FFF2-40B4-BE49-F238E27FC236}">
                <a16:creationId xmlns:a16="http://schemas.microsoft.com/office/drawing/2014/main" id="{EEFA330F-41EC-4685-93A8-EC667EBA24BA}"/>
              </a:ext>
            </a:extLst>
          </p:cNvPr>
          <p:cNvSpPr/>
          <p:nvPr/>
        </p:nvSpPr>
        <p:spPr>
          <a:xfrm>
            <a:off x="7198540" y="5619990"/>
            <a:ext cx="1707954" cy="4836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Sivu-/jätevirrat</a:t>
            </a:r>
          </a:p>
        </p:txBody>
      </p:sp>
      <p:sp>
        <p:nvSpPr>
          <p:cNvPr id="25" name="Rectangle: Rounded Corners 24">
            <a:extLst>
              <a:ext uri="{FF2B5EF4-FFF2-40B4-BE49-F238E27FC236}">
                <a16:creationId xmlns:a16="http://schemas.microsoft.com/office/drawing/2014/main" id="{7B15B098-C8F8-47DB-8D53-B6DDBBB253F0}"/>
              </a:ext>
            </a:extLst>
          </p:cNvPr>
          <p:cNvSpPr/>
          <p:nvPr/>
        </p:nvSpPr>
        <p:spPr>
          <a:xfrm>
            <a:off x="10067609" y="2391715"/>
            <a:ext cx="1874474" cy="4836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Tekstiilikuidut</a:t>
            </a:r>
          </a:p>
        </p:txBody>
      </p:sp>
      <p:sp>
        <p:nvSpPr>
          <p:cNvPr id="26" name="Rectangle: Rounded Corners 25">
            <a:extLst>
              <a:ext uri="{FF2B5EF4-FFF2-40B4-BE49-F238E27FC236}">
                <a16:creationId xmlns:a16="http://schemas.microsoft.com/office/drawing/2014/main" id="{8866A31E-9C1E-4E0F-B627-4219AEBC0F85}"/>
              </a:ext>
            </a:extLst>
          </p:cNvPr>
          <p:cNvSpPr/>
          <p:nvPr/>
        </p:nvSpPr>
        <p:spPr>
          <a:xfrm>
            <a:off x="10067609" y="2983896"/>
            <a:ext cx="1874474" cy="4836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Nanoselluloosapohjaiset materiaalit</a:t>
            </a:r>
          </a:p>
        </p:txBody>
      </p:sp>
      <p:sp>
        <p:nvSpPr>
          <p:cNvPr id="27" name="Rectangle: Rounded Corners 26">
            <a:extLst>
              <a:ext uri="{FF2B5EF4-FFF2-40B4-BE49-F238E27FC236}">
                <a16:creationId xmlns:a16="http://schemas.microsoft.com/office/drawing/2014/main" id="{D32A41AC-8831-4103-95DE-679598E1B48E}"/>
              </a:ext>
            </a:extLst>
          </p:cNvPr>
          <p:cNvSpPr/>
          <p:nvPr/>
        </p:nvSpPr>
        <p:spPr>
          <a:xfrm>
            <a:off x="10067609" y="3576077"/>
            <a:ext cx="1874474" cy="4836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Biopohjaiset komposiitit</a:t>
            </a:r>
          </a:p>
        </p:txBody>
      </p:sp>
      <p:sp>
        <p:nvSpPr>
          <p:cNvPr id="28" name="Rectangle: Rounded Corners 27">
            <a:extLst>
              <a:ext uri="{FF2B5EF4-FFF2-40B4-BE49-F238E27FC236}">
                <a16:creationId xmlns:a16="http://schemas.microsoft.com/office/drawing/2014/main" id="{90D06B42-E054-408E-B2C8-736128A1F22C}"/>
              </a:ext>
            </a:extLst>
          </p:cNvPr>
          <p:cNvSpPr/>
          <p:nvPr/>
        </p:nvSpPr>
        <p:spPr>
          <a:xfrm>
            <a:off x="10067609" y="4364373"/>
            <a:ext cx="1874474" cy="4836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Ligniinipohjaiset hiilikuidut, liimat….</a:t>
            </a:r>
          </a:p>
        </p:txBody>
      </p:sp>
      <p:sp>
        <p:nvSpPr>
          <p:cNvPr id="29" name="Rectangle: Rounded Corners 28">
            <a:extLst>
              <a:ext uri="{FF2B5EF4-FFF2-40B4-BE49-F238E27FC236}">
                <a16:creationId xmlns:a16="http://schemas.microsoft.com/office/drawing/2014/main" id="{861AC043-980D-49CE-B7DA-A804BC207DAD}"/>
              </a:ext>
            </a:extLst>
          </p:cNvPr>
          <p:cNvSpPr/>
          <p:nvPr/>
        </p:nvSpPr>
        <p:spPr>
          <a:xfrm>
            <a:off x="10067609" y="4992181"/>
            <a:ext cx="1874474" cy="4836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Kemikaalit, lääkkeet (tyypilliset mäntyöljy/tärpätti</a:t>
            </a:r>
            <a:r>
              <a:rPr lang="fi-FI" sz="1400" dirty="0"/>
              <a:t>)</a:t>
            </a:r>
          </a:p>
        </p:txBody>
      </p:sp>
      <p:sp>
        <p:nvSpPr>
          <p:cNvPr id="30" name="Rectangle: Rounded Corners 29">
            <a:extLst>
              <a:ext uri="{FF2B5EF4-FFF2-40B4-BE49-F238E27FC236}">
                <a16:creationId xmlns:a16="http://schemas.microsoft.com/office/drawing/2014/main" id="{79185A34-4F59-4BC6-8A4B-B44765AD2E6E}"/>
              </a:ext>
            </a:extLst>
          </p:cNvPr>
          <p:cNvSpPr/>
          <p:nvPr/>
        </p:nvSpPr>
        <p:spPr>
          <a:xfrm>
            <a:off x="10067609" y="5624771"/>
            <a:ext cx="1874474" cy="48363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Biokaasu, teolliset symbioosit</a:t>
            </a:r>
          </a:p>
        </p:txBody>
      </p:sp>
      <p:sp>
        <p:nvSpPr>
          <p:cNvPr id="34" name="Right Brace 33">
            <a:extLst>
              <a:ext uri="{FF2B5EF4-FFF2-40B4-BE49-F238E27FC236}">
                <a16:creationId xmlns:a16="http://schemas.microsoft.com/office/drawing/2014/main" id="{D19CBFBA-8385-4472-9BF2-72AFEC39E00E}"/>
              </a:ext>
            </a:extLst>
          </p:cNvPr>
          <p:cNvSpPr/>
          <p:nvPr/>
        </p:nvSpPr>
        <p:spPr>
          <a:xfrm>
            <a:off x="3148859" y="874126"/>
            <a:ext cx="401863" cy="29177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cxnSp>
        <p:nvCxnSpPr>
          <p:cNvPr id="36" name="Straight Arrow Connector 35">
            <a:extLst>
              <a:ext uri="{FF2B5EF4-FFF2-40B4-BE49-F238E27FC236}">
                <a16:creationId xmlns:a16="http://schemas.microsoft.com/office/drawing/2014/main" id="{4758676D-DC3D-49C6-90B8-AE9B5C18AC13}"/>
              </a:ext>
            </a:extLst>
          </p:cNvPr>
          <p:cNvCxnSpPr>
            <a:cxnSpLocks/>
          </p:cNvCxnSpPr>
          <p:nvPr/>
        </p:nvCxnSpPr>
        <p:spPr>
          <a:xfrm>
            <a:off x="3704723" y="2402447"/>
            <a:ext cx="830681" cy="684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5074110-2E40-43EB-9C1E-A2B5CE7E0A6B}"/>
              </a:ext>
            </a:extLst>
          </p:cNvPr>
          <p:cNvCxnSpPr>
            <a:cxnSpLocks/>
          </p:cNvCxnSpPr>
          <p:nvPr/>
        </p:nvCxnSpPr>
        <p:spPr>
          <a:xfrm flipV="1">
            <a:off x="3245736" y="3497193"/>
            <a:ext cx="1253383" cy="1270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E83FFD5-3F4B-4B86-9959-C5EDD2DCD2F0}"/>
              </a:ext>
            </a:extLst>
          </p:cNvPr>
          <p:cNvCxnSpPr>
            <a:cxnSpLocks/>
            <a:endCxn id="17" idx="1"/>
          </p:cNvCxnSpPr>
          <p:nvPr/>
        </p:nvCxnSpPr>
        <p:spPr>
          <a:xfrm flipV="1">
            <a:off x="5985868" y="1029918"/>
            <a:ext cx="1212672" cy="349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4B9559D-16B2-432F-8E13-CBAA7C120248}"/>
              </a:ext>
            </a:extLst>
          </p:cNvPr>
          <p:cNvCxnSpPr>
            <a:cxnSpLocks/>
            <a:stCxn id="15" idx="3"/>
            <a:endCxn id="18" idx="1"/>
          </p:cNvCxnSpPr>
          <p:nvPr/>
        </p:nvCxnSpPr>
        <p:spPr>
          <a:xfrm>
            <a:off x="6089357" y="1420450"/>
            <a:ext cx="1109183" cy="22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6A63B2C-2151-49EE-A884-0FFB3B32CB49}"/>
              </a:ext>
            </a:extLst>
          </p:cNvPr>
          <p:cNvCxnSpPr>
            <a:cxnSpLocks/>
            <a:stCxn id="17" idx="3"/>
            <a:endCxn id="19" idx="1"/>
          </p:cNvCxnSpPr>
          <p:nvPr/>
        </p:nvCxnSpPr>
        <p:spPr>
          <a:xfrm>
            <a:off x="8906494" y="1029918"/>
            <a:ext cx="11611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5225B70-E050-4778-A57B-99F946CFB657}"/>
              </a:ext>
            </a:extLst>
          </p:cNvPr>
          <p:cNvCxnSpPr>
            <a:cxnSpLocks/>
            <a:endCxn id="20" idx="1"/>
          </p:cNvCxnSpPr>
          <p:nvPr/>
        </p:nvCxnSpPr>
        <p:spPr>
          <a:xfrm>
            <a:off x="8906494" y="1597857"/>
            <a:ext cx="1161115" cy="17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E77124D-A162-43DA-8FDF-B4D54A482D5F}"/>
              </a:ext>
            </a:extLst>
          </p:cNvPr>
          <p:cNvCxnSpPr>
            <a:stCxn id="21" idx="3"/>
            <a:endCxn id="25" idx="1"/>
          </p:cNvCxnSpPr>
          <p:nvPr/>
        </p:nvCxnSpPr>
        <p:spPr>
          <a:xfrm flipV="1">
            <a:off x="8906494" y="2633530"/>
            <a:ext cx="1161115" cy="6258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FC55005-E41F-4C8D-87C6-71443EA1BD6E}"/>
              </a:ext>
            </a:extLst>
          </p:cNvPr>
          <p:cNvCxnSpPr>
            <a:cxnSpLocks/>
            <a:stCxn id="21" idx="3"/>
            <a:endCxn id="26" idx="1"/>
          </p:cNvCxnSpPr>
          <p:nvPr/>
        </p:nvCxnSpPr>
        <p:spPr>
          <a:xfrm flipV="1">
            <a:off x="8906494" y="3225711"/>
            <a:ext cx="1161115" cy="3361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1923126-5D69-4C53-BA63-85D640546E71}"/>
              </a:ext>
            </a:extLst>
          </p:cNvPr>
          <p:cNvCxnSpPr>
            <a:cxnSpLocks/>
            <a:stCxn id="21" idx="3"/>
            <a:endCxn id="27" idx="1"/>
          </p:cNvCxnSpPr>
          <p:nvPr/>
        </p:nvCxnSpPr>
        <p:spPr>
          <a:xfrm>
            <a:off x="8906494" y="3259330"/>
            <a:ext cx="1161115" cy="55856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04EB416-A615-43F3-8B28-F4C381D927AD}"/>
              </a:ext>
            </a:extLst>
          </p:cNvPr>
          <p:cNvCxnSpPr>
            <a:cxnSpLocks/>
            <a:stCxn id="22" idx="3"/>
            <a:endCxn id="28" idx="1"/>
          </p:cNvCxnSpPr>
          <p:nvPr/>
        </p:nvCxnSpPr>
        <p:spPr>
          <a:xfrm>
            <a:off x="8906494" y="4606188"/>
            <a:ext cx="1161115"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E16CD8F-6828-4FAC-84E6-59296E27FDDE}"/>
              </a:ext>
            </a:extLst>
          </p:cNvPr>
          <p:cNvCxnSpPr>
            <a:cxnSpLocks/>
            <a:endCxn id="29" idx="1"/>
          </p:cNvCxnSpPr>
          <p:nvPr/>
        </p:nvCxnSpPr>
        <p:spPr>
          <a:xfrm>
            <a:off x="8855040" y="5221545"/>
            <a:ext cx="1212569" cy="1245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5B07945-0E19-4EF0-A270-6A2AA2D030FA}"/>
              </a:ext>
            </a:extLst>
          </p:cNvPr>
          <p:cNvCxnSpPr>
            <a:cxnSpLocks/>
            <a:endCxn id="30" idx="1"/>
          </p:cNvCxnSpPr>
          <p:nvPr/>
        </p:nvCxnSpPr>
        <p:spPr>
          <a:xfrm>
            <a:off x="8893630" y="5861804"/>
            <a:ext cx="1173979" cy="478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41D36B6-A1F7-42D1-81EA-3E5B692901F3}"/>
              </a:ext>
            </a:extLst>
          </p:cNvPr>
          <p:cNvCxnSpPr>
            <a:cxnSpLocks/>
            <a:stCxn id="16" idx="3"/>
            <a:endCxn id="21" idx="1"/>
          </p:cNvCxnSpPr>
          <p:nvPr/>
        </p:nvCxnSpPr>
        <p:spPr>
          <a:xfrm flipV="1">
            <a:off x="6089357" y="3259330"/>
            <a:ext cx="1109183" cy="199238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3ACDC45-5A38-4D32-83AD-CA9E21D73A2B}"/>
              </a:ext>
            </a:extLst>
          </p:cNvPr>
          <p:cNvCxnSpPr>
            <a:cxnSpLocks/>
            <a:stCxn id="16" idx="3"/>
            <a:endCxn id="23" idx="1"/>
          </p:cNvCxnSpPr>
          <p:nvPr/>
        </p:nvCxnSpPr>
        <p:spPr>
          <a:xfrm flipV="1">
            <a:off x="6089357" y="5233996"/>
            <a:ext cx="1109183" cy="177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600BAB6-EA3A-4F60-8FAF-12C00F755077}"/>
              </a:ext>
            </a:extLst>
          </p:cNvPr>
          <p:cNvCxnSpPr>
            <a:cxnSpLocks/>
            <a:stCxn id="16" idx="3"/>
            <a:endCxn id="24" idx="1"/>
          </p:cNvCxnSpPr>
          <p:nvPr/>
        </p:nvCxnSpPr>
        <p:spPr>
          <a:xfrm>
            <a:off x="6089357" y="5251711"/>
            <a:ext cx="1109183" cy="61009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EC1F349-00C7-4372-9D44-4AFF4487256C}"/>
              </a:ext>
            </a:extLst>
          </p:cNvPr>
          <p:cNvCxnSpPr>
            <a:cxnSpLocks/>
            <a:stCxn id="16" idx="3"/>
            <a:endCxn id="22" idx="1"/>
          </p:cNvCxnSpPr>
          <p:nvPr/>
        </p:nvCxnSpPr>
        <p:spPr>
          <a:xfrm flipV="1">
            <a:off x="6089357" y="4606188"/>
            <a:ext cx="1109183" cy="64552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46DCBE86-7047-449D-81AC-B5C7142EBF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2292"/>
          <a:stretch/>
        </p:blipFill>
        <p:spPr>
          <a:xfrm>
            <a:off x="1512334" y="4255520"/>
            <a:ext cx="1654133" cy="932216"/>
          </a:xfrm>
          <a:prstGeom prst="rect">
            <a:avLst/>
          </a:prstGeom>
        </p:spPr>
      </p:pic>
      <p:sp>
        <p:nvSpPr>
          <p:cNvPr id="79" name="TextBox 78">
            <a:extLst>
              <a:ext uri="{FF2B5EF4-FFF2-40B4-BE49-F238E27FC236}">
                <a16:creationId xmlns:a16="http://schemas.microsoft.com/office/drawing/2014/main" id="{606CA2AF-DD71-4880-8238-EEEE8D06E65F}"/>
              </a:ext>
            </a:extLst>
          </p:cNvPr>
          <p:cNvSpPr txBox="1"/>
          <p:nvPr/>
        </p:nvSpPr>
        <p:spPr>
          <a:xfrm>
            <a:off x="10067609" y="472059"/>
            <a:ext cx="1652363" cy="307777"/>
          </a:xfrm>
          <a:prstGeom prst="rect">
            <a:avLst/>
          </a:prstGeom>
          <a:noFill/>
        </p:spPr>
        <p:txBody>
          <a:bodyPr wrap="square" rtlCol="0">
            <a:spAutoFit/>
          </a:bodyPr>
          <a:lstStyle/>
          <a:p>
            <a:r>
              <a:rPr lang="fi-FI" sz="1400" dirty="0"/>
              <a:t>Tyypilliset tuotteet</a:t>
            </a:r>
          </a:p>
        </p:txBody>
      </p:sp>
      <p:sp>
        <p:nvSpPr>
          <p:cNvPr id="80" name="TextBox 79">
            <a:extLst>
              <a:ext uri="{FF2B5EF4-FFF2-40B4-BE49-F238E27FC236}">
                <a16:creationId xmlns:a16="http://schemas.microsoft.com/office/drawing/2014/main" id="{2816AE0B-ACA4-489D-AC4C-A319BA108394}"/>
              </a:ext>
            </a:extLst>
          </p:cNvPr>
          <p:cNvSpPr txBox="1"/>
          <p:nvPr/>
        </p:nvSpPr>
        <p:spPr>
          <a:xfrm>
            <a:off x="10067609" y="1896134"/>
            <a:ext cx="1962204" cy="523220"/>
          </a:xfrm>
          <a:prstGeom prst="rect">
            <a:avLst/>
          </a:prstGeom>
          <a:noFill/>
        </p:spPr>
        <p:txBody>
          <a:bodyPr wrap="square" rtlCol="0">
            <a:spAutoFit/>
          </a:bodyPr>
          <a:lstStyle/>
          <a:p>
            <a:r>
              <a:rPr lang="fi-FI" sz="1400" dirty="0"/>
              <a:t>Uudet lisäarvoa tuottavat tuotteet</a:t>
            </a:r>
          </a:p>
        </p:txBody>
      </p:sp>
      <p:sp>
        <p:nvSpPr>
          <p:cNvPr id="81" name="TextBox 80">
            <a:extLst>
              <a:ext uri="{FF2B5EF4-FFF2-40B4-BE49-F238E27FC236}">
                <a16:creationId xmlns:a16="http://schemas.microsoft.com/office/drawing/2014/main" id="{25455620-B5BF-44FF-889E-B8F14B3A7A47}"/>
              </a:ext>
            </a:extLst>
          </p:cNvPr>
          <p:cNvSpPr txBox="1"/>
          <p:nvPr/>
        </p:nvSpPr>
        <p:spPr>
          <a:xfrm>
            <a:off x="2052171" y="6492958"/>
            <a:ext cx="4921835" cy="276999"/>
          </a:xfrm>
          <a:prstGeom prst="rect">
            <a:avLst/>
          </a:prstGeom>
          <a:noFill/>
        </p:spPr>
        <p:txBody>
          <a:bodyPr wrap="square" rtlCol="0">
            <a:spAutoFit/>
          </a:bodyPr>
          <a:lstStyle/>
          <a:p>
            <a:r>
              <a:rPr lang="fi-FI" sz="1200" dirty="0"/>
              <a:t>Muokattu lähteestä RISE (2015), valokuvat: Nina Kukkasniemi</a:t>
            </a:r>
          </a:p>
        </p:txBody>
      </p:sp>
      <p:pic>
        <p:nvPicPr>
          <p:cNvPr id="47" name="Graphic 46" descr="Home">
            <a:hlinkClick r:id="rId7" action="ppaction://hlinksldjump"/>
            <a:extLst>
              <a:ext uri="{FF2B5EF4-FFF2-40B4-BE49-F238E27FC236}">
                <a16:creationId xmlns:a16="http://schemas.microsoft.com/office/drawing/2014/main" id="{CDE64FC7-E362-47AB-A58B-7FE166F4AA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26671" y="83402"/>
            <a:ext cx="665329" cy="665329"/>
          </a:xfrm>
          <a:prstGeom prst="rect">
            <a:avLst/>
          </a:prstGeom>
        </p:spPr>
      </p:pic>
      <p:pic>
        <p:nvPicPr>
          <p:cNvPr id="48" name="Graphic 47" descr="Factory">
            <a:extLst>
              <a:ext uri="{FF2B5EF4-FFF2-40B4-BE49-F238E27FC236}">
                <a16:creationId xmlns:a16="http://schemas.microsoft.com/office/drawing/2014/main" id="{A09ADBAA-AE94-48FF-87B4-1B19517D1B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59694" y="2310790"/>
            <a:ext cx="1901557" cy="1901557"/>
          </a:xfrm>
          <a:prstGeom prst="rect">
            <a:avLst/>
          </a:prstGeom>
        </p:spPr>
      </p:pic>
    </p:spTree>
    <p:extLst>
      <p:ext uri="{BB962C8B-B14F-4D97-AF65-F5344CB8AC3E}">
        <p14:creationId xmlns:p14="http://schemas.microsoft.com/office/powerpoint/2010/main" val="2998384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FBD9CA8-EFE3-4B3C-A662-1416144356A7}"/>
              </a:ext>
            </a:extLst>
          </p:cNvPr>
          <p:cNvSpPr>
            <a:spLocks noGrp="1"/>
          </p:cNvSpPr>
          <p:nvPr>
            <p:ph type="ftr" sz="quarter" idx="11"/>
          </p:nvPr>
        </p:nvSpPr>
        <p:spPr/>
        <p:txBody>
          <a:bodyPr/>
          <a:lstStyle/>
          <a:p>
            <a:r>
              <a:rPr lang="fi-FI"/>
              <a:t>kiertotalousamk.fi</a:t>
            </a:r>
          </a:p>
        </p:txBody>
      </p:sp>
      <p:sp>
        <p:nvSpPr>
          <p:cNvPr id="5" name="Freeform 2088">
            <a:extLst>
              <a:ext uri="{FF2B5EF4-FFF2-40B4-BE49-F238E27FC236}">
                <a16:creationId xmlns:a16="http://schemas.microsoft.com/office/drawing/2014/main" id="{130AB927-1753-4C71-AB7C-5F172DBAA8C2}"/>
              </a:ext>
            </a:extLst>
          </p:cNvPr>
          <p:cNvSpPr/>
          <p:nvPr/>
        </p:nvSpPr>
        <p:spPr>
          <a:xfrm>
            <a:off x="1770888" y="600837"/>
            <a:ext cx="9185147" cy="4873752"/>
          </a:xfrm>
          <a:custGeom>
            <a:avLst/>
            <a:gdLst/>
            <a:ahLst/>
            <a:cxnLst/>
            <a:rect l="0" t="0" r="0" b="0"/>
            <a:pathLst>
              <a:path w="9185147" h="4873752">
                <a:moveTo>
                  <a:pt x="0" y="4873752"/>
                </a:moveTo>
                <a:lnTo>
                  <a:pt x="4592573" y="0"/>
                </a:lnTo>
                <a:lnTo>
                  <a:pt x="9185147" y="4873752"/>
                </a:lnTo>
                <a:close/>
              </a:path>
            </a:pathLst>
          </a:custGeom>
          <a:solidFill>
            <a:srgbClr val="92D050"/>
          </a:solidFill>
          <a:ln w="12191" cap="flat" cmpd="sng">
            <a:solidFill>
              <a:srgbClr val="41719C">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 name="Freeform 2090">
            <a:extLst>
              <a:ext uri="{FF2B5EF4-FFF2-40B4-BE49-F238E27FC236}">
                <a16:creationId xmlns:a16="http://schemas.microsoft.com/office/drawing/2014/main" id="{985FE48F-E63D-42B7-8D1E-90E97658879A}"/>
              </a:ext>
            </a:extLst>
          </p:cNvPr>
          <p:cNvSpPr/>
          <p:nvPr/>
        </p:nvSpPr>
        <p:spPr>
          <a:xfrm>
            <a:off x="6182867" y="878205"/>
            <a:ext cx="361189" cy="4421124"/>
          </a:xfrm>
          <a:custGeom>
            <a:avLst/>
            <a:gdLst/>
            <a:ahLst/>
            <a:cxnLst/>
            <a:rect l="0" t="0" r="0" b="0"/>
            <a:pathLst>
              <a:path w="361189" h="4421124">
                <a:moveTo>
                  <a:pt x="0" y="180594"/>
                </a:moveTo>
                <a:lnTo>
                  <a:pt x="180594" y="0"/>
                </a:lnTo>
                <a:lnTo>
                  <a:pt x="361189" y="180594"/>
                </a:lnTo>
                <a:lnTo>
                  <a:pt x="270892" y="180594"/>
                </a:lnTo>
                <a:lnTo>
                  <a:pt x="270892" y="4240531"/>
                </a:lnTo>
                <a:lnTo>
                  <a:pt x="361189" y="4240531"/>
                </a:lnTo>
                <a:lnTo>
                  <a:pt x="180594" y="4421124"/>
                </a:lnTo>
                <a:lnTo>
                  <a:pt x="0" y="4240531"/>
                </a:lnTo>
                <a:lnTo>
                  <a:pt x="90298" y="4240531"/>
                </a:lnTo>
                <a:lnTo>
                  <a:pt x="90298" y="180594"/>
                </a:lnTo>
                <a:close/>
              </a:path>
            </a:pathLst>
          </a:custGeom>
          <a:solidFill>
            <a:schemeClr val="accent1"/>
          </a:solidFill>
          <a:ln w="12191" cap="flat" cmpd="sng">
            <a:solidFill>
              <a:schemeClr val="accent1"/>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7" name="Freeform 2091">
            <a:extLst>
              <a:ext uri="{FF2B5EF4-FFF2-40B4-BE49-F238E27FC236}">
                <a16:creationId xmlns:a16="http://schemas.microsoft.com/office/drawing/2014/main" id="{29009466-D7CF-4FA5-94DA-D642E6D387B6}"/>
              </a:ext>
            </a:extLst>
          </p:cNvPr>
          <p:cNvSpPr/>
          <p:nvPr/>
        </p:nvSpPr>
        <p:spPr>
          <a:xfrm>
            <a:off x="7835645" y="809141"/>
            <a:ext cx="4212377" cy="3033574"/>
          </a:xfrm>
          <a:custGeom>
            <a:avLst/>
            <a:gdLst/>
            <a:ahLst/>
            <a:cxnLst/>
            <a:rect l="0" t="0" r="0" b="0"/>
            <a:pathLst>
              <a:path w="2898520" h="2546223">
                <a:moveTo>
                  <a:pt x="294893" y="850138"/>
                </a:moveTo>
                <a:cubicBezTo>
                  <a:pt x="262381" y="566419"/>
                  <a:pt x="430021" y="305181"/>
                  <a:pt x="669290" y="266573"/>
                </a:cubicBezTo>
                <a:cubicBezTo>
                  <a:pt x="766317" y="250951"/>
                  <a:pt x="864996" y="274319"/>
                  <a:pt x="949452" y="332994"/>
                </a:cubicBezTo>
                <a:cubicBezTo>
                  <a:pt x="1038859" y="132969"/>
                  <a:pt x="1248029" y="57023"/>
                  <a:pt x="1416430" y="163194"/>
                </a:cubicBezTo>
                <a:cubicBezTo>
                  <a:pt x="1445894" y="181737"/>
                  <a:pt x="1472945" y="205358"/>
                  <a:pt x="1496821" y="233044"/>
                </a:cubicBezTo>
                <a:cubicBezTo>
                  <a:pt x="1566417" y="67309"/>
                  <a:pt x="1736216" y="0"/>
                  <a:pt x="1875916" y="82676"/>
                </a:cubicBezTo>
                <a:cubicBezTo>
                  <a:pt x="1914652" y="105537"/>
                  <a:pt x="1948306" y="138683"/>
                  <a:pt x="1974595" y="179450"/>
                </a:cubicBezTo>
                <a:cubicBezTo>
                  <a:pt x="2086864" y="22732"/>
                  <a:pt x="2285365" y="3301"/>
                  <a:pt x="2417953" y="136144"/>
                </a:cubicBezTo>
                <a:cubicBezTo>
                  <a:pt x="2473705" y="192024"/>
                  <a:pt x="2511170" y="268986"/>
                  <a:pt x="2524125" y="354075"/>
                </a:cubicBezTo>
                <a:cubicBezTo>
                  <a:pt x="2708275" y="413512"/>
                  <a:pt x="2816859" y="639063"/>
                  <a:pt x="2766694" y="857631"/>
                </a:cubicBezTo>
                <a:cubicBezTo>
                  <a:pt x="2762504" y="876045"/>
                  <a:pt x="2757169" y="894080"/>
                  <a:pt x="2750819" y="911606"/>
                </a:cubicBezTo>
                <a:cubicBezTo>
                  <a:pt x="2898520" y="1139317"/>
                  <a:pt x="2862326" y="1465833"/>
                  <a:pt x="2670175" y="1640839"/>
                </a:cubicBezTo>
                <a:cubicBezTo>
                  <a:pt x="2610357" y="1695323"/>
                  <a:pt x="2539618" y="1730629"/>
                  <a:pt x="2464942" y="1743201"/>
                </a:cubicBezTo>
                <a:cubicBezTo>
                  <a:pt x="2463291" y="1988312"/>
                  <a:pt x="2294254" y="2185415"/>
                  <a:pt x="2087244" y="2183383"/>
                </a:cubicBezTo>
                <a:cubicBezTo>
                  <a:pt x="2018156" y="2182749"/>
                  <a:pt x="1950466" y="2159507"/>
                  <a:pt x="1891918" y="2116074"/>
                </a:cubicBezTo>
                <a:cubicBezTo>
                  <a:pt x="1821815" y="2390901"/>
                  <a:pt x="1577720" y="2546223"/>
                  <a:pt x="1346580" y="2463038"/>
                </a:cubicBezTo>
                <a:cubicBezTo>
                  <a:pt x="1249679" y="2428113"/>
                  <a:pt x="1165987" y="2354325"/>
                  <a:pt x="1109726" y="2254376"/>
                </a:cubicBezTo>
                <a:cubicBezTo>
                  <a:pt x="872998" y="2423540"/>
                  <a:pt x="565784" y="2332608"/>
                  <a:pt x="423544" y="2051050"/>
                </a:cubicBezTo>
                <a:cubicBezTo>
                  <a:pt x="421766" y="2047494"/>
                  <a:pt x="419989" y="2043938"/>
                  <a:pt x="418338" y="2040381"/>
                </a:cubicBezTo>
                <a:cubicBezTo>
                  <a:pt x="263398" y="2061844"/>
                  <a:pt x="123063" y="1930781"/>
                  <a:pt x="104902" y="1747646"/>
                </a:cubicBezTo>
                <a:cubicBezTo>
                  <a:pt x="95250" y="1650111"/>
                  <a:pt x="122428" y="1552448"/>
                  <a:pt x="179196" y="1480693"/>
                </a:cubicBezTo>
                <a:cubicBezTo>
                  <a:pt x="45084" y="1387094"/>
                  <a:pt x="0" y="1181607"/>
                  <a:pt x="78613" y="1021842"/>
                </a:cubicBezTo>
                <a:cubicBezTo>
                  <a:pt x="123825" y="929639"/>
                  <a:pt x="203327" y="868680"/>
                  <a:pt x="292480" y="857631"/>
                </a:cubicBezTo>
                <a:close/>
              </a:path>
            </a:pathLst>
          </a:custGeom>
          <a:solidFill>
            <a:srgbClr val="5B9BD5">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2105">
            <a:extLst>
              <a:ext uri="{FF2B5EF4-FFF2-40B4-BE49-F238E27FC236}">
                <a16:creationId xmlns:a16="http://schemas.microsoft.com/office/drawing/2014/main" id="{8D9B2D43-E0C2-4498-B06C-172FD8E908FD}"/>
              </a:ext>
            </a:extLst>
          </p:cNvPr>
          <p:cNvSpPr/>
          <p:nvPr/>
        </p:nvSpPr>
        <p:spPr>
          <a:xfrm>
            <a:off x="1144219" y="4387088"/>
            <a:ext cx="1888464" cy="548640"/>
          </a:xfrm>
          <a:prstGeom prst="rect">
            <a:avLst/>
          </a:prstGeom>
        </p:spPr>
        <p:txBody>
          <a:bodyPr wrap="none" lIns="0" tIns="0" rIns="0" bIns="0">
            <a:spAutoFit/>
          </a:bodyPr>
          <a:lstStyle/>
          <a:p>
            <a:pPr marL="0"/>
            <a:r>
              <a:rPr lang="en-US" sz="1800" b="0" i="0" spc="-23" baseline="0" dirty="0">
                <a:latin typeface="Calibri"/>
              </a:rPr>
              <a:t>K</a:t>
            </a:r>
            <a:r>
              <a:rPr lang="en-US" sz="1800" b="0" i="0" spc="0" baseline="0" dirty="0">
                <a:latin typeface="Calibri"/>
              </a:rPr>
              <a:t>uljetuspol</a:t>
            </a:r>
            <a:r>
              <a:rPr lang="en-US" sz="1800" b="0" i="0" spc="-27" baseline="0" dirty="0">
                <a:latin typeface="Calibri"/>
              </a:rPr>
              <a:t>t</a:t>
            </a:r>
            <a:r>
              <a:rPr lang="en-US" sz="1800" b="0" i="0" spc="-14" baseline="0" dirty="0">
                <a:latin typeface="Calibri"/>
              </a:rPr>
              <a:t>t</a:t>
            </a:r>
            <a:r>
              <a:rPr lang="en-US" sz="1800" b="0" i="0" spc="0" baseline="0" dirty="0">
                <a:latin typeface="Calibri"/>
              </a:rPr>
              <a:t>oaineet</a:t>
            </a:r>
          </a:p>
          <a:p>
            <a:pPr marL="0">
              <a:lnSpc>
                <a:spcPts val="2160"/>
              </a:lnSpc>
            </a:pPr>
            <a:r>
              <a:rPr lang="en-US" sz="1800" b="0" i="0" spc="0" baseline="0" dirty="0">
                <a:latin typeface="Calibri"/>
              </a:rPr>
              <a:t>Ene</a:t>
            </a:r>
            <a:r>
              <a:rPr lang="en-US" sz="1800" b="0" i="0" spc="-23" baseline="0" dirty="0">
                <a:latin typeface="Calibri"/>
              </a:rPr>
              <a:t>r</a:t>
            </a:r>
            <a:r>
              <a:rPr lang="en-US" sz="1800" b="0" i="0" spc="0" baseline="0" dirty="0">
                <a:latin typeface="Calibri"/>
              </a:rPr>
              <a:t>gia, lämpö</a:t>
            </a:r>
          </a:p>
        </p:txBody>
      </p:sp>
      <p:sp>
        <p:nvSpPr>
          <p:cNvPr id="9" name="Rectangle 2106">
            <a:extLst>
              <a:ext uri="{FF2B5EF4-FFF2-40B4-BE49-F238E27FC236}">
                <a16:creationId xmlns:a16="http://schemas.microsoft.com/office/drawing/2014/main" id="{49C91FC0-6CBA-4F69-8156-55D328907CD5}"/>
              </a:ext>
            </a:extLst>
          </p:cNvPr>
          <p:cNvSpPr/>
          <p:nvPr/>
        </p:nvSpPr>
        <p:spPr>
          <a:xfrm>
            <a:off x="2053463" y="3246883"/>
            <a:ext cx="1501693" cy="831703"/>
          </a:xfrm>
          <a:prstGeom prst="rect">
            <a:avLst/>
          </a:prstGeom>
        </p:spPr>
        <p:txBody>
          <a:bodyPr wrap="none" lIns="0" tIns="0" rIns="0" bIns="0">
            <a:spAutoFit/>
          </a:bodyPr>
          <a:lstStyle/>
          <a:p>
            <a:pPr marL="0"/>
            <a:r>
              <a:rPr lang="en-US" sz="1800" b="0" i="0" spc="0" baseline="0" dirty="0" err="1">
                <a:latin typeface="Calibri"/>
              </a:rPr>
              <a:t>Bulkki</a:t>
            </a:r>
            <a:r>
              <a:rPr lang="en-US" sz="1800" b="0" i="0" spc="-62" baseline="0" dirty="0" err="1">
                <a:latin typeface="Calibri"/>
              </a:rPr>
              <a:t>k</a:t>
            </a:r>
            <a:r>
              <a:rPr lang="en-US" sz="1800" b="0" i="0" spc="0" baseline="0" dirty="0" err="1">
                <a:latin typeface="Calibri"/>
              </a:rPr>
              <a:t>emi</a:t>
            </a:r>
            <a:r>
              <a:rPr lang="en-US" sz="1800" b="0" i="0" spc="-39" baseline="0" dirty="0" err="1">
                <a:latin typeface="Calibri"/>
              </a:rPr>
              <a:t>k</a:t>
            </a:r>
            <a:r>
              <a:rPr lang="en-US" sz="1800" b="0" i="0" spc="0" baseline="0" dirty="0" err="1">
                <a:latin typeface="Calibri"/>
              </a:rPr>
              <a:t>aalit</a:t>
            </a:r>
            <a:endParaRPr lang="en-US" sz="1800" b="0" i="0" spc="0" baseline="0" dirty="0">
              <a:latin typeface="Calibri"/>
            </a:endParaRPr>
          </a:p>
          <a:p>
            <a:pPr marL="0">
              <a:lnSpc>
                <a:spcPts val="2159"/>
              </a:lnSpc>
            </a:pPr>
            <a:r>
              <a:rPr lang="en-US" sz="1800" b="0" i="0" spc="-43" baseline="0" dirty="0">
                <a:latin typeface="Calibri"/>
              </a:rPr>
              <a:t>P</a:t>
            </a:r>
            <a:r>
              <a:rPr lang="en-US" sz="1800" b="0" i="0" spc="0" baseline="0" dirty="0">
                <a:latin typeface="Calibri"/>
              </a:rPr>
              <a:t>aper</a:t>
            </a:r>
            <a:r>
              <a:rPr lang="en-US" sz="1800" b="0" i="0" spc="-10" baseline="0" dirty="0">
                <a:latin typeface="Calibri"/>
              </a:rPr>
              <a:t>i</a:t>
            </a:r>
            <a:r>
              <a:rPr lang="en-US" sz="1800" b="0" i="0" spc="0" baseline="0" dirty="0">
                <a:latin typeface="Calibri"/>
              </a:rPr>
              <a:t>, sellu</a:t>
            </a:r>
          </a:p>
          <a:p>
            <a:pPr marL="0">
              <a:lnSpc>
                <a:spcPts val="2160"/>
              </a:lnSpc>
            </a:pPr>
            <a:r>
              <a:rPr lang="en-US" sz="1802" b="0" i="0" spc="0" baseline="0" dirty="0">
                <a:latin typeface="Calibri"/>
              </a:rPr>
              <a:t>Lannoi</a:t>
            </a:r>
            <a:r>
              <a:rPr lang="en-US" sz="1802" b="0" i="0" spc="-32" baseline="0" dirty="0">
                <a:latin typeface="Calibri"/>
              </a:rPr>
              <a:t>t</a:t>
            </a:r>
            <a:r>
              <a:rPr lang="en-US" sz="1802" b="0" i="0" spc="-27" baseline="0" dirty="0">
                <a:latin typeface="Calibri"/>
              </a:rPr>
              <a:t>t</a:t>
            </a:r>
            <a:r>
              <a:rPr lang="en-US" sz="1802" b="0" i="0" spc="0" baseline="0" dirty="0">
                <a:latin typeface="Calibri"/>
              </a:rPr>
              <a:t>eet</a:t>
            </a:r>
          </a:p>
        </p:txBody>
      </p:sp>
      <p:sp>
        <p:nvSpPr>
          <p:cNvPr id="10" name="Rectangle 2107">
            <a:extLst>
              <a:ext uri="{FF2B5EF4-FFF2-40B4-BE49-F238E27FC236}">
                <a16:creationId xmlns:a16="http://schemas.microsoft.com/office/drawing/2014/main" id="{112F2F3C-8DA7-4F15-8C73-4D075DBE6A0A}"/>
              </a:ext>
            </a:extLst>
          </p:cNvPr>
          <p:cNvSpPr/>
          <p:nvPr/>
        </p:nvSpPr>
        <p:spPr>
          <a:xfrm>
            <a:off x="2681985" y="2318766"/>
            <a:ext cx="2732455" cy="548640"/>
          </a:xfrm>
          <a:prstGeom prst="rect">
            <a:avLst/>
          </a:prstGeom>
        </p:spPr>
        <p:txBody>
          <a:bodyPr wrap="none" lIns="0" tIns="0" rIns="0" bIns="0">
            <a:spAutoFit/>
          </a:bodyPr>
          <a:lstStyle/>
          <a:p>
            <a:pPr marL="0"/>
            <a:r>
              <a:rPr lang="en-US" sz="1800" b="0" i="0" spc="0" baseline="0" dirty="0">
                <a:latin typeface="Calibri"/>
              </a:rPr>
              <a:t>Eri</a:t>
            </a:r>
            <a:r>
              <a:rPr lang="en-US" sz="1800" b="0" i="0" spc="-63" baseline="0" dirty="0">
                <a:latin typeface="Calibri"/>
              </a:rPr>
              <a:t>k</a:t>
            </a:r>
            <a:r>
              <a:rPr lang="en-US" sz="1800" b="0" i="0" spc="0" baseline="0" dirty="0">
                <a:latin typeface="Calibri"/>
              </a:rPr>
              <a:t>ois</a:t>
            </a:r>
            <a:r>
              <a:rPr lang="en-US" sz="1800" b="0" i="0" spc="-23" baseline="0" dirty="0">
                <a:latin typeface="Calibri"/>
              </a:rPr>
              <a:t>k</a:t>
            </a:r>
            <a:r>
              <a:rPr lang="en-US" sz="1800" b="0" i="0" spc="0" baseline="0" dirty="0">
                <a:latin typeface="Calibri"/>
              </a:rPr>
              <a:t>uidut (</a:t>
            </a:r>
            <a:r>
              <a:rPr lang="en-US" sz="1800" b="0" i="0" spc="-32" baseline="0" dirty="0">
                <a:latin typeface="Calibri"/>
              </a:rPr>
              <a:t>k</a:t>
            </a:r>
            <a:r>
              <a:rPr lang="en-US" sz="1800" b="0" i="0" spc="0" baseline="0" dirty="0">
                <a:latin typeface="Calibri"/>
              </a:rPr>
              <a:t>u</a:t>
            </a:r>
            <a:r>
              <a:rPr lang="en-US" sz="1800" b="0" i="0" spc="-23" baseline="0" dirty="0">
                <a:latin typeface="Calibri"/>
              </a:rPr>
              <a:t>t</a:t>
            </a:r>
            <a:r>
              <a:rPr lang="en-US" sz="1800" b="0" i="0" spc="0" baseline="0" dirty="0">
                <a:latin typeface="Calibri"/>
              </a:rPr>
              <a:t>en </a:t>
            </a:r>
            <a:r>
              <a:rPr lang="en-US" sz="1800" b="0" i="0" spc="-21" baseline="0" dirty="0">
                <a:latin typeface="Calibri"/>
              </a:rPr>
              <a:t>v</a:t>
            </a:r>
            <a:r>
              <a:rPr lang="en-US" sz="1800" b="0" i="0" spc="0" baseline="0" dirty="0">
                <a:latin typeface="Calibri"/>
              </a:rPr>
              <a:t>aa</a:t>
            </a:r>
            <a:r>
              <a:rPr lang="en-US" sz="1800" b="0" i="0" spc="-27" baseline="0" dirty="0">
                <a:latin typeface="Calibri"/>
              </a:rPr>
              <a:t>tt</a:t>
            </a:r>
            <a:r>
              <a:rPr lang="en-US" sz="1800" b="0" i="0" spc="0" baseline="0" dirty="0">
                <a:latin typeface="Calibri"/>
              </a:rPr>
              <a:t>eet)</a:t>
            </a:r>
          </a:p>
          <a:p>
            <a:pPr marL="0">
              <a:lnSpc>
                <a:spcPts val="2160"/>
              </a:lnSpc>
            </a:pPr>
            <a:r>
              <a:rPr lang="en-US" sz="1800" b="0" i="0" spc="0" baseline="0" dirty="0">
                <a:latin typeface="Calibri"/>
              </a:rPr>
              <a:t>Er</a:t>
            </a:r>
            <a:r>
              <a:rPr lang="en-US" sz="1800" b="0" i="0" spc="-62" baseline="0" dirty="0">
                <a:latin typeface="Calibri"/>
              </a:rPr>
              <a:t>k</a:t>
            </a:r>
            <a:r>
              <a:rPr lang="en-US" sz="1800" b="0" i="0" spc="0" baseline="0" dirty="0">
                <a:latin typeface="Calibri"/>
              </a:rPr>
              <a:t>oispaper</a:t>
            </a:r>
            <a:r>
              <a:rPr lang="en-US" sz="1800" b="0" i="0" spc="-10" baseline="0" dirty="0">
                <a:latin typeface="Calibri"/>
              </a:rPr>
              <a:t>i</a:t>
            </a:r>
            <a:r>
              <a:rPr lang="en-US" sz="1800" b="0" i="0" spc="0" baseline="0" dirty="0">
                <a:latin typeface="Calibri"/>
              </a:rPr>
              <a:t>t</a:t>
            </a:r>
          </a:p>
        </p:txBody>
      </p:sp>
      <p:sp>
        <p:nvSpPr>
          <p:cNvPr id="11" name="Rectangle 2108">
            <a:extLst>
              <a:ext uri="{FF2B5EF4-FFF2-40B4-BE49-F238E27FC236}">
                <a16:creationId xmlns:a16="http://schemas.microsoft.com/office/drawing/2014/main" id="{B2DD4FEC-0093-4F23-811C-10474D2A518F}"/>
              </a:ext>
            </a:extLst>
          </p:cNvPr>
          <p:cNvSpPr/>
          <p:nvPr/>
        </p:nvSpPr>
        <p:spPr>
          <a:xfrm>
            <a:off x="3103498" y="1267207"/>
            <a:ext cx="819302" cy="274320"/>
          </a:xfrm>
          <a:prstGeom prst="rect">
            <a:avLst/>
          </a:prstGeom>
        </p:spPr>
        <p:txBody>
          <a:bodyPr wrap="none" lIns="0" tIns="0" rIns="0" bIns="0">
            <a:spAutoFit/>
          </a:bodyPr>
          <a:lstStyle/>
          <a:p>
            <a:pPr marL="0"/>
            <a:r>
              <a:rPr lang="en-US" sz="1800" b="0" i="0" spc="0" baseline="0" dirty="0">
                <a:latin typeface="Calibri"/>
              </a:rPr>
              <a:t>Lääk</a:t>
            </a:r>
            <a:r>
              <a:rPr lang="en-US" sz="1800" b="0" i="0" spc="-62" baseline="0" dirty="0">
                <a:latin typeface="Calibri"/>
              </a:rPr>
              <a:t>k</a:t>
            </a:r>
            <a:r>
              <a:rPr lang="en-US" sz="1800" b="0" i="0" spc="0" baseline="0" dirty="0">
                <a:latin typeface="Calibri"/>
              </a:rPr>
              <a:t>eet</a:t>
            </a:r>
          </a:p>
        </p:txBody>
      </p:sp>
      <p:sp>
        <p:nvSpPr>
          <p:cNvPr id="12" name="Rectangle 2109">
            <a:extLst>
              <a:ext uri="{FF2B5EF4-FFF2-40B4-BE49-F238E27FC236}">
                <a16:creationId xmlns:a16="http://schemas.microsoft.com/office/drawing/2014/main" id="{A96BE96A-0724-4817-893B-2653F7F2BBBD}"/>
              </a:ext>
            </a:extLst>
          </p:cNvPr>
          <p:cNvSpPr/>
          <p:nvPr/>
        </p:nvSpPr>
        <p:spPr>
          <a:xfrm>
            <a:off x="3103498" y="1541527"/>
            <a:ext cx="3129533" cy="274320"/>
          </a:xfrm>
          <a:prstGeom prst="rect">
            <a:avLst/>
          </a:prstGeom>
        </p:spPr>
        <p:txBody>
          <a:bodyPr wrap="none" lIns="0" tIns="0" rIns="0" bIns="0">
            <a:spAutoFit/>
          </a:bodyPr>
          <a:lstStyle/>
          <a:p>
            <a:pPr marL="0"/>
            <a:r>
              <a:rPr lang="en-US" sz="1800" b="0" i="0" spc="-35" baseline="0" dirty="0">
                <a:latin typeface="Calibri"/>
              </a:rPr>
              <a:t>K</a:t>
            </a:r>
            <a:r>
              <a:rPr lang="en-US" sz="1800" b="0" i="0" spc="0" baseline="0" dirty="0">
                <a:latin typeface="Calibri"/>
              </a:rPr>
              <a:t>or</a:t>
            </a:r>
            <a:r>
              <a:rPr lang="en-US" sz="1800" b="0" i="0" spc="-68" baseline="0" dirty="0">
                <a:latin typeface="Calibri"/>
              </a:rPr>
              <a:t>k</a:t>
            </a:r>
            <a:r>
              <a:rPr lang="en-US" sz="1800" b="0" i="0" spc="0" baseline="0" dirty="0">
                <a:latin typeface="Calibri"/>
              </a:rPr>
              <a:t>ean jalo</a:t>
            </a:r>
            <a:r>
              <a:rPr lang="en-US" sz="1800" b="0" i="0" spc="-23" baseline="0" dirty="0">
                <a:latin typeface="Calibri"/>
              </a:rPr>
              <a:t>s</a:t>
            </a:r>
            <a:r>
              <a:rPr lang="en-US" sz="1800" b="0" i="0" spc="0" baseline="0" dirty="0">
                <a:latin typeface="Calibri"/>
              </a:rPr>
              <a:t>tusa</a:t>
            </a:r>
            <a:r>
              <a:rPr lang="en-US" sz="1800" b="0" i="0" spc="-19" baseline="0" dirty="0">
                <a:latin typeface="Calibri"/>
              </a:rPr>
              <a:t>s</a:t>
            </a:r>
            <a:r>
              <a:rPr lang="en-US" sz="1800" b="0" i="0" spc="-26" baseline="0" dirty="0">
                <a:latin typeface="Calibri"/>
              </a:rPr>
              <a:t>t</a:t>
            </a:r>
            <a:r>
              <a:rPr lang="en-US" sz="1800" b="0" i="0" spc="0" baseline="0" dirty="0">
                <a:latin typeface="Calibri"/>
              </a:rPr>
              <a:t>een </a:t>
            </a:r>
            <a:r>
              <a:rPr lang="en-US" sz="1800" b="0" i="0" spc="-63" baseline="0" dirty="0">
                <a:latin typeface="Calibri"/>
              </a:rPr>
              <a:t>k</a:t>
            </a:r>
            <a:r>
              <a:rPr lang="en-US" sz="1800" b="0" i="0" spc="0" baseline="0" dirty="0">
                <a:latin typeface="Calibri"/>
              </a:rPr>
              <a:t>emi</a:t>
            </a:r>
            <a:r>
              <a:rPr lang="en-US" sz="1800" b="0" i="0" spc="-39" baseline="0" dirty="0">
                <a:latin typeface="Calibri"/>
              </a:rPr>
              <a:t>k</a:t>
            </a:r>
            <a:r>
              <a:rPr lang="en-US" sz="1800" b="0" i="0" spc="0" baseline="0" dirty="0">
                <a:latin typeface="Calibri"/>
              </a:rPr>
              <a:t>aalit</a:t>
            </a:r>
          </a:p>
        </p:txBody>
      </p:sp>
      <p:sp>
        <p:nvSpPr>
          <p:cNvPr id="13" name="Rectangle 2110">
            <a:extLst>
              <a:ext uri="{FF2B5EF4-FFF2-40B4-BE49-F238E27FC236}">
                <a16:creationId xmlns:a16="http://schemas.microsoft.com/office/drawing/2014/main" id="{EEC5C3C5-8539-4C96-AF37-D542257193F1}"/>
              </a:ext>
            </a:extLst>
          </p:cNvPr>
          <p:cNvSpPr/>
          <p:nvPr/>
        </p:nvSpPr>
        <p:spPr>
          <a:xfrm>
            <a:off x="4298569" y="418592"/>
            <a:ext cx="3946550" cy="274320"/>
          </a:xfrm>
          <a:prstGeom prst="rect">
            <a:avLst/>
          </a:prstGeom>
        </p:spPr>
        <p:txBody>
          <a:bodyPr wrap="none" lIns="0" tIns="0" rIns="0" bIns="0">
            <a:spAutoFit/>
          </a:bodyPr>
          <a:lstStyle/>
          <a:p>
            <a:pPr marL="0"/>
            <a:r>
              <a:rPr lang="en-US" sz="1800" b="0" i="0" spc="-35" baseline="0" dirty="0">
                <a:latin typeface="Calibri"/>
              </a:rPr>
              <a:t>K</a:t>
            </a:r>
            <a:r>
              <a:rPr lang="en-US" sz="1800" b="0" i="0" spc="0" baseline="0" dirty="0">
                <a:latin typeface="Calibri"/>
              </a:rPr>
              <a:t>or</a:t>
            </a:r>
            <a:r>
              <a:rPr lang="en-US" sz="1800" b="0" i="0" spc="-68" baseline="0" dirty="0">
                <a:latin typeface="Calibri"/>
              </a:rPr>
              <a:t>k</a:t>
            </a:r>
            <a:r>
              <a:rPr lang="en-US" sz="1800" b="0" i="0" spc="0" baseline="0" dirty="0">
                <a:latin typeface="Calibri"/>
              </a:rPr>
              <a:t>ea hi</a:t>
            </a:r>
            <a:r>
              <a:rPr lang="en-US" sz="1800" b="0" i="0" spc="-12" baseline="0" dirty="0">
                <a:latin typeface="Calibri"/>
              </a:rPr>
              <a:t>n</a:t>
            </a:r>
            <a:r>
              <a:rPr lang="en-US" sz="1800" b="0" i="0" spc="-26" baseline="0" dirty="0">
                <a:latin typeface="Calibri"/>
              </a:rPr>
              <a:t>t</a:t>
            </a:r>
            <a:r>
              <a:rPr lang="en-US" sz="1800" b="0" i="0" spc="0" baseline="0" dirty="0">
                <a:latin typeface="Calibri"/>
              </a:rPr>
              <a:t>a (L</a:t>
            </a:r>
            <a:r>
              <a:rPr lang="en-US" sz="1800" b="0" i="0" spc="-10" baseline="0" dirty="0">
                <a:latin typeface="Calibri"/>
              </a:rPr>
              <a:t>i</a:t>
            </a:r>
            <a:r>
              <a:rPr lang="en-US" sz="1800" b="0" i="0" spc="0" baseline="0" dirty="0">
                <a:latin typeface="Calibri"/>
              </a:rPr>
              <a:t>säarvoa tuo</a:t>
            </a:r>
            <a:r>
              <a:rPr lang="en-US" sz="1800" b="0" i="0" spc="-27" baseline="0" dirty="0">
                <a:latin typeface="Calibri"/>
              </a:rPr>
              <a:t>t</a:t>
            </a:r>
            <a:r>
              <a:rPr lang="en-US" sz="1800" b="0" i="0" spc="-26" baseline="0" dirty="0">
                <a:latin typeface="Calibri"/>
              </a:rPr>
              <a:t>t</a:t>
            </a:r>
            <a:r>
              <a:rPr lang="en-US" sz="1800" b="0" i="0" spc="-21" baseline="0" dirty="0">
                <a:latin typeface="Calibri"/>
              </a:rPr>
              <a:t>av</a:t>
            </a:r>
            <a:r>
              <a:rPr lang="en-US" sz="1800" b="0" i="0" spc="-10" baseline="0" dirty="0">
                <a:latin typeface="Calibri"/>
              </a:rPr>
              <a:t>a</a:t>
            </a:r>
            <a:r>
              <a:rPr lang="en-US" sz="1800" b="0" i="0" spc="0" baseline="0" dirty="0">
                <a:latin typeface="Calibri"/>
              </a:rPr>
              <a:t>t</a:t>
            </a:r>
            <a:r>
              <a:rPr lang="en-US" sz="1800" b="0" i="0" spc="-14" baseline="0" dirty="0">
                <a:latin typeface="Calibri"/>
              </a:rPr>
              <a:t> </a:t>
            </a:r>
            <a:r>
              <a:rPr lang="en-US" sz="1800" b="0" i="0" spc="0" baseline="0" dirty="0">
                <a:latin typeface="Calibri"/>
              </a:rPr>
              <a:t>tuo</a:t>
            </a:r>
            <a:r>
              <a:rPr lang="en-US" sz="1800" b="0" i="0" spc="-26" baseline="0" dirty="0">
                <a:latin typeface="Calibri"/>
              </a:rPr>
              <a:t>t</a:t>
            </a:r>
            <a:r>
              <a:rPr lang="en-US" sz="1800" b="0" i="0" spc="-27" baseline="0" dirty="0">
                <a:latin typeface="Calibri"/>
              </a:rPr>
              <a:t>t</a:t>
            </a:r>
            <a:r>
              <a:rPr lang="en-US" sz="1800" b="0" i="0" spc="0" baseline="0" dirty="0">
                <a:latin typeface="Calibri"/>
              </a:rPr>
              <a:t>eet)</a:t>
            </a:r>
          </a:p>
        </p:txBody>
      </p:sp>
      <p:sp>
        <p:nvSpPr>
          <p:cNvPr id="14" name="Rectangle 2111">
            <a:extLst>
              <a:ext uri="{FF2B5EF4-FFF2-40B4-BE49-F238E27FC236}">
                <a16:creationId xmlns:a16="http://schemas.microsoft.com/office/drawing/2014/main" id="{27A5412F-F821-4581-825D-5335A662C499}"/>
              </a:ext>
            </a:extLst>
          </p:cNvPr>
          <p:cNvSpPr/>
          <p:nvPr/>
        </p:nvSpPr>
        <p:spPr>
          <a:xfrm>
            <a:off x="5005070" y="5829758"/>
            <a:ext cx="4220870" cy="274320"/>
          </a:xfrm>
          <a:prstGeom prst="rect">
            <a:avLst/>
          </a:prstGeom>
        </p:spPr>
        <p:txBody>
          <a:bodyPr wrap="none" lIns="0" tIns="0" rIns="0" bIns="0">
            <a:spAutoFit/>
          </a:bodyPr>
          <a:lstStyle/>
          <a:p>
            <a:pPr marL="0"/>
            <a:r>
              <a:rPr lang="en-US" sz="1800" b="0" i="0" spc="0" baseline="0" dirty="0">
                <a:latin typeface="Calibri"/>
              </a:rPr>
              <a:t>(</a:t>
            </a:r>
            <a:r>
              <a:rPr lang="en-US" sz="1800" b="0" i="0" spc="-72" baseline="0" dirty="0">
                <a:latin typeface="Calibri"/>
              </a:rPr>
              <a:t>V</a:t>
            </a:r>
            <a:r>
              <a:rPr lang="en-US" sz="1800" b="0" i="0" spc="0" baseline="0" dirty="0">
                <a:latin typeface="Calibri"/>
              </a:rPr>
              <a:t>oluumituo</a:t>
            </a:r>
            <a:r>
              <a:rPr lang="en-US" sz="1800" b="0" i="0" spc="-25" baseline="0" dirty="0">
                <a:latin typeface="Calibri"/>
              </a:rPr>
              <a:t>t</a:t>
            </a:r>
            <a:r>
              <a:rPr lang="en-US" sz="1800" b="0" i="0" spc="-26" baseline="0" dirty="0">
                <a:latin typeface="Calibri"/>
              </a:rPr>
              <a:t>t</a:t>
            </a:r>
            <a:r>
              <a:rPr lang="en-US" sz="1800" b="0" i="0" spc="0" baseline="0" dirty="0">
                <a:latin typeface="Calibri"/>
              </a:rPr>
              <a:t>eet, bulkkituo</a:t>
            </a:r>
            <a:r>
              <a:rPr lang="en-US" sz="1800" b="0" i="0" spc="-26" baseline="0" dirty="0">
                <a:latin typeface="Calibri"/>
              </a:rPr>
              <a:t>tt</a:t>
            </a:r>
            <a:r>
              <a:rPr lang="en-US" sz="1800" b="0" i="0" spc="0" baseline="0" dirty="0">
                <a:latin typeface="Calibri"/>
              </a:rPr>
              <a:t>eet) Halpa hi</a:t>
            </a:r>
            <a:r>
              <a:rPr lang="en-US" sz="1800" b="0" i="0" spc="-12" baseline="0" dirty="0">
                <a:latin typeface="Calibri"/>
              </a:rPr>
              <a:t>n</a:t>
            </a:r>
            <a:r>
              <a:rPr lang="en-US" sz="1800" b="0" i="0" spc="-26" baseline="0" dirty="0">
                <a:latin typeface="Calibri"/>
              </a:rPr>
              <a:t>t</a:t>
            </a:r>
            <a:r>
              <a:rPr lang="en-US" sz="1800" b="0" i="0" spc="0" baseline="0" dirty="0">
                <a:latin typeface="Calibri"/>
              </a:rPr>
              <a:t>a</a:t>
            </a:r>
          </a:p>
        </p:txBody>
      </p:sp>
      <p:sp>
        <p:nvSpPr>
          <p:cNvPr id="15" name="Rectangle 2112">
            <a:extLst>
              <a:ext uri="{FF2B5EF4-FFF2-40B4-BE49-F238E27FC236}">
                <a16:creationId xmlns:a16="http://schemas.microsoft.com/office/drawing/2014/main" id="{68BE8123-9FB4-403D-8B96-8D34A9031DDE}"/>
              </a:ext>
            </a:extLst>
          </p:cNvPr>
          <p:cNvSpPr/>
          <p:nvPr/>
        </p:nvSpPr>
        <p:spPr>
          <a:xfrm>
            <a:off x="8493098" y="1205526"/>
            <a:ext cx="3374034" cy="2385268"/>
          </a:xfrm>
          <a:prstGeom prst="rect">
            <a:avLst/>
          </a:prstGeom>
        </p:spPr>
        <p:txBody>
          <a:bodyPr wrap="square" lIns="0" tIns="0" rIns="0" bIns="0">
            <a:spAutoFit/>
          </a:bodyPr>
          <a:lstStyle/>
          <a:p>
            <a:pPr marL="278891"/>
            <a:r>
              <a:rPr lang="en-US" sz="1400" b="0" i="0" spc="0" baseline="0" dirty="0">
                <a:solidFill>
                  <a:srgbClr val="FFFFFF"/>
                </a:solidFill>
                <a:latin typeface="Calibri"/>
              </a:rPr>
              <a:t>Biomassa tuottaa </a:t>
            </a:r>
          </a:p>
          <a:p>
            <a:pPr marL="0">
              <a:lnSpc>
                <a:spcPts val="1439"/>
              </a:lnSpc>
            </a:pPr>
            <a:r>
              <a:rPr lang="en-US" sz="1400" b="0" i="0" spc="0" baseline="0" dirty="0" err="1">
                <a:solidFill>
                  <a:srgbClr val="FFFFFF"/>
                </a:solidFill>
                <a:latin typeface="Calibri"/>
              </a:rPr>
              <a:t>E</a:t>
            </a:r>
            <a:r>
              <a:rPr lang="en-US" sz="1400" b="0" i="0" spc="-39" baseline="0" dirty="0" err="1">
                <a:solidFill>
                  <a:srgbClr val="FFFFFF"/>
                </a:solidFill>
                <a:latin typeface="Calibri"/>
              </a:rPr>
              <a:t>k</a:t>
            </a:r>
            <a:r>
              <a:rPr lang="en-US" sz="1400" b="0" i="0" spc="0" baseline="0" dirty="0" err="1">
                <a:solidFill>
                  <a:srgbClr val="FFFFFF"/>
                </a:solidFill>
                <a:latin typeface="Calibri"/>
              </a:rPr>
              <a:t>o</a:t>
            </a:r>
            <a:r>
              <a:rPr lang="en-US" sz="1400" b="0" i="0" spc="-21" baseline="0" dirty="0" err="1">
                <a:solidFill>
                  <a:srgbClr val="FFFFFF"/>
                </a:solidFill>
                <a:latin typeface="Calibri"/>
              </a:rPr>
              <a:t>s</a:t>
            </a:r>
            <a:r>
              <a:rPr lang="en-US" sz="1400" b="0" i="0" spc="-15" baseline="0" dirty="0" err="1">
                <a:solidFill>
                  <a:srgbClr val="FFFFFF"/>
                </a:solidFill>
                <a:latin typeface="Calibri"/>
              </a:rPr>
              <a:t>y</a:t>
            </a:r>
            <a:r>
              <a:rPr lang="en-US" sz="1400" b="0" i="0" spc="-13" baseline="0" dirty="0" err="1">
                <a:solidFill>
                  <a:srgbClr val="FFFFFF"/>
                </a:solidFill>
                <a:latin typeface="Calibri"/>
              </a:rPr>
              <a:t>s</a:t>
            </a:r>
            <a:r>
              <a:rPr lang="en-US" sz="1400" b="0" i="0" spc="0" baseline="0" dirty="0" err="1">
                <a:solidFill>
                  <a:srgbClr val="FFFFFF"/>
                </a:solidFill>
                <a:latin typeface="Calibri"/>
              </a:rPr>
              <a:t>teemipal</a:t>
            </a:r>
            <a:r>
              <a:rPr lang="en-US" sz="1400" b="0" i="0" spc="-13" baseline="0" dirty="0" err="1">
                <a:solidFill>
                  <a:srgbClr val="FFFFFF"/>
                </a:solidFill>
                <a:latin typeface="Calibri"/>
              </a:rPr>
              <a:t>v</a:t>
            </a:r>
            <a:r>
              <a:rPr lang="en-US" sz="1400" b="0" i="0" spc="0" baseline="0" dirty="0" err="1">
                <a:solidFill>
                  <a:srgbClr val="FFFFFF"/>
                </a:solidFill>
                <a:latin typeface="Calibri"/>
              </a:rPr>
              <a:t>eluita</a:t>
            </a:r>
            <a:r>
              <a:rPr lang="en-US" sz="1400" b="0" i="0" spc="0" baseline="0" dirty="0">
                <a:solidFill>
                  <a:srgbClr val="FFFFFF"/>
                </a:solidFill>
                <a:latin typeface="Calibri"/>
              </a:rPr>
              <a:t>.</a:t>
            </a:r>
          </a:p>
          <a:p>
            <a:pPr marL="0">
              <a:lnSpc>
                <a:spcPts val="1439"/>
              </a:lnSpc>
            </a:pPr>
            <a:r>
              <a:rPr lang="en-US" sz="1400" b="0" i="0" spc="0" baseline="0" dirty="0">
                <a:solidFill>
                  <a:srgbClr val="FFFFFF"/>
                </a:solidFill>
                <a:latin typeface="Calibri"/>
              </a:rPr>
              <a:t> Ota </a:t>
            </a:r>
            <a:r>
              <a:rPr lang="en-US" sz="1400" b="0" i="0" spc="0" baseline="0" dirty="0" err="1">
                <a:solidFill>
                  <a:srgbClr val="FFFFFF"/>
                </a:solidFill>
                <a:latin typeface="Calibri"/>
              </a:rPr>
              <a:t>sivutuot</a:t>
            </a:r>
            <a:r>
              <a:rPr lang="en-US" sz="1400" b="0" i="0" spc="-20" baseline="0" dirty="0" err="1">
                <a:solidFill>
                  <a:srgbClr val="FFFFFF"/>
                </a:solidFill>
                <a:latin typeface="Calibri"/>
              </a:rPr>
              <a:t>t</a:t>
            </a:r>
            <a:r>
              <a:rPr lang="en-US" sz="1400" b="0" i="0" spc="0" baseline="0" dirty="0" err="1">
                <a:solidFill>
                  <a:srgbClr val="FFFFFF"/>
                </a:solidFill>
                <a:latin typeface="Calibri"/>
              </a:rPr>
              <a:t>eet</a:t>
            </a:r>
            <a:r>
              <a:rPr lang="en-US" sz="1400" b="0" i="0" spc="-31" baseline="0" dirty="0">
                <a:solidFill>
                  <a:srgbClr val="FFFFFF"/>
                </a:solidFill>
                <a:latin typeface="Calibri"/>
              </a:rPr>
              <a:t> </a:t>
            </a:r>
            <a:r>
              <a:rPr lang="en-US" sz="1400" b="0" i="0" spc="0" baseline="0" dirty="0" err="1">
                <a:solidFill>
                  <a:srgbClr val="FFFFFF"/>
                </a:solidFill>
                <a:latin typeface="Calibri"/>
              </a:rPr>
              <a:t>yhtä</a:t>
            </a:r>
            <a:r>
              <a:rPr lang="en-US" sz="1400" b="0" i="0" spc="0" baseline="0" dirty="0">
                <a:solidFill>
                  <a:srgbClr val="FFFFFF"/>
                </a:solidFill>
                <a:latin typeface="Calibri"/>
              </a:rPr>
              <a:t> </a:t>
            </a:r>
            <a:r>
              <a:rPr lang="en-US" sz="1400" b="0" i="0" spc="0" baseline="0" dirty="0" err="1">
                <a:solidFill>
                  <a:srgbClr val="FFFFFF"/>
                </a:solidFill>
                <a:latin typeface="Calibri"/>
              </a:rPr>
              <a:t>vakavasti</a:t>
            </a:r>
            <a:r>
              <a:rPr lang="en-US" sz="1400" b="0" i="0" spc="0" baseline="0" dirty="0">
                <a:solidFill>
                  <a:srgbClr val="FFFFFF"/>
                </a:solidFill>
                <a:latin typeface="Calibri"/>
              </a:rPr>
              <a:t> </a:t>
            </a:r>
            <a:r>
              <a:rPr lang="en-US" sz="1400" b="0" i="0" spc="0" baseline="0" dirty="0" err="1">
                <a:solidFill>
                  <a:srgbClr val="FFFFFF"/>
                </a:solidFill>
                <a:latin typeface="Calibri"/>
              </a:rPr>
              <a:t>kuin</a:t>
            </a:r>
            <a:r>
              <a:rPr lang="en-US" sz="1400" b="0" i="0" spc="0" baseline="0" dirty="0">
                <a:solidFill>
                  <a:srgbClr val="FFFFFF"/>
                </a:solidFill>
                <a:latin typeface="Calibri"/>
              </a:rPr>
              <a:t> </a:t>
            </a:r>
            <a:r>
              <a:rPr lang="en-US" sz="1400" b="0" i="0" spc="0" baseline="0" dirty="0" err="1">
                <a:solidFill>
                  <a:srgbClr val="FFFFFF"/>
                </a:solidFill>
                <a:latin typeface="Calibri"/>
              </a:rPr>
              <a:t>sellu</a:t>
            </a:r>
            <a:r>
              <a:rPr lang="en-US" sz="1400" dirty="0">
                <a:solidFill>
                  <a:srgbClr val="FFFFFF"/>
                </a:solidFill>
                <a:latin typeface="Calibri"/>
              </a:rPr>
              <a:t> (?)</a:t>
            </a:r>
            <a:endParaRPr lang="en-US" sz="1400" b="0" i="0" spc="0" baseline="0" dirty="0">
              <a:solidFill>
                <a:srgbClr val="FFFFFF"/>
              </a:solidFill>
              <a:latin typeface="Calibri"/>
            </a:endParaRPr>
          </a:p>
          <a:p>
            <a:pPr marL="0">
              <a:lnSpc>
                <a:spcPts val="1439"/>
              </a:lnSpc>
            </a:pPr>
            <a:endParaRPr lang="en-US" sz="1400" dirty="0">
              <a:solidFill>
                <a:srgbClr val="FFFFFF"/>
              </a:solidFill>
              <a:latin typeface="Calibri"/>
            </a:endParaRPr>
          </a:p>
          <a:p>
            <a:pPr>
              <a:lnSpc>
                <a:spcPts val="1439"/>
              </a:lnSpc>
            </a:pPr>
            <a:r>
              <a:rPr lang="en-US" sz="1400" b="1" dirty="0" err="1">
                <a:solidFill>
                  <a:srgbClr val="FFFFFF"/>
                </a:solidFill>
                <a:latin typeface="Calibri-Bold"/>
              </a:rPr>
              <a:t>Ajattele</a:t>
            </a:r>
            <a:r>
              <a:rPr lang="en-US" sz="1400" b="1" dirty="0">
                <a:solidFill>
                  <a:srgbClr val="FFFFFF"/>
                </a:solidFill>
                <a:latin typeface="Calibri-Bold"/>
              </a:rPr>
              <a:t>:</a:t>
            </a:r>
            <a:r>
              <a:rPr lang="en-US" sz="1400" b="1" spc="-13" dirty="0">
                <a:solidFill>
                  <a:srgbClr val="FFFFFF"/>
                </a:solidFill>
                <a:latin typeface="Calibri-Bold"/>
              </a:rPr>
              <a:t> </a:t>
            </a:r>
            <a:r>
              <a:rPr lang="en-US" sz="1400" b="1" dirty="0" err="1">
                <a:solidFill>
                  <a:srgbClr val="FFFFFF"/>
                </a:solidFill>
                <a:latin typeface="Calibri-Bold"/>
              </a:rPr>
              <a:t>Pitäisi</a:t>
            </a:r>
            <a:r>
              <a:rPr lang="en-US" sz="1400" b="1" dirty="0">
                <a:solidFill>
                  <a:srgbClr val="FFFFFF"/>
                </a:solidFill>
                <a:latin typeface="Calibri-Bold"/>
              </a:rPr>
              <a:t> olla..</a:t>
            </a:r>
          </a:p>
          <a:p>
            <a:endParaRPr lang="en-US" sz="1400" b="1" dirty="0">
              <a:solidFill>
                <a:srgbClr val="FFFFFF"/>
              </a:solidFill>
              <a:latin typeface="Calibri-Bold"/>
            </a:endParaRPr>
          </a:p>
          <a:p>
            <a:r>
              <a:rPr lang="en-US" sz="1400" dirty="0" err="1">
                <a:solidFill>
                  <a:srgbClr val="FFFFFF"/>
                </a:solidFill>
              </a:rPr>
              <a:t>Raaka-aine</a:t>
            </a:r>
            <a:r>
              <a:rPr lang="en-US" sz="1400" dirty="0">
                <a:solidFill>
                  <a:srgbClr val="FFFFFF"/>
                </a:solidFill>
              </a:rPr>
              <a:t>, </a:t>
            </a:r>
            <a:r>
              <a:rPr lang="en-US" sz="1400" dirty="0" err="1">
                <a:solidFill>
                  <a:srgbClr val="FFFFFF"/>
                </a:solidFill>
              </a:rPr>
              <a:t>halpahinta</a:t>
            </a:r>
            <a:r>
              <a:rPr lang="en-US" sz="1400" spc="220" dirty="0" err="1">
                <a:solidFill>
                  <a:srgbClr val="FFFFFF"/>
                </a:solidFill>
                <a:latin typeface="Wingdings-Regular"/>
              </a:rPr>
              <a:t></a:t>
            </a:r>
            <a:r>
              <a:rPr lang="en-US" sz="1400" dirty="0" err="1">
                <a:solidFill>
                  <a:srgbClr val="FFFFFF"/>
                </a:solidFill>
              </a:rPr>
              <a:t>lopputuote</a:t>
            </a:r>
            <a:r>
              <a:rPr lang="en-US" sz="1400" dirty="0">
                <a:solidFill>
                  <a:srgbClr val="FFFFFF"/>
                </a:solidFill>
              </a:rPr>
              <a:t>, </a:t>
            </a:r>
          </a:p>
          <a:p>
            <a:pPr marL="559307">
              <a:lnSpc>
                <a:spcPts val="948"/>
              </a:lnSpc>
            </a:pPr>
            <a:r>
              <a:rPr lang="en-US" sz="1400" dirty="0" err="1">
                <a:solidFill>
                  <a:srgbClr val="FFFFFF"/>
                </a:solidFill>
              </a:rPr>
              <a:t>halpahinta</a:t>
            </a:r>
            <a:endParaRPr lang="en-US" sz="1400" dirty="0">
              <a:solidFill>
                <a:srgbClr val="FFFFFF"/>
              </a:solidFill>
            </a:endParaRPr>
          </a:p>
          <a:p>
            <a:endParaRPr lang="en-US" sz="1400" dirty="0">
              <a:solidFill>
                <a:srgbClr val="FFFFFF"/>
              </a:solidFill>
            </a:endParaRPr>
          </a:p>
          <a:p>
            <a:r>
              <a:rPr lang="en-US" sz="1400" dirty="0">
                <a:solidFill>
                  <a:srgbClr val="FFFFFF"/>
                </a:solidFill>
              </a:rPr>
              <a:t> </a:t>
            </a:r>
            <a:r>
              <a:rPr lang="en-US" sz="1400" dirty="0" err="1">
                <a:solidFill>
                  <a:srgbClr val="FFFFFF"/>
                </a:solidFill>
              </a:rPr>
              <a:t>Raaka-aine</a:t>
            </a:r>
            <a:r>
              <a:rPr lang="en-US" sz="1400" dirty="0">
                <a:solidFill>
                  <a:srgbClr val="FFFFFF"/>
                </a:solidFill>
              </a:rPr>
              <a:t> </a:t>
            </a:r>
            <a:r>
              <a:rPr lang="en-US" sz="1400" dirty="0" err="1">
                <a:solidFill>
                  <a:srgbClr val="FFFFFF"/>
                </a:solidFill>
              </a:rPr>
              <a:t>korkea</a:t>
            </a:r>
            <a:r>
              <a:rPr lang="en-US" sz="1400" dirty="0">
                <a:solidFill>
                  <a:srgbClr val="FFFFFF"/>
                </a:solidFill>
              </a:rPr>
              <a:t> </a:t>
            </a:r>
            <a:r>
              <a:rPr lang="en-US" sz="1400" dirty="0" err="1">
                <a:solidFill>
                  <a:srgbClr val="FFFFFF"/>
                </a:solidFill>
              </a:rPr>
              <a:t>hinta</a:t>
            </a:r>
            <a:r>
              <a:rPr lang="en-US" sz="1400" spc="184" dirty="0" err="1">
                <a:solidFill>
                  <a:srgbClr val="FFFFFF"/>
                </a:solidFill>
                <a:latin typeface="Wingdings-Regular"/>
              </a:rPr>
              <a:t></a:t>
            </a:r>
            <a:r>
              <a:rPr lang="en-US" sz="1400" dirty="0" err="1">
                <a:solidFill>
                  <a:srgbClr val="FFFFFF"/>
                </a:solidFill>
              </a:rPr>
              <a:t>lopputuote</a:t>
            </a:r>
            <a:r>
              <a:rPr lang="en-US" sz="1400" dirty="0">
                <a:solidFill>
                  <a:srgbClr val="FFFFFF"/>
                </a:solidFill>
              </a:rPr>
              <a:t>, </a:t>
            </a:r>
          </a:p>
          <a:p>
            <a:pPr marL="545591">
              <a:lnSpc>
                <a:spcPts val="948"/>
              </a:lnSpc>
            </a:pPr>
            <a:r>
              <a:rPr lang="en-US" sz="1400" dirty="0" err="1">
                <a:solidFill>
                  <a:srgbClr val="FFFFFF"/>
                </a:solidFill>
              </a:rPr>
              <a:t>korkea</a:t>
            </a:r>
            <a:r>
              <a:rPr lang="en-US" sz="1400" dirty="0">
                <a:solidFill>
                  <a:srgbClr val="FFFFFF"/>
                </a:solidFill>
              </a:rPr>
              <a:t> </a:t>
            </a:r>
            <a:r>
              <a:rPr lang="en-US" sz="1400" dirty="0" err="1">
                <a:solidFill>
                  <a:srgbClr val="FFFFFF"/>
                </a:solidFill>
              </a:rPr>
              <a:t>hinta</a:t>
            </a:r>
            <a:endParaRPr lang="en-US" sz="1400" dirty="0">
              <a:solidFill>
                <a:srgbClr val="FFFFFF"/>
              </a:solidFill>
            </a:endParaRPr>
          </a:p>
          <a:p>
            <a:pPr>
              <a:lnSpc>
                <a:spcPts val="1439"/>
              </a:lnSpc>
            </a:pPr>
            <a:endParaRPr lang="en-US" sz="1200" b="1" dirty="0">
              <a:solidFill>
                <a:srgbClr val="FFFFFF"/>
              </a:solidFill>
              <a:latin typeface="Calibri-Bold"/>
            </a:endParaRPr>
          </a:p>
          <a:p>
            <a:pPr marL="0">
              <a:lnSpc>
                <a:spcPts val="1439"/>
              </a:lnSpc>
            </a:pPr>
            <a:endParaRPr lang="en-US" sz="1200" b="0" i="0" spc="0" baseline="0" dirty="0">
              <a:solidFill>
                <a:srgbClr val="FFFFFF"/>
              </a:solidFill>
              <a:latin typeface="Calibri"/>
            </a:endParaRPr>
          </a:p>
        </p:txBody>
      </p:sp>
      <p:sp>
        <p:nvSpPr>
          <p:cNvPr id="19" name="Rectangle 2117">
            <a:extLst>
              <a:ext uri="{FF2B5EF4-FFF2-40B4-BE49-F238E27FC236}">
                <a16:creationId xmlns:a16="http://schemas.microsoft.com/office/drawing/2014/main" id="{3AE89B28-CFE0-453D-91C4-A9C0412FDE40}"/>
              </a:ext>
            </a:extLst>
          </p:cNvPr>
          <p:cNvSpPr/>
          <p:nvPr/>
        </p:nvSpPr>
        <p:spPr>
          <a:xfrm>
            <a:off x="2057145" y="6460237"/>
            <a:ext cx="9990877" cy="364202"/>
          </a:xfrm>
          <a:prstGeom prst="rect">
            <a:avLst/>
          </a:prstGeom>
        </p:spPr>
        <p:txBody>
          <a:bodyPr wrap="none" lIns="0" tIns="0" rIns="0" bIns="0">
            <a:spAutoFit/>
          </a:bodyPr>
          <a:lstStyle/>
          <a:p>
            <a:pPr marL="0"/>
            <a:r>
              <a:rPr lang="en-US" sz="1200" b="0" i="0" spc="0" baseline="0" dirty="0" err="1">
                <a:latin typeface="Calibri"/>
              </a:rPr>
              <a:t>Muokattu</a:t>
            </a:r>
            <a:r>
              <a:rPr lang="en-US" sz="1200" b="0" i="0" spc="0" baseline="0" dirty="0">
                <a:latin typeface="Calibri"/>
              </a:rPr>
              <a:t> </a:t>
            </a:r>
            <a:r>
              <a:rPr lang="en-US" sz="1200" b="0" i="0" spc="0" baseline="0" dirty="0" err="1">
                <a:latin typeface="Calibri"/>
              </a:rPr>
              <a:t>lähteestä</a:t>
            </a:r>
            <a:r>
              <a:rPr lang="en-US" sz="1200" b="0" i="0" spc="0" baseline="0" dirty="0">
                <a:latin typeface="Calibri"/>
              </a:rPr>
              <a:t>: Bosman, R., </a:t>
            </a:r>
            <a:r>
              <a:rPr lang="en-US" sz="1200" b="0" i="0" spc="-27" baseline="0" dirty="0">
                <a:latin typeface="Calibri"/>
              </a:rPr>
              <a:t>R</a:t>
            </a:r>
            <a:r>
              <a:rPr lang="en-US" sz="1200" b="0" i="0" spc="0" baseline="0" dirty="0">
                <a:latin typeface="Calibri"/>
              </a:rPr>
              <a:t>otman</a:t>
            </a:r>
            <a:r>
              <a:rPr lang="en-US" sz="1200" b="0" i="0" spc="279" baseline="0" dirty="0">
                <a:latin typeface="Calibri"/>
              </a:rPr>
              <a:t>s</a:t>
            </a:r>
            <a:r>
              <a:rPr lang="en-US" sz="1200" b="0" i="0" spc="-10" baseline="0" dirty="0">
                <a:latin typeface="Calibri"/>
              </a:rPr>
              <a:t>J</a:t>
            </a:r>
            <a:r>
              <a:rPr lang="en-US" sz="1200" b="0" i="0" spc="0" baseline="0" dirty="0">
                <a:latin typeface="Calibri"/>
              </a:rPr>
              <a:t>. 2014. Benchmarking</a:t>
            </a:r>
            <a:r>
              <a:rPr lang="en-US" sz="1200" b="0" i="0" spc="-20" baseline="0" dirty="0">
                <a:latin typeface="Calibri"/>
              </a:rPr>
              <a:t> </a:t>
            </a:r>
            <a:r>
              <a:rPr lang="en-US" sz="1200" b="0" i="0" spc="0" baseline="0" dirty="0">
                <a:latin typeface="Calibri"/>
              </a:rPr>
              <a:t>Finnish</a:t>
            </a:r>
            <a:r>
              <a:rPr lang="en-US" sz="1200" b="0" i="0" spc="-19" baseline="0" dirty="0">
                <a:latin typeface="Calibri"/>
              </a:rPr>
              <a:t> </a:t>
            </a:r>
            <a:r>
              <a:rPr lang="en-US" sz="1200" b="0" i="0" spc="0" baseline="0" dirty="0">
                <a:latin typeface="Calibri"/>
              </a:rPr>
              <a:t>and</a:t>
            </a:r>
            <a:r>
              <a:rPr lang="en-US" sz="1200" b="0" i="0" spc="-19" baseline="0" dirty="0">
                <a:latin typeface="Calibri"/>
              </a:rPr>
              <a:t> </a:t>
            </a:r>
            <a:r>
              <a:rPr lang="en-US" sz="1200" b="0" i="0" spc="0" baseline="0" dirty="0">
                <a:latin typeface="Calibri"/>
              </a:rPr>
              <a:t>Dutch</a:t>
            </a:r>
            <a:r>
              <a:rPr lang="en-US" sz="1200" b="0" i="0" spc="-11" baseline="0" dirty="0">
                <a:latin typeface="Calibri"/>
              </a:rPr>
              <a:t> </a:t>
            </a:r>
            <a:r>
              <a:rPr lang="en-US" sz="1200" b="0" i="0" spc="0" baseline="0" dirty="0">
                <a:latin typeface="Calibri"/>
              </a:rPr>
              <a:t>bioe</a:t>
            </a:r>
            <a:r>
              <a:rPr lang="en-US" sz="1200" b="0" i="0" spc="-15" baseline="0" dirty="0">
                <a:latin typeface="Calibri"/>
              </a:rPr>
              <a:t>c</a:t>
            </a:r>
            <a:r>
              <a:rPr lang="en-US" sz="1200" b="0" i="0" spc="0" baseline="0" dirty="0">
                <a:latin typeface="Calibri"/>
              </a:rPr>
              <a:t>ono</a:t>
            </a:r>
            <a:r>
              <a:rPr lang="en-US" sz="1200" b="0" i="0" spc="-19" baseline="0" dirty="0">
                <a:latin typeface="Calibri"/>
              </a:rPr>
              <a:t>m</a:t>
            </a:r>
            <a:r>
              <a:rPr lang="en-US" sz="1200" b="0" i="0" spc="276" baseline="0" dirty="0">
                <a:latin typeface="Calibri"/>
              </a:rPr>
              <a:t>y</a:t>
            </a:r>
            <a:r>
              <a:rPr lang="en-US" sz="1200" b="0" i="0" spc="0" baseline="0" dirty="0">
                <a:latin typeface="Calibri"/>
              </a:rPr>
              <a:t>t</a:t>
            </a:r>
            <a:r>
              <a:rPr lang="en-US" sz="1200" b="0" i="0" spc="-22" baseline="0" dirty="0">
                <a:latin typeface="Calibri"/>
              </a:rPr>
              <a:t>r</a:t>
            </a:r>
            <a:r>
              <a:rPr lang="en-US" sz="1200" b="0" i="0" spc="0" baseline="0" dirty="0">
                <a:latin typeface="Calibri"/>
              </a:rPr>
              <a:t>ansition</a:t>
            </a:r>
            <a:r>
              <a:rPr lang="en-US" sz="1200" b="0" i="0" spc="-33" baseline="0" dirty="0">
                <a:latin typeface="Calibri"/>
              </a:rPr>
              <a:t> </a:t>
            </a:r>
            <a:r>
              <a:rPr lang="en-US" sz="1200" b="0" i="0" spc="-13" baseline="0" dirty="0">
                <a:latin typeface="Calibri"/>
              </a:rPr>
              <a:t>g</a:t>
            </a:r>
            <a:r>
              <a:rPr lang="en-US" sz="1200" b="0" i="0" spc="0" baseline="0" dirty="0">
                <a:latin typeface="Calibri"/>
              </a:rPr>
              <a:t>o</a:t>
            </a:r>
            <a:r>
              <a:rPr lang="en-US" sz="1200" b="0" i="0" spc="-10" baseline="0" dirty="0">
                <a:latin typeface="Calibri"/>
              </a:rPr>
              <a:t>v</a:t>
            </a:r>
            <a:r>
              <a:rPr lang="en-US" sz="1200" b="0" i="0" spc="0" baseline="0" dirty="0">
                <a:latin typeface="Calibri"/>
              </a:rPr>
              <a:t>ernance.</a:t>
            </a:r>
            <a:r>
              <a:rPr lang="en-US" sz="1200" b="0" i="0" spc="-19" baseline="0" dirty="0">
                <a:latin typeface="Calibri"/>
              </a:rPr>
              <a:t> </a:t>
            </a:r>
            <a:r>
              <a:rPr lang="en-US" sz="1200" b="0" i="0" spc="-27" baseline="0" dirty="0">
                <a:latin typeface="Calibri"/>
              </a:rPr>
              <a:t>R</a:t>
            </a:r>
            <a:r>
              <a:rPr lang="en-US" sz="1200" b="0" i="0" spc="0" baseline="0" dirty="0">
                <a:latin typeface="Calibri"/>
              </a:rPr>
              <a:t>eport,</a:t>
            </a:r>
            <a:r>
              <a:rPr lang="en-US" sz="1200" b="0" i="0" spc="-19" baseline="0" dirty="0">
                <a:latin typeface="Calibri"/>
              </a:rPr>
              <a:t> </a:t>
            </a:r>
            <a:r>
              <a:rPr lang="en-US" sz="1200" b="0" i="0" spc="0" baseline="0" dirty="0">
                <a:latin typeface="Calibri"/>
              </a:rPr>
              <a:t>December 2014. Dutch</a:t>
            </a:r>
            <a:r>
              <a:rPr lang="en-US" sz="1200" b="0" i="0" spc="-31" baseline="0" dirty="0">
                <a:latin typeface="Calibri"/>
              </a:rPr>
              <a:t> </a:t>
            </a:r>
            <a:r>
              <a:rPr lang="en-US" sz="1200" b="0" i="0" spc="-27" baseline="0" dirty="0">
                <a:latin typeface="Calibri"/>
              </a:rPr>
              <a:t>R</a:t>
            </a:r>
            <a:r>
              <a:rPr lang="en-US" sz="1200" b="0" i="0" spc="0" baseline="0" dirty="0">
                <a:latin typeface="Calibri"/>
              </a:rPr>
              <a:t>esearch </a:t>
            </a:r>
          </a:p>
          <a:p>
            <a:pPr marL="0">
              <a:lnSpc>
                <a:spcPts val="1440"/>
              </a:lnSpc>
            </a:pPr>
            <a:r>
              <a:rPr lang="en-US" sz="1200" b="0" i="0" spc="0" baseline="0" dirty="0">
                <a:latin typeface="Calibri"/>
              </a:rPr>
              <a:t>In</a:t>
            </a:r>
            <a:r>
              <a:rPr lang="en-US" sz="1200" b="0" i="0" spc="-13" baseline="0" dirty="0">
                <a:latin typeface="Calibri"/>
              </a:rPr>
              <a:t>s</a:t>
            </a:r>
            <a:r>
              <a:rPr lang="en-US" sz="1200" b="0" i="0" spc="0" baseline="0" dirty="0">
                <a:latin typeface="Calibri"/>
              </a:rPr>
              <a:t>titu</a:t>
            </a:r>
            <a:r>
              <a:rPr lang="en-US" sz="1200" b="0" i="0" spc="-17" baseline="0" dirty="0">
                <a:latin typeface="Calibri"/>
              </a:rPr>
              <a:t>t</a:t>
            </a:r>
            <a:r>
              <a:rPr lang="en-US" sz="1200" b="0" i="0" spc="0" baseline="0" dirty="0">
                <a:latin typeface="Calibri"/>
              </a:rPr>
              <a:t>e</a:t>
            </a:r>
            <a:r>
              <a:rPr lang="en-US" sz="1200" b="0" i="0" spc="-28" baseline="0" dirty="0">
                <a:latin typeface="Calibri"/>
              </a:rPr>
              <a:t> </a:t>
            </a:r>
            <a:r>
              <a:rPr lang="en-US" sz="1200" b="0" i="0" spc="-17" baseline="0" dirty="0">
                <a:latin typeface="Calibri"/>
              </a:rPr>
              <a:t>f</a:t>
            </a:r>
            <a:r>
              <a:rPr lang="en-US" sz="1200" b="0" i="0" spc="0" baseline="0" dirty="0">
                <a:latin typeface="Calibri"/>
              </a:rPr>
              <a:t>or </a:t>
            </a:r>
            <a:r>
              <a:rPr lang="en-US" sz="1200" b="0" i="0" spc="-68" baseline="0" dirty="0">
                <a:latin typeface="Calibri"/>
              </a:rPr>
              <a:t>T</a:t>
            </a:r>
            <a:r>
              <a:rPr lang="en-US" sz="1200" b="0" i="0" spc="-22" baseline="0" dirty="0">
                <a:latin typeface="Calibri"/>
              </a:rPr>
              <a:t>r</a:t>
            </a:r>
            <a:r>
              <a:rPr lang="en-US" sz="1200" b="0" i="0" spc="0" baseline="0" dirty="0">
                <a:latin typeface="Calibri"/>
              </a:rPr>
              <a:t>ansitions. </a:t>
            </a:r>
          </a:p>
        </p:txBody>
      </p:sp>
      <p:pic>
        <p:nvPicPr>
          <p:cNvPr id="20" name="Graphic 19" descr="Coins">
            <a:extLst>
              <a:ext uri="{FF2B5EF4-FFF2-40B4-BE49-F238E27FC236}">
                <a16:creationId xmlns:a16="http://schemas.microsoft.com/office/drawing/2014/main" id="{B2BBA180-925D-4C97-9FAD-9CFAD23880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1094" y="4532072"/>
            <a:ext cx="914400" cy="914400"/>
          </a:xfrm>
          <a:prstGeom prst="rect">
            <a:avLst/>
          </a:prstGeom>
        </p:spPr>
      </p:pic>
      <p:pic>
        <p:nvPicPr>
          <p:cNvPr id="21" name="Graphic 20" descr="Euro">
            <a:extLst>
              <a:ext uri="{FF2B5EF4-FFF2-40B4-BE49-F238E27FC236}">
                <a16:creationId xmlns:a16="http://schemas.microsoft.com/office/drawing/2014/main" id="{76520F9B-75E7-4E8E-AF52-475F46FE32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78445" y="3471673"/>
            <a:ext cx="914400" cy="914400"/>
          </a:xfrm>
          <a:prstGeom prst="rect">
            <a:avLst/>
          </a:prstGeom>
        </p:spPr>
      </p:pic>
      <p:pic>
        <p:nvPicPr>
          <p:cNvPr id="22" name="Graphic 21" descr="Money">
            <a:extLst>
              <a:ext uri="{FF2B5EF4-FFF2-40B4-BE49-F238E27FC236}">
                <a16:creationId xmlns:a16="http://schemas.microsoft.com/office/drawing/2014/main" id="{E6C3BF80-BD25-4FE2-976C-1814E89889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80161" y="2514600"/>
            <a:ext cx="914400" cy="914400"/>
          </a:xfrm>
          <a:prstGeom prst="rect">
            <a:avLst/>
          </a:prstGeom>
        </p:spPr>
      </p:pic>
    </p:spTree>
    <p:extLst>
      <p:ext uri="{BB962C8B-B14F-4D97-AF65-F5344CB8AC3E}">
        <p14:creationId xmlns:p14="http://schemas.microsoft.com/office/powerpoint/2010/main" val="89666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Kuva 48" descr="Nuoliympyrä">
            <a:extLst>
              <a:ext uri="{FF2B5EF4-FFF2-40B4-BE49-F238E27FC236}">
                <a16:creationId xmlns:a16="http://schemas.microsoft.com/office/drawing/2014/main" id="{1ECE13F6-D556-44FD-81A0-1EB603800B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42475">
            <a:off x="1398022" y="-1835064"/>
            <a:ext cx="10490817" cy="10490817"/>
          </a:xfrm>
          <a:prstGeom prst="rect">
            <a:avLst/>
          </a:prstGeom>
        </p:spPr>
      </p:pic>
      <p:sp>
        <p:nvSpPr>
          <p:cNvPr id="63" name="Nuoli: Oikea 62">
            <a:extLst>
              <a:ext uri="{FF2B5EF4-FFF2-40B4-BE49-F238E27FC236}">
                <a16:creationId xmlns:a16="http://schemas.microsoft.com/office/drawing/2014/main" id="{B05E37A7-6EA4-45C0-836C-EDEBA52C87A3}"/>
              </a:ext>
            </a:extLst>
          </p:cNvPr>
          <p:cNvSpPr/>
          <p:nvPr/>
        </p:nvSpPr>
        <p:spPr>
          <a:xfrm rot="19947407">
            <a:off x="8939419" y="1949798"/>
            <a:ext cx="504505"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4" name="Nuoli: Oikea 63">
            <a:extLst>
              <a:ext uri="{FF2B5EF4-FFF2-40B4-BE49-F238E27FC236}">
                <a16:creationId xmlns:a16="http://schemas.microsoft.com/office/drawing/2014/main" id="{6AC777A0-E72A-4853-B91E-7152DCCEB775}"/>
              </a:ext>
            </a:extLst>
          </p:cNvPr>
          <p:cNvSpPr/>
          <p:nvPr/>
        </p:nvSpPr>
        <p:spPr>
          <a:xfrm rot="10800000">
            <a:off x="8640384" y="1240963"/>
            <a:ext cx="728460"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7" name="Nuoli: Oikea 46">
            <a:extLst>
              <a:ext uri="{FF2B5EF4-FFF2-40B4-BE49-F238E27FC236}">
                <a16:creationId xmlns:a16="http://schemas.microsoft.com/office/drawing/2014/main" id="{93A87493-C90F-44BE-BCC5-0FB52E603DBE}"/>
              </a:ext>
            </a:extLst>
          </p:cNvPr>
          <p:cNvSpPr/>
          <p:nvPr/>
        </p:nvSpPr>
        <p:spPr>
          <a:xfrm rot="10800000">
            <a:off x="3473942" y="3486821"/>
            <a:ext cx="991517" cy="3901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38277" y="788937"/>
            <a:ext cx="1608667" cy="646331"/>
          </a:xfrm>
          <a:prstGeom prst="rect">
            <a:avLst/>
          </a:prstGeom>
          <a:noFill/>
        </p:spPr>
        <p:txBody>
          <a:bodyPr wrap="square" rtlCol="0">
            <a:spAutoFit/>
          </a:bodyPr>
          <a:lstStyle/>
          <a:p>
            <a:r>
              <a:rPr lang="fi-FI" dirty="0"/>
              <a:t>SELLU</a:t>
            </a:r>
          </a:p>
          <a:p>
            <a:r>
              <a:rPr lang="fi-FI" dirty="0"/>
              <a:t>Yleiskuva 1/1</a:t>
            </a:r>
          </a:p>
        </p:txBody>
      </p:sp>
      <p:sp>
        <p:nvSpPr>
          <p:cNvPr id="7" name="Ellipsi 6">
            <a:extLst>
              <a:ext uri="{FF2B5EF4-FFF2-40B4-BE49-F238E27FC236}">
                <a16:creationId xmlns:a16="http://schemas.microsoft.com/office/drawing/2014/main" id="{11D1964C-02D4-4148-8A5C-A51340ABBBDD}"/>
              </a:ext>
            </a:extLst>
          </p:cNvPr>
          <p:cNvSpPr/>
          <p:nvPr/>
        </p:nvSpPr>
        <p:spPr>
          <a:xfrm>
            <a:off x="4432305" y="995483"/>
            <a:ext cx="4865853" cy="4867034"/>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a:endCxn id="7" idx="0"/>
          </p:cNvCxnSpPr>
          <p:nvPr/>
        </p:nvCxnSpPr>
        <p:spPr>
          <a:xfrm flipH="1" flipV="1">
            <a:off x="6865232" y="995483"/>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a:stCxn id="9" idx="7"/>
            <a:endCxn id="7" idx="7"/>
          </p:cNvCxnSpPr>
          <p:nvPr/>
        </p:nvCxnSpPr>
        <p:spPr>
          <a:xfrm flipV="1">
            <a:off x="7498519" y="1708244"/>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7C2E953-0942-40CE-BEB2-1EADF2D53E1A}"/>
              </a:ext>
            </a:extLst>
          </p:cNvPr>
          <p:cNvCxnSpPr>
            <a:cxnSpLocks/>
            <a:stCxn id="9" idx="6"/>
            <a:endCxn id="7" idx="6"/>
          </p:cNvCxnSpPr>
          <p:nvPr/>
        </p:nvCxnSpPr>
        <p:spPr>
          <a:xfrm flipV="1">
            <a:off x="7758540" y="3429000"/>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080E3264-E779-41B2-A5BB-5B4ADC504B30}"/>
              </a:ext>
            </a:extLst>
          </p:cNvPr>
          <p:cNvCxnSpPr>
            <a:cxnSpLocks/>
            <a:stCxn id="9" idx="5"/>
            <a:endCxn id="7" idx="5"/>
          </p:cNvCxnSpPr>
          <p:nvPr/>
        </p:nvCxnSpPr>
        <p:spPr>
          <a:xfrm>
            <a:off x="7498519" y="4076735"/>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2773CE8-B718-4448-A6B1-A04CD732F1F0}"/>
              </a:ext>
            </a:extLst>
          </p:cNvPr>
          <p:cNvCxnSpPr>
            <a:cxnSpLocks/>
            <a:stCxn id="9" idx="4"/>
            <a:endCxn id="7" idx="4"/>
          </p:cNvCxnSpPr>
          <p:nvPr/>
        </p:nvCxnSpPr>
        <p:spPr>
          <a:xfrm flipH="1">
            <a:off x="6865232" y="4334535"/>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F161555-FE57-47BC-97AA-139B749AF0D9}"/>
              </a:ext>
            </a:extLst>
          </p:cNvPr>
          <p:cNvCxnSpPr>
            <a:cxnSpLocks/>
          </p:cNvCxnSpPr>
          <p:nvPr/>
        </p:nvCxnSpPr>
        <p:spPr>
          <a:xfrm flipH="1">
            <a:off x="5506937" y="4181038"/>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71EA14DD-A6A2-4CB6-B537-3058EF4E8FA7}"/>
              </a:ext>
            </a:extLst>
          </p:cNvPr>
          <p:cNvCxnSpPr>
            <a:cxnSpLocks/>
            <a:stCxn id="9" idx="2"/>
            <a:endCxn id="7" idx="2"/>
          </p:cNvCxnSpPr>
          <p:nvPr/>
        </p:nvCxnSpPr>
        <p:spPr>
          <a:xfrm flipH="1" flipV="1">
            <a:off x="4432305" y="3429000"/>
            <a:ext cx="1550702" cy="25351"/>
          </a:xfrm>
          <a:prstGeom prst="line">
            <a:avLst/>
          </a:prstGeom>
          <a:ln w="25400"/>
        </p:spPr>
        <p:style>
          <a:lnRef idx="2">
            <a:schemeClr val="dk1"/>
          </a:lnRef>
          <a:fillRef idx="0">
            <a:schemeClr val="dk1"/>
          </a:fillRef>
          <a:effectRef idx="1">
            <a:schemeClr val="dk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a:stCxn id="9" idx="1"/>
            <a:endCxn id="7" idx="1"/>
          </p:cNvCxnSpPr>
          <p:nvPr/>
        </p:nvCxnSpPr>
        <p:spPr>
          <a:xfrm flipH="1" flipV="1">
            <a:off x="5144893" y="1708244"/>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8DD0BA74-6D6C-4677-8CD7-9AB281C106DF}"/>
              </a:ext>
            </a:extLst>
          </p:cNvPr>
          <p:cNvCxnSpPr>
            <a:cxnSpLocks/>
          </p:cNvCxnSpPr>
          <p:nvPr/>
        </p:nvCxnSpPr>
        <p:spPr>
          <a:xfrm flipV="1">
            <a:off x="4725983" y="3868618"/>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Nuoli: Oikea 19">
            <a:extLst>
              <a:ext uri="{FF2B5EF4-FFF2-40B4-BE49-F238E27FC236}">
                <a16:creationId xmlns:a16="http://schemas.microsoft.com/office/drawing/2014/main" id="{8A514F0F-8B6D-4E4B-9989-EF725E2C9E81}"/>
              </a:ext>
            </a:extLst>
          </p:cNvPr>
          <p:cNvSpPr/>
          <p:nvPr/>
        </p:nvSpPr>
        <p:spPr>
          <a:xfrm rot="18983673">
            <a:off x="5127258" y="1753400"/>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21" name="Nuoli: Oikea 20">
            <a:extLst>
              <a:ext uri="{FF2B5EF4-FFF2-40B4-BE49-F238E27FC236}">
                <a16:creationId xmlns:a16="http://schemas.microsoft.com/office/drawing/2014/main" id="{E318204F-E47B-4A41-9A79-2CE8B15E28BC}"/>
              </a:ext>
            </a:extLst>
          </p:cNvPr>
          <p:cNvSpPr/>
          <p:nvPr/>
        </p:nvSpPr>
        <p:spPr>
          <a:xfrm>
            <a:off x="6684426" y="1112103"/>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22" name="Nuoli: Oikea 21">
            <a:extLst>
              <a:ext uri="{FF2B5EF4-FFF2-40B4-BE49-F238E27FC236}">
                <a16:creationId xmlns:a16="http://schemas.microsoft.com/office/drawing/2014/main" id="{66EA8B80-0A60-409E-9585-960E94D346CC}"/>
              </a:ext>
            </a:extLst>
          </p:cNvPr>
          <p:cNvSpPr/>
          <p:nvPr/>
        </p:nvSpPr>
        <p:spPr>
          <a:xfrm rot="2709761">
            <a:off x="8235432" y="17639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3" name="Nuoli: Oikea 22">
            <a:extLst>
              <a:ext uri="{FF2B5EF4-FFF2-40B4-BE49-F238E27FC236}">
                <a16:creationId xmlns:a16="http://schemas.microsoft.com/office/drawing/2014/main" id="{307B9F2E-F4CD-46EB-B07C-CF7126640354}"/>
              </a:ext>
            </a:extLst>
          </p:cNvPr>
          <p:cNvSpPr/>
          <p:nvPr/>
        </p:nvSpPr>
        <p:spPr>
          <a:xfrm rot="5400000">
            <a:off x="8890554" y="33435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4" name="Nuoli: Oikea 23">
            <a:extLst>
              <a:ext uri="{FF2B5EF4-FFF2-40B4-BE49-F238E27FC236}">
                <a16:creationId xmlns:a16="http://schemas.microsoft.com/office/drawing/2014/main" id="{97674F82-393F-44A4-A02F-678D31D37BD8}"/>
              </a:ext>
            </a:extLst>
          </p:cNvPr>
          <p:cNvSpPr/>
          <p:nvPr/>
        </p:nvSpPr>
        <p:spPr>
          <a:xfrm rot="8012130">
            <a:off x="8192243" y="489279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5" name="Nuoli: Oikea 24">
            <a:extLst>
              <a:ext uri="{FF2B5EF4-FFF2-40B4-BE49-F238E27FC236}">
                <a16:creationId xmlns:a16="http://schemas.microsoft.com/office/drawing/2014/main" id="{88721499-0C81-48E5-BA50-4A8FA85DD7BF}"/>
              </a:ext>
            </a:extLst>
          </p:cNvPr>
          <p:cNvSpPr/>
          <p:nvPr/>
        </p:nvSpPr>
        <p:spPr>
          <a:xfrm rot="10800000">
            <a:off x="6649717" y="550366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6" name="Nuoli: Oikea 25">
            <a:extLst>
              <a:ext uri="{FF2B5EF4-FFF2-40B4-BE49-F238E27FC236}">
                <a16:creationId xmlns:a16="http://schemas.microsoft.com/office/drawing/2014/main" id="{F63CE276-B1CE-4D18-B9E2-29759AB11B76}"/>
              </a:ext>
            </a:extLst>
          </p:cNvPr>
          <p:cNvSpPr/>
          <p:nvPr/>
        </p:nvSpPr>
        <p:spPr>
          <a:xfrm rot="12690754">
            <a:off x="5424562" y="511427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7" name="Nuoli: Oikea 26">
            <a:extLst>
              <a:ext uri="{FF2B5EF4-FFF2-40B4-BE49-F238E27FC236}">
                <a16:creationId xmlns:a16="http://schemas.microsoft.com/office/drawing/2014/main" id="{16C6BA68-13EB-4CFB-AE58-B5ED11BA6835}"/>
              </a:ext>
            </a:extLst>
          </p:cNvPr>
          <p:cNvSpPr/>
          <p:nvPr/>
        </p:nvSpPr>
        <p:spPr>
          <a:xfrm rot="14531192">
            <a:off x="4721589" y="43153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9" name="Tekstiruutu 1">
            <a:hlinkClick r:id="rId4" action="ppaction://hlinksldjump"/>
            <a:extLst>
              <a:ext uri="{FF2B5EF4-FFF2-40B4-BE49-F238E27FC236}">
                <a16:creationId xmlns:a16="http://schemas.microsoft.com/office/drawing/2014/main" id="{BA9CE779-B2D8-48BC-89A1-8E926D7125C4}"/>
              </a:ext>
            </a:extLst>
          </p:cNvPr>
          <p:cNvSpPr txBox="1"/>
          <p:nvPr/>
        </p:nvSpPr>
        <p:spPr>
          <a:xfrm>
            <a:off x="4593968" y="2574990"/>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RAAKA-AINEET</a:t>
            </a:r>
          </a:p>
        </p:txBody>
      </p:sp>
      <p:sp>
        <p:nvSpPr>
          <p:cNvPr id="30" name="Tekstiruutu 31">
            <a:hlinkClick r:id="rId5" action="ppaction://hlinksldjump"/>
            <a:extLst>
              <a:ext uri="{FF2B5EF4-FFF2-40B4-BE49-F238E27FC236}">
                <a16:creationId xmlns:a16="http://schemas.microsoft.com/office/drawing/2014/main" id="{8F836A91-73AC-43EE-89AE-04E64A9673DC}"/>
              </a:ext>
            </a:extLst>
          </p:cNvPr>
          <p:cNvSpPr txBox="1"/>
          <p:nvPr/>
        </p:nvSpPr>
        <p:spPr>
          <a:xfrm>
            <a:off x="5481530" y="1461003"/>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PUUN KÄSITTELY</a:t>
            </a:r>
          </a:p>
        </p:txBody>
      </p:sp>
      <p:sp>
        <p:nvSpPr>
          <p:cNvPr id="31" name="Tekstiruutu 32">
            <a:hlinkClick r:id="rId6" action="ppaction://hlinksldjump"/>
            <a:extLst>
              <a:ext uri="{FF2B5EF4-FFF2-40B4-BE49-F238E27FC236}">
                <a16:creationId xmlns:a16="http://schemas.microsoft.com/office/drawing/2014/main" id="{F1C45DD4-1050-4ECA-BD8B-D42D05FD3C24}"/>
              </a:ext>
            </a:extLst>
          </p:cNvPr>
          <p:cNvSpPr txBox="1"/>
          <p:nvPr/>
        </p:nvSpPr>
        <p:spPr>
          <a:xfrm>
            <a:off x="7075845" y="1460034"/>
            <a:ext cx="1206466"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KEITTO</a:t>
            </a:r>
            <a:endParaRPr lang="fi-FI" sz="1600" dirty="0"/>
          </a:p>
        </p:txBody>
      </p:sp>
      <p:sp>
        <p:nvSpPr>
          <p:cNvPr id="32" name="Tekstiruutu 33">
            <a:hlinkClick r:id="rId7" action="ppaction://hlinksldjump"/>
            <a:extLst>
              <a:ext uri="{FF2B5EF4-FFF2-40B4-BE49-F238E27FC236}">
                <a16:creationId xmlns:a16="http://schemas.microsoft.com/office/drawing/2014/main" id="{2C2CCE1D-FB32-4D2E-B2DA-378966EA4F47}"/>
              </a:ext>
            </a:extLst>
          </p:cNvPr>
          <p:cNvSpPr txBox="1"/>
          <p:nvPr/>
        </p:nvSpPr>
        <p:spPr>
          <a:xfrm>
            <a:off x="7868485" y="2574167"/>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MASSAN PESU</a:t>
            </a:r>
          </a:p>
        </p:txBody>
      </p:sp>
      <p:sp>
        <p:nvSpPr>
          <p:cNvPr id="33" name="Tekstiruutu 34">
            <a:hlinkClick r:id="rId8" action="ppaction://hlinksldjump"/>
            <a:extLst>
              <a:ext uri="{FF2B5EF4-FFF2-40B4-BE49-F238E27FC236}">
                <a16:creationId xmlns:a16="http://schemas.microsoft.com/office/drawing/2014/main" id="{51C3DEA1-41FB-4335-A6AD-54B5C0954A0D}"/>
              </a:ext>
            </a:extLst>
          </p:cNvPr>
          <p:cNvSpPr txBox="1"/>
          <p:nvPr/>
        </p:nvSpPr>
        <p:spPr>
          <a:xfrm>
            <a:off x="7877278" y="3731795"/>
            <a:ext cx="133603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LAJITTELU</a:t>
            </a:r>
            <a:endParaRPr lang="fi-FI" sz="1600" dirty="0"/>
          </a:p>
        </p:txBody>
      </p:sp>
      <p:sp>
        <p:nvSpPr>
          <p:cNvPr id="34" name="Tekstiruutu 35">
            <a:hlinkClick r:id="rId9" action="ppaction://hlinksldjump"/>
            <a:extLst>
              <a:ext uri="{FF2B5EF4-FFF2-40B4-BE49-F238E27FC236}">
                <a16:creationId xmlns:a16="http://schemas.microsoft.com/office/drawing/2014/main" id="{5D105089-5FAA-4760-BB5B-0CAF4F875F33}"/>
              </a:ext>
            </a:extLst>
          </p:cNvPr>
          <p:cNvSpPr txBox="1"/>
          <p:nvPr/>
        </p:nvSpPr>
        <p:spPr>
          <a:xfrm>
            <a:off x="6993746" y="4817726"/>
            <a:ext cx="1273052" cy="523220"/>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HAPPIDELIG-NIFIOINTI</a:t>
            </a:r>
            <a:endParaRPr lang="fi-FI" sz="1600" dirty="0"/>
          </a:p>
        </p:txBody>
      </p:sp>
      <p:sp>
        <p:nvSpPr>
          <p:cNvPr id="35" name="Tekstiruutu 36">
            <a:hlinkClick r:id="rId10" action="ppaction://hlinksldjump"/>
            <a:extLst>
              <a:ext uri="{FF2B5EF4-FFF2-40B4-BE49-F238E27FC236}">
                <a16:creationId xmlns:a16="http://schemas.microsoft.com/office/drawing/2014/main" id="{267B9380-1020-4B87-A668-A3A37694FAE9}"/>
              </a:ext>
            </a:extLst>
          </p:cNvPr>
          <p:cNvSpPr txBox="1"/>
          <p:nvPr/>
        </p:nvSpPr>
        <p:spPr>
          <a:xfrm>
            <a:off x="5922612" y="4835795"/>
            <a:ext cx="100964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VALKAISU</a:t>
            </a:r>
            <a:endParaRPr lang="fi-FI" sz="1600" dirty="0"/>
          </a:p>
        </p:txBody>
      </p:sp>
      <p:sp>
        <p:nvSpPr>
          <p:cNvPr id="36" name="Tekstiruutu 37">
            <a:hlinkClick r:id="rId11" action="ppaction://hlinksldjump"/>
            <a:extLst>
              <a:ext uri="{FF2B5EF4-FFF2-40B4-BE49-F238E27FC236}">
                <a16:creationId xmlns:a16="http://schemas.microsoft.com/office/drawing/2014/main" id="{A12D238E-2A71-4093-B584-2EEF78346EBB}"/>
              </a:ext>
            </a:extLst>
          </p:cNvPr>
          <p:cNvSpPr txBox="1"/>
          <p:nvPr/>
        </p:nvSpPr>
        <p:spPr>
          <a:xfrm>
            <a:off x="5110356" y="4369487"/>
            <a:ext cx="1059415"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KUIVATUS</a:t>
            </a:r>
            <a:endParaRPr lang="fi-FI" sz="1600" dirty="0"/>
          </a:p>
        </p:txBody>
      </p:sp>
      <p:sp>
        <p:nvSpPr>
          <p:cNvPr id="37" name="Tekstiruutu 38">
            <a:hlinkClick r:id="rId12" action="ppaction://hlinksldjump"/>
            <a:extLst>
              <a:ext uri="{FF2B5EF4-FFF2-40B4-BE49-F238E27FC236}">
                <a16:creationId xmlns:a16="http://schemas.microsoft.com/office/drawing/2014/main" id="{01188E86-C3DE-470C-A28D-3853E57AC5CE}"/>
              </a:ext>
            </a:extLst>
          </p:cNvPr>
          <p:cNvSpPr txBox="1"/>
          <p:nvPr/>
        </p:nvSpPr>
        <p:spPr>
          <a:xfrm>
            <a:off x="4570658" y="3722426"/>
            <a:ext cx="1575010"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JÄLKIKÄSITTELY</a:t>
            </a:r>
            <a:endParaRPr lang="fi-FI" sz="1600" dirty="0"/>
          </a:p>
        </p:txBody>
      </p:sp>
      <p:sp>
        <p:nvSpPr>
          <p:cNvPr id="46" name="Tekstiruutu 45">
            <a:hlinkClick r:id="rId13" action="ppaction://hlinksldjump"/>
            <a:extLst>
              <a:ext uri="{FF2B5EF4-FFF2-40B4-BE49-F238E27FC236}">
                <a16:creationId xmlns:a16="http://schemas.microsoft.com/office/drawing/2014/main" id="{6FD9CDB9-2956-4EB7-9E2E-989705CCF46E}"/>
              </a:ext>
            </a:extLst>
          </p:cNvPr>
          <p:cNvSpPr txBox="1"/>
          <p:nvPr/>
        </p:nvSpPr>
        <p:spPr>
          <a:xfrm>
            <a:off x="6025396" y="3116069"/>
            <a:ext cx="1690753" cy="1015663"/>
          </a:xfrm>
          <a:prstGeom prst="rect">
            <a:avLst/>
          </a:prstGeom>
          <a:noFill/>
        </p:spPr>
        <p:txBody>
          <a:bodyPr wrap="square" rtlCol="0">
            <a:spAutoFit/>
          </a:bodyPr>
          <a:lstStyle/>
          <a:p>
            <a:pPr algn="ctr"/>
            <a:r>
              <a:rPr lang="fi-FI" sz="2000" b="1" dirty="0"/>
              <a:t>KEMIALLINEN MASSA</a:t>
            </a:r>
          </a:p>
          <a:p>
            <a:pPr algn="ctr"/>
            <a:r>
              <a:rPr lang="fi-FI" sz="2000" b="1" dirty="0"/>
              <a:t>Kuitulinja</a:t>
            </a:r>
          </a:p>
        </p:txBody>
      </p:sp>
      <p:sp>
        <p:nvSpPr>
          <p:cNvPr id="62" name="Ellipsi 61">
            <a:extLst>
              <a:ext uri="{FF2B5EF4-FFF2-40B4-BE49-F238E27FC236}">
                <a16:creationId xmlns:a16="http://schemas.microsoft.com/office/drawing/2014/main" id="{BADCE8DA-9A94-48E6-8204-46E5BD791500}"/>
              </a:ext>
            </a:extLst>
          </p:cNvPr>
          <p:cNvSpPr/>
          <p:nvPr/>
        </p:nvSpPr>
        <p:spPr>
          <a:xfrm>
            <a:off x="9298158" y="995483"/>
            <a:ext cx="1163519" cy="1203643"/>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kstiruutu 64">
            <a:hlinkClick r:id="rId14" action="ppaction://hlinksldjump"/>
            <a:extLst>
              <a:ext uri="{FF2B5EF4-FFF2-40B4-BE49-F238E27FC236}">
                <a16:creationId xmlns:a16="http://schemas.microsoft.com/office/drawing/2014/main" id="{3E5ECB25-9534-423D-B03B-F63096F4A537}"/>
              </a:ext>
            </a:extLst>
          </p:cNvPr>
          <p:cNvSpPr txBox="1"/>
          <p:nvPr/>
        </p:nvSpPr>
        <p:spPr>
          <a:xfrm>
            <a:off x="9413656" y="1335694"/>
            <a:ext cx="1055762" cy="523220"/>
          </a:xfrm>
          <a:prstGeom prst="rect">
            <a:avLst/>
          </a:prstGeom>
          <a:noFill/>
        </p:spPr>
        <p:txBody>
          <a:bodyPr wrap="square" rtlCol="0">
            <a:spAutoFit/>
          </a:bodyPr>
          <a:lstStyle/>
          <a:p>
            <a:r>
              <a:rPr lang="fi-FI" sz="1400" dirty="0"/>
              <a:t>KEMIKAALI-KIERTO</a:t>
            </a:r>
            <a:endParaRPr lang="fi-FI" sz="1600" dirty="0"/>
          </a:p>
        </p:txBody>
      </p:sp>
      <p:sp>
        <p:nvSpPr>
          <p:cNvPr id="40" name="Nuoli: Oikea 39">
            <a:extLst>
              <a:ext uri="{FF2B5EF4-FFF2-40B4-BE49-F238E27FC236}">
                <a16:creationId xmlns:a16="http://schemas.microsoft.com/office/drawing/2014/main" id="{AF58A091-6C9E-4164-B89B-EA3CBE28042D}"/>
              </a:ext>
            </a:extLst>
          </p:cNvPr>
          <p:cNvSpPr/>
          <p:nvPr/>
        </p:nvSpPr>
        <p:spPr>
          <a:xfrm>
            <a:off x="315809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1" name="Nuoli: Oikea 40">
            <a:extLst>
              <a:ext uri="{FF2B5EF4-FFF2-40B4-BE49-F238E27FC236}">
                <a16:creationId xmlns:a16="http://schemas.microsoft.com/office/drawing/2014/main" id="{4C020503-80EC-409C-A702-0F56BA9789F9}"/>
              </a:ext>
            </a:extLst>
          </p:cNvPr>
          <p:cNvSpPr/>
          <p:nvPr/>
        </p:nvSpPr>
        <p:spPr>
          <a:xfrm rot="10800000">
            <a:off x="5886367" y="4567837"/>
            <a:ext cx="2303685" cy="254602"/>
          </a:xfrm>
          <a:prstGeom prst="rightArrow">
            <a:avLst>
              <a:gd name="adj1" fmla="val 35590"/>
              <a:gd name="adj2" fmla="val 50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Round Same Side Corner Rectangle 11">
            <a:hlinkClick r:id="rId15" action="ppaction://hlinksldjump"/>
            <a:extLst>
              <a:ext uri="{FF2B5EF4-FFF2-40B4-BE49-F238E27FC236}">
                <a16:creationId xmlns:a16="http://schemas.microsoft.com/office/drawing/2014/main" id="{CCF71549-D258-44D0-976D-F0B5669E6C73}"/>
              </a:ext>
            </a:extLst>
          </p:cNvPr>
          <p:cNvSpPr/>
          <p:nvPr/>
        </p:nvSpPr>
        <p:spPr>
          <a:xfrm>
            <a:off x="1401121" y="344384"/>
            <a:ext cx="1800000" cy="360000"/>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nl-BE" sz="1400" dirty="0"/>
              <a:t>Sisältö ja tavoitteet</a:t>
            </a:r>
            <a:endParaRPr lang="en-GB" sz="1400" dirty="0"/>
          </a:p>
        </p:txBody>
      </p:sp>
      <p:sp>
        <p:nvSpPr>
          <p:cNvPr id="44" name="Round Same Side Corner Rectangle 12">
            <a:hlinkClick r:id="rId16" action="ppaction://hlinksldjump"/>
            <a:extLst>
              <a:ext uri="{FF2B5EF4-FFF2-40B4-BE49-F238E27FC236}">
                <a16:creationId xmlns:a16="http://schemas.microsoft.com/office/drawing/2014/main" id="{9DD73036-93BD-461D-877B-C2D4CBC5A453}"/>
              </a:ext>
            </a:extLst>
          </p:cNvPr>
          <p:cNvSpPr/>
          <p:nvPr/>
        </p:nvSpPr>
        <p:spPr>
          <a:xfrm>
            <a:off x="5588017" y="344384"/>
            <a:ext cx="1800000" cy="360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400" dirty="0" err="1"/>
              <a:t>Tehtävät</a:t>
            </a:r>
            <a:endParaRPr lang="en-GB" sz="1400" dirty="0"/>
          </a:p>
        </p:txBody>
      </p:sp>
      <p:sp>
        <p:nvSpPr>
          <p:cNvPr id="45" name="Round Same Side Corner Rectangle 13">
            <a:hlinkClick r:id="rId17" action="ppaction://hlinksldjump"/>
            <a:extLst>
              <a:ext uri="{FF2B5EF4-FFF2-40B4-BE49-F238E27FC236}">
                <a16:creationId xmlns:a16="http://schemas.microsoft.com/office/drawing/2014/main" id="{BDE9DB77-C084-420E-BCF2-AF2231708831}"/>
              </a:ext>
            </a:extLst>
          </p:cNvPr>
          <p:cNvSpPr/>
          <p:nvPr/>
        </p:nvSpPr>
        <p:spPr>
          <a:xfrm>
            <a:off x="7681465" y="344384"/>
            <a:ext cx="1800000" cy="360000"/>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nl-BE" sz="1400" dirty="0"/>
              <a:t>Lähdemateriaali</a:t>
            </a:r>
            <a:endParaRPr lang="en-GB" sz="1400" dirty="0"/>
          </a:p>
        </p:txBody>
      </p:sp>
      <p:sp>
        <p:nvSpPr>
          <p:cNvPr id="49" name="Round Same Side Corner Rectangle 1">
            <a:hlinkClick r:id="rId18" action="ppaction://hlinksldjump"/>
            <a:extLst>
              <a:ext uri="{FF2B5EF4-FFF2-40B4-BE49-F238E27FC236}">
                <a16:creationId xmlns:a16="http://schemas.microsoft.com/office/drawing/2014/main" id="{8C80AA0A-9891-40DA-8C85-49BF6729A277}"/>
              </a:ext>
            </a:extLst>
          </p:cNvPr>
          <p:cNvSpPr/>
          <p:nvPr/>
        </p:nvSpPr>
        <p:spPr>
          <a:xfrm>
            <a:off x="3494569" y="344384"/>
            <a:ext cx="1800000" cy="3600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nl-BE" sz="1400" dirty="0"/>
              <a:t>Johdanto</a:t>
            </a:r>
            <a:endParaRPr lang="en-GB" sz="1400" dirty="0"/>
          </a:p>
        </p:txBody>
      </p:sp>
      <p:cxnSp>
        <p:nvCxnSpPr>
          <p:cNvPr id="50" name="Straight Connector 49">
            <a:extLst>
              <a:ext uri="{FF2B5EF4-FFF2-40B4-BE49-F238E27FC236}">
                <a16:creationId xmlns:a16="http://schemas.microsoft.com/office/drawing/2014/main" id="{53D2BAF6-21C1-44BD-BA6A-41A083DEFE6C}"/>
              </a:ext>
            </a:extLst>
          </p:cNvPr>
          <p:cNvCxnSpPr>
            <a:cxnSpLocks/>
          </p:cNvCxnSpPr>
          <p:nvPr/>
        </p:nvCxnSpPr>
        <p:spPr>
          <a:xfrm>
            <a:off x="-61075" y="704224"/>
            <a:ext cx="12319000" cy="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1" name="Round Same Side Corner Rectangle 20">
            <a:hlinkClick r:id="rId19" action="ppaction://hlinksldjump"/>
            <a:extLst>
              <a:ext uri="{FF2B5EF4-FFF2-40B4-BE49-F238E27FC236}">
                <a16:creationId xmlns:a16="http://schemas.microsoft.com/office/drawing/2014/main" id="{6A7A05DA-4792-4352-8AEC-0E90CB312D73}"/>
              </a:ext>
            </a:extLst>
          </p:cNvPr>
          <p:cNvSpPr/>
          <p:nvPr/>
        </p:nvSpPr>
        <p:spPr>
          <a:xfrm>
            <a:off x="9727288" y="344384"/>
            <a:ext cx="1800000" cy="360000"/>
          </a:xfrm>
          <a:prstGeom prst="round2Same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nl-BE" sz="1400" dirty="0"/>
              <a:t>Arviointi </a:t>
            </a:r>
            <a:endParaRPr lang="en-GB" sz="1400" dirty="0"/>
          </a:p>
        </p:txBody>
      </p:sp>
    </p:spTree>
    <p:extLst>
      <p:ext uri="{BB962C8B-B14F-4D97-AF65-F5344CB8AC3E}">
        <p14:creationId xmlns:p14="http://schemas.microsoft.com/office/powerpoint/2010/main" val="4054615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Kuva 48" descr="Nuoliympyrä">
            <a:extLst>
              <a:ext uri="{FF2B5EF4-FFF2-40B4-BE49-F238E27FC236}">
                <a16:creationId xmlns:a16="http://schemas.microsoft.com/office/drawing/2014/main" id="{1ECE13F6-D556-44FD-81A0-1EB603800B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42475">
            <a:off x="1398022" y="-1835064"/>
            <a:ext cx="10490817" cy="10490817"/>
          </a:xfrm>
          <a:prstGeom prst="rect">
            <a:avLst/>
          </a:prstGeom>
        </p:spPr>
      </p:pic>
      <p:sp>
        <p:nvSpPr>
          <p:cNvPr id="63" name="Nuoli: Oikea 62">
            <a:extLst>
              <a:ext uri="{FF2B5EF4-FFF2-40B4-BE49-F238E27FC236}">
                <a16:creationId xmlns:a16="http://schemas.microsoft.com/office/drawing/2014/main" id="{B05E37A7-6EA4-45C0-836C-EDEBA52C87A3}"/>
              </a:ext>
            </a:extLst>
          </p:cNvPr>
          <p:cNvSpPr/>
          <p:nvPr/>
        </p:nvSpPr>
        <p:spPr>
          <a:xfrm rot="19947407">
            <a:off x="8939419" y="1949798"/>
            <a:ext cx="504505"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4" name="Nuoli: Oikea 63">
            <a:extLst>
              <a:ext uri="{FF2B5EF4-FFF2-40B4-BE49-F238E27FC236}">
                <a16:creationId xmlns:a16="http://schemas.microsoft.com/office/drawing/2014/main" id="{6AC777A0-E72A-4853-B91E-7152DCCEB775}"/>
              </a:ext>
            </a:extLst>
          </p:cNvPr>
          <p:cNvSpPr/>
          <p:nvPr/>
        </p:nvSpPr>
        <p:spPr>
          <a:xfrm rot="10800000">
            <a:off x="8640384" y="1240963"/>
            <a:ext cx="728460"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7" name="Nuoli: Oikea 46">
            <a:extLst>
              <a:ext uri="{FF2B5EF4-FFF2-40B4-BE49-F238E27FC236}">
                <a16:creationId xmlns:a16="http://schemas.microsoft.com/office/drawing/2014/main" id="{93A87493-C90F-44BE-BCC5-0FB52E603DBE}"/>
              </a:ext>
            </a:extLst>
          </p:cNvPr>
          <p:cNvSpPr/>
          <p:nvPr/>
        </p:nvSpPr>
        <p:spPr>
          <a:xfrm rot="10800000">
            <a:off x="3473942" y="3486821"/>
            <a:ext cx="991517" cy="3901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38277" y="788937"/>
            <a:ext cx="1608667" cy="646331"/>
          </a:xfrm>
          <a:prstGeom prst="rect">
            <a:avLst/>
          </a:prstGeom>
          <a:noFill/>
        </p:spPr>
        <p:txBody>
          <a:bodyPr wrap="square" rtlCol="0">
            <a:spAutoFit/>
          </a:bodyPr>
          <a:lstStyle/>
          <a:p>
            <a:r>
              <a:rPr lang="fi-FI" dirty="0"/>
              <a:t>SELLU</a:t>
            </a:r>
          </a:p>
          <a:p>
            <a:r>
              <a:rPr lang="fi-FI" dirty="0"/>
              <a:t>Yleiskuva 1/1</a:t>
            </a:r>
          </a:p>
        </p:txBody>
      </p:sp>
      <p:sp>
        <p:nvSpPr>
          <p:cNvPr id="7" name="Ellipsi 6">
            <a:extLst>
              <a:ext uri="{FF2B5EF4-FFF2-40B4-BE49-F238E27FC236}">
                <a16:creationId xmlns:a16="http://schemas.microsoft.com/office/drawing/2014/main" id="{11D1964C-02D4-4148-8A5C-A51340ABBBDD}"/>
              </a:ext>
            </a:extLst>
          </p:cNvPr>
          <p:cNvSpPr/>
          <p:nvPr/>
        </p:nvSpPr>
        <p:spPr>
          <a:xfrm>
            <a:off x="4432305" y="995483"/>
            <a:ext cx="4865853" cy="4867034"/>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a:endCxn id="7" idx="0"/>
          </p:cNvCxnSpPr>
          <p:nvPr/>
        </p:nvCxnSpPr>
        <p:spPr>
          <a:xfrm flipH="1" flipV="1">
            <a:off x="6865232" y="995483"/>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a:stCxn id="9" idx="7"/>
            <a:endCxn id="7" idx="7"/>
          </p:cNvCxnSpPr>
          <p:nvPr/>
        </p:nvCxnSpPr>
        <p:spPr>
          <a:xfrm flipV="1">
            <a:off x="7498519" y="1708244"/>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7C2E953-0942-40CE-BEB2-1EADF2D53E1A}"/>
              </a:ext>
            </a:extLst>
          </p:cNvPr>
          <p:cNvCxnSpPr>
            <a:cxnSpLocks/>
            <a:stCxn id="9" idx="6"/>
            <a:endCxn id="7" idx="6"/>
          </p:cNvCxnSpPr>
          <p:nvPr/>
        </p:nvCxnSpPr>
        <p:spPr>
          <a:xfrm flipV="1">
            <a:off x="7758540" y="3429000"/>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080E3264-E779-41B2-A5BB-5B4ADC504B30}"/>
              </a:ext>
            </a:extLst>
          </p:cNvPr>
          <p:cNvCxnSpPr>
            <a:cxnSpLocks/>
            <a:stCxn id="9" idx="5"/>
            <a:endCxn id="7" idx="5"/>
          </p:cNvCxnSpPr>
          <p:nvPr/>
        </p:nvCxnSpPr>
        <p:spPr>
          <a:xfrm>
            <a:off x="7498519" y="4076735"/>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2773CE8-B718-4448-A6B1-A04CD732F1F0}"/>
              </a:ext>
            </a:extLst>
          </p:cNvPr>
          <p:cNvCxnSpPr>
            <a:cxnSpLocks/>
            <a:stCxn id="9" idx="4"/>
            <a:endCxn id="7" idx="4"/>
          </p:cNvCxnSpPr>
          <p:nvPr/>
        </p:nvCxnSpPr>
        <p:spPr>
          <a:xfrm flipH="1">
            <a:off x="6865232" y="4334535"/>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F161555-FE57-47BC-97AA-139B749AF0D9}"/>
              </a:ext>
            </a:extLst>
          </p:cNvPr>
          <p:cNvCxnSpPr>
            <a:cxnSpLocks/>
          </p:cNvCxnSpPr>
          <p:nvPr/>
        </p:nvCxnSpPr>
        <p:spPr>
          <a:xfrm flipH="1">
            <a:off x="5506937" y="4181038"/>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71EA14DD-A6A2-4CB6-B537-3058EF4E8FA7}"/>
              </a:ext>
            </a:extLst>
          </p:cNvPr>
          <p:cNvCxnSpPr>
            <a:cxnSpLocks/>
            <a:stCxn id="9" idx="2"/>
            <a:endCxn id="7" idx="2"/>
          </p:cNvCxnSpPr>
          <p:nvPr/>
        </p:nvCxnSpPr>
        <p:spPr>
          <a:xfrm flipH="1" flipV="1">
            <a:off x="4432305" y="3429000"/>
            <a:ext cx="1550702" cy="25351"/>
          </a:xfrm>
          <a:prstGeom prst="line">
            <a:avLst/>
          </a:prstGeom>
          <a:ln w="25400"/>
        </p:spPr>
        <p:style>
          <a:lnRef idx="2">
            <a:schemeClr val="dk1"/>
          </a:lnRef>
          <a:fillRef idx="0">
            <a:schemeClr val="dk1"/>
          </a:fillRef>
          <a:effectRef idx="1">
            <a:schemeClr val="dk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a:stCxn id="9" idx="1"/>
            <a:endCxn id="7" idx="1"/>
          </p:cNvCxnSpPr>
          <p:nvPr/>
        </p:nvCxnSpPr>
        <p:spPr>
          <a:xfrm flipH="1" flipV="1">
            <a:off x="5144893" y="1708244"/>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8DD0BA74-6D6C-4677-8CD7-9AB281C106DF}"/>
              </a:ext>
            </a:extLst>
          </p:cNvPr>
          <p:cNvCxnSpPr>
            <a:cxnSpLocks/>
          </p:cNvCxnSpPr>
          <p:nvPr/>
        </p:nvCxnSpPr>
        <p:spPr>
          <a:xfrm flipV="1">
            <a:off x="4725983" y="3868618"/>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Nuoli: Oikea 19">
            <a:extLst>
              <a:ext uri="{FF2B5EF4-FFF2-40B4-BE49-F238E27FC236}">
                <a16:creationId xmlns:a16="http://schemas.microsoft.com/office/drawing/2014/main" id="{8A514F0F-8B6D-4E4B-9989-EF725E2C9E81}"/>
              </a:ext>
            </a:extLst>
          </p:cNvPr>
          <p:cNvSpPr/>
          <p:nvPr/>
        </p:nvSpPr>
        <p:spPr>
          <a:xfrm rot="18983673">
            <a:off x="5127258" y="1753400"/>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21" name="Nuoli: Oikea 20">
            <a:extLst>
              <a:ext uri="{FF2B5EF4-FFF2-40B4-BE49-F238E27FC236}">
                <a16:creationId xmlns:a16="http://schemas.microsoft.com/office/drawing/2014/main" id="{E318204F-E47B-4A41-9A79-2CE8B15E28BC}"/>
              </a:ext>
            </a:extLst>
          </p:cNvPr>
          <p:cNvSpPr/>
          <p:nvPr/>
        </p:nvSpPr>
        <p:spPr>
          <a:xfrm>
            <a:off x="6684426" y="1112103"/>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22" name="Nuoli: Oikea 21">
            <a:extLst>
              <a:ext uri="{FF2B5EF4-FFF2-40B4-BE49-F238E27FC236}">
                <a16:creationId xmlns:a16="http://schemas.microsoft.com/office/drawing/2014/main" id="{66EA8B80-0A60-409E-9585-960E94D346CC}"/>
              </a:ext>
            </a:extLst>
          </p:cNvPr>
          <p:cNvSpPr/>
          <p:nvPr/>
        </p:nvSpPr>
        <p:spPr>
          <a:xfrm rot="2709761">
            <a:off x="8235432" y="17639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3" name="Nuoli: Oikea 22">
            <a:extLst>
              <a:ext uri="{FF2B5EF4-FFF2-40B4-BE49-F238E27FC236}">
                <a16:creationId xmlns:a16="http://schemas.microsoft.com/office/drawing/2014/main" id="{307B9F2E-F4CD-46EB-B07C-CF7126640354}"/>
              </a:ext>
            </a:extLst>
          </p:cNvPr>
          <p:cNvSpPr/>
          <p:nvPr/>
        </p:nvSpPr>
        <p:spPr>
          <a:xfrm rot="5400000">
            <a:off x="8890554" y="33435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4" name="Nuoli: Oikea 23">
            <a:extLst>
              <a:ext uri="{FF2B5EF4-FFF2-40B4-BE49-F238E27FC236}">
                <a16:creationId xmlns:a16="http://schemas.microsoft.com/office/drawing/2014/main" id="{97674F82-393F-44A4-A02F-678D31D37BD8}"/>
              </a:ext>
            </a:extLst>
          </p:cNvPr>
          <p:cNvSpPr/>
          <p:nvPr/>
        </p:nvSpPr>
        <p:spPr>
          <a:xfrm rot="8012130">
            <a:off x="8192243" y="489279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5" name="Nuoli: Oikea 24">
            <a:extLst>
              <a:ext uri="{FF2B5EF4-FFF2-40B4-BE49-F238E27FC236}">
                <a16:creationId xmlns:a16="http://schemas.microsoft.com/office/drawing/2014/main" id="{88721499-0C81-48E5-BA50-4A8FA85DD7BF}"/>
              </a:ext>
            </a:extLst>
          </p:cNvPr>
          <p:cNvSpPr/>
          <p:nvPr/>
        </p:nvSpPr>
        <p:spPr>
          <a:xfrm rot="10800000">
            <a:off x="6649717" y="550366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6" name="Nuoli: Oikea 25">
            <a:extLst>
              <a:ext uri="{FF2B5EF4-FFF2-40B4-BE49-F238E27FC236}">
                <a16:creationId xmlns:a16="http://schemas.microsoft.com/office/drawing/2014/main" id="{F63CE276-B1CE-4D18-B9E2-29759AB11B76}"/>
              </a:ext>
            </a:extLst>
          </p:cNvPr>
          <p:cNvSpPr/>
          <p:nvPr/>
        </p:nvSpPr>
        <p:spPr>
          <a:xfrm rot="12690754">
            <a:off x="5424562" y="511427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7" name="Nuoli: Oikea 26">
            <a:extLst>
              <a:ext uri="{FF2B5EF4-FFF2-40B4-BE49-F238E27FC236}">
                <a16:creationId xmlns:a16="http://schemas.microsoft.com/office/drawing/2014/main" id="{16C6BA68-13EB-4CFB-AE58-B5ED11BA6835}"/>
              </a:ext>
            </a:extLst>
          </p:cNvPr>
          <p:cNvSpPr/>
          <p:nvPr/>
        </p:nvSpPr>
        <p:spPr>
          <a:xfrm rot="14531192">
            <a:off x="4721589" y="43153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9" name="Tekstiruutu 1">
            <a:extLst>
              <a:ext uri="{FF2B5EF4-FFF2-40B4-BE49-F238E27FC236}">
                <a16:creationId xmlns:a16="http://schemas.microsoft.com/office/drawing/2014/main" id="{BA9CE779-B2D8-48BC-89A1-8E926D7125C4}"/>
              </a:ext>
            </a:extLst>
          </p:cNvPr>
          <p:cNvSpPr txBox="1"/>
          <p:nvPr/>
        </p:nvSpPr>
        <p:spPr>
          <a:xfrm>
            <a:off x="4593968" y="2574990"/>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RAAKA-AINEET</a:t>
            </a:r>
          </a:p>
        </p:txBody>
      </p:sp>
      <p:sp>
        <p:nvSpPr>
          <p:cNvPr id="30" name="Tekstiruutu 31">
            <a:extLst>
              <a:ext uri="{FF2B5EF4-FFF2-40B4-BE49-F238E27FC236}">
                <a16:creationId xmlns:a16="http://schemas.microsoft.com/office/drawing/2014/main" id="{8F836A91-73AC-43EE-89AE-04E64A9673DC}"/>
              </a:ext>
            </a:extLst>
          </p:cNvPr>
          <p:cNvSpPr txBox="1"/>
          <p:nvPr/>
        </p:nvSpPr>
        <p:spPr>
          <a:xfrm>
            <a:off x="5481530" y="1461003"/>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PUUN KÄSITTELY</a:t>
            </a:r>
          </a:p>
        </p:txBody>
      </p:sp>
      <p:sp>
        <p:nvSpPr>
          <p:cNvPr id="31" name="Tekstiruutu 32">
            <a:extLst>
              <a:ext uri="{FF2B5EF4-FFF2-40B4-BE49-F238E27FC236}">
                <a16:creationId xmlns:a16="http://schemas.microsoft.com/office/drawing/2014/main" id="{F1C45DD4-1050-4ECA-BD8B-D42D05FD3C24}"/>
              </a:ext>
            </a:extLst>
          </p:cNvPr>
          <p:cNvSpPr txBox="1"/>
          <p:nvPr/>
        </p:nvSpPr>
        <p:spPr>
          <a:xfrm>
            <a:off x="7075845" y="1460034"/>
            <a:ext cx="1206466"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KEITTO</a:t>
            </a:r>
            <a:endParaRPr lang="fi-FI" sz="1600" dirty="0"/>
          </a:p>
        </p:txBody>
      </p:sp>
      <p:sp>
        <p:nvSpPr>
          <p:cNvPr id="32" name="Tekstiruutu 33">
            <a:extLst>
              <a:ext uri="{FF2B5EF4-FFF2-40B4-BE49-F238E27FC236}">
                <a16:creationId xmlns:a16="http://schemas.microsoft.com/office/drawing/2014/main" id="{2C2CCE1D-FB32-4D2E-B2DA-378966EA4F47}"/>
              </a:ext>
            </a:extLst>
          </p:cNvPr>
          <p:cNvSpPr txBox="1"/>
          <p:nvPr/>
        </p:nvSpPr>
        <p:spPr>
          <a:xfrm>
            <a:off x="7868485" y="2574167"/>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MASSAN PESU</a:t>
            </a:r>
          </a:p>
        </p:txBody>
      </p:sp>
      <p:sp>
        <p:nvSpPr>
          <p:cNvPr id="33" name="Tekstiruutu 34">
            <a:extLst>
              <a:ext uri="{FF2B5EF4-FFF2-40B4-BE49-F238E27FC236}">
                <a16:creationId xmlns:a16="http://schemas.microsoft.com/office/drawing/2014/main" id="{51C3DEA1-41FB-4335-A6AD-54B5C0954A0D}"/>
              </a:ext>
            </a:extLst>
          </p:cNvPr>
          <p:cNvSpPr txBox="1"/>
          <p:nvPr/>
        </p:nvSpPr>
        <p:spPr>
          <a:xfrm>
            <a:off x="7877278" y="3731795"/>
            <a:ext cx="133603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LAJITTELU</a:t>
            </a:r>
            <a:endParaRPr lang="fi-FI" sz="1600" dirty="0"/>
          </a:p>
        </p:txBody>
      </p:sp>
      <p:sp>
        <p:nvSpPr>
          <p:cNvPr id="34" name="Tekstiruutu 35">
            <a:extLst>
              <a:ext uri="{FF2B5EF4-FFF2-40B4-BE49-F238E27FC236}">
                <a16:creationId xmlns:a16="http://schemas.microsoft.com/office/drawing/2014/main" id="{5D105089-5FAA-4760-BB5B-0CAF4F875F33}"/>
              </a:ext>
            </a:extLst>
          </p:cNvPr>
          <p:cNvSpPr txBox="1"/>
          <p:nvPr/>
        </p:nvSpPr>
        <p:spPr>
          <a:xfrm>
            <a:off x="6993746" y="4817726"/>
            <a:ext cx="1273052" cy="523220"/>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HAPPIDELIG-NIFIOINTI</a:t>
            </a:r>
            <a:endParaRPr lang="fi-FI" sz="1600" dirty="0"/>
          </a:p>
        </p:txBody>
      </p:sp>
      <p:sp>
        <p:nvSpPr>
          <p:cNvPr id="35" name="Tekstiruutu 36">
            <a:extLst>
              <a:ext uri="{FF2B5EF4-FFF2-40B4-BE49-F238E27FC236}">
                <a16:creationId xmlns:a16="http://schemas.microsoft.com/office/drawing/2014/main" id="{267B9380-1020-4B87-A668-A3A37694FAE9}"/>
              </a:ext>
            </a:extLst>
          </p:cNvPr>
          <p:cNvSpPr txBox="1"/>
          <p:nvPr/>
        </p:nvSpPr>
        <p:spPr>
          <a:xfrm>
            <a:off x="5922612" y="4835795"/>
            <a:ext cx="100964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VALKAISU</a:t>
            </a:r>
            <a:endParaRPr lang="fi-FI" sz="1600" dirty="0"/>
          </a:p>
        </p:txBody>
      </p:sp>
      <p:sp>
        <p:nvSpPr>
          <p:cNvPr id="36" name="Tekstiruutu 37">
            <a:extLst>
              <a:ext uri="{FF2B5EF4-FFF2-40B4-BE49-F238E27FC236}">
                <a16:creationId xmlns:a16="http://schemas.microsoft.com/office/drawing/2014/main" id="{A12D238E-2A71-4093-B584-2EEF78346EBB}"/>
              </a:ext>
            </a:extLst>
          </p:cNvPr>
          <p:cNvSpPr txBox="1"/>
          <p:nvPr/>
        </p:nvSpPr>
        <p:spPr>
          <a:xfrm>
            <a:off x="5110356" y="4369487"/>
            <a:ext cx="1059415"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KUIVATUS</a:t>
            </a:r>
            <a:endParaRPr lang="fi-FI" sz="1600" dirty="0"/>
          </a:p>
        </p:txBody>
      </p:sp>
      <p:sp>
        <p:nvSpPr>
          <p:cNvPr id="37" name="Tekstiruutu 38">
            <a:extLst>
              <a:ext uri="{FF2B5EF4-FFF2-40B4-BE49-F238E27FC236}">
                <a16:creationId xmlns:a16="http://schemas.microsoft.com/office/drawing/2014/main" id="{01188E86-C3DE-470C-A28D-3853E57AC5CE}"/>
              </a:ext>
            </a:extLst>
          </p:cNvPr>
          <p:cNvSpPr txBox="1"/>
          <p:nvPr/>
        </p:nvSpPr>
        <p:spPr>
          <a:xfrm>
            <a:off x="4570658" y="3722426"/>
            <a:ext cx="1575010"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JÄLKIKÄSITTELY</a:t>
            </a:r>
            <a:endParaRPr lang="fi-FI" sz="1600" dirty="0"/>
          </a:p>
        </p:txBody>
      </p:sp>
      <p:sp>
        <p:nvSpPr>
          <p:cNvPr id="46" name="Tekstiruutu 45">
            <a:extLst>
              <a:ext uri="{FF2B5EF4-FFF2-40B4-BE49-F238E27FC236}">
                <a16:creationId xmlns:a16="http://schemas.microsoft.com/office/drawing/2014/main" id="{6FD9CDB9-2956-4EB7-9E2E-989705CCF46E}"/>
              </a:ext>
            </a:extLst>
          </p:cNvPr>
          <p:cNvSpPr txBox="1"/>
          <p:nvPr/>
        </p:nvSpPr>
        <p:spPr>
          <a:xfrm>
            <a:off x="6025396" y="3116069"/>
            <a:ext cx="1690753" cy="1015663"/>
          </a:xfrm>
          <a:prstGeom prst="rect">
            <a:avLst/>
          </a:prstGeom>
          <a:noFill/>
        </p:spPr>
        <p:txBody>
          <a:bodyPr wrap="square" rtlCol="0">
            <a:spAutoFit/>
          </a:bodyPr>
          <a:lstStyle/>
          <a:p>
            <a:pPr algn="ctr"/>
            <a:r>
              <a:rPr lang="fi-FI" sz="2000" b="1" dirty="0"/>
              <a:t>KEMIALLINEN MASSA</a:t>
            </a:r>
          </a:p>
          <a:p>
            <a:pPr algn="ctr"/>
            <a:r>
              <a:rPr lang="fi-FI" sz="2000" b="1" dirty="0"/>
              <a:t>Kuitulinja</a:t>
            </a:r>
          </a:p>
        </p:txBody>
      </p:sp>
      <p:sp>
        <p:nvSpPr>
          <p:cNvPr id="62" name="Ellipsi 61">
            <a:extLst>
              <a:ext uri="{FF2B5EF4-FFF2-40B4-BE49-F238E27FC236}">
                <a16:creationId xmlns:a16="http://schemas.microsoft.com/office/drawing/2014/main" id="{BADCE8DA-9A94-48E6-8204-46E5BD791500}"/>
              </a:ext>
            </a:extLst>
          </p:cNvPr>
          <p:cNvSpPr/>
          <p:nvPr/>
        </p:nvSpPr>
        <p:spPr>
          <a:xfrm>
            <a:off x="9298158" y="995483"/>
            <a:ext cx="1163519" cy="1203643"/>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kstiruutu 64">
            <a:extLst>
              <a:ext uri="{FF2B5EF4-FFF2-40B4-BE49-F238E27FC236}">
                <a16:creationId xmlns:a16="http://schemas.microsoft.com/office/drawing/2014/main" id="{3E5ECB25-9534-423D-B03B-F63096F4A537}"/>
              </a:ext>
            </a:extLst>
          </p:cNvPr>
          <p:cNvSpPr txBox="1"/>
          <p:nvPr/>
        </p:nvSpPr>
        <p:spPr>
          <a:xfrm>
            <a:off x="9413656" y="1335694"/>
            <a:ext cx="1055762" cy="523220"/>
          </a:xfrm>
          <a:prstGeom prst="rect">
            <a:avLst/>
          </a:prstGeom>
          <a:noFill/>
        </p:spPr>
        <p:txBody>
          <a:bodyPr wrap="square" rtlCol="0">
            <a:spAutoFit/>
          </a:bodyPr>
          <a:lstStyle/>
          <a:p>
            <a:r>
              <a:rPr lang="fi-FI" sz="1400" dirty="0"/>
              <a:t>KEMIKAALI-KIERTO</a:t>
            </a:r>
            <a:endParaRPr lang="fi-FI" sz="1600" dirty="0"/>
          </a:p>
        </p:txBody>
      </p:sp>
      <p:sp>
        <p:nvSpPr>
          <p:cNvPr id="40" name="Nuoli: Oikea 39">
            <a:extLst>
              <a:ext uri="{FF2B5EF4-FFF2-40B4-BE49-F238E27FC236}">
                <a16:creationId xmlns:a16="http://schemas.microsoft.com/office/drawing/2014/main" id="{AF58A091-6C9E-4164-B89B-EA3CBE28042D}"/>
              </a:ext>
            </a:extLst>
          </p:cNvPr>
          <p:cNvSpPr/>
          <p:nvPr/>
        </p:nvSpPr>
        <p:spPr>
          <a:xfrm>
            <a:off x="315809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1" name="Nuoli: Oikea 40">
            <a:extLst>
              <a:ext uri="{FF2B5EF4-FFF2-40B4-BE49-F238E27FC236}">
                <a16:creationId xmlns:a16="http://schemas.microsoft.com/office/drawing/2014/main" id="{4C020503-80EC-409C-A702-0F56BA9789F9}"/>
              </a:ext>
            </a:extLst>
          </p:cNvPr>
          <p:cNvSpPr/>
          <p:nvPr/>
        </p:nvSpPr>
        <p:spPr>
          <a:xfrm rot="10800000">
            <a:off x="5886367" y="4567837"/>
            <a:ext cx="2303685" cy="254602"/>
          </a:xfrm>
          <a:prstGeom prst="rightArrow">
            <a:avLst>
              <a:gd name="adj1" fmla="val 35590"/>
              <a:gd name="adj2" fmla="val 50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90997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DD69A1-0F7B-4D34-A7A5-86774CAFDA39}"/>
              </a:ext>
            </a:extLst>
          </p:cNvPr>
          <p:cNvSpPr>
            <a:spLocks noGrp="1"/>
          </p:cNvSpPr>
          <p:nvPr>
            <p:ph type="title"/>
          </p:nvPr>
        </p:nvSpPr>
        <p:spPr/>
        <p:txBody>
          <a:bodyPr/>
          <a:lstStyle/>
          <a:p>
            <a:r>
              <a:rPr lang="fi-FI" dirty="0"/>
              <a:t>Kuitulinja</a:t>
            </a:r>
          </a:p>
        </p:txBody>
      </p:sp>
      <p:sp>
        <p:nvSpPr>
          <p:cNvPr id="6" name="Text Placeholder 5">
            <a:extLst>
              <a:ext uri="{FF2B5EF4-FFF2-40B4-BE49-F238E27FC236}">
                <a16:creationId xmlns:a16="http://schemas.microsoft.com/office/drawing/2014/main" id="{BE4B1AAA-8E39-40E1-820C-965B197F06BD}"/>
              </a:ext>
            </a:extLst>
          </p:cNvPr>
          <p:cNvSpPr>
            <a:spLocks noGrp="1"/>
          </p:cNvSpPr>
          <p:nvPr>
            <p:ph type="body" idx="1"/>
          </p:nvPr>
        </p:nvSpPr>
        <p:spPr/>
        <p:txBody>
          <a:bodyPr/>
          <a:lstStyle/>
          <a:p>
            <a:r>
              <a:rPr lang="fi-FI" dirty="0"/>
              <a:t>Puun käsittelystä valmiiseen selluun</a:t>
            </a:r>
          </a:p>
        </p:txBody>
      </p:sp>
      <p:sp>
        <p:nvSpPr>
          <p:cNvPr id="4" name="Footer Placeholder 3">
            <a:extLst>
              <a:ext uri="{FF2B5EF4-FFF2-40B4-BE49-F238E27FC236}">
                <a16:creationId xmlns:a16="http://schemas.microsoft.com/office/drawing/2014/main" id="{667E2C44-94FD-4A0B-B03C-79AB62BEBB58}"/>
              </a:ext>
            </a:extLst>
          </p:cNvPr>
          <p:cNvSpPr>
            <a:spLocks noGrp="1"/>
          </p:cNvSpPr>
          <p:nvPr>
            <p:ph type="ftr" sz="quarter" idx="11"/>
          </p:nvPr>
        </p:nvSpPr>
        <p:spPr/>
        <p:txBody>
          <a:bodyPr/>
          <a:lstStyle/>
          <a:p>
            <a:r>
              <a:rPr lang="fi-FI"/>
              <a:t>kiertotalousamk.fi</a:t>
            </a:r>
          </a:p>
        </p:txBody>
      </p:sp>
      <p:pic>
        <p:nvPicPr>
          <p:cNvPr id="7" name="Picture 6">
            <a:hlinkClick r:id="rId2" action="ppaction://hlinksldjump"/>
            <a:extLst>
              <a:ext uri="{FF2B5EF4-FFF2-40B4-BE49-F238E27FC236}">
                <a16:creationId xmlns:a16="http://schemas.microsoft.com/office/drawing/2014/main" id="{F8D10231-F107-4DA3-938B-788497A35EDB}"/>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3100166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5C8B71D2-5EBD-4611-88A3-2C953D1404BE}"/>
              </a:ext>
            </a:extLst>
          </p:cNvPr>
          <p:cNvSpPr/>
          <p:nvPr/>
        </p:nvSpPr>
        <p:spPr>
          <a:xfrm>
            <a:off x="2116455" y="2438399"/>
            <a:ext cx="696865" cy="361069"/>
          </a:xfrm>
          <a:prstGeom prst="rect">
            <a:avLst/>
          </a:prstGeom>
          <a:solidFill>
            <a:srgbClr val="33988D">
              <a:alpha val="10000"/>
            </a:srgbClr>
          </a:solidFill>
          <a:ln w="19050">
            <a:solidFill>
              <a:srgbClr val="3398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Nuoli: Oikea 63">
            <a:extLst>
              <a:ext uri="{FF2B5EF4-FFF2-40B4-BE49-F238E27FC236}">
                <a16:creationId xmlns:a16="http://schemas.microsoft.com/office/drawing/2014/main" id="{6AC777A0-E72A-4853-B91E-7152DCCEB775}"/>
              </a:ext>
            </a:extLst>
          </p:cNvPr>
          <p:cNvSpPr/>
          <p:nvPr/>
        </p:nvSpPr>
        <p:spPr>
          <a:xfrm rot="10800000">
            <a:off x="8640384" y="1240963"/>
            <a:ext cx="728460" cy="275208"/>
          </a:xfrm>
          <a:prstGeom prst="rightArrow">
            <a:avLst/>
          </a:prstGeom>
          <a:solidFill>
            <a:srgbClr val="4A0D62">
              <a:alpha val="50000"/>
            </a:srgb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1953285" cy="646331"/>
          </a:xfrm>
          <a:prstGeom prst="rect">
            <a:avLst/>
          </a:prstGeom>
          <a:noFill/>
        </p:spPr>
        <p:txBody>
          <a:bodyPr wrap="square" rtlCol="0">
            <a:spAutoFit/>
          </a:bodyPr>
          <a:lstStyle/>
          <a:p>
            <a:r>
              <a:rPr lang="fi-FI" dirty="0"/>
              <a:t>SELLU</a:t>
            </a:r>
          </a:p>
          <a:p>
            <a:r>
              <a:rPr lang="fi-FI" dirty="0"/>
              <a:t>Raaka-aineet 1/1</a:t>
            </a:r>
          </a:p>
        </p:txBody>
      </p:sp>
      <p:sp>
        <p:nvSpPr>
          <p:cNvPr id="7" name="Ellipsi 6">
            <a:extLst>
              <a:ext uri="{FF2B5EF4-FFF2-40B4-BE49-F238E27FC236}">
                <a16:creationId xmlns:a16="http://schemas.microsoft.com/office/drawing/2014/main" id="{11D1964C-02D4-4148-8A5C-A51340ABBBDD}"/>
              </a:ext>
            </a:extLst>
          </p:cNvPr>
          <p:cNvSpPr/>
          <p:nvPr/>
        </p:nvSpPr>
        <p:spPr>
          <a:xfrm>
            <a:off x="4432305" y="995483"/>
            <a:ext cx="4865853" cy="4867034"/>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a:endCxn id="7" idx="0"/>
          </p:cNvCxnSpPr>
          <p:nvPr/>
        </p:nvCxnSpPr>
        <p:spPr>
          <a:xfrm flipH="1" flipV="1">
            <a:off x="6865232" y="995483"/>
            <a:ext cx="5542" cy="1578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a:stCxn id="9" idx="7"/>
            <a:endCxn id="7" idx="7"/>
          </p:cNvCxnSpPr>
          <p:nvPr/>
        </p:nvCxnSpPr>
        <p:spPr>
          <a:xfrm flipV="1">
            <a:off x="7498519" y="1708244"/>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7C2E953-0942-40CE-BEB2-1EADF2D53E1A}"/>
              </a:ext>
            </a:extLst>
          </p:cNvPr>
          <p:cNvCxnSpPr>
            <a:cxnSpLocks/>
            <a:stCxn id="9" idx="6"/>
            <a:endCxn id="7" idx="6"/>
          </p:cNvCxnSpPr>
          <p:nvPr/>
        </p:nvCxnSpPr>
        <p:spPr>
          <a:xfrm flipV="1">
            <a:off x="7758540" y="3429000"/>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080E3264-E779-41B2-A5BB-5B4ADC504B30}"/>
              </a:ext>
            </a:extLst>
          </p:cNvPr>
          <p:cNvCxnSpPr>
            <a:cxnSpLocks/>
            <a:stCxn id="9" idx="5"/>
            <a:endCxn id="7" idx="5"/>
          </p:cNvCxnSpPr>
          <p:nvPr/>
        </p:nvCxnSpPr>
        <p:spPr>
          <a:xfrm>
            <a:off x="7498519" y="4076735"/>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2773CE8-B718-4448-A6B1-A04CD732F1F0}"/>
              </a:ext>
            </a:extLst>
          </p:cNvPr>
          <p:cNvCxnSpPr>
            <a:cxnSpLocks/>
            <a:stCxn id="9" idx="4"/>
            <a:endCxn id="7" idx="4"/>
          </p:cNvCxnSpPr>
          <p:nvPr/>
        </p:nvCxnSpPr>
        <p:spPr>
          <a:xfrm flipH="1">
            <a:off x="6865232" y="4334535"/>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F161555-FE57-47BC-97AA-139B749AF0D9}"/>
              </a:ext>
            </a:extLst>
          </p:cNvPr>
          <p:cNvCxnSpPr>
            <a:cxnSpLocks/>
          </p:cNvCxnSpPr>
          <p:nvPr/>
        </p:nvCxnSpPr>
        <p:spPr>
          <a:xfrm flipH="1">
            <a:off x="5506937" y="4181038"/>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71EA14DD-A6A2-4CB6-B537-3058EF4E8FA7}"/>
              </a:ext>
            </a:extLst>
          </p:cNvPr>
          <p:cNvCxnSpPr>
            <a:cxnSpLocks/>
            <a:stCxn id="9" idx="2"/>
            <a:endCxn id="7" idx="2"/>
          </p:cNvCxnSpPr>
          <p:nvPr/>
        </p:nvCxnSpPr>
        <p:spPr>
          <a:xfrm flipH="1" flipV="1">
            <a:off x="4432305" y="3429000"/>
            <a:ext cx="1550702" cy="25351"/>
          </a:xfrm>
          <a:prstGeom prst="line">
            <a:avLst/>
          </a:prstGeom>
          <a:ln w="25400"/>
        </p:spPr>
        <p:style>
          <a:lnRef idx="2">
            <a:schemeClr val="dk1"/>
          </a:lnRef>
          <a:fillRef idx="0">
            <a:schemeClr val="dk1"/>
          </a:fillRef>
          <a:effectRef idx="1">
            <a:schemeClr val="dk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a:stCxn id="9" idx="1"/>
            <a:endCxn id="7" idx="1"/>
          </p:cNvCxnSpPr>
          <p:nvPr/>
        </p:nvCxnSpPr>
        <p:spPr>
          <a:xfrm flipH="1" flipV="1">
            <a:off x="5144893" y="1708244"/>
            <a:ext cx="1098135" cy="11237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8DD0BA74-6D6C-4677-8CD7-9AB281C106DF}"/>
              </a:ext>
            </a:extLst>
          </p:cNvPr>
          <p:cNvCxnSpPr>
            <a:cxnSpLocks/>
          </p:cNvCxnSpPr>
          <p:nvPr/>
        </p:nvCxnSpPr>
        <p:spPr>
          <a:xfrm flipV="1">
            <a:off x="4725983" y="3868618"/>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Nuoli: Oikea 20">
            <a:extLst>
              <a:ext uri="{FF2B5EF4-FFF2-40B4-BE49-F238E27FC236}">
                <a16:creationId xmlns:a16="http://schemas.microsoft.com/office/drawing/2014/main" id="{E318204F-E47B-4A41-9A79-2CE8B15E28BC}"/>
              </a:ext>
            </a:extLst>
          </p:cNvPr>
          <p:cNvSpPr/>
          <p:nvPr/>
        </p:nvSpPr>
        <p:spPr>
          <a:xfrm>
            <a:off x="6684426" y="1112103"/>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22" name="Nuoli: Oikea 21">
            <a:extLst>
              <a:ext uri="{FF2B5EF4-FFF2-40B4-BE49-F238E27FC236}">
                <a16:creationId xmlns:a16="http://schemas.microsoft.com/office/drawing/2014/main" id="{66EA8B80-0A60-409E-9585-960E94D346CC}"/>
              </a:ext>
            </a:extLst>
          </p:cNvPr>
          <p:cNvSpPr/>
          <p:nvPr/>
        </p:nvSpPr>
        <p:spPr>
          <a:xfrm rot="2709761">
            <a:off x="8235432" y="17639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3" name="Nuoli: Oikea 22">
            <a:extLst>
              <a:ext uri="{FF2B5EF4-FFF2-40B4-BE49-F238E27FC236}">
                <a16:creationId xmlns:a16="http://schemas.microsoft.com/office/drawing/2014/main" id="{307B9F2E-F4CD-46EB-B07C-CF7126640354}"/>
              </a:ext>
            </a:extLst>
          </p:cNvPr>
          <p:cNvSpPr/>
          <p:nvPr/>
        </p:nvSpPr>
        <p:spPr>
          <a:xfrm rot="5400000">
            <a:off x="8890554" y="33435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4" name="Nuoli: Oikea 23">
            <a:extLst>
              <a:ext uri="{FF2B5EF4-FFF2-40B4-BE49-F238E27FC236}">
                <a16:creationId xmlns:a16="http://schemas.microsoft.com/office/drawing/2014/main" id="{97674F82-393F-44A4-A02F-678D31D37BD8}"/>
              </a:ext>
            </a:extLst>
          </p:cNvPr>
          <p:cNvSpPr/>
          <p:nvPr/>
        </p:nvSpPr>
        <p:spPr>
          <a:xfrm rot="8012130">
            <a:off x="8192243" y="489279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5" name="Nuoli: Oikea 24">
            <a:extLst>
              <a:ext uri="{FF2B5EF4-FFF2-40B4-BE49-F238E27FC236}">
                <a16:creationId xmlns:a16="http://schemas.microsoft.com/office/drawing/2014/main" id="{88721499-0C81-48E5-BA50-4A8FA85DD7BF}"/>
              </a:ext>
            </a:extLst>
          </p:cNvPr>
          <p:cNvSpPr/>
          <p:nvPr/>
        </p:nvSpPr>
        <p:spPr>
          <a:xfrm rot="10800000">
            <a:off x="6649717" y="550366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6" name="Nuoli: Oikea 25">
            <a:extLst>
              <a:ext uri="{FF2B5EF4-FFF2-40B4-BE49-F238E27FC236}">
                <a16:creationId xmlns:a16="http://schemas.microsoft.com/office/drawing/2014/main" id="{F63CE276-B1CE-4D18-B9E2-29759AB11B76}"/>
              </a:ext>
            </a:extLst>
          </p:cNvPr>
          <p:cNvSpPr/>
          <p:nvPr/>
        </p:nvSpPr>
        <p:spPr>
          <a:xfrm rot="12690754">
            <a:off x="5424562" y="511427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7" name="Nuoli: Oikea 26">
            <a:extLst>
              <a:ext uri="{FF2B5EF4-FFF2-40B4-BE49-F238E27FC236}">
                <a16:creationId xmlns:a16="http://schemas.microsoft.com/office/drawing/2014/main" id="{16C6BA68-13EB-4CFB-AE58-B5ED11BA6835}"/>
              </a:ext>
            </a:extLst>
          </p:cNvPr>
          <p:cNvSpPr/>
          <p:nvPr/>
        </p:nvSpPr>
        <p:spPr>
          <a:xfrm rot="14531192">
            <a:off x="4721589" y="43153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0" name="Tekstiruutu 31">
            <a:extLst>
              <a:ext uri="{FF2B5EF4-FFF2-40B4-BE49-F238E27FC236}">
                <a16:creationId xmlns:a16="http://schemas.microsoft.com/office/drawing/2014/main" id="{8F836A91-73AC-43EE-89AE-04E64A9673DC}"/>
              </a:ext>
            </a:extLst>
          </p:cNvPr>
          <p:cNvSpPr txBox="1"/>
          <p:nvPr/>
        </p:nvSpPr>
        <p:spPr>
          <a:xfrm>
            <a:off x="5481530" y="1461003"/>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PUUN KÄSITTELY</a:t>
            </a:r>
          </a:p>
        </p:txBody>
      </p:sp>
      <p:sp>
        <p:nvSpPr>
          <p:cNvPr id="31" name="Tekstiruutu 32">
            <a:extLst>
              <a:ext uri="{FF2B5EF4-FFF2-40B4-BE49-F238E27FC236}">
                <a16:creationId xmlns:a16="http://schemas.microsoft.com/office/drawing/2014/main" id="{F1C45DD4-1050-4ECA-BD8B-D42D05FD3C24}"/>
              </a:ext>
            </a:extLst>
          </p:cNvPr>
          <p:cNvSpPr txBox="1"/>
          <p:nvPr/>
        </p:nvSpPr>
        <p:spPr>
          <a:xfrm>
            <a:off x="7075845" y="1460034"/>
            <a:ext cx="1206466"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KEITTO</a:t>
            </a:r>
            <a:endParaRPr lang="fi-FI" sz="1600" dirty="0"/>
          </a:p>
        </p:txBody>
      </p:sp>
      <p:sp>
        <p:nvSpPr>
          <p:cNvPr id="32" name="Tekstiruutu 33">
            <a:extLst>
              <a:ext uri="{FF2B5EF4-FFF2-40B4-BE49-F238E27FC236}">
                <a16:creationId xmlns:a16="http://schemas.microsoft.com/office/drawing/2014/main" id="{2C2CCE1D-FB32-4D2E-B2DA-378966EA4F47}"/>
              </a:ext>
            </a:extLst>
          </p:cNvPr>
          <p:cNvSpPr txBox="1"/>
          <p:nvPr/>
        </p:nvSpPr>
        <p:spPr>
          <a:xfrm>
            <a:off x="7868485" y="2574167"/>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MASSAN PESU</a:t>
            </a:r>
          </a:p>
        </p:txBody>
      </p:sp>
      <p:sp>
        <p:nvSpPr>
          <p:cNvPr id="33" name="Tekstiruutu 34">
            <a:extLst>
              <a:ext uri="{FF2B5EF4-FFF2-40B4-BE49-F238E27FC236}">
                <a16:creationId xmlns:a16="http://schemas.microsoft.com/office/drawing/2014/main" id="{51C3DEA1-41FB-4335-A6AD-54B5C0954A0D}"/>
              </a:ext>
            </a:extLst>
          </p:cNvPr>
          <p:cNvSpPr txBox="1"/>
          <p:nvPr/>
        </p:nvSpPr>
        <p:spPr>
          <a:xfrm>
            <a:off x="7877278" y="3731795"/>
            <a:ext cx="133603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LAJITTELU</a:t>
            </a:r>
            <a:endParaRPr lang="fi-FI" sz="1600" dirty="0"/>
          </a:p>
        </p:txBody>
      </p:sp>
      <p:sp>
        <p:nvSpPr>
          <p:cNvPr id="34" name="Tekstiruutu 35">
            <a:extLst>
              <a:ext uri="{FF2B5EF4-FFF2-40B4-BE49-F238E27FC236}">
                <a16:creationId xmlns:a16="http://schemas.microsoft.com/office/drawing/2014/main" id="{5D105089-5FAA-4760-BB5B-0CAF4F875F33}"/>
              </a:ext>
            </a:extLst>
          </p:cNvPr>
          <p:cNvSpPr txBox="1"/>
          <p:nvPr/>
        </p:nvSpPr>
        <p:spPr>
          <a:xfrm>
            <a:off x="6993746" y="4817726"/>
            <a:ext cx="1273052" cy="523220"/>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HAPPIDELIG-NIFIOINTI</a:t>
            </a:r>
            <a:endParaRPr lang="fi-FI" sz="1600" dirty="0"/>
          </a:p>
        </p:txBody>
      </p:sp>
      <p:sp>
        <p:nvSpPr>
          <p:cNvPr id="35" name="Tekstiruutu 36">
            <a:extLst>
              <a:ext uri="{FF2B5EF4-FFF2-40B4-BE49-F238E27FC236}">
                <a16:creationId xmlns:a16="http://schemas.microsoft.com/office/drawing/2014/main" id="{267B9380-1020-4B87-A668-A3A37694FAE9}"/>
              </a:ext>
            </a:extLst>
          </p:cNvPr>
          <p:cNvSpPr txBox="1"/>
          <p:nvPr/>
        </p:nvSpPr>
        <p:spPr>
          <a:xfrm>
            <a:off x="5922612" y="4835795"/>
            <a:ext cx="100964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VALKAISU</a:t>
            </a:r>
            <a:endParaRPr lang="fi-FI" sz="1600" dirty="0"/>
          </a:p>
        </p:txBody>
      </p:sp>
      <p:sp>
        <p:nvSpPr>
          <p:cNvPr id="36" name="Tekstiruutu 37">
            <a:extLst>
              <a:ext uri="{FF2B5EF4-FFF2-40B4-BE49-F238E27FC236}">
                <a16:creationId xmlns:a16="http://schemas.microsoft.com/office/drawing/2014/main" id="{A12D238E-2A71-4093-B584-2EEF78346EBB}"/>
              </a:ext>
            </a:extLst>
          </p:cNvPr>
          <p:cNvSpPr txBox="1"/>
          <p:nvPr/>
        </p:nvSpPr>
        <p:spPr>
          <a:xfrm>
            <a:off x="5110356" y="4369487"/>
            <a:ext cx="1059415"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KUIVATUS</a:t>
            </a:r>
            <a:endParaRPr lang="fi-FI" sz="1600" dirty="0"/>
          </a:p>
        </p:txBody>
      </p:sp>
      <p:sp>
        <p:nvSpPr>
          <p:cNvPr id="37" name="Tekstiruutu 38">
            <a:extLst>
              <a:ext uri="{FF2B5EF4-FFF2-40B4-BE49-F238E27FC236}">
                <a16:creationId xmlns:a16="http://schemas.microsoft.com/office/drawing/2014/main" id="{01188E86-C3DE-470C-A28D-3853E57AC5CE}"/>
              </a:ext>
            </a:extLst>
          </p:cNvPr>
          <p:cNvSpPr txBox="1"/>
          <p:nvPr/>
        </p:nvSpPr>
        <p:spPr>
          <a:xfrm>
            <a:off x="4570658" y="3722426"/>
            <a:ext cx="1575010"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JÄLKIKÄSITTELY</a:t>
            </a:r>
            <a:endParaRPr lang="fi-FI" sz="1600" dirty="0"/>
          </a:p>
        </p:txBody>
      </p:sp>
      <p:sp>
        <p:nvSpPr>
          <p:cNvPr id="62" name="Ellipsi 61">
            <a:extLst>
              <a:ext uri="{FF2B5EF4-FFF2-40B4-BE49-F238E27FC236}">
                <a16:creationId xmlns:a16="http://schemas.microsoft.com/office/drawing/2014/main" id="{BADCE8DA-9A94-48E6-8204-46E5BD791500}"/>
              </a:ext>
            </a:extLst>
          </p:cNvPr>
          <p:cNvSpPr/>
          <p:nvPr/>
        </p:nvSpPr>
        <p:spPr>
          <a:xfrm>
            <a:off x="9298158" y="995483"/>
            <a:ext cx="1163519" cy="1203643"/>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kstiruutu 64">
            <a:extLst>
              <a:ext uri="{FF2B5EF4-FFF2-40B4-BE49-F238E27FC236}">
                <a16:creationId xmlns:a16="http://schemas.microsoft.com/office/drawing/2014/main" id="{3E5ECB25-9534-423D-B03B-F63096F4A537}"/>
              </a:ext>
            </a:extLst>
          </p:cNvPr>
          <p:cNvSpPr txBox="1"/>
          <p:nvPr/>
        </p:nvSpPr>
        <p:spPr>
          <a:xfrm>
            <a:off x="9413656" y="1335694"/>
            <a:ext cx="1055762" cy="523220"/>
          </a:xfrm>
          <a:prstGeom prst="rect">
            <a:avLst/>
          </a:prstGeom>
          <a:noFill/>
        </p:spPr>
        <p:txBody>
          <a:bodyPr wrap="square" rtlCol="0">
            <a:spAutoFit/>
          </a:bodyPr>
          <a:lstStyle/>
          <a:p>
            <a:r>
              <a:rPr lang="fi-FI" sz="1400" dirty="0"/>
              <a:t>KEMIKAALI-KIERTO</a:t>
            </a:r>
            <a:endParaRPr lang="fi-FI" sz="1600" dirty="0"/>
          </a:p>
        </p:txBody>
      </p:sp>
      <p:sp>
        <p:nvSpPr>
          <p:cNvPr id="40" name="Nuoli: Oikea 39">
            <a:extLst>
              <a:ext uri="{FF2B5EF4-FFF2-40B4-BE49-F238E27FC236}">
                <a16:creationId xmlns:a16="http://schemas.microsoft.com/office/drawing/2014/main" id="{443415A3-79E4-4470-956E-DB7041703E63}"/>
              </a:ext>
            </a:extLst>
          </p:cNvPr>
          <p:cNvSpPr/>
          <p:nvPr/>
        </p:nvSpPr>
        <p:spPr>
          <a:xfrm>
            <a:off x="3163402" y="2391289"/>
            <a:ext cx="1919665"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1" name="Tekstiruutu 40">
            <a:extLst>
              <a:ext uri="{FF2B5EF4-FFF2-40B4-BE49-F238E27FC236}">
                <a16:creationId xmlns:a16="http://schemas.microsoft.com/office/drawing/2014/main" id="{1082121E-547D-48C1-B2FA-D9BF48DC25E2}"/>
              </a:ext>
            </a:extLst>
          </p:cNvPr>
          <p:cNvSpPr txBox="1"/>
          <p:nvPr/>
        </p:nvSpPr>
        <p:spPr>
          <a:xfrm>
            <a:off x="3106745" y="2491691"/>
            <a:ext cx="1397161" cy="307777"/>
          </a:xfrm>
          <a:prstGeom prst="rect">
            <a:avLst/>
          </a:prstGeom>
          <a:noFill/>
        </p:spPr>
        <p:txBody>
          <a:bodyPr wrap="square" rtlCol="0">
            <a:spAutoFit/>
          </a:bodyPr>
          <a:lstStyle/>
          <a:p>
            <a:r>
              <a:rPr lang="fi-FI" sz="1400" dirty="0">
                <a:solidFill>
                  <a:schemeClr val="bg1"/>
                </a:solidFill>
              </a:rPr>
              <a:t>KUITUPUU</a:t>
            </a:r>
          </a:p>
        </p:txBody>
      </p:sp>
      <p:sp>
        <p:nvSpPr>
          <p:cNvPr id="42" name="Nuoli: Oikea 41">
            <a:extLst>
              <a:ext uri="{FF2B5EF4-FFF2-40B4-BE49-F238E27FC236}">
                <a16:creationId xmlns:a16="http://schemas.microsoft.com/office/drawing/2014/main" id="{1F2B5533-A888-4FBD-9528-59448880C73F}"/>
              </a:ext>
            </a:extLst>
          </p:cNvPr>
          <p:cNvSpPr/>
          <p:nvPr/>
        </p:nvSpPr>
        <p:spPr>
          <a:xfrm>
            <a:off x="315809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3" name="Tekstiruutu 42">
            <a:extLst>
              <a:ext uri="{FF2B5EF4-FFF2-40B4-BE49-F238E27FC236}">
                <a16:creationId xmlns:a16="http://schemas.microsoft.com/office/drawing/2014/main" id="{160F8095-F036-4BDD-9614-D8EBAC4C3D1D}"/>
              </a:ext>
            </a:extLst>
          </p:cNvPr>
          <p:cNvSpPr txBox="1"/>
          <p:nvPr/>
        </p:nvSpPr>
        <p:spPr>
          <a:xfrm>
            <a:off x="3124409" y="2935210"/>
            <a:ext cx="1707568" cy="276999"/>
          </a:xfrm>
          <a:prstGeom prst="rect">
            <a:avLst/>
          </a:prstGeom>
          <a:noFill/>
        </p:spPr>
        <p:txBody>
          <a:bodyPr wrap="square" rtlCol="0">
            <a:spAutoFit/>
          </a:bodyPr>
          <a:lstStyle/>
          <a:p>
            <a:r>
              <a:rPr lang="fi-FI" sz="1200" dirty="0">
                <a:solidFill>
                  <a:schemeClr val="bg1"/>
                </a:solidFill>
              </a:rPr>
              <a:t>SAHAHAKE,SAHANPURU</a:t>
            </a:r>
          </a:p>
        </p:txBody>
      </p:sp>
      <p:sp>
        <p:nvSpPr>
          <p:cNvPr id="44" name="Nuoli: Oikea 43">
            <a:extLst>
              <a:ext uri="{FF2B5EF4-FFF2-40B4-BE49-F238E27FC236}">
                <a16:creationId xmlns:a16="http://schemas.microsoft.com/office/drawing/2014/main" id="{34E39028-ACFC-4DE2-8037-466C50580858}"/>
              </a:ext>
            </a:extLst>
          </p:cNvPr>
          <p:cNvSpPr/>
          <p:nvPr/>
        </p:nvSpPr>
        <p:spPr>
          <a:xfrm>
            <a:off x="3158095" y="1908394"/>
            <a:ext cx="1548797"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5" name="Tekstiruutu 44">
            <a:extLst>
              <a:ext uri="{FF2B5EF4-FFF2-40B4-BE49-F238E27FC236}">
                <a16:creationId xmlns:a16="http://schemas.microsoft.com/office/drawing/2014/main" id="{A22252EF-ED86-44D6-9781-D2BE91960EDE}"/>
              </a:ext>
            </a:extLst>
          </p:cNvPr>
          <p:cNvSpPr txBox="1"/>
          <p:nvPr/>
        </p:nvSpPr>
        <p:spPr>
          <a:xfrm>
            <a:off x="3105416" y="2030297"/>
            <a:ext cx="1528324" cy="276999"/>
          </a:xfrm>
          <a:prstGeom prst="rect">
            <a:avLst/>
          </a:prstGeom>
          <a:noFill/>
        </p:spPr>
        <p:txBody>
          <a:bodyPr wrap="square" rtlCol="0">
            <a:spAutoFit/>
          </a:bodyPr>
          <a:lstStyle/>
          <a:p>
            <a:r>
              <a:rPr lang="fi-FI" sz="1200" dirty="0">
                <a:solidFill>
                  <a:schemeClr val="bg1"/>
                </a:solidFill>
              </a:rPr>
              <a:t>NON-WOOD-KUIDUT</a:t>
            </a:r>
          </a:p>
        </p:txBody>
      </p:sp>
      <p:pic>
        <p:nvPicPr>
          <p:cNvPr id="48" name="Kuva 47" descr="Lehtipuu">
            <a:extLst>
              <a:ext uri="{FF2B5EF4-FFF2-40B4-BE49-F238E27FC236}">
                <a16:creationId xmlns:a16="http://schemas.microsoft.com/office/drawing/2014/main" id="{D526E3AA-0C0C-4722-A140-1B86B32E3A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9610" y="2480384"/>
            <a:ext cx="261610" cy="261610"/>
          </a:xfrm>
          <a:prstGeom prst="rect">
            <a:avLst/>
          </a:prstGeom>
        </p:spPr>
      </p:pic>
      <p:pic>
        <p:nvPicPr>
          <p:cNvPr id="49" name="Kuva 48" descr="Kuusi">
            <a:extLst>
              <a:ext uri="{FF2B5EF4-FFF2-40B4-BE49-F238E27FC236}">
                <a16:creationId xmlns:a16="http://schemas.microsoft.com/office/drawing/2014/main" id="{F4B13563-E83D-46E6-84D8-39CBFAA279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63262" y="2473022"/>
            <a:ext cx="280503" cy="280503"/>
          </a:xfrm>
          <a:prstGeom prst="rect">
            <a:avLst/>
          </a:prstGeom>
        </p:spPr>
      </p:pic>
      <p:sp>
        <p:nvSpPr>
          <p:cNvPr id="50" name="Nuoli: Oikea 49">
            <a:extLst>
              <a:ext uri="{FF2B5EF4-FFF2-40B4-BE49-F238E27FC236}">
                <a16:creationId xmlns:a16="http://schemas.microsoft.com/office/drawing/2014/main" id="{5FB84835-69E7-4CC5-BE69-95B167C1947D}"/>
              </a:ext>
            </a:extLst>
          </p:cNvPr>
          <p:cNvSpPr/>
          <p:nvPr/>
        </p:nvSpPr>
        <p:spPr>
          <a:xfrm rot="16200000">
            <a:off x="2366055" y="2268036"/>
            <a:ext cx="164374" cy="9572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2" name="Tekstiruutu 1">
            <a:extLst>
              <a:ext uri="{FF2B5EF4-FFF2-40B4-BE49-F238E27FC236}">
                <a16:creationId xmlns:a16="http://schemas.microsoft.com/office/drawing/2014/main" id="{10613E3A-854D-46DC-B47F-2FCB98406148}"/>
              </a:ext>
            </a:extLst>
          </p:cNvPr>
          <p:cNvSpPr txBox="1"/>
          <p:nvPr/>
        </p:nvSpPr>
        <p:spPr>
          <a:xfrm>
            <a:off x="2064693" y="2942904"/>
            <a:ext cx="799980" cy="261610"/>
          </a:xfrm>
          <a:prstGeom prst="rect">
            <a:avLst/>
          </a:prstGeom>
          <a:noFill/>
        </p:spPr>
        <p:txBody>
          <a:bodyPr wrap="square" rtlCol="0">
            <a:spAutoFit/>
          </a:bodyPr>
          <a:lstStyle/>
          <a:p>
            <a:r>
              <a:rPr lang="fi-FI" sz="1100" dirty="0"/>
              <a:t>TUKKIPUU</a:t>
            </a:r>
          </a:p>
        </p:txBody>
      </p:sp>
      <p:sp>
        <p:nvSpPr>
          <p:cNvPr id="51" name="Nuoli: Oikea 50">
            <a:extLst>
              <a:ext uri="{FF2B5EF4-FFF2-40B4-BE49-F238E27FC236}">
                <a16:creationId xmlns:a16="http://schemas.microsoft.com/office/drawing/2014/main" id="{9937F088-46B8-4649-AD18-DCF4C4934DC4}"/>
              </a:ext>
            </a:extLst>
          </p:cNvPr>
          <p:cNvSpPr/>
          <p:nvPr/>
        </p:nvSpPr>
        <p:spPr>
          <a:xfrm>
            <a:off x="2832607" y="3029325"/>
            <a:ext cx="280266" cy="105389"/>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52" name="Nuoli: Oikea 51">
            <a:extLst>
              <a:ext uri="{FF2B5EF4-FFF2-40B4-BE49-F238E27FC236}">
                <a16:creationId xmlns:a16="http://schemas.microsoft.com/office/drawing/2014/main" id="{CB3C086B-CD88-43BD-8546-1AA2CA8B4DA2}"/>
              </a:ext>
            </a:extLst>
          </p:cNvPr>
          <p:cNvSpPr/>
          <p:nvPr/>
        </p:nvSpPr>
        <p:spPr>
          <a:xfrm>
            <a:off x="2838214" y="2592884"/>
            <a:ext cx="280266" cy="105389"/>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53" name="Nuoli: Oikea 52">
            <a:extLst>
              <a:ext uri="{FF2B5EF4-FFF2-40B4-BE49-F238E27FC236}">
                <a16:creationId xmlns:a16="http://schemas.microsoft.com/office/drawing/2014/main" id="{2F0BF8AD-C949-461F-9D8A-009F3212F0CB}"/>
              </a:ext>
            </a:extLst>
          </p:cNvPr>
          <p:cNvSpPr/>
          <p:nvPr/>
        </p:nvSpPr>
        <p:spPr>
          <a:xfrm rot="5400000">
            <a:off x="2363483" y="2864976"/>
            <a:ext cx="166187" cy="100174"/>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54" name="Tekstiruutu 53">
            <a:extLst>
              <a:ext uri="{FF2B5EF4-FFF2-40B4-BE49-F238E27FC236}">
                <a16:creationId xmlns:a16="http://schemas.microsoft.com/office/drawing/2014/main" id="{D735E762-832A-43B8-B363-E4449800F84D}"/>
              </a:ext>
            </a:extLst>
          </p:cNvPr>
          <p:cNvSpPr txBox="1"/>
          <p:nvPr/>
        </p:nvSpPr>
        <p:spPr>
          <a:xfrm>
            <a:off x="2064336" y="2032500"/>
            <a:ext cx="941002" cy="261610"/>
          </a:xfrm>
          <a:prstGeom prst="rect">
            <a:avLst/>
          </a:prstGeom>
          <a:noFill/>
        </p:spPr>
        <p:txBody>
          <a:bodyPr wrap="square" rtlCol="0">
            <a:spAutoFit/>
          </a:bodyPr>
          <a:lstStyle/>
          <a:p>
            <a:r>
              <a:rPr lang="fi-FI" sz="1100" dirty="0"/>
              <a:t>ENERGIAPUU</a:t>
            </a:r>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44081" y="952648"/>
            <a:ext cx="5046436" cy="5028903"/>
          </a:xfrm>
          <a:prstGeom prst="pie">
            <a:avLst>
              <a:gd name="adj1" fmla="val 20693095"/>
              <a:gd name="adj2" fmla="val 17980903"/>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Nuoli: Oikea 46">
            <a:extLst>
              <a:ext uri="{FF2B5EF4-FFF2-40B4-BE49-F238E27FC236}">
                <a16:creationId xmlns:a16="http://schemas.microsoft.com/office/drawing/2014/main" id="{93A87493-C90F-44BE-BCC5-0FB52E603DBE}"/>
              </a:ext>
            </a:extLst>
          </p:cNvPr>
          <p:cNvSpPr/>
          <p:nvPr/>
        </p:nvSpPr>
        <p:spPr>
          <a:xfrm rot="10800000">
            <a:off x="3449558" y="3486821"/>
            <a:ext cx="991517" cy="3901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6" name="Tekstiruutu 45">
            <a:extLst>
              <a:ext uri="{FF2B5EF4-FFF2-40B4-BE49-F238E27FC236}">
                <a16:creationId xmlns:a16="http://schemas.microsoft.com/office/drawing/2014/main" id="{6FD9CDB9-2956-4EB7-9E2E-989705CCF46E}"/>
              </a:ext>
            </a:extLst>
          </p:cNvPr>
          <p:cNvSpPr txBox="1"/>
          <p:nvPr/>
        </p:nvSpPr>
        <p:spPr>
          <a:xfrm>
            <a:off x="6025396" y="3116069"/>
            <a:ext cx="1690753" cy="892552"/>
          </a:xfrm>
          <a:prstGeom prst="rect">
            <a:avLst/>
          </a:prstGeom>
          <a:noFill/>
        </p:spPr>
        <p:txBody>
          <a:bodyPr wrap="square" rtlCol="0">
            <a:spAutoFit/>
          </a:bodyPr>
          <a:lstStyle/>
          <a:p>
            <a:pPr algn="ctr"/>
            <a:r>
              <a:rPr lang="fi-FI" sz="1200" b="1" dirty="0"/>
              <a:t>KUITULINJA:</a:t>
            </a:r>
          </a:p>
          <a:p>
            <a:pPr algn="ctr"/>
            <a:r>
              <a:rPr lang="fi-FI" sz="2000" b="1" dirty="0"/>
              <a:t>RAAKA-AINEET</a:t>
            </a:r>
          </a:p>
        </p:txBody>
      </p:sp>
      <p:sp>
        <p:nvSpPr>
          <p:cNvPr id="63" name="Nuoli: Oikea 62">
            <a:extLst>
              <a:ext uri="{FF2B5EF4-FFF2-40B4-BE49-F238E27FC236}">
                <a16:creationId xmlns:a16="http://schemas.microsoft.com/office/drawing/2014/main" id="{B05E37A7-6EA4-45C0-836C-EDEBA52C87A3}"/>
              </a:ext>
            </a:extLst>
          </p:cNvPr>
          <p:cNvSpPr/>
          <p:nvPr/>
        </p:nvSpPr>
        <p:spPr>
          <a:xfrm rot="19947407">
            <a:off x="8939419" y="1949798"/>
            <a:ext cx="504505" cy="275208"/>
          </a:xfrm>
          <a:prstGeom prst="rightArrow">
            <a:avLst/>
          </a:prstGeom>
          <a:solidFill>
            <a:srgbClr val="4A0D62">
              <a:alpha val="50000"/>
            </a:srgb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0" name="Nuoli: Oikea 19">
            <a:extLst>
              <a:ext uri="{FF2B5EF4-FFF2-40B4-BE49-F238E27FC236}">
                <a16:creationId xmlns:a16="http://schemas.microsoft.com/office/drawing/2014/main" id="{8A514F0F-8B6D-4E4B-9989-EF725E2C9E81}"/>
              </a:ext>
            </a:extLst>
          </p:cNvPr>
          <p:cNvSpPr/>
          <p:nvPr/>
        </p:nvSpPr>
        <p:spPr>
          <a:xfrm rot="18983673">
            <a:off x="5127258" y="1753400"/>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5" name="Ellipsi 4">
            <a:extLst>
              <a:ext uri="{FF2B5EF4-FFF2-40B4-BE49-F238E27FC236}">
                <a16:creationId xmlns:a16="http://schemas.microsoft.com/office/drawing/2014/main" id="{F8A47D7C-03E4-460D-A14E-2FF924E30B33}"/>
              </a:ext>
            </a:extLst>
          </p:cNvPr>
          <p:cNvSpPr/>
          <p:nvPr/>
        </p:nvSpPr>
        <p:spPr>
          <a:xfrm>
            <a:off x="9286258" y="972821"/>
            <a:ext cx="1206466" cy="12428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Tekstiruutu 57">
            <a:extLst>
              <a:ext uri="{FF2B5EF4-FFF2-40B4-BE49-F238E27FC236}">
                <a16:creationId xmlns:a16="http://schemas.microsoft.com/office/drawing/2014/main" id="{59CE6812-9918-4818-8E1E-8ACFEF1350C4}"/>
              </a:ext>
            </a:extLst>
          </p:cNvPr>
          <p:cNvSpPr txBox="1"/>
          <p:nvPr/>
        </p:nvSpPr>
        <p:spPr>
          <a:xfrm>
            <a:off x="4969158" y="2412238"/>
            <a:ext cx="886873" cy="253916"/>
          </a:xfrm>
          <a:prstGeom prst="rect">
            <a:avLst/>
          </a:prstGeom>
          <a:noFill/>
        </p:spPr>
        <p:txBody>
          <a:bodyPr wrap="square" rtlCol="0">
            <a:spAutoFit/>
          </a:bodyPr>
          <a:lstStyle/>
          <a:p>
            <a:r>
              <a:rPr lang="fi-FI" sz="1050" dirty="0"/>
              <a:t>LEHTIPUUT</a:t>
            </a:r>
          </a:p>
        </p:txBody>
      </p:sp>
      <p:sp>
        <p:nvSpPr>
          <p:cNvPr id="59" name="Tekstiruutu 58">
            <a:extLst>
              <a:ext uri="{FF2B5EF4-FFF2-40B4-BE49-F238E27FC236}">
                <a16:creationId xmlns:a16="http://schemas.microsoft.com/office/drawing/2014/main" id="{033258CD-6CF0-49B0-9054-3F0478EECCF7}"/>
              </a:ext>
            </a:extLst>
          </p:cNvPr>
          <p:cNvSpPr txBox="1"/>
          <p:nvPr/>
        </p:nvSpPr>
        <p:spPr>
          <a:xfrm>
            <a:off x="5148256" y="2620814"/>
            <a:ext cx="886873" cy="253916"/>
          </a:xfrm>
          <a:prstGeom prst="rect">
            <a:avLst/>
          </a:prstGeom>
          <a:noFill/>
        </p:spPr>
        <p:txBody>
          <a:bodyPr wrap="square" rtlCol="0">
            <a:spAutoFit/>
          </a:bodyPr>
          <a:lstStyle/>
          <a:p>
            <a:r>
              <a:rPr lang="fi-FI" sz="1050" dirty="0"/>
              <a:t>HAVUPUUT</a:t>
            </a:r>
          </a:p>
        </p:txBody>
      </p:sp>
    </p:spTree>
    <p:extLst>
      <p:ext uri="{BB962C8B-B14F-4D97-AF65-F5344CB8AC3E}">
        <p14:creationId xmlns:p14="http://schemas.microsoft.com/office/powerpoint/2010/main" val="173430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Nuoli: Oikea 101">
            <a:extLst>
              <a:ext uri="{FF2B5EF4-FFF2-40B4-BE49-F238E27FC236}">
                <a16:creationId xmlns:a16="http://schemas.microsoft.com/office/drawing/2014/main" id="{D0D857D5-22EC-4B36-864E-01FD8774B302}"/>
              </a:ext>
            </a:extLst>
          </p:cNvPr>
          <p:cNvSpPr/>
          <p:nvPr/>
        </p:nvSpPr>
        <p:spPr>
          <a:xfrm rot="16200000">
            <a:off x="5705878" y="925442"/>
            <a:ext cx="442989" cy="59124"/>
          </a:xfrm>
          <a:prstGeom prst="rightArrow">
            <a:avLst/>
          </a:prstGeom>
          <a:solidFill>
            <a:srgbClr val="FF0000"/>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0" name="Kuva 99" descr="Nuoliympyrä">
            <a:extLst>
              <a:ext uri="{FF2B5EF4-FFF2-40B4-BE49-F238E27FC236}">
                <a16:creationId xmlns:a16="http://schemas.microsoft.com/office/drawing/2014/main" id="{3BA055BE-F06C-47FC-8EFB-CA8C4F3886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0780" y="130471"/>
            <a:ext cx="772806" cy="772806"/>
          </a:xfrm>
          <a:prstGeom prst="rect">
            <a:avLst/>
          </a:prstGeom>
          <a:scene3d>
            <a:camera prst="orthographicFront">
              <a:rot lat="0" lon="10800000" rev="0"/>
            </a:camera>
            <a:lightRig rig="threePt" dir="t"/>
          </a:scene3d>
        </p:spPr>
      </p:pic>
      <p:sp>
        <p:nvSpPr>
          <p:cNvPr id="87" name="Nuoli: Oikea 86">
            <a:extLst>
              <a:ext uri="{FF2B5EF4-FFF2-40B4-BE49-F238E27FC236}">
                <a16:creationId xmlns:a16="http://schemas.microsoft.com/office/drawing/2014/main" id="{44141FDE-7E7B-4CF8-AA71-7034463E46DE}"/>
              </a:ext>
            </a:extLst>
          </p:cNvPr>
          <p:cNvSpPr/>
          <p:nvPr/>
        </p:nvSpPr>
        <p:spPr>
          <a:xfrm rot="14044295">
            <a:off x="5764002" y="1073663"/>
            <a:ext cx="168918" cy="10438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 name="Nuoli: Oikea 91">
            <a:extLst>
              <a:ext uri="{FF2B5EF4-FFF2-40B4-BE49-F238E27FC236}">
                <a16:creationId xmlns:a16="http://schemas.microsoft.com/office/drawing/2014/main" id="{DF46BA4A-BCA4-4B00-8890-CD2A23F5AA2F}"/>
              </a:ext>
            </a:extLst>
          </p:cNvPr>
          <p:cNvSpPr/>
          <p:nvPr/>
        </p:nvSpPr>
        <p:spPr>
          <a:xfrm rot="16200000">
            <a:off x="5512688" y="1140258"/>
            <a:ext cx="264620" cy="10116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Nuoli: Oikea 63">
            <a:extLst>
              <a:ext uri="{FF2B5EF4-FFF2-40B4-BE49-F238E27FC236}">
                <a16:creationId xmlns:a16="http://schemas.microsoft.com/office/drawing/2014/main" id="{6AC777A0-E72A-4853-B91E-7152DCCEB775}"/>
              </a:ext>
            </a:extLst>
          </p:cNvPr>
          <p:cNvSpPr/>
          <p:nvPr/>
        </p:nvSpPr>
        <p:spPr>
          <a:xfrm rot="10800000">
            <a:off x="8640384" y="1240963"/>
            <a:ext cx="728460" cy="275208"/>
          </a:xfrm>
          <a:prstGeom prst="rightArrow">
            <a:avLst/>
          </a:prstGeom>
          <a:solidFill>
            <a:srgbClr val="4A0D62">
              <a:alpha val="50000"/>
            </a:srgb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1953285" cy="646331"/>
          </a:xfrm>
          <a:prstGeom prst="rect">
            <a:avLst/>
          </a:prstGeom>
          <a:noFill/>
        </p:spPr>
        <p:txBody>
          <a:bodyPr wrap="square" rtlCol="0">
            <a:spAutoFit/>
          </a:bodyPr>
          <a:lstStyle/>
          <a:p>
            <a:r>
              <a:rPr lang="fi-FI" dirty="0"/>
              <a:t>SELLU</a:t>
            </a:r>
          </a:p>
          <a:p>
            <a:r>
              <a:rPr lang="fi-FI" dirty="0"/>
              <a:t>Puun käsittely 1/1</a:t>
            </a:r>
          </a:p>
        </p:txBody>
      </p:sp>
      <p:sp>
        <p:nvSpPr>
          <p:cNvPr id="7" name="Ellipsi 6">
            <a:extLst>
              <a:ext uri="{FF2B5EF4-FFF2-40B4-BE49-F238E27FC236}">
                <a16:creationId xmlns:a16="http://schemas.microsoft.com/office/drawing/2014/main" id="{11D1964C-02D4-4148-8A5C-A51340ABBBDD}"/>
              </a:ext>
            </a:extLst>
          </p:cNvPr>
          <p:cNvSpPr/>
          <p:nvPr/>
        </p:nvSpPr>
        <p:spPr>
          <a:xfrm>
            <a:off x="4432305" y="995483"/>
            <a:ext cx="4865853" cy="4867034"/>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a:endCxn id="7" idx="0"/>
          </p:cNvCxnSpPr>
          <p:nvPr/>
        </p:nvCxnSpPr>
        <p:spPr>
          <a:xfrm flipH="1" flipV="1">
            <a:off x="6865232" y="995483"/>
            <a:ext cx="5542" cy="1578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a:stCxn id="9" idx="7"/>
            <a:endCxn id="7" idx="7"/>
          </p:cNvCxnSpPr>
          <p:nvPr/>
        </p:nvCxnSpPr>
        <p:spPr>
          <a:xfrm flipV="1">
            <a:off x="7498519" y="1708244"/>
            <a:ext cx="1087051"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7C2E953-0942-40CE-BEB2-1EADF2D53E1A}"/>
              </a:ext>
            </a:extLst>
          </p:cNvPr>
          <p:cNvCxnSpPr>
            <a:cxnSpLocks/>
            <a:stCxn id="9" idx="6"/>
            <a:endCxn id="7" idx="6"/>
          </p:cNvCxnSpPr>
          <p:nvPr/>
        </p:nvCxnSpPr>
        <p:spPr>
          <a:xfrm flipV="1">
            <a:off x="7758540" y="3429000"/>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080E3264-E779-41B2-A5BB-5B4ADC504B30}"/>
              </a:ext>
            </a:extLst>
          </p:cNvPr>
          <p:cNvCxnSpPr>
            <a:cxnSpLocks/>
            <a:stCxn id="9" idx="5"/>
            <a:endCxn id="7" idx="5"/>
          </p:cNvCxnSpPr>
          <p:nvPr/>
        </p:nvCxnSpPr>
        <p:spPr>
          <a:xfrm>
            <a:off x="7498519" y="4076735"/>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2773CE8-B718-4448-A6B1-A04CD732F1F0}"/>
              </a:ext>
            </a:extLst>
          </p:cNvPr>
          <p:cNvCxnSpPr>
            <a:cxnSpLocks/>
            <a:stCxn id="9" idx="4"/>
            <a:endCxn id="7" idx="4"/>
          </p:cNvCxnSpPr>
          <p:nvPr/>
        </p:nvCxnSpPr>
        <p:spPr>
          <a:xfrm flipH="1">
            <a:off x="6865232" y="4334535"/>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F161555-FE57-47BC-97AA-139B749AF0D9}"/>
              </a:ext>
            </a:extLst>
          </p:cNvPr>
          <p:cNvCxnSpPr>
            <a:cxnSpLocks/>
          </p:cNvCxnSpPr>
          <p:nvPr/>
        </p:nvCxnSpPr>
        <p:spPr>
          <a:xfrm flipH="1">
            <a:off x="5506937" y="4181038"/>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71EA14DD-A6A2-4CB6-B537-3058EF4E8FA7}"/>
              </a:ext>
            </a:extLst>
          </p:cNvPr>
          <p:cNvCxnSpPr>
            <a:cxnSpLocks/>
            <a:stCxn id="9" idx="2"/>
            <a:endCxn id="7" idx="2"/>
          </p:cNvCxnSpPr>
          <p:nvPr/>
        </p:nvCxnSpPr>
        <p:spPr>
          <a:xfrm flipH="1" flipV="1">
            <a:off x="4432305" y="3429000"/>
            <a:ext cx="1550702" cy="25351"/>
          </a:xfrm>
          <a:prstGeom prst="line">
            <a:avLst/>
          </a:prstGeom>
          <a:ln w="25400"/>
        </p:spPr>
        <p:style>
          <a:lnRef idx="2">
            <a:schemeClr val="dk1"/>
          </a:lnRef>
          <a:fillRef idx="0">
            <a:schemeClr val="dk1"/>
          </a:fillRef>
          <a:effectRef idx="1">
            <a:schemeClr val="dk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a:stCxn id="9" idx="1"/>
            <a:endCxn id="7" idx="1"/>
          </p:cNvCxnSpPr>
          <p:nvPr/>
        </p:nvCxnSpPr>
        <p:spPr>
          <a:xfrm flipH="1" flipV="1">
            <a:off x="5144893" y="1708244"/>
            <a:ext cx="1098135" cy="11237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8DD0BA74-6D6C-4677-8CD7-9AB281C106DF}"/>
              </a:ext>
            </a:extLst>
          </p:cNvPr>
          <p:cNvCxnSpPr>
            <a:cxnSpLocks/>
          </p:cNvCxnSpPr>
          <p:nvPr/>
        </p:nvCxnSpPr>
        <p:spPr>
          <a:xfrm flipV="1">
            <a:off x="4725983" y="3868618"/>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Nuoli: Oikea 21">
            <a:extLst>
              <a:ext uri="{FF2B5EF4-FFF2-40B4-BE49-F238E27FC236}">
                <a16:creationId xmlns:a16="http://schemas.microsoft.com/office/drawing/2014/main" id="{66EA8B80-0A60-409E-9585-960E94D346CC}"/>
              </a:ext>
            </a:extLst>
          </p:cNvPr>
          <p:cNvSpPr/>
          <p:nvPr/>
        </p:nvSpPr>
        <p:spPr>
          <a:xfrm rot="2709761">
            <a:off x="8235432" y="17639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3" name="Nuoli: Oikea 22">
            <a:extLst>
              <a:ext uri="{FF2B5EF4-FFF2-40B4-BE49-F238E27FC236}">
                <a16:creationId xmlns:a16="http://schemas.microsoft.com/office/drawing/2014/main" id="{307B9F2E-F4CD-46EB-B07C-CF7126640354}"/>
              </a:ext>
            </a:extLst>
          </p:cNvPr>
          <p:cNvSpPr/>
          <p:nvPr/>
        </p:nvSpPr>
        <p:spPr>
          <a:xfrm rot="5400000">
            <a:off x="8890554" y="33435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4" name="Nuoli: Oikea 23">
            <a:extLst>
              <a:ext uri="{FF2B5EF4-FFF2-40B4-BE49-F238E27FC236}">
                <a16:creationId xmlns:a16="http://schemas.microsoft.com/office/drawing/2014/main" id="{97674F82-393F-44A4-A02F-678D31D37BD8}"/>
              </a:ext>
            </a:extLst>
          </p:cNvPr>
          <p:cNvSpPr/>
          <p:nvPr/>
        </p:nvSpPr>
        <p:spPr>
          <a:xfrm rot="8012130">
            <a:off x="8192243" y="489279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5" name="Nuoli: Oikea 24">
            <a:extLst>
              <a:ext uri="{FF2B5EF4-FFF2-40B4-BE49-F238E27FC236}">
                <a16:creationId xmlns:a16="http://schemas.microsoft.com/office/drawing/2014/main" id="{88721499-0C81-48E5-BA50-4A8FA85DD7BF}"/>
              </a:ext>
            </a:extLst>
          </p:cNvPr>
          <p:cNvSpPr/>
          <p:nvPr/>
        </p:nvSpPr>
        <p:spPr>
          <a:xfrm rot="10800000">
            <a:off x="6649717" y="550366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6" name="Nuoli: Oikea 25">
            <a:extLst>
              <a:ext uri="{FF2B5EF4-FFF2-40B4-BE49-F238E27FC236}">
                <a16:creationId xmlns:a16="http://schemas.microsoft.com/office/drawing/2014/main" id="{F63CE276-B1CE-4D18-B9E2-29759AB11B76}"/>
              </a:ext>
            </a:extLst>
          </p:cNvPr>
          <p:cNvSpPr/>
          <p:nvPr/>
        </p:nvSpPr>
        <p:spPr>
          <a:xfrm rot="12690754">
            <a:off x="5424562" y="511427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7" name="Nuoli: Oikea 26">
            <a:extLst>
              <a:ext uri="{FF2B5EF4-FFF2-40B4-BE49-F238E27FC236}">
                <a16:creationId xmlns:a16="http://schemas.microsoft.com/office/drawing/2014/main" id="{16C6BA68-13EB-4CFB-AE58-B5ED11BA6835}"/>
              </a:ext>
            </a:extLst>
          </p:cNvPr>
          <p:cNvSpPr/>
          <p:nvPr/>
        </p:nvSpPr>
        <p:spPr>
          <a:xfrm rot="14531192">
            <a:off x="4721589" y="43153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1" name="Tekstiruutu 32">
            <a:extLst>
              <a:ext uri="{FF2B5EF4-FFF2-40B4-BE49-F238E27FC236}">
                <a16:creationId xmlns:a16="http://schemas.microsoft.com/office/drawing/2014/main" id="{F1C45DD4-1050-4ECA-BD8B-D42D05FD3C24}"/>
              </a:ext>
            </a:extLst>
          </p:cNvPr>
          <p:cNvSpPr txBox="1"/>
          <p:nvPr/>
        </p:nvSpPr>
        <p:spPr>
          <a:xfrm>
            <a:off x="7075845" y="1460034"/>
            <a:ext cx="1206466"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KEITTO</a:t>
            </a:r>
            <a:endParaRPr lang="fi-FI" sz="1600" dirty="0"/>
          </a:p>
        </p:txBody>
      </p:sp>
      <p:sp>
        <p:nvSpPr>
          <p:cNvPr id="32" name="Tekstiruutu 33">
            <a:extLst>
              <a:ext uri="{FF2B5EF4-FFF2-40B4-BE49-F238E27FC236}">
                <a16:creationId xmlns:a16="http://schemas.microsoft.com/office/drawing/2014/main" id="{2C2CCE1D-FB32-4D2E-B2DA-378966EA4F47}"/>
              </a:ext>
            </a:extLst>
          </p:cNvPr>
          <p:cNvSpPr txBox="1"/>
          <p:nvPr/>
        </p:nvSpPr>
        <p:spPr>
          <a:xfrm>
            <a:off x="7868485" y="2574167"/>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MASSAN PESU</a:t>
            </a:r>
          </a:p>
        </p:txBody>
      </p:sp>
      <p:sp>
        <p:nvSpPr>
          <p:cNvPr id="33" name="Tekstiruutu 34">
            <a:extLst>
              <a:ext uri="{FF2B5EF4-FFF2-40B4-BE49-F238E27FC236}">
                <a16:creationId xmlns:a16="http://schemas.microsoft.com/office/drawing/2014/main" id="{51C3DEA1-41FB-4335-A6AD-54B5C0954A0D}"/>
              </a:ext>
            </a:extLst>
          </p:cNvPr>
          <p:cNvSpPr txBox="1"/>
          <p:nvPr/>
        </p:nvSpPr>
        <p:spPr>
          <a:xfrm>
            <a:off x="7877278" y="3731795"/>
            <a:ext cx="133603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LAJITTELU</a:t>
            </a:r>
            <a:endParaRPr lang="fi-FI" sz="1600" dirty="0"/>
          </a:p>
        </p:txBody>
      </p:sp>
      <p:sp>
        <p:nvSpPr>
          <p:cNvPr id="34" name="Tekstiruutu 35">
            <a:extLst>
              <a:ext uri="{FF2B5EF4-FFF2-40B4-BE49-F238E27FC236}">
                <a16:creationId xmlns:a16="http://schemas.microsoft.com/office/drawing/2014/main" id="{5D105089-5FAA-4760-BB5B-0CAF4F875F33}"/>
              </a:ext>
            </a:extLst>
          </p:cNvPr>
          <p:cNvSpPr txBox="1"/>
          <p:nvPr/>
        </p:nvSpPr>
        <p:spPr>
          <a:xfrm>
            <a:off x="6993746" y="4817726"/>
            <a:ext cx="1273052" cy="523220"/>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HAPPIDELIG-NIFIOINTI</a:t>
            </a:r>
            <a:endParaRPr lang="fi-FI" sz="1600" dirty="0"/>
          </a:p>
        </p:txBody>
      </p:sp>
      <p:sp>
        <p:nvSpPr>
          <p:cNvPr id="35" name="Tekstiruutu 36">
            <a:extLst>
              <a:ext uri="{FF2B5EF4-FFF2-40B4-BE49-F238E27FC236}">
                <a16:creationId xmlns:a16="http://schemas.microsoft.com/office/drawing/2014/main" id="{267B9380-1020-4B87-A668-A3A37694FAE9}"/>
              </a:ext>
            </a:extLst>
          </p:cNvPr>
          <p:cNvSpPr txBox="1"/>
          <p:nvPr/>
        </p:nvSpPr>
        <p:spPr>
          <a:xfrm>
            <a:off x="5922612" y="4835795"/>
            <a:ext cx="100964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VALKAISU</a:t>
            </a:r>
            <a:endParaRPr lang="fi-FI" sz="1600" dirty="0"/>
          </a:p>
        </p:txBody>
      </p:sp>
      <p:sp>
        <p:nvSpPr>
          <p:cNvPr id="36" name="Tekstiruutu 37">
            <a:extLst>
              <a:ext uri="{FF2B5EF4-FFF2-40B4-BE49-F238E27FC236}">
                <a16:creationId xmlns:a16="http://schemas.microsoft.com/office/drawing/2014/main" id="{A12D238E-2A71-4093-B584-2EEF78346EBB}"/>
              </a:ext>
            </a:extLst>
          </p:cNvPr>
          <p:cNvSpPr txBox="1"/>
          <p:nvPr/>
        </p:nvSpPr>
        <p:spPr>
          <a:xfrm>
            <a:off x="5110356" y="4369487"/>
            <a:ext cx="1059415"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KUIVATUS</a:t>
            </a:r>
            <a:endParaRPr lang="fi-FI" sz="1600" dirty="0"/>
          </a:p>
        </p:txBody>
      </p:sp>
      <p:sp>
        <p:nvSpPr>
          <p:cNvPr id="37" name="Tekstiruutu 38">
            <a:extLst>
              <a:ext uri="{FF2B5EF4-FFF2-40B4-BE49-F238E27FC236}">
                <a16:creationId xmlns:a16="http://schemas.microsoft.com/office/drawing/2014/main" id="{01188E86-C3DE-470C-A28D-3853E57AC5CE}"/>
              </a:ext>
            </a:extLst>
          </p:cNvPr>
          <p:cNvSpPr txBox="1"/>
          <p:nvPr/>
        </p:nvSpPr>
        <p:spPr>
          <a:xfrm>
            <a:off x="4570658" y="3722426"/>
            <a:ext cx="1575010"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JÄLKIKÄSITTELY</a:t>
            </a:r>
            <a:endParaRPr lang="fi-FI" sz="1600" dirty="0"/>
          </a:p>
        </p:txBody>
      </p:sp>
      <p:sp>
        <p:nvSpPr>
          <p:cNvPr id="62" name="Ellipsi 61">
            <a:extLst>
              <a:ext uri="{FF2B5EF4-FFF2-40B4-BE49-F238E27FC236}">
                <a16:creationId xmlns:a16="http://schemas.microsoft.com/office/drawing/2014/main" id="{BADCE8DA-9A94-48E6-8204-46E5BD791500}"/>
              </a:ext>
            </a:extLst>
          </p:cNvPr>
          <p:cNvSpPr/>
          <p:nvPr/>
        </p:nvSpPr>
        <p:spPr>
          <a:xfrm>
            <a:off x="9298158" y="995483"/>
            <a:ext cx="1163519" cy="1203643"/>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kstiruutu 64">
            <a:extLst>
              <a:ext uri="{FF2B5EF4-FFF2-40B4-BE49-F238E27FC236}">
                <a16:creationId xmlns:a16="http://schemas.microsoft.com/office/drawing/2014/main" id="{3E5ECB25-9534-423D-B03B-F63096F4A537}"/>
              </a:ext>
            </a:extLst>
          </p:cNvPr>
          <p:cNvSpPr txBox="1"/>
          <p:nvPr/>
        </p:nvSpPr>
        <p:spPr>
          <a:xfrm>
            <a:off x="9413656" y="1335694"/>
            <a:ext cx="1055762" cy="523220"/>
          </a:xfrm>
          <a:prstGeom prst="rect">
            <a:avLst/>
          </a:prstGeom>
          <a:noFill/>
        </p:spPr>
        <p:txBody>
          <a:bodyPr wrap="square" rtlCol="0">
            <a:spAutoFit/>
          </a:bodyPr>
          <a:lstStyle/>
          <a:p>
            <a:r>
              <a:rPr lang="fi-FI" sz="1400" dirty="0"/>
              <a:t>KEMIKAALI-KIERTO</a:t>
            </a:r>
            <a:endParaRPr lang="fi-FI" sz="1600" dirty="0"/>
          </a:p>
        </p:txBody>
      </p:sp>
      <p:sp>
        <p:nvSpPr>
          <p:cNvPr id="56" name="Tekstiruutu 1">
            <a:extLst>
              <a:ext uri="{FF2B5EF4-FFF2-40B4-BE49-F238E27FC236}">
                <a16:creationId xmlns:a16="http://schemas.microsoft.com/office/drawing/2014/main" id="{BA6C0941-4812-482F-A223-7131141BBC24}"/>
              </a:ext>
            </a:extLst>
          </p:cNvPr>
          <p:cNvSpPr txBox="1"/>
          <p:nvPr/>
        </p:nvSpPr>
        <p:spPr>
          <a:xfrm>
            <a:off x="4593968" y="2574990"/>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RAAKA-AINEET</a:t>
            </a:r>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74561" y="977032"/>
            <a:ext cx="5046436" cy="5028903"/>
          </a:xfrm>
          <a:prstGeom prst="pie">
            <a:avLst>
              <a:gd name="adj1" fmla="val 1708573"/>
              <a:gd name="adj2" fmla="val 2064883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Nuoli: Oikea 46">
            <a:extLst>
              <a:ext uri="{FF2B5EF4-FFF2-40B4-BE49-F238E27FC236}">
                <a16:creationId xmlns:a16="http://schemas.microsoft.com/office/drawing/2014/main" id="{93A87493-C90F-44BE-BCC5-0FB52E603DBE}"/>
              </a:ext>
            </a:extLst>
          </p:cNvPr>
          <p:cNvSpPr/>
          <p:nvPr/>
        </p:nvSpPr>
        <p:spPr>
          <a:xfrm rot="10800000">
            <a:off x="3449558" y="3486821"/>
            <a:ext cx="991517" cy="3901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6" name="Tekstiruutu 45">
            <a:extLst>
              <a:ext uri="{FF2B5EF4-FFF2-40B4-BE49-F238E27FC236}">
                <a16:creationId xmlns:a16="http://schemas.microsoft.com/office/drawing/2014/main" id="{6FD9CDB9-2956-4EB7-9E2E-989705CCF46E}"/>
              </a:ext>
            </a:extLst>
          </p:cNvPr>
          <p:cNvSpPr txBox="1"/>
          <p:nvPr/>
        </p:nvSpPr>
        <p:spPr>
          <a:xfrm>
            <a:off x="6025396" y="3116069"/>
            <a:ext cx="1690753" cy="892552"/>
          </a:xfrm>
          <a:prstGeom prst="rect">
            <a:avLst/>
          </a:prstGeom>
          <a:noFill/>
        </p:spPr>
        <p:txBody>
          <a:bodyPr wrap="square" rtlCol="0">
            <a:spAutoFit/>
          </a:bodyPr>
          <a:lstStyle/>
          <a:p>
            <a:pPr algn="ctr"/>
            <a:r>
              <a:rPr lang="fi-FI" sz="1200" b="1" dirty="0"/>
              <a:t>KUITULINJA:</a:t>
            </a:r>
          </a:p>
          <a:p>
            <a:pPr algn="ctr"/>
            <a:r>
              <a:rPr lang="fi-FI" sz="2000" b="1" dirty="0"/>
              <a:t>PUUN KÄSITTELY</a:t>
            </a:r>
          </a:p>
        </p:txBody>
      </p:sp>
      <p:sp>
        <p:nvSpPr>
          <p:cNvPr id="63" name="Nuoli: Oikea 62">
            <a:extLst>
              <a:ext uri="{FF2B5EF4-FFF2-40B4-BE49-F238E27FC236}">
                <a16:creationId xmlns:a16="http://schemas.microsoft.com/office/drawing/2014/main" id="{B05E37A7-6EA4-45C0-836C-EDEBA52C87A3}"/>
              </a:ext>
            </a:extLst>
          </p:cNvPr>
          <p:cNvSpPr/>
          <p:nvPr/>
        </p:nvSpPr>
        <p:spPr>
          <a:xfrm rot="19947407">
            <a:off x="8939419" y="1949798"/>
            <a:ext cx="504505" cy="275208"/>
          </a:xfrm>
          <a:prstGeom prst="rightArrow">
            <a:avLst/>
          </a:prstGeom>
          <a:solidFill>
            <a:srgbClr val="4A0D62">
              <a:alpha val="50000"/>
            </a:srgb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0" name="Nuoli: Oikea 19">
            <a:extLst>
              <a:ext uri="{FF2B5EF4-FFF2-40B4-BE49-F238E27FC236}">
                <a16:creationId xmlns:a16="http://schemas.microsoft.com/office/drawing/2014/main" id="{8A514F0F-8B6D-4E4B-9989-EF725E2C9E81}"/>
              </a:ext>
            </a:extLst>
          </p:cNvPr>
          <p:cNvSpPr/>
          <p:nvPr/>
        </p:nvSpPr>
        <p:spPr>
          <a:xfrm rot="18983673">
            <a:off x="5084586" y="1783880"/>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5" name="Ellipsi 4">
            <a:extLst>
              <a:ext uri="{FF2B5EF4-FFF2-40B4-BE49-F238E27FC236}">
                <a16:creationId xmlns:a16="http://schemas.microsoft.com/office/drawing/2014/main" id="{F8A47D7C-03E4-460D-A14E-2FF924E30B33}"/>
              </a:ext>
            </a:extLst>
          </p:cNvPr>
          <p:cNvSpPr/>
          <p:nvPr/>
        </p:nvSpPr>
        <p:spPr>
          <a:xfrm>
            <a:off x="9286258" y="972821"/>
            <a:ext cx="1206466" cy="12428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Nuoli: Oikea 20">
            <a:extLst>
              <a:ext uri="{FF2B5EF4-FFF2-40B4-BE49-F238E27FC236}">
                <a16:creationId xmlns:a16="http://schemas.microsoft.com/office/drawing/2014/main" id="{E318204F-E47B-4A41-9A79-2CE8B15E28BC}"/>
              </a:ext>
            </a:extLst>
          </p:cNvPr>
          <p:cNvSpPr/>
          <p:nvPr/>
        </p:nvSpPr>
        <p:spPr>
          <a:xfrm>
            <a:off x="6684426" y="1112103"/>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9" name="Tekstiruutu 18">
            <a:extLst>
              <a:ext uri="{FF2B5EF4-FFF2-40B4-BE49-F238E27FC236}">
                <a16:creationId xmlns:a16="http://schemas.microsoft.com/office/drawing/2014/main" id="{29C07722-99CD-44F8-B794-5C76D6105B24}"/>
              </a:ext>
            </a:extLst>
          </p:cNvPr>
          <p:cNvSpPr txBox="1"/>
          <p:nvPr/>
        </p:nvSpPr>
        <p:spPr>
          <a:xfrm rot="5197321">
            <a:off x="5967621" y="1558764"/>
            <a:ext cx="1266717" cy="246221"/>
          </a:xfrm>
          <a:prstGeom prst="rect">
            <a:avLst/>
          </a:prstGeom>
          <a:noFill/>
        </p:spPr>
        <p:txBody>
          <a:bodyPr wrap="square" rtlCol="0">
            <a:spAutoFit/>
          </a:bodyPr>
          <a:lstStyle/>
          <a:p>
            <a:r>
              <a:rPr lang="fi-FI" sz="1000" dirty="0"/>
              <a:t>HAKKEEN SEULONTA</a:t>
            </a:r>
          </a:p>
        </p:txBody>
      </p:sp>
      <p:sp>
        <p:nvSpPr>
          <p:cNvPr id="57" name="Tekstiruutu 56">
            <a:extLst>
              <a:ext uri="{FF2B5EF4-FFF2-40B4-BE49-F238E27FC236}">
                <a16:creationId xmlns:a16="http://schemas.microsoft.com/office/drawing/2014/main" id="{C1108858-C2E4-4AD3-9594-3EC9CE2FDCF8}"/>
              </a:ext>
            </a:extLst>
          </p:cNvPr>
          <p:cNvSpPr txBox="1"/>
          <p:nvPr/>
        </p:nvSpPr>
        <p:spPr>
          <a:xfrm rot="4548222">
            <a:off x="5964600" y="1349373"/>
            <a:ext cx="787709" cy="246221"/>
          </a:xfrm>
          <a:prstGeom prst="rect">
            <a:avLst/>
          </a:prstGeom>
          <a:noFill/>
        </p:spPr>
        <p:txBody>
          <a:bodyPr wrap="square" rtlCol="0">
            <a:spAutoFit/>
          </a:bodyPr>
          <a:lstStyle/>
          <a:p>
            <a:r>
              <a:rPr lang="fi-FI" sz="1000" dirty="0"/>
              <a:t>HAKETUS</a:t>
            </a:r>
          </a:p>
        </p:txBody>
      </p:sp>
      <p:sp>
        <p:nvSpPr>
          <p:cNvPr id="58" name="Tekstiruutu 57">
            <a:extLst>
              <a:ext uri="{FF2B5EF4-FFF2-40B4-BE49-F238E27FC236}">
                <a16:creationId xmlns:a16="http://schemas.microsoft.com/office/drawing/2014/main" id="{C0D90F5F-EC96-44E9-8297-1B393FED635F}"/>
              </a:ext>
            </a:extLst>
          </p:cNvPr>
          <p:cNvSpPr txBox="1"/>
          <p:nvPr/>
        </p:nvSpPr>
        <p:spPr>
          <a:xfrm rot="4037877">
            <a:off x="5669493" y="1455508"/>
            <a:ext cx="817746" cy="246221"/>
          </a:xfrm>
          <a:prstGeom prst="rect">
            <a:avLst/>
          </a:prstGeom>
          <a:noFill/>
        </p:spPr>
        <p:txBody>
          <a:bodyPr wrap="square" rtlCol="0">
            <a:spAutoFit/>
          </a:bodyPr>
          <a:lstStyle/>
          <a:p>
            <a:r>
              <a:rPr lang="fi-FI" sz="1000" dirty="0"/>
              <a:t>KUORINTA</a:t>
            </a:r>
          </a:p>
        </p:txBody>
      </p:sp>
      <p:sp>
        <p:nvSpPr>
          <p:cNvPr id="59" name="Tekstiruutu 58">
            <a:extLst>
              <a:ext uri="{FF2B5EF4-FFF2-40B4-BE49-F238E27FC236}">
                <a16:creationId xmlns:a16="http://schemas.microsoft.com/office/drawing/2014/main" id="{781B53A2-13BE-4443-9B43-40B0375EA5D1}"/>
              </a:ext>
            </a:extLst>
          </p:cNvPr>
          <p:cNvSpPr txBox="1"/>
          <p:nvPr/>
        </p:nvSpPr>
        <p:spPr>
          <a:xfrm rot="3368049">
            <a:off x="5425245" y="1598485"/>
            <a:ext cx="831460" cy="246221"/>
          </a:xfrm>
          <a:prstGeom prst="rect">
            <a:avLst/>
          </a:prstGeom>
          <a:noFill/>
        </p:spPr>
        <p:txBody>
          <a:bodyPr wrap="square" rtlCol="0">
            <a:spAutoFit/>
          </a:bodyPr>
          <a:lstStyle/>
          <a:p>
            <a:r>
              <a:rPr lang="fi-FI" sz="1000" dirty="0"/>
              <a:t>SULATUS</a:t>
            </a:r>
          </a:p>
        </p:txBody>
      </p:sp>
      <p:sp>
        <p:nvSpPr>
          <p:cNvPr id="60" name="Tekstiruutu 59">
            <a:extLst>
              <a:ext uri="{FF2B5EF4-FFF2-40B4-BE49-F238E27FC236}">
                <a16:creationId xmlns:a16="http://schemas.microsoft.com/office/drawing/2014/main" id="{3E5D98AD-399A-4087-AC5B-F2430791FB97}"/>
              </a:ext>
            </a:extLst>
          </p:cNvPr>
          <p:cNvSpPr txBox="1"/>
          <p:nvPr/>
        </p:nvSpPr>
        <p:spPr>
          <a:xfrm rot="2907119">
            <a:off x="5064831" y="1873231"/>
            <a:ext cx="1330360" cy="400110"/>
          </a:xfrm>
          <a:prstGeom prst="rect">
            <a:avLst/>
          </a:prstGeom>
          <a:noFill/>
        </p:spPr>
        <p:txBody>
          <a:bodyPr wrap="square" rtlCol="0">
            <a:spAutoFit/>
          </a:bodyPr>
          <a:lstStyle/>
          <a:p>
            <a:pPr algn="r"/>
            <a:r>
              <a:rPr lang="fi-FI" sz="1000" dirty="0"/>
              <a:t>PUUN VASTAANOTTO JA KATKAISU</a:t>
            </a:r>
          </a:p>
        </p:txBody>
      </p:sp>
      <p:sp>
        <p:nvSpPr>
          <p:cNvPr id="68" name="Nuoli: Oikea 67">
            <a:extLst>
              <a:ext uri="{FF2B5EF4-FFF2-40B4-BE49-F238E27FC236}">
                <a16:creationId xmlns:a16="http://schemas.microsoft.com/office/drawing/2014/main" id="{92B4452C-9429-467A-9E27-EABC54EB9D48}"/>
              </a:ext>
            </a:extLst>
          </p:cNvPr>
          <p:cNvSpPr/>
          <p:nvPr/>
        </p:nvSpPr>
        <p:spPr>
          <a:xfrm rot="19299724">
            <a:off x="5570534" y="1616684"/>
            <a:ext cx="91849" cy="59044"/>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69" name="Nuoli: Oikea 68">
            <a:extLst>
              <a:ext uri="{FF2B5EF4-FFF2-40B4-BE49-F238E27FC236}">
                <a16:creationId xmlns:a16="http://schemas.microsoft.com/office/drawing/2014/main" id="{3F9AD292-ABEA-4C84-9D2A-E33E8C74EE5C}"/>
              </a:ext>
            </a:extLst>
          </p:cNvPr>
          <p:cNvSpPr/>
          <p:nvPr/>
        </p:nvSpPr>
        <p:spPr>
          <a:xfrm rot="19645378">
            <a:off x="5821359" y="1472539"/>
            <a:ext cx="91849" cy="59044"/>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77" name="Nuoli: Oikea 76">
            <a:extLst>
              <a:ext uri="{FF2B5EF4-FFF2-40B4-BE49-F238E27FC236}">
                <a16:creationId xmlns:a16="http://schemas.microsoft.com/office/drawing/2014/main" id="{B6C96387-ECD0-4E35-A5A3-E09534858569}"/>
              </a:ext>
            </a:extLst>
          </p:cNvPr>
          <p:cNvSpPr/>
          <p:nvPr/>
        </p:nvSpPr>
        <p:spPr>
          <a:xfrm rot="20659175">
            <a:off x="6404289" y="1259179"/>
            <a:ext cx="91849" cy="59044"/>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78" name="Nuoli: Oikea 77">
            <a:extLst>
              <a:ext uri="{FF2B5EF4-FFF2-40B4-BE49-F238E27FC236}">
                <a16:creationId xmlns:a16="http://schemas.microsoft.com/office/drawing/2014/main" id="{655B372A-8BA2-4450-BC2A-1703115B3B5C}"/>
              </a:ext>
            </a:extLst>
          </p:cNvPr>
          <p:cNvSpPr/>
          <p:nvPr/>
        </p:nvSpPr>
        <p:spPr>
          <a:xfrm rot="20279466">
            <a:off x="6129970" y="1335379"/>
            <a:ext cx="91849" cy="59044"/>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79" name="Tekstiruutu 78">
            <a:extLst>
              <a:ext uri="{FF2B5EF4-FFF2-40B4-BE49-F238E27FC236}">
                <a16:creationId xmlns:a16="http://schemas.microsoft.com/office/drawing/2014/main" id="{5765C151-AF07-484D-A6A8-713E5C364F5E}"/>
              </a:ext>
            </a:extLst>
          </p:cNvPr>
          <p:cNvSpPr txBox="1"/>
          <p:nvPr/>
        </p:nvSpPr>
        <p:spPr>
          <a:xfrm>
            <a:off x="6122253" y="677043"/>
            <a:ext cx="612182" cy="230832"/>
          </a:xfrm>
          <a:prstGeom prst="rect">
            <a:avLst/>
          </a:prstGeom>
          <a:noFill/>
        </p:spPr>
        <p:txBody>
          <a:bodyPr wrap="square" rtlCol="0">
            <a:spAutoFit/>
          </a:bodyPr>
          <a:lstStyle/>
          <a:p>
            <a:r>
              <a:rPr lang="fi-FI" sz="900" dirty="0"/>
              <a:t>REJEKTI</a:t>
            </a:r>
            <a:endParaRPr lang="fi-FI" sz="1000" dirty="0"/>
          </a:p>
        </p:txBody>
      </p:sp>
      <p:sp>
        <p:nvSpPr>
          <p:cNvPr id="86" name="Nuoli: Kaareva oikealle 85">
            <a:extLst>
              <a:ext uri="{FF2B5EF4-FFF2-40B4-BE49-F238E27FC236}">
                <a16:creationId xmlns:a16="http://schemas.microsoft.com/office/drawing/2014/main" id="{AEA8B818-26B1-4F39-8476-95C0008A0C5F}"/>
              </a:ext>
            </a:extLst>
          </p:cNvPr>
          <p:cNvSpPr/>
          <p:nvPr/>
        </p:nvSpPr>
        <p:spPr>
          <a:xfrm rot="4734354">
            <a:off x="6311759" y="781113"/>
            <a:ext cx="133880" cy="308397"/>
          </a:xfrm>
          <a:prstGeom prst="curved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88" name="Tekstiruutu 87">
            <a:extLst>
              <a:ext uri="{FF2B5EF4-FFF2-40B4-BE49-F238E27FC236}">
                <a16:creationId xmlns:a16="http://schemas.microsoft.com/office/drawing/2014/main" id="{18343130-7958-4D8E-A54C-543E1CD45AAC}"/>
              </a:ext>
            </a:extLst>
          </p:cNvPr>
          <p:cNvSpPr txBox="1"/>
          <p:nvPr/>
        </p:nvSpPr>
        <p:spPr>
          <a:xfrm>
            <a:off x="5397319" y="844911"/>
            <a:ext cx="596067" cy="246221"/>
          </a:xfrm>
          <a:prstGeom prst="rect">
            <a:avLst/>
          </a:prstGeom>
          <a:noFill/>
        </p:spPr>
        <p:txBody>
          <a:bodyPr wrap="square" rtlCol="0">
            <a:spAutoFit/>
          </a:bodyPr>
          <a:lstStyle/>
          <a:p>
            <a:r>
              <a:rPr lang="fi-FI" sz="1000" dirty="0"/>
              <a:t>KUORI</a:t>
            </a:r>
            <a:endParaRPr lang="fi-FI" sz="1200" dirty="0"/>
          </a:p>
        </p:txBody>
      </p:sp>
      <p:sp>
        <p:nvSpPr>
          <p:cNvPr id="89" name="Tekstiruutu 88">
            <a:extLst>
              <a:ext uri="{FF2B5EF4-FFF2-40B4-BE49-F238E27FC236}">
                <a16:creationId xmlns:a16="http://schemas.microsoft.com/office/drawing/2014/main" id="{4537E3A9-42B1-4A1E-B06B-173FA49984AE}"/>
              </a:ext>
            </a:extLst>
          </p:cNvPr>
          <p:cNvSpPr txBox="1"/>
          <p:nvPr/>
        </p:nvSpPr>
        <p:spPr>
          <a:xfrm>
            <a:off x="6358454" y="150946"/>
            <a:ext cx="1311563" cy="253916"/>
          </a:xfrm>
          <a:prstGeom prst="rect">
            <a:avLst/>
          </a:prstGeom>
          <a:noFill/>
        </p:spPr>
        <p:txBody>
          <a:bodyPr wrap="square" rtlCol="0">
            <a:spAutoFit/>
          </a:bodyPr>
          <a:lstStyle/>
          <a:p>
            <a:r>
              <a:rPr lang="fi-FI" sz="1000" dirty="0"/>
              <a:t>MUU JATKOKÄYTTÖ</a:t>
            </a:r>
          </a:p>
        </p:txBody>
      </p:sp>
      <p:sp>
        <p:nvSpPr>
          <p:cNvPr id="93" name="Nuoli: Oikea 92">
            <a:extLst>
              <a:ext uri="{FF2B5EF4-FFF2-40B4-BE49-F238E27FC236}">
                <a16:creationId xmlns:a16="http://schemas.microsoft.com/office/drawing/2014/main" id="{DB248BA5-933C-4B3D-90F8-ABE910BF92AB}"/>
              </a:ext>
            </a:extLst>
          </p:cNvPr>
          <p:cNvSpPr/>
          <p:nvPr/>
        </p:nvSpPr>
        <p:spPr>
          <a:xfrm rot="10800000">
            <a:off x="5365858" y="945235"/>
            <a:ext cx="91849" cy="59044"/>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94" name="Nuoli: Oikea 93">
            <a:extLst>
              <a:ext uri="{FF2B5EF4-FFF2-40B4-BE49-F238E27FC236}">
                <a16:creationId xmlns:a16="http://schemas.microsoft.com/office/drawing/2014/main" id="{7E5BB93A-CE64-4EBB-8205-7EA57581EECB}"/>
              </a:ext>
            </a:extLst>
          </p:cNvPr>
          <p:cNvSpPr/>
          <p:nvPr/>
        </p:nvSpPr>
        <p:spPr>
          <a:xfrm rot="10800000">
            <a:off x="4598962" y="948990"/>
            <a:ext cx="91849" cy="59044"/>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95" name="Tekstiruutu 94">
            <a:extLst>
              <a:ext uri="{FF2B5EF4-FFF2-40B4-BE49-F238E27FC236}">
                <a16:creationId xmlns:a16="http://schemas.microsoft.com/office/drawing/2014/main" id="{C849A755-DCCC-4E36-B357-0DECEE859A27}"/>
              </a:ext>
            </a:extLst>
          </p:cNvPr>
          <p:cNvSpPr txBox="1"/>
          <p:nvPr/>
        </p:nvSpPr>
        <p:spPr>
          <a:xfrm>
            <a:off x="4636727" y="851387"/>
            <a:ext cx="817588" cy="246221"/>
          </a:xfrm>
          <a:prstGeom prst="rect">
            <a:avLst/>
          </a:prstGeom>
          <a:noFill/>
        </p:spPr>
        <p:txBody>
          <a:bodyPr wrap="square" rtlCol="0">
            <a:spAutoFit/>
          </a:bodyPr>
          <a:lstStyle/>
          <a:p>
            <a:r>
              <a:rPr lang="fi-FI" sz="1000" dirty="0"/>
              <a:t>MURSKAUS</a:t>
            </a:r>
          </a:p>
        </p:txBody>
      </p:sp>
      <p:sp>
        <p:nvSpPr>
          <p:cNvPr id="96" name="Tekstiruutu 95">
            <a:extLst>
              <a:ext uri="{FF2B5EF4-FFF2-40B4-BE49-F238E27FC236}">
                <a16:creationId xmlns:a16="http://schemas.microsoft.com/office/drawing/2014/main" id="{322429DD-D577-4350-9DD4-B83C59D67A46}"/>
              </a:ext>
            </a:extLst>
          </p:cNvPr>
          <p:cNvSpPr txBox="1"/>
          <p:nvPr/>
        </p:nvSpPr>
        <p:spPr>
          <a:xfrm>
            <a:off x="3961734" y="856765"/>
            <a:ext cx="760592" cy="246221"/>
          </a:xfrm>
          <a:prstGeom prst="rect">
            <a:avLst/>
          </a:prstGeom>
          <a:noFill/>
        </p:spPr>
        <p:txBody>
          <a:bodyPr wrap="square" rtlCol="0">
            <a:spAutoFit/>
          </a:bodyPr>
          <a:lstStyle/>
          <a:p>
            <a:r>
              <a:rPr lang="fi-FI" sz="1000" dirty="0"/>
              <a:t>PURISTUS</a:t>
            </a:r>
          </a:p>
        </p:txBody>
      </p:sp>
      <p:sp>
        <p:nvSpPr>
          <p:cNvPr id="97" name="Nuoli: Oikea 96">
            <a:extLst>
              <a:ext uri="{FF2B5EF4-FFF2-40B4-BE49-F238E27FC236}">
                <a16:creationId xmlns:a16="http://schemas.microsoft.com/office/drawing/2014/main" id="{7E8D9A5E-F3E8-4C9E-905F-4572F62BFAE0}"/>
              </a:ext>
            </a:extLst>
          </p:cNvPr>
          <p:cNvSpPr/>
          <p:nvPr/>
        </p:nvSpPr>
        <p:spPr>
          <a:xfrm rot="14039710">
            <a:off x="4061490" y="791590"/>
            <a:ext cx="145495" cy="60229"/>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98" name="Nuoli: Oikea 97">
            <a:extLst>
              <a:ext uri="{FF2B5EF4-FFF2-40B4-BE49-F238E27FC236}">
                <a16:creationId xmlns:a16="http://schemas.microsoft.com/office/drawing/2014/main" id="{2F9C33D3-5C51-4C18-8F74-B7C15A9511B9}"/>
              </a:ext>
            </a:extLst>
          </p:cNvPr>
          <p:cNvSpPr/>
          <p:nvPr/>
        </p:nvSpPr>
        <p:spPr>
          <a:xfrm rot="18336221">
            <a:off x="4336715" y="792348"/>
            <a:ext cx="145494" cy="59044"/>
          </a:xfrm>
          <a:prstGeom prst="rightArrow">
            <a:avLst/>
          </a:prstGeom>
          <a:solidFill>
            <a:srgbClr val="FF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99" name="Tekstiruutu 98">
            <a:extLst>
              <a:ext uri="{FF2B5EF4-FFF2-40B4-BE49-F238E27FC236}">
                <a16:creationId xmlns:a16="http://schemas.microsoft.com/office/drawing/2014/main" id="{F7D6C98F-C8A5-4763-A7FD-B6651863ECAE}"/>
              </a:ext>
            </a:extLst>
          </p:cNvPr>
          <p:cNvSpPr txBox="1"/>
          <p:nvPr/>
        </p:nvSpPr>
        <p:spPr>
          <a:xfrm>
            <a:off x="3660740" y="392183"/>
            <a:ext cx="418680" cy="246221"/>
          </a:xfrm>
          <a:prstGeom prst="rect">
            <a:avLst/>
          </a:prstGeom>
          <a:noFill/>
        </p:spPr>
        <p:txBody>
          <a:bodyPr wrap="square" rtlCol="0">
            <a:spAutoFit/>
          </a:bodyPr>
          <a:lstStyle/>
          <a:p>
            <a:r>
              <a:rPr lang="fi-FI" sz="1000" dirty="0"/>
              <a:t>VESI</a:t>
            </a:r>
          </a:p>
        </p:txBody>
      </p:sp>
      <p:sp>
        <p:nvSpPr>
          <p:cNvPr id="101" name="Tekstiruutu 100">
            <a:extLst>
              <a:ext uri="{FF2B5EF4-FFF2-40B4-BE49-F238E27FC236}">
                <a16:creationId xmlns:a16="http://schemas.microsoft.com/office/drawing/2014/main" id="{D527A432-AB34-4569-B038-63A2E2D42C74}"/>
              </a:ext>
            </a:extLst>
          </p:cNvPr>
          <p:cNvSpPr txBox="1"/>
          <p:nvPr/>
        </p:nvSpPr>
        <p:spPr>
          <a:xfrm>
            <a:off x="5133602" y="515721"/>
            <a:ext cx="1002482" cy="246221"/>
          </a:xfrm>
          <a:prstGeom prst="rect">
            <a:avLst/>
          </a:prstGeom>
          <a:noFill/>
        </p:spPr>
        <p:txBody>
          <a:bodyPr wrap="square" rtlCol="0">
            <a:spAutoFit/>
          </a:bodyPr>
          <a:lstStyle/>
          <a:p>
            <a:r>
              <a:rPr lang="fi-FI" sz="1000" dirty="0"/>
              <a:t>KUORIMOLIETE</a:t>
            </a:r>
          </a:p>
        </p:txBody>
      </p:sp>
      <p:sp>
        <p:nvSpPr>
          <p:cNvPr id="103" name="Tekstiruutu 102">
            <a:extLst>
              <a:ext uri="{FF2B5EF4-FFF2-40B4-BE49-F238E27FC236}">
                <a16:creationId xmlns:a16="http://schemas.microsoft.com/office/drawing/2014/main" id="{4D41CB84-F02B-45EC-9EC1-C86DEC81CDA4}"/>
              </a:ext>
            </a:extLst>
          </p:cNvPr>
          <p:cNvSpPr txBox="1"/>
          <p:nvPr/>
        </p:nvSpPr>
        <p:spPr>
          <a:xfrm>
            <a:off x="4339442" y="516467"/>
            <a:ext cx="817588" cy="246221"/>
          </a:xfrm>
          <a:prstGeom prst="rect">
            <a:avLst/>
          </a:prstGeom>
          <a:noFill/>
        </p:spPr>
        <p:txBody>
          <a:bodyPr wrap="square" rtlCol="0">
            <a:spAutoFit/>
          </a:bodyPr>
          <a:lstStyle/>
          <a:p>
            <a:r>
              <a:rPr lang="fi-FI" sz="1000" dirty="0"/>
              <a:t>ENERGIAKSI</a:t>
            </a:r>
          </a:p>
        </p:txBody>
      </p:sp>
      <p:pic>
        <p:nvPicPr>
          <p:cNvPr id="104" name="Kuva 103" descr="Tehdas">
            <a:extLst>
              <a:ext uri="{FF2B5EF4-FFF2-40B4-BE49-F238E27FC236}">
                <a16:creationId xmlns:a16="http://schemas.microsoft.com/office/drawing/2014/main" id="{E180DD95-BB4E-4883-92BA-6A4281A46B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2180" y="152813"/>
            <a:ext cx="439966" cy="439966"/>
          </a:xfrm>
          <a:prstGeom prst="rect">
            <a:avLst/>
          </a:prstGeom>
        </p:spPr>
      </p:pic>
      <p:sp>
        <p:nvSpPr>
          <p:cNvPr id="105" name="Nuoli: Oikea 104">
            <a:extLst>
              <a:ext uri="{FF2B5EF4-FFF2-40B4-BE49-F238E27FC236}">
                <a16:creationId xmlns:a16="http://schemas.microsoft.com/office/drawing/2014/main" id="{AE7043E0-2433-4F41-A260-81C6A4570DA8}"/>
              </a:ext>
            </a:extLst>
          </p:cNvPr>
          <p:cNvSpPr/>
          <p:nvPr/>
        </p:nvSpPr>
        <p:spPr>
          <a:xfrm rot="10800000">
            <a:off x="5098968" y="610235"/>
            <a:ext cx="91849" cy="59044"/>
          </a:xfrm>
          <a:prstGeom prst="rightArrow">
            <a:avLst/>
          </a:prstGeom>
          <a:solidFill>
            <a:srgbClr val="FF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07" name="Nuoli: Oikea 106">
            <a:extLst>
              <a:ext uri="{FF2B5EF4-FFF2-40B4-BE49-F238E27FC236}">
                <a16:creationId xmlns:a16="http://schemas.microsoft.com/office/drawing/2014/main" id="{893CB7B7-36F7-4F26-BF7B-55BEBA7DEAEC}"/>
              </a:ext>
            </a:extLst>
          </p:cNvPr>
          <p:cNvSpPr/>
          <p:nvPr/>
        </p:nvSpPr>
        <p:spPr>
          <a:xfrm rot="19143051">
            <a:off x="5754292" y="691804"/>
            <a:ext cx="805417" cy="58644"/>
          </a:xfrm>
          <a:prstGeom prst="rightArrow">
            <a:avLst/>
          </a:prstGeom>
          <a:solidFill>
            <a:srgbClr val="FF0000"/>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8" name="Nuoli: Oikea 107">
            <a:extLst>
              <a:ext uri="{FF2B5EF4-FFF2-40B4-BE49-F238E27FC236}">
                <a16:creationId xmlns:a16="http://schemas.microsoft.com/office/drawing/2014/main" id="{627EBCFD-9633-4DEC-A1CE-F5FA8B3838AB}"/>
              </a:ext>
            </a:extLst>
          </p:cNvPr>
          <p:cNvSpPr/>
          <p:nvPr/>
        </p:nvSpPr>
        <p:spPr>
          <a:xfrm>
            <a:off x="7535859" y="245719"/>
            <a:ext cx="91849" cy="59044"/>
          </a:xfrm>
          <a:prstGeom prst="rightArrow">
            <a:avLst/>
          </a:prstGeom>
          <a:solidFill>
            <a:srgbClr val="FF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09" name="Nuoli: Oikea 108">
            <a:extLst>
              <a:ext uri="{FF2B5EF4-FFF2-40B4-BE49-F238E27FC236}">
                <a16:creationId xmlns:a16="http://schemas.microsoft.com/office/drawing/2014/main" id="{0A14DB9A-0D66-4649-B52D-2E05EC1DB309}"/>
              </a:ext>
            </a:extLst>
          </p:cNvPr>
          <p:cNvSpPr/>
          <p:nvPr/>
        </p:nvSpPr>
        <p:spPr>
          <a:xfrm>
            <a:off x="7535858" y="375481"/>
            <a:ext cx="91849" cy="59044"/>
          </a:xfrm>
          <a:prstGeom prst="rightArrow">
            <a:avLst/>
          </a:prstGeom>
          <a:solidFill>
            <a:srgbClr val="FF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10" name="Nuoli: Oikea 109">
            <a:extLst>
              <a:ext uri="{FF2B5EF4-FFF2-40B4-BE49-F238E27FC236}">
                <a16:creationId xmlns:a16="http://schemas.microsoft.com/office/drawing/2014/main" id="{CD886842-05A5-4E70-B11A-F48F3AC9F0EC}"/>
              </a:ext>
            </a:extLst>
          </p:cNvPr>
          <p:cNvSpPr/>
          <p:nvPr/>
        </p:nvSpPr>
        <p:spPr>
          <a:xfrm>
            <a:off x="7535858" y="519954"/>
            <a:ext cx="91849" cy="59044"/>
          </a:xfrm>
          <a:prstGeom prst="rightArrow">
            <a:avLst/>
          </a:prstGeom>
          <a:solidFill>
            <a:srgbClr val="FF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11" name="Nuoli: Oikea 110">
            <a:extLst>
              <a:ext uri="{FF2B5EF4-FFF2-40B4-BE49-F238E27FC236}">
                <a16:creationId xmlns:a16="http://schemas.microsoft.com/office/drawing/2014/main" id="{ACA8EAAE-AA35-4C27-B8B3-5418B8803560}"/>
              </a:ext>
            </a:extLst>
          </p:cNvPr>
          <p:cNvSpPr/>
          <p:nvPr/>
        </p:nvSpPr>
        <p:spPr>
          <a:xfrm>
            <a:off x="7535858" y="652733"/>
            <a:ext cx="91849" cy="59044"/>
          </a:xfrm>
          <a:prstGeom prst="rightArrow">
            <a:avLst/>
          </a:prstGeom>
          <a:solidFill>
            <a:srgbClr val="FF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12" name="Tekstiruutu 111">
            <a:extLst>
              <a:ext uri="{FF2B5EF4-FFF2-40B4-BE49-F238E27FC236}">
                <a16:creationId xmlns:a16="http://schemas.microsoft.com/office/drawing/2014/main" id="{C4493264-771A-42BC-B64D-559415DCC381}"/>
              </a:ext>
            </a:extLst>
          </p:cNvPr>
          <p:cNvSpPr txBox="1"/>
          <p:nvPr/>
        </p:nvSpPr>
        <p:spPr>
          <a:xfrm>
            <a:off x="7583087" y="154793"/>
            <a:ext cx="2995059" cy="646331"/>
          </a:xfrm>
          <a:prstGeom prst="rect">
            <a:avLst/>
          </a:prstGeom>
          <a:noFill/>
        </p:spPr>
        <p:txBody>
          <a:bodyPr wrap="square" rtlCol="0">
            <a:spAutoFit/>
          </a:bodyPr>
          <a:lstStyle/>
          <a:p>
            <a:r>
              <a:rPr lang="fi-FI" sz="900" dirty="0"/>
              <a:t>BIOPOLTTOAINEEKSI</a:t>
            </a:r>
          </a:p>
          <a:p>
            <a:r>
              <a:rPr lang="fi-FI" sz="900" dirty="0"/>
              <a:t>FOSSIILIHIILEN KORVAUS METALLITEOLLISUUDESSA</a:t>
            </a:r>
          </a:p>
          <a:p>
            <a:r>
              <a:rPr lang="fi-FI" sz="900" dirty="0"/>
              <a:t>MAISEMOINTIIN</a:t>
            </a:r>
          </a:p>
          <a:p>
            <a:r>
              <a:rPr lang="fi-FI" sz="900" dirty="0"/>
              <a:t>LÄÄKE-, KOSMETIIKKA- JA ELINTARVIKETEOLLISUUS</a:t>
            </a:r>
          </a:p>
        </p:txBody>
      </p:sp>
      <p:sp>
        <p:nvSpPr>
          <p:cNvPr id="42" name="Nuoli: Oikea 41">
            <a:extLst>
              <a:ext uri="{FF2B5EF4-FFF2-40B4-BE49-F238E27FC236}">
                <a16:creationId xmlns:a16="http://schemas.microsoft.com/office/drawing/2014/main" id="{1F2B5533-A888-4FBD-9528-59448880C73F}"/>
              </a:ext>
            </a:extLst>
          </p:cNvPr>
          <p:cNvSpPr/>
          <p:nvPr/>
        </p:nvSpPr>
        <p:spPr>
          <a:xfrm>
            <a:off x="315809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3393798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Nuoli: Kaareva ylös 111">
            <a:extLst>
              <a:ext uri="{FF2B5EF4-FFF2-40B4-BE49-F238E27FC236}">
                <a16:creationId xmlns:a16="http://schemas.microsoft.com/office/drawing/2014/main" id="{EBF9B939-9A6D-4458-BE31-5DF13F3B6732}"/>
              </a:ext>
            </a:extLst>
          </p:cNvPr>
          <p:cNvSpPr/>
          <p:nvPr/>
        </p:nvSpPr>
        <p:spPr>
          <a:xfrm rot="10507243">
            <a:off x="7876335" y="695110"/>
            <a:ext cx="2180725" cy="394910"/>
          </a:xfrm>
          <a:prstGeom prst="curvedUp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8" name="Nuoli: Kaareva alas 77">
            <a:extLst>
              <a:ext uri="{FF2B5EF4-FFF2-40B4-BE49-F238E27FC236}">
                <a16:creationId xmlns:a16="http://schemas.microsoft.com/office/drawing/2014/main" id="{C828AB40-3563-487B-B56B-6A016B0B4852}"/>
              </a:ext>
            </a:extLst>
          </p:cNvPr>
          <p:cNvSpPr/>
          <p:nvPr/>
        </p:nvSpPr>
        <p:spPr>
          <a:xfrm rot="20906258">
            <a:off x="8115491" y="1072888"/>
            <a:ext cx="1373408" cy="190568"/>
          </a:xfrm>
          <a:custGeom>
            <a:avLst/>
            <a:gdLst>
              <a:gd name="connsiteX0" fmla="*/ 1342105 w 1385229"/>
              <a:gd name="connsiteY0" fmla="*/ 172496 h 172496"/>
              <a:gd name="connsiteX1" fmla="*/ 1273294 w 1385229"/>
              <a:gd name="connsiteY1" fmla="*/ 124875 h 172496"/>
              <a:gd name="connsiteX2" fmla="*/ 1296274 w 1385229"/>
              <a:gd name="connsiteY2" fmla="*/ 124875 h 172496"/>
              <a:gd name="connsiteX3" fmla="*/ 660980 w 1385229"/>
              <a:gd name="connsiteY3" fmla="*/ 0 h 172496"/>
              <a:gd name="connsiteX4" fmla="*/ 701267 w 1385229"/>
              <a:gd name="connsiteY4" fmla="*/ 0 h 172496"/>
              <a:gd name="connsiteX5" fmla="*/ 1336561 w 1385229"/>
              <a:gd name="connsiteY5" fmla="*/ 124875 h 172496"/>
              <a:gd name="connsiteX6" fmla="*/ 1359542 w 1385229"/>
              <a:gd name="connsiteY6" fmla="*/ 124875 h 172496"/>
              <a:gd name="connsiteX7" fmla="*/ 1342105 w 1385229"/>
              <a:gd name="connsiteY7" fmla="*/ 172496 h 172496"/>
              <a:gd name="connsiteX0" fmla="*/ 681124 w 1385229"/>
              <a:gd name="connsiteY0" fmla="*/ 80 h 172496"/>
              <a:gd name="connsiteX1" fmla="*/ 40286 w 1385229"/>
              <a:gd name="connsiteY1" fmla="*/ 172496 h 172496"/>
              <a:gd name="connsiteX2" fmla="*/ 0 w 1385229"/>
              <a:gd name="connsiteY2" fmla="*/ 172496 h 172496"/>
              <a:gd name="connsiteX3" fmla="*/ 511445 w 1385229"/>
              <a:gd name="connsiteY3" fmla="*/ 4472 h 172496"/>
              <a:gd name="connsiteX4" fmla="*/ 681125 w 1385229"/>
              <a:gd name="connsiteY4" fmla="*/ 80 h 172496"/>
              <a:gd name="connsiteX5" fmla="*/ 681124 w 1385229"/>
              <a:gd name="connsiteY5" fmla="*/ 80 h 172496"/>
              <a:gd name="connsiteX0" fmla="*/ 681124 w 1385229"/>
              <a:gd name="connsiteY0" fmla="*/ 80 h 172496"/>
              <a:gd name="connsiteX1" fmla="*/ 40286 w 1385229"/>
              <a:gd name="connsiteY1" fmla="*/ 172496 h 172496"/>
              <a:gd name="connsiteX2" fmla="*/ 0 w 1385229"/>
              <a:gd name="connsiteY2" fmla="*/ 172496 h 172496"/>
              <a:gd name="connsiteX3" fmla="*/ 660981 w 1385229"/>
              <a:gd name="connsiteY3" fmla="*/ 0 h 172496"/>
              <a:gd name="connsiteX4" fmla="*/ 701267 w 1385229"/>
              <a:gd name="connsiteY4" fmla="*/ 0 h 172496"/>
              <a:gd name="connsiteX5" fmla="*/ 1336561 w 1385229"/>
              <a:gd name="connsiteY5" fmla="*/ 124875 h 172496"/>
              <a:gd name="connsiteX6" fmla="*/ 1359542 w 1385229"/>
              <a:gd name="connsiteY6" fmla="*/ 124875 h 172496"/>
              <a:gd name="connsiteX7" fmla="*/ 1342105 w 1385229"/>
              <a:gd name="connsiteY7" fmla="*/ 172496 h 172496"/>
              <a:gd name="connsiteX8" fmla="*/ 1273294 w 1385229"/>
              <a:gd name="connsiteY8" fmla="*/ 124875 h 172496"/>
              <a:gd name="connsiteX9" fmla="*/ 1296274 w 1385229"/>
              <a:gd name="connsiteY9" fmla="*/ 124875 h 172496"/>
              <a:gd name="connsiteX10" fmla="*/ 660980 w 1385229"/>
              <a:gd name="connsiteY10" fmla="*/ 0 h 172496"/>
              <a:gd name="connsiteX0" fmla="*/ 1342105 w 1368955"/>
              <a:gd name="connsiteY0" fmla="*/ 172496 h 183823"/>
              <a:gd name="connsiteX1" fmla="*/ 1273294 w 1368955"/>
              <a:gd name="connsiteY1" fmla="*/ 124875 h 183823"/>
              <a:gd name="connsiteX2" fmla="*/ 1296274 w 1368955"/>
              <a:gd name="connsiteY2" fmla="*/ 124875 h 183823"/>
              <a:gd name="connsiteX3" fmla="*/ 660980 w 1368955"/>
              <a:gd name="connsiteY3" fmla="*/ 0 h 183823"/>
              <a:gd name="connsiteX4" fmla="*/ 701267 w 1368955"/>
              <a:gd name="connsiteY4" fmla="*/ 0 h 183823"/>
              <a:gd name="connsiteX5" fmla="*/ 1336561 w 1368955"/>
              <a:gd name="connsiteY5" fmla="*/ 124875 h 183823"/>
              <a:gd name="connsiteX6" fmla="*/ 1359542 w 1368955"/>
              <a:gd name="connsiteY6" fmla="*/ 124875 h 183823"/>
              <a:gd name="connsiteX7" fmla="*/ 1342105 w 1368955"/>
              <a:gd name="connsiteY7" fmla="*/ 172496 h 183823"/>
              <a:gd name="connsiteX0" fmla="*/ 681124 w 1368955"/>
              <a:gd name="connsiteY0" fmla="*/ 80 h 183823"/>
              <a:gd name="connsiteX1" fmla="*/ 40286 w 1368955"/>
              <a:gd name="connsiteY1" fmla="*/ 172496 h 183823"/>
              <a:gd name="connsiteX2" fmla="*/ 0 w 1368955"/>
              <a:gd name="connsiteY2" fmla="*/ 172496 h 183823"/>
              <a:gd name="connsiteX3" fmla="*/ 511445 w 1368955"/>
              <a:gd name="connsiteY3" fmla="*/ 4472 h 183823"/>
              <a:gd name="connsiteX4" fmla="*/ 681125 w 1368955"/>
              <a:gd name="connsiteY4" fmla="*/ 80 h 183823"/>
              <a:gd name="connsiteX5" fmla="*/ 681124 w 1368955"/>
              <a:gd name="connsiteY5" fmla="*/ 80 h 183823"/>
              <a:gd name="connsiteX0" fmla="*/ 681124 w 1368955"/>
              <a:gd name="connsiteY0" fmla="*/ 80 h 183823"/>
              <a:gd name="connsiteX1" fmla="*/ 40286 w 1368955"/>
              <a:gd name="connsiteY1" fmla="*/ 172496 h 183823"/>
              <a:gd name="connsiteX2" fmla="*/ 0 w 1368955"/>
              <a:gd name="connsiteY2" fmla="*/ 172496 h 183823"/>
              <a:gd name="connsiteX3" fmla="*/ 660981 w 1368955"/>
              <a:gd name="connsiteY3" fmla="*/ 0 h 183823"/>
              <a:gd name="connsiteX4" fmla="*/ 701267 w 1368955"/>
              <a:gd name="connsiteY4" fmla="*/ 0 h 183823"/>
              <a:gd name="connsiteX5" fmla="*/ 1336561 w 1368955"/>
              <a:gd name="connsiteY5" fmla="*/ 124875 h 183823"/>
              <a:gd name="connsiteX6" fmla="*/ 1359542 w 1368955"/>
              <a:gd name="connsiteY6" fmla="*/ 124875 h 183823"/>
              <a:gd name="connsiteX7" fmla="*/ 1368955 w 1368955"/>
              <a:gd name="connsiteY7" fmla="*/ 183823 h 183823"/>
              <a:gd name="connsiteX8" fmla="*/ 1273294 w 1368955"/>
              <a:gd name="connsiteY8" fmla="*/ 124875 h 183823"/>
              <a:gd name="connsiteX9" fmla="*/ 1296274 w 1368955"/>
              <a:gd name="connsiteY9" fmla="*/ 124875 h 183823"/>
              <a:gd name="connsiteX10" fmla="*/ 660980 w 1368955"/>
              <a:gd name="connsiteY10" fmla="*/ 0 h 183823"/>
              <a:gd name="connsiteX0" fmla="*/ 1373408 w 1373408"/>
              <a:gd name="connsiteY0" fmla="*/ 190568 h 190568"/>
              <a:gd name="connsiteX1" fmla="*/ 1273294 w 1373408"/>
              <a:gd name="connsiteY1" fmla="*/ 124875 h 190568"/>
              <a:gd name="connsiteX2" fmla="*/ 1296274 w 1373408"/>
              <a:gd name="connsiteY2" fmla="*/ 124875 h 190568"/>
              <a:gd name="connsiteX3" fmla="*/ 660980 w 1373408"/>
              <a:gd name="connsiteY3" fmla="*/ 0 h 190568"/>
              <a:gd name="connsiteX4" fmla="*/ 701267 w 1373408"/>
              <a:gd name="connsiteY4" fmla="*/ 0 h 190568"/>
              <a:gd name="connsiteX5" fmla="*/ 1336561 w 1373408"/>
              <a:gd name="connsiteY5" fmla="*/ 124875 h 190568"/>
              <a:gd name="connsiteX6" fmla="*/ 1359542 w 1373408"/>
              <a:gd name="connsiteY6" fmla="*/ 124875 h 190568"/>
              <a:gd name="connsiteX7" fmla="*/ 1373408 w 1373408"/>
              <a:gd name="connsiteY7" fmla="*/ 190568 h 190568"/>
              <a:gd name="connsiteX0" fmla="*/ 681124 w 1373408"/>
              <a:gd name="connsiteY0" fmla="*/ 80 h 190568"/>
              <a:gd name="connsiteX1" fmla="*/ 40286 w 1373408"/>
              <a:gd name="connsiteY1" fmla="*/ 172496 h 190568"/>
              <a:gd name="connsiteX2" fmla="*/ 0 w 1373408"/>
              <a:gd name="connsiteY2" fmla="*/ 172496 h 190568"/>
              <a:gd name="connsiteX3" fmla="*/ 511445 w 1373408"/>
              <a:gd name="connsiteY3" fmla="*/ 4472 h 190568"/>
              <a:gd name="connsiteX4" fmla="*/ 681125 w 1373408"/>
              <a:gd name="connsiteY4" fmla="*/ 80 h 190568"/>
              <a:gd name="connsiteX5" fmla="*/ 681124 w 1373408"/>
              <a:gd name="connsiteY5" fmla="*/ 80 h 190568"/>
              <a:gd name="connsiteX0" fmla="*/ 681124 w 1373408"/>
              <a:gd name="connsiteY0" fmla="*/ 80 h 190568"/>
              <a:gd name="connsiteX1" fmla="*/ 40286 w 1373408"/>
              <a:gd name="connsiteY1" fmla="*/ 172496 h 190568"/>
              <a:gd name="connsiteX2" fmla="*/ 0 w 1373408"/>
              <a:gd name="connsiteY2" fmla="*/ 172496 h 190568"/>
              <a:gd name="connsiteX3" fmla="*/ 660981 w 1373408"/>
              <a:gd name="connsiteY3" fmla="*/ 0 h 190568"/>
              <a:gd name="connsiteX4" fmla="*/ 701267 w 1373408"/>
              <a:gd name="connsiteY4" fmla="*/ 0 h 190568"/>
              <a:gd name="connsiteX5" fmla="*/ 1336561 w 1373408"/>
              <a:gd name="connsiteY5" fmla="*/ 124875 h 190568"/>
              <a:gd name="connsiteX6" fmla="*/ 1359542 w 1373408"/>
              <a:gd name="connsiteY6" fmla="*/ 124875 h 190568"/>
              <a:gd name="connsiteX7" fmla="*/ 1368955 w 1373408"/>
              <a:gd name="connsiteY7" fmla="*/ 183823 h 190568"/>
              <a:gd name="connsiteX8" fmla="*/ 1273294 w 1373408"/>
              <a:gd name="connsiteY8" fmla="*/ 124875 h 190568"/>
              <a:gd name="connsiteX9" fmla="*/ 1296274 w 1373408"/>
              <a:gd name="connsiteY9" fmla="*/ 124875 h 190568"/>
              <a:gd name="connsiteX10" fmla="*/ 660980 w 1373408"/>
              <a:gd name="connsiteY10" fmla="*/ 0 h 1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408" h="190568" stroke="0" extrusionOk="0">
                <a:moveTo>
                  <a:pt x="1373408" y="190568"/>
                </a:moveTo>
                <a:lnTo>
                  <a:pt x="1273294" y="124875"/>
                </a:lnTo>
                <a:lnTo>
                  <a:pt x="1296274" y="124875"/>
                </a:lnTo>
                <a:cubicBezTo>
                  <a:pt x="1214896" y="50938"/>
                  <a:pt x="955752" y="0"/>
                  <a:pt x="660980" y="0"/>
                </a:cubicBezTo>
                <a:lnTo>
                  <a:pt x="701267" y="0"/>
                </a:lnTo>
                <a:cubicBezTo>
                  <a:pt x="996038" y="0"/>
                  <a:pt x="1255183" y="50938"/>
                  <a:pt x="1336561" y="124875"/>
                </a:cubicBezTo>
                <a:lnTo>
                  <a:pt x="1359542" y="124875"/>
                </a:lnTo>
                <a:lnTo>
                  <a:pt x="1373408" y="190568"/>
                </a:lnTo>
                <a:close/>
              </a:path>
              <a:path w="1373408" h="190568" fill="darkenLess" stroke="0" extrusionOk="0">
                <a:moveTo>
                  <a:pt x="681124" y="80"/>
                </a:moveTo>
                <a:cubicBezTo>
                  <a:pt x="324083" y="2921"/>
                  <a:pt x="40286" y="79276"/>
                  <a:pt x="40286" y="172496"/>
                </a:cubicBezTo>
                <a:lnTo>
                  <a:pt x="0" y="172496"/>
                </a:lnTo>
                <a:cubicBezTo>
                  <a:pt x="0" y="92263"/>
                  <a:pt x="211975" y="22624"/>
                  <a:pt x="511445" y="4472"/>
                </a:cubicBezTo>
                <a:cubicBezTo>
                  <a:pt x="567041" y="1102"/>
                  <a:pt x="624075" y="-374"/>
                  <a:pt x="681125" y="80"/>
                </a:cubicBezTo>
                <a:lnTo>
                  <a:pt x="681124" y="80"/>
                </a:lnTo>
                <a:close/>
              </a:path>
              <a:path w="1373408" h="190568" fill="none" extrusionOk="0">
                <a:moveTo>
                  <a:pt x="681124" y="80"/>
                </a:moveTo>
                <a:cubicBezTo>
                  <a:pt x="324083" y="2921"/>
                  <a:pt x="40286" y="79276"/>
                  <a:pt x="40286" y="172496"/>
                </a:cubicBezTo>
                <a:lnTo>
                  <a:pt x="0" y="172496"/>
                </a:lnTo>
                <a:cubicBezTo>
                  <a:pt x="0" y="77229"/>
                  <a:pt x="295931" y="0"/>
                  <a:pt x="660981" y="0"/>
                </a:cubicBezTo>
                <a:lnTo>
                  <a:pt x="701267" y="0"/>
                </a:lnTo>
                <a:cubicBezTo>
                  <a:pt x="996038" y="0"/>
                  <a:pt x="1255183" y="50938"/>
                  <a:pt x="1336561" y="124875"/>
                </a:cubicBezTo>
                <a:lnTo>
                  <a:pt x="1359542" y="124875"/>
                </a:lnTo>
                <a:lnTo>
                  <a:pt x="1368955" y="183823"/>
                </a:lnTo>
                <a:lnTo>
                  <a:pt x="1273294" y="124875"/>
                </a:lnTo>
                <a:lnTo>
                  <a:pt x="1296274" y="124875"/>
                </a:lnTo>
                <a:cubicBezTo>
                  <a:pt x="1214896" y="50938"/>
                  <a:pt x="955752" y="0"/>
                  <a:pt x="660980" y="0"/>
                </a:cubicBezTo>
              </a:path>
            </a:pathLst>
          </a:cu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7" name="Nuoli: Kaareva ylös 76">
            <a:extLst>
              <a:ext uri="{FF2B5EF4-FFF2-40B4-BE49-F238E27FC236}">
                <a16:creationId xmlns:a16="http://schemas.microsoft.com/office/drawing/2014/main" id="{D38411BF-A4C8-43C2-8A43-53DD18C45034}"/>
              </a:ext>
            </a:extLst>
          </p:cNvPr>
          <p:cNvSpPr/>
          <p:nvPr/>
        </p:nvSpPr>
        <p:spPr>
          <a:xfrm rot="14080594">
            <a:off x="8378691" y="1878103"/>
            <a:ext cx="1293947" cy="230509"/>
          </a:xfrm>
          <a:prstGeom prst="curvedUp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64" name="Nuoli: Oikea 63">
            <a:extLst>
              <a:ext uri="{FF2B5EF4-FFF2-40B4-BE49-F238E27FC236}">
                <a16:creationId xmlns:a16="http://schemas.microsoft.com/office/drawing/2014/main" id="{6AC777A0-E72A-4853-B91E-7152DCCEB775}"/>
              </a:ext>
            </a:extLst>
          </p:cNvPr>
          <p:cNvSpPr/>
          <p:nvPr/>
        </p:nvSpPr>
        <p:spPr>
          <a:xfrm rot="10800000">
            <a:off x="8396210" y="1195242"/>
            <a:ext cx="972634" cy="338945"/>
          </a:xfrm>
          <a:prstGeom prst="rightArrow">
            <a:avLst/>
          </a:prstGeom>
          <a:solidFill>
            <a:srgbClr val="4A0D62"/>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2" name="Ellipsi 61">
            <a:extLst>
              <a:ext uri="{FF2B5EF4-FFF2-40B4-BE49-F238E27FC236}">
                <a16:creationId xmlns:a16="http://schemas.microsoft.com/office/drawing/2014/main" id="{BADCE8DA-9A94-48E6-8204-46E5BD791500}"/>
              </a:ext>
            </a:extLst>
          </p:cNvPr>
          <p:cNvSpPr/>
          <p:nvPr/>
        </p:nvSpPr>
        <p:spPr>
          <a:xfrm>
            <a:off x="9298157" y="984410"/>
            <a:ext cx="1163519" cy="1203643"/>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 name="Nuoli: Oikea 86">
            <a:extLst>
              <a:ext uri="{FF2B5EF4-FFF2-40B4-BE49-F238E27FC236}">
                <a16:creationId xmlns:a16="http://schemas.microsoft.com/office/drawing/2014/main" id="{44141FDE-7E7B-4CF8-AA71-7034463E46DE}"/>
              </a:ext>
            </a:extLst>
          </p:cNvPr>
          <p:cNvSpPr/>
          <p:nvPr/>
        </p:nvSpPr>
        <p:spPr>
          <a:xfrm rot="16200000">
            <a:off x="6915209" y="846014"/>
            <a:ext cx="168918" cy="10438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 name="Nuoli: Oikea 91">
            <a:extLst>
              <a:ext uri="{FF2B5EF4-FFF2-40B4-BE49-F238E27FC236}">
                <a16:creationId xmlns:a16="http://schemas.microsoft.com/office/drawing/2014/main" id="{DF46BA4A-BCA4-4B00-8890-CD2A23F5AA2F}"/>
              </a:ext>
            </a:extLst>
          </p:cNvPr>
          <p:cNvSpPr/>
          <p:nvPr/>
        </p:nvSpPr>
        <p:spPr>
          <a:xfrm rot="16200000">
            <a:off x="7541664" y="921648"/>
            <a:ext cx="320187" cy="1043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1953285" cy="646331"/>
          </a:xfrm>
          <a:prstGeom prst="rect">
            <a:avLst/>
          </a:prstGeom>
          <a:noFill/>
        </p:spPr>
        <p:txBody>
          <a:bodyPr wrap="square" rtlCol="0">
            <a:spAutoFit/>
          </a:bodyPr>
          <a:lstStyle/>
          <a:p>
            <a:r>
              <a:rPr lang="fi-FI" dirty="0"/>
              <a:t>SELLU</a:t>
            </a:r>
          </a:p>
          <a:p>
            <a:r>
              <a:rPr lang="fi-FI" dirty="0"/>
              <a:t>Keitto 1/1</a:t>
            </a:r>
          </a:p>
        </p:txBody>
      </p:sp>
      <p:sp>
        <p:nvSpPr>
          <p:cNvPr id="7" name="Ellipsi 6">
            <a:extLst>
              <a:ext uri="{FF2B5EF4-FFF2-40B4-BE49-F238E27FC236}">
                <a16:creationId xmlns:a16="http://schemas.microsoft.com/office/drawing/2014/main" id="{11D1964C-02D4-4148-8A5C-A51340ABBBDD}"/>
              </a:ext>
            </a:extLst>
          </p:cNvPr>
          <p:cNvSpPr/>
          <p:nvPr/>
        </p:nvSpPr>
        <p:spPr>
          <a:xfrm>
            <a:off x="4432305" y="995483"/>
            <a:ext cx="4865853" cy="4867034"/>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a:endCxn id="7" idx="0"/>
          </p:cNvCxnSpPr>
          <p:nvPr/>
        </p:nvCxnSpPr>
        <p:spPr>
          <a:xfrm flipH="1" flipV="1">
            <a:off x="6865232" y="995483"/>
            <a:ext cx="5542" cy="1578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a:stCxn id="9" idx="7"/>
            <a:endCxn id="7" idx="7"/>
          </p:cNvCxnSpPr>
          <p:nvPr/>
        </p:nvCxnSpPr>
        <p:spPr>
          <a:xfrm flipV="1">
            <a:off x="7498519" y="1708244"/>
            <a:ext cx="1087051" cy="11237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7C2E953-0942-40CE-BEB2-1EADF2D53E1A}"/>
              </a:ext>
            </a:extLst>
          </p:cNvPr>
          <p:cNvCxnSpPr>
            <a:cxnSpLocks/>
            <a:stCxn id="9" idx="6"/>
            <a:endCxn id="7" idx="6"/>
          </p:cNvCxnSpPr>
          <p:nvPr/>
        </p:nvCxnSpPr>
        <p:spPr>
          <a:xfrm flipV="1">
            <a:off x="7758540" y="3429000"/>
            <a:ext cx="1539618" cy="25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080E3264-E779-41B2-A5BB-5B4ADC504B30}"/>
              </a:ext>
            </a:extLst>
          </p:cNvPr>
          <p:cNvCxnSpPr>
            <a:cxnSpLocks/>
            <a:stCxn id="9" idx="5"/>
            <a:endCxn id="7" idx="5"/>
          </p:cNvCxnSpPr>
          <p:nvPr/>
        </p:nvCxnSpPr>
        <p:spPr>
          <a:xfrm>
            <a:off x="7498519" y="4076735"/>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2773CE8-B718-4448-A6B1-A04CD732F1F0}"/>
              </a:ext>
            </a:extLst>
          </p:cNvPr>
          <p:cNvCxnSpPr>
            <a:cxnSpLocks/>
            <a:stCxn id="9" idx="4"/>
            <a:endCxn id="7" idx="4"/>
          </p:cNvCxnSpPr>
          <p:nvPr/>
        </p:nvCxnSpPr>
        <p:spPr>
          <a:xfrm flipH="1">
            <a:off x="6865232" y="4334535"/>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F161555-FE57-47BC-97AA-139B749AF0D9}"/>
              </a:ext>
            </a:extLst>
          </p:cNvPr>
          <p:cNvCxnSpPr>
            <a:cxnSpLocks/>
          </p:cNvCxnSpPr>
          <p:nvPr/>
        </p:nvCxnSpPr>
        <p:spPr>
          <a:xfrm flipH="1">
            <a:off x="5506937" y="4181038"/>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71EA14DD-A6A2-4CB6-B537-3058EF4E8FA7}"/>
              </a:ext>
            </a:extLst>
          </p:cNvPr>
          <p:cNvCxnSpPr>
            <a:cxnSpLocks/>
            <a:stCxn id="9" idx="2"/>
            <a:endCxn id="7" idx="2"/>
          </p:cNvCxnSpPr>
          <p:nvPr/>
        </p:nvCxnSpPr>
        <p:spPr>
          <a:xfrm flipH="1" flipV="1">
            <a:off x="4432305" y="3429000"/>
            <a:ext cx="1550702" cy="25351"/>
          </a:xfrm>
          <a:prstGeom prst="line">
            <a:avLst/>
          </a:prstGeom>
          <a:ln w="25400"/>
        </p:spPr>
        <p:style>
          <a:lnRef idx="2">
            <a:schemeClr val="dk1"/>
          </a:lnRef>
          <a:fillRef idx="0">
            <a:schemeClr val="dk1"/>
          </a:fillRef>
          <a:effectRef idx="1">
            <a:schemeClr val="dk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a:stCxn id="9" idx="1"/>
            <a:endCxn id="7" idx="1"/>
          </p:cNvCxnSpPr>
          <p:nvPr/>
        </p:nvCxnSpPr>
        <p:spPr>
          <a:xfrm flipH="1" flipV="1">
            <a:off x="5144893" y="1708244"/>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8DD0BA74-6D6C-4677-8CD7-9AB281C106DF}"/>
              </a:ext>
            </a:extLst>
          </p:cNvPr>
          <p:cNvCxnSpPr>
            <a:cxnSpLocks/>
          </p:cNvCxnSpPr>
          <p:nvPr/>
        </p:nvCxnSpPr>
        <p:spPr>
          <a:xfrm flipV="1">
            <a:off x="4725983" y="3868618"/>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Nuoli: Oikea 22">
            <a:extLst>
              <a:ext uri="{FF2B5EF4-FFF2-40B4-BE49-F238E27FC236}">
                <a16:creationId xmlns:a16="http://schemas.microsoft.com/office/drawing/2014/main" id="{307B9F2E-F4CD-46EB-B07C-CF7126640354}"/>
              </a:ext>
            </a:extLst>
          </p:cNvPr>
          <p:cNvSpPr/>
          <p:nvPr/>
        </p:nvSpPr>
        <p:spPr>
          <a:xfrm rot="5400000">
            <a:off x="8890554" y="33435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4" name="Nuoli: Oikea 23">
            <a:extLst>
              <a:ext uri="{FF2B5EF4-FFF2-40B4-BE49-F238E27FC236}">
                <a16:creationId xmlns:a16="http://schemas.microsoft.com/office/drawing/2014/main" id="{97674F82-393F-44A4-A02F-678D31D37BD8}"/>
              </a:ext>
            </a:extLst>
          </p:cNvPr>
          <p:cNvSpPr/>
          <p:nvPr/>
        </p:nvSpPr>
        <p:spPr>
          <a:xfrm rot="8012130">
            <a:off x="8192243" y="489279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5" name="Nuoli: Oikea 24">
            <a:extLst>
              <a:ext uri="{FF2B5EF4-FFF2-40B4-BE49-F238E27FC236}">
                <a16:creationId xmlns:a16="http://schemas.microsoft.com/office/drawing/2014/main" id="{88721499-0C81-48E5-BA50-4A8FA85DD7BF}"/>
              </a:ext>
            </a:extLst>
          </p:cNvPr>
          <p:cNvSpPr/>
          <p:nvPr/>
        </p:nvSpPr>
        <p:spPr>
          <a:xfrm rot="10800000">
            <a:off x="6649717" y="550366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6" name="Nuoli: Oikea 25">
            <a:extLst>
              <a:ext uri="{FF2B5EF4-FFF2-40B4-BE49-F238E27FC236}">
                <a16:creationId xmlns:a16="http://schemas.microsoft.com/office/drawing/2014/main" id="{F63CE276-B1CE-4D18-B9E2-29759AB11B76}"/>
              </a:ext>
            </a:extLst>
          </p:cNvPr>
          <p:cNvSpPr/>
          <p:nvPr/>
        </p:nvSpPr>
        <p:spPr>
          <a:xfrm rot="12690754">
            <a:off x="5424562" y="511427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7" name="Nuoli: Oikea 26">
            <a:extLst>
              <a:ext uri="{FF2B5EF4-FFF2-40B4-BE49-F238E27FC236}">
                <a16:creationId xmlns:a16="http://schemas.microsoft.com/office/drawing/2014/main" id="{16C6BA68-13EB-4CFB-AE58-B5ED11BA6835}"/>
              </a:ext>
            </a:extLst>
          </p:cNvPr>
          <p:cNvSpPr/>
          <p:nvPr/>
        </p:nvSpPr>
        <p:spPr>
          <a:xfrm rot="14531192">
            <a:off x="4721589" y="43153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1" name="Tekstiruutu 32">
            <a:extLst>
              <a:ext uri="{FF2B5EF4-FFF2-40B4-BE49-F238E27FC236}">
                <a16:creationId xmlns:a16="http://schemas.microsoft.com/office/drawing/2014/main" id="{F1C45DD4-1050-4ECA-BD8B-D42D05FD3C24}"/>
              </a:ext>
            </a:extLst>
          </p:cNvPr>
          <p:cNvSpPr txBox="1"/>
          <p:nvPr/>
        </p:nvSpPr>
        <p:spPr>
          <a:xfrm>
            <a:off x="6946546" y="1450326"/>
            <a:ext cx="105415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VUOKEITTO</a:t>
            </a:r>
            <a:endParaRPr lang="fi-FI" sz="1600" dirty="0"/>
          </a:p>
        </p:txBody>
      </p:sp>
      <p:sp>
        <p:nvSpPr>
          <p:cNvPr id="32" name="Tekstiruutu 33">
            <a:extLst>
              <a:ext uri="{FF2B5EF4-FFF2-40B4-BE49-F238E27FC236}">
                <a16:creationId xmlns:a16="http://schemas.microsoft.com/office/drawing/2014/main" id="{2C2CCE1D-FB32-4D2E-B2DA-378966EA4F47}"/>
              </a:ext>
            </a:extLst>
          </p:cNvPr>
          <p:cNvSpPr txBox="1"/>
          <p:nvPr/>
        </p:nvSpPr>
        <p:spPr>
          <a:xfrm>
            <a:off x="7868485" y="2574167"/>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MASSAN PESU</a:t>
            </a:r>
          </a:p>
        </p:txBody>
      </p:sp>
      <p:sp>
        <p:nvSpPr>
          <p:cNvPr id="33" name="Tekstiruutu 34">
            <a:extLst>
              <a:ext uri="{FF2B5EF4-FFF2-40B4-BE49-F238E27FC236}">
                <a16:creationId xmlns:a16="http://schemas.microsoft.com/office/drawing/2014/main" id="{51C3DEA1-41FB-4335-A6AD-54B5C0954A0D}"/>
              </a:ext>
            </a:extLst>
          </p:cNvPr>
          <p:cNvSpPr txBox="1"/>
          <p:nvPr/>
        </p:nvSpPr>
        <p:spPr>
          <a:xfrm>
            <a:off x="7877278" y="3731795"/>
            <a:ext cx="133603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LAJITTELU</a:t>
            </a:r>
            <a:endParaRPr lang="fi-FI" sz="1600" dirty="0"/>
          </a:p>
        </p:txBody>
      </p:sp>
      <p:sp>
        <p:nvSpPr>
          <p:cNvPr id="34" name="Tekstiruutu 35">
            <a:extLst>
              <a:ext uri="{FF2B5EF4-FFF2-40B4-BE49-F238E27FC236}">
                <a16:creationId xmlns:a16="http://schemas.microsoft.com/office/drawing/2014/main" id="{5D105089-5FAA-4760-BB5B-0CAF4F875F33}"/>
              </a:ext>
            </a:extLst>
          </p:cNvPr>
          <p:cNvSpPr txBox="1"/>
          <p:nvPr/>
        </p:nvSpPr>
        <p:spPr>
          <a:xfrm>
            <a:off x="6993746" y="4817726"/>
            <a:ext cx="1273052" cy="523220"/>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HAPPIDELIG-NIFIOINTI</a:t>
            </a:r>
            <a:endParaRPr lang="fi-FI" sz="1600" dirty="0"/>
          </a:p>
        </p:txBody>
      </p:sp>
      <p:sp>
        <p:nvSpPr>
          <p:cNvPr id="35" name="Tekstiruutu 36">
            <a:extLst>
              <a:ext uri="{FF2B5EF4-FFF2-40B4-BE49-F238E27FC236}">
                <a16:creationId xmlns:a16="http://schemas.microsoft.com/office/drawing/2014/main" id="{267B9380-1020-4B87-A668-A3A37694FAE9}"/>
              </a:ext>
            </a:extLst>
          </p:cNvPr>
          <p:cNvSpPr txBox="1"/>
          <p:nvPr/>
        </p:nvSpPr>
        <p:spPr>
          <a:xfrm>
            <a:off x="5922612" y="4835795"/>
            <a:ext cx="100964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VALKAISU</a:t>
            </a:r>
            <a:endParaRPr lang="fi-FI" sz="1600" dirty="0"/>
          </a:p>
        </p:txBody>
      </p:sp>
      <p:sp>
        <p:nvSpPr>
          <p:cNvPr id="36" name="Tekstiruutu 37">
            <a:extLst>
              <a:ext uri="{FF2B5EF4-FFF2-40B4-BE49-F238E27FC236}">
                <a16:creationId xmlns:a16="http://schemas.microsoft.com/office/drawing/2014/main" id="{A12D238E-2A71-4093-B584-2EEF78346EBB}"/>
              </a:ext>
            </a:extLst>
          </p:cNvPr>
          <p:cNvSpPr txBox="1"/>
          <p:nvPr/>
        </p:nvSpPr>
        <p:spPr>
          <a:xfrm>
            <a:off x="5110356" y="4369487"/>
            <a:ext cx="1059415"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KUIVATUS</a:t>
            </a:r>
            <a:endParaRPr lang="fi-FI" sz="1600" dirty="0"/>
          </a:p>
        </p:txBody>
      </p:sp>
      <p:sp>
        <p:nvSpPr>
          <p:cNvPr id="37" name="Tekstiruutu 38">
            <a:extLst>
              <a:ext uri="{FF2B5EF4-FFF2-40B4-BE49-F238E27FC236}">
                <a16:creationId xmlns:a16="http://schemas.microsoft.com/office/drawing/2014/main" id="{01188E86-C3DE-470C-A28D-3853E57AC5CE}"/>
              </a:ext>
            </a:extLst>
          </p:cNvPr>
          <p:cNvSpPr txBox="1"/>
          <p:nvPr/>
        </p:nvSpPr>
        <p:spPr>
          <a:xfrm>
            <a:off x="4570658" y="3722426"/>
            <a:ext cx="1575010"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JÄLKIKÄSITTELY</a:t>
            </a:r>
            <a:endParaRPr lang="fi-FI" sz="1600" dirty="0"/>
          </a:p>
        </p:txBody>
      </p:sp>
      <p:sp>
        <p:nvSpPr>
          <p:cNvPr id="65" name="Tekstiruutu 64">
            <a:extLst>
              <a:ext uri="{FF2B5EF4-FFF2-40B4-BE49-F238E27FC236}">
                <a16:creationId xmlns:a16="http://schemas.microsoft.com/office/drawing/2014/main" id="{3E5ECB25-9534-423D-B03B-F63096F4A537}"/>
              </a:ext>
            </a:extLst>
          </p:cNvPr>
          <p:cNvSpPr txBox="1"/>
          <p:nvPr/>
        </p:nvSpPr>
        <p:spPr>
          <a:xfrm>
            <a:off x="10516141" y="1254562"/>
            <a:ext cx="1055762" cy="523220"/>
          </a:xfrm>
          <a:prstGeom prst="rect">
            <a:avLst/>
          </a:prstGeom>
          <a:noFill/>
        </p:spPr>
        <p:txBody>
          <a:bodyPr wrap="square" rtlCol="0">
            <a:spAutoFit/>
          </a:bodyPr>
          <a:lstStyle/>
          <a:p>
            <a:r>
              <a:rPr lang="fi-FI" sz="1400" dirty="0"/>
              <a:t>KEMIKAALI-KIERTO</a:t>
            </a:r>
            <a:endParaRPr lang="fi-FI" sz="1600" dirty="0"/>
          </a:p>
        </p:txBody>
      </p:sp>
      <p:sp>
        <p:nvSpPr>
          <p:cNvPr id="56" name="Tekstiruutu 1">
            <a:extLst>
              <a:ext uri="{FF2B5EF4-FFF2-40B4-BE49-F238E27FC236}">
                <a16:creationId xmlns:a16="http://schemas.microsoft.com/office/drawing/2014/main" id="{BA6C0941-4812-482F-A223-7131141BBC24}"/>
              </a:ext>
            </a:extLst>
          </p:cNvPr>
          <p:cNvSpPr txBox="1"/>
          <p:nvPr/>
        </p:nvSpPr>
        <p:spPr>
          <a:xfrm>
            <a:off x="4593968" y="2574990"/>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RAAKA-AINEET</a:t>
            </a:r>
          </a:p>
        </p:txBody>
      </p:sp>
      <p:sp>
        <p:nvSpPr>
          <p:cNvPr id="20" name="Nuoli: Oikea 19">
            <a:extLst>
              <a:ext uri="{FF2B5EF4-FFF2-40B4-BE49-F238E27FC236}">
                <a16:creationId xmlns:a16="http://schemas.microsoft.com/office/drawing/2014/main" id="{8A514F0F-8B6D-4E4B-9989-EF725E2C9E81}"/>
              </a:ext>
            </a:extLst>
          </p:cNvPr>
          <p:cNvSpPr/>
          <p:nvPr/>
        </p:nvSpPr>
        <p:spPr>
          <a:xfrm rot="18983673">
            <a:off x="5084586" y="1783880"/>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13" name="Tekstiruutu 31">
            <a:extLst>
              <a:ext uri="{FF2B5EF4-FFF2-40B4-BE49-F238E27FC236}">
                <a16:creationId xmlns:a16="http://schemas.microsoft.com/office/drawing/2014/main" id="{554E4717-7FE1-4B11-93CF-7D66136DE792}"/>
              </a:ext>
            </a:extLst>
          </p:cNvPr>
          <p:cNvSpPr txBox="1"/>
          <p:nvPr/>
        </p:nvSpPr>
        <p:spPr>
          <a:xfrm>
            <a:off x="5481530" y="1461003"/>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PUUN KÄSITTELY</a:t>
            </a:r>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60602" y="985910"/>
            <a:ext cx="5046436" cy="5028903"/>
          </a:xfrm>
          <a:prstGeom prst="pie">
            <a:avLst>
              <a:gd name="adj1" fmla="val 4359132"/>
              <a:gd name="adj2" fmla="val 169904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Nuoli: Oikea 46">
            <a:extLst>
              <a:ext uri="{FF2B5EF4-FFF2-40B4-BE49-F238E27FC236}">
                <a16:creationId xmlns:a16="http://schemas.microsoft.com/office/drawing/2014/main" id="{93A87493-C90F-44BE-BCC5-0FB52E603DBE}"/>
              </a:ext>
            </a:extLst>
          </p:cNvPr>
          <p:cNvSpPr/>
          <p:nvPr/>
        </p:nvSpPr>
        <p:spPr>
          <a:xfrm rot="10800000">
            <a:off x="3449558" y="3486821"/>
            <a:ext cx="991517" cy="3901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6" name="Tekstiruutu 45">
            <a:extLst>
              <a:ext uri="{FF2B5EF4-FFF2-40B4-BE49-F238E27FC236}">
                <a16:creationId xmlns:a16="http://schemas.microsoft.com/office/drawing/2014/main" id="{6FD9CDB9-2956-4EB7-9E2E-989705CCF46E}"/>
              </a:ext>
            </a:extLst>
          </p:cNvPr>
          <p:cNvSpPr txBox="1"/>
          <p:nvPr/>
        </p:nvSpPr>
        <p:spPr>
          <a:xfrm>
            <a:off x="6025396" y="3116069"/>
            <a:ext cx="1690753" cy="584775"/>
          </a:xfrm>
          <a:prstGeom prst="rect">
            <a:avLst/>
          </a:prstGeom>
          <a:noFill/>
        </p:spPr>
        <p:txBody>
          <a:bodyPr wrap="square" rtlCol="0">
            <a:spAutoFit/>
          </a:bodyPr>
          <a:lstStyle/>
          <a:p>
            <a:pPr algn="ctr"/>
            <a:r>
              <a:rPr lang="fi-FI" sz="1200" b="1" dirty="0"/>
              <a:t>KUITULINJA:</a:t>
            </a:r>
          </a:p>
          <a:p>
            <a:pPr algn="ctr"/>
            <a:r>
              <a:rPr lang="fi-FI" sz="2000" b="1" dirty="0"/>
              <a:t>KEITTO</a:t>
            </a:r>
          </a:p>
        </p:txBody>
      </p:sp>
      <p:sp>
        <p:nvSpPr>
          <p:cNvPr id="63" name="Nuoli: Oikea 62">
            <a:extLst>
              <a:ext uri="{FF2B5EF4-FFF2-40B4-BE49-F238E27FC236}">
                <a16:creationId xmlns:a16="http://schemas.microsoft.com/office/drawing/2014/main" id="{B05E37A7-6EA4-45C0-836C-EDEBA52C87A3}"/>
              </a:ext>
            </a:extLst>
          </p:cNvPr>
          <p:cNvSpPr/>
          <p:nvPr/>
        </p:nvSpPr>
        <p:spPr>
          <a:xfrm rot="18946766">
            <a:off x="9036277" y="2307239"/>
            <a:ext cx="821576" cy="35850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1" name="Nuoli: Oikea 20">
            <a:extLst>
              <a:ext uri="{FF2B5EF4-FFF2-40B4-BE49-F238E27FC236}">
                <a16:creationId xmlns:a16="http://schemas.microsoft.com/office/drawing/2014/main" id="{E318204F-E47B-4A41-9A79-2CE8B15E28BC}"/>
              </a:ext>
            </a:extLst>
          </p:cNvPr>
          <p:cNvSpPr/>
          <p:nvPr/>
        </p:nvSpPr>
        <p:spPr>
          <a:xfrm>
            <a:off x="6684426" y="1112103"/>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01" name="Tekstiruutu 100">
            <a:extLst>
              <a:ext uri="{FF2B5EF4-FFF2-40B4-BE49-F238E27FC236}">
                <a16:creationId xmlns:a16="http://schemas.microsoft.com/office/drawing/2014/main" id="{D527A432-AB34-4569-B038-63A2E2D42C74}"/>
              </a:ext>
            </a:extLst>
          </p:cNvPr>
          <p:cNvSpPr txBox="1"/>
          <p:nvPr/>
        </p:nvSpPr>
        <p:spPr>
          <a:xfrm>
            <a:off x="6602305" y="605166"/>
            <a:ext cx="1002482" cy="246221"/>
          </a:xfrm>
          <a:prstGeom prst="rect">
            <a:avLst/>
          </a:prstGeom>
          <a:noFill/>
        </p:spPr>
        <p:txBody>
          <a:bodyPr wrap="square" rtlCol="0">
            <a:spAutoFit/>
          </a:bodyPr>
          <a:lstStyle/>
          <a:p>
            <a:r>
              <a:rPr lang="fi-FI" sz="1000" dirty="0"/>
              <a:t>HAJUKAASUT</a:t>
            </a:r>
          </a:p>
        </p:txBody>
      </p:sp>
      <p:sp>
        <p:nvSpPr>
          <p:cNvPr id="91" name="Nuoli: Oikea 90">
            <a:extLst>
              <a:ext uri="{FF2B5EF4-FFF2-40B4-BE49-F238E27FC236}">
                <a16:creationId xmlns:a16="http://schemas.microsoft.com/office/drawing/2014/main" id="{DE87CA0B-367C-4BE2-938E-72DBD81C9B9D}"/>
              </a:ext>
            </a:extLst>
          </p:cNvPr>
          <p:cNvSpPr/>
          <p:nvPr/>
        </p:nvSpPr>
        <p:spPr>
          <a:xfrm rot="16200000">
            <a:off x="6916726" y="496449"/>
            <a:ext cx="168918" cy="10438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6" name="Tekstiruutu 105">
            <a:extLst>
              <a:ext uri="{FF2B5EF4-FFF2-40B4-BE49-F238E27FC236}">
                <a16:creationId xmlns:a16="http://schemas.microsoft.com/office/drawing/2014/main" id="{5E023376-1416-4F5C-B474-D94B665D7AC7}"/>
              </a:ext>
            </a:extLst>
          </p:cNvPr>
          <p:cNvSpPr txBox="1"/>
          <p:nvPr/>
        </p:nvSpPr>
        <p:spPr>
          <a:xfrm>
            <a:off x="6597469" y="245072"/>
            <a:ext cx="1002482" cy="246221"/>
          </a:xfrm>
          <a:prstGeom prst="rect">
            <a:avLst/>
          </a:prstGeom>
          <a:noFill/>
        </p:spPr>
        <p:txBody>
          <a:bodyPr wrap="square" rtlCol="0">
            <a:spAutoFit/>
          </a:bodyPr>
          <a:lstStyle/>
          <a:p>
            <a:r>
              <a:rPr lang="fi-FI" sz="1000" dirty="0"/>
              <a:t>RIKKIHAPPO</a:t>
            </a:r>
          </a:p>
        </p:txBody>
      </p:sp>
      <p:sp>
        <p:nvSpPr>
          <p:cNvPr id="22" name="Nuoli: Oikea 21">
            <a:extLst>
              <a:ext uri="{FF2B5EF4-FFF2-40B4-BE49-F238E27FC236}">
                <a16:creationId xmlns:a16="http://schemas.microsoft.com/office/drawing/2014/main" id="{66EA8B80-0A60-409E-9585-960E94D346CC}"/>
              </a:ext>
            </a:extLst>
          </p:cNvPr>
          <p:cNvSpPr/>
          <p:nvPr/>
        </p:nvSpPr>
        <p:spPr>
          <a:xfrm rot="2709761">
            <a:off x="8235432" y="17639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2" name="Nuoli: Oikea 41">
            <a:extLst>
              <a:ext uri="{FF2B5EF4-FFF2-40B4-BE49-F238E27FC236}">
                <a16:creationId xmlns:a16="http://schemas.microsoft.com/office/drawing/2014/main" id="{1F2B5533-A888-4FBD-9528-59448880C73F}"/>
              </a:ext>
            </a:extLst>
          </p:cNvPr>
          <p:cNvSpPr/>
          <p:nvPr/>
        </p:nvSpPr>
        <p:spPr>
          <a:xfrm>
            <a:off x="315809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58" name="Suora yhdysviiva 57">
            <a:extLst>
              <a:ext uri="{FF2B5EF4-FFF2-40B4-BE49-F238E27FC236}">
                <a16:creationId xmlns:a16="http://schemas.microsoft.com/office/drawing/2014/main" id="{1ED53EF5-B91B-4764-94A7-64F83AADC7F3}"/>
              </a:ext>
            </a:extLst>
          </p:cNvPr>
          <p:cNvCxnSpPr>
            <a:cxnSpLocks/>
          </p:cNvCxnSpPr>
          <p:nvPr/>
        </p:nvCxnSpPr>
        <p:spPr>
          <a:xfrm>
            <a:off x="9880504" y="978865"/>
            <a:ext cx="0" cy="6184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kstiruutu 68">
            <a:extLst>
              <a:ext uri="{FF2B5EF4-FFF2-40B4-BE49-F238E27FC236}">
                <a16:creationId xmlns:a16="http://schemas.microsoft.com/office/drawing/2014/main" id="{272BD964-A0E8-4E40-AFD5-A4A00E355CB8}"/>
              </a:ext>
            </a:extLst>
          </p:cNvPr>
          <p:cNvSpPr txBox="1"/>
          <p:nvPr/>
        </p:nvSpPr>
        <p:spPr>
          <a:xfrm>
            <a:off x="9408334" y="1813955"/>
            <a:ext cx="919909" cy="230832"/>
          </a:xfrm>
          <a:prstGeom prst="rect">
            <a:avLst/>
          </a:prstGeom>
          <a:noFill/>
        </p:spPr>
        <p:txBody>
          <a:bodyPr wrap="square" rtlCol="0">
            <a:spAutoFit/>
          </a:bodyPr>
          <a:lstStyle/>
          <a:p>
            <a:r>
              <a:rPr lang="fi-FI" sz="900" dirty="0"/>
              <a:t>HAIHDUTTAMO</a:t>
            </a:r>
          </a:p>
        </p:txBody>
      </p:sp>
      <p:cxnSp>
        <p:nvCxnSpPr>
          <p:cNvPr id="60" name="Suora yhdysviiva 59">
            <a:extLst>
              <a:ext uri="{FF2B5EF4-FFF2-40B4-BE49-F238E27FC236}">
                <a16:creationId xmlns:a16="http://schemas.microsoft.com/office/drawing/2014/main" id="{D6D3278B-F377-4B90-9408-76700D252DAA}"/>
              </a:ext>
            </a:extLst>
          </p:cNvPr>
          <p:cNvCxnSpPr/>
          <p:nvPr/>
        </p:nvCxnSpPr>
        <p:spPr>
          <a:xfrm flipV="1">
            <a:off x="9368844" y="1597304"/>
            <a:ext cx="511073" cy="3042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33773D9F-3D1D-4F0A-9744-58D1CAAAC9CC}"/>
              </a:ext>
            </a:extLst>
          </p:cNvPr>
          <p:cNvCxnSpPr>
            <a:cxnSpLocks/>
          </p:cNvCxnSpPr>
          <p:nvPr/>
        </p:nvCxnSpPr>
        <p:spPr>
          <a:xfrm flipH="1" flipV="1">
            <a:off x="9879918" y="1597304"/>
            <a:ext cx="493609" cy="2996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kstiruutu 88">
            <a:extLst>
              <a:ext uri="{FF2B5EF4-FFF2-40B4-BE49-F238E27FC236}">
                <a16:creationId xmlns:a16="http://schemas.microsoft.com/office/drawing/2014/main" id="{2602BE7C-FE20-41F5-8D18-831F10B74465}"/>
              </a:ext>
            </a:extLst>
          </p:cNvPr>
          <p:cNvSpPr txBox="1"/>
          <p:nvPr/>
        </p:nvSpPr>
        <p:spPr>
          <a:xfrm>
            <a:off x="9835265" y="1151632"/>
            <a:ext cx="576196" cy="369332"/>
          </a:xfrm>
          <a:prstGeom prst="rect">
            <a:avLst/>
          </a:prstGeom>
          <a:noFill/>
        </p:spPr>
        <p:txBody>
          <a:bodyPr wrap="square" rtlCol="0">
            <a:spAutoFit/>
          </a:bodyPr>
          <a:lstStyle/>
          <a:p>
            <a:r>
              <a:rPr lang="fi-FI" sz="900" dirty="0"/>
              <a:t>SOODA-KATTILA</a:t>
            </a:r>
          </a:p>
        </p:txBody>
      </p:sp>
      <p:sp>
        <p:nvSpPr>
          <p:cNvPr id="90" name="Tekstiruutu 89">
            <a:extLst>
              <a:ext uri="{FF2B5EF4-FFF2-40B4-BE49-F238E27FC236}">
                <a16:creationId xmlns:a16="http://schemas.microsoft.com/office/drawing/2014/main" id="{86D9C300-D044-416E-9AC9-72692545BC99}"/>
              </a:ext>
            </a:extLst>
          </p:cNvPr>
          <p:cNvSpPr txBox="1"/>
          <p:nvPr/>
        </p:nvSpPr>
        <p:spPr>
          <a:xfrm>
            <a:off x="9346020" y="1150228"/>
            <a:ext cx="616864" cy="646331"/>
          </a:xfrm>
          <a:prstGeom prst="rect">
            <a:avLst/>
          </a:prstGeom>
          <a:noFill/>
        </p:spPr>
        <p:txBody>
          <a:bodyPr wrap="square" rtlCol="0">
            <a:spAutoFit/>
          </a:bodyPr>
          <a:lstStyle/>
          <a:p>
            <a:r>
              <a:rPr lang="fi-FI" sz="900" dirty="0"/>
              <a:t>VALKO-LIPEÄN VALMIS-TUS</a:t>
            </a:r>
          </a:p>
        </p:txBody>
      </p:sp>
      <p:sp>
        <p:nvSpPr>
          <p:cNvPr id="107" name="Tekstiruutu 32">
            <a:extLst>
              <a:ext uri="{FF2B5EF4-FFF2-40B4-BE49-F238E27FC236}">
                <a16:creationId xmlns:a16="http://schemas.microsoft.com/office/drawing/2014/main" id="{F5C8E3BB-331A-407F-9E5A-130B0BA015F1}"/>
              </a:ext>
            </a:extLst>
          </p:cNvPr>
          <p:cNvSpPr txBox="1"/>
          <p:nvPr/>
        </p:nvSpPr>
        <p:spPr>
          <a:xfrm>
            <a:off x="6953322" y="1770922"/>
            <a:ext cx="1206466"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ERÄKEITTO</a:t>
            </a:r>
            <a:endParaRPr lang="fi-FI" sz="1600" dirty="0"/>
          </a:p>
        </p:txBody>
      </p:sp>
      <p:sp>
        <p:nvSpPr>
          <p:cNvPr id="108" name="Tekstiruutu 107">
            <a:extLst>
              <a:ext uri="{FF2B5EF4-FFF2-40B4-BE49-F238E27FC236}">
                <a16:creationId xmlns:a16="http://schemas.microsoft.com/office/drawing/2014/main" id="{5622A224-9CAA-4A43-8521-39F27D41A1C4}"/>
              </a:ext>
            </a:extLst>
          </p:cNvPr>
          <p:cNvSpPr txBox="1"/>
          <p:nvPr/>
        </p:nvSpPr>
        <p:spPr>
          <a:xfrm rot="18957143">
            <a:off x="9051251" y="2363300"/>
            <a:ext cx="792844" cy="230832"/>
          </a:xfrm>
          <a:prstGeom prst="rect">
            <a:avLst/>
          </a:prstGeom>
          <a:noFill/>
        </p:spPr>
        <p:txBody>
          <a:bodyPr wrap="square" rtlCol="0">
            <a:spAutoFit/>
          </a:bodyPr>
          <a:lstStyle/>
          <a:p>
            <a:r>
              <a:rPr lang="fi-FI" sz="900" dirty="0">
                <a:solidFill>
                  <a:schemeClr val="bg1"/>
                </a:solidFill>
              </a:rPr>
              <a:t>MUSTALIPEÄ</a:t>
            </a:r>
          </a:p>
        </p:txBody>
      </p:sp>
      <p:sp>
        <p:nvSpPr>
          <p:cNvPr id="109" name="Tekstiruutu 108">
            <a:extLst>
              <a:ext uri="{FF2B5EF4-FFF2-40B4-BE49-F238E27FC236}">
                <a16:creationId xmlns:a16="http://schemas.microsoft.com/office/drawing/2014/main" id="{EF8EFDD6-81BF-44E3-A3A1-CA0E072685D4}"/>
              </a:ext>
            </a:extLst>
          </p:cNvPr>
          <p:cNvSpPr txBox="1"/>
          <p:nvPr/>
        </p:nvSpPr>
        <p:spPr>
          <a:xfrm>
            <a:off x="8517079" y="1251710"/>
            <a:ext cx="792844" cy="230832"/>
          </a:xfrm>
          <a:prstGeom prst="rect">
            <a:avLst/>
          </a:prstGeom>
          <a:noFill/>
        </p:spPr>
        <p:txBody>
          <a:bodyPr wrap="square" rtlCol="0">
            <a:spAutoFit/>
          </a:bodyPr>
          <a:lstStyle/>
          <a:p>
            <a:r>
              <a:rPr lang="fi-FI" sz="900" dirty="0">
                <a:solidFill>
                  <a:schemeClr val="bg1"/>
                </a:solidFill>
              </a:rPr>
              <a:t>VALKOLIPEÄ</a:t>
            </a:r>
          </a:p>
        </p:txBody>
      </p:sp>
      <p:sp>
        <p:nvSpPr>
          <p:cNvPr id="110" name="Tekstiruutu 109">
            <a:extLst>
              <a:ext uri="{FF2B5EF4-FFF2-40B4-BE49-F238E27FC236}">
                <a16:creationId xmlns:a16="http://schemas.microsoft.com/office/drawing/2014/main" id="{7F68A238-F763-45CB-9A2C-387BF7BCC8FB}"/>
              </a:ext>
            </a:extLst>
          </p:cNvPr>
          <p:cNvSpPr txBox="1"/>
          <p:nvPr/>
        </p:nvSpPr>
        <p:spPr>
          <a:xfrm>
            <a:off x="7389417" y="608120"/>
            <a:ext cx="757325" cy="246221"/>
          </a:xfrm>
          <a:prstGeom prst="rect">
            <a:avLst/>
          </a:prstGeom>
          <a:noFill/>
        </p:spPr>
        <p:txBody>
          <a:bodyPr wrap="square" rtlCol="0">
            <a:spAutoFit/>
          </a:bodyPr>
          <a:lstStyle/>
          <a:p>
            <a:r>
              <a:rPr lang="fi-FI" sz="1000" dirty="0"/>
              <a:t>TÄRPÄTTI</a:t>
            </a:r>
          </a:p>
        </p:txBody>
      </p:sp>
      <p:sp>
        <p:nvSpPr>
          <p:cNvPr id="5" name="Ellipsi 4">
            <a:extLst>
              <a:ext uri="{FF2B5EF4-FFF2-40B4-BE49-F238E27FC236}">
                <a16:creationId xmlns:a16="http://schemas.microsoft.com/office/drawing/2014/main" id="{F8A47D7C-03E4-460D-A14E-2FF924E30B33}"/>
              </a:ext>
            </a:extLst>
          </p:cNvPr>
          <p:cNvSpPr/>
          <p:nvPr/>
        </p:nvSpPr>
        <p:spPr>
          <a:xfrm>
            <a:off x="9286359" y="964823"/>
            <a:ext cx="1206466" cy="12428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1" name="Tekstiruutu 110">
            <a:extLst>
              <a:ext uri="{FF2B5EF4-FFF2-40B4-BE49-F238E27FC236}">
                <a16:creationId xmlns:a16="http://schemas.microsoft.com/office/drawing/2014/main" id="{10A58E31-817B-48CC-A56B-FFB4C3D61009}"/>
              </a:ext>
            </a:extLst>
          </p:cNvPr>
          <p:cNvSpPr txBox="1"/>
          <p:nvPr/>
        </p:nvSpPr>
        <p:spPr>
          <a:xfrm>
            <a:off x="8668172" y="828249"/>
            <a:ext cx="757325" cy="246221"/>
          </a:xfrm>
          <a:prstGeom prst="rect">
            <a:avLst/>
          </a:prstGeom>
          <a:noFill/>
        </p:spPr>
        <p:txBody>
          <a:bodyPr wrap="square" rtlCol="0">
            <a:spAutoFit/>
          </a:bodyPr>
          <a:lstStyle/>
          <a:p>
            <a:r>
              <a:rPr lang="fi-FI" sz="1000" dirty="0"/>
              <a:t>METANOLI</a:t>
            </a:r>
          </a:p>
        </p:txBody>
      </p:sp>
      <p:sp>
        <p:nvSpPr>
          <p:cNvPr id="114" name="Tekstiruutu 113">
            <a:extLst>
              <a:ext uri="{FF2B5EF4-FFF2-40B4-BE49-F238E27FC236}">
                <a16:creationId xmlns:a16="http://schemas.microsoft.com/office/drawing/2014/main" id="{B812CEE2-AAB7-4DBC-B08D-120C3C37FE06}"/>
              </a:ext>
            </a:extLst>
          </p:cNvPr>
          <p:cNvSpPr txBox="1"/>
          <p:nvPr/>
        </p:nvSpPr>
        <p:spPr>
          <a:xfrm>
            <a:off x="8668172" y="479971"/>
            <a:ext cx="600450" cy="246221"/>
          </a:xfrm>
          <a:prstGeom prst="rect">
            <a:avLst/>
          </a:prstGeom>
          <a:noFill/>
        </p:spPr>
        <p:txBody>
          <a:bodyPr wrap="square" rtlCol="0">
            <a:spAutoFit/>
          </a:bodyPr>
          <a:lstStyle/>
          <a:p>
            <a:r>
              <a:rPr lang="fi-FI" sz="1000" dirty="0"/>
              <a:t>HÖYRY</a:t>
            </a:r>
          </a:p>
        </p:txBody>
      </p:sp>
      <p:sp>
        <p:nvSpPr>
          <p:cNvPr id="79" name="Tekstiruutu 78">
            <a:extLst>
              <a:ext uri="{FF2B5EF4-FFF2-40B4-BE49-F238E27FC236}">
                <a16:creationId xmlns:a16="http://schemas.microsoft.com/office/drawing/2014/main" id="{606E86E4-B56F-4EA5-9186-F0C570DDF8F0}"/>
              </a:ext>
            </a:extLst>
          </p:cNvPr>
          <p:cNvSpPr txBox="1"/>
          <p:nvPr/>
        </p:nvSpPr>
        <p:spPr>
          <a:xfrm>
            <a:off x="7186145" y="1650174"/>
            <a:ext cx="426128" cy="230832"/>
          </a:xfrm>
          <a:prstGeom prst="rect">
            <a:avLst/>
          </a:prstGeom>
          <a:noFill/>
        </p:spPr>
        <p:txBody>
          <a:bodyPr wrap="square" rtlCol="0">
            <a:spAutoFit/>
          </a:bodyPr>
          <a:lstStyle/>
          <a:p>
            <a:r>
              <a:rPr lang="fi-FI" sz="900" dirty="0"/>
              <a:t>TAI</a:t>
            </a:r>
          </a:p>
        </p:txBody>
      </p:sp>
      <p:sp>
        <p:nvSpPr>
          <p:cNvPr id="67" name="Suorakulmio 66">
            <a:extLst>
              <a:ext uri="{FF2B5EF4-FFF2-40B4-BE49-F238E27FC236}">
                <a16:creationId xmlns:a16="http://schemas.microsoft.com/office/drawing/2014/main" id="{D12D31D7-C385-450F-87ED-D6F7F94654AF}"/>
              </a:ext>
            </a:extLst>
          </p:cNvPr>
          <p:cNvSpPr/>
          <p:nvPr/>
        </p:nvSpPr>
        <p:spPr>
          <a:xfrm>
            <a:off x="10700926" y="3663480"/>
            <a:ext cx="858529" cy="351263"/>
          </a:xfrm>
          <a:prstGeom prst="rect">
            <a:avLst/>
          </a:prstGeom>
          <a:solidFill>
            <a:srgbClr val="A0CC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Nuoli: Oikea 67">
            <a:extLst>
              <a:ext uri="{FF2B5EF4-FFF2-40B4-BE49-F238E27FC236}">
                <a16:creationId xmlns:a16="http://schemas.microsoft.com/office/drawing/2014/main" id="{A2494982-07BC-498B-A53E-2B7DC4BF9F5C}"/>
              </a:ext>
            </a:extLst>
          </p:cNvPr>
          <p:cNvSpPr/>
          <p:nvPr/>
        </p:nvSpPr>
        <p:spPr>
          <a:xfrm>
            <a:off x="9264081" y="3816554"/>
            <a:ext cx="1358199" cy="91899"/>
          </a:xfrm>
          <a:prstGeom prst="rightArrow">
            <a:avLst>
              <a:gd name="adj1" fmla="val 33416"/>
              <a:gd name="adj2" fmla="val 50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0" name="Tekstiruutu 69">
            <a:extLst>
              <a:ext uri="{FF2B5EF4-FFF2-40B4-BE49-F238E27FC236}">
                <a16:creationId xmlns:a16="http://schemas.microsoft.com/office/drawing/2014/main" id="{CDFA9B02-FA13-40E9-B1EB-BBE1FDACFF35}"/>
              </a:ext>
            </a:extLst>
          </p:cNvPr>
          <p:cNvSpPr txBox="1"/>
          <p:nvPr/>
        </p:nvSpPr>
        <p:spPr>
          <a:xfrm>
            <a:off x="10679181" y="3735949"/>
            <a:ext cx="993250" cy="253916"/>
          </a:xfrm>
          <a:prstGeom prst="rect">
            <a:avLst/>
          </a:prstGeom>
          <a:noFill/>
        </p:spPr>
        <p:txBody>
          <a:bodyPr wrap="square" rtlCol="0">
            <a:spAutoFit/>
          </a:bodyPr>
          <a:lstStyle/>
          <a:p>
            <a:r>
              <a:rPr lang="fi-FI" sz="1050" dirty="0"/>
              <a:t>OKSAPESURI</a:t>
            </a:r>
          </a:p>
        </p:txBody>
      </p:sp>
      <p:sp>
        <p:nvSpPr>
          <p:cNvPr id="71" name="Tekstiruutu 70">
            <a:extLst>
              <a:ext uri="{FF2B5EF4-FFF2-40B4-BE49-F238E27FC236}">
                <a16:creationId xmlns:a16="http://schemas.microsoft.com/office/drawing/2014/main" id="{660236D5-1232-4592-BC3A-D048D1480C07}"/>
              </a:ext>
            </a:extLst>
          </p:cNvPr>
          <p:cNvSpPr txBox="1"/>
          <p:nvPr/>
        </p:nvSpPr>
        <p:spPr>
          <a:xfrm>
            <a:off x="9232143" y="4125094"/>
            <a:ext cx="1334062" cy="215444"/>
          </a:xfrm>
          <a:prstGeom prst="rect">
            <a:avLst/>
          </a:prstGeom>
          <a:noFill/>
        </p:spPr>
        <p:txBody>
          <a:bodyPr wrap="square" rtlCol="0">
            <a:spAutoFit/>
          </a:bodyPr>
          <a:lstStyle/>
          <a:p>
            <a:r>
              <a:rPr lang="fi-FI" sz="800" dirty="0"/>
              <a:t>REJEKTI: TIKUT</a:t>
            </a:r>
          </a:p>
        </p:txBody>
      </p:sp>
      <p:sp>
        <p:nvSpPr>
          <p:cNvPr id="72" name="Tekstiruutu 71">
            <a:extLst>
              <a:ext uri="{FF2B5EF4-FFF2-40B4-BE49-F238E27FC236}">
                <a16:creationId xmlns:a16="http://schemas.microsoft.com/office/drawing/2014/main" id="{0B693042-B666-48C7-A055-49958C332C06}"/>
              </a:ext>
            </a:extLst>
          </p:cNvPr>
          <p:cNvSpPr txBox="1"/>
          <p:nvPr/>
        </p:nvSpPr>
        <p:spPr>
          <a:xfrm>
            <a:off x="11552377" y="4437401"/>
            <a:ext cx="677758" cy="369332"/>
          </a:xfrm>
          <a:prstGeom prst="rect">
            <a:avLst/>
          </a:prstGeom>
          <a:noFill/>
        </p:spPr>
        <p:txBody>
          <a:bodyPr wrap="square" rtlCol="0">
            <a:spAutoFit/>
          </a:bodyPr>
          <a:lstStyle/>
          <a:p>
            <a:r>
              <a:rPr lang="fi-FI" sz="900" dirty="0"/>
              <a:t>REJEKTI KEITTOON</a:t>
            </a:r>
          </a:p>
        </p:txBody>
      </p:sp>
      <p:sp>
        <p:nvSpPr>
          <p:cNvPr id="73" name="Tekstiruutu 72">
            <a:extLst>
              <a:ext uri="{FF2B5EF4-FFF2-40B4-BE49-F238E27FC236}">
                <a16:creationId xmlns:a16="http://schemas.microsoft.com/office/drawing/2014/main" id="{83DF2293-30C6-44BD-8A9F-3FA42E2B168F}"/>
              </a:ext>
            </a:extLst>
          </p:cNvPr>
          <p:cNvSpPr txBox="1"/>
          <p:nvPr/>
        </p:nvSpPr>
        <p:spPr>
          <a:xfrm>
            <a:off x="9251482" y="3529871"/>
            <a:ext cx="1912076" cy="338554"/>
          </a:xfrm>
          <a:prstGeom prst="rect">
            <a:avLst/>
          </a:prstGeom>
          <a:noFill/>
        </p:spPr>
        <p:txBody>
          <a:bodyPr wrap="square" rtlCol="0">
            <a:spAutoFit/>
          </a:bodyPr>
          <a:lstStyle/>
          <a:p>
            <a:r>
              <a:rPr lang="fi-FI" sz="800" dirty="0"/>
              <a:t>REJEKTI: </a:t>
            </a:r>
          </a:p>
          <a:p>
            <a:r>
              <a:rPr lang="fi-FI" sz="800" dirty="0"/>
              <a:t>OKSAT, YLISUURET PALASET</a:t>
            </a:r>
          </a:p>
        </p:txBody>
      </p:sp>
      <p:sp>
        <p:nvSpPr>
          <p:cNvPr id="75" name="Nuoli: Kaareva ylös 74">
            <a:extLst>
              <a:ext uri="{FF2B5EF4-FFF2-40B4-BE49-F238E27FC236}">
                <a16:creationId xmlns:a16="http://schemas.microsoft.com/office/drawing/2014/main" id="{FA316171-A7F3-449A-B569-88188D42AE72}"/>
              </a:ext>
            </a:extLst>
          </p:cNvPr>
          <p:cNvSpPr/>
          <p:nvPr/>
        </p:nvSpPr>
        <p:spPr>
          <a:xfrm rot="13307921">
            <a:off x="8160453" y="590763"/>
            <a:ext cx="4491597" cy="1727280"/>
          </a:xfrm>
          <a:prstGeom prst="curvedUpArrow">
            <a:avLst>
              <a:gd name="adj1" fmla="val 2353"/>
              <a:gd name="adj2" fmla="val 7639"/>
              <a:gd name="adj3" fmla="val 6177"/>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6" name="Tekstiruutu 75">
            <a:extLst>
              <a:ext uri="{FF2B5EF4-FFF2-40B4-BE49-F238E27FC236}">
                <a16:creationId xmlns:a16="http://schemas.microsoft.com/office/drawing/2014/main" id="{43F8ABB6-75E9-424D-9D07-CC9528C07207}"/>
              </a:ext>
            </a:extLst>
          </p:cNvPr>
          <p:cNvSpPr txBox="1"/>
          <p:nvPr/>
        </p:nvSpPr>
        <p:spPr>
          <a:xfrm>
            <a:off x="10509442" y="147667"/>
            <a:ext cx="1484758" cy="369332"/>
          </a:xfrm>
          <a:prstGeom prst="rect">
            <a:avLst/>
          </a:prstGeom>
          <a:noFill/>
        </p:spPr>
        <p:txBody>
          <a:bodyPr wrap="square" rtlCol="0">
            <a:spAutoFit/>
          </a:bodyPr>
          <a:lstStyle/>
          <a:p>
            <a:r>
              <a:rPr lang="fi-FI" sz="900" dirty="0"/>
              <a:t>REJEKTI: OKSAT, YLISUURET PALASET, TIKUT</a:t>
            </a:r>
          </a:p>
        </p:txBody>
      </p:sp>
      <p:sp>
        <p:nvSpPr>
          <p:cNvPr id="80" name="Nuoli: Oikea 79">
            <a:extLst>
              <a:ext uri="{FF2B5EF4-FFF2-40B4-BE49-F238E27FC236}">
                <a16:creationId xmlns:a16="http://schemas.microsoft.com/office/drawing/2014/main" id="{3C2E5C99-DFDD-4783-9804-5BE8CF76435D}"/>
              </a:ext>
            </a:extLst>
          </p:cNvPr>
          <p:cNvSpPr/>
          <p:nvPr/>
        </p:nvSpPr>
        <p:spPr>
          <a:xfrm>
            <a:off x="9125186" y="4291220"/>
            <a:ext cx="1504714" cy="90526"/>
          </a:xfrm>
          <a:prstGeom prst="rightArrow">
            <a:avLst>
              <a:gd name="adj1" fmla="val 37373"/>
              <a:gd name="adj2" fmla="val 50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1" name="Suorakulmio 80">
            <a:extLst>
              <a:ext uri="{FF2B5EF4-FFF2-40B4-BE49-F238E27FC236}">
                <a16:creationId xmlns:a16="http://schemas.microsoft.com/office/drawing/2014/main" id="{CF8B3445-D33F-4511-B57F-505E0A861B7C}"/>
              </a:ext>
            </a:extLst>
          </p:cNvPr>
          <p:cNvSpPr/>
          <p:nvPr/>
        </p:nvSpPr>
        <p:spPr>
          <a:xfrm>
            <a:off x="10700926" y="4175204"/>
            <a:ext cx="858529" cy="351263"/>
          </a:xfrm>
          <a:prstGeom prst="rect">
            <a:avLst/>
          </a:prstGeom>
          <a:solidFill>
            <a:srgbClr val="A0CC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Tekstiruutu 81">
            <a:extLst>
              <a:ext uri="{FF2B5EF4-FFF2-40B4-BE49-F238E27FC236}">
                <a16:creationId xmlns:a16="http://schemas.microsoft.com/office/drawing/2014/main" id="{5162A8FF-DC1F-487F-8B41-641C21FEF398}"/>
              </a:ext>
            </a:extLst>
          </p:cNvPr>
          <p:cNvSpPr txBox="1"/>
          <p:nvPr/>
        </p:nvSpPr>
        <p:spPr>
          <a:xfrm>
            <a:off x="10665930" y="4220372"/>
            <a:ext cx="993250" cy="253916"/>
          </a:xfrm>
          <a:prstGeom prst="rect">
            <a:avLst/>
          </a:prstGeom>
          <a:noFill/>
        </p:spPr>
        <p:txBody>
          <a:bodyPr wrap="square" rtlCol="0">
            <a:spAutoFit/>
          </a:bodyPr>
          <a:lstStyle/>
          <a:p>
            <a:r>
              <a:rPr lang="fi-FI" sz="1050" dirty="0"/>
              <a:t>JAUHATUS</a:t>
            </a:r>
          </a:p>
        </p:txBody>
      </p:sp>
      <p:sp>
        <p:nvSpPr>
          <p:cNvPr id="83" name="Nuoli: Taipunut ylös 82">
            <a:extLst>
              <a:ext uri="{FF2B5EF4-FFF2-40B4-BE49-F238E27FC236}">
                <a16:creationId xmlns:a16="http://schemas.microsoft.com/office/drawing/2014/main" id="{1EE5539B-1D75-4229-A2CB-7E3A8202FE8D}"/>
              </a:ext>
            </a:extLst>
          </p:cNvPr>
          <p:cNvSpPr/>
          <p:nvPr/>
        </p:nvSpPr>
        <p:spPr>
          <a:xfrm>
            <a:off x="11667718" y="3091425"/>
            <a:ext cx="267855" cy="1290319"/>
          </a:xfrm>
          <a:prstGeom prst="bentUpArrow">
            <a:avLst>
              <a:gd name="adj1" fmla="val 15043"/>
              <a:gd name="adj2" fmla="val 25000"/>
              <a:gd name="adj3" fmla="val 25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Tekstiruutu 84">
            <a:extLst>
              <a:ext uri="{FF2B5EF4-FFF2-40B4-BE49-F238E27FC236}">
                <a16:creationId xmlns:a16="http://schemas.microsoft.com/office/drawing/2014/main" id="{5AF1F242-553C-4ACE-9400-A569D358EB96}"/>
              </a:ext>
            </a:extLst>
          </p:cNvPr>
          <p:cNvSpPr txBox="1"/>
          <p:nvPr/>
        </p:nvSpPr>
        <p:spPr>
          <a:xfrm>
            <a:off x="8069347" y="3886968"/>
            <a:ext cx="1338334" cy="246221"/>
          </a:xfrm>
          <a:prstGeom prst="rect">
            <a:avLst/>
          </a:prstGeom>
          <a:noFill/>
        </p:spPr>
        <p:txBody>
          <a:bodyPr wrap="square" rtlCol="0">
            <a:spAutoFit/>
          </a:bodyPr>
          <a:lstStyle/>
          <a:p>
            <a:r>
              <a:rPr lang="fi-FI" sz="1000" dirty="0"/>
              <a:t>KARKEALAJITTELU</a:t>
            </a:r>
          </a:p>
        </p:txBody>
      </p:sp>
      <p:sp>
        <p:nvSpPr>
          <p:cNvPr id="86" name="Tekstiruutu 85">
            <a:extLst>
              <a:ext uri="{FF2B5EF4-FFF2-40B4-BE49-F238E27FC236}">
                <a16:creationId xmlns:a16="http://schemas.microsoft.com/office/drawing/2014/main" id="{2B382C16-7E53-4166-8797-3E038F300312}"/>
              </a:ext>
            </a:extLst>
          </p:cNvPr>
          <p:cNvSpPr txBox="1"/>
          <p:nvPr/>
        </p:nvSpPr>
        <p:spPr>
          <a:xfrm>
            <a:off x="8076011" y="4114058"/>
            <a:ext cx="1087052" cy="246221"/>
          </a:xfrm>
          <a:prstGeom prst="rect">
            <a:avLst/>
          </a:prstGeom>
          <a:noFill/>
        </p:spPr>
        <p:txBody>
          <a:bodyPr wrap="square" rtlCol="0">
            <a:spAutoFit/>
          </a:bodyPr>
          <a:lstStyle/>
          <a:p>
            <a:r>
              <a:rPr lang="fi-FI" sz="1000" dirty="0"/>
              <a:t>HIENOLAJITTELU</a:t>
            </a:r>
            <a:endParaRPr lang="fi-FI" sz="1200" dirty="0"/>
          </a:p>
        </p:txBody>
      </p:sp>
    </p:spTree>
    <p:extLst>
      <p:ext uri="{BB962C8B-B14F-4D97-AF65-F5344CB8AC3E}">
        <p14:creationId xmlns:p14="http://schemas.microsoft.com/office/powerpoint/2010/main" val="923856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Nuoli: Kaareva ylös 76">
            <a:extLst>
              <a:ext uri="{FF2B5EF4-FFF2-40B4-BE49-F238E27FC236}">
                <a16:creationId xmlns:a16="http://schemas.microsoft.com/office/drawing/2014/main" id="{D38411BF-A4C8-43C2-8A43-53DD18C45034}"/>
              </a:ext>
            </a:extLst>
          </p:cNvPr>
          <p:cNvSpPr/>
          <p:nvPr/>
        </p:nvSpPr>
        <p:spPr>
          <a:xfrm rot="14080594">
            <a:off x="8378691" y="1878103"/>
            <a:ext cx="1293947" cy="230509"/>
          </a:xfrm>
          <a:prstGeom prst="curvedUp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64" name="Nuoli: Oikea 63">
            <a:extLst>
              <a:ext uri="{FF2B5EF4-FFF2-40B4-BE49-F238E27FC236}">
                <a16:creationId xmlns:a16="http://schemas.microsoft.com/office/drawing/2014/main" id="{6AC777A0-E72A-4853-B91E-7152DCCEB775}"/>
              </a:ext>
            </a:extLst>
          </p:cNvPr>
          <p:cNvSpPr/>
          <p:nvPr/>
        </p:nvSpPr>
        <p:spPr>
          <a:xfrm rot="10800000">
            <a:off x="8396210" y="1195242"/>
            <a:ext cx="972634" cy="338945"/>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2" name="Ellipsi 61">
            <a:extLst>
              <a:ext uri="{FF2B5EF4-FFF2-40B4-BE49-F238E27FC236}">
                <a16:creationId xmlns:a16="http://schemas.microsoft.com/office/drawing/2014/main" id="{BADCE8DA-9A94-48E6-8204-46E5BD791500}"/>
              </a:ext>
            </a:extLst>
          </p:cNvPr>
          <p:cNvSpPr/>
          <p:nvPr/>
        </p:nvSpPr>
        <p:spPr>
          <a:xfrm>
            <a:off x="9298157" y="984410"/>
            <a:ext cx="1163519" cy="1203643"/>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1953285" cy="646331"/>
          </a:xfrm>
          <a:prstGeom prst="rect">
            <a:avLst/>
          </a:prstGeom>
          <a:noFill/>
        </p:spPr>
        <p:txBody>
          <a:bodyPr wrap="square" rtlCol="0">
            <a:spAutoFit/>
          </a:bodyPr>
          <a:lstStyle/>
          <a:p>
            <a:r>
              <a:rPr lang="fi-FI" dirty="0"/>
              <a:t>SELLU</a:t>
            </a:r>
          </a:p>
          <a:p>
            <a:r>
              <a:rPr lang="fi-FI" dirty="0"/>
              <a:t>Massan pesu 1/1</a:t>
            </a:r>
          </a:p>
        </p:txBody>
      </p:sp>
      <p:sp>
        <p:nvSpPr>
          <p:cNvPr id="7" name="Ellipsi 6">
            <a:extLst>
              <a:ext uri="{FF2B5EF4-FFF2-40B4-BE49-F238E27FC236}">
                <a16:creationId xmlns:a16="http://schemas.microsoft.com/office/drawing/2014/main" id="{11D1964C-02D4-4148-8A5C-A51340ABBBDD}"/>
              </a:ext>
            </a:extLst>
          </p:cNvPr>
          <p:cNvSpPr/>
          <p:nvPr/>
        </p:nvSpPr>
        <p:spPr>
          <a:xfrm>
            <a:off x="4432305" y="995483"/>
            <a:ext cx="4865853" cy="4867034"/>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a:endCxn id="7" idx="0"/>
          </p:cNvCxnSpPr>
          <p:nvPr/>
        </p:nvCxnSpPr>
        <p:spPr>
          <a:xfrm flipH="1" flipV="1">
            <a:off x="6865232" y="995483"/>
            <a:ext cx="5542" cy="15786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a:stCxn id="9" idx="7"/>
            <a:endCxn id="7" idx="7"/>
          </p:cNvCxnSpPr>
          <p:nvPr/>
        </p:nvCxnSpPr>
        <p:spPr>
          <a:xfrm flipV="1">
            <a:off x="7498519" y="1708244"/>
            <a:ext cx="1087051" cy="11237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7C2E953-0942-40CE-BEB2-1EADF2D53E1A}"/>
              </a:ext>
            </a:extLst>
          </p:cNvPr>
          <p:cNvCxnSpPr>
            <a:cxnSpLocks/>
            <a:stCxn id="9" idx="6"/>
            <a:endCxn id="7" idx="6"/>
          </p:cNvCxnSpPr>
          <p:nvPr/>
        </p:nvCxnSpPr>
        <p:spPr>
          <a:xfrm flipV="1">
            <a:off x="7758540" y="3429000"/>
            <a:ext cx="1539618" cy="253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080E3264-E779-41B2-A5BB-5B4ADC504B30}"/>
              </a:ext>
            </a:extLst>
          </p:cNvPr>
          <p:cNvCxnSpPr>
            <a:cxnSpLocks/>
            <a:stCxn id="9" idx="5"/>
            <a:endCxn id="7" idx="5"/>
          </p:cNvCxnSpPr>
          <p:nvPr/>
        </p:nvCxnSpPr>
        <p:spPr>
          <a:xfrm>
            <a:off x="7498519" y="4076735"/>
            <a:ext cx="1087051" cy="107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2773CE8-B718-4448-A6B1-A04CD732F1F0}"/>
              </a:ext>
            </a:extLst>
          </p:cNvPr>
          <p:cNvCxnSpPr>
            <a:cxnSpLocks/>
            <a:stCxn id="9" idx="4"/>
            <a:endCxn id="7" idx="4"/>
          </p:cNvCxnSpPr>
          <p:nvPr/>
        </p:nvCxnSpPr>
        <p:spPr>
          <a:xfrm flipH="1">
            <a:off x="6865232" y="4334535"/>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F161555-FE57-47BC-97AA-139B749AF0D9}"/>
              </a:ext>
            </a:extLst>
          </p:cNvPr>
          <p:cNvCxnSpPr>
            <a:cxnSpLocks/>
          </p:cNvCxnSpPr>
          <p:nvPr/>
        </p:nvCxnSpPr>
        <p:spPr>
          <a:xfrm flipH="1">
            <a:off x="5506937" y="4181038"/>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71EA14DD-A6A2-4CB6-B537-3058EF4E8FA7}"/>
              </a:ext>
            </a:extLst>
          </p:cNvPr>
          <p:cNvCxnSpPr>
            <a:cxnSpLocks/>
            <a:stCxn id="9" idx="2"/>
            <a:endCxn id="7" idx="2"/>
          </p:cNvCxnSpPr>
          <p:nvPr/>
        </p:nvCxnSpPr>
        <p:spPr>
          <a:xfrm flipH="1" flipV="1">
            <a:off x="4432305" y="3429000"/>
            <a:ext cx="1550702" cy="25351"/>
          </a:xfrm>
          <a:prstGeom prst="line">
            <a:avLst/>
          </a:prstGeom>
          <a:ln w="25400"/>
        </p:spPr>
        <p:style>
          <a:lnRef idx="2">
            <a:schemeClr val="dk1"/>
          </a:lnRef>
          <a:fillRef idx="0">
            <a:schemeClr val="dk1"/>
          </a:fillRef>
          <a:effectRef idx="1">
            <a:schemeClr val="dk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a:stCxn id="9" idx="1"/>
            <a:endCxn id="7" idx="1"/>
          </p:cNvCxnSpPr>
          <p:nvPr/>
        </p:nvCxnSpPr>
        <p:spPr>
          <a:xfrm flipH="1" flipV="1">
            <a:off x="5144893" y="1708244"/>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8DD0BA74-6D6C-4677-8CD7-9AB281C106DF}"/>
              </a:ext>
            </a:extLst>
          </p:cNvPr>
          <p:cNvCxnSpPr>
            <a:cxnSpLocks/>
          </p:cNvCxnSpPr>
          <p:nvPr/>
        </p:nvCxnSpPr>
        <p:spPr>
          <a:xfrm flipV="1">
            <a:off x="4725983" y="3868618"/>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Nuoli: Oikea 23">
            <a:extLst>
              <a:ext uri="{FF2B5EF4-FFF2-40B4-BE49-F238E27FC236}">
                <a16:creationId xmlns:a16="http://schemas.microsoft.com/office/drawing/2014/main" id="{97674F82-393F-44A4-A02F-678D31D37BD8}"/>
              </a:ext>
            </a:extLst>
          </p:cNvPr>
          <p:cNvSpPr/>
          <p:nvPr/>
        </p:nvSpPr>
        <p:spPr>
          <a:xfrm rot="8012130">
            <a:off x="8192243" y="489279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5" name="Nuoli: Oikea 24">
            <a:extLst>
              <a:ext uri="{FF2B5EF4-FFF2-40B4-BE49-F238E27FC236}">
                <a16:creationId xmlns:a16="http://schemas.microsoft.com/office/drawing/2014/main" id="{88721499-0C81-48E5-BA50-4A8FA85DD7BF}"/>
              </a:ext>
            </a:extLst>
          </p:cNvPr>
          <p:cNvSpPr/>
          <p:nvPr/>
        </p:nvSpPr>
        <p:spPr>
          <a:xfrm rot="10800000">
            <a:off x="6649717" y="550366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6" name="Nuoli: Oikea 25">
            <a:extLst>
              <a:ext uri="{FF2B5EF4-FFF2-40B4-BE49-F238E27FC236}">
                <a16:creationId xmlns:a16="http://schemas.microsoft.com/office/drawing/2014/main" id="{F63CE276-B1CE-4D18-B9E2-29759AB11B76}"/>
              </a:ext>
            </a:extLst>
          </p:cNvPr>
          <p:cNvSpPr/>
          <p:nvPr/>
        </p:nvSpPr>
        <p:spPr>
          <a:xfrm rot="12690754">
            <a:off x="5424562" y="511427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7" name="Nuoli: Oikea 26">
            <a:extLst>
              <a:ext uri="{FF2B5EF4-FFF2-40B4-BE49-F238E27FC236}">
                <a16:creationId xmlns:a16="http://schemas.microsoft.com/office/drawing/2014/main" id="{16C6BA68-13EB-4CFB-AE58-B5ED11BA6835}"/>
              </a:ext>
            </a:extLst>
          </p:cNvPr>
          <p:cNvSpPr/>
          <p:nvPr/>
        </p:nvSpPr>
        <p:spPr>
          <a:xfrm rot="14531192">
            <a:off x="4721589" y="43153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2" name="Tekstiruutu 33">
            <a:extLst>
              <a:ext uri="{FF2B5EF4-FFF2-40B4-BE49-F238E27FC236}">
                <a16:creationId xmlns:a16="http://schemas.microsoft.com/office/drawing/2014/main" id="{2C2CCE1D-FB32-4D2E-B2DA-378966EA4F47}"/>
              </a:ext>
            </a:extLst>
          </p:cNvPr>
          <p:cNvSpPr txBox="1"/>
          <p:nvPr/>
        </p:nvSpPr>
        <p:spPr>
          <a:xfrm>
            <a:off x="7868485" y="2574167"/>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MASSAN PESU</a:t>
            </a:r>
          </a:p>
        </p:txBody>
      </p:sp>
      <p:sp>
        <p:nvSpPr>
          <p:cNvPr id="33" name="Tekstiruutu 34">
            <a:extLst>
              <a:ext uri="{FF2B5EF4-FFF2-40B4-BE49-F238E27FC236}">
                <a16:creationId xmlns:a16="http://schemas.microsoft.com/office/drawing/2014/main" id="{51C3DEA1-41FB-4335-A6AD-54B5C0954A0D}"/>
              </a:ext>
            </a:extLst>
          </p:cNvPr>
          <p:cNvSpPr txBox="1"/>
          <p:nvPr/>
        </p:nvSpPr>
        <p:spPr>
          <a:xfrm>
            <a:off x="7877278" y="3731795"/>
            <a:ext cx="133603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LAJITTELU</a:t>
            </a:r>
            <a:endParaRPr lang="fi-FI" sz="1600" dirty="0"/>
          </a:p>
        </p:txBody>
      </p:sp>
      <p:sp>
        <p:nvSpPr>
          <p:cNvPr id="34" name="Tekstiruutu 35">
            <a:extLst>
              <a:ext uri="{FF2B5EF4-FFF2-40B4-BE49-F238E27FC236}">
                <a16:creationId xmlns:a16="http://schemas.microsoft.com/office/drawing/2014/main" id="{5D105089-5FAA-4760-BB5B-0CAF4F875F33}"/>
              </a:ext>
            </a:extLst>
          </p:cNvPr>
          <p:cNvSpPr txBox="1"/>
          <p:nvPr/>
        </p:nvSpPr>
        <p:spPr>
          <a:xfrm>
            <a:off x="6818170" y="4459292"/>
            <a:ext cx="1273052" cy="523220"/>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HAPPIDELIG-NIFIOINTI</a:t>
            </a:r>
            <a:endParaRPr lang="fi-FI" sz="1600" dirty="0"/>
          </a:p>
        </p:txBody>
      </p:sp>
      <p:sp>
        <p:nvSpPr>
          <p:cNvPr id="35" name="Tekstiruutu 36">
            <a:extLst>
              <a:ext uri="{FF2B5EF4-FFF2-40B4-BE49-F238E27FC236}">
                <a16:creationId xmlns:a16="http://schemas.microsoft.com/office/drawing/2014/main" id="{267B9380-1020-4B87-A668-A3A37694FAE9}"/>
              </a:ext>
            </a:extLst>
          </p:cNvPr>
          <p:cNvSpPr txBox="1"/>
          <p:nvPr/>
        </p:nvSpPr>
        <p:spPr>
          <a:xfrm>
            <a:off x="5922612" y="4835795"/>
            <a:ext cx="100964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VALKAISU</a:t>
            </a:r>
            <a:endParaRPr lang="fi-FI" sz="1600" dirty="0"/>
          </a:p>
        </p:txBody>
      </p:sp>
      <p:sp>
        <p:nvSpPr>
          <p:cNvPr id="36" name="Tekstiruutu 37">
            <a:extLst>
              <a:ext uri="{FF2B5EF4-FFF2-40B4-BE49-F238E27FC236}">
                <a16:creationId xmlns:a16="http://schemas.microsoft.com/office/drawing/2014/main" id="{A12D238E-2A71-4093-B584-2EEF78346EBB}"/>
              </a:ext>
            </a:extLst>
          </p:cNvPr>
          <p:cNvSpPr txBox="1"/>
          <p:nvPr/>
        </p:nvSpPr>
        <p:spPr>
          <a:xfrm>
            <a:off x="5110356" y="4369487"/>
            <a:ext cx="1059415"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KUIVATUS</a:t>
            </a:r>
            <a:endParaRPr lang="fi-FI" sz="1600" dirty="0"/>
          </a:p>
        </p:txBody>
      </p:sp>
      <p:sp>
        <p:nvSpPr>
          <p:cNvPr id="37" name="Tekstiruutu 38">
            <a:extLst>
              <a:ext uri="{FF2B5EF4-FFF2-40B4-BE49-F238E27FC236}">
                <a16:creationId xmlns:a16="http://schemas.microsoft.com/office/drawing/2014/main" id="{01188E86-C3DE-470C-A28D-3853E57AC5CE}"/>
              </a:ext>
            </a:extLst>
          </p:cNvPr>
          <p:cNvSpPr txBox="1"/>
          <p:nvPr/>
        </p:nvSpPr>
        <p:spPr>
          <a:xfrm>
            <a:off x="4570658" y="3722426"/>
            <a:ext cx="1575010"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JÄLKIKÄSITTELY</a:t>
            </a:r>
            <a:endParaRPr lang="fi-FI" sz="1600" dirty="0"/>
          </a:p>
        </p:txBody>
      </p:sp>
      <p:sp>
        <p:nvSpPr>
          <p:cNvPr id="65" name="Tekstiruutu 64">
            <a:extLst>
              <a:ext uri="{FF2B5EF4-FFF2-40B4-BE49-F238E27FC236}">
                <a16:creationId xmlns:a16="http://schemas.microsoft.com/office/drawing/2014/main" id="{3E5ECB25-9534-423D-B03B-F63096F4A537}"/>
              </a:ext>
            </a:extLst>
          </p:cNvPr>
          <p:cNvSpPr txBox="1"/>
          <p:nvPr/>
        </p:nvSpPr>
        <p:spPr>
          <a:xfrm>
            <a:off x="10516141" y="1254562"/>
            <a:ext cx="1055762" cy="523220"/>
          </a:xfrm>
          <a:prstGeom prst="rect">
            <a:avLst/>
          </a:prstGeom>
          <a:noFill/>
        </p:spPr>
        <p:txBody>
          <a:bodyPr wrap="square" rtlCol="0">
            <a:spAutoFit/>
          </a:bodyPr>
          <a:lstStyle/>
          <a:p>
            <a:r>
              <a:rPr lang="fi-FI" sz="1400" dirty="0"/>
              <a:t>KEMIKAALI-KIERTO</a:t>
            </a:r>
            <a:endParaRPr lang="fi-FI" sz="1600" dirty="0"/>
          </a:p>
        </p:txBody>
      </p:sp>
      <p:sp>
        <p:nvSpPr>
          <p:cNvPr id="56" name="Tekstiruutu 1">
            <a:extLst>
              <a:ext uri="{FF2B5EF4-FFF2-40B4-BE49-F238E27FC236}">
                <a16:creationId xmlns:a16="http://schemas.microsoft.com/office/drawing/2014/main" id="{BA6C0941-4812-482F-A223-7131141BBC24}"/>
              </a:ext>
            </a:extLst>
          </p:cNvPr>
          <p:cNvSpPr txBox="1"/>
          <p:nvPr/>
        </p:nvSpPr>
        <p:spPr>
          <a:xfrm>
            <a:off x="4593968" y="2574990"/>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RAAKA-AINEET</a:t>
            </a:r>
          </a:p>
        </p:txBody>
      </p:sp>
      <p:sp>
        <p:nvSpPr>
          <p:cNvPr id="20" name="Nuoli: Oikea 19">
            <a:extLst>
              <a:ext uri="{FF2B5EF4-FFF2-40B4-BE49-F238E27FC236}">
                <a16:creationId xmlns:a16="http://schemas.microsoft.com/office/drawing/2014/main" id="{8A514F0F-8B6D-4E4B-9989-EF725E2C9E81}"/>
              </a:ext>
            </a:extLst>
          </p:cNvPr>
          <p:cNvSpPr/>
          <p:nvPr/>
        </p:nvSpPr>
        <p:spPr>
          <a:xfrm rot="18983673">
            <a:off x="5084586" y="1783880"/>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13" name="Tekstiruutu 31">
            <a:extLst>
              <a:ext uri="{FF2B5EF4-FFF2-40B4-BE49-F238E27FC236}">
                <a16:creationId xmlns:a16="http://schemas.microsoft.com/office/drawing/2014/main" id="{554E4717-7FE1-4B11-93CF-7D66136DE792}"/>
              </a:ext>
            </a:extLst>
          </p:cNvPr>
          <p:cNvSpPr txBox="1"/>
          <p:nvPr/>
        </p:nvSpPr>
        <p:spPr>
          <a:xfrm>
            <a:off x="5481530" y="1461003"/>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PUUN KÄSITTELY</a:t>
            </a:r>
          </a:p>
        </p:txBody>
      </p:sp>
      <p:sp>
        <p:nvSpPr>
          <p:cNvPr id="70" name="Tekstiruutu 32">
            <a:extLst>
              <a:ext uri="{FF2B5EF4-FFF2-40B4-BE49-F238E27FC236}">
                <a16:creationId xmlns:a16="http://schemas.microsoft.com/office/drawing/2014/main" id="{21FB3441-A049-4C01-A57D-9D0D983786F5}"/>
              </a:ext>
            </a:extLst>
          </p:cNvPr>
          <p:cNvSpPr txBox="1"/>
          <p:nvPr/>
        </p:nvSpPr>
        <p:spPr>
          <a:xfrm>
            <a:off x="7075845" y="1460034"/>
            <a:ext cx="1206466"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KEITTO</a:t>
            </a:r>
            <a:endParaRPr lang="fi-FI" sz="1600" dirty="0"/>
          </a:p>
        </p:txBody>
      </p:sp>
      <p:sp>
        <p:nvSpPr>
          <p:cNvPr id="21" name="Nuoli: Oikea 20">
            <a:extLst>
              <a:ext uri="{FF2B5EF4-FFF2-40B4-BE49-F238E27FC236}">
                <a16:creationId xmlns:a16="http://schemas.microsoft.com/office/drawing/2014/main" id="{E318204F-E47B-4A41-9A79-2CE8B15E28BC}"/>
              </a:ext>
            </a:extLst>
          </p:cNvPr>
          <p:cNvSpPr/>
          <p:nvPr/>
        </p:nvSpPr>
        <p:spPr>
          <a:xfrm>
            <a:off x="6684426" y="1112103"/>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60602" y="966860"/>
            <a:ext cx="5046436" cy="5028903"/>
          </a:xfrm>
          <a:prstGeom prst="pie">
            <a:avLst>
              <a:gd name="adj1" fmla="val 7059494"/>
              <a:gd name="adj2" fmla="val 434506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Nuoli: Oikea 46">
            <a:extLst>
              <a:ext uri="{FF2B5EF4-FFF2-40B4-BE49-F238E27FC236}">
                <a16:creationId xmlns:a16="http://schemas.microsoft.com/office/drawing/2014/main" id="{93A87493-C90F-44BE-BCC5-0FB52E603DBE}"/>
              </a:ext>
            </a:extLst>
          </p:cNvPr>
          <p:cNvSpPr/>
          <p:nvPr/>
        </p:nvSpPr>
        <p:spPr>
          <a:xfrm rot="10800000">
            <a:off x="3449558" y="3486821"/>
            <a:ext cx="991517" cy="3901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6" name="Tekstiruutu 45">
            <a:extLst>
              <a:ext uri="{FF2B5EF4-FFF2-40B4-BE49-F238E27FC236}">
                <a16:creationId xmlns:a16="http://schemas.microsoft.com/office/drawing/2014/main" id="{6FD9CDB9-2956-4EB7-9E2E-989705CCF46E}"/>
              </a:ext>
            </a:extLst>
          </p:cNvPr>
          <p:cNvSpPr txBox="1"/>
          <p:nvPr/>
        </p:nvSpPr>
        <p:spPr>
          <a:xfrm>
            <a:off x="6025396" y="3116069"/>
            <a:ext cx="1690753" cy="892552"/>
          </a:xfrm>
          <a:prstGeom prst="rect">
            <a:avLst/>
          </a:prstGeom>
          <a:noFill/>
        </p:spPr>
        <p:txBody>
          <a:bodyPr wrap="square" rtlCol="0">
            <a:spAutoFit/>
          </a:bodyPr>
          <a:lstStyle/>
          <a:p>
            <a:pPr algn="ctr"/>
            <a:r>
              <a:rPr lang="fi-FI" sz="1200" b="1" dirty="0"/>
              <a:t>KUITULINJA:</a:t>
            </a:r>
          </a:p>
          <a:p>
            <a:pPr algn="ctr"/>
            <a:r>
              <a:rPr lang="fi-FI" sz="2000" b="1" dirty="0"/>
              <a:t>MASSAN PESU</a:t>
            </a:r>
          </a:p>
        </p:txBody>
      </p:sp>
      <p:sp>
        <p:nvSpPr>
          <p:cNvPr id="63" name="Nuoli: Oikea 62">
            <a:extLst>
              <a:ext uri="{FF2B5EF4-FFF2-40B4-BE49-F238E27FC236}">
                <a16:creationId xmlns:a16="http://schemas.microsoft.com/office/drawing/2014/main" id="{B05E37A7-6EA4-45C0-836C-EDEBA52C87A3}"/>
              </a:ext>
            </a:extLst>
          </p:cNvPr>
          <p:cNvSpPr/>
          <p:nvPr/>
        </p:nvSpPr>
        <p:spPr>
          <a:xfrm rot="18946766">
            <a:off x="9036277" y="2307239"/>
            <a:ext cx="821576" cy="358503"/>
          </a:xfrm>
          <a:prstGeom prst="rightArrow">
            <a:avLst/>
          </a:prstGeom>
          <a:solidFill>
            <a:srgbClr val="4A0D62"/>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2" name="Nuoli: Oikea 21">
            <a:extLst>
              <a:ext uri="{FF2B5EF4-FFF2-40B4-BE49-F238E27FC236}">
                <a16:creationId xmlns:a16="http://schemas.microsoft.com/office/drawing/2014/main" id="{66EA8B80-0A60-409E-9585-960E94D346CC}"/>
              </a:ext>
            </a:extLst>
          </p:cNvPr>
          <p:cNvSpPr/>
          <p:nvPr/>
        </p:nvSpPr>
        <p:spPr>
          <a:xfrm rot="2709761">
            <a:off x="8235432" y="17639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2" name="Nuoli: Oikea 41">
            <a:extLst>
              <a:ext uri="{FF2B5EF4-FFF2-40B4-BE49-F238E27FC236}">
                <a16:creationId xmlns:a16="http://schemas.microsoft.com/office/drawing/2014/main" id="{1F2B5533-A888-4FBD-9528-59448880C73F}"/>
              </a:ext>
            </a:extLst>
          </p:cNvPr>
          <p:cNvSpPr/>
          <p:nvPr/>
        </p:nvSpPr>
        <p:spPr>
          <a:xfrm>
            <a:off x="315809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58" name="Suora yhdysviiva 57">
            <a:extLst>
              <a:ext uri="{FF2B5EF4-FFF2-40B4-BE49-F238E27FC236}">
                <a16:creationId xmlns:a16="http://schemas.microsoft.com/office/drawing/2014/main" id="{1ED53EF5-B91B-4764-94A7-64F83AADC7F3}"/>
              </a:ext>
            </a:extLst>
          </p:cNvPr>
          <p:cNvCxnSpPr>
            <a:cxnSpLocks/>
          </p:cNvCxnSpPr>
          <p:nvPr/>
        </p:nvCxnSpPr>
        <p:spPr>
          <a:xfrm>
            <a:off x="9880504" y="978865"/>
            <a:ext cx="0" cy="6184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kstiruutu 68">
            <a:extLst>
              <a:ext uri="{FF2B5EF4-FFF2-40B4-BE49-F238E27FC236}">
                <a16:creationId xmlns:a16="http://schemas.microsoft.com/office/drawing/2014/main" id="{272BD964-A0E8-4E40-AFD5-A4A00E355CB8}"/>
              </a:ext>
            </a:extLst>
          </p:cNvPr>
          <p:cNvSpPr txBox="1"/>
          <p:nvPr/>
        </p:nvSpPr>
        <p:spPr>
          <a:xfrm>
            <a:off x="9408334" y="1813955"/>
            <a:ext cx="919909" cy="230832"/>
          </a:xfrm>
          <a:prstGeom prst="rect">
            <a:avLst/>
          </a:prstGeom>
          <a:noFill/>
        </p:spPr>
        <p:txBody>
          <a:bodyPr wrap="square" rtlCol="0">
            <a:spAutoFit/>
          </a:bodyPr>
          <a:lstStyle/>
          <a:p>
            <a:r>
              <a:rPr lang="fi-FI" sz="900" dirty="0"/>
              <a:t>HAIHDUTTAMO</a:t>
            </a:r>
          </a:p>
        </p:txBody>
      </p:sp>
      <p:cxnSp>
        <p:nvCxnSpPr>
          <p:cNvPr id="60" name="Suora yhdysviiva 59">
            <a:extLst>
              <a:ext uri="{FF2B5EF4-FFF2-40B4-BE49-F238E27FC236}">
                <a16:creationId xmlns:a16="http://schemas.microsoft.com/office/drawing/2014/main" id="{D6D3278B-F377-4B90-9408-76700D252DAA}"/>
              </a:ext>
            </a:extLst>
          </p:cNvPr>
          <p:cNvCxnSpPr/>
          <p:nvPr/>
        </p:nvCxnSpPr>
        <p:spPr>
          <a:xfrm flipV="1">
            <a:off x="9368844" y="1597304"/>
            <a:ext cx="511073" cy="3042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33773D9F-3D1D-4F0A-9744-58D1CAAAC9CC}"/>
              </a:ext>
            </a:extLst>
          </p:cNvPr>
          <p:cNvCxnSpPr>
            <a:cxnSpLocks/>
          </p:cNvCxnSpPr>
          <p:nvPr/>
        </p:nvCxnSpPr>
        <p:spPr>
          <a:xfrm flipH="1" flipV="1">
            <a:off x="9879918" y="1597304"/>
            <a:ext cx="493609" cy="2996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kstiruutu 88">
            <a:extLst>
              <a:ext uri="{FF2B5EF4-FFF2-40B4-BE49-F238E27FC236}">
                <a16:creationId xmlns:a16="http://schemas.microsoft.com/office/drawing/2014/main" id="{2602BE7C-FE20-41F5-8D18-831F10B74465}"/>
              </a:ext>
            </a:extLst>
          </p:cNvPr>
          <p:cNvSpPr txBox="1"/>
          <p:nvPr/>
        </p:nvSpPr>
        <p:spPr>
          <a:xfrm>
            <a:off x="9835265" y="1151632"/>
            <a:ext cx="576196" cy="369332"/>
          </a:xfrm>
          <a:prstGeom prst="rect">
            <a:avLst/>
          </a:prstGeom>
          <a:noFill/>
        </p:spPr>
        <p:txBody>
          <a:bodyPr wrap="square" rtlCol="0">
            <a:spAutoFit/>
          </a:bodyPr>
          <a:lstStyle/>
          <a:p>
            <a:r>
              <a:rPr lang="fi-FI" sz="900" dirty="0"/>
              <a:t>SOODA-KATTILA</a:t>
            </a:r>
          </a:p>
        </p:txBody>
      </p:sp>
      <p:sp>
        <p:nvSpPr>
          <p:cNvPr id="90" name="Tekstiruutu 89">
            <a:extLst>
              <a:ext uri="{FF2B5EF4-FFF2-40B4-BE49-F238E27FC236}">
                <a16:creationId xmlns:a16="http://schemas.microsoft.com/office/drawing/2014/main" id="{86D9C300-D044-416E-9AC9-72692545BC99}"/>
              </a:ext>
            </a:extLst>
          </p:cNvPr>
          <p:cNvSpPr txBox="1"/>
          <p:nvPr/>
        </p:nvSpPr>
        <p:spPr>
          <a:xfrm>
            <a:off x="9346020" y="1150228"/>
            <a:ext cx="616864" cy="646331"/>
          </a:xfrm>
          <a:prstGeom prst="rect">
            <a:avLst/>
          </a:prstGeom>
          <a:noFill/>
        </p:spPr>
        <p:txBody>
          <a:bodyPr wrap="square" rtlCol="0">
            <a:spAutoFit/>
          </a:bodyPr>
          <a:lstStyle/>
          <a:p>
            <a:r>
              <a:rPr lang="fi-FI" sz="900" dirty="0"/>
              <a:t>VALKO-LIPEÄN VALMIS-TUS</a:t>
            </a:r>
          </a:p>
        </p:txBody>
      </p:sp>
      <p:sp>
        <p:nvSpPr>
          <p:cNvPr id="108" name="Tekstiruutu 107">
            <a:extLst>
              <a:ext uri="{FF2B5EF4-FFF2-40B4-BE49-F238E27FC236}">
                <a16:creationId xmlns:a16="http://schemas.microsoft.com/office/drawing/2014/main" id="{5622A224-9CAA-4A43-8521-39F27D41A1C4}"/>
              </a:ext>
            </a:extLst>
          </p:cNvPr>
          <p:cNvSpPr txBox="1"/>
          <p:nvPr/>
        </p:nvSpPr>
        <p:spPr>
          <a:xfrm rot="18957143">
            <a:off x="9051251" y="2363300"/>
            <a:ext cx="792844" cy="230832"/>
          </a:xfrm>
          <a:prstGeom prst="rect">
            <a:avLst/>
          </a:prstGeom>
          <a:noFill/>
        </p:spPr>
        <p:txBody>
          <a:bodyPr wrap="square" rtlCol="0">
            <a:spAutoFit/>
          </a:bodyPr>
          <a:lstStyle/>
          <a:p>
            <a:r>
              <a:rPr lang="fi-FI" sz="900" dirty="0">
                <a:solidFill>
                  <a:schemeClr val="bg1"/>
                </a:solidFill>
              </a:rPr>
              <a:t>MUSTALIPEÄ</a:t>
            </a:r>
          </a:p>
        </p:txBody>
      </p:sp>
      <p:sp>
        <p:nvSpPr>
          <p:cNvPr id="109" name="Tekstiruutu 108">
            <a:extLst>
              <a:ext uri="{FF2B5EF4-FFF2-40B4-BE49-F238E27FC236}">
                <a16:creationId xmlns:a16="http://schemas.microsoft.com/office/drawing/2014/main" id="{EF8EFDD6-81BF-44E3-A3A1-CA0E072685D4}"/>
              </a:ext>
            </a:extLst>
          </p:cNvPr>
          <p:cNvSpPr txBox="1"/>
          <p:nvPr/>
        </p:nvSpPr>
        <p:spPr>
          <a:xfrm>
            <a:off x="8517079" y="1251710"/>
            <a:ext cx="792844" cy="230832"/>
          </a:xfrm>
          <a:prstGeom prst="rect">
            <a:avLst/>
          </a:prstGeom>
          <a:noFill/>
        </p:spPr>
        <p:txBody>
          <a:bodyPr wrap="square" rtlCol="0">
            <a:spAutoFit/>
          </a:bodyPr>
          <a:lstStyle/>
          <a:p>
            <a:r>
              <a:rPr lang="fi-FI" sz="900" dirty="0">
                <a:solidFill>
                  <a:schemeClr val="bg1"/>
                </a:solidFill>
              </a:rPr>
              <a:t>VALKOLIPEÄ</a:t>
            </a:r>
          </a:p>
        </p:txBody>
      </p:sp>
      <p:sp>
        <p:nvSpPr>
          <p:cNvPr id="5" name="Ellipsi 4">
            <a:extLst>
              <a:ext uri="{FF2B5EF4-FFF2-40B4-BE49-F238E27FC236}">
                <a16:creationId xmlns:a16="http://schemas.microsoft.com/office/drawing/2014/main" id="{F8A47D7C-03E4-460D-A14E-2FF924E30B33}"/>
              </a:ext>
            </a:extLst>
          </p:cNvPr>
          <p:cNvSpPr/>
          <p:nvPr/>
        </p:nvSpPr>
        <p:spPr>
          <a:xfrm>
            <a:off x="9286359" y="964823"/>
            <a:ext cx="1206466" cy="12428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3" name="Nuoli: Oikea 22">
            <a:extLst>
              <a:ext uri="{FF2B5EF4-FFF2-40B4-BE49-F238E27FC236}">
                <a16:creationId xmlns:a16="http://schemas.microsoft.com/office/drawing/2014/main" id="{307B9F2E-F4CD-46EB-B07C-CF7126640354}"/>
              </a:ext>
            </a:extLst>
          </p:cNvPr>
          <p:cNvSpPr/>
          <p:nvPr/>
        </p:nvSpPr>
        <p:spPr>
          <a:xfrm rot="5400000">
            <a:off x="8890554" y="33435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1" name="Tekstiruutu 35">
            <a:extLst>
              <a:ext uri="{FF2B5EF4-FFF2-40B4-BE49-F238E27FC236}">
                <a16:creationId xmlns:a16="http://schemas.microsoft.com/office/drawing/2014/main" id="{337457A2-5B9D-45D3-AF74-FD1D8708B44B}"/>
              </a:ext>
            </a:extLst>
          </p:cNvPr>
          <p:cNvSpPr txBox="1"/>
          <p:nvPr/>
        </p:nvSpPr>
        <p:spPr>
          <a:xfrm rot="2703123">
            <a:off x="7734114" y="4692790"/>
            <a:ext cx="760088" cy="246221"/>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SEKOITUS</a:t>
            </a:r>
            <a:endParaRPr lang="fi-FI" sz="1200" dirty="0"/>
          </a:p>
        </p:txBody>
      </p:sp>
      <p:sp>
        <p:nvSpPr>
          <p:cNvPr id="52" name="Tekstiruutu 35">
            <a:extLst>
              <a:ext uri="{FF2B5EF4-FFF2-40B4-BE49-F238E27FC236}">
                <a16:creationId xmlns:a16="http://schemas.microsoft.com/office/drawing/2014/main" id="{39E52243-68EE-4C38-84A8-CA7A297C45DE}"/>
              </a:ext>
            </a:extLst>
          </p:cNvPr>
          <p:cNvSpPr txBox="1"/>
          <p:nvPr/>
        </p:nvSpPr>
        <p:spPr>
          <a:xfrm rot="2705833">
            <a:off x="7296387" y="5123170"/>
            <a:ext cx="771973" cy="246221"/>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REAKTORI</a:t>
            </a:r>
            <a:endParaRPr lang="fi-FI" sz="1200" dirty="0"/>
          </a:p>
        </p:txBody>
      </p:sp>
      <p:sp>
        <p:nvSpPr>
          <p:cNvPr id="53" name="Tekstiruutu 35">
            <a:extLst>
              <a:ext uri="{FF2B5EF4-FFF2-40B4-BE49-F238E27FC236}">
                <a16:creationId xmlns:a16="http://schemas.microsoft.com/office/drawing/2014/main" id="{56D92EA6-775C-45AC-BCB6-79668A8DDD73}"/>
              </a:ext>
            </a:extLst>
          </p:cNvPr>
          <p:cNvSpPr txBox="1"/>
          <p:nvPr/>
        </p:nvSpPr>
        <p:spPr>
          <a:xfrm rot="2809826">
            <a:off x="6993478" y="5451027"/>
            <a:ext cx="488890" cy="246221"/>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PESU</a:t>
            </a:r>
            <a:endParaRPr lang="fi-FI" sz="1200" dirty="0"/>
          </a:p>
        </p:txBody>
      </p:sp>
      <p:sp>
        <p:nvSpPr>
          <p:cNvPr id="54" name="Nuoli: Oikea 53">
            <a:extLst>
              <a:ext uri="{FF2B5EF4-FFF2-40B4-BE49-F238E27FC236}">
                <a16:creationId xmlns:a16="http://schemas.microsoft.com/office/drawing/2014/main" id="{CA14166C-D552-4A67-A815-C2754ED56D32}"/>
              </a:ext>
            </a:extLst>
          </p:cNvPr>
          <p:cNvSpPr/>
          <p:nvPr/>
        </p:nvSpPr>
        <p:spPr>
          <a:xfrm rot="8012130">
            <a:off x="7718844" y="4976690"/>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7" name="Nuoli: Oikea 56">
            <a:extLst>
              <a:ext uri="{FF2B5EF4-FFF2-40B4-BE49-F238E27FC236}">
                <a16:creationId xmlns:a16="http://schemas.microsoft.com/office/drawing/2014/main" id="{13B407B3-CB55-4B6B-B3B7-137CC7FAD784}"/>
              </a:ext>
            </a:extLst>
          </p:cNvPr>
          <p:cNvSpPr/>
          <p:nvPr/>
        </p:nvSpPr>
        <p:spPr>
          <a:xfrm rot="8012130">
            <a:off x="7352406" y="5362690"/>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9" name="Nuoli: Kaareva ylös 58">
            <a:extLst>
              <a:ext uri="{FF2B5EF4-FFF2-40B4-BE49-F238E27FC236}">
                <a16:creationId xmlns:a16="http://schemas.microsoft.com/office/drawing/2014/main" id="{75D8632A-5DB0-4460-8D42-35850F23B359}"/>
              </a:ext>
            </a:extLst>
          </p:cNvPr>
          <p:cNvSpPr/>
          <p:nvPr/>
        </p:nvSpPr>
        <p:spPr>
          <a:xfrm rot="18457124">
            <a:off x="7191197" y="3994355"/>
            <a:ext cx="3625374" cy="1430145"/>
          </a:xfrm>
          <a:prstGeom prst="curvedUpArrow">
            <a:avLst>
              <a:gd name="adj1" fmla="val 2353"/>
              <a:gd name="adj2" fmla="val 7639"/>
              <a:gd name="adj3" fmla="val 6177"/>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61" name="Tekstiruutu 60">
            <a:extLst>
              <a:ext uri="{FF2B5EF4-FFF2-40B4-BE49-F238E27FC236}">
                <a16:creationId xmlns:a16="http://schemas.microsoft.com/office/drawing/2014/main" id="{9FA5F199-5A3A-4594-968A-0CF18D8E1967}"/>
              </a:ext>
            </a:extLst>
          </p:cNvPr>
          <p:cNvSpPr txBox="1"/>
          <p:nvPr/>
        </p:nvSpPr>
        <p:spPr>
          <a:xfrm>
            <a:off x="9917077" y="2938190"/>
            <a:ext cx="1014846" cy="400110"/>
          </a:xfrm>
          <a:prstGeom prst="rect">
            <a:avLst/>
          </a:prstGeom>
          <a:noFill/>
        </p:spPr>
        <p:txBody>
          <a:bodyPr wrap="square" rtlCol="0">
            <a:spAutoFit/>
          </a:bodyPr>
          <a:lstStyle/>
          <a:p>
            <a:r>
              <a:rPr lang="fi-FI" sz="1000" dirty="0"/>
              <a:t>LIGNIINI, SUODOSVESI</a:t>
            </a:r>
          </a:p>
        </p:txBody>
      </p:sp>
    </p:spTree>
    <p:extLst>
      <p:ext uri="{BB962C8B-B14F-4D97-AF65-F5344CB8AC3E}">
        <p14:creationId xmlns:p14="http://schemas.microsoft.com/office/powerpoint/2010/main" val="2286772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Nuoli: Oikea 63">
            <a:extLst>
              <a:ext uri="{FF2B5EF4-FFF2-40B4-BE49-F238E27FC236}">
                <a16:creationId xmlns:a16="http://schemas.microsoft.com/office/drawing/2014/main" id="{6AC777A0-E72A-4853-B91E-7152DCCEB775}"/>
              </a:ext>
            </a:extLst>
          </p:cNvPr>
          <p:cNvSpPr/>
          <p:nvPr/>
        </p:nvSpPr>
        <p:spPr>
          <a:xfrm rot="10800000">
            <a:off x="8396210" y="1195242"/>
            <a:ext cx="972634" cy="338945"/>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2" name="Ellipsi 61">
            <a:extLst>
              <a:ext uri="{FF2B5EF4-FFF2-40B4-BE49-F238E27FC236}">
                <a16:creationId xmlns:a16="http://schemas.microsoft.com/office/drawing/2014/main" id="{BADCE8DA-9A94-48E6-8204-46E5BD791500}"/>
              </a:ext>
            </a:extLst>
          </p:cNvPr>
          <p:cNvSpPr/>
          <p:nvPr/>
        </p:nvSpPr>
        <p:spPr>
          <a:xfrm>
            <a:off x="9298157" y="984410"/>
            <a:ext cx="1163519" cy="1203643"/>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1953285" cy="646331"/>
          </a:xfrm>
          <a:prstGeom prst="rect">
            <a:avLst/>
          </a:prstGeom>
          <a:noFill/>
        </p:spPr>
        <p:txBody>
          <a:bodyPr wrap="square" rtlCol="0">
            <a:spAutoFit/>
          </a:bodyPr>
          <a:lstStyle/>
          <a:p>
            <a:r>
              <a:rPr lang="fi-FI" dirty="0"/>
              <a:t>SELLU</a:t>
            </a:r>
          </a:p>
          <a:p>
            <a:r>
              <a:rPr lang="fi-FI" dirty="0"/>
              <a:t>Lajittelu 1/1</a:t>
            </a:r>
          </a:p>
        </p:txBody>
      </p:sp>
      <p:sp>
        <p:nvSpPr>
          <p:cNvPr id="7" name="Ellipsi 6">
            <a:extLst>
              <a:ext uri="{FF2B5EF4-FFF2-40B4-BE49-F238E27FC236}">
                <a16:creationId xmlns:a16="http://schemas.microsoft.com/office/drawing/2014/main" id="{11D1964C-02D4-4148-8A5C-A51340ABBBDD}"/>
              </a:ext>
            </a:extLst>
          </p:cNvPr>
          <p:cNvSpPr/>
          <p:nvPr/>
        </p:nvSpPr>
        <p:spPr>
          <a:xfrm>
            <a:off x="4432305" y="995483"/>
            <a:ext cx="4865853" cy="4867034"/>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a:endCxn id="7" idx="0"/>
          </p:cNvCxnSpPr>
          <p:nvPr/>
        </p:nvCxnSpPr>
        <p:spPr>
          <a:xfrm flipH="1" flipV="1">
            <a:off x="6865232" y="995483"/>
            <a:ext cx="5542" cy="15786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a:stCxn id="9" idx="7"/>
            <a:endCxn id="7" idx="7"/>
          </p:cNvCxnSpPr>
          <p:nvPr/>
        </p:nvCxnSpPr>
        <p:spPr>
          <a:xfrm flipV="1">
            <a:off x="7498519" y="1708244"/>
            <a:ext cx="1087051" cy="11237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7C2E953-0942-40CE-BEB2-1EADF2D53E1A}"/>
              </a:ext>
            </a:extLst>
          </p:cNvPr>
          <p:cNvCxnSpPr>
            <a:cxnSpLocks/>
            <a:stCxn id="9" idx="6"/>
            <a:endCxn id="7" idx="6"/>
          </p:cNvCxnSpPr>
          <p:nvPr/>
        </p:nvCxnSpPr>
        <p:spPr>
          <a:xfrm flipV="1">
            <a:off x="7758540" y="3429000"/>
            <a:ext cx="1539618" cy="253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080E3264-E779-41B2-A5BB-5B4ADC504B30}"/>
              </a:ext>
            </a:extLst>
          </p:cNvPr>
          <p:cNvCxnSpPr>
            <a:cxnSpLocks/>
            <a:stCxn id="9" idx="5"/>
            <a:endCxn id="7" idx="5"/>
          </p:cNvCxnSpPr>
          <p:nvPr/>
        </p:nvCxnSpPr>
        <p:spPr>
          <a:xfrm>
            <a:off x="7498519" y="4076735"/>
            <a:ext cx="1087051" cy="10730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2773CE8-B718-4448-A6B1-A04CD732F1F0}"/>
              </a:ext>
            </a:extLst>
          </p:cNvPr>
          <p:cNvCxnSpPr>
            <a:cxnSpLocks/>
            <a:stCxn id="9" idx="4"/>
            <a:endCxn id="7" idx="4"/>
          </p:cNvCxnSpPr>
          <p:nvPr/>
        </p:nvCxnSpPr>
        <p:spPr>
          <a:xfrm flipH="1">
            <a:off x="6865232" y="4334535"/>
            <a:ext cx="5542" cy="152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F161555-FE57-47BC-97AA-139B749AF0D9}"/>
              </a:ext>
            </a:extLst>
          </p:cNvPr>
          <p:cNvCxnSpPr>
            <a:cxnSpLocks/>
          </p:cNvCxnSpPr>
          <p:nvPr/>
        </p:nvCxnSpPr>
        <p:spPr>
          <a:xfrm flipH="1">
            <a:off x="5506937" y="4181038"/>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71EA14DD-A6A2-4CB6-B537-3058EF4E8FA7}"/>
              </a:ext>
            </a:extLst>
          </p:cNvPr>
          <p:cNvCxnSpPr>
            <a:cxnSpLocks/>
            <a:stCxn id="9" idx="2"/>
            <a:endCxn id="7" idx="2"/>
          </p:cNvCxnSpPr>
          <p:nvPr/>
        </p:nvCxnSpPr>
        <p:spPr>
          <a:xfrm flipH="1" flipV="1">
            <a:off x="4432305" y="3429000"/>
            <a:ext cx="1550702" cy="25351"/>
          </a:xfrm>
          <a:prstGeom prst="line">
            <a:avLst/>
          </a:prstGeom>
          <a:ln w="25400"/>
        </p:spPr>
        <p:style>
          <a:lnRef idx="2">
            <a:schemeClr val="dk1"/>
          </a:lnRef>
          <a:fillRef idx="0">
            <a:schemeClr val="dk1"/>
          </a:fillRef>
          <a:effectRef idx="1">
            <a:schemeClr val="dk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a:stCxn id="9" idx="1"/>
            <a:endCxn id="7" idx="1"/>
          </p:cNvCxnSpPr>
          <p:nvPr/>
        </p:nvCxnSpPr>
        <p:spPr>
          <a:xfrm flipH="1" flipV="1">
            <a:off x="5144893" y="1708244"/>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8DD0BA74-6D6C-4677-8CD7-9AB281C106DF}"/>
              </a:ext>
            </a:extLst>
          </p:cNvPr>
          <p:cNvCxnSpPr>
            <a:cxnSpLocks/>
          </p:cNvCxnSpPr>
          <p:nvPr/>
        </p:nvCxnSpPr>
        <p:spPr>
          <a:xfrm flipV="1">
            <a:off x="4725983" y="3868618"/>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Nuoli: Oikea 24">
            <a:extLst>
              <a:ext uri="{FF2B5EF4-FFF2-40B4-BE49-F238E27FC236}">
                <a16:creationId xmlns:a16="http://schemas.microsoft.com/office/drawing/2014/main" id="{88721499-0C81-48E5-BA50-4A8FA85DD7BF}"/>
              </a:ext>
            </a:extLst>
          </p:cNvPr>
          <p:cNvSpPr/>
          <p:nvPr/>
        </p:nvSpPr>
        <p:spPr>
          <a:xfrm rot="10800000">
            <a:off x="6649717" y="550366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6" name="Nuoli: Oikea 25">
            <a:extLst>
              <a:ext uri="{FF2B5EF4-FFF2-40B4-BE49-F238E27FC236}">
                <a16:creationId xmlns:a16="http://schemas.microsoft.com/office/drawing/2014/main" id="{F63CE276-B1CE-4D18-B9E2-29759AB11B76}"/>
              </a:ext>
            </a:extLst>
          </p:cNvPr>
          <p:cNvSpPr/>
          <p:nvPr/>
        </p:nvSpPr>
        <p:spPr>
          <a:xfrm rot="12690754">
            <a:off x="5424562" y="511427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7" name="Nuoli: Oikea 26">
            <a:extLst>
              <a:ext uri="{FF2B5EF4-FFF2-40B4-BE49-F238E27FC236}">
                <a16:creationId xmlns:a16="http://schemas.microsoft.com/office/drawing/2014/main" id="{16C6BA68-13EB-4CFB-AE58-B5ED11BA6835}"/>
              </a:ext>
            </a:extLst>
          </p:cNvPr>
          <p:cNvSpPr/>
          <p:nvPr/>
        </p:nvSpPr>
        <p:spPr>
          <a:xfrm rot="14531192">
            <a:off x="4721589" y="43153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2" name="Tekstiruutu 33">
            <a:extLst>
              <a:ext uri="{FF2B5EF4-FFF2-40B4-BE49-F238E27FC236}">
                <a16:creationId xmlns:a16="http://schemas.microsoft.com/office/drawing/2014/main" id="{2C2CCE1D-FB32-4D2E-B2DA-378966EA4F47}"/>
              </a:ext>
            </a:extLst>
          </p:cNvPr>
          <p:cNvSpPr txBox="1"/>
          <p:nvPr/>
        </p:nvSpPr>
        <p:spPr>
          <a:xfrm>
            <a:off x="7868485" y="2574167"/>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MASSAN PESU</a:t>
            </a:r>
          </a:p>
        </p:txBody>
      </p:sp>
      <p:sp>
        <p:nvSpPr>
          <p:cNvPr id="34" name="Tekstiruutu 35">
            <a:extLst>
              <a:ext uri="{FF2B5EF4-FFF2-40B4-BE49-F238E27FC236}">
                <a16:creationId xmlns:a16="http://schemas.microsoft.com/office/drawing/2014/main" id="{5D105089-5FAA-4760-BB5B-0CAF4F875F33}"/>
              </a:ext>
            </a:extLst>
          </p:cNvPr>
          <p:cNvSpPr txBox="1"/>
          <p:nvPr/>
        </p:nvSpPr>
        <p:spPr>
          <a:xfrm>
            <a:off x="6993746" y="4817726"/>
            <a:ext cx="1273052" cy="523220"/>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HAPPIDELIG-NIFIOINTI</a:t>
            </a:r>
            <a:endParaRPr lang="fi-FI" sz="1600" dirty="0"/>
          </a:p>
        </p:txBody>
      </p:sp>
      <p:sp>
        <p:nvSpPr>
          <p:cNvPr id="35" name="Tekstiruutu 36">
            <a:extLst>
              <a:ext uri="{FF2B5EF4-FFF2-40B4-BE49-F238E27FC236}">
                <a16:creationId xmlns:a16="http://schemas.microsoft.com/office/drawing/2014/main" id="{267B9380-1020-4B87-A668-A3A37694FAE9}"/>
              </a:ext>
            </a:extLst>
          </p:cNvPr>
          <p:cNvSpPr txBox="1"/>
          <p:nvPr/>
        </p:nvSpPr>
        <p:spPr>
          <a:xfrm>
            <a:off x="5922612" y="4835795"/>
            <a:ext cx="100964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VALKAISU</a:t>
            </a:r>
            <a:endParaRPr lang="fi-FI" sz="1600" dirty="0"/>
          </a:p>
        </p:txBody>
      </p:sp>
      <p:sp>
        <p:nvSpPr>
          <p:cNvPr id="36" name="Tekstiruutu 37">
            <a:extLst>
              <a:ext uri="{FF2B5EF4-FFF2-40B4-BE49-F238E27FC236}">
                <a16:creationId xmlns:a16="http://schemas.microsoft.com/office/drawing/2014/main" id="{A12D238E-2A71-4093-B584-2EEF78346EBB}"/>
              </a:ext>
            </a:extLst>
          </p:cNvPr>
          <p:cNvSpPr txBox="1"/>
          <p:nvPr/>
        </p:nvSpPr>
        <p:spPr>
          <a:xfrm>
            <a:off x="5110356" y="4369487"/>
            <a:ext cx="1059415"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KUIVATUS</a:t>
            </a:r>
            <a:endParaRPr lang="fi-FI" sz="1600" dirty="0"/>
          </a:p>
        </p:txBody>
      </p:sp>
      <p:sp>
        <p:nvSpPr>
          <p:cNvPr id="37" name="Tekstiruutu 38">
            <a:extLst>
              <a:ext uri="{FF2B5EF4-FFF2-40B4-BE49-F238E27FC236}">
                <a16:creationId xmlns:a16="http://schemas.microsoft.com/office/drawing/2014/main" id="{01188E86-C3DE-470C-A28D-3853E57AC5CE}"/>
              </a:ext>
            </a:extLst>
          </p:cNvPr>
          <p:cNvSpPr txBox="1"/>
          <p:nvPr/>
        </p:nvSpPr>
        <p:spPr>
          <a:xfrm>
            <a:off x="4570658" y="3722426"/>
            <a:ext cx="1575010"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JÄLKIKÄSITTELY</a:t>
            </a:r>
            <a:endParaRPr lang="fi-FI" sz="1600" dirty="0"/>
          </a:p>
        </p:txBody>
      </p:sp>
      <p:sp>
        <p:nvSpPr>
          <p:cNvPr id="65" name="Tekstiruutu 64">
            <a:extLst>
              <a:ext uri="{FF2B5EF4-FFF2-40B4-BE49-F238E27FC236}">
                <a16:creationId xmlns:a16="http://schemas.microsoft.com/office/drawing/2014/main" id="{3E5ECB25-9534-423D-B03B-F63096F4A537}"/>
              </a:ext>
            </a:extLst>
          </p:cNvPr>
          <p:cNvSpPr txBox="1"/>
          <p:nvPr/>
        </p:nvSpPr>
        <p:spPr>
          <a:xfrm>
            <a:off x="10516141" y="1254562"/>
            <a:ext cx="1055762" cy="523220"/>
          </a:xfrm>
          <a:prstGeom prst="rect">
            <a:avLst/>
          </a:prstGeom>
          <a:noFill/>
        </p:spPr>
        <p:txBody>
          <a:bodyPr wrap="square" rtlCol="0">
            <a:spAutoFit/>
          </a:bodyPr>
          <a:lstStyle/>
          <a:p>
            <a:r>
              <a:rPr lang="fi-FI" sz="1400" dirty="0"/>
              <a:t>KEMIKAALI-KIERTO</a:t>
            </a:r>
            <a:endParaRPr lang="fi-FI" sz="1600" dirty="0"/>
          </a:p>
        </p:txBody>
      </p:sp>
      <p:sp>
        <p:nvSpPr>
          <p:cNvPr id="56" name="Tekstiruutu 1">
            <a:extLst>
              <a:ext uri="{FF2B5EF4-FFF2-40B4-BE49-F238E27FC236}">
                <a16:creationId xmlns:a16="http://schemas.microsoft.com/office/drawing/2014/main" id="{BA6C0941-4812-482F-A223-7131141BBC24}"/>
              </a:ext>
            </a:extLst>
          </p:cNvPr>
          <p:cNvSpPr txBox="1"/>
          <p:nvPr/>
        </p:nvSpPr>
        <p:spPr>
          <a:xfrm>
            <a:off x="4593968" y="2574990"/>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RAAKA-AINEET</a:t>
            </a:r>
          </a:p>
        </p:txBody>
      </p:sp>
      <p:sp>
        <p:nvSpPr>
          <p:cNvPr id="20" name="Nuoli: Oikea 19">
            <a:extLst>
              <a:ext uri="{FF2B5EF4-FFF2-40B4-BE49-F238E27FC236}">
                <a16:creationId xmlns:a16="http://schemas.microsoft.com/office/drawing/2014/main" id="{8A514F0F-8B6D-4E4B-9989-EF725E2C9E81}"/>
              </a:ext>
            </a:extLst>
          </p:cNvPr>
          <p:cNvSpPr/>
          <p:nvPr/>
        </p:nvSpPr>
        <p:spPr>
          <a:xfrm rot="18983673">
            <a:off x="5084586" y="1783880"/>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13" name="Tekstiruutu 31">
            <a:extLst>
              <a:ext uri="{FF2B5EF4-FFF2-40B4-BE49-F238E27FC236}">
                <a16:creationId xmlns:a16="http://schemas.microsoft.com/office/drawing/2014/main" id="{554E4717-7FE1-4B11-93CF-7D66136DE792}"/>
              </a:ext>
            </a:extLst>
          </p:cNvPr>
          <p:cNvSpPr txBox="1"/>
          <p:nvPr/>
        </p:nvSpPr>
        <p:spPr>
          <a:xfrm>
            <a:off x="5481530" y="1461003"/>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PUUN KÄSITTELY</a:t>
            </a:r>
          </a:p>
        </p:txBody>
      </p:sp>
      <p:sp>
        <p:nvSpPr>
          <p:cNvPr id="70" name="Tekstiruutu 32">
            <a:extLst>
              <a:ext uri="{FF2B5EF4-FFF2-40B4-BE49-F238E27FC236}">
                <a16:creationId xmlns:a16="http://schemas.microsoft.com/office/drawing/2014/main" id="{21FB3441-A049-4C01-A57D-9D0D983786F5}"/>
              </a:ext>
            </a:extLst>
          </p:cNvPr>
          <p:cNvSpPr txBox="1"/>
          <p:nvPr/>
        </p:nvSpPr>
        <p:spPr>
          <a:xfrm>
            <a:off x="7075845" y="1460034"/>
            <a:ext cx="1206466"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KEITTO</a:t>
            </a:r>
            <a:endParaRPr lang="fi-FI" sz="1600" dirty="0"/>
          </a:p>
        </p:txBody>
      </p:sp>
      <p:sp>
        <p:nvSpPr>
          <p:cNvPr id="21" name="Nuoli: Oikea 20">
            <a:extLst>
              <a:ext uri="{FF2B5EF4-FFF2-40B4-BE49-F238E27FC236}">
                <a16:creationId xmlns:a16="http://schemas.microsoft.com/office/drawing/2014/main" id="{E318204F-E47B-4A41-9A79-2CE8B15E28BC}"/>
              </a:ext>
            </a:extLst>
          </p:cNvPr>
          <p:cNvSpPr/>
          <p:nvPr/>
        </p:nvSpPr>
        <p:spPr>
          <a:xfrm>
            <a:off x="6684426" y="1112103"/>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22" name="Nuoli: Oikea 21">
            <a:extLst>
              <a:ext uri="{FF2B5EF4-FFF2-40B4-BE49-F238E27FC236}">
                <a16:creationId xmlns:a16="http://schemas.microsoft.com/office/drawing/2014/main" id="{66EA8B80-0A60-409E-9585-960E94D346CC}"/>
              </a:ext>
            </a:extLst>
          </p:cNvPr>
          <p:cNvSpPr/>
          <p:nvPr/>
        </p:nvSpPr>
        <p:spPr>
          <a:xfrm rot="2709761">
            <a:off x="8235432" y="17639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60602" y="982100"/>
            <a:ext cx="5046436" cy="5028903"/>
          </a:xfrm>
          <a:prstGeom prst="pie">
            <a:avLst>
              <a:gd name="adj1" fmla="val 9804640"/>
              <a:gd name="adj2" fmla="val 7016077"/>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Nuoli: Oikea 46">
            <a:extLst>
              <a:ext uri="{FF2B5EF4-FFF2-40B4-BE49-F238E27FC236}">
                <a16:creationId xmlns:a16="http://schemas.microsoft.com/office/drawing/2014/main" id="{93A87493-C90F-44BE-BCC5-0FB52E603DBE}"/>
              </a:ext>
            </a:extLst>
          </p:cNvPr>
          <p:cNvSpPr/>
          <p:nvPr/>
        </p:nvSpPr>
        <p:spPr>
          <a:xfrm rot="10800000">
            <a:off x="3449558" y="3486821"/>
            <a:ext cx="991517" cy="3901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6" name="Tekstiruutu 45">
            <a:extLst>
              <a:ext uri="{FF2B5EF4-FFF2-40B4-BE49-F238E27FC236}">
                <a16:creationId xmlns:a16="http://schemas.microsoft.com/office/drawing/2014/main" id="{6FD9CDB9-2956-4EB7-9E2E-989705CCF46E}"/>
              </a:ext>
            </a:extLst>
          </p:cNvPr>
          <p:cNvSpPr txBox="1"/>
          <p:nvPr/>
        </p:nvSpPr>
        <p:spPr>
          <a:xfrm>
            <a:off x="6025396" y="3116069"/>
            <a:ext cx="1690753" cy="584775"/>
          </a:xfrm>
          <a:prstGeom prst="rect">
            <a:avLst/>
          </a:prstGeom>
          <a:noFill/>
        </p:spPr>
        <p:txBody>
          <a:bodyPr wrap="square" rtlCol="0">
            <a:spAutoFit/>
          </a:bodyPr>
          <a:lstStyle/>
          <a:p>
            <a:pPr algn="ctr"/>
            <a:r>
              <a:rPr lang="fi-FI" sz="1200" b="1" dirty="0"/>
              <a:t>KUITULINJA:</a:t>
            </a:r>
          </a:p>
          <a:p>
            <a:pPr algn="ctr"/>
            <a:r>
              <a:rPr lang="fi-FI" sz="2000" b="1" dirty="0"/>
              <a:t>LAJITTELU</a:t>
            </a:r>
          </a:p>
        </p:txBody>
      </p:sp>
      <p:sp>
        <p:nvSpPr>
          <p:cNvPr id="63" name="Nuoli: Oikea 62">
            <a:extLst>
              <a:ext uri="{FF2B5EF4-FFF2-40B4-BE49-F238E27FC236}">
                <a16:creationId xmlns:a16="http://schemas.microsoft.com/office/drawing/2014/main" id="{B05E37A7-6EA4-45C0-836C-EDEBA52C87A3}"/>
              </a:ext>
            </a:extLst>
          </p:cNvPr>
          <p:cNvSpPr/>
          <p:nvPr/>
        </p:nvSpPr>
        <p:spPr>
          <a:xfrm rot="18946766">
            <a:off x="9036277" y="2307239"/>
            <a:ext cx="821576" cy="35850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2" name="Nuoli: Oikea 41">
            <a:extLst>
              <a:ext uri="{FF2B5EF4-FFF2-40B4-BE49-F238E27FC236}">
                <a16:creationId xmlns:a16="http://schemas.microsoft.com/office/drawing/2014/main" id="{1F2B5533-A888-4FBD-9528-59448880C73F}"/>
              </a:ext>
            </a:extLst>
          </p:cNvPr>
          <p:cNvSpPr/>
          <p:nvPr/>
        </p:nvSpPr>
        <p:spPr>
          <a:xfrm>
            <a:off x="315809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58" name="Suora yhdysviiva 57">
            <a:extLst>
              <a:ext uri="{FF2B5EF4-FFF2-40B4-BE49-F238E27FC236}">
                <a16:creationId xmlns:a16="http://schemas.microsoft.com/office/drawing/2014/main" id="{1ED53EF5-B91B-4764-94A7-64F83AADC7F3}"/>
              </a:ext>
            </a:extLst>
          </p:cNvPr>
          <p:cNvCxnSpPr>
            <a:cxnSpLocks/>
          </p:cNvCxnSpPr>
          <p:nvPr/>
        </p:nvCxnSpPr>
        <p:spPr>
          <a:xfrm>
            <a:off x="9880504" y="978865"/>
            <a:ext cx="0" cy="6184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kstiruutu 68">
            <a:extLst>
              <a:ext uri="{FF2B5EF4-FFF2-40B4-BE49-F238E27FC236}">
                <a16:creationId xmlns:a16="http://schemas.microsoft.com/office/drawing/2014/main" id="{272BD964-A0E8-4E40-AFD5-A4A00E355CB8}"/>
              </a:ext>
            </a:extLst>
          </p:cNvPr>
          <p:cNvSpPr txBox="1"/>
          <p:nvPr/>
        </p:nvSpPr>
        <p:spPr>
          <a:xfrm>
            <a:off x="9408334" y="1813955"/>
            <a:ext cx="919909" cy="230832"/>
          </a:xfrm>
          <a:prstGeom prst="rect">
            <a:avLst/>
          </a:prstGeom>
          <a:noFill/>
        </p:spPr>
        <p:txBody>
          <a:bodyPr wrap="square" rtlCol="0">
            <a:spAutoFit/>
          </a:bodyPr>
          <a:lstStyle/>
          <a:p>
            <a:r>
              <a:rPr lang="fi-FI" sz="900" dirty="0"/>
              <a:t>HAIHDUTTAMO</a:t>
            </a:r>
          </a:p>
        </p:txBody>
      </p:sp>
      <p:cxnSp>
        <p:nvCxnSpPr>
          <p:cNvPr id="60" name="Suora yhdysviiva 59">
            <a:extLst>
              <a:ext uri="{FF2B5EF4-FFF2-40B4-BE49-F238E27FC236}">
                <a16:creationId xmlns:a16="http://schemas.microsoft.com/office/drawing/2014/main" id="{D6D3278B-F377-4B90-9408-76700D252DAA}"/>
              </a:ext>
            </a:extLst>
          </p:cNvPr>
          <p:cNvCxnSpPr/>
          <p:nvPr/>
        </p:nvCxnSpPr>
        <p:spPr>
          <a:xfrm flipV="1">
            <a:off x="9368844" y="1597304"/>
            <a:ext cx="511073" cy="3042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33773D9F-3D1D-4F0A-9744-58D1CAAAC9CC}"/>
              </a:ext>
            </a:extLst>
          </p:cNvPr>
          <p:cNvCxnSpPr>
            <a:cxnSpLocks/>
          </p:cNvCxnSpPr>
          <p:nvPr/>
        </p:nvCxnSpPr>
        <p:spPr>
          <a:xfrm flipH="1" flipV="1">
            <a:off x="9879918" y="1597304"/>
            <a:ext cx="493609" cy="2996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kstiruutu 88">
            <a:extLst>
              <a:ext uri="{FF2B5EF4-FFF2-40B4-BE49-F238E27FC236}">
                <a16:creationId xmlns:a16="http://schemas.microsoft.com/office/drawing/2014/main" id="{2602BE7C-FE20-41F5-8D18-831F10B74465}"/>
              </a:ext>
            </a:extLst>
          </p:cNvPr>
          <p:cNvSpPr txBox="1"/>
          <p:nvPr/>
        </p:nvSpPr>
        <p:spPr>
          <a:xfrm>
            <a:off x="9835265" y="1151632"/>
            <a:ext cx="576196" cy="369332"/>
          </a:xfrm>
          <a:prstGeom prst="rect">
            <a:avLst/>
          </a:prstGeom>
          <a:noFill/>
        </p:spPr>
        <p:txBody>
          <a:bodyPr wrap="square" rtlCol="0">
            <a:spAutoFit/>
          </a:bodyPr>
          <a:lstStyle/>
          <a:p>
            <a:r>
              <a:rPr lang="fi-FI" sz="900" dirty="0"/>
              <a:t>SOODA-KATTILA</a:t>
            </a:r>
          </a:p>
        </p:txBody>
      </p:sp>
      <p:sp>
        <p:nvSpPr>
          <p:cNvPr id="90" name="Tekstiruutu 89">
            <a:extLst>
              <a:ext uri="{FF2B5EF4-FFF2-40B4-BE49-F238E27FC236}">
                <a16:creationId xmlns:a16="http://schemas.microsoft.com/office/drawing/2014/main" id="{86D9C300-D044-416E-9AC9-72692545BC99}"/>
              </a:ext>
            </a:extLst>
          </p:cNvPr>
          <p:cNvSpPr txBox="1"/>
          <p:nvPr/>
        </p:nvSpPr>
        <p:spPr>
          <a:xfrm>
            <a:off x="9346020" y="1150228"/>
            <a:ext cx="616864" cy="646331"/>
          </a:xfrm>
          <a:prstGeom prst="rect">
            <a:avLst/>
          </a:prstGeom>
          <a:noFill/>
        </p:spPr>
        <p:txBody>
          <a:bodyPr wrap="square" rtlCol="0">
            <a:spAutoFit/>
          </a:bodyPr>
          <a:lstStyle/>
          <a:p>
            <a:r>
              <a:rPr lang="fi-FI" sz="900" dirty="0"/>
              <a:t>VALKO-LIPEÄN VALMIS-TUS</a:t>
            </a:r>
          </a:p>
        </p:txBody>
      </p:sp>
      <p:sp>
        <p:nvSpPr>
          <p:cNvPr id="108" name="Tekstiruutu 107">
            <a:extLst>
              <a:ext uri="{FF2B5EF4-FFF2-40B4-BE49-F238E27FC236}">
                <a16:creationId xmlns:a16="http://schemas.microsoft.com/office/drawing/2014/main" id="{5622A224-9CAA-4A43-8521-39F27D41A1C4}"/>
              </a:ext>
            </a:extLst>
          </p:cNvPr>
          <p:cNvSpPr txBox="1"/>
          <p:nvPr/>
        </p:nvSpPr>
        <p:spPr>
          <a:xfrm rot="18957143">
            <a:off x="9051251" y="2363300"/>
            <a:ext cx="792844" cy="230832"/>
          </a:xfrm>
          <a:prstGeom prst="rect">
            <a:avLst/>
          </a:prstGeom>
          <a:noFill/>
        </p:spPr>
        <p:txBody>
          <a:bodyPr wrap="square" rtlCol="0">
            <a:spAutoFit/>
          </a:bodyPr>
          <a:lstStyle/>
          <a:p>
            <a:r>
              <a:rPr lang="fi-FI" sz="900" dirty="0">
                <a:solidFill>
                  <a:schemeClr val="bg1"/>
                </a:solidFill>
              </a:rPr>
              <a:t>MUSTALIPEÄ</a:t>
            </a:r>
          </a:p>
        </p:txBody>
      </p:sp>
      <p:sp>
        <p:nvSpPr>
          <p:cNvPr id="109" name="Tekstiruutu 108">
            <a:extLst>
              <a:ext uri="{FF2B5EF4-FFF2-40B4-BE49-F238E27FC236}">
                <a16:creationId xmlns:a16="http://schemas.microsoft.com/office/drawing/2014/main" id="{EF8EFDD6-81BF-44E3-A3A1-CA0E072685D4}"/>
              </a:ext>
            </a:extLst>
          </p:cNvPr>
          <p:cNvSpPr txBox="1"/>
          <p:nvPr/>
        </p:nvSpPr>
        <p:spPr>
          <a:xfrm>
            <a:off x="8517079" y="1251710"/>
            <a:ext cx="792844" cy="230832"/>
          </a:xfrm>
          <a:prstGeom prst="rect">
            <a:avLst/>
          </a:prstGeom>
          <a:noFill/>
        </p:spPr>
        <p:txBody>
          <a:bodyPr wrap="square" rtlCol="0">
            <a:spAutoFit/>
          </a:bodyPr>
          <a:lstStyle/>
          <a:p>
            <a:r>
              <a:rPr lang="fi-FI" sz="900" dirty="0">
                <a:solidFill>
                  <a:schemeClr val="bg1"/>
                </a:solidFill>
              </a:rPr>
              <a:t>VALKOLIPEÄ</a:t>
            </a:r>
          </a:p>
        </p:txBody>
      </p:sp>
      <p:sp>
        <p:nvSpPr>
          <p:cNvPr id="5" name="Ellipsi 4">
            <a:extLst>
              <a:ext uri="{FF2B5EF4-FFF2-40B4-BE49-F238E27FC236}">
                <a16:creationId xmlns:a16="http://schemas.microsoft.com/office/drawing/2014/main" id="{F8A47D7C-03E4-460D-A14E-2FF924E30B33}"/>
              </a:ext>
            </a:extLst>
          </p:cNvPr>
          <p:cNvSpPr/>
          <p:nvPr/>
        </p:nvSpPr>
        <p:spPr>
          <a:xfrm>
            <a:off x="9286359" y="964823"/>
            <a:ext cx="1206466" cy="12428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3" name="Nuoli: Oikea 22">
            <a:extLst>
              <a:ext uri="{FF2B5EF4-FFF2-40B4-BE49-F238E27FC236}">
                <a16:creationId xmlns:a16="http://schemas.microsoft.com/office/drawing/2014/main" id="{307B9F2E-F4CD-46EB-B07C-CF7126640354}"/>
              </a:ext>
            </a:extLst>
          </p:cNvPr>
          <p:cNvSpPr/>
          <p:nvPr/>
        </p:nvSpPr>
        <p:spPr>
          <a:xfrm rot="5400000">
            <a:off x="8890554" y="33435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1" name="Suorakulmio 50">
            <a:extLst>
              <a:ext uri="{FF2B5EF4-FFF2-40B4-BE49-F238E27FC236}">
                <a16:creationId xmlns:a16="http://schemas.microsoft.com/office/drawing/2014/main" id="{C64A3E1B-4890-4155-97C2-4DBCE778185F}"/>
              </a:ext>
            </a:extLst>
          </p:cNvPr>
          <p:cNvSpPr/>
          <p:nvPr/>
        </p:nvSpPr>
        <p:spPr>
          <a:xfrm>
            <a:off x="10700926" y="3663480"/>
            <a:ext cx="858529" cy="351263"/>
          </a:xfrm>
          <a:prstGeom prst="rect">
            <a:avLst/>
          </a:prstGeom>
          <a:solidFill>
            <a:srgbClr val="A0CC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Nuoli: Oikea 51">
            <a:extLst>
              <a:ext uri="{FF2B5EF4-FFF2-40B4-BE49-F238E27FC236}">
                <a16:creationId xmlns:a16="http://schemas.microsoft.com/office/drawing/2014/main" id="{DADCBE7D-D831-4861-9297-FFA7B1E6054D}"/>
              </a:ext>
            </a:extLst>
          </p:cNvPr>
          <p:cNvSpPr/>
          <p:nvPr/>
        </p:nvSpPr>
        <p:spPr>
          <a:xfrm>
            <a:off x="9264081" y="3816554"/>
            <a:ext cx="1358199" cy="91899"/>
          </a:xfrm>
          <a:prstGeom prst="rightArrow">
            <a:avLst>
              <a:gd name="adj1" fmla="val 33416"/>
              <a:gd name="adj2" fmla="val 50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3" name="Tekstiruutu 52">
            <a:extLst>
              <a:ext uri="{FF2B5EF4-FFF2-40B4-BE49-F238E27FC236}">
                <a16:creationId xmlns:a16="http://schemas.microsoft.com/office/drawing/2014/main" id="{C670739E-F664-43F6-8CFB-E7CF07C59511}"/>
              </a:ext>
            </a:extLst>
          </p:cNvPr>
          <p:cNvSpPr txBox="1"/>
          <p:nvPr/>
        </p:nvSpPr>
        <p:spPr>
          <a:xfrm>
            <a:off x="10679181" y="3735949"/>
            <a:ext cx="993250" cy="253916"/>
          </a:xfrm>
          <a:prstGeom prst="rect">
            <a:avLst/>
          </a:prstGeom>
          <a:noFill/>
        </p:spPr>
        <p:txBody>
          <a:bodyPr wrap="square" rtlCol="0">
            <a:spAutoFit/>
          </a:bodyPr>
          <a:lstStyle/>
          <a:p>
            <a:r>
              <a:rPr lang="fi-FI" sz="1050" dirty="0"/>
              <a:t>OKSAPESURI</a:t>
            </a:r>
          </a:p>
        </p:txBody>
      </p:sp>
      <p:sp>
        <p:nvSpPr>
          <p:cNvPr id="54" name="Tekstiruutu 53">
            <a:extLst>
              <a:ext uri="{FF2B5EF4-FFF2-40B4-BE49-F238E27FC236}">
                <a16:creationId xmlns:a16="http://schemas.microsoft.com/office/drawing/2014/main" id="{9F769F02-6461-4866-BA8E-8C043A826615}"/>
              </a:ext>
            </a:extLst>
          </p:cNvPr>
          <p:cNvSpPr txBox="1"/>
          <p:nvPr/>
        </p:nvSpPr>
        <p:spPr>
          <a:xfrm>
            <a:off x="9232543" y="4131171"/>
            <a:ext cx="1334062" cy="230832"/>
          </a:xfrm>
          <a:prstGeom prst="rect">
            <a:avLst/>
          </a:prstGeom>
          <a:noFill/>
        </p:spPr>
        <p:txBody>
          <a:bodyPr wrap="square" rtlCol="0">
            <a:spAutoFit/>
          </a:bodyPr>
          <a:lstStyle/>
          <a:p>
            <a:r>
              <a:rPr lang="fi-FI" sz="900" dirty="0"/>
              <a:t>REJEKTI: TIKUT</a:t>
            </a:r>
          </a:p>
        </p:txBody>
      </p:sp>
      <p:sp>
        <p:nvSpPr>
          <p:cNvPr id="57" name="Tekstiruutu 56">
            <a:extLst>
              <a:ext uri="{FF2B5EF4-FFF2-40B4-BE49-F238E27FC236}">
                <a16:creationId xmlns:a16="http://schemas.microsoft.com/office/drawing/2014/main" id="{1B1B2D52-6B99-4E41-B0A0-E69A675A3B44}"/>
              </a:ext>
            </a:extLst>
          </p:cNvPr>
          <p:cNvSpPr txBox="1"/>
          <p:nvPr/>
        </p:nvSpPr>
        <p:spPr>
          <a:xfrm>
            <a:off x="11552377" y="4437401"/>
            <a:ext cx="677758" cy="369332"/>
          </a:xfrm>
          <a:prstGeom prst="rect">
            <a:avLst/>
          </a:prstGeom>
          <a:noFill/>
        </p:spPr>
        <p:txBody>
          <a:bodyPr wrap="square" rtlCol="0">
            <a:spAutoFit/>
          </a:bodyPr>
          <a:lstStyle/>
          <a:p>
            <a:r>
              <a:rPr lang="fi-FI" sz="900" dirty="0"/>
              <a:t>REJEKTI KEITTOON</a:t>
            </a:r>
          </a:p>
        </p:txBody>
      </p:sp>
      <p:sp>
        <p:nvSpPr>
          <p:cNvPr id="59" name="Tekstiruutu 58">
            <a:extLst>
              <a:ext uri="{FF2B5EF4-FFF2-40B4-BE49-F238E27FC236}">
                <a16:creationId xmlns:a16="http://schemas.microsoft.com/office/drawing/2014/main" id="{B6340F3E-7A38-4706-85D2-752E4346BB46}"/>
              </a:ext>
            </a:extLst>
          </p:cNvPr>
          <p:cNvSpPr txBox="1"/>
          <p:nvPr/>
        </p:nvSpPr>
        <p:spPr>
          <a:xfrm>
            <a:off x="9251482" y="3524791"/>
            <a:ext cx="1500540" cy="369332"/>
          </a:xfrm>
          <a:prstGeom prst="rect">
            <a:avLst/>
          </a:prstGeom>
          <a:noFill/>
        </p:spPr>
        <p:txBody>
          <a:bodyPr wrap="square" rtlCol="0">
            <a:spAutoFit/>
          </a:bodyPr>
          <a:lstStyle/>
          <a:p>
            <a:r>
              <a:rPr lang="fi-FI" sz="900" dirty="0"/>
              <a:t>REJEKTI: OKSAT, YLISUURET PALASET</a:t>
            </a:r>
          </a:p>
        </p:txBody>
      </p:sp>
      <p:sp>
        <p:nvSpPr>
          <p:cNvPr id="61" name="Tekstiruutu 60">
            <a:extLst>
              <a:ext uri="{FF2B5EF4-FFF2-40B4-BE49-F238E27FC236}">
                <a16:creationId xmlns:a16="http://schemas.microsoft.com/office/drawing/2014/main" id="{B051330A-46C7-40D3-B58B-7E1189F3EA38}"/>
              </a:ext>
            </a:extLst>
          </p:cNvPr>
          <p:cNvSpPr txBox="1"/>
          <p:nvPr/>
        </p:nvSpPr>
        <p:spPr>
          <a:xfrm>
            <a:off x="10407308" y="2543687"/>
            <a:ext cx="1057915" cy="507831"/>
          </a:xfrm>
          <a:prstGeom prst="rect">
            <a:avLst/>
          </a:prstGeom>
          <a:noFill/>
        </p:spPr>
        <p:txBody>
          <a:bodyPr wrap="square" rtlCol="0">
            <a:spAutoFit/>
          </a:bodyPr>
          <a:lstStyle/>
          <a:p>
            <a:r>
              <a:rPr lang="fi-FI" sz="900" dirty="0"/>
              <a:t>HIEKANEROTUS, EPÄPUHTAUKSIEN POISTO</a:t>
            </a:r>
          </a:p>
        </p:txBody>
      </p:sp>
      <p:sp>
        <p:nvSpPr>
          <p:cNvPr id="24" name="Nuoli: Oikea 23">
            <a:extLst>
              <a:ext uri="{FF2B5EF4-FFF2-40B4-BE49-F238E27FC236}">
                <a16:creationId xmlns:a16="http://schemas.microsoft.com/office/drawing/2014/main" id="{97674F82-393F-44A4-A02F-678D31D37BD8}"/>
              </a:ext>
            </a:extLst>
          </p:cNvPr>
          <p:cNvSpPr/>
          <p:nvPr/>
        </p:nvSpPr>
        <p:spPr>
          <a:xfrm rot="8012130">
            <a:off x="8192243" y="489279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7" name="Tekstiruutu 66">
            <a:extLst>
              <a:ext uri="{FF2B5EF4-FFF2-40B4-BE49-F238E27FC236}">
                <a16:creationId xmlns:a16="http://schemas.microsoft.com/office/drawing/2014/main" id="{D30D33D5-9A83-4FC3-BC93-7CCB312E127D}"/>
              </a:ext>
            </a:extLst>
          </p:cNvPr>
          <p:cNvSpPr txBox="1"/>
          <p:nvPr/>
        </p:nvSpPr>
        <p:spPr>
          <a:xfrm>
            <a:off x="7881387" y="3724408"/>
            <a:ext cx="1338334" cy="276999"/>
          </a:xfrm>
          <a:prstGeom prst="rect">
            <a:avLst/>
          </a:prstGeom>
          <a:noFill/>
        </p:spPr>
        <p:txBody>
          <a:bodyPr wrap="square" rtlCol="0">
            <a:spAutoFit/>
          </a:bodyPr>
          <a:lstStyle/>
          <a:p>
            <a:r>
              <a:rPr lang="fi-FI" sz="1200" dirty="0"/>
              <a:t>KARKEALAJITTELU</a:t>
            </a:r>
          </a:p>
        </p:txBody>
      </p:sp>
      <p:sp>
        <p:nvSpPr>
          <p:cNvPr id="68" name="Tekstiruutu 67">
            <a:extLst>
              <a:ext uri="{FF2B5EF4-FFF2-40B4-BE49-F238E27FC236}">
                <a16:creationId xmlns:a16="http://schemas.microsoft.com/office/drawing/2014/main" id="{EA2FA5D2-01A4-401E-A022-73B32D7871D2}"/>
              </a:ext>
            </a:extLst>
          </p:cNvPr>
          <p:cNvSpPr txBox="1"/>
          <p:nvPr/>
        </p:nvSpPr>
        <p:spPr>
          <a:xfrm>
            <a:off x="7885610" y="4209074"/>
            <a:ext cx="1263313" cy="276999"/>
          </a:xfrm>
          <a:prstGeom prst="rect">
            <a:avLst/>
          </a:prstGeom>
          <a:noFill/>
        </p:spPr>
        <p:txBody>
          <a:bodyPr wrap="square" rtlCol="0">
            <a:spAutoFit/>
          </a:bodyPr>
          <a:lstStyle/>
          <a:p>
            <a:r>
              <a:rPr lang="fi-FI" sz="1200" dirty="0"/>
              <a:t>HIENOLAJITTELU</a:t>
            </a:r>
          </a:p>
        </p:txBody>
      </p:sp>
      <p:sp>
        <p:nvSpPr>
          <p:cNvPr id="71" name="Nuoli: Oikea 70">
            <a:extLst>
              <a:ext uri="{FF2B5EF4-FFF2-40B4-BE49-F238E27FC236}">
                <a16:creationId xmlns:a16="http://schemas.microsoft.com/office/drawing/2014/main" id="{B5E70A63-1F9B-4955-B5F2-8CE559E6FA3E}"/>
              </a:ext>
            </a:extLst>
          </p:cNvPr>
          <p:cNvSpPr/>
          <p:nvPr/>
        </p:nvSpPr>
        <p:spPr>
          <a:xfrm rot="5400000">
            <a:off x="8349536" y="4049745"/>
            <a:ext cx="276999" cy="10130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 name="Nuoli: Kaareva ylös 1">
            <a:extLst>
              <a:ext uri="{FF2B5EF4-FFF2-40B4-BE49-F238E27FC236}">
                <a16:creationId xmlns:a16="http://schemas.microsoft.com/office/drawing/2014/main" id="{35AA6741-6A0E-4521-9584-5E0B39A076AD}"/>
              </a:ext>
            </a:extLst>
          </p:cNvPr>
          <p:cNvSpPr/>
          <p:nvPr/>
        </p:nvSpPr>
        <p:spPr>
          <a:xfrm rot="12878635">
            <a:off x="7884697" y="342709"/>
            <a:ext cx="4672328" cy="2117965"/>
          </a:xfrm>
          <a:prstGeom prst="curvedUpArrow">
            <a:avLst>
              <a:gd name="adj1" fmla="val 2353"/>
              <a:gd name="adj2" fmla="val 7639"/>
              <a:gd name="adj3" fmla="val 6177"/>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3" name="Tekstiruutu 72">
            <a:extLst>
              <a:ext uri="{FF2B5EF4-FFF2-40B4-BE49-F238E27FC236}">
                <a16:creationId xmlns:a16="http://schemas.microsoft.com/office/drawing/2014/main" id="{0CB9CCC0-CE01-4E4A-B031-74BF0B104FF3}"/>
              </a:ext>
            </a:extLst>
          </p:cNvPr>
          <p:cNvSpPr txBox="1"/>
          <p:nvPr/>
        </p:nvSpPr>
        <p:spPr>
          <a:xfrm>
            <a:off x="10629905" y="100066"/>
            <a:ext cx="1484758" cy="369332"/>
          </a:xfrm>
          <a:prstGeom prst="rect">
            <a:avLst/>
          </a:prstGeom>
          <a:noFill/>
        </p:spPr>
        <p:txBody>
          <a:bodyPr wrap="square" rtlCol="0">
            <a:spAutoFit/>
          </a:bodyPr>
          <a:lstStyle/>
          <a:p>
            <a:r>
              <a:rPr lang="fi-FI" sz="900" dirty="0"/>
              <a:t>REJEKTI: OKSAT, YLISUURET PALASET, TIKUT</a:t>
            </a:r>
          </a:p>
        </p:txBody>
      </p:sp>
      <p:sp>
        <p:nvSpPr>
          <p:cNvPr id="74" name="Nuoli: Oikea 73">
            <a:extLst>
              <a:ext uri="{FF2B5EF4-FFF2-40B4-BE49-F238E27FC236}">
                <a16:creationId xmlns:a16="http://schemas.microsoft.com/office/drawing/2014/main" id="{91E5694D-B464-416D-8F92-EF8D3694F8FE}"/>
              </a:ext>
            </a:extLst>
          </p:cNvPr>
          <p:cNvSpPr/>
          <p:nvPr/>
        </p:nvSpPr>
        <p:spPr>
          <a:xfrm>
            <a:off x="9125186" y="4291220"/>
            <a:ext cx="1504714" cy="90526"/>
          </a:xfrm>
          <a:prstGeom prst="rightArrow">
            <a:avLst>
              <a:gd name="adj1" fmla="val 37373"/>
              <a:gd name="adj2" fmla="val 50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5" name="Suorakulmio 74">
            <a:extLst>
              <a:ext uri="{FF2B5EF4-FFF2-40B4-BE49-F238E27FC236}">
                <a16:creationId xmlns:a16="http://schemas.microsoft.com/office/drawing/2014/main" id="{AD9ACCBD-7891-4168-B41E-1B438BEB7527}"/>
              </a:ext>
            </a:extLst>
          </p:cNvPr>
          <p:cNvSpPr/>
          <p:nvPr/>
        </p:nvSpPr>
        <p:spPr>
          <a:xfrm>
            <a:off x="10700926" y="4175204"/>
            <a:ext cx="858529" cy="351263"/>
          </a:xfrm>
          <a:prstGeom prst="rect">
            <a:avLst/>
          </a:prstGeom>
          <a:solidFill>
            <a:srgbClr val="A0CC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Tekstiruutu 75">
            <a:extLst>
              <a:ext uri="{FF2B5EF4-FFF2-40B4-BE49-F238E27FC236}">
                <a16:creationId xmlns:a16="http://schemas.microsoft.com/office/drawing/2014/main" id="{AE8A74A7-ABF6-4F1D-85CD-FCA9CB5CBFC1}"/>
              </a:ext>
            </a:extLst>
          </p:cNvPr>
          <p:cNvSpPr txBox="1"/>
          <p:nvPr/>
        </p:nvSpPr>
        <p:spPr>
          <a:xfrm>
            <a:off x="10665930" y="4220372"/>
            <a:ext cx="993250" cy="253916"/>
          </a:xfrm>
          <a:prstGeom prst="rect">
            <a:avLst/>
          </a:prstGeom>
          <a:noFill/>
        </p:spPr>
        <p:txBody>
          <a:bodyPr wrap="square" rtlCol="0">
            <a:spAutoFit/>
          </a:bodyPr>
          <a:lstStyle/>
          <a:p>
            <a:r>
              <a:rPr lang="fi-FI" sz="1050" dirty="0"/>
              <a:t>JAUHATUS</a:t>
            </a:r>
          </a:p>
        </p:txBody>
      </p:sp>
      <p:sp>
        <p:nvSpPr>
          <p:cNvPr id="3" name="Nuoli: Taipunut ylös 2">
            <a:extLst>
              <a:ext uri="{FF2B5EF4-FFF2-40B4-BE49-F238E27FC236}">
                <a16:creationId xmlns:a16="http://schemas.microsoft.com/office/drawing/2014/main" id="{101080AC-EA11-4CD3-BB50-56DE98CDF214}"/>
              </a:ext>
            </a:extLst>
          </p:cNvPr>
          <p:cNvSpPr/>
          <p:nvPr/>
        </p:nvSpPr>
        <p:spPr>
          <a:xfrm>
            <a:off x="11667718" y="3091425"/>
            <a:ext cx="267855" cy="1290319"/>
          </a:xfrm>
          <a:prstGeom prst="bentUpArrow">
            <a:avLst>
              <a:gd name="adj1" fmla="val 15043"/>
              <a:gd name="adj2" fmla="val 25000"/>
              <a:gd name="adj3" fmla="val 25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Nuoli: Kaareva oikealle 42">
            <a:extLst>
              <a:ext uri="{FF2B5EF4-FFF2-40B4-BE49-F238E27FC236}">
                <a16:creationId xmlns:a16="http://schemas.microsoft.com/office/drawing/2014/main" id="{36286DD4-38D4-4279-9AB2-5A32E5406C7A}"/>
              </a:ext>
            </a:extLst>
          </p:cNvPr>
          <p:cNvSpPr/>
          <p:nvPr/>
        </p:nvSpPr>
        <p:spPr>
          <a:xfrm rot="5400000">
            <a:off x="9913877" y="2959010"/>
            <a:ext cx="171675" cy="2339299"/>
          </a:xfrm>
          <a:custGeom>
            <a:avLst/>
            <a:gdLst>
              <a:gd name="connsiteX0" fmla="*/ 0 w 120237"/>
              <a:gd name="connsiteY0" fmla="*/ 1168562 h 2376405"/>
              <a:gd name="connsiteX1" fmla="*/ 90178 w 120237"/>
              <a:gd name="connsiteY1" fmla="*/ 2300017 h 2376405"/>
              <a:gd name="connsiteX2" fmla="*/ 90178 w 120237"/>
              <a:gd name="connsiteY2" fmla="*/ 2279180 h 2376405"/>
              <a:gd name="connsiteX3" fmla="*/ 120237 w 120237"/>
              <a:gd name="connsiteY3" fmla="*/ 2346346 h 2376405"/>
              <a:gd name="connsiteX4" fmla="*/ 90178 w 120237"/>
              <a:gd name="connsiteY4" fmla="*/ 2339298 h 2376405"/>
              <a:gd name="connsiteX5" fmla="*/ 90178 w 120237"/>
              <a:gd name="connsiteY5" fmla="*/ 2318461 h 2376405"/>
              <a:gd name="connsiteX6" fmla="*/ 0 w 120237"/>
              <a:gd name="connsiteY6" fmla="*/ 1187006 h 2376405"/>
              <a:gd name="connsiteX7" fmla="*/ 0 w 120237"/>
              <a:gd name="connsiteY7" fmla="*/ 1168562 h 2376405"/>
              <a:gd name="connsiteX0" fmla="*/ 120237 w 120237"/>
              <a:gd name="connsiteY0" fmla="*/ 18444 h 2376405"/>
              <a:gd name="connsiteX1" fmla="*/ 4 w 120237"/>
              <a:gd name="connsiteY1" fmla="*/ 1177784 h 2376405"/>
              <a:gd name="connsiteX2" fmla="*/ 543 w 120237"/>
              <a:gd name="connsiteY2" fmla="*/ 1057696 h 2376405"/>
              <a:gd name="connsiteX3" fmla="*/ 120238 w 120237"/>
              <a:gd name="connsiteY3" fmla="*/ -1 h 2376405"/>
              <a:gd name="connsiteX4" fmla="*/ 120237 w 120237"/>
              <a:gd name="connsiteY4" fmla="*/ 18444 h 2376405"/>
              <a:gd name="connsiteX0" fmla="*/ 0 w 120237"/>
              <a:gd name="connsiteY0" fmla="*/ 1168562 h 2376405"/>
              <a:gd name="connsiteX1" fmla="*/ 90178 w 120237"/>
              <a:gd name="connsiteY1" fmla="*/ 2300017 h 2376405"/>
              <a:gd name="connsiteX2" fmla="*/ 90178 w 120237"/>
              <a:gd name="connsiteY2" fmla="*/ 2279180 h 2376405"/>
              <a:gd name="connsiteX3" fmla="*/ 120237 w 120237"/>
              <a:gd name="connsiteY3" fmla="*/ 2346346 h 2376405"/>
              <a:gd name="connsiteX4" fmla="*/ 90178 w 120237"/>
              <a:gd name="connsiteY4" fmla="*/ 2339298 h 2376405"/>
              <a:gd name="connsiteX5" fmla="*/ 90178 w 120237"/>
              <a:gd name="connsiteY5" fmla="*/ 2318461 h 2376405"/>
              <a:gd name="connsiteX6" fmla="*/ 0 w 120237"/>
              <a:gd name="connsiteY6" fmla="*/ 1187006 h 2376405"/>
              <a:gd name="connsiteX7" fmla="*/ 0 w 120237"/>
              <a:gd name="connsiteY7" fmla="*/ 1168562 h 2376405"/>
              <a:gd name="connsiteX8" fmla="*/ 120237 w 120237"/>
              <a:gd name="connsiteY8" fmla="*/ 0 h 2376405"/>
              <a:gd name="connsiteX9" fmla="*/ 120237 w 120237"/>
              <a:gd name="connsiteY9" fmla="*/ 18444 h 2376405"/>
              <a:gd name="connsiteX10" fmla="*/ 4 w 120237"/>
              <a:gd name="connsiteY10" fmla="*/ 1177784 h 2376405"/>
              <a:gd name="connsiteX0" fmla="*/ 0 w 167862"/>
              <a:gd name="connsiteY0" fmla="*/ 1168563 h 2346347"/>
              <a:gd name="connsiteX1" fmla="*/ 90178 w 167862"/>
              <a:gd name="connsiteY1" fmla="*/ 2300018 h 2346347"/>
              <a:gd name="connsiteX2" fmla="*/ 90178 w 167862"/>
              <a:gd name="connsiteY2" fmla="*/ 2279181 h 2346347"/>
              <a:gd name="connsiteX3" fmla="*/ 120237 w 167862"/>
              <a:gd name="connsiteY3" fmla="*/ 2346347 h 2346347"/>
              <a:gd name="connsiteX4" fmla="*/ 90178 w 167862"/>
              <a:gd name="connsiteY4" fmla="*/ 2339299 h 2346347"/>
              <a:gd name="connsiteX5" fmla="*/ 90178 w 167862"/>
              <a:gd name="connsiteY5" fmla="*/ 2318462 h 2346347"/>
              <a:gd name="connsiteX6" fmla="*/ 0 w 167862"/>
              <a:gd name="connsiteY6" fmla="*/ 1187007 h 2346347"/>
              <a:gd name="connsiteX7" fmla="*/ 0 w 167862"/>
              <a:gd name="connsiteY7" fmla="*/ 1168563 h 2346347"/>
              <a:gd name="connsiteX0" fmla="*/ 120237 w 167862"/>
              <a:gd name="connsiteY0" fmla="*/ 18445 h 2346347"/>
              <a:gd name="connsiteX1" fmla="*/ 4 w 167862"/>
              <a:gd name="connsiteY1" fmla="*/ 1177785 h 2346347"/>
              <a:gd name="connsiteX2" fmla="*/ 543 w 167862"/>
              <a:gd name="connsiteY2" fmla="*/ 1057697 h 2346347"/>
              <a:gd name="connsiteX3" fmla="*/ 120238 w 167862"/>
              <a:gd name="connsiteY3" fmla="*/ 0 h 2346347"/>
              <a:gd name="connsiteX4" fmla="*/ 120237 w 167862"/>
              <a:gd name="connsiteY4" fmla="*/ 18445 h 2346347"/>
              <a:gd name="connsiteX0" fmla="*/ 0 w 167862"/>
              <a:gd name="connsiteY0" fmla="*/ 1168563 h 2346347"/>
              <a:gd name="connsiteX1" fmla="*/ 90178 w 167862"/>
              <a:gd name="connsiteY1" fmla="*/ 2300018 h 2346347"/>
              <a:gd name="connsiteX2" fmla="*/ 90178 w 167862"/>
              <a:gd name="connsiteY2" fmla="*/ 2279181 h 2346347"/>
              <a:gd name="connsiteX3" fmla="*/ 167862 w 167862"/>
              <a:gd name="connsiteY3" fmla="*/ 2325392 h 2346347"/>
              <a:gd name="connsiteX4" fmla="*/ 90178 w 167862"/>
              <a:gd name="connsiteY4" fmla="*/ 2339299 h 2346347"/>
              <a:gd name="connsiteX5" fmla="*/ 90178 w 167862"/>
              <a:gd name="connsiteY5" fmla="*/ 2318462 h 2346347"/>
              <a:gd name="connsiteX6" fmla="*/ 0 w 167862"/>
              <a:gd name="connsiteY6" fmla="*/ 1187007 h 2346347"/>
              <a:gd name="connsiteX7" fmla="*/ 0 w 167862"/>
              <a:gd name="connsiteY7" fmla="*/ 1168563 h 2346347"/>
              <a:gd name="connsiteX8" fmla="*/ 120237 w 167862"/>
              <a:gd name="connsiteY8" fmla="*/ 1 h 2346347"/>
              <a:gd name="connsiteX9" fmla="*/ 120237 w 167862"/>
              <a:gd name="connsiteY9" fmla="*/ 18445 h 2346347"/>
              <a:gd name="connsiteX10" fmla="*/ 4 w 167862"/>
              <a:gd name="connsiteY10" fmla="*/ 1177785 h 2346347"/>
              <a:gd name="connsiteX0" fmla="*/ 0 w 171675"/>
              <a:gd name="connsiteY0" fmla="*/ 1168563 h 2339299"/>
              <a:gd name="connsiteX1" fmla="*/ 90178 w 171675"/>
              <a:gd name="connsiteY1" fmla="*/ 2300018 h 2339299"/>
              <a:gd name="connsiteX2" fmla="*/ 90178 w 171675"/>
              <a:gd name="connsiteY2" fmla="*/ 2279181 h 2339299"/>
              <a:gd name="connsiteX3" fmla="*/ 171675 w 171675"/>
              <a:gd name="connsiteY3" fmla="*/ 2325392 h 2339299"/>
              <a:gd name="connsiteX4" fmla="*/ 90178 w 171675"/>
              <a:gd name="connsiteY4" fmla="*/ 2339299 h 2339299"/>
              <a:gd name="connsiteX5" fmla="*/ 90178 w 171675"/>
              <a:gd name="connsiteY5" fmla="*/ 2318462 h 2339299"/>
              <a:gd name="connsiteX6" fmla="*/ 0 w 171675"/>
              <a:gd name="connsiteY6" fmla="*/ 1187007 h 2339299"/>
              <a:gd name="connsiteX7" fmla="*/ 0 w 171675"/>
              <a:gd name="connsiteY7" fmla="*/ 1168563 h 2339299"/>
              <a:gd name="connsiteX0" fmla="*/ 120237 w 171675"/>
              <a:gd name="connsiteY0" fmla="*/ 18445 h 2339299"/>
              <a:gd name="connsiteX1" fmla="*/ 4 w 171675"/>
              <a:gd name="connsiteY1" fmla="*/ 1177785 h 2339299"/>
              <a:gd name="connsiteX2" fmla="*/ 543 w 171675"/>
              <a:gd name="connsiteY2" fmla="*/ 1057697 h 2339299"/>
              <a:gd name="connsiteX3" fmla="*/ 120238 w 171675"/>
              <a:gd name="connsiteY3" fmla="*/ 0 h 2339299"/>
              <a:gd name="connsiteX4" fmla="*/ 120237 w 171675"/>
              <a:gd name="connsiteY4" fmla="*/ 18445 h 2339299"/>
              <a:gd name="connsiteX0" fmla="*/ 0 w 171675"/>
              <a:gd name="connsiteY0" fmla="*/ 1168563 h 2339299"/>
              <a:gd name="connsiteX1" fmla="*/ 90178 w 171675"/>
              <a:gd name="connsiteY1" fmla="*/ 2300018 h 2339299"/>
              <a:gd name="connsiteX2" fmla="*/ 90178 w 171675"/>
              <a:gd name="connsiteY2" fmla="*/ 2279181 h 2339299"/>
              <a:gd name="connsiteX3" fmla="*/ 167862 w 171675"/>
              <a:gd name="connsiteY3" fmla="*/ 2325392 h 2339299"/>
              <a:gd name="connsiteX4" fmla="*/ 90178 w 171675"/>
              <a:gd name="connsiteY4" fmla="*/ 2339299 h 2339299"/>
              <a:gd name="connsiteX5" fmla="*/ 90178 w 171675"/>
              <a:gd name="connsiteY5" fmla="*/ 2318462 h 2339299"/>
              <a:gd name="connsiteX6" fmla="*/ 0 w 171675"/>
              <a:gd name="connsiteY6" fmla="*/ 1187007 h 2339299"/>
              <a:gd name="connsiteX7" fmla="*/ 0 w 171675"/>
              <a:gd name="connsiteY7" fmla="*/ 1168563 h 2339299"/>
              <a:gd name="connsiteX8" fmla="*/ 120237 w 171675"/>
              <a:gd name="connsiteY8" fmla="*/ 1 h 2339299"/>
              <a:gd name="connsiteX9" fmla="*/ 120237 w 171675"/>
              <a:gd name="connsiteY9" fmla="*/ 18445 h 2339299"/>
              <a:gd name="connsiteX10" fmla="*/ 4 w 171675"/>
              <a:gd name="connsiteY10" fmla="*/ 1177785 h 233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675" h="2339299" stroke="0" extrusionOk="0">
                <a:moveTo>
                  <a:pt x="0" y="1168563"/>
                </a:moveTo>
                <a:cubicBezTo>
                  <a:pt x="0" y="1701425"/>
                  <a:pt x="37091" y="2166802"/>
                  <a:pt x="90178" y="2300018"/>
                </a:cubicBezTo>
                <a:lnTo>
                  <a:pt x="90178" y="2279181"/>
                </a:lnTo>
                <a:lnTo>
                  <a:pt x="171675" y="2325392"/>
                </a:lnTo>
                <a:lnTo>
                  <a:pt x="90178" y="2339299"/>
                </a:lnTo>
                <a:lnTo>
                  <a:pt x="90178" y="2318462"/>
                </a:lnTo>
                <a:cubicBezTo>
                  <a:pt x="37091" y="2185246"/>
                  <a:pt x="0" y="1719869"/>
                  <a:pt x="0" y="1187007"/>
                </a:cubicBezTo>
                <a:lnTo>
                  <a:pt x="0" y="1168563"/>
                </a:lnTo>
                <a:close/>
              </a:path>
              <a:path w="171675" h="2339299" fill="darkenLess" stroke="0" extrusionOk="0">
                <a:moveTo>
                  <a:pt x="120237" y="18445"/>
                </a:moveTo>
                <a:cubicBezTo>
                  <a:pt x="54202" y="18445"/>
                  <a:pt x="525" y="536024"/>
                  <a:pt x="4" y="1177785"/>
                </a:cubicBezTo>
                <a:cubicBezTo>
                  <a:pt x="-29" y="1137693"/>
                  <a:pt x="151" y="1097610"/>
                  <a:pt x="543" y="1057697"/>
                </a:cubicBezTo>
                <a:cubicBezTo>
                  <a:pt x="6424" y="457982"/>
                  <a:pt x="58251" y="0"/>
                  <a:pt x="120238" y="0"/>
                </a:cubicBezTo>
                <a:cubicBezTo>
                  <a:pt x="120238" y="6148"/>
                  <a:pt x="120237" y="12297"/>
                  <a:pt x="120237" y="18445"/>
                </a:cubicBezTo>
                <a:close/>
              </a:path>
              <a:path w="171675" h="2339299" fill="none" extrusionOk="0">
                <a:moveTo>
                  <a:pt x="0" y="1168563"/>
                </a:moveTo>
                <a:cubicBezTo>
                  <a:pt x="0" y="1701425"/>
                  <a:pt x="37091" y="2166802"/>
                  <a:pt x="90178" y="2300018"/>
                </a:cubicBezTo>
                <a:lnTo>
                  <a:pt x="90178" y="2279181"/>
                </a:lnTo>
                <a:lnTo>
                  <a:pt x="167862" y="2325392"/>
                </a:lnTo>
                <a:lnTo>
                  <a:pt x="90178" y="2339299"/>
                </a:lnTo>
                <a:lnTo>
                  <a:pt x="90178" y="2318462"/>
                </a:lnTo>
                <a:cubicBezTo>
                  <a:pt x="37091" y="2185246"/>
                  <a:pt x="0" y="1719869"/>
                  <a:pt x="0" y="1187007"/>
                </a:cubicBezTo>
                <a:lnTo>
                  <a:pt x="0" y="1168563"/>
                </a:lnTo>
                <a:cubicBezTo>
                  <a:pt x="0" y="523184"/>
                  <a:pt x="53832" y="1"/>
                  <a:pt x="120237" y="1"/>
                </a:cubicBezTo>
                <a:lnTo>
                  <a:pt x="120237" y="18445"/>
                </a:lnTo>
                <a:cubicBezTo>
                  <a:pt x="54202" y="18445"/>
                  <a:pt x="525" y="536024"/>
                  <a:pt x="4" y="1177785"/>
                </a:cubicBezTo>
              </a:path>
            </a:pathLst>
          </a:cu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85" name="Tekstiruutu 84">
            <a:extLst>
              <a:ext uri="{FF2B5EF4-FFF2-40B4-BE49-F238E27FC236}">
                <a16:creationId xmlns:a16="http://schemas.microsoft.com/office/drawing/2014/main" id="{2FEC9D7B-FDC3-43A2-B1BC-9FDA30EA1368}"/>
              </a:ext>
            </a:extLst>
          </p:cNvPr>
          <p:cNvSpPr txBox="1"/>
          <p:nvPr/>
        </p:nvSpPr>
        <p:spPr>
          <a:xfrm>
            <a:off x="8500522" y="3927391"/>
            <a:ext cx="560188" cy="230832"/>
          </a:xfrm>
          <a:prstGeom prst="rect">
            <a:avLst/>
          </a:prstGeom>
          <a:noFill/>
        </p:spPr>
        <p:txBody>
          <a:bodyPr wrap="square" rtlCol="0">
            <a:spAutoFit/>
          </a:bodyPr>
          <a:lstStyle/>
          <a:p>
            <a:r>
              <a:rPr lang="fi-FI" sz="900" dirty="0"/>
              <a:t>AKSEPTI</a:t>
            </a:r>
          </a:p>
        </p:txBody>
      </p:sp>
      <p:sp>
        <p:nvSpPr>
          <p:cNvPr id="80" name="Nuoli: Kaareva oikealle 79">
            <a:extLst>
              <a:ext uri="{FF2B5EF4-FFF2-40B4-BE49-F238E27FC236}">
                <a16:creationId xmlns:a16="http://schemas.microsoft.com/office/drawing/2014/main" id="{6CC52520-2EFE-40D9-9DEB-45B660C2BF44}"/>
              </a:ext>
            </a:extLst>
          </p:cNvPr>
          <p:cNvSpPr/>
          <p:nvPr/>
        </p:nvSpPr>
        <p:spPr>
          <a:xfrm rot="5400000">
            <a:off x="9630573" y="2125034"/>
            <a:ext cx="351262" cy="2714707"/>
          </a:xfrm>
          <a:prstGeom prst="curvedRightArrow">
            <a:avLst>
              <a:gd name="adj1" fmla="val 5680"/>
              <a:gd name="adj2" fmla="val 17736"/>
              <a:gd name="adj3" fmla="val 17304"/>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88" name="Tekstiruutu 87">
            <a:extLst>
              <a:ext uri="{FF2B5EF4-FFF2-40B4-BE49-F238E27FC236}">
                <a16:creationId xmlns:a16="http://schemas.microsoft.com/office/drawing/2014/main" id="{2C2CE746-B3ED-4800-9DAF-7F9F2C68C744}"/>
              </a:ext>
            </a:extLst>
          </p:cNvPr>
          <p:cNvSpPr txBox="1"/>
          <p:nvPr/>
        </p:nvSpPr>
        <p:spPr>
          <a:xfrm>
            <a:off x="9244342" y="3114281"/>
            <a:ext cx="1266401" cy="230832"/>
          </a:xfrm>
          <a:prstGeom prst="rect">
            <a:avLst/>
          </a:prstGeom>
          <a:noFill/>
        </p:spPr>
        <p:txBody>
          <a:bodyPr wrap="square" rtlCol="0">
            <a:spAutoFit/>
          </a:bodyPr>
          <a:lstStyle/>
          <a:p>
            <a:r>
              <a:rPr lang="fi-FI" sz="900" dirty="0"/>
              <a:t>AKSEPTI: PRIIMAKUITU</a:t>
            </a:r>
          </a:p>
        </p:txBody>
      </p:sp>
      <p:sp>
        <p:nvSpPr>
          <p:cNvPr id="96" name="Nuoli: Oikea 95">
            <a:extLst>
              <a:ext uri="{FF2B5EF4-FFF2-40B4-BE49-F238E27FC236}">
                <a16:creationId xmlns:a16="http://schemas.microsoft.com/office/drawing/2014/main" id="{250C8CD8-7B49-4C06-B3DA-DA1ADF46FCDA}"/>
              </a:ext>
            </a:extLst>
          </p:cNvPr>
          <p:cNvSpPr/>
          <p:nvPr/>
        </p:nvSpPr>
        <p:spPr>
          <a:xfrm rot="5400000">
            <a:off x="8357156" y="4518375"/>
            <a:ext cx="276999" cy="10130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7" name="Tekstiruutu 96">
            <a:extLst>
              <a:ext uri="{FF2B5EF4-FFF2-40B4-BE49-F238E27FC236}">
                <a16:creationId xmlns:a16="http://schemas.microsoft.com/office/drawing/2014/main" id="{AAC961C4-938E-488E-9ADC-EFB2AB2FD580}"/>
              </a:ext>
            </a:extLst>
          </p:cNvPr>
          <p:cNvSpPr txBox="1"/>
          <p:nvPr/>
        </p:nvSpPr>
        <p:spPr>
          <a:xfrm>
            <a:off x="8500522" y="4453612"/>
            <a:ext cx="560188" cy="230832"/>
          </a:xfrm>
          <a:prstGeom prst="rect">
            <a:avLst/>
          </a:prstGeom>
          <a:noFill/>
        </p:spPr>
        <p:txBody>
          <a:bodyPr wrap="square" rtlCol="0">
            <a:spAutoFit/>
          </a:bodyPr>
          <a:lstStyle/>
          <a:p>
            <a:r>
              <a:rPr lang="fi-FI" sz="900" dirty="0"/>
              <a:t>AKSEPTI</a:t>
            </a:r>
          </a:p>
        </p:txBody>
      </p:sp>
      <p:sp>
        <p:nvSpPr>
          <p:cNvPr id="94" name="Nuoli: Kaareva alas 93">
            <a:extLst>
              <a:ext uri="{FF2B5EF4-FFF2-40B4-BE49-F238E27FC236}">
                <a16:creationId xmlns:a16="http://schemas.microsoft.com/office/drawing/2014/main" id="{F8E38503-A288-4AB7-A45C-B0E1BD0E0845}"/>
              </a:ext>
            </a:extLst>
          </p:cNvPr>
          <p:cNvSpPr/>
          <p:nvPr/>
        </p:nvSpPr>
        <p:spPr>
          <a:xfrm rot="16200000">
            <a:off x="10026706" y="2755911"/>
            <a:ext cx="978702" cy="278596"/>
          </a:xfrm>
          <a:custGeom>
            <a:avLst/>
            <a:gdLst>
              <a:gd name="connsiteX0" fmla="*/ 922336 w 991984"/>
              <a:gd name="connsiteY0" fmla="*/ 278593 h 278593"/>
              <a:gd name="connsiteX1" fmla="*/ 838596 w 991984"/>
              <a:gd name="connsiteY1" fmla="*/ 208945 h 278593"/>
              <a:gd name="connsiteX2" fmla="*/ 873421 w 991984"/>
              <a:gd name="connsiteY2" fmla="*/ 208945 h 278593"/>
              <a:gd name="connsiteX3" fmla="*/ 443756 w 991984"/>
              <a:gd name="connsiteY3" fmla="*/ 0 h 278593"/>
              <a:gd name="connsiteX4" fmla="*/ 513404 w 991984"/>
              <a:gd name="connsiteY4" fmla="*/ 0 h 278593"/>
              <a:gd name="connsiteX5" fmla="*/ 943069 w 991984"/>
              <a:gd name="connsiteY5" fmla="*/ 208945 h 278593"/>
              <a:gd name="connsiteX6" fmla="*/ 977893 w 991984"/>
              <a:gd name="connsiteY6" fmla="*/ 208945 h 278593"/>
              <a:gd name="connsiteX7" fmla="*/ 922336 w 991984"/>
              <a:gd name="connsiteY7" fmla="*/ 278593 h 278593"/>
              <a:gd name="connsiteX0" fmla="*/ 478580 w 991984"/>
              <a:gd name="connsiteY0" fmla="*/ 859 h 278593"/>
              <a:gd name="connsiteX1" fmla="*/ 69648 w 991984"/>
              <a:gd name="connsiteY1" fmla="*/ 278593 h 278593"/>
              <a:gd name="connsiteX2" fmla="*/ 0 w 991984"/>
              <a:gd name="connsiteY2" fmla="*/ 278593 h 278593"/>
              <a:gd name="connsiteX3" fmla="*/ 228709 w 991984"/>
              <a:gd name="connsiteY3" fmla="*/ 34899 h 278593"/>
              <a:gd name="connsiteX4" fmla="*/ 478580 w 991984"/>
              <a:gd name="connsiteY4" fmla="*/ 860 h 278593"/>
              <a:gd name="connsiteX5" fmla="*/ 478580 w 991984"/>
              <a:gd name="connsiteY5" fmla="*/ 859 h 278593"/>
              <a:gd name="connsiteX0" fmla="*/ 478580 w 991984"/>
              <a:gd name="connsiteY0" fmla="*/ 859 h 278593"/>
              <a:gd name="connsiteX1" fmla="*/ 69648 w 991984"/>
              <a:gd name="connsiteY1" fmla="*/ 278593 h 278593"/>
              <a:gd name="connsiteX2" fmla="*/ 0 w 991984"/>
              <a:gd name="connsiteY2" fmla="*/ 278593 h 278593"/>
              <a:gd name="connsiteX3" fmla="*/ 443756 w 991984"/>
              <a:gd name="connsiteY3" fmla="*/ 0 h 278593"/>
              <a:gd name="connsiteX4" fmla="*/ 513404 w 991984"/>
              <a:gd name="connsiteY4" fmla="*/ 0 h 278593"/>
              <a:gd name="connsiteX5" fmla="*/ 943069 w 991984"/>
              <a:gd name="connsiteY5" fmla="*/ 208945 h 278593"/>
              <a:gd name="connsiteX6" fmla="*/ 977893 w 991984"/>
              <a:gd name="connsiteY6" fmla="*/ 208945 h 278593"/>
              <a:gd name="connsiteX7" fmla="*/ 922336 w 991984"/>
              <a:gd name="connsiteY7" fmla="*/ 278593 h 278593"/>
              <a:gd name="connsiteX8" fmla="*/ 838596 w 991984"/>
              <a:gd name="connsiteY8" fmla="*/ 208945 h 278593"/>
              <a:gd name="connsiteX9" fmla="*/ 873421 w 991984"/>
              <a:gd name="connsiteY9" fmla="*/ 208945 h 278593"/>
              <a:gd name="connsiteX10" fmla="*/ 443756 w 991984"/>
              <a:gd name="connsiteY10" fmla="*/ 0 h 278593"/>
              <a:gd name="connsiteX0" fmla="*/ 923145 w 978702"/>
              <a:gd name="connsiteY0" fmla="*/ 278593 h 278593"/>
              <a:gd name="connsiteX1" fmla="*/ 839405 w 978702"/>
              <a:gd name="connsiteY1" fmla="*/ 208945 h 278593"/>
              <a:gd name="connsiteX2" fmla="*/ 874230 w 978702"/>
              <a:gd name="connsiteY2" fmla="*/ 208945 h 278593"/>
              <a:gd name="connsiteX3" fmla="*/ 444565 w 978702"/>
              <a:gd name="connsiteY3" fmla="*/ 0 h 278593"/>
              <a:gd name="connsiteX4" fmla="*/ 514213 w 978702"/>
              <a:gd name="connsiteY4" fmla="*/ 0 h 278593"/>
              <a:gd name="connsiteX5" fmla="*/ 943878 w 978702"/>
              <a:gd name="connsiteY5" fmla="*/ 208945 h 278593"/>
              <a:gd name="connsiteX6" fmla="*/ 978702 w 978702"/>
              <a:gd name="connsiteY6" fmla="*/ 208945 h 278593"/>
              <a:gd name="connsiteX7" fmla="*/ 923145 w 978702"/>
              <a:gd name="connsiteY7" fmla="*/ 278593 h 278593"/>
              <a:gd name="connsiteX0" fmla="*/ 479389 w 978702"/>
              <a:gd name="connsiteY0" fmla="*/ 859 h 278593"/>
              <a:gd name="connsiteX1" fmla="*/ 70457 w 978702"/>
              <a:gd name="connsiteY1" fmla="*/ 278593 h 278593"/>
              <a:gd name="connsiteX2" fmla="*/ 809 w 978702"/>
              <a:gd name="connsiteY2" fmla="*/ 278593 h 278593"/>
              <a:gd name="connsiteX3" fmla="*/ 229518 w 978702"/>
              <a:gd name="connsiteY3" fmla="*/ 34899 h 278593"/>
              <a:gd name="connsiteX4" fmla="*/ 479389 w 978702"/>
              <a:gd name="connsiteY4" fmla="*/ 860 h 278593"/>
              <a:gd name="connsiteX5" fmla="*/ 479389 w 978702"/>
              <a:gd name="connsiteY5" fmla="*/ 859 h 278593"/>
              <a:gd name="connsiteX0" fmla="*/ 479389 w 978702"/>
              <a:gd name="connsiteY0" fmla="*/ 859 h 278593"/>
              <a:gd name="connsiteX1" fmla="*/ 7592 w 978702"/>
              <a:gd name="connsiteY1" fmla="*/ 274786 h 278593"/>
              <a:gd name="connsiteX2" fmla="*/ 809 w 978702"/>
              <a:gd name="connsiteY2" fmla="*/ 278593 h 278593"/>
              <a:gd name="connsiteX3" fmla="*/ 444565 w 978702"/>
              <a:gd name="connsiteY3" fmla="*/ 0 h 278593"/>
              <a:gd name="connsiteX4" fmla="*/ 514213 w 978702"/>
              <a:gd name="connsiteY4" fmla="*/ 0 h 278593"/>
              <a:gd name="connsiteX5" fmla="*/ 943878 w 978702"/>
              <a:gd name="connsiteY5" fmla="*/ 208945 h 278593"/>
              <a:gd name="connsiteX6" fmla="*/ 978702 w 978702"/>
              <a:gd name="connsiteY6" fmla="*/ 208945 h 278593"/>
              <a:gd name="connsiteX7" fmla="*/ 923145 w 978702"/>
              <a:gd name="connsiteY7" fmla="*/ 278593 h 278593"/>
              <a:gd name="connsiteX8" fmla="*/ 839405 w 978702"/>
              <a:gd name="connsiteY8" fmla="*/ 208945 h 278593"/>
              <a:gd name="connsiteX9" fmla="*/ 874230 w 978702"/>
              <a:gd name="connsiteY9" fmla="*/ 208945 h 278593"/>
              <a:gd name="connsiteX10" fmla="*/ 444565 w 978702"/>
              <a:gd name="connsiteY10" fmla="*/ 0 h 278593"/>
              <a:gd name="connsiteX0" fmla="*/ 923145 w 978702"/>
              <a:gd name="connsiteY0" fmla="*/ 278593 h 278596"/>
              <a:gd name="connsiteX1" fmla="*/ 839405 w 978702"/>
              <a:gd name="connsiteY1" fmla="*/ 208945 h 278596"/>
              <a:gd name="connsiteX2" fmla="*/ 874230 w 978702"/>
              <a:gd name="connsiteY2" fmla="*/ 208945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0" fmla="*/ 479389 w 978702"/>
              <a:gd name="connsiteY0" fmla="*/ 859 h 278596"/>
              <a:gd name="connsiteX1" fmla="*/ 1877 w 978702"/>
              <a:gd name="connsiteY1" fmla="*/ 278596 h 278596"/>
              <a:gd name="connsiteX2" fmla="*/ 809 w 978702"/>
              <a:gd name="connsiteY2" fmla="*/ 278593 h 278596"/>
              <a:gd name="connsiteX3" fmla="*/ 229518 w 978702"/>
              <a:gd name="connsiteY3" fmla="*/ 34899 h 278596"/>
              <a:gd name="connsiteX4" fmla="*/ 479389 w 978702"/>
              <a:gd name="connsiteY4" fmla="*/ 860 h 278596"/>
              <a:gd name="connsiteX5" fmla="*/ 479389 w 978702"/>
              <a:gd name="connsiteY5" fmla="*/ 859 h 278596"/>
              <a:gd name="connsiteX0" fmla="*/ 479389 w 978702"/>
              <a:gd name="connsiteY0" fmla="*/ 859 h 278596"/>
              <a:gd name="connsiteX1" fmla="*/ 7592 w 978702"/>
              <a:gd name="connsiteY1" fmla="*/ 274786 h 278596"/>
              <a:gd name="connsiteX2" fmla="*/ 809 w 978702"/>
              <a:gd name="connsiteY2" fmla="*/ 278593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8" fmla="*/ 839405 w 978702"/>
              <a:gd name="connsiteY8" fmla="*/ 208945 h 278596"/>
              <a:gd name="connsiteX9" fmla="*/ 874230 w 978702"/>
              <a:gd name="connsiteY9" fmla="*/ 208945 h 278596"/>
              <a:gd name="connsiteX10" fmla="*/ 444565 w 978702"/>
              <a:gd name="connsiteY10" fmla="*/ 0 h 2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702" h="278596" stroke="0" extrusionOk="0">
                <a:moveTo>
                  <a:pt x="923145" y="278593"/>
                </a:moveTo>
                <a:lnTo>
                  <a:pt x="839405" y="208945"/>
                </a:lnTo>
                <a:lnTo>
                  <a:pt x="874230" y="208945"/>
                </a:lnTo>
                <a:cubicBezTo>
                  <a:pt x="823642" y="85941"/>
                  <a:pt x="646917" y="0"/>
                  <a:pt x="444565" y="0"/>
                </a:cubicBezTo>
                <a:lnTo>
                  <a:pt x="514213" y="0"/>
                </a:lnTo>
                <a:cubicBezTo>
                  <a:pt x="716565" y="0"/>
                  <a:pt x="893290" y="85941"/>
                  <a:pt x="943878" y="208945"/>
                </a:cubicBezTo>
                <a:lnTo>
                  <a:pt x="978702" y="208945"/>
                </a:lnTo>
                <a:lnTo>
                  <a:pt x="923145" y="278593"/>
                </a:lnTo>
                <a:close/>
              </a:path>
              <a:path w="978702" h="278596" fill="darkenLess" stroke="0" extrusionOk="0">
                <a:moveTo>
                  <a:pt x="479389" y="859"/>
                </a:moveTo>
                <a:cubicBezTo>
                  <a:pt x="248529" y="12268"/>
                  <a:pt x="1877" y="133212"/>
                  <a:pt x="1877" y="278596"/>
                </a:cubicBezTo>
                <a:lnTo>
                  <a:pt x="809" y="278593"/>
                </a:lnTo>
                <a:cubicBezTo>
                  <a:pt x="809" y="177299"/>
                  <a:pt x="88384" y="83986"/>
                  <a:pt x="229518" y="34899"/>
                </a:cubicBezTo>
                <a:cubicBezTo>
                  <a:pt x="305685" y="8408"/>
                  <a:pt x="392583" y="-3430"/>
                  <a:pt x="479389" y="860"/>
                </a:cubicBezTo>
                <a:lnTo>
                  <a:pt x="479389" y="859"/>
                </a:lnTo>
                <a:close/>
              </a:path>
              <a:path w="978702" h="278596" fill="none" extrusionOk="0">
                <a:moveTo>
                  <a:pt x="479389" y="859"/>
                </a:moveTo>
                <a:cubicBezTo>
                  <a:pt x="248529" y="12268"/>
                  <a:pt x="7592" y="129402"/>
                  <a:pt x="7592" y="274786"/>
                </a:cubicBezTo>
                <a:cubicBezTo>
                  <a:pt x="-15624" y="274786"/>
                  <a:pt x="24025" y="278593"/>
                  <a:pt x="809" y="278593"/>
                </a:cubicBezTo>
                <a:cubicBezTo>
                  <a:pt x="809" y="124730"/>
                  <a:pt x="199485" y="0"/>
                  <a:pt x="444565" y="0"/>
                </a:cubicBezTo>
                <a:lnTo>
                  <a:pt x="514213" y="0"/>
                </a:lnTo>
                <a:cubicBezTo>
                  <a:pt x="716565" y="0"/>
                  <a:pt x="893290" y="85941"/>
                  <a:pt x="943878" y="208945"/>
                </a:cubicBezTo>
                <a:lnTo>
                  <a:pt x="978702" y="208945"/>
                </a:lnTo>
                <a:lnTo>
                  <a:pt x="923145" y="278593"/>
                </a:lnTo>
                <a:lnTo>
                  <a:pt x="839405" y="208945"/>
                </a:lnTo>
                <a:lnTo>
                  <a:pt x="874230" y="208945"/>
                </a:lnTo>
                <a:cubicBezTo>
                  <a:pt x="823642" y="85941"/>
                  <a:pt x="646917" y="0"/>
                  <a:pt x="444565" y="0"/>
                </a:cubicBez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81" name="Nuoli: Oikea 80">
            <a:extLst>
              <a:ext uri="{FF2B5EF4-FFF2-40B4-BE49-F238E27FC236}">
                <a16:creationId xmlns:a16="http://schemas.microsoft.com/office/drawing/2014/main" id="{5EAE0B70-E6D9-4617-BE4E-82B17CC3BFEF}"/>
              </a:ext>
            </a:extLst>
          </p:cNvPr>
          <p:cNvSpPr/>
          <p:nvPr/>
        </p:nvSpPr>
        <p:spPr>
          <a:xfrm rot="8381292">
            <a:off x="8228994" y="4487275"/>
            <a:ext cx="276999" cy="10130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0" name="Nuoli: Oikea 39">
            <a:extLst>
              <a:ext uri="{FF2B5EF4-FFF2-40B4-BE49-F238E27FC236}">
                <a16:creationId xmlns:a16="http://schemas.microsoft.com/office/drawing/2014/main" id="{7F62EBCB-5B94-4FAC-A21A-3FC3405FE53E}"/>
              </a:ext>
            </a:extLst>
          </p:cNvPr>
          <p:cNvSpPr/>
          <p:nvPr/>
        </p:nvSpPr>
        <p:spPr>
          <a:xfrm rot="10800000">
            <a:off x="5886367" y="4567837"/>
            <a:ext cx="2303685" cy="254602"/>
          </a:xfrm>
          <a:prstGeom prst="rightArrow">
            <a:avLst>
              <a:gd name="adj1" fmla="val 35590"/>
              <a:gd name="adj2" fmla="val 50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7574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Nuoli: Oikea 63">
            <a:extLst>
              <a:ext uri="{FF2B5EF4-FFF2-40B4-BE49-F238E27FC236}">
                <a16:creationId xmlns:a16="http://schemas.microsoft.com/office/drawing/2014/main" id="{6AC777A0-E72A-4853-B91E-7152DCCEB775}"/>
              </a:ext>
            </a:extLst>
          </p:cNvPr>
          <p:cNvSpPr/>
          <p:nvPr/>
        </p:nvSpPr>
        <p:spPr>
          <a:xfrm rot="10800000">
            <a:off x="8396210" y="1195242"/>
            <a:ext cx="972634" cy="338945"/>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2" name="Ellipsi 61">
            <a:extLst>
              <a:ext uri="{FF2B5EF4-FFF2-40B4-BE49-F238E27FC236}">
                <a16:creationId xmlns:a16="http://schemas.microsoft.com/office/drawing/2014/main" id="{BADCE8DA-9A94-48E6-8204-46E5BD791500}"/>
              </a:ext>
            </a:extLst>
          </p:cNvPr>
          <p:cNvSpPr/>
          <p:nvPr/>
        </p:nvSpPr>
        <p:spPr>
          <a:xfrm>
            <a:off x="9298157" y="984410"/>
            <a:ext cx="1163519" cy="1203643"/>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2269886" cy="646331"/>
          </a:xfrm>
          <a:prstGeom prst="rect">
            <a:avLst/>
          </a:prstGeom>
          <a:noFill/>
        </p:spPr>
        <p:txBody>
          <a:bodyPr wrap="square" rtlCol="0">
            <a:spAutoFit/>
          </a:bodyPr>
          <a:lstStyle/>
          <a:p>
            <a:r>
              <a:rPr lang="fi-FI" dirty="0"/>
              <a:t>SELLU</a:t>
            </a:r>
          </a:p>
          <a:p>
            <a:r>
              <a:rPr lang="fi-FI" dirty="0" err="1"/>
              <a:t>Happidelignifiointi</a:t>
            </a:r>
            <a:r>
              <a:rPr lang="fi-FI" dirty="0"/>
              <a:t> 1/1</a:t>
            </a:r>
          </a:p>
        </p:txBody>
      </p:sp>
      <p:sp>
        <p:nvSpPr>
          <p:cNvPr id="7" name="Ellipsi 6">
            <a:extLst>
              <a:ext uri="{FF2B5EF4-FFF2-40B4-BE49-F238E27FC236}">
                <a16:creationId xmlns:a16="http://schemas.microsoft.com/office/drawing/2014/main" id="{11D1964C-02D4-4148-8A5C-A51340ABBBDD}"/>
              </a:ext>
            </a:extLst>
          </p:cNvPr>
          <p:cNvSpPr/>
          <p:nvPr/>
        </p:nvSpPr>
        <p:spPr>
          <a:xfrm>
            <a:off x="4432305" y="995483"/>
            <a:ext cx="4865853" cy="4867034"/>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a:endCxn id="7" idx="0"/>
          </p:cNvCxnSpPr>
          <p:nvPr/>
        </p:nvCxnSpPr>
        <p:spPr>
          <a:xfrm flipH="1" flipV="1">
            <a:off x="6865232" y="995483"/>
            <a:ext cx="5542" cy="15786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a:stCxn id="9" idx="7"/>
            <a:endCxn id="7" idx="7"/>
          </p:cNvCxnSpPr>
          <p:nvPr/>
        </p:nvCxnSpPr>
        <p:spPr>
          <a:xfrm flipV="1">
            <a:off x="7498519" y="1708244"/>
            <a:ext cx="1087051" cy="11237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7C2E953-0942-40CE-BEB2-1EADF2D53E1A}"/>
              </a:ext>
            </a:extLst>
          </p:cNvPr>
          <p:cNvCxnSpPr>
            <a:cxnSpLocks/>
            <a:stCxn id="9" idx="6"/>
            <a:endCxn id="7" idx="6"/>
          </p:cNvCxnSpPr>
          <p:nvPr/>
        </p:nvCxnSpPr>
        <p:spPr>
          <a:xfrm flipV="1">
            <a:off x="7758540" y="3429000"/>
            <a:ext cx="1539618" cy="253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080E3264-E779-41B2-A5BB-5B4ADC504B30}"/>
              </a:ext>
            </a:extLst>
          </p:cNvPr>
          <p:cNvCxnSpPr>
            <a:cxnSpLocks/>
            <a:stCxn id="9" idx="5"/>
            <a:endCxn id="7" idx="5"/>
          </p:cNvCxnSpPr>
          <p:nvPr/>
        </p:nvCxnSpPr>
        <p:spPr>
          <a:xfrm>
            <a:off x="7498519" y="4076735"/>
            <a:ext cx="1087051" cy="10730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2773CE8-B718-4448-A6B1-A04CD732F1F0}"/>
              </a:ext>
            </a:extLst>
          </p:cNvPr>
          <p:cNvCxnSpPr>
            <a:cxnSpLocks/>
            <a:stCxn id="9" idx="4"/>
            <a:endCxn id="7" idx="4"/>
          </p:cNvCxnSpPr>
          <p:nvPr/>
        </p:nvCxnSpPr>
        <p:spPr>
          <a:xfrm flipH="1">
            <a:off x="6865232" y="4334535"/>
            <a:ext cx="5542" cy="15279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F161555-FE57-47BC-97AA-139B749AF0D9}"/>
              </a:ext>
            </a:extLst>
          </p:cNvPr>
          <p:cNvCxnSpPr>
            <a:cxnSpLocks/>
          </p:cNvCxnSpPr>
          <p:nvPr/>
        </p:nvCxnSpPr>
        <p:spPr>
          <a:xfrm flipH="1">
            <a:off x="5506937" y="4181038"/>
            <a:ext cx="869144" cy="126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71EA14DD-A6A2-4CB6-B537-3058EF4E8FA7}"/>
              </a:ext>
            </a:extLst>
          </p:cNvPr>
          <p:cNvCxnSpPr>
            <a:cxnSpLocks/>
            <a:stCxn id="9" idx="2"/>
            <a:endCxn id="7" idx="2"/>
          </p:cNvCxnSpPr>
          <p:nvPr/>
        </p:nvCxnSpPr>
        <p:spPr>
          <a:xfrm flipH="1" flipV="1">
            <a:off x="4432305" y="3429000"/>
            <a:ext cx="1550702" cy="25351"/>
          </a:xfrm>
          <a:prstGeom prst="line">
            <a:avLst/>
          </a:prstGeom>
          <a:ln w="25400"/>
        </p:spPr>
        <p:style>
          <a:lnRef idx="2">
            <a:schemeClr val="dk1"/>
          </a:lnRef>
          <a:fillRef idx="0">
            <a:schemeClr val="dk1"/>
          </a:fillRef>
          <a:effectRef idx="1">
            <a:schemeClr val="dk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a:stCxn id="9" idx="1"/>
            <a:endCxn id="7" idx="1"/>
          </p:cNvCxnSpPr>
          <p:nvPr/>
        </p:nvCxnSpPr>
        <p:spPr>
          <a:xfrm flipH="1" flipV="1">
            <a:off x="5144893" y="1708244"/>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8DD0BA74-6D6C-4677-8CD7-9AB281C106DF}"/>
              </a:ext>
            </a:extLst>
          </p:cNvPr>
          <p:cNvCxnSpPr>
            <a:cxnSpLocks/>
          </p:cNvCxnSpPr>
          <p:nvPr/>
        </p:nvCxnSpPr>
        <p:spPr>
          <a:xfrm flipV="1">
            <a:off x="4725983" y="3868618"/>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Nuoli: Oikea 25">
            <a:extLst>
              <a:ext uri="{FF2B5EF4-FFF2-40B4-BE49-F238E27FC236}">
                <a16:creationId xmlns:a16="http://schemas.microsoft.com/office/drawing/2014/main" id="{F63CE276-B1CE-4D18-B9E2-29759AB11B76}"/>
              </a:ext>
            </a:extLst>
          </p:cNvPr>
          <p:cNvSpPr/>
          <p:nvPr/>
        </p:nvSpPr>
        <p:spPr>
          <a:xfrm rot="12690754">
            <a:off x="5424562" y="511427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7" name="Nuoli: Oikea 26">
            <a:extLst>
              <a:ext uri="{FF2B5EF4-FFF2-40B4-BE49-F238E27FC236}">
                <a16:creationId xmlns:a16="http://schemas.microsoft.com/office/drawing/2014/main" id="{16C6BA68-13EB-4CFB-AE58-B5ED11BA6835}"/>
              </a:ext>
            </a:extLst>
          </p:cNvPr>
          <p:cNvSpPr/>
          <p:nvPr/>
        </p:nvSpPr>
        <p:spPr>
          <a:xfrm rot="14531192">
            <a:off x="4721589" y="43153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2" name="Tekstiruutu 33">
            <a:extLst>
              <a:ext uri="{FF2B5EF4-FFF2-40B4-BE49-F238E27FC236}">
                <a16:creationId xmlns:a16="http://schemas.microsoft.com/office/drawing/2014/main" id="{2C2CCE1D-FB32-4D2E-B2DA-378966EA4F47}"/>
              </a:ext>
            </a:extLst>
          </p:cNvPr>
          <p:cNvSpPr txBox="1"/>
          <p:nvPr/>
        </p:nvSpPr>
        <p:spPr>
          <a:xfrm>
            <a:off x="7868485" y="2574167"/>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MASSAN PESU</a:t>
            </a:r>
          </a:p>
        </p:txBody>
      </p:sp>
      <p:sp>
        <p:nvSpPr>
          <p:cNvPr id="34" name="Tekstiruutu 35">
            <a:extLst>
              <a:ext uri="{FF2B5EF4-FFF2-40B4-BE49-F238E27FC236}">
                <a16:creationId xmlns:a16="http://schemas.microsoft.com/office/drawing/2014/main" id="{5D105089-5FAA-4760-BB5B-0CAF4F875F33}"/>
              </a:ext>
            </a:extLst>
          </p:cNvPr>
          <p:cNvSpPr txBox="1"/>
          <p:nvPr/>
        </p:nvSpPr>
        <p:spPr>
          <a:xfrm rot="2703123">
            <a:off x="7385052" y="4643421"/>
            <a:ext cx="972272"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dirty="0"/>
              <a:t>SEKOITUS</a:t>
            </a:r>
          </a:p>
        </p:txBody>
      </p:sp>
      <p:sp>
        <p:nvSpPr>
          <p:cNvPr id="35" name="Tekstiruutu 36">
            <a:extLst>
              <a:ext uri="{FF2B5EF4-FFF2-40B4-BE49-F238E27FC236}">
                <a16:creationId xmlns:a16="http://schemas.microsoft.com/office/drawing/2014/main" id="{267B9380-1020-4B87-A668-A3A37694FAE9}"/>
              </a:ext>
            </a:extLst>
          </p:cNvPr>
          <p:cNvSpPr txBox="1"/>
          <p:nvPr/>
        </p:nvSpPr>
        <p:spPr>
          <a:xfrm>
            <a:off x="5922612" y="4835795"/>
            <a:ext cx="100964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VALKAISU</a:t>
            </a:r>
            <a:endParaRPr lang="fi-FI" sz="1600" dirty="0"/>
          </a:p>
        </p:txBody>
      </p:sp>
      <p:sp>
        <p:nvSpPr>
          <p:cNvPr id="36" name="Tekstiruutu 37">
            <a:extLst>
              <a:ext uri="{FF2B5EF4-FFF2-40B4-BE49-F238E27FC236}">
                <a16:creationId xmlns:a16="http://schemas.microsoft.com/office/drawing/2014/main" id="{A12D238E-2A71-4093-B584-2EEF78346EBB}"/>
              </a:ext>
            </a:extLst>
          </p:cNvPr>
          <p:cNvSpPr txBox="1"/>
          <p:nvPr/>
        </p:nvSpPr>
        <p:spPr>
          <a:xfrm>
            <a:off x="5110356" y="4369487"/>
            <a:ext cx="1059415"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KUIVATUS</a:t>
            </a:r>
            <a:endParaRPr lang="fi-FI" sz="1600" dirty="0"/>
          </a:p>
        </p:txBody>
      </p:sp>
      <p:sp>
        <p:nvSpPr>
          <p:cNvPr id="37" name="Tekstiruutu 38">
            <a:extLst>
              <a:ext uri="{FF2B5EF4-FFF2-40B4-BE49-F238E27FC236}">
                <a16:creationId xmlns:a16="http://schemas.microsoft.com/office/drawing/2014/main" id="{01188E86-C3DE-470C-A28D-3853E57AC5CE}"/>
              </a:ext>
            </a:extLst>
          </p:cNvPr>
          <p:cNvSpPr txBox="1"/>
          <p:nvPr/>
        </p:nvSpPr>
        <p:spPr>
          <a:xfrm>
            <a:off x="4570658" y="3722426"/>
            <a:ext cx="1575010"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JÄLKIKÄSITTELY</a:t>
            </a:r>
            <a:endParaRPr lang="fi-FI" sz="1600" dirty="0"/>
          </a:p>
        </p:txBody>
      </p:sp>
      <p:sp>
        <p:nvSpPr>
          <p:cNvPr id="65" name="Tekstiruutu 64">
            <a:extLst>
              <a:ext uri="{FF2B5EF4-FFF2-40B4-BE49-F238E27FC236}">
                <a16:creationId xmlns:a16="http://schemas.microsoft.com/office/drawing/2014/main" id="{3E5ECB25-9534-423D-B03B-F63096F4A537}"/>
              </a:ext>
            </a:extLst>
          </p:cNvPr>
          <p:cNvSpPr txBox="1"/>
          <p:nvPr/>
        </p:nvSpPr>
        <p:spPr>
          <a:xfrm>
            <a:off x="10516141" y="1254562"/>
            <a:ext cx="1055762" cy="523220"/>
          </a:xfrm>
          <a:prstGeom prst="rect">
            <a:avLst/>
          </a:prstGeom>
          <a:noFill/>
        </p:spPr>
        <p:txBody>
          <a:bodyPr wrap="square" rtlCol="0">
            <a:spAutoFit/>
          </a:bodyPr>
          <a:lstStyle/>
          <a:p>
            <a:r>
              <a:rPr lang="fi-FI" sz="1400" dirty="0"/>
              <a:t>KEMIKAALI-KIERTO</a:t>
            </a:r>
            <a:endParaRPr lang="fi-FI" sz="1600" dirty="0"/>
          </a:p>
        </p:txBody>
      </p:sp>
      <p:sp>
        <p:nvSpPr>
          <p:cNvPr id="56" name="Tekstiruutu 1">
            <a:extLst>
              <a:ext uri="{FF2B5EF4-FFF2-40B4-BE49-F238E27FC236}">
                <a16:creationId xmlns:a16="http://schemas.microsoft.com/office/drawing/2014/main" id="{BA6C0941-4812-482F-A223-7131141BBC24}"/>
              </a:ext>
            </a:extLst>
          </p:cNvPr>
          <p:cNvSpPr txBox="1"/>
          <p:nvPr/>
        </p:nvSpPr>
        <p:spPr>
          <a:xfrm>
            <a:off x="4593968" y="2574990"/>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RAAKA-AINEET</a:t>
            </a:r>
          </a:p>
        </p:txBody>
      </p:sp>
      <p:sp>
        <p:nvSpPr>
          <p:cNvPr id="20" name="Nuoli: Oikea 19">
            <a:extLst>
              <a:ext uri="{FF2B5EF4-FFF2-40B4-BE49-F238E27FC236}">
                <a16:creationId xmlns:a16="http://schemas.microsoft.com/office/drawing/2014/main" id="{8A514F0F-8B6D-4E4B-9989-EF725E2C9E81}"/>
              </a:ext>
            </a:extLst>
          </p:cNvPr>
          <p:cNvSpPr/>
          <p:nvPr/>
        </p:nvSpPr>
        <p:spPr>
          <a:xfrm rot="18983673">
            <a:off x="5084586" y="1783880"/>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13" name="Tekstiruutu 31">
            <a:extLst>
              <a:ext uri="{FF2B5EF4-FFF2-40B4-BE49-F238E27FC236}">
                <a16:creationId xmlns:a16="http://schemas.microsoft.com/office/drawing/2014/main" id="{554E4717-7FE1-4B11-93CF-7D66136DE792}"/>
              </a:ext>
            </a:extLst>
          </p:cNvPr>
          <p:cNvSpPr txBox="1"/>
          <p:nvPr/>
        </p:nvSpPr>
        <p:spPr>
          <a:xfrm>
            <a:off x="5481530" y="1461003"/>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PUUN KÄSITTELY</a:t>
            </a:r>
          </a:p>
        </p:txBody>
      </p:sp>
      <p:sp>
        <p:nvSpPr>
          <p:cNvPr id="70" name="Tekstiruutu 32">
            <a:extLst>
              <a:ext uri="{FF2B5EF4-FFF2-40B4-BE49-F238E27FC236}">
                <a16:creationId xmlns:a16="http://schemas.microsoft.com/office/drawing/2014/main" id="{21FB3441-A049-4C01-A57D-9D0D983786F5}"/>
              </a:ext>
            </a:extLst>
          </p:cNvPr>
          <p:cNvSpPr txBox="1"/>
          <p:nvPr/>
        </p:nvSpPr>
        <p:spPr>
          <a:xfrm>
            <a:off x="7075845" y="1460034"/>
            <a:ext cx="1206466"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KEITTO</a:t>
            </a:r>
            <a:endParaRPr lang="fi-FI" sz="1600" dirty="0"/>
          </a:p>
        </p:txBody>
      </p:sp>
      <p:sp>
        <p:nvSpPr>
          <p:cNvPr id="21" name="Nuoli: Oikea 20">
            <a:extLst>
              <a:ext uri="{FF2B5EF4-FFF2-40B4-BE49-F238E27FC236}">
                <a16:creationId xmlns:a16="http://schemas.microsoft.com/office/drawing/2014/main" id="{E318204F-E47B-4A41-9A79-2CE8B15E28BC}"/>
              </a:ext>
            </a:extLst>
          </p:cNvPr>
          <p:cNvSpPr/>
          <p:nvPr/>
        </p:nvSpPr>
        <p:spPr>
          <a:xfrm>
            <a:off x="6684426" y="1112103"/>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22" name="Nuoli: Oikea 21">
            <a:extLst>
              <a:ext uri="{FF2B5EF4-FFF2-40B4-BE49-F238E27FC236}">
                <a16:creationId xmlns:a16="http://schemas.microsoft.com/office/drawing/2014/main" id="{66EA8B80-0A60-409E-9585-960E94D346CC}"/>
              </a:ext>
            </a:extLst>
          </p:cNvPr>
          <p:cNvSpPr/>
          <p:nvPr/>
        </p:nvSpPr>
        <p:spPr>
          <a:xfrm rot="2709761">
            <a:off x="8235432" y="17639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2" name="Tekstiruutu 34">
            <a:extLst>
              <a:ext uri="{FF2B5EF4-FFF2-40B4-BE49-F238E27FC236}">
                <a16:creationId xmlns:a16="http://schemas.microsoft.com/office/drawing/2014/main" id="{96E83F4D-A27F-45DF-98AF-087103BCA170}"/>
              </a:ext>
            </a:extLst>
          </p:cNvPr>
          <p:cNvSpPr txBox="1"/>
          <p:nvPr/>
        </p:nvSpPr>
        <p:spPr>
          <a:xfrm>
            <a:off x="7877278" y="3731795"/>
            <a:ext cx="133603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LAJITTELU</a:t>
            </a:r>
            <a:endParaRPr lang="fi-FI" sz="1600" dirty="0"/>
          </a:p>
        </p:txBody>
      </p:sp>
      <p:sp>
        <p:nvSpPr>
          <p:cNvPr id="23" name="Nuoli: Oikea 22">
            <a:extLst>
              <a:ext uri="{FF2B5EF4-FFF2-40B4-BE49-F238E27FC236}">
                <a16:creationId xmlns:a16="http://schemas.microsoft.com/office/drawing/2014/main" id="{307B9F2E-F4CD-46EB-B07C-CF7126640354}"/>
              </a:ext>
            </a:extLst>
          </p:cNvPr>
          <p:cNvSpPr/>
          <p:nvPr/>
        </p:nvSpPr>
        <p:spPr>
          <a:xfrm rot="5400000">
            <a:off x="8890554" y="33435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60602" y="982100"/>
            <a:ext cx="5046436" cy="5028903"/>
          </a:xfrm>
          <a:prstGeom prst="pie">
            <a:avLst>
              <a:gd name="adj1" fmla="val 12586161"/>
              <a:gd name="adj2" fmla="val 97788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Nuoli: Oikea 46">
            <a:extLst>
              <a:ext uri="{FF2B5EF4-FFF2-40B4-BE49-F238E27FC236}">
                <a16:creationId xmlns:a16="http://schemas.microsoft.com/office/drawing/2014/main" id="{93A87493-C90F-44BE-BCC5-0FB52E603DBE}"/>
              </a:ext>
            </a:extLst>
          </p:cNvPr>
          <p:cNvSpPr/>
          <p:nvPr/>
        </p:nvSpPr>
        <p:spPr>
          <a:xfrm rot="10800000">
            <a:off x="3449558" y="3486821"/>
            <a:ext cx="991517" cy="3901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6" name="Tekstiruutu 45">
            <a:extLst>
              <a:ext uri="{FF2B5EF4-FFF2-40B4-BE49-F238E27FC236}">
                <a16:creationId xmlns:a16="http://schemas.microsoft.com/office/drawing/2014/main" id="{6FD9CDB9-2956-4EB7-9E2E-989705CCF46E}"/>
              </a:ext>
            </a:extLst>
          </p:cNvPr>
          <p:cNvSpPr txBox="1"/>
          <p:nvPr/>
        </p:nvSpPr>
        <p:spPr>
          <a:xfrm>
            <a:off x="5959524" y="3128877"/>
            <a:ext cx="1849592" cy="1200329"/>
          </a:xfrm>
          <a:prstGeom prst="rect">
            <a:avLst/>
          </a:prstGeom>
          <a:noFill/>
        </p:spPr>
        <p:txBody>
          <a:bodyPr wrap="square" rtlCol="0">
            <a:spAutoFit/>
          </a:bodyPr>
          <a:lstStyle/>
          <a:p>
            <a:pPr algn="ctr"/>
            <a:r>
              <a:rPr lang="fi-FI" sz="1200" b="1" dirty="0"/>
              <a:t>KUITULINJA:</a:t>
            </a:r>
          </a:p>
          <a:p>
            <a:pPr algn="ctr"/>
            <a:r>
              <a:rPr lang="fi-FI" sz="2000" b="1" dirty="0"/>
              <a:t>HAPPI-DELIGNIFI-OINTI</a:t>
            </a:r>
          </a:p>
        </p:txBody>
      </p:sp>
      <p:sp>
        <p:nvSpPr>
          <p:cNvPr id="63" name="Nuoli: Oikea 62">
            <a:extLst>
              <a:ext uri="{FF2B5EF4-FFF2-40B4-BE49-F238E27FC236}">
                <a16:creationId xmlns:a16="http://schemas.microsoft.com/office/drawing/2014/main" id="{B05E37A7-6EA4-45C0-836C-EDEBA52C87A3}"/>
              </a:ext>
            </a:extLst>
          </p:cNvPr>
          <p:cNvSpPr/>
          <p:nvPr/>
        </p:nvSpPr>
        <p:spPr>
          <a:xfrm rot="18946766">
            <a:off x="9036277" y="2307239"/>
            <a:ext cx="821576" cy="35850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2" name="Nuoli: Oikea 41">
            <a:extLst>
              <a:ext uri="{FF2B5EF4-FFF2-40B4-BE49-F238E27FC236}">
                <a16:creationId xmlns:a16="http://schemas.microsoft.com/office/drawing/2014/main" id="{1F2B5533-A888-4FBD-9528-59448880C73F}"/>
              </a:ext>
            </a:extLst>
          </p:cNvPr>
          <p:cNvSpPr/>
          <p:nvPr/>
        </p:nvSpPr>
        <p:spPr>
          <a:xfrm>
            <a:off x="315809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58" name="Suora yhdysviiva 57">
            <a:extLst>
              <a:ext uri="{FF2B5EF4-FFF2-40B4-BE49-F238E27FC236}">
                <a16:creationId xmlns:a16="http://schemas.microsoft.com/office/drawing/2014/main" id="{1ED53EF5-B91B-4764-94A7-64F83AADC7F3}"/>
              </a:ext>
            </a:extLst>
          </p:cNvPr>
          <p:cNvCxnSpPr>
            <a:cxnSpLocks/>
          </p:cNvCxnSpPr>
          <p:nvPr/>
        </p:nvCxnSpPr>
        <p:spPr>
          <a:xfrm>
            <a:off x="9880504" y="978865"/>
            <a:ext cx="0" cy="6184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kstiruutu 68">
            <a:extLst>
              <a:ext uri="{FF2B5EF4-FFF2-40B4-BE49-F238E27FC236}">
                <a16:creationId xmlns:a16="http://schemas.microsoft.com/office/drawing/2014/main" id="{272BD964-A0E8-4E40-AFD5-A4A00E355CB8}"/>
              </a:ext>
            </a:extLst>
          </p:cNvPr>
          <p:cNvSpPr txBox="1"/>
          <p:nvPr/>
        </p:nvSpPr>
        <p:spPr>
          <a:xfrm>
            <a:off x="9408334" y="1813955"/>
            <a:ext cx="919909" cy="230832"/>
          </a:xfrm>
          <a:prstGeom prst="rect">
            <a:avLst/>
          </a:prstGeom>
          <a:noFill/>
        </p:spPr>
        <p:txBody>
          <a:bodyPr wrap="square" rtlCol="0">
            <a:spAutoFit/>
          </a:bodyPr>
          <a:lstStyle/>
          <a:p>
            <a:r>
              <a:rPr lang="fi-FI" sz="900" dirty="0"/>
              <a:t>HAIHDUTTAMO</a:t>
            </a:r>
          </a:p>
        </p:txBody>
      </p:sp>
      <p:cxnSp>
        <p:nvCxnSpPr>
          <p:cNvPr id="60" name="Suora yhdysviiva 59">
            <a:extLst>
              <a:ext uri="{FF2B5EF4-FFF2-40B4-BE49-F238E27FC236}">
                <a16:creationId xmlns:a16="http://schemas.microsoft.com/office/drawing/2014/main" id="{D6D3278B-F377-4B90-9408-76700D252DAA}"/>
              </a:ext>
            </a:extLst>
          </p:cNvPr>
          <p:cNvCxnSpPr/>
          <p:nvPr/>
        </p:nvCxnSpPr>
        <p:spPr>
          <a:xfrm flipV="1">
            <a:off x="9368844" y="1597304"/>
            <a:ext cx="511073" cy="3042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33773D9F-3D1D-4F0A-9744-58D1CAAAC9CC}"/>
              </a:ext>
            </a:extLst>
          </p:cNvPr>
          <p:cNvCxnSpPr>
            <a:cxnSpLocks/>
          </p:cNvCxnSpPr>
          <p:nvPr/>
        </p:nvCxnSpPr>
        <p:spPr>
          <a:xfrm flipH="1" flipV="1">
            <a:off x="9879918" y="1597304"/>
            <a:ext cx="493609" cy="2996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kstiruutu 88">
            <a:extLst>
              <a:ext uri="{FF2B5EF4-FFF2-40B4-BE49-F238E27FC236}">
                <a16:creationId xmlns:a16="http://schemas.microsoft.com/office/drawing/2014/main" id="{2602BE7C-FE20-41F5-8D18-831F10B74465}"/>
              </a:ext>
            </a:extLst>
          </p:cNvPr>
          <p:cNvSpPr txBox="1"/>
          <p:nvPr/>
        </p:nvSpPr>
        <p:spPr>
          <a:xfrm>
            <a:off x="9835265" y="1151632"/>
            <a:ext cx="576196" cy="369332"/>
          </a:xfrm>
          <a:prstGeom prst="rect">
            <a:avLst/>
          </a:prstGeom>
          <a:noFill/>
        </p:spPr>
        <p:txBody>
          <a:bodyPr wrap="square" rtlCol="0">
            <a:spAutoFit/>
          </a:bodyPr>
          <a:lstStyle/>
          <a:p>
            <a:r>
              <a:rPr lang="fi-FI" sz="900" dirty="0"/>
              <a:t>SOODA-KATTILA</a:t>
            </a:r>
          </a:p>
        </p:txBody>
      </p:sp>
      <p:sp>
        <p:nvSpPr>
          <p:cNvPr id="90" name="Tekstiruutu 89">
            <a:extLst>
              <a:ext uri="{FF2B5EF4-FFF2-40B4-BE49-F238E27FC236}">
                <a16:creationId xmlns:a16="http://schemas.microsoft.com/office/drawing/2014/main" id="{86D9C300-D044-416E-9AC9-72692545BC99}"/>
              </a:ext>
            </a:extLst>
          </p:cNvPr>
          <p:cNvSpPr txBox="1"/>
          <p:nvPr/>
        </p:nvSpPr>
        <p:spPr>
          <a:xfrm>
            <a:off x="9346020" y="1150228"/>
            <a:ext cx="616864" cy="646331"/>
          </a:xfrm>
          <a:prstGeom prst="rect">
            <a:avLst/>
          </a:prstGeom>
          <a:noFill/>
        </p:spPr>
        <p:txBody>
          <a:bodyPr wrap="square" rtlCol="0">
            <a:spAutoFit/>
          </a:bodyPr>
          <a:lstStyle/>
          <a:p>
            <a:r>
              <a:rPr lang="fi-FI" sz="900" dirty="0"/>
              <a:t>VALKO-LIPEÄN VALMIS-TUS</a:t>
            </a:r>
          </a:p>
        </p:txBody>
      </p:sp>
      <p:sp>
        <p:nvSpPr>
          <p:cNvPr id="108" name="Tekstiruutu 107">
            <a:extLst>
              <a:ext uri="{FF2B5EF4-FFF2-40B4-BE49-F238E27FC236}">
                <a16:creationId xmlns:a16="http://schemas.microsoft.com/office/drawing/2014/main" id="{5622A224-9CAA-4A43-8521-39F27D41A1C4}"/>
              </a:ext>
            </a:extLst>
          </p:cNvPr>
          <p:cNvSpPr txBox="1"/>
          <p:nvPr/>
        </p:nvSpPr>
        <p:spPr>
          <a:xfrm rot="18957143">
            <a:off x="9051251" y="2363300"/>
            <a:ext cx="792844" cy="230832"/>
          </a:xfrm>
          <a:prstGeom prst="rect">
            <a:avLst/>
          </a:prstGeom>
          <a:noFill/>
        </p:spPr>
        <p:txBody>
          <a:bodyPr wrap="square" rtlCol="0">
            <a:spAutoFit/>
          </a:bodyPr>
          <a:lstStyle/>
          <a:p>
            <a:r>
              <a:rPr lang="fi-FI" sz="900" dirty="0">
                <a:solidFill>
                  <a:schemeClr val="bg1"/>
                </a:solidFill>
              </a:rPr>
              <a:t>MUSTALIPEÄ</a:t>
            </a:r>
          </a:p>
        </p:txBody>
      </p:sp>
      <p:sp>
        <p:nvSpPr>
          <p:cNvPr id="109" name="Tekstiruutu 108">
            <a:extLst>
              <a:ext uri="{FF2B5EF4-FFF2-40B4-BE49-F238E27FC236}">
                <a16:creationId xmlns:a16="http://schemas.microsoft.com/office/drawing/2014/main" id="{EF8EFDD6-81BF-44E3-A3A1-CA0E072685D4}"/>
              </a:ext>
            </a:extLst>
          </p:cNvPr>
          <p:cNvSpPr txBox="1"/>
          <p:nvPr/>
        </p:nvSpPr>
        <p:spPr>
          <a:xfrm>
            <a:off x="8517079" y="1251710"/>
            <a:ext cx="792844" cy="230832"/>
          </a:xfrm>
          <a:prstGeom prst="rect">
            <a:avLst/>
          </a:prstGeom>
          <a:noFill/>
        </p:spPr>
        <p:txBody>
          <a:bodyPr wrap="square" rtlCol="0">
            <a:spAutoFit/>
          </a:bodyPr>
          <a:lstStyle/>
          <a:p>
            <a:r>
              <a:rPr lang="fi-FI" sz="900" dirty="0">
                <a:solidFill>
                  <a:schemeClr val="bg1"/>
                </a:solidFill>
              </a:rPr>
              <a:t>VALKOLIPEÄ</a:t>
            </a:r>
          </a:p>
        </p:txBody>
      </p:sp>
      <p:sp>
        <p:nvSpPr>
          <p:cNvPr id="5" name="Ellipsi 4">
            <a:extLst>
              <a:ext uri="{FF2B5EF4-FFF2-40B4-BE49-F238E27FC236}">
                <a16:creationId xmlns:a16="http://schemas.microsoft.com/office/drawing/2014/main" id="{F8A47D7C-03E4-460D-A14E-2FF924E30B33}"/>
              </a:ext>
            </a:extLst>
          </p:cNvPr>
          <p:cNvSpPr/>
          <p:nvPr/>
        </p:nvSpPr>
        <p:spPr>
          <a:xfrm>
            <a:off x="9286359" y="964823"/>
            <a:ext cx="1206466" cy="12428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4" name="Nuoli: Oikea 23">
            <a:extLst>
              <a:ext uri="{FF2B5EF4-FFF2-40B4-BE49-F238E27FC236}">
                <a16:creationId xmlns:a16="http://schemas.microsoft.com/office/drawing/2014/main" id="{97674F82-393F-44A4-A02F-678D31D37BD8}"/>
              </a:ext>
            </a:extLst>
          </p:cNvPr>
          <p:cNvSpPr/>
          <p:nvPr/>
        </p:nvSpPr>
        <p:spPr>
          <a:xfrm rot="8012130">
            <a:off x="8192243" y="489279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5" name="Nuoli: Oikea 24">
            <a:extLst>
              <a:ext uri="{FF2B5EF4-FFF2-40B4-BE49-F238E27FC236}">
                <a16:creationId xmlns:a16="http://schemas.microsoft.com/office/drawing/2014/main" id="{88721499-0C81-48E5-BA50-4A8FA85DD7BF}"/>
              </a:ext>
            </a:extLst>
          </p:cNvPr>
          <p:cNvSpPr/>
          <p:nvPr/>
        </p:nvSpPr>
        <p:spPr>
          <a:xfrm rot="10800000">
            <a:off x="6649717" y="550366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1" name="Tekstiruutu 35">
            <a:extLst>
              <a:ext uri="{FF2B5EF4-FFF2-40B4-BE49-F238E27FC236}">
                <a16:creationId xmlns:a16="http://schemas.microsoft.com/office/drawing/2014/main" id="{29ACF5DB-1454-45B8-8FBA-29D02CFC0799}"/>
              </a:ext>
            </a:extLst>
          </p:cNvPr>
          <p:cNvSpPr txBox="1"/>
          <p:nvPr/>
        </p:nvSpPr>
        <p:spPr>
          <a:xfrm rot="2705833">
            <a:off x="7135549" y="5011956"/>
            <a:ext cx="972272"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dirty="0"/>
              <a:t>REAKTORI</a:t>
            </a:r>
          </a:p>
        </p:txBody>
      </p:sp>
      <p:sp>
        <p:nvSpPr>
          <p:cNvPr id="82" name="Tekstiruutu 35">
            <a:extLst>
              <a:ext uri="{FF2B5EF4-FFF2-40B4-BE49-F238E27FC236}">
                <a16:creationId xmlns:a16="http://schemas.microsoft.com/office/drawing/2014/main" id="{5C1C4591-16D7-4F79-B8E3-E37CCF9A00BB}"/>
              </a:ext>
            </a:extLst>
          </p:cNvPr>
          <p:cNvSpPr txBox="1"/>
          <p:nvPr/>
        </p:nvSpPr>
        <p:spPr>
          <a:xfrm rot="2809826">
            <a:off x="6876731" y="5320972"/>
            <a:ext cx="648707"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dirty="0"/>
              <a:t>PESU</a:t>
            </a:r>
          </a:p>
        </p:txBody>
      </p:sp>
      <p:sp>
        <p:nvSpPr>
          <p:cNvPr id="83" name="Nuoli: Oikea 82">
            <a:extLst>
              <a:ext uri="{FF2B5EF4-FFF2-40B4-BE49-F238E27FC236}">
                <a16:creationId xmlns:a16="http://schemas.microsoft.com/office/drawing/2014/main" id="{4220FB59-567A-4B51-AB0C-BFB3FF7ED0BA}"/>
              </a:ext>
            </a:extLst>
          </p:cNvPr>
          <p:cNvSpPr/>
          <p:nvPr/>
        </p:nvSpPr>
        <p:spPr>
          <a:xfrm rot="8012130">
            <a:off x="7902017" y="4524805"/>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4" name="Nuoli: Oikea 83">
            <a:extLst>
              <a:ext uri="{FF2B5EF4-FFF2-40B4-BE49-F238E27FC236}">
                <a16:creationId xmlns:a16="http://schemas.microsoft.com/office/drawing/2014/main" id="{326D548D-31E9-4657-BC6D-03738119C4DA}"/>
              </a:ext>
            </a:extLst>
          </p:cNvPr>
          <p:cNvSpPr/>
          <p:nvPr/>
        </p:nvSpPr>
        <p:spPr>
          <a:xfrm rot="8012130">
            <a:off x="7556697" y="4870257"/>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6" name="Nuoli: Oikea 85">
            <a:extLst>
              <a:ext uri="{FF2B5EF4-FFF2-40B4-BE49-F238E27FC236}">
                <a16:creationId xmlns:a16="http://schemas.microsoft.com/office/drawing/2014/main" id="{8F909608-6905-42E0-A6C8-5419B0AFEA53}"/>
              </a:ext>
            </a:extLst>
          </p:cNvPr>
          <p:cNvSpPr/>
          <p:nvPr/>
        </p:nvSpPr>
        <p:spPr>
          <a:xfrm rot="8012130">
            <a:off x="7241183" y="5190534"/>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7" name="Nuoli: Oikea 86">
            <a:extLst>
              <a:ext uri="{FF2B5EF4-FFF2-40B4-BE49-F238E27FC236}">
                <a16:creationId xmlns:a16="http://schemas.microsoft.com/office/drawing/2014/main" id="{3FD65A1D-C6CD-43D5-B50E-555259C6DC02}"/>
              </a:ext>
            </a:extLst>
          </p:cNvPr>
          <p:cNvSpPr/>
          <p:nvPr/>
        </p:nvSpPr>
        <p:spPr>
          <a:xfrm rot="2624712">
            <a:off x="7783859" y="5509028"/>
            <a:ext cx="476293" cy="767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9" name="Tekstiruutu 38">
            <a:extLst>
              <a:ext uri="{FF2B5EF4-FFF2-40B4-BE49-F238E27FC236}">
                <a16:creationId xmlns:a16="http://schemas.microsoft.com/office/drawing/2014/main" id="{6E537C86-9589-4814-AE22-AE2F303F8CF3}"/>
              </a:ext>
            </a:extLst>
          </p:cNvPr>
          <p:cNvSpPr txBox="1"/>
          <p:nvPr/>
        </p:nvSpPr>
        <p:spPr>
          <a:xfrm>
            <a:off x="8109728" y="5703435"/>
            <a:ext cx="1013204" cy="246221"/>
          </a:xfrm>
          <a:prstGeom prst="rect">
            <a:avLst/>
          </a:prstGeom>
          <a:noFill/>
        </p:spPr>
        <p:txBody>
          <a:bodyPr wrap="square" rtlCol="0">
            <a:spAutoFit/>
          </a:bodyPr>
          <a:lstStyle/>
          <a:p>
            <a:r>
              <a:rPr lang="fi-FI" sz="1000" dirty="0"/>
              <a:t>KAASUNPOISTO</a:t>
            </a:r>
          </a:p>
        </p:txBody>
      </p:sp>
      <p:sp>
        <p:nvSpPr>
          <p:cNvPr id="91" name="Tekstiruutu 90">
            <a:extLst>
              <a:ext uri="{FF2B5EF4-FFF2-40B4-BE49-F238E27FC236}">
                <a16:creationId xmlns:a16="http://schemas.microsoft.com/office/drawing/2014/main" id="{9AEE1131-9D3D-4EC6-BF75-22B5692CFF62}"/>
              </a:ext>
            </a:extLst>
          </p:cNvPr>
          <p:cNvSpPr txBox="1"/>
          <p:nvPr/>
        </p:nvSpPr>
        <p:spPr>
          <a:xfrm>
            <a:off x="9144624" y="4582608"/>
            <a:ext cx="1463225" cy="246221"/>
          </a:xfrm>
          <a:prstGeom prst="rect">
            <a:avLst/>
          </a:prstGeom>
          <a:noFill/>
        </p:spPr>
        <p:txBody>
          <a:bodyPr wrap="square" rtlCol="0">
            <a:spAutoFit/>
          </a:bodyPr>
          <a:lstStyle/>
          <a:p>
            <a:r>
              <a:rPr lang="fi-FI" sz="1000" dirty="0"/>
              <a:t>ALKALI + HAPPI + HÖYRY</a:t>
            </a:r>
          </a:p>
        </p:txBody>
      </p:sp>
      <p:sp>
        <p:nvSpPr>
          <p:cNvPr id="92" name="Nuoli: Oikea 91">
            <a:extLst>
              <a:ext uri="{FF2B5EF4-FFF2-40B4-BE49-F238E27FC236}">
                <a16:creationId xmlns:a16="http://schemas.microsoft.com/office/drawing/2014/main" id="{40A9C40D-9247-4B28-A2B5-63244AF613EC}"/>
              </a:ext>
            </a:extLst>
          </p:cNvPr>
          <p:cNvSpPr/>
          <p:nvPr/>
        </p:nvSpPr>
        <p:spPr>
          <a:xfrm rot="10800000">
            <a:off x="8057574" y="4659502"/>
            <a:ext cx="1127815" cy="11166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3" name="Nuoli: Kaareva ylös 92">
            <a:extLst>
              <a:ext uri="{FF2B5EF4-FFF2-40B4-BE49-F238E27FC236}">
                <a16:creationId xmlns:a16="http://schemas.microsoft.com/office/drawing/2014/main" id="{D71A0F50-90BB-4D54-B6BF-75E6AA4B0842}"/>
              </a:ext>
            </a:extLst>
          </p:cNvPr>
          <p:cNvSpPr/>
          <p:nvPr/>
        </p:nvSpPr>
        <p:spPr>
          <a:xfrm rot="18457124">
            <a:off x="7581988" y="3802141"/>
            <a:ext cx="3625374" cy="2416880"/>
          </a:xfrm>
          <a:prstGeom prst="curvedUpArrow">
            <a:avLst>
              <a:gd name="adj1" fmla="val 2353"/>
              <a:gd name="adj2" fmla="val 7639"/>
              <a:gd name="adj3" fmla="val 6177"/>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95" name="Tekstiruutu 94">
            <a:extLst>
              <a:ext uri="{FF2B5EF4-FFF2-40B4-BE49-F238E27FC236}">
                <a16:creationId xmlns:a16="http://schemas.microsoft.com/office/drawing/2014/main" id="{814F35E5-4BE7-4B0E-B92A-0C54983FB880}"/>
              </a:ext>
            </a:extLst>
          </p:cNvPr>
          <p:cNvSpPr txBox="1"/>
          <p:nvPr/>
        </p:nvSpPr>
        <p:spPr>
          <a:xfrm>
            <a:off x="10113850" y="3111811"/>
            <a:ext cx="987675" cy="400110"/>
          </a:xfrm>
          <a:prstGeom prst="rect">
            <a:avLst/>
          </a:prstGeom>
          <a:noFill/>
        </p:spPr>
        <p:txBody>
          <a:bodyPr wrap="square" rtlCol="0">
            <a:spAutoFit/>
          </a:bodyPr>
          <a:lstStyle/>
          <a:p>
            <a:r>
              <a:rPr lang="fi-FI" sz="1000" dirty="0"/>
              <a:t>LIGNIINI, SUODOSVESI</a:t>
            </a:r>
          </a:p>
        </p:txBody>
      </p:sp>
    </p:spTree>
    <p:extLst>
      <p:ext uri="{BB962C8B-B14F-4D97-AF65-F5344CB8AC3E}">
        <p14:creationId xmlns:p14="http://schemas.microsoft.com/office/powerpoint/2010/main" val="1073691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Nuoli: Kaareva vasemmalle 76">
            <a:extLst>
              <a:ext uri="{FF2B5EF4-FFF2-40B4-BE49-F238E27FC236}">
                <a16:creationId xmlns:a16="http://schemas.microsoft.com/office/drawing/2014/main" id="{FE47FC88-2817-4073-817D-AC545EBCB339}"/>
              </a:ext>
            </a:extLst>
          </p:cNvPr>
          <p:cNvSpPr/>
          <p:nvPr/>
        </p:nvSpPr>
        <p:spPr>
          <a:xfrm rot="1828712">
            <a:off x="9959448" y="4658107"/>
            <a:ext cx="394652" cy="2038704"/>
          </a:xfrm>
          <a:prstGeom prst="curvedLef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64" name="Nuoli: Oikea 63">
            <a:extLst>
              <a:ext uri="{FF2B5EF4-FFF2-40B4-BE49-F238E27FC236}">
                <a16:creationId xmlns:a16="http://schemas.microsoft.com/office/drawing/2014/main" id="{6AC777A0-E72A-4853-B91E-7152DCCEB775}"/>
              </a:ext>
            </a:extLst>
          </p:cNvPr>
          <p:cNvSpPr/>
          <p:nvPr/>
        </p:nvSpPr>
        <p:spPr>
          <a:xfrm rot="10800000">
            <a:off x="8396210" y="1195242"/>
            <a:ext cx="972634" cy="338945"/>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2" name="Ellipsi 61">
            <a:extLst>
              <a:ext uri="{FF2B5EF4-FFF2-40B4-BE49-F238E27FC236}">
                <a16:creationId xmlns:a16="http://schemas.microsoft.com/office/drawing/2014/main" id="{BADCE8DA-9A94-48E6-8204-46E5BD791500}"/>
              </a:ext>
            </a:extLst>
          </p:cNvPr>
          <p:cNvSpPr/>
          <p:nvPr/>
        </p:nvSpPr>
        <p:spPr>
          <a:xfrm>
            <a:off x="9298157" y="984410"/>
            <a:ext cx="1163519" cy="1203643"/>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2269886" cy="646331"/>
          </a:xfrm>
          <a:prstGeom prst="rect">
            <a:avLst/>
          </a:prstGeom>
          <a:noFill/>
        </p:spPr>
        <p:txBody>
          <a:bodyPr wrap="square" rtlCol="0">
            <a:spAutoFit/>
          </a:bodyPr>
          <a:lstStyle/>
          <a:p>
            <a:r>
              <a:rPr lang="fi-FI" dirty="0"/>
              <a:t>SELLU</a:t>
            </a:r>
          </a:p>
          <a:p>
            <a:r>
              <a:rPr lang="fi-FI" dirty="0"/>
              <a:t>Valkaisu 1/1</a:t>
            </a:r>
          </a:p>
        </p:txBody>
      </p:sp>
      <p:sp>
        <p:nvSpPr>
          <p:cNvPr id="7" name="Ellipsi 6">
            <a:extLst>
              <a:ext uri="{FF2B5EF4-FFF2-40B4-BE49-F238E27FC236}">
                <a16:creationId xmlns:a16="http://schemas.microsoft.com/office/drawing/2014/main" id="{11D1964C-02D4-4148-8A5C-A51340ABBBDD}"/>
              </a:ext>
            </a:extLst>
          </p:cNvPr>
          <p:cNvSpPr/>
          <p:nvPr/>
        </p:nvSpPr>
        <p:spPr>
          <a:xfrm>
            <a:off x="4432305" y="995483"/>
            <a:ext cx="4865853" cy="4867034"/>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a:endCxn id="7" idx="0"/>
          </p:cNvCxnSpPr>
          <p:nvPr/>
        </p:nvCxnSpPr>
        <p:spPr>
          <a:xfrm flipH="1" flipV="1">
            <a:off x="6865232" y="995483"/>
            <a:ext cx="5542" cy="15786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a:stCxn id="9" idx="7"/>
            <a:endCxn id="7" idx="7"/>
          </p:cNvCxnSpPr>
          <p:nvPr/>
        </p:nvCxnSpPr>
        <p:spPr>
          <a:xfrm flipV="1">
            <a:off x="7498519" y="1708244"/>
            <a:ext cx="1087051" cy="11237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7C2E953-0942-40CE-BEB2-1EADF2D53E1A}"/>
              </a:ext>
            </a:extLst>
          </p:cNvPr>
          <p:cNvCxnSpPr>
            <a:cxnSpLocks/>
            <a:stCxn id="9" idx="6"/>
            <a:endCxn id="7" idx="6"/>
          </p:cNvCxnSpPr>
          <p:nvPr/>
        </p:nvCxnSpPr>
        <p:spPr>
          <a:xfrm flipV="1">
            <a:off x="7758540" y="3429000"/>
            <a:ext cx="1539618" cy="253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080E3264-E779-41B2-A5BB-5B4ADC504B30}"/>
              </a:ext>
            </a:extLst>
          </p:cNvPr>
          <p:cNvCxnSpPr>
            <a:cxnSpLocks/>
            <a:stCxn id="9" idx="5"/>
            <a:endCxn id="7" idx="5"/>
          </p:cNvCxnSpPr>
          <p:nvPr/>
        </p:nvCxnSpPr>
        <p:spPr>
          <a:xfrm>
            <a:off x="7498519" y="4076735"/>
            <a:ext cx="1087051" cy="107302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2773CE8-B718-4448-A6B1-A04CD732F1F0}"/>
              </a:ext>
            </a:extLst>
          </p:cNvPr>
          <p:cNvCxnSpPr>
            <a:cxnSpLocks/>
            <a:stCxn id="9" idx="4"/>
            <a:endCxn id="7" idx="4"/>
          </p:cNvCxnSpPr>
          <p:nvPr/>
        </p:nvCxnSpPr>
        <p:spPr>
          <a:xfrm flipH="1">
            <a:off x="6865232" y="4334535"/>
            <a:ext cx="5542" cy="15279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F161555-FE57-47BC-97AA-139B749AF0D9}"/>
              </a:ext>
            </a:extLst>
          </p:cNvPr>
          <p:cNvCxnSpPr>
            <a:cxnSpLocks/>
          </p:cNvCxnSpPr>
          <p:nvPr/>
        </p:nvCxnSpPr>
        <p:spPr>
          <a:xfrm flipH="1">
            <a:off x="5506937" y="4181038"/>
            <a:ext cx="869144" cy="12697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71EA14DD-A6A2-4CB6-B537-3058EF4E8FA7}"/>
              </a:ext>
            </a:extLst>
          </p:cNvPr>
          <p:cNvCxnSpPr>
            <a:cxnSpLocks/>
            <a:stCxn id="9" idx="2"/>
            <a:endCxn id="7" idx="2"/>
          </p:cNvCxnSpPr>
          <p:nvPr/>
        </p:nvCxnSpPr>
        <p:spPr>
          <a:xfrm flipH="1" flipV="1">
            <a:off x="4432305" y="3429000"/>
            <a:ext cx="1550702" cy="25351"/>
          </a:xfrm>
          <a:prstGeom prst="line">
            <a:avLst/>
          </a:prstGeom>
          <a:ln w="25400"/>
        </p:spPr>
        <p:style>
          <a:lnRef idx="2">
            <a:schemeClr val="dk1"/>
          </a:lnRef>
          <a:fillRef idx="0">
            <a:schemeClr val="dk1"/>
          </a:fillRef>
          <a:effectRef idx="1">
            <a:schemeClr val="dk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a:stCxn id="9" idx="1"/>
            <a:endCxn id="7" idx="1"/>
          </p:cNvCxnSpPr>
          <p:nvPr/>
        </p:nvCxnSpPr>
        <p:spPr>
          <a:xfrm flipH="1" flipV="1">
            <a:off x="5144893" y="1708244"/>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8DD0BA74-6D6C-4677-8CD7-9AB281C106DF}"/>
              </a:ext>
            </a:extLst>
          </p:cNvPr>
          <p:cNvCxnSpPr>
            <a:cxnSpLocks/>
          </p:cNvCxnSpPr>
          <p:nvPr/>
        </p:nvCxnSpPr>
        <p:spPr>
          <a:xfrm flipV="1">
            <a:off x="4725983" y="3868618"/>
            <a:ext cx="1371600" cy="72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Nuoli: Oikea 26">
            <a:extLst>
              <a:ext uri="{FF2B5EF4-FFF2-40B4-BE49-F238E27FC236}">
                <a16:creationId xmlns:a16="http://schemas.microsoft.com/office/drawing/2014/main" id="{16C6BA68-13EB-4CFB-AE58-B5ED11BA6835}"/>
              </a:ext>
            </a:extLst>
          </p:cNvPr>
          <p:cNvSpPr/>
          <p:nvPr/>
        </p:nvSpPr>
        <p:spPr>
          <a:xfrm rot="14531192">
            <a:off x="4721589" y="43153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2" name="Tekstiruutu 33">
            <a:extLst>
              <a:ext uri="{FF2B5EF4-FFF2-40B4-BE49-F238E27FC236}">
                <a16:creationId xmlns:a16="http://schemas.microsoft.com/office/drawing/2014/main" id="{2C2CCE1D-FB32-4D2E-B2DA-378966EA4F47}"/>
              </a:ext>
            </a:extLst>
          </p:cNvPr>
          <p:cNvSpPr txBox="1"/>
          <p:nvPr/>
        </p:nvSpPr>
        <p:spPr>
          <a:xfrm>
            <a:off x="7868485" y="2574167"/>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MASSAN PESU</a:t>
            </a:r>
          </a:p>
        </p:txBody>
      </p:sp>
      <p:sp>
        <p:nvSpPr>
          <p:cNvPr id="36" name="Tekstiruutu 37">
            <a:extLst>
              <a:ext uri="{FF2B5EF4-FFF2-40B4-BE49-F238E27FC236}">
                <a16:creationId xmlns:a16="http://schemas.microsoft.com/office/drawing/2014/main" id="{A12D238E-2A71-4093-B584-2EEF78346EBB}"/>
              </a:ext>
            </a:extLst>
          </p:cNvPr>
          <p:cNvSpPr txBox="1"/>
          <p:nvPr/>
        </p:nvSpPr>
        <p:spPr>
          <a:xfrm>
            <a:off x="5110356" y="4369487"/>
            <a:ext cx="1059415"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KUIVATUS</a:t>
            </a:r>
            <a:endParaRPr lang="fi-FI" sz="1600" dirty="0"/>
          </a:p>
        </p:txBody>
      </p:sp>
      <p:sp>
        <p:nvSpPr>
          <p:cNvPr id="37" name="Tekstiruutu 38">
            <a:extLst>
              <a:ext uri="{FF2B5EF4-FFF2-40B4-BE49-F238E27FC236}">
                <a16:creationId xmlns:a16="http://schemas.microsoft.com/office/drawing/2014/main" id="{01188E86-C3DE-470C-A28D-3853E57AC5CE}"/>
              </a:ext>
            </a:extLst>
          </p:cNvPr>
          <p:cNvSpPr txBox="1"/>
          <p:nvPr/>
        </p:nvSpPr>
        <p:spPr>
          <a:xfrm>
            <a:off x="4570658" y="3722426"/>
            <a:ext cx="1575010"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JÄLKIKÄSITTELY</a:t>
            </a:r>
            <a:endParaRPr lang="fi-FI" sz="1600" dirty="0"/>
          </a:p>
        </p:txBody>
      </p:sp>
      <p:sp>
        <p:nvSpPr>
          <p:cNvPr id="65" name="Tekstiruutu 64">
            <a:extLst>
              <a:ext uri="{FF2B5EF4-FFF2-40B4-BE49-F238E27FC236}">
                <a16:creationId xmlns:a16="http://schemas.microsoft.com/office/drawing/2014/main" id="{3E5ECB25-9534-423D-B03B-F63096F4A537}"/>
              </a:ext>
            </a:extLst>
          </p:cNvPr>
          <p:cNvSpPr txBox="1"/>
          <p:nvPr/>
        </p:nvSpPr>
        <p:spPr>
          <a:xfrm>
            <a:off x="10516141" y="1254562"/>
            <a:ext cx="1055762" cy="523220"/>
          </a:xfrm>
          <a:prstGeom prst="rect">
            <a:avLst/>
          </a:prstGeom>
          <a:noFill/>
        </p:spPr>
        <p:txBody>
          <a:bodyPr wrap="square" rtlCol="0">
            <a:spAutoFit/>
          </a:bodyPr>
          <a:lstStyle/>
          <a:p>
            <a:r>
              <a:rPr lang="fi-FI" sz="1400" dirty="0"/>
              <a:t>KEMIKAALI-KIERTO</a:t>
            </a:r>
            <a:endParaRPr lang="fi-FI" sz="1600" dirty="0"/>
          </a:p>
        </p:txBody>
      </p:sp>
      <p:sp>
        <p:nvSpPr>
          <p:cNvPr id="56" name="Tekstiruutu 1">
            <a:extLst>
              <a:ext uri="{FF2B5EF4-FFF2-40B4-BE49-F238E27FC236}">
                <a16:creationId xmlns:a16="http://schemas.microsoft.com/office/drawing/2014/main" id="{BA6C0941-4812-482F-A223-7131141BBC24}"/>
              </a:ext>
            </a:extLst>
          </p:cNvPr>
          <p:cNvSpPr txBox="1"/>
          <p:nvPr/>
        </p:nvSpPr>
        <p:spPr>
          <a:xfrm>
            <a:off x="4593968" y="2574990"/>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RAAKA-AINEET</a:t>
            </a:r>
          </a:p>
        </p:txBody>
      </p:sp>
      <p:sp>
        <p:nvSpPr>
          <p:cNvPr id="20" name="Nuoli: Oikea 19">
            <a:extLst>
              <a:ext uri="{FF2B5EF4-FFF2-40B4-BE49-F238E27FC236}">
                <a16:creationId xmlns:a16="http://schemas.microsoft.com/office/drawing/2014/main" id="{8A514F0F-8B6D-4E4B-9989-EF725E2C9E81}"/>
              </a:ext>
            </a:extLst>
          </p:cNvPr>
          <p:cNvSpPr/>
          <p:nvPr/>
        </p:nvSpPr>
        <p:spPr>
          <a:xfrm rot="18983673">
            <a:off x="5084586" y="1783880"/>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13" name="Tekstiruutu 31">
            <a:extLst>
              <a:ext uri="{FF2B5EF4-FFF2-40B4-BE49-F238E27FC236}">
                <a16:creationId xmlns:a16="http://schemas.microsoft.com/office/drawing/2014/main" id="{554E4717-7FE1-4B11-93CF-7D66136DE792}"/>
              </a:ext>
            </a:extLst>
          </p:cNvPr>
          <p:cNvSpPr txBox="1"/>
          <p:nvPr/>
        </p:nvSpPr>
        <p:spPr>
          <a:xfrm>
            <a:off x="5481530" y="1461003"/>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PUUN KÄSITTELY</a:t>
            </a:r>
          </a:p>
        </p:txBody>
      </p:sp>
      <p:sp>
        <p:nvSpPr>
          <p:cNvPr id="70" name="Tekstiruutu 32">
            <a:extLst>
              <a:ext uri="{FF2B5EF4-FFF2-40B4-BE49-F238E27FC236}">
                <a16:creationId xmlns:a16="http://schemas.microsoft.com/office/drawing/2014/main" id="{21FB3441-A049-4C01-A57D-9D0D983786F5}"/>
              </a:ext>
            </a:extLst>
          </p:cNvPr>
          <p:cNvSpPr txBox="1"/>
          <p:nvPr/>
        </p:nvSpPr>
        <p:spPr>
          <a:xfrm>
            <a:off x="7075845" y="1460034"/>
            <a:ext cx="1206466"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KEITTO</a:t>
            </a:r>
            <a:endParaRPr lang="fi-FI" sz="1600" dirty="0"/>
          </a:p>
        </p:txBody>
      </p:sp>
      <p:sp>
        <p:nvSpPr>
          <p:cNvPr id="21" name="Nuoli: Oikea 20">
            <a:extLst>
              <a:ext uri="{FF2B5EF4-FFF2-40B4-BE49-F238E27FC236}">
                <a16:creationId xmlns:a16="http://schemas.microsoft.com/office/drawing/2014/main" id="{E318204F-E47B-4A41-9A79-2CE8B15E28BC}"/>
              </a:ext>
            </a:extLst>
          </p:cNvPr>
          <p:cNvSpPr/>
          <p:nvPr/>
        </p:nvSpPr>
        <p:spPr>
          <a:xfrm>
            <a:off x="6684426" y="1112103"/>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22" name="Nuoli: Oikea 21">
            <a:extLst>
              <a:ext uri="{FF2B5EF4-FFF2-40B4-BE49-F238E27FC236}">
                <a16:creationId xmlns:a16="http://schemas.microsoft.com/office/drawing/2014/main" id="{66EA8B80-0A60-409E-9585-960E94D346CC}"/>
              </a:ext>
            </a:extLst>
          </p:cNvPr>
          <p:cNvSpPr/>
          <p:nvPr/>
        </p:nvSpPr>
        <p:spPr>
          <a:xfrm rot="2709761">
            <a:off x="8235432" y="17639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2" name="Tekstiruutu 34">
            <a:extLst>
              <a:ext uri="{FF2B5EF4-FFF2-40B4-BE49-F238E27FC236}">
                <a16:creationId xmlns:a16="http://schemas.microsoft.com/office/drawing/2014/main" id="{96E83F4D-A27F-45DF-98AF-087103BCA170}"/>
              </a:ext>
            </a:extLst>
          </p:cNvPr>
          <p:cNvSpPr txBox="1"/>
          <p:nvPr/>
        </p:nvSpPr>
        <p:spPr>
          <a:xfrm>
            <a:off x="7877278" y="3731795"/>
            <a:ext cx="133603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LAJITTELU</a:t>
            </a:r>
            <a:endParaRPr lang="fi-FI" sz="1600" dirty="0"/>
          </a:p>
        </p:txBody>
      </p:sp>
      <p:sp>
        <p:nvSpPr>
          <p:cNvPr id="24" name="Nuoli: Oikea 23">
            <a:extLst>
              <a:ext uri="{FF2B5EF4-FFF2-40B4-BE49-F238E27FC236}">
                <a16:creationId xmlns:a16="http://schemas.microsoft.com/office/drawing/2014/main" id="{97674F82-393F-44A4-A02F-678D31D37BD8}"/>
              </a:ext>
            </a:extLst>
          </p:cNvPr>
          <p:cNvSpPr/>
          <p:nvPr/>
        </p:nvSpPr>
        <p:spPr>
          <a:xfrm rot="8012130">
            <a:off x="8192243" y="489279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3" name="Nuoli: Oikea 22">
            <a:extLst>
              <a:ext uri="{FF2B5EF4-FFF2-40B4-BE49-F238E27FC236}">
                <a16:creationId xmlns:a16="http://schemas.microsoft.com/office/drawing/2014/main" id="{307B9F2E-F4CD-46EB-B07C-CF7126640354}"/>
              </a:ext>
            </a:extLst>
          </p:cNvPr>
          <p:cNvSpPr/>
          <p:nvPr/>
        </p:nvSpPr>
        <p:spPr>
          <a:xfrm rot="5400000">
            <a:off x="8890554" y="33435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1" name="Tekstiruutu 35">
            <a:extLst>
              <a:ext uri="{FF2B5EF4-FFF2-40B4-BE49-F238E27FC236}">
                <a16:creationId xmlns:a16="http://schemas.microsoft.com/office/drawing/2014/main" id="{2BE07C1E-22AB-4502-A09B-121964D2045A}"/>
              </a:ext>
            </a:extLst>
          </p:cNvPr>
          <p:cNvSpPr txBox="1"/>
          <p:nvPr/>
        </p:nvSpPr>
        <p:spPr>
          <a:xfrm>
            <a:off x="6993746" y="4817726"/>
            <a:ext cx="1273052" cy="523220"/>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HAPPIDELIG-NIFIOINTI</a:t>
            </a:r>
            <a:endParaRPr lang="fi-FI" sz="1600" dirty="0"/>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60602" y="982100"/>
            <a:ext cx="5046436" cy="5028903"/>
          </a:xfrm>
          <a:prstGeom prst="pie">
            <a:avLst>
              <a:gd name="adj1" fmla="val 14675015"/>
              <a:gd name="adj2" fmla="val 12556513"/>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Nuoli: Oikea 46">
            <a:extLst>
              <a:ext uri="{FF2B5EF4-FFF2-40B4-BE49-F238E27FC236}">
                <a16:creationId xmlns:a16="http://schemas.microsoft.com/office/drawing/2014/main" id="{93A87493-C90F-44BE-BCC5-0FB52E603DBE}"/>
              </a:ext>
            </a:extLst>
          </p:cNvPr>
          <p:cNvSpPr/>
          <p:nvPr/>
        </p:nvSpPr>
        <p:spPr>
          <a:xfrm rot="10800000">
            <a:off x="3449558" y="3486821"/>
            <a:ext cx="991517" cy="3901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6" name="Tekstiruutu 45">
            <a:extLst>
              <a:ext uri="{FF2B5EF4-FFF2-40B4-BE49-F238E27FC236}">
                <a16:creationId xmlns:a16="http://schemas.microsoft.com/office/drawing/2014/main" id="{6FD9CDB9-2956-4EB7-9E2E-989705CCF46E}"/>
              </a:ext>
            </a:extLst>
          </p:cNvPr>
          <p:cNvSpPr txBox="1"/>
          <p:nvPr/>
        </p:nvSpPr>
        <p:spPr>
          <a:xfrm>
            <a:off x="5959524" y="3128877"/>
            <a:ext cx="1849592" cy="584775"/>
          </a:xfrm>
          <a:prstGeom prst="rect">
            <a:avLst/>
          </a:prstGeom>
          <a:noFill/>
        </p:spPr>
        <p:txBody>
          <a:bodyPr wrap="square" rtlCol="0">
            <a:spAutoFit/>
          </a:bodyPr>
          <a:lstStyle/>
          <a:p>
            <a:pPr algn="ctr"/>
            <a:r>
              <a:rPr lang="fi-FI" sz="1200" b="1" dirty="0"/>
              <a:t>KUITULINJA:</a:t>
            </a:r>
          </a:p>
          <a:p>
            <a:pPr algn="ctr"/>
            <a:r>
              <a:rPr lang="fi-FI" sz="2000" b="1" dirty="0"/>
              <a:t>VALKAISU</a:t>
            </a:r>
          </a:p>
        </p:txBody>
      </p:sp>
      <p:sp>
        <p:nvSpPr>
          <p:cNvPr id="63" name="Nuoli: Oikea 62">
            <a:extLst>
              <a:ext uri="{FF2B5EF4-FFF2-40B4-BE49-F238E27FC236}">
                <a16:creationId xmlns:a16="http://schemas.microsoft.com/office/drawing/2014/main" id="{B05E37A7-6EA4-45C0-836C-EDEBA52C87A3}"/>
              </a:ext>
            </a:extLst>
          </p:cNvPr>
          <p:cNvSpPr/>
          <p:nvPr/>
        </p:nvSpPr>
        <p:spPr>
          <a:xfrm rot="18946766">
            <a:off x="9036277" y="2307239"/>
            <a:ext cx="821576" cy="35850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2" name="Nuoli: Oikea 41">
            <a:extLst>
              <a:ext uri="{FF2B5EF4-FFF2-40B4-BE49-F238E27FC236}">
                <a16:creationId xmlns:a16="http://schemas.microsoft.com/office/drawing/2014/main" id="{1F2B5533-A888-4FBD-9528-59448880C73F}"/>
              </a:ext>
            </a:extLst>
          </p:cNvPr>
          <p:cNvSpPr/>
          <p:nvPr/>
        </p:nvSpPr>
        <p:spPr>
          <a:xfrm>
            <a:off x="315809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58" name="Suora yhdysviiva 57">
            <a:extLst>
              <a:ext uri="{FF2B5EF4-FFF2-40B4-BE49-F238E27FC236}">
                <a16:creationId xmlns:a16="http://schemas.microsoft.com/office/drawing/2014/main" id="{1ED53EF5-B91B-4764-94A7-64F83AADC7F3}"/>
              </a:ext>
            </a:extLst>
          </p:cNvPr>
          <p:cNvCxnSpPr>
            <a:cxnSpLocks/>
          </p:cNvCxnSpPr>
          <p:nvPr/>
        </p:nvCxnSpPr>
        <p:spPr>
          <a:xfrm>
            <a:off x="9880504" y="978865"/>
            <a:ext cx="0" cy="6184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kstiruutu 68">
            <a:extLst>
              <a:ext uri="{FF2B5EF4-FFF2-40B4-BE49-F238E27FC236}">
                <a16:creationId xmlns:a16="http://schemas.microsoft.com/office/drawing/2014/main" id="{272BD964-A0E8-4E40-AFD5-A4A00E355CB8}"/>
              </a:ext>
            </a:extLst>
          </p:cNvPr>
          <p:cNvSpPr txBox="1"/>
          <p:nvPr/>
        </p:nvSpPr>
        <p:spPr>
          <a:xfrm>
            <a:off x="9408334" y="1813955"/>
            <a:ext cx="919909" cy="230832"/>
          </a:xfrm>
          <a:prstGeom prst="rect">
            <a:avLst/>
          </a:prstGeom>
          <a:noFill/>
        </p:spPr>
        <p:txBody>
          <a:bodyPr wrap="square" rtlCol="0">
            <a:spAutoFit/>
          </a:bodyPr>
          <a:lstStyle/>
          <a:p>
            <a:r>
              <a:rPr lang="fi-FI" sz="900" dirty="0"/>
              <a:t>HAIHDUTTAMO</a:t>
            </a:r>
          </a:p>
        </p:txBody>
      </p:sp>
      <p:cxnSp>
        <p:nvCxnSpPr>
          <p:cNvPr id="60" name="Suora yhdysviiva 59">
            <a:extLst>
              <a:ext uri="{FF2B5EF4-FFF2-40B4-BE49-F238E27FC236}">
                <a16:creationId xmlns:a16="http://schemas.microsoft.com/office/drawing/2014/main" id="{D6D3278B-F377-4B90-9408-76700D252DAA}"/>
              </a:ext>
            </a:extLst>
          </p:cNvPr>
          <p:cNvCxnSpPr/>
          <p:nvPr/>
        </p:nvCxnSpPr>
        <p:spPr>
          <a:xfrm flipV="1">
            <a:off x="9368844" y="1597304"/>
            <a:ext cx="511073" cy="3042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33773D9F-3D1D-4F0A-9744-58D1CAAAC9CC}"/>
              </a:ext>
            </a:extLst>
          </p:cNvPr>
          <p:cNvCxnSpPr>
            <a:cxnSpLocks/>
          </p:cNvCxnSpPr>
          <p:nvPr/>
        </p:nvCxnSpPr>
        <p:spPr>
          <a:xfrm flipH="1" flipV="1">
            <a:off x="9879918" y="1597304"/>
            <a:ext cx="493609" cy="2996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kstiruutu 88">
            <a:extLst>
              <a:ext uri="{FF2B5EF4-FFF2-40B4-BE49-F238E27FC236}">
                <a16:creationId xmlns:a16="http://schemas.microsoft.com/office/drawing/2014/main" id="{2602BE7C-FE20-41F5-8D18-831F10B74465}"/>
              </a:ext>
            </a:extLst>
          </p:cNvPr>
          <p:cNvSpPr txBox="1"/>
          <p:nvPr/>
        </p:nvSpPr>
        <p:spPr>
          <a:xfrm>
            <a:off x="9835265" y="1151632"/>
            <a:ext cx="576196" cy="369332"/>
          </a:xfrm>
          <a:prstGeom prst="rect">
            <a:avLst/>
          </a:prstGeom>
          <a:noFill/>
        </p:spPr>
        <p:txBody>
          <a:bodyPr wrap="square" rtlCol="0">
            <a:spAutoFit/>
          </a:bodyPr>
          <a:lstStyle/>
          <a:p>
            <a:r>
              <a:rPr lang="fi-FI" sz="900" dirty="0"/>
              <a:t>SOODA-KATTILA</a:t>
            </a:r>
          </a:p>
        </p:txBody>
      </p:sp>
      <p:sp>
        <p:nvSpPr>
          <p:cNvPr id="90" name="Tekstiruutu 89">
            <a:extLst>
              <a:ext uri="{FF2B5EF4-FFF2-40B4-BE49-F238E27FC236}">
                <a16:creationId xmlns:a16="http://schemas.microsoft.com/office/drawing/2014/main" id="{86D9C300-D044-416E-9AC9-72692545BC99}"/>
              </a:ext>
            </a:extLst>
          </p:cNvPr>
          <p:cNvSpPr txBox="1"/>
          <p:nvPr/>
        </p:nvSpPr>
        <p:spPr>
          <a:xfrm>
            <a:off x="9346020" y="1150228"/>
            <a:ext cx="616864" cy="646331"/>
          </a:xfrm>
          <a:prstGeom prst="rect">
            <a:avLst/>
          </a:prstGeom>
          <a:noFill/>
        </p:spPr>
        <p:txBody>
          <a:bodyPr wrap="square" rtlCol="0">
            <a:spAutoFit/>
          </a:bodyPr>
          <a:lstStyle/>
          <a:p>
            <a:r>
              <a:rPr lang="fi-FI" sz="900" dirty="0"/>
              <a:t>VALKO-LIPEÄN VALMIS-TUS</a:t>
            </a:r>
          </a:p>
        </p:txBody>
      </p:sp>
      <p:sp>
        <p:nvSpPr>
          <p:cNvPr id="108" name="Tekstiruutu 107">
            <a:extLst>
              <a:ext uri="{FF2B5EF4-FFF2-40B4-BE49-F238E27FC236}">
                <a16:creationId xmlns:a16="http://schemas.microsoft.com/office/drawing/2014/main" id="{5622A224-9CAA-4A43-8521-39F27D41A1C4}"/>
              </a:ext>
            </a:extLst>
          </p:cNvPr>
          <p:cNvSpPr txBox="1"/>
          <p:nvPr/>
        </p:nvSpPr>
        <p:spPr>
          <a:xfrm rot="18957143">
            <a:off x="9051251" y="2363300"/>
            <a:ext cx="792844" cy="230832"/>
          </a:xfrm>
          <a:prstGeom prst="rect">
            <a:avLst/>
          </a:prstGeom>
          <a:noFill/>
        </p:spPr>
        <p:txBody>
          <a:bodyPr wrap="square" rtlCol="0">
            <a:spAutoFit/>
          </a:bodyPr>
          <a:lstStyle/>
          <a:p>
            <a:r>
              <a:rPr lang="fi-FI" sz="900" dirty="0">
                <a:solidFill>
                  <a:schemeClr val="bg1"/>
                </a:solidFill>
              </a:rPr>
              <a:t>MUSTALIPEÄ</a:t>
            </a:r>
          </a:p>
        </p:txBody>
      </p:sp>
      <p:sp>
        <p:nvSpPr>
          <p:cNvPr id="109" name="Tekstiruutu 108">
            <a:extLst>
              <a:ext uri="{FF2B5EF4-FFF2-40B4-BE49-F238E27FC236}">
                <a16:creationId xmlns:a16="http://schemas.microsoft.com/office/drawing/2014/main" id="{EF8EFDD6-81BF-44E3-A3A1-CA0E072685D4}"/>
              </a:ext>
            </a:extLst>
          </p:cNvPr>
          <p:cNvSpPr txBox="1"/>
          <p:nvPr/>
        </p:nvSpPr>
        <p:spPr>
          <a:xfrm>
            <a:off x="8517079" y="1251710"/>
            <a:ext cx="792844" cy="230832"/>
          </a:xfrm>
          <a:prstGeom prst="rect">
            <a:avLst/>
          </a:prstGeom>
          <a:noFill/>
        </p:spPr>
        <p:txBody>
          <a:bodyPr wrap="square" rtlCol="0">
            <a:spAutoFit/>
          </a:bodyPr>
          <a:lstStyle/>
          <a:p>
            <a:r>
              <a:rPr lang="fi-FI" sz="900" dirty="0">
                <a:solidFill>
                  <a:schemeClr val="bg1"/>
                </a:solidFill>
              </a:rPr>
              <a:t>VALKOLIPEÄ</a:t>
            </a:r>
          </a:p>
        </p:txBody>
      </p:sp>
      <p:sp>
        <p:nvSpPr>
          <p:cNvPr id="5" name="Ellipsi 4">
            <a:extLst>
              <a:ext uri="{FF2B5EF4-FFF2-40B4-BE49-F238E27FC236}">
                <a16:creationId xmlns:a16="http://schemas.microsoft.com/office/drawing/2014/main" id="{F8A47D7C-03E4-460D-A14E-2FF924E30B33}"/>
              </a:ext>
            </a:extLst>
          </p:cNvPr>
          <p:cNvSpPr/>
          <p:nvPr/>
        </p:nvSpPr>
        <p:spPr>
          <a:xfrm>
            <a:off x="9286359" y="964823"/>
            <a:ext cx="1206466" cy="12428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5" name="Nuoli: Oikea 24">
            <a:extLst>
              <a:ext uri="{FF2B5EF4-FFF2-40B4-BE49-F238E27FC236}">
                <a16:creationId xmlns:a16="http://schemas.microsoft.com/office/drawing/2014/main" id="{88721499-0C81-48E5-BA50-4A8FA85DD7BF}"/>
              </a:ext>
            </a:extLst>
          </p:cNvPr>
          <p:cNvSpPr/>
          <p:nvPr/>
        </p:nvSpPr>
        <p:spPr>
          <a:xfrm rot="10800000">
            <a:off x="6649717" y="550366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7" name="Tekstiruutu 36">
            <a:extLst>
              <a:ext uri="{FF2B5EF4-FFF2-40B4-BE49-F238E27FC236}">
                <a16:creationId xmlns:a16="http://schemas.microsoft.com/office/drawing/2014/main" id="{D77D7750-7BC9-4158-B769-A81F9B281F4F}"/>
              </a:ext>
            </a:extLst>
          </p:cNvPr>
          <p:cNvSpPr txBox="1"/>
          <p:nvPr/>
        </p:nvSpPr>
        <p:spPr>
          <a:xfrm rot="17002330">
            <a:off x="5873577" y="4988848"/>
            <a:ext cx="1405191" cy="253916"/>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50" dirty="0"/>
              <a:t>VALKAISUVAIHEET</a:t>
            </a:r>
            <a:endParaRPr lang="fi-FI" sz="1100" dirty="0"/>
          </a:p>
        </p:txBody>
      </p:sp>
      <p:sp>
        <p:nvSpPr>
          <p:cNvPr id="68" name="Tekstiruutu 36">
            <a:extLst>
              <a:ext uri="{FF2B5EF4-FFF2-40B4-BE49-F238E27FC236}">
                <a16:creationId xmlns:a16="http://schemas.microsoft.com/office/drawing/2014/main" id="{0BA306FF-8FEB-41FB-A646-3B60D57FC30C}"/>
              </a:ext>
            </a:extLst>
          </p:cNvPr>
          <p:cNvSpPr txBox="1"/>
          <p:nvPr/>
        </p:nvSpPr>
        <p:spPr>
          <a:xfrm rot="17901391">
            <a:off x="5570619" y="4872960"/>
            <a:ext cx="1405191" cy="261610"/>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50" dirty="0"/>
              <a:t>PESU</a:t>
            </a:r>
            <a:endParaRPr lang="fi-FI" sz="1100" dirty="0"/>
          </a:p>
        </p:txBody>
      </p:sp>
      <p:sp>
        <p:nvSpPr>
          <p:cNvPr id="26" name="Nuoli: Oikea 25">
            <a:extLst>
              <a:ext uri="{FF2B5EF4-FFF2-40B4-BE49-F238E27FC236}">
                <a16:creationId xmlns:a16="http://schemas.microsoft.com/office/drawing/2014/main" id="{F63CE276-B1CE-4D18-B9E2-29759AB11B76}"/>
              </a:ext>
            </a:extLst>
          </p:cNvPr>
          <p:cNvSpPr/>
          <p:nvPr/>
        </p:nvSpPr>
        <p:spPr>
          <a:xfrm rot="12690754">
            <a:off x="5424562" y="511427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1" name="Tekstiruutu 36">
            <a:extLst>
              <a:ext uri="{FF2B5EF4-FFF2-40B4-BE49-F238E27FC236}">
                <a16:creationId xmlns:a16="http://schemas.microsoft.com/office/drawing/2014/main" id="{04D92F3C-55DA-4406-975D-576A5EA353DD}"/>
              </a:ext>
            </a:extLst>
          </p:cNvPr>
          <p:cNvSpPr txBox="1"/>
          <p:nvPr/>
        </p:nvSpPr>
        <p:spPr>
          <a:xfrm>
            <a:off x="7140106" y="5930252"/>
            <a:ext cx="1659765" cy="253916"/>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50" u="sng" dirty="0"/>
              <a:t>VALKAISUKEMIKAALIT</a:t>
            </a:r>
            <a:r>
              <a:rPr lang="fi-FI" sz="1050" dirty="0"/>
              <a:t>:</a:t>
            </a:r>
            <a:endParaRPr lang="fi-FI" sz="1100" dirty="0"/>
          </a:p>
        </p:txBody>
      </p:sp>
      <p:pic>
        <p:nvPicPr>
          <p:cNvPr id="73" name="Kuva 72" descr="Nuoliympyrä">
            <a:extLst>
              <a:ext uri="{FF2B5EF4-FFF2-40B4-BE49-F238E27FC236}">
                <a16:creationId xmlns:a16="http://schemas.microsoft.com/office/drawing/2014/main" id="{2696AF92-0F43-4627-AE36-B624E1189B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5815" y="4227750"/>
            <a:ext cx="2071450" cy="2071450"/>
          </a:xfrm>
          <a:prstGeom prst="rect">
            <a:avLst/>
          </a:prstGeom>
          <a:scene3d>
            <a:camera prst="orthographicFront">
              <a:rot lat="0" lon="10800000" rev="0"/>
            </a:camera>
            <a:lightRig rig="threePt" dir="t"/>
          </a:scene3d>
        </p:spPr>
      </p:pic>
      <p:sp>
        <p:nvSpPr>
          <p:cNvPr id="74" name="Tekstiruutu 73">
            <a:extLst>
              <a:ext uri="{FF2B5EF4-FFF2-40B4-BE49-F238E27FC236}">
                <a16:creationId xmlns:a16="http://schemas.microsoft.com/office/drawing/2014/main" id="{752C21F0-5CD2-4C8B-8249-03722DCB7BAE}"/>
              </a:ext>
            </a:extLst>
          </p:cNvPr>
          <p:cNvSpPr txBox="1"/>
          <p:nvPr/>
        </p:nvSpPr>
        <p:spPr>
          <a:xfrm>
            <a:off x="2088692" y="5020317"/>
            <a:ext cx="1038448" cy="400110"/>
          </a:xfrm>
          <a:prstGeom prst="rect">
            <a:avLst/>
          </a:prstGeom>
          <a:noFill/>
        </p:spPr>
        <p:txBody>
          <a:bodyPr wrap="square" rtlCol="0">
            <a:spAutoFit/>
          </a:bodyPr>
          <a:lstStyle/>
          <a:p>
            <a:r>
              <a:rPr lang="fi-FI" sz="1000" dirty="0"/>
              <a:t>VESI JÄTEVEDEN KÄSITTELYYN</a:t>
            </a:r>
          </a:p>
        </p:txBody>
      </p:sp>
      <p:sp>
        <p:nvSpPr>
          <p:cNvPr id="75" name="Nuoli: Oikea 74">
            <a:extLst>
              <a:ext uri="{FF2B5EF4-FFF2-40B4-BE49-F238E27FC236}">
                <a16:creationId xmlns:a16="http://schemas.microsoft.com/office/drawing/2014/main" id="{7CF8F25B-298C-4934-89B0-F75008EE8D5E}"/>
              </a:ext>
            </a:extLst>
          </p:cNvPr>
          <p:cNvSpPr/>
          <p:nvPr/>
        </p:nvSpPr>
        <p:spPr>
          <a:xfrm rot="11707188">
            <a:off x="6126348" y="5499374"/>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0" name="Tekstiruutu 39">
            <a:extLst>
              <a:ext uri="{FF2B5EF4-FFF2-40B4-BE49-F238E27FC236}">
                <a16:creationId xmlns:a16="http://schemas.microsoft.com/office/drawing/2014/main" id="{E17285C2-AC72-47BD-B0C5-9C29481980B1}"/>
              </a:ext>
            </a:extLst>
          </p:cNvPr>
          <p:cNvSpPr txBox="1"/>
          <p:nvPr/>
        </p:nvSpPr>
        <p:spPr>
          <a:xfrm>
            <a:off x="4452655" y="5431033"/>
            <a:ext cx="909276" cy="246221"/>
          </a:xfrm>
          <a:prstGeom prst="rect">
            <a:avLst/>
          </a:prstGeom>
          <a:noFill/>
        </p:spPr>
        <p:txBody>
          <a:bodyPr wrap="square" rtlCol="0">
            <a:spAutoFit/>
          </a:bodyPr>
          <a:lstStyle/>
          <a:p>
            <a:r>
              <a:rPr lang="fi-FI" sz="1000" dirty="0"/>
              <a:t>KIERTOVESI</a:t>
            </a:r>
          </a:p>
        </p:txBody>
      </p:sp>
      <p:sp>
        <p:nvSpPr>
          <p:cNvPr id="43" name="Nuoli: Kaareva vasemmalle 42">
            <a:extLst>
              <a:ext uri="{FF2B5EF4-FFF2-40B4-BE49-F238E27FC236}">
                <a16:creationId xmlns:a16="http://schemas.microsoft.com/office/drawing/2014/main" id="{50F5E718-C1C5-4A26-B8DF-0C9F70536EDB}"/>
              </a:ext>
            </a:extLst>
          </p:cNvPr>
          <p:cNvSpPr/>
          <p:nvPr/>
        </p:nvSpPr>
        <p:spPr>
          <a:xfrm rot="6481552">
            <a:off x="6647655" y="5686198"/>
            <a:ext cx="266391" cy="945343"/>
          </a:xfrm>
          <a:prstGeom prst="curvedLef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85" name="Nuoli: Oikea 84">
            <a:extLst>
              <a:ext uri="{FF2B5EF4-FFF2-40B4-BE49-F238E27FC236}">
                <a16:creationId xmlns:a16="http://schemas.microsoft.com/office/drawing/2014/main" id="{2384280F-8AAC-4C62-B2BF-0FA4F6EA2EC9}"/>
              </a:ext>
            </a:extLst>
          </p:cNvPr>
          <p:cNvSpPr/>
          <p:nvPr/>
        </p:nvSpPr>
        <p:spPr>
          <a:xfrm rot="9720777">
            <a:off x="5045751" y="6016084"/>
            <a:ext cx="1373654" cy="66002"/>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8" name="Tekstiruutu 87">
            <a:extLst>
              <a:ext uri="{FF2B5EF4-FFF2-40B4-BE49-F238E27FC236}">
                <a16:creationId xmlns:a16="http://schemas.microsoft.com/office/drawing/2014/main" id="{C8E23F92-60AC-4FD8-99B9-8DE055C23C26}"/>
              </a:ext>
            </a:extLst>
          </p:cNvPr>
          <p:cNvSpPr txBox="1"/>
          <p:nvPr/>
        </p:nvSpPr>
        <p:spPr>
          <a:xfrm>
            <a:off x="4281814" y="5999519"/>
            <a:ext cx="909276" cy="553998"/>
          </a:xfrm>
          <a:prstGeom prst="rect">
            <a:avLst/>
          </a:prstGeom>
          <a:noFill/>
        </p:spPr>
        <p:txBody>
          <a:bodyPr wrap="square" rtlCol="0">
            <a:spAutoFit/>
          </a:bodyPr>
          <a:lstStyle/>
          <a:p>
            <a:r>
              <a:rPr lang="fi-FI" sz="1000" dirty="0"/>
              <a:t>LIUENNEEN LIGNIININ POISTO</a:t>
            </a:r>
            <a:endParaRPr lang="fi-FI" sz="1000" b="1" dirty="0">
              <a:solidFill>
                <a:srgbClr val="FF0000"/>
              </a:solidFill>
            </a:endParaRPr>
          </a:p>
        </p:txBody>
      </p:sp>
      <p:sp>
        <p:nvSpPr>
          <p:cNvPr id="76" name="Tekstiruutu 36">
            <a:extLst>
              <a:ext uri="{FF2B5EF4-FFF2-40B4-BE49-F238E27FC236}">
                <a16:creationId xmlns:a16="http://schemas.microsoft.com/office/drawing/2014/main" id="{C5CBBCB4-3E08-4B5E-8706-9E4A7B43A43E}"/>
              </a:ext>
            </a:extLst>
          </p:cNvPr>
          <p:cNvSpPr txBox="1"/>
          <p:nvPr/>
        </p:nvSpPr>
        <p:spPr>
          <a:xfrm>
            <a:off x="8480040" y="5921220"/>
            <a:ext cx="1659765" cy="746358"/>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50" dirty="0"/>
              <a:t>HAPPI</a:t>
            </a:r>
          </a:p>
          <a:p>
            <a:r>
              <a:rPr lang="fi-FI" sz="1050" dirty="0"/>
              <a:t>OTSONI</a:t>
            </a:r>
          </a:p>
          <a:p>
            <a:r>
              <a:rPr lang="fi-FI" sz="1050" dirty="0"/>
              <a:t>KLOORIDIOKSIDI</a:t>
            </a:r>
          </a:p>
          <a:p>
            <a:r>
              <a:rPr lang="fi-FI" sz="1050" dirty="0"/>
              <a:t>VETYPEROKSIDI</a:t>
            </a:r>
            <a:endParaRPr lang="fi-FI" sz="1100" dirty="0"/>
          </a:p>
        </p:txBody>
      </p:sp>
      <p:sp>
        <p:nvSpPr>
          <p:cNvPr id="2" name="Suorakulmio 1">
            <a:extLst>
              <a:ext uri="{FF2B5EF4-FFF2-40B4-BE49-F238E27FC236}">
                <a16:creationId xmlns:a16="http://schemas.microsoft.com/office/drawing/2014/main" id="{806E1789-F4C2-4742-AA8E-14942FE5B48E}"/>
              </a:ext>
            </a:extLst>
          </p:cNvPr>
          <p:cNvSpPr/>
          <p:nvPr/>
        </p:nvSpPr>
        <p:spPr>
          <a:xfrm>
            <a:off x="9517192" y="4269018"/>
            <a:ext cx="1170121" cy="642584"/>
          </a:xfrm>
          <a:prstGeom prst="rect">
            <a:avLst/>
          </a:prstGeom>
          <a:solidFill>
            <a:srgbClr val="A0CC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Tekstiruutu 2">
            <a:extLst>
              <a:ext uri="{FF2B5EF4-FFF2-40B4-BE49-F238E27FC236}">
                <a16:creationId xmlns:a16="http://schemas.microsoft.com/office/drawing/2014/main" id="{581B4C24-7C01-4355-A441-D2D3BC1D7C40}"/>
              </a:ext>
            </a:extLst>
          </p:cNvPr>
          <p:cNvSpPr txBox="1"/>
          <p:nvPr/>
        </p:nvSpPr>
        <p:spPr>
          <a:xfrm>
            <a:off x="9514606" y="4370763"/>
            <a:ext cx="1260841" cy="430887"/>
          </a:xfrm>
          <a:prstGeom prst="rect">
            <a:avLst/>
          </a:prstGeom>
          <a:noFill/>
        </p:spPr>
        <p:txBody>
          <a:bodyPr wrap="square" rtlCol="0">
            <a:spAutoFit/>
          </a:bodyPr>
          <a:lstStyle/>
          <a:p>
            <a:r>
              <a:rPr lang="fi-FI" sz="1100" dirty="0"/>
              <a:t>KLOORIDIOKSIDIN VALMISTUS</a:t>
            </a:r>
          </a:p>
        </p:txBody>
      </p:sp>
      <p:sp>
        <p:nvSpPr>
          <p:cNvPr id="78" name="Nuoli: Oikea 77">
            <a:extLst>
              <a:ext uri="{FF2B5EF4-FFF2-40B4-BE49-F238E27FC236}">
                <a16:creationId xmlns:a16="http://schemas.microsoft.com/office/drawing/2014/main" id="{722E8885-4B13-49D2-BD56-FE907BD16B54}"/>
              </a:ext>
            </a:extLst>
          </p:cNvPr>
          <p:cNvSpPr/>
          <p:nvPr/>
        </p:nvSpPr>
        <p:spPr>
          <a:xfrm>
            <a:off x="10697620" y="4401350"/>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9" name="Nuoli: Oikea 78">
            <a:extLst>
              <a:ext uri="{FF2B5EF4-FFF2-40B4-BE49-F238E27FC236}">
                <a16:creationId xmlns:a16="http://schemas.microsoft.com/office/drawing/2014/main" id="{6B2B08E5-7578-463E-B442-9B3AEAAF85A9}"/>
              </a:ext>
            </a:extLst>
          </p:cNvPr>
          <p:cNvSpPr/>
          <p:nvPr/>
        </p:nvSpPr>
        <p:spPr>
          <a:xfrm>
            <a:off x="10700183" y="4262452"/>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0" name="Nuoli: Oikea 79">
            <a:extLst>
              <a:ext uri="{FF2B5EF4-FFF2-40B4-BE49-F238E27FC236}">
                <a16:creationId xmlns:a16="http://schemas.microsoft.com/office/drawing/2014/main" id="{5496D1BB-B612-4DB4-8659-7E66F2155A94}"/>
              </a:ext>
            </a:extLst>
          </p:cNvPr>
          <p:cNvSpPr/>
          <p:nvPr/>
        </p:nvSpPr>
        <p:spPr>
          <a:xfrm>
            <a:off x="10698285" y="4526731"/>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1" name="Nuoli: Oikea 80">
            <a:extLst>
              <a:ext uri="{FF2B5EF4-FFF2-40B4-BE49-F238E27FC236}">
                <a16:creationId xmlns:a16="http://schemas.microsoft.com/office/drawing/2014/main" id="{BCDE8932-2C17-47C6-B910-ABE0F9A5F33D}"/>
              </a:ext>
            </a:extLst>
          </p:cNvPr>
          <p:cNvSpPr/>
          <p:nvPr/>
        </p:nvSpPr>
        <p:spPr>
          <a:xfrm>
            <a:off x="10696751" y="4654477"/>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2" name="Nuoli: Oikea 81">
            <a:extLst>
              <a:ext uri="{FF2B5EF4-FFF2-40B4-BE49-F238E27FC236}">
                <a16:creationId xmlns:a16="http://schemas.microsoft.com/office/drawing/2014/main" id="{871EC47A-1A5F-4A81-8A52-9C3ADCD619C5}"/>
              </a:ext>
            </a:extLst>
          </p:cNvPr>
          <p:cNvSpPr/>
          <p:nvPr/>
        </p:nvSpPr>
        <p:spPr>
          <a:xfrm>
            <a:off x="10696750" y="4785728"/>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19" name="Tekstiruutu 18">
            <a:extLst>
              <a:ext uri="{FF2B5EF4-FFF2-40B4-BE49-F238E27FC236}">
                <a16:creationId xmlns:a16="http://schemas.microsoft.com/office/drawing/2014/main" id="{43912DD8-3E54-4CBF-BF73-F72E6F22E4A0}"/>
              </a:ext>
            </a:extLst>
          </p:cNvPr>
          <p:cNvSpPr txBox="1"/>
          <p:nvPr/>
        </p:nvSpPr>
        <p:spPr>
          <a:xfrm>
            <a:off x="10888788" y="4194478"/>
            <a:ext cx="1303212" cy="884858"/>
          </a:xfrm>
          <a:prstGeom prst="rect">
            <a:avLst/>
          </a:prstGeom>
          <a:noFill/>
        </p:spPr>
        <p:txBody>
          <a:bodyPr wrap="square" rtlCol="0">
            <a:spAutoFit/>
          </a:bodyPr>
          <a:lstStyle/>
          <a:p>
            <a:r>
              <a:rPr lang="fi-FI" sz="850" dirty="0"/>
              <a:t>JÄTERIKKIHAPPO</a:t>
            </a:r>
          </a:p>
          <a:p>
            <a:r>
              <a:rPr lang="fi-FI" sz="850" dirty="0"/>
              <a:t>NATRIUMSULFAATTI</a:t>
            </a:r>
          </a:p>
          <a:p>
            <a:r>
              <a:rPr lang="fi-FI" sz="850" dirty="0"/>
              <a:t>NATRIUMKLORIDI</a:t>
            </a:r>
          </a:p>
          <a:p>
            <a:r>
              <a:rPr lang="fi-FI" sz="850" dirty="0"/>
              <a:t>NATRIUMHYPOKLORIITTI</a:t>
            </a:r>
          </a:p>
          <a:p>
            <a:r>
              <a:rPr lang="fi-FI" sz="850" dirty="0"/>
              <a:t>KLOORI</a:t>
            </a:r>
          </a:p>
          <a:p>
            <a:endParaRPr lang="fi-FI" sz="900" dirty="0"/>
          </a:p>
        </p:txBody>
      </p:sp>
      <p:sp>
        <p:nvSpPr>
          <p:cNvPr id="83" name="Nuoli: Oikea 82">
            <a:extLst>
              <a:ext uri="{FF2B5EF4-FFF2-40B4-BE49-F238E27FC236}">
                <a16:creationId xmlns:a16="http://schemas.microsoft.com/office/drawing/2014/main" id="{8E684C9D-E62B-4711-B70A-4A5C95CF3C4A}"/>
              </a:ext>
            </a:extLst>
          </p:cNvPr>
          <p:cNvSpPr/>
          <p:nvPr/>
        </p:nvSpPr>
        <p:spPr>
          <a:xfrm rot="5400000">
            <a:off x="9505335" y="4092582"/>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4" name="Nuoli: Oikea 83">
            <a:extLst>
              <a:ext uri="{FF2B5EF4-FFF2-40B4-BE49-F238E27FC236}">
                <a16:creationId xmlns:a16="http://schemas.microsoft.com/office/drawing/2014/main" id="{273C634A-B258-473B-BC37-D49172A587CB}"/>
              </a:ext>
            </a:extLst>
          </p:cNvPr>
          <p:cNvSpPr/>
          <p:nvPr/>
        </p:nvSpPr>
        <p:spPr>
          <a:xfrm rot="5400000">
            <a:off x="9919927" y="4023265"/>
            <a:ext cx="369332"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6" name="Nuoli: Oikea 85">
            <a:extLst>
              <a:ext uri="{FF2B5EF4-FFF2-40B4-BE49-F238E27FC236}">
                <a16:creationId xmlns:a16="http://schemas.microsoft.com/office/drawing/2014/main" id="{3FC5CC74-3E5B-414F-85C3-6F00578EADC9}"/>
              </a:ext>
            </a:extLst>
          </p:cNvPr>
          <p:cNvSpPr/>
          <p:nvPr/>
        </p:nvSpPr>
        <p:spPr>
          <a:xfrm rot="5400000">
            <a:off x="10512771" y="4093105"/>
            <a:ext cx="225121" cy="930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8" name="Tekstiruutu 27">
            <a:extLst>
              <a:ext uri="{FF2B5EF4-FFF2-40B4-BE49-F238E27FC236}">
                <a16:creationId xmlns:a16="http://schemas.microsoft.com/office/drawing/2014/main" id="{BD8D2FA8-974F-4BB0-89D9-03A007254CF0}"/>
              </a:ext>
            </a:extLst>
          </p:cNvPr>
          <p:cNvSpPr txBox="1"/>
          <p:nvPr/>
        </p:nvSpPr>
        <p:spPr>
          <a:xfrm>
            <a:off x="9213316" y="3830293"/>
            <a:ext cx="838820" cy="230832"/>
          </a:xfrm>
          <a:prstGeom prst="rect">
            <a:avLst/>
          </a:prstGeom>
          <a:noFill/>
        </p:spPr>
        <p:txBody>
          <a:bodyPr wrap="square" rtlCol="0">
            <a:spAutoFit/>
          </a:bodyPr>
          <a:lstStyle/>
          <a:p>
            <a:r>
              <a:rPr lang="fi-FI" sz="900" dirty="0"/>
              <a:t>RIKKIDIOKSIDI</a:t>
            </a:r>
          </a:p>
        </p:txBody>
      </p:sp>
      <p:sp>
        <p:nvSpPr>
          <p:cNvPr id="29" name="Tekstiruutu 28">
            <a:extLst>
              <a:ext uri="{FF2B5EF4-FFF2-40B4-BE49-F238E27FC236}">
                <a16:creationId xmlns:a16="http://schemas.microsoft.com/office/drawing/2014/main" id="{EB1613D2-1EAF-45DC-9269-67B7B002AF33}"/>
              </a:ext>
            </a:extLst>
          </p:cNvPr>
          <p:cNvSpPr txBox="1"/>
          <p:nvPr/>
        </p:nvSpPr>
        <p:spPr>
          <a:xfrm>
            <a:off x="9733940" y="3560201"/>
            <a:ext cx="796694" cy="369332"/>
          </a:xfrm>
          <a:prstGeom prst="rect">
            <a:avLst/>
          </a:prstGeom>
          <a:noFill/>
        </p:spPr>
        <p:txBody>
          <a:bodyPr wrap="square" rtlCol="0">
            <a:spAutoFit/>
          </a:bodyPr>
          <a:lstStyle/>
          <a:p>
            <a:r>
              <a:rPr lang="fi-FI" sz="900" dirty="0"/>
              <a:t>RIKKIHAPPO-LIUOS</a:t>
            </a:r>
          </a:p>
        </p:txBody>
      </p:sp>
      <p:sp>
        <p:nvSpPr>
          <p:cNvPr id="30" name="Tekstiruutu 29">
            <a:extLst>
              <a:ext uri="{FF2B5EF4-FFF2-40B4-BE49-F238E27FC236}">
                <a16:creationId xmlns:a16="http://schemas.microsoft.com/office/drawing/2014/main" id="{A8C1C538-B1D5-4668-90E7-9FC8CD11DF3D}"/>
              </a:ext>
            </a:extLst>
          </p:cNvPr>
          <p:cNvSpPr txBox="1"/>
          <p:nvPr/>
        </p:nvSpPr>
        <p:spPr>
          <a:xfrm>
            <a:off x="10336405" y="3708350"/>
            <a:ext cx="676581" cy="338554"/>
          </a:xfrm>
          <a:prstGeom prst="rect">
            <a:avLst/>
          </a:prstGeom>
          <a:noFill/>
        </p:spPr>
        <p:txBody>
          <a:bodyPr wrap="square" rtlCol="0">
            <a:spAutoFit/>
          </a:bodyPr>
          <a:lstStyle/>
          <a:p>
            <a:r>
              <a:rPr lang="fi-FI" sz="800" dirty="0"/>
              <a:t>NATRIUM-KLORAATTI</a:t>
            </a:r>
          </a:p>
        </p:txBody>
      </p:sp>
      <p:sp>
        <p:nvSpPr>
          <p:cNvPr id="92" name="Nuoli: Kaareva oikealle 91">
            <a:extLst>
              <a:ext uri="{FF2B5EF4-FFF2-40B4-BE49-F238E27FC236}">
                <a16:creationId xmlns:a16="http://schemas.microsoft.com/office/drawing/2014/main" id="{EF2FAA4B-6495-46BA-A7A2-D939D234680D}"/>
              </a:ext>
            </a:extLst>
          </p:cNvPr>
          <p:cNvSpPr/>
          <p:nvPr/>
        </p:nvSpPr>
        <p:spPr>
          <a:xfrm rot="18405833">
            <a:off x="5454976" y="5278305"/>
            <a:ext cx="287077" cy="889921"/>
          </a:xfrm>
          <a:prstGeom prst="curved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cxnSp>
        <p:nvCxnSpPr>
          <p:cNvPr id="34" name="Yhdistin: Kaareva 33">
            <a:extLst>
              <a:ext uri="{FF2B5EF4-FFF2-40B4-BE49-F238E27FC236}">
                <a16:creationId xmlns:a16="http://schemas.microsoft.com/office/drawing/2014/main" id="{017C1E6E-02C9-42FB-BA6A-870D9DDB3F1D}"/>
              </a:ext>
            </a:extLst>
          </p:cNvPr>
          <p:cNvCxnSpPr>
            <a:cxnSpLocks/>
            <a:stCxn id="19" idx="0"/>
          </p:cNvCxnSpPr>
          <p:nvPr/>
        </p:nvCxnSpPr>
        <p:spPr>
          <a:xfrm rot="16200000" flipV="1">
            <a:off x="9800788" y="2454872"/>
            <a:ext cx="1990955" cy="1488258"/>
          </a:xfrm>
          <a:prstGeom prst="curvedConnector3">
            <a:avLst>
              <a:gd name="adj1" fmla="val 34180"/>
            </a:avLst>
          </a:prstGeom>
          <a:ln>
            <a:solidFill>
              <a:srgbClr val="4A0D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045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Nuoli: Oikea 85">
            <a:extLst>
              <a:ext uri="{FF2B5EF4-FFF2-40B4-BE49-F238E27FC236}">
                <a16:creationId xmlns:a16="http://schemas.microsoft.com/office/drawing/2014/main" id="{3E9BF034-3A3C-4B2D-9176-130D7DF7F9CA}"/>
              </a:ext>
            </a:extLst>
          </p:cNvPr>
          <p:cNvSpPr/>
          <p:nvPr/>
        </p:nvSpPr>
        <p:spPr>
          <a:xfrm rot="10800000">
            <a:off x="4151699" y="4788144"/>
            <a:ext cx="747236" cy="1242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5" name="Nuoli: Oikea 74">
            <a:extLst>
              <a:ext uri="{FF2B5EF4-FFF2-40B4-BE49-F238E27FC236}">
                <a16:creationId xmlns:a16="http://schemas.microsoft.com/office/drawing/2014/main" id="{7CF8F25B-298C-4934-89B0-F75008EE8D5E}"/>
              </a:ext>
            </a:extLst>
          </p:cNvPr>
          <p:cNvSpPr/>
          <p:nvPr/>
        </p:nvSpPr>
        <p:spPr>
          <a:xfrm rot="10800000">
            <a:off x="4322129" y="4994912"/>
            <a:ext cx="747236" cy="12421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4" name="Nuoli: Oikea 63">
            <a:extLst>
              <a:ext uri="{FF2B5EF4-FFF2-40B4-BE49-F238E27FC236}">
                <a16:creationId xmlns:a16="http://schemas.microsoft.com/office/drawing/2014/main" id="{6AC777A0-E72A-4853-B91E-7152DCCEB775}"/>
              </a:ext>
            </a:extLst>
          </p:cNvPr>
          <p:cNvSpPr/>
          <p:nvPr/>
        </p:nvSpPr>
        <p:spPr>
          <a:xfrm rot="10800000">
            <a:off x="8396210" y="1195242"/>
            <a:ext cx="972634" cy="338945"/>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2" name="Ellipsi 61">
            <a:extLst>
              <a:ext uri="{FF2B5EF4-FFF2-40B4-BE49-F238E27FC236}">
                <a16:creationId xmlns:a16="http://schemas.microsoft.com/office/drawing/2014/main" id="{BADCE8DA-9A94-48E6-8204-46E5BD791500}"/>
              </a:ext>
            </a:extLst>
          </p:cNvPr>
          <p:cNvSpPr/>
          <p:nvPr/>
        </p:nvSpPr>
        <p:spPr>
          <a:xfrm>
            <a:off x="9298157" y="984410"/>
            <a:ext cx="1163519" cy="1203643"/>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2269886" cy="646331"/>
          </a:xfrm>
          <a:prstGeom prst="rect">
            <a:avLst/>
          </a:prstGeom>
          <a:noFill/>
        </p:spPr>
        <p:txBody>
          <a:bodyPr wrap="square" rtlCol="0">
            <a:spAutoFit/>
          </a:bodyPr>
          <a:lstStyle/>
          <a:p>
            <a:r>
              <a:rPr lang="fi-FI" dirty="0"/>
              <a:t>SELLU</a:t>
            </a:r>
          </a:p>
          <a:p>
            <a:r>
              <a:rPr lang="fi-FI" dirty="0"/>
              <a:t>Kuivatus 1/1</a:t>
            </a:r>
          </a:p>
        </p:txBody>
      </p:sp>
      <p:sp>
        <p:nvSpPr>
          <p:cNvPr id="7" name="Ellipsi 6">
            <a:extLst>
              <a:ext uri="{FF2B5EF4-FFF2-40B4-BE49-F238E27FC236}">
                <a16:creationId xmlns:a16="http://schemas.microsoft.com/office/drawing/2014/main" id="{11D1964C-02D4-4148-8A5C-A51340ABBBDD}"/>
              </a:ext>
            </a:extLst>
          </p:cNvPr>
          <p:cNvSpPr/>
          <p:nvPr/>
        </p:nvSpPr>
        <p:spPr>
          <a:xfrm>
            <a:off x="4432305" y="995483"/>
            <a:ext cx="4865853" cy="4867034"/>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a:endCxn id="7" idx="0"/>
          </p:cNvCxnSpPr>
          <p:nvPr/>
        </p:nvCxnSpPr>
        <p:spPr>
          <a:xfrm flipH="1" flipV="1">
            <a:off x="6865232" y="995483"/>
            <a:ext cx="5542" cy="15786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a:stCxn id="9" idx="7"/>
            <a:endCxn id="7" idx="7"/>
          </p:cNvCxnSpPr>
          <p:nvPr/>
        </p:nvCxnSpPr>
        <p:spPr>
          <a:xfrm flipV="1">
            <a:off x="7498519" y="1708244"/>
            <a:ext cx="1087051" cy="11237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7C2E953-0942-40CE-BEB2-1EADF2D53E1A}"/>
              </a:ext>
            </a:extLst>
          </p:cNvPr>
          <p:cNvCxnSpPr>
            <a:cxnSpLocks/>
            <a:stCxn id="9" idx="6"/>
            <a:endCxn id="7" idx="6"/>
          </p:cNvCxnSpPr>
          <p:nvPr/>
        </p:nvCxnSpPr>
        <p:spPr>
          <a:xfrm flipV="1">
            <a:off x="7758540" y="3429000"/>
            <a:ext cx="1539618" cy="253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080E3264-E779-41B2-A5BB-5B4ADC504B30}"/>
              </a:ext>
            </a:extLst>
          </p:cNvPr>
          <p:cNvCxnSpPr>
            <a:cxnSpLocks/>
            <a:stCxn id="9" idx="5"/>
            <a:endCxn id="7" idx="5"/>
          </p:cNvCxnSpPr>
          <p:nvPr/>
        </p:nvCxnSpPr>
        <p:spPr>
          <a:xfrm>
            <a:off x="7498519" y="4076735"/>
            <a:ext cx="1087051" cy="107302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2773CE8-B718-4448-A6B1-A04CD732F1F0}"/>
              </a:ext>
            </a:extLst>
          </p:cNvPr>
          <p:cNvCxnSpPr>
            <a:cxnSpLocks/>
            <a:stCxn id="9" idx="4"/>
            <a:endCxn id="7" idx="4"/>
          </p:cNvCxnSpPr>
          <p:nvPr/>
        </p:nvCxnSpPr>
        <p:spPr>
          <a:xfrm flipH="1">
            <a:off x="6865232" y="4334535"/>
            <a:ext cx="5542" cy="15279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F161555-FE57-47BC-97AA-139B749AF0D9}"/>
              </a:ext>
            </a:extLst>
          </p:cNvPr>
          <p:cNvCxnSpPr>
            <a:cxnSpLocks/>
          </p:cNvCxnSpPr>
          <p:nvPr/>
        </p:nvCxnSpPr>
        <p:spPr>
          <a:xfrm flipH="1">
            <a:off x="5506937" y="4181038"/>
            <a:ext cx="869144" cy="12697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71EA14DD-A6A2-4CB6-B537-3058EF4E8FA7}"/>
              </a:ext>
            </a:extLst>
          </p:cNvPr>
          <p:cNvCxnSpPr>
            <a:cxnSpLocks/>
            <a:stCxn id="9" idx="2"/>
            <a:endCxn id="7" idx="2"/>
          </p:cNvCxnSpPr>
          <p:nvPr/>
        </p:nvCxnSpPr>
        <p:spPr>
          <a:xfrm flipH="1" flipV="1">
            <a:off x="4432305" y="3429000"/>
            <a:ext cx="1550702" cy="25351"/>
          </a:xfrm>
          <a:prstGeom prst="line">
            <a:avLst/>
          </a:prstGeom>
          <a:ln w="25400"/>
        </p:spPr>
        <p:style>
          <a:lnRef idx="2">
            <a:schemeClr val="dk1"/>
          </a:lnRef>
          <a:fillRef idx="0">
            <a:schemeClr val="dk1"/>
          </a:fillRef>
          <a:effectRef idx="1">
            <a:schemeClr val="dk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a:stCxn id="9" idx="1"/>
            <a:endCxn id="7" idx="1"/>
          </p:cNvCxnSpPr>
          <p:nvPr/>
        </p:nvCxnSpPr>
        <p:spPr>
          <a:xfrm flipH="1" flipV="1">
            <a:off x="5144893" y="1708244"/>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8DD0BA74-6D6C-4677-8CD7-9AB281C106DF}"/>
              </a:ext>
            </a:extLst>
          </p:cNvPr>
          <p:cNvCxnSpPr>
            <a:cxnSpLocks/>
          </p:cNvCxnSpPr>
          <p:nvPr/>
        </p:nvCxnSpPr>
        <p:spPr>
          <a:xfrm flipV="1">
            <a:off x="4725983" y="3868618"/>
            <a:ext cx="1371600" cy="72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kstiruutu 33">
            <a:extLst>
              <a:ext uri="{FF2B5EF4-FFF2-40B4-BE49-F238E27FC236}">
                <a16:creationId xmlns:a16="http://schemas.microsoft.com/office/drawing/2014/main" id="{2C2CCE1D-FB32-4D2E-B2DA-378966EA4F47}"/>
              </a:ext>
            </a:extLst>
          </p:cNvPr>
          <p:cNvSpPr txBox="1"/>
          <p:nvPr/>
        </p:nvSpPr>
        <p:spPr>
          <a:xfrm>
            <a:off x="7868485" y="2574167"/>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MASSAN PESU</a:t>
            </a:r>
          </a:p>
        </p:txBody>
      </p:sp>
      <p:sp>
        <p:nvSpPr>
          <p:cNvPr id="37" name="Tekstiruutu 38">
            <a:extLst>
              <a:ext uri="{FF2B5EF4-FFF2-40B4-BE49-F238E27FC236}">
                <a16:creationId xmlns:a16="http://schemas.microsoft.com/office/drawing/2014/main" id="{01188E86-C3DE-470C-A28D-3853E57AC5CE}"/>
              </a:ext>
            </a:extLst>
          </p:cNvPr>
          <p:cNvSpPr txBox="1"/>
          <p:nvPr/>
        </p:nvSpPr>
        <p:spPr>
          <a:xfrm>
            <a:off x="4570658" y="3722426"/>
            <a:ext cx="1575010"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JÄLKIKÄSITTELY</a:t>
            </a:r>
            <a:endParaRPr lang="fi-FI" sz="1600" dirty="0"/>
          </a:p>
        </p:txBody>
      </p:sp>
      <p:sp>
        <p:nvSpPr>
          <p:cNvPr id="65" name="Tekstiruutu 64">
            <a:extLst>
              <a:ext uri="{FF2B5EF4-FFF2-40B4-BE49-F238E27FC236}">
                <a16:creationId xmlns:a16="http://schemas.microsoft.com/office/drawing/2014/main" id="{3E5ECB25-9534-423D-B03B-F63096F4A537}"/>
              </a:ext>
            </a:extLst>
          </p:cNvPr>
          <p:cNvSpPr txBox="1"/>
          <p:nvPr/>
        </p:nvSpPr>
        <p:spPr>
          <a:xfrm>
            <a:off x="10516141" y="1254562"/>
            <a:ext cx="1055762" cy="523220"/>
          </a:xfrm>
          <a:prstGeom prst="rect">
            <a:avLst/>
          </a:prstGeom>
          <a:noFill/>
        </p:spPr>
        <p:txBody>
          <a:bodyPr wrap="square" rtlCol="0">
            <a:spAutoFit/>
          </a:bodyPr>
          <a:lstStyle/>
          <a:p>
            <a:r>
              <a:rPr lang="fi-FI" sz="1400" dirty="0"/>
              <a:t>KEMIKAALI-KIERTO</a:t>
            </a:r>
            <a:endParaRPr lang="fi-FI" sz="1600" dirty="0"/>
          </a:p>
        </p:txBody>
      </p:sp>
      <p:sp>
        <p:nvSpPr>
          <p:cNvPr id="56" name="Tekstiruutu 1">
            <a:extLst>
              <a:ext uri="{FF2B5EF4-FFF2-40B4-BE49-F238E27FC236}">
                <a16:creationId xmlns:a16="http://schemas.microsoft.com/office/drawing/2014/main" id="{BA6C0941-4812-482F-A223-7131141BBC24}"/>
              </a:ext>
            </a:extLst>
          </p:cNvPr>
          <p:cNvSpPr txBox="1"/>
          <p:nvPr/>
        </p:nvSpPr>
        <p:spPr>
          <a:xfrm>
            <a:off x="4593968" y="2574990"/>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RAAKA-AINEET</a:t>
            </a:r>
          </a:p>
        </p:txBody>
      </p:sp>
      <p:sp>
        <p:nvSpPr>
          <p:cNvPr id="20" name="Nuoli: Oikea 19">
            <a:extLst>
              <a:ext uri="{FF2B5EF4-FFF2-40B4-BE49-F238E27FC236}">
                <a16:creationId xmlns:a16="http://schemas.microsoft.com/office/drawing/2014/main" id="{8A514F0F-8B6D-4E4B-9989-EF725E2C9E81}"/>
              </a:ext>
            </a:extLst>
          </p:cNvPr>
          <p:cNvSpPr/>
          <p:nvPr/>
        </p:nvSpPr>
        <p:spPr>
          <a:xfrm rot="18983673">
            <a:off x="5084586" y="1783880"/>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13" name="Tekstiruutu 31">
            <a:extLst>
              <a:ext uri="{FF2B5EF4-FFF2-40B4-BE49-F238E27FC236}">
                <a16:creationId xmlns:a16="http://schemas.microsoft.com/office/drawing/2014/main" id="{554E4717-7FE1-4B11-93CF-7D66136DE792}"/>
              </a:ext>
            </a:extLst>
          </p:cNvPr>
          <p:cNvSpPr txBox="1"/>
          <p:nvPr/>
        </p:nvSpPr>
        <p:spPr>
          <a:xfrm>
            <a:off x="5481530" y="1461003"/>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PUUN KÄSITTELY</a:t>
            </a:r>
          </a:p>
        </p:txBody>
      </p:sp>
      <p:sp>
        <p:nvSpPr>
          <p:cNvPr id="70" name="Tekstiruutu 32">
            <a:extLst>
              <a:ext uri="{FF2B5EF4-FFF2-40B4-BE49-F238E27FC236}">
                <a16:creationId xmlns:a16="http://schemas.microsoft.com/office/drawing/2014/main" id="{21FB3441-A049-4C01-A57D-9D0D983786F5}"/>
              </a:ext>
            </a:extLst>
          </p:cNvPr>
          <p:cNvSpPr txBox="1"/>
          <p:nvPr/>
        </p:nvSpPr>
        <p:spPr>
          <a:xfrm>
            <a:off x="7075845" y="1460034"/>
            <a:ext cx="1206466"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KEITTO</a:t>
            </a:r>
            <a:endParaRPr lang="fi-FI" sz="1600" dirty="0"/>
          </a:p>
        </p:txBody>
      </p:sp>
      <p:sp>
        <p:nvSpPr>
          <p:cNvPr id="21" name="Nuoli: Oikea 20">
            <a:extLst>
              <a:ext uri="{FF2B5EF4-FFF2-40B4-BE49-F238E27FC236}">
                <a16:creationId xmlns:a16="http://schemas.microsoft.com/office/drawing/2014/main" id="{E318204F-E47B-4A41-9A79-2CE8B15E28BC}"/>
              </a:ext>
            </a:extLst>
          </p:cNvPr>
          <p:cNvSpPr/>
          <p:nvPr/>
        </p:nvSpPr>
        <p:spPr>
          <a:xfrm>
            <a:off x="6684426" y="1112103"/>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22" name="Nuoli: Oikea 21">
            <a:extLst>
              <a:ext uri="{FF2B5EF4-FFF2-40B4-BE49-F238E27FC236}">
                <a16:creationId xmlns:a16="http://schemas.microsoft.com/office/drawing/2014/main" id="{66EA8B80-0A60-409E-9585-960E94D346CC}"/>
              </a:ext>
            </a:extLst>
          </p:cNvPr>
          <p:cNvSpPr/>
          <p:nvPr/>
        </p:nvSpPr>
        <p:spPr>
          <a:xfrm rot="2709761">
            <a:off x="8235432" y="17639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2" name="Tekstiruutu 34">
            <a:extLst>
              <a:ext uri="{FF2B5EF4-FFF2-40B4-BE49-F238E27FC236}">
                <a16:creationId xmlns:a16="http://schemas.microsoft.com/office/drawing/2014/main" id="{96E83F4D-A27F-45DF-98AF-087103BCA170}"/>
              </a:ext>
            </a:extLst>
          </p:cNvPr>
          <p:cNvSpPr txBox="1"/>
          <p:nvPr/>
        </p:nvSpPr>
        <p:spPr>
          <a:xfrm>
            <a:off x="7877278" y="3731795"/>
            <a:ext cx="133603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LAJITTELU</a:t>
            </a:r>
            <a:endParaRPr lang="fi-FI" sz="1600" dirty="0"/>
          </a:p>
        </p:txBody>
      </p:sp>
      <p:sp>
        <p:nvSpPr>
          <p:cNvPr id="24" name="Nuoli: Oikea 23">
            <a:extLst>
              <a:ext uri="{FF2B5EF4-FFF2-40B4-BE49-F238E27FC236}">
                <a16:creationId xmlns:a16="http://schemas.microsoft.com/office/drawing/2014/main" id="{97674F82-393F-44A4-A02F-678D31D37BD8}"/>
              </a:ext>
            </a:extLst>
          </p:cNvPr>
          <p:cNvSpPr/>
          <p:nvPr/>
        </p:nvSpPr>
        <p:spPr>
          <a:xfrm rot="8012130">
            <a:off x="8192243" y="489279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3" name="Nuoli: Oikea 22">
            <a:extLst>
              <a:ext uri="{FF2B5EF4-FFF2-40B4-BE49-F238E27FC236}">
                <a16:creationId xmlns:a16="http://schemas.microsoft.com/office/drawing/2014/main" id="{307B9F2E-F4CD-46EB-B07C-CF7126640354}"/>
              </a:ext>
            </a:extLst>
          </p:cNvPr>
          <p:cNvSpPr/>
          <p:nvPr/>
        </p:nvSpPr>
        <p:spPr>
          <a:xfrm rot="5400000">
            <a:off x="8890554" y="33435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1" name="Tekstiruutu 35">
            <a:extLst>
              <a:ext uri="{FF2B5EF4-FFF2-40B4-BE49-F238E27FC236}">
                <a16:creationId xmlns:a16="http://schemas.microsoft.com/office/drawing/2014/main" id="{2BE07C1E-22AB-4502-A09B-121964D2045A}"/>
              </a:ext>
            </a:extLst>
          </p:cNvPr>
          <p:cNvSpPr txBox="1"/>
          <p:nvPr/>
        </p:nvSpPr>
        <p:spPr>
          <a:xfrm>
            <a:off x="6993746" y="4817726"/>
            <a:ext cx="1273052" cy="523220"/>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HAPPIDELIG-NIFIOINTI</a:t>
            </a:r>
            <a:endParaRPr lang="fi-FI" sz="1600" dirty="0"/>
          </a:p>
        </p:txBody>
      </p:sp>
      <p:sp>
        <p:nvSpPr>
          <p:cNvPr id="25" name="Nuoli: Oikea 24">
            <a:extLst>
              <a:ext uri="{FF2B5EF4-FFF2-40B4-BE49-F238E27FC236}">
                <a16:creationId xmlns:a16="http://schemas.microsoft.com/office/drawing/2014/main" id="{88721499-0C81-48E5-BA50-4A8FA85DD7BF}"/>
              </a:ext>
            </a:extLst>
          </p:cNvPr>
          <p:cNvSpPr/>
          <p:nvPr/>
        </p:nvSpPr>
        <p:spPr>
          <a:xfrm rot="10800000">
            <a:off x="6649717" y="550366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6" name="Tekstiruutu 36">
            <a:extLst>
              <a:ext uri="{FF2B5EF4-FFF2-40B4-BE49-F238E27FC236}">
                <a16:creationId xmlns:a16="http://schemas.microsoft.com/office/drawing/2014/main" id="{3A8A8A98-CB00-4B87-AAC7-2D8BB712A03D}"/>
              </a:ext>
            </a:extLst>
          </p:cNvPr>
          <p:cNvSpPr txBox="1"/>
          <p:nvPr/>
        </p:nvSpPr>
        <p:spPr>
          <a:xfrm>
            <a:off x="5922612" y="4835795"/>
            <a:ext cx="100964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VALKAISU</a:t>
            </a:r>
            <a:endParaRPr lang="fi-FI" sz="1600" dirty="0"/>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36218" y="978290"/>
            <a:ext cx="5046436" cy="5028903"/>
          </a:xfrm>
          <a:prstGeom prst="pie">
            <a:avLst>
              <a:gd name="adj1" fmla="val 16338086"/>
              <a:gd name="adj2" fmla="val 1460066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Nuoli: Oikea 46">
            <a:extLst>
              <a:ext uri="{FF2B5EF4-FFF2-40B4-BE49-F238E27FC236}">
                <a16:creationId xmlns:a16="http://schemas.microsoft.com/office/drawing/2014/main" id="{93A87493-C90F-44BE-BCC5-0FB52E603DBE}"/>
              </a:ext>
            </a:extLst>
          </p:cNvPr>
          <p:cNvSpPr/>
          <p:nvPr/>
        </p:nvSpPr>
        <p:spPr>
          <a:xfrm rot="10800000">
            <a:off x="3449558" y="3486821"/>
            <a:ext cx="991517" cy="3901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46" name="Tekstiruutu 45">
            <a:extLst>
              <a:ext uri="{FF2B5EF4-FFF2-40B4-BE49-F238E27FC236}">
                <a16:creationId xmlns:a16="http://schemas.microsoft.com/office/drawing/2014/main" id="{6FD9CDB9-2956-4EB7-9E2E-989705CCF46E}"/>
              </a:ext>
            </a:extLst>
          </p:cNvPr>
          <p:cNvSpPr txBox="1"/>
          <p:nvPr/>
        </p:nvSpPr>
        <p:spPr>
          <a:xfrm>
            <a:off x="5959524" y="3128877"/>
            <a:ext cx="1849592" cy="584775"/>
          </a:xfrm>
          <a:prstGeom prst="rect">
            <a:avLst/>
          </a:prstGeom>
          <a:noFill/>
        </p:spPr>
        <p:txBody>
          <a:bodyPr wrap="square" rtlCol="0">
            <a:spAutoFit/>
          </a:bodyPr>
          <a:lstStyle/>
          <a:p>
            <a:pPr algn="ctr"/>
            <a:r>
              <a:rPr lang="fi-FI" sz="1200" b="1" dirty="0"/>
              <a:t>KUITULINJA:</a:t>
            </a:r>
          </a:p>
          <a:p>
            <a:pPr algn="ctr"/>
            <a:r>
              <a:rPr lang="fi-FI" sz="2000" b="1" dirty="0"/>
              <a:t>KUIVATUS</a:t>
            </a:r>
          </a:p>
        </p:txBody>
      </p:sp>
      <p:sp>
        <p:nvSpPr>
          <p:cNvPr id="63" name="Nuoli: Oikea 62">
            <a:extLst>
              <a:ext uri="{FF2B5EF4-FFF2-40B4-BE49-F238E27FC236}">
                <a16:creationId xmlns:a16="http://schemas.microsoft.com/office/drawing/2014/main" id="{B05E37A7-6EA4-45C0-836C-EDEBA52C87A3}"/>
              </a:ext>
            </a:extLst>
          </p:cNvPr>
          <p:cNvSpPr/>
          <p:nvPr/>
        </p:nvSpPr>
        <p:spPr>
          <a:xfrm rot="18946766">
            <a:off x="9036277" y="2307239"/>
            <a:ext cx="821576" cy="35850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2" name="Nuoli: Oikea 41">
            <a:extLst>
              <a:ext uri="{FF2B5EF4-FFF2-40B4-BE49-F238E27FC236}">
                <a16:creationId xmlns:a16="http://schemas.microsoft.com/office/drawing/2014/main" id="{1F2B5533-A888-4FBD-9528-59448880C73F}"/>
              </a:ext>
            </a:extLst>
          </p:cNvPr>
          <p:cNvSpPr/>
          <p:nvPr/>
        </p:nvSpPr>
        <p:spPr>
          <a:xfrm>
            <a:off x="315809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58" name="Suora yhdysviiva 57">
            <a:extLst>
              <a:ext uri="{FF2B5EF4-FFF2-40B4-BE49-F238E27FC236}">
                <a16:creationId xmlns:a16="http://schemas.microsoft.com/office/drawing/2014/main" id="{1ED53EF5-B91B-4764-94A7-64F83AADC7F3}"/>
              </a:ext>
            </a:extLst>
          </p:cNvPr>
          <p:cNvCxnSpPr>
            <a:cxnSpLocks/>
          </p:cNvCxnSpPr>
          <p:nvPr/>
        </p:nvCxnSpPr>
        <p:spPr>
          <a:xfrm>
            <a:off x="9880504" y="978865"/>
            <a:ext cx="0" cy="6184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kstiruutu 68">
            <a:extLst>
              <a:ext uri="{FF2B5EF4-FFF2-40B4-BE49-F238E27FC236}">
                <a16:creationId xmlns:a16="http://schemas.microsoft.com/office/drawing/2014/main" id="{272BD964-A0E8-4E40-AFD5-A4A00E355CB8}"/>
              </a:ext>
            </a:extLst>
          </p:cNvPr>
          <p:cNvSpPr txBox="1"/>
          <p:nvPr/>
        </p:nvSpPr>
        <p:spPr>
          <a:xfrm>
            <a:off x="9408334" y="1813955"/>
            <a:ext cx="919909" cy="230832"/>
          </a:xfrm>
          <a:prstGeom prst="rect">
            <a:avLst/>
          </a:prstGeom>
          <a:noFill/>
        </p:spPr>
        <p:txBody>
          <a:bodyPr wrap="square" rtlCol="0">
            <a:spAutoFit/>
          </a:bodyPr>
          <a:lstStyle/>
          <a:p>
            <a:r>
              <a:rPr lang="fi-FI" sz="900" dirty="0"/>
              <a:t>HAIHDUTTAMO</a:t>
            </a:r>
          </a:p>
        </p:txBody>
      </p:sp>
      <p:cxnSp>
        <p:nvCxnSpPr>
          <p:cNvPr id="60" name="Suora yhdysviiva 59">
            <a:extLst>
              <a:ext uri="{FF2B5EF4-FFF2-40B4-BE49-F238E27FC236}">
                <a16:creationId xmlns:a16="http://schemas.microsoft.com/office/drawing/2014/main" id="{D6D3278B-F377-4B90-9408-76700D252DAA}"/>
              </a:ext>
            </a:extLst>
          </p:cNvPr>
          <p:cNvCxnSpPr/>
          <p:nvPr/>
        </p:nvCxnSpPr>
        <p:spPr>
          <a:xfrm flipV="1">
            <a:off x="9368844" y="1597304"/>
            <a:ext cx="511073" cy="3042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33773D9F-3D1D-4F0A-9744-58D1CAAAC9CC}"/>
              </a:ext>
            </a:extLst>
          </p:cNvPr>
          <p:cNvCxnSpPr>
            <a:cxnSpLocks/>
          </p:cNvCxnSpPr>
          <p:nvPr/>
        </p:nvCxnSpPr>
        <p:spPr>
          <a:xfrm flipH="1" flipV="1">
            <a:off x="9879918" y="1597304"/>
            <a:ext cx="493609" cy="2996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kstiruutu 88">
            <a:extLst>
              <a:ext uri="{FF2B5EF4-FFF2-40B4-BE49-F238E27FC236}">
                <a16:creationId xmlns:a16="http://schemas.microsoft.com/office/drawing/2014/main" id="{2602BE7C-FE20-41F5-8D18-831F10B74465}"/>
              </a:ext>
            </a:extLst>
          </p:cNvPr>
          <p:cNvSpPr txBox="1"/>
          <p:nvPr/>
        </p:nvSpPr>
        <p:spPr>
          <a:xfrm>
            <a:off x="9835265" y="1151632"/>
            <a:ext cx="576196" cy="369332"/>
          </a:xfrm>
          <a:prstGeom prst="rect">
            <a:avLst/>
          </a:prstGeom>
          <a:noFill/>
        </p:spPr>
        <p:txBody>
          <a:bodyPr wrap="square" rtlCol="0">
            <a:spAutoFit/>
          </a:bodyPr>
          <a:lstStyle/>
          <a:p>
            <a:r>
              <a:rPr lang="fi-FI" sz="900" dirty="0"/>
              <a:t>SOODA-KATTILA</a:t>
            </a:r>
          </a:p>
        </p:txBody>
      </p:sp>
      <p:sp>
        <p:nvSpPr>
          <p:cNvPr id="90" name="Tekstiruutu 89">
            <a:extLst>
              <a:ext uri="{FF2B5EF4-FFF2-40B4-BE49-F238E27FC236}">
                <a16:creationId xmlns:a16="http://schemas.microsoft.com/office/drawing/2014/main" id="{86D9C300-D044-416E-9AC9-72692545BC99}"/>
              </a:ext>
            </a:extLst>
          </p:cNvPr>
          <p:cNvSpPr txBox="1"/>
          <p:nvPr/>
        </p:nvSpPr>
        <p:spPr>
          <a:xfrm>
            <a:off x="9346020" y="1150228"/>
            <a:ext cx="616864" cy="646331"/>
          </a:xfrm>
          <a:prstGeom prst="rect">
            <a:avLst/>
          </a:prstGeom>
          <a:noFill/>
        </p:spPr>
        <p:txBody>
          <a:bodyPr wrap="square" rtlCol="0">
            <a:spAutoFit/>
          </a:bodyPr>
          <a:lstStyle/>
          <a:p>
            <a:r>
              <a:rPr lang="fi-FI" sz="900" dirty="0"/>
              <a:t>VALKO-LIPEÄN VALMIS-TUS</a:t>
            </a:r>
          </a:p>
        </p:txBody>
      </p:sp>
      <p:sp>
        <p:nvSpPr>
          <p:cNvPr id="108" name="Tekstiruutu 107">
            <a:extLst>
              <a:ext uri="{FF2B5EF4-FFF2-40B4-BE49-F238E27FC236}">
                <a16:creationId xmlns:a16="http://schemas.microsoft.com/office/drawing/2014/main" id="{5622A224-9CAA-4A43-8521-39F27D41A1C4}"/>
              </a:ext>
            </a:extLst>
          </p:cNvPr>
          <p:cNvSpPr txBox="1"/>
          <p:nvPr/>
        </p:nvSpPr>
        <p:spPr>
          <a:xfrm rot="18957143">
            <a:off x="9051251" y="2363300"/>
            <a:ext cx="792844" cy="230832"/>
          </a:xfrm>
          <a:prstGeom prst="rect">
            <a:avLst/>
          </a:prstGeom>
          <a:noFill/>
        </p:spPr>
        <p:txBody>
          <a:bodyPr wrap="square" rtlCol="0">
            <a:spAutoFit/>
          </a:bodyPr>
          <a:lstStyle/>
          <a:p>
            <a:r>
              <a:rPr lang="fi-FI" sz="900" dirty="0">
                <a:solidFill>
                  <a:schemeClr val="bg1"/>
                </a:solidFill>
              </a:rPr>
              <a:t>MUSTALIPEÄ</a:t>
            </a:r>
          </a:p>
        </p:txBody>
      </p:sp>
      <p:sp>
        <p:nvSpPr>
          <p:cNvPr id="109" name="Tekstiruutu 108">
            <a:extLst>
              <a:ext uri="{FF2B5EF4-FFF2-40B4-BE49-F238E27FC236}">
                <a16:creationId xmlns:a16="http://schemas.microsoft.com/office/drawing/2014/main" id="{EF8EFDD6-81BF-44E3-A3A1-CA0E072685D4}"/>
              </a:ext>
            </a:extLst>
          </p:cNvPr>
          <p:cNvSpPr txBox="1"/>
          <p:nvPr/>
        </p:nvSpPr>
        <p:spPr>
          <a:xfrm>
            <a:off x="8517079" y="1251710"/>
            <a:ext cx="792844" cy="230832"/>
          </a:xfrm>
          <a:prstGeom prst="rect">
            <a:avLst/>
          </a:prstGeom>
          <a:noFill/>
        </p:spPr>
        <p:txBody>
          <a:bodyPr wrap="square" rtlCol="0">
            <a:spAutoFit/>
          </a:bodyPr>
          <a:lstStyle/>
          <a:p>
            <a:r>
              <a:rPr lang="fi-FI" sz="900" dirty="0">
                <a:solidFill>
                  <a:schemeClr val="bg1"/>
                </a:solidFill>
              </a:rPr>
              <a:t>VALKOLIPEÄ</a:t>
            </a:r>
          </a:p>
        </p:txBody>
      </p:sp>
      <p:sp>
        <p:nvSpPr>
          <p:cNvPr id="5" name="Ellipsi 4">
            <a:extLst>
              <a:ext uri="{FF2B5EF4-FFF2-40B4-BE49-F238E27FC236}">
                <a16:creationId xmlns:a16="http://schemas.microsoft.com/office/drawing/2014/main" id="{F8A47D7C-03E4-460D-A14E-2FF924E30B33}"/>
              </a:ext>
            </a:extLst>
          </p:cNvPr>
          <p:cNvSpPr/>
          <p:nvPr/>
        </p:nvSpPr>
        <p:spPr>
          <a:xfrm>
            <a:off x="9286359" y="964823"/>
            <a:ext cx="1206466" cy="12428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6" name="Nuoli: Oikea 25">
            <a:extLst>
              <a:ext uri="{FF2B5EF4-FFF2-40B4-BE49-F238E27FC236}">
                <a16:creationId xmlns:a16="http://schemas.microsoft.com/office/drawing/2014/main" id="{F63CE276-B1CE-4D18-B9E2-29759AB11B76}"/>
              </a:ext>
            </a:extLst>
          </p:cNvPr>
          <p:cNvSpPr/>
          <p:nvPr/>
        </p:nvSpPr>
        <p:spPr>
          <a:xfrm rot="12690754">
            <a:off x="5424562" y="511427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pic>
        <p:nvPicPr>
          <p:cNvPr id="73" name="Kuva 72" descr="Nuoliympyrä">
            <a:extLst>
              <a:ext uri="{FF2B5EF4-FFF2-40B4-BE49-F238E27FC236}">
                <a16:creationId xmlns:a16="http://schemas.microsoft.com/office/drawing/2014/main" id="{2696AF92-0F43-4627-AE36-B624E1189B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9845" y="5237040"/>
            <a:ext cx="1564580" cy="1564580"/>
          </a:xfrm>
          <a:prstGeom prst="rect">
            <a:avLst/>
          </a:prstGeom>
          <a:scene3d>
            <a:camera prst="orthographicFront">
              <a:rot lat="0" lon="10800000" rev="0"/>
            </a:camera>
            <a:lightRig rig="threePt" dir="t"/>
          </a:scene3d>
        </p:spPr>
      </p:pic>
      <p:sp>
        <p:nvSpPr>
          <p:cNvPr id="27" name="Nuoli: Oikea 26">
            <a:extLst>
              <a:ext uri="{FF2B5EF4-FFF2-40B4-BE49-F238E27FC236}">
                <a16:creationId xmlns:a16="http://schemas.microsoft.com/office/drawing/2014/main" id="{16C6BA68-13EB-4CFB-AE58-B5ED11BA6835}"/>
              </a:ext>
            </a:extLst>
          </p:cNvPr>
          <p:cNvSpPr/>
          <p:nvPr/>
        </p:nvSpPr>
        <p:spPr>
          <a:xfrm rot="14531192">
            <a:off x="4721589" y="43153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 name="Tekstiruutu 1">
            <a:extLst>
              <a:ext uri="{FF2B5EF4-FFF2-40B4-BE49-F238E27FC236}">
                <a16:creationId xmlns:a16="http://schemas.microsoft.com/office/drawing/2014/main" id="{60469911-697A-477F-8E27-1219195846CC}"/>
              </a:ext>
            </a:extLst>
          </p:cNvPr>
          <p:cNvSpPr txBox="1"/>
          <p:nvPr/>
        </p:nvSpPr>
        <p:spPr>
          <a:xfrm rot="19080391">
            <a:off x="5046213" y="4706383"/>
            <a:ext cx="1159951" cy="246221"/>
          </a:xfrm>
          <a:prstGeom prst="rect">
            <a:avLst/>
          </a:prstGeom>
          <a:noFill/>
        </p:spPr>
        <p:txBody>
          <a:bodyPr wrap="square" rtlCol="0">
            <a:spAutoFit/>
          </a:bodyPr>
          <a:lstStyle/>
          <a:p>
            <a:r>
              <a:rPr lang="fi-FI" sz="1000" dirty="0"/>
              <a:t>PERÄLAATIKKO</a:t>
            </a:r>
          </a:p>
        </p:txBody>
      </p:sp>
      <p:sp>
        <p:nvSpPr>
          <p:cNvPr id="77" name="Tekstiruutu 76">
            <a:extLst>
              <a:ext uri="{FF2B5EF4-FFF2-40B4-BE49-F238E27FC236}">
                <a16:creationId xmlns:a16="http://schemas.microsoft.com/office/drawing/2014/main" id="{2F8763A5-6C86-4BBA-B615-DE8DADA14BB1}"/>
              </a:ext>
            </a:extLst>
          </p:cNvPr>
          <p:cNvSpPr txBox="1"/>
          <p:nvPr/>
        </p:nvSpPr>
        <p:spPr>
          <a:xfrm rot="19429695">
            <a:off x="4941852" y="4573271"/>
            <a:ext cx="1159951" cy="246221"/>
          </a:xfrm>
          <a:prstGeom prst="rect">
            <a:avLst/>
          </a:prstGeom>
          <a:noFill/>
        </p:spPr>
        <p:txBody>
          <a:bodyPr wrap="square" rtlCol="0">
            <a:spAutoFit/>
          </a:bodyPr>
          <a:lstStyle/>
          <a:p>
            <a:r>
              <a:rPr lang="fi-FI" sz="1000" dirty="0"/>
              <a:t>VIIRAOSA</a:t>
            </a:r>
          </a:p>
        </p:txBody>
      </p:sp>
      <p:sp>
        <p:nvSpPr>
          <p:cNvPr id="78" name="Tekstiruutu 77">
            <a:extLst>
              <a:ext uri="{FF2B5EF4-FFF2-40B4-BE49-F238E27FC236}">
                <a16:creationId xmlns:a16="http://schemas.microsoft.com/office/drawing/2014/main" id="{1E4FF936-C99E-422F-9247-AB945530EEEC}"/>
              </a:ext>
            </a:extLst>
          </p:cNvPr>
          <p:cNvSpPr txBox="1"/>
          <p:nvPr/>
        </p:nvSpPr>
        <p:spPr>
          <a:xfrm rot="19596398">
            <a:off x="4807206" y="4432467"/>
            <a:ext cx="1159951" cy="246221"/>
          </a:xfrm>
          <a:prstGeom prst="rect">
            <a:avLst/>
          </a:prstGeom>
          <a:noFill/>
        </p:spPr>
        <p:txBody>
          <a:bodyPr wrap="square" rtlCol="0">
            <a:spAutoFit/>
          </a:bodyPr>
          <a:lstStyle/>
          <a:p>
            <a:r>
              <a:rPr lang="fi-FI" sz="1000" dirty="0"/>
              <a:t>PURISTINOSA</a:t>
            </a:r>
          </a:p>
        </p:txBody>
      </p:sp>
      <p:sp>
        <p:nvSpPr>
          <p:cNvPr id="79" name="Nuoli: Oikea 78">
            <a:extLst>
              <a:ext uri="{FF2B5EF4-FFF2-40B4-BE49-F238E27FC236}">
                <a16:creationId xmlns:a16="http://schemas.microsoft.com/office/drawing/2014/main" id="{180144EA-8E47-4137-BF20-3FA895360A1E}"/>
              </a:ext>
            </a:extLst>
          </p:cNvPr>
          <p:cNvSpPr/>
          <p:nvPr/>
        </p:nvSpPr>
        <p:spPr>
          <a:xfrm rot="10800000">
            <a:off x="5886367" y="4567837"/>
            <a:ext cx="2303685" cy="254602"/>
          </a:xfrm>
          <a:prstGeom prst="rightArrow">
            <a:avLst>
              <a:gd name="adj1" fmla="val 35590"/>
              <a:gd name="adj2" fmla="val 50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Nuoli: Oikea 79">
            <a:extLst>
              <a:ext uri="{FF2B5EF4-FFF2-40B4-BE49-F238E27FC236}">
                <a16:creationId xmlns:a16="http://schemas.microsoft.com/office/drawing/2014/main" id="{3C580D43-013F-43AD-AA32-9AE2CE294AFD}"/>
              </a:ext>
            </a:extLst>
          </p:cNvPr>
          <p:cNvSpPr/>
          <p:nvPr/>
        </p:nvSpPr>
        <p:spPr>
          <a:xfrm rot="13525502">
            <a:off x="5270696" y="4952540"/>
            <a:ext cx="64556" cy="4571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81" name="Nuoli: Oikea 80">
            <a:extLst>
              <a:ext uri="{FF2B5EF4-FFF2-40B4-BE49-F238E27FC236}">
                <a16:creationId xmlns:a16="http://schemas.microsoft.com/office/drawing/2014/main" id="{37B0FB4F-8227-4474-83B3-A09CB846F6CC}"/>
              </a:ext>
            </a:extLst>
          </p:cNvPr>
          <p:cNvSpPr/>
          <p:nvPr/>
        </p:nvSpPr>
        <p:spPr>
          <a:xfrm rot="14088538">
            <a:off x="5136440" y="4799521"/>
            <a:ext cx="64556" cy="4571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0" name="Nuoli: Kaareva oikealle 49">
            <a:extLst>
              <a:ext uri="{FF2B5EF4-FFF2-40B4-BE49-F238E27FC236}">
                <a16:creationId xmlns:a16="http://schemas.microsoft.com/office/drawing/2014/main" id="{7F3D4D56-40C7-4DC8-889C-7CB3D72AD260}"/>
              </a:ext>
            </a:extLst>
          </p:cNvPr>
          <p:cNvSpPr/>
          <p:nvPr/>
        </p:nvSpPr>
        <p:spPr>
          <a:xfrm rot="12523747">
            <a:off x="5497437" y="4981933"/>
            <a:ext cx="314896" cy="1403049"/>
          </a:xfrm>
          <a:prstGeom prst="curved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52" name="Tekstiruutu 51">
            <a:extLst>
              <a:ext uri="{FF2B5EF4-FFF2-40B4-BE49-F238E27FC236}">
                <a16:creationId xmlns:a16="http://schemas.microsoft.com/office/drawing/2014/main" id="{FECF70DC-7DF0-4F41-8B35-094329377163}"/>
              </a:ext>
            </a:extLst>
          </p:cNvPr>
          <p:cNvSpPr txBox="1"/>
          <p:nvPr/>
        </p:nvSpPr>
        <p:spPr>
          <a:xfrm>
            <a:off x="4339988" y="5733973"/>
            <a:ext cx="843774" cy="553998"/>
          </a:xfrm>
          <a:prstGeom prst="rect">
            <a:avLst/>
          </a:prstGeom>
          <a:noFill/>
        </p:spPr>
        <p:txBody>
          <a:bodyPr wrap="square" rtlCol="0">
            <a:spAutoFit/>
          </a:bodyPr>
          <a:lstStyle/>
          <a:p>
            <a:r>
              <a:rPr lang="fi-FI" sz="1000" dirty="0"/>
              <a:t>VESI:</a:t>
            </a:r>
          </a:p>
          <a:p>
            <a:r>
              <a:rPr lang="fi-FI" sz="1000" dirty="0"/>
              <a:t>LYHYT KIERTO</a:t>
            </a:r>
          </a:p>
        </p:txBody>
      </p:sp>
      <p:sp>
        <p:nvSpPr>
          <p:cNvPr id="53" name="Tekstiruutu 52">
            <a:extLst>
              <a:ext uri="{FF2B5EF4-FFF2-40B4-BE49-F238E27FC236}">
                <a16:creationId xmlns:a16="http://schemas.microsoft.com/office/drawing/2014/main" id="{47B3D8F5-5BB3-4DD7-87C1-736FF7AB474C}"/>
              </a:ext>
            </a:extLst>
          </p:cNvPr>
          <p:cNvSpPr txBox="1"/>
          <p:nvPr/>
        </p:nvSpPr>
        <p:spPr>
          <a:xfrm>
            <a:off x="3315616" y="4769614"/>
            <a:ext cx="1103230" cy="400110"/>
          </a:xfrm>
          <a:prstGeom prst="rect">
            <a:avLst/>
          </a:prstGeom>
          <a:noFill/>
        </p:spPr>
        <p:txBody>
          <a:bodyPr wrap="square" rtlCol="0">
            <a:spAutoFit/>
          </a:bodyPr>
          <a:lstStyle/>
          <a:p>
            <a:r>
              <a:rPr lang="fi-FI" sz="1000" dirty="0"/>
              <a:t>HYLKY: REUNANAUHAT</a:t>
            </a:r>
          </a:p>
        </p:txBody>
      </p:sp>
      <p:sp>
        <p:nvSpPr>
          <p:cNvPr id="87" name="Nuoli: Oikea 86">
            <a:extLst>
              <a:ext uri="{FF2B5EF4-FFF2-40B4-BE49-F238E27FC236}">
                <a16:creationId xmlns:a16="http://schemas.microsoft.com/office/drawing/2014/main" id="{B56A5B3C-17E7-42B5-A11D-705F1A310DBE}"/>
              </a:ext>
            </a:extLst>
          </p:cNvPr>
          <p:cNvSpPr/>
          <p:nvPr/>
        </p:nvSpPr>
        <p:spPr>
          <a:xfrm rot="10800000">
            <a:off x="2943701" y="4912362"/>
            <a:ext cx="381788" cy="166803"/>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1" name="Tekstiruutu 90">
            <a:extLst>
              <a:ext uri="{FF2B5EF4-FFF2-40B4-BE49-F238E27FC236}">
                <a16:creationId xmlns:a16="http://schemas.microsoft.com/office/drawing/2014/main" id="{C1549E89-7FCA-4FCF-9882-2F573785CDE9}"/>
              </a:ext>
            </a:extLst>
          </p:cNvPr>
          <p:cNvSpPr txBox="1"/>
          <p:nvPr/>
        </p:nvSpPr>
        <p:spPr>
          <a:xfrm>
            <a:off x="1993812" y="4792077"/>
            <a:ext cx="1103230" cy="400110"/>
          </a:xfrm>
          <a:prstGeom prst="rect">
            <a:avLst/>
          </a:prstGeom>
          <a:noFill/>
        </p:spPr>
        <p:txBody>
          <a:bodyPr wrap="square" rtlCol="0">
            <a:spAutoFit/>
          </a:bodyPr>
          <a:lstStyle/>
          <a:p>
            <a:r>
              <a:rPr lang="fi-FI" sz="1000" dirty="0"/>
              <a:t>MÄRKÄMASSA-PULPPERIIN</a:t>
            </a:r>
          </a:p>
        </p:txBody>
      </p:sp>
      <p:pic>
        <p:nvPicPr>
          <p:cNvPr id="92" name="Kuva 91" descr="Nuoliympyrä">
            <a:extLst>
              <a:ext uri="{FF2B5EF4-FFF2-40B4-BE49-F238E27FC236}">
                <a16:creationId xmlns:a16="http://schemas.microsoft.com/office/drawing/2014/main" id="{C6B83B53-0D8E-4672-ADBB-A44BA09913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17" y="3552741"/>
            <a:ext cx="1898023" cy="1898023"/>
          </a:xfrm>
          <a:prstGeom prst="rect">
            <a:avLst/>
          </a:prstGeom>
          <a:scene3d>
            <a:camera prst="orthographicFront">
              <a:rot lat="0" lon="10800000" rev="0"/>
            </a:camera>
            <a:lightRig rig="threePt" dir="t"/>
          </a:scene3d>
        </p:spPr>
      </p:pic>
      <p:sp>
        <p:nvSpPr>
          <p:cNvPr id="93" name="Tekstiruutu 92">
            <a:extLst>
              <a:ext uri="{FF2B5EF4-FFF2-40B4-BE49-F238E27FC236}">
                <a16:creationId xmlns:a16="http://schemas.microsoft.com/office/drawing/2014/main" id="{D4CB8B68-E5BD-40E1-8C03-AFEBD6297A61}"/>
              </a:ext>
            </a:extLst>
          </p:cNvPr>
          <p:cNvSpPr txBox="1"/>
          <p:nvPr/>
        </p:nvSpPr>
        <p:spPr>
          <a:xfrm>
            <a:off x="10326718" y="4181038"/>
            <a:ext cx="655132" cy="553998"/>
          </a:xfrm>
          <a:prstGeom prst="rect">
            <a:avLst/>
          </a:prstGeom>
          <a:noFill/>
        </p:spPr>
        <p:txBody>
          <a:bodyPr wrap="square" rtlCol="0">
            <a:spAutoFit/>
          </a:bodyPr>
          <a:lstStyle/>
          <a:p>
            <a:r>
              <a:rPr lang="fi-FI" sz="1000" dirty="0"/>
              <a:t>VESI:</a:t>
            </a:r>
          </a:p>
          <a:p>
            <a:r>
              <a:rPr lang="fi-FI" sz="1000" dirty="0"/>
              <a:t>PITKÄ KIERTO</a:t>
            </a:r>
          </a:p>
        </p:txBody>
      </p:sp>
      <p:sp>
        <p:nvSpPr>
          <p:cNvPr id="94" name="Nuoli: Kaareva alas 93">
            <a:extLst>
              <a:ext uri="{FF2B5EF4-FFF2-40B4-BE49-F238E27FC236}">
                <a16:creationId xmlns:a16="http://schemas.microsoft.com/office/drawing/2014/main" id="{F044BD39-7BC1-41F5-8A3A-C25011F17E5D}"/>
              </a:ext>
            </a:extLst>
          </p:cNvPr>
          <p:cNvSpPr/>
          <p:nvPr/>
        </p:nvSpPr>
        <p:spPr>
          <a:xfrm rot="16200000">
            <a:off x="9606747" y="3818122"/>
            <a:ext cx="676302" cy="196841"/>
          </a:xfrm>
          <a:custGeom>
            <a:avLst/>
            <a:gdLst>
              <a:gd name="connsiteX0" fmla="*/ 922336 w 991984"/>
              <a:gd name="connsiteY0" fmla="*/ 278593 h 278593"/>
              <a:gd name="connsiteX1" fmla="*/ 838596 w 991984"/>
              <a:gd name="connsiteY1" fmla="*/ 208945 h 278593"/>
              <a:gd name="connsiteX2" fmla="*/ 873421 w 991984"/>
              <a:gd name="connsiteY2" fmla="*/ 208945 h 278593"/>
              <a:gd name="connsiteX3" fmla="*/ 443756 w 991984"/>
              <a:gd name="connsiteY3" fmla="*/ 0 h 278593"/>
              <a:gd name="connsiteX4" fmla="*/ 513404 w 991984"/>
              <a:gd name="connsiteY4" fmla="*/ 0 h 278593"/>
              <a:gd name="connsiteX5" fmla="*/ 943069 w 991984"/>
              <a:gd name="connsiteY5" fmla="*/ 208945 h 278593"/>
              <a:gd name="connsiteX6" fmla="*/ 977893 w 991984"/>
              <a:gd name="connsiteY6" fmla="*/ 208945 h 278593"/>
              <a:gd name="connsiteX7" fmla="*/ 922336 w 991984"/>
              <a:gd name="connsiteY7" fmla="*/ 278593 h 278593"/>
              <a:gd name="connsiteX0" fmla="*/ 478580 w 991984"/>
              <a:gd name="connsiteY0" fmla="*/ 859 h 278593"/>
              <a:gd name="connsiteX1" fmla="*/ 69648 w 991984"/>
              <a:gd name="connsiteY1" fmla="*/ 278593 h 278593"/>
              <a:gd name="connsiteX2" fmla="*/ 0 w 991984"/>
              <a:gd name="connsiteY2" fmla="*/ 278593 h 278593"/>
              <a:gd name="connsiteX3" fmla="*/ 228709 w 991984"/>
              <a:gd name="connsiteY3" fmla="*/ 34899 h 278593"/>
              <a:gd name="connsiteX4" fmla="*/ 478580 w 991984"/>
              <a:gd name="connsiteY4" fmla="*/ 860 h 278593"/>
              <a:gd name="connsiteX5" fmla="*/ 478580 w 991984"/>
              <a:gd name="connsiteY5" fmla="*/ 859 h 278593"/>
              <a:gd name="connsiteX0" fmla="*/ 478580 w 991984"/>
              <a:gd name="connsiteY0" fmla="*/ 859 h 278593"/>
              <a:gd name="connsiteX1" fmla="*/ 69648 w 991984"/>
              <a:gd name="connsiteY1" fmla="*/ 278593 h 278593"/>
              <a:gd name="connsiteX2" fmla="*/ 0 w 991984"/>
              <a:gd name="connsiteY2" fmla="*/ 278593 h 278593"/>
              <a:gd name="connsiteX3" fmla="*/ 443756 w 991984"/>
              <a:gd name="connsiteY3" fmla="*/ 0 h 278593"/>
              <a:gd name="connsiteX4" fmla="*/ 513404 w 991984"/>
              <a:gd name="connsiteY4" fmla="*/ 0 h 278593"/>
              <a:gd name="connsiteX5" fmla="*/ 943069 w 991984"/>
              <a:gd name="connsiteY5" fmla="*/ 208945 h 278593"/>
              <a:gd name="connsiteX6" fmla="*/ 977893 w 991984"/>
              <a:gd name="connsiteY6" fmla="*/ 208945 h 278593"/>
              <a:gd name="connsiteX7" fmla="*/ 922336 w 991984"/>
              <a:gd name="connsiteY7" fmla="*/ 278593 h 278593"/>
              <a:gd name="connsiteX8" fmla="*/ 838596 w 991984"/>
              <a:gd name="connsiteY8" fmla="*/ 208945 h 278593"/>
              <a:gd name="connsiteX9" fmla="*/ 873421 w 991984"/>
              <a:gd name="connsiteY9" fmla="*/ 208945 h 278593"/>
              <a:gd name="connsiteX10" fmla="*/ 443756 w 991984"/>
              <a:gd name="connsiteY10" fmla="*/ 0 h 278593"/>
              <a:gd name="connsiteX0" fmla="*/ 923145 w 978702"/>
              <a:gd name="connsiteY0" fmla="*/ 278593 h 278593"/>
              <a:gd name="connsiteX1" fmla="*/ 839405 w 978702"/>
              <a:gd name="connsiteY1" fmla="*/ 208945 h 278593"/>
              <a:gd name="connsiteX2" fmla="*/ 874230 w 978702"/>
              <a:gd name="connsiteY2" fmla="*/ 208945 h 278593"/>
              <a:gd name="connsiteX3" fmla="*/ 444565 w 978702"/>
              <a:gd name="connsiteY3" fmla="*/ 0 h 278593"/>
              <a:gd name="connsiteX4" fmla="*/ 514213 w 978702"/>
              <a:gd name="connsiteY4" fmla="*/ 0 h 278593"/>
              <a:gd name="connsiteX5" fmla="*/ 943878 w 978702"/>
              <a:gd name="connsiteY5" fmla="*/ 208945 h 278593"/>
              <a:gd name="connsiteX6" fmla="*/ 978702 w 978702"/>
              <a:gd name="connsiteY6" fmla="*/ 208945 h 278593"/>
              <a:gd name="connsiteX7" fmla="*/ 923145 w 978702"/>
              <a:gd name="connsiteY7" fmla="*/ 278593 h 278593"/>
              <a:gd name="connsiteX0" fmla="*/ 479389 w 978702"/>
              <a:gd name="connsiteY0" fmla="*/ 859 h 278593"/>
              <a:gd name="connsiteX1" fmla="*/ 70457 w 978702"/>
              <a:gd name="connsiteY1" fmla="*/ 278593 h 278593"/>
              <a:gd name="connsiteX2" fmla="*/ 809 w 978702"/>
              <a:gd name="connsiteY2" fmla="*/ 278593 h 278593"/>
              <a:gd name="connsiteX3" fmla="*/ 229518 w 978702"/>
              <a:gd name="connsiteY3" fmla="*/ 34899 h 278593"/>
              <a:gd name="connsiteX4" fmla="*/ 479389 w 978702"/>
              <a:gd name="connsiteY4" fmla="*/ 860 h 278593"/>
              <a:gd name="connsiteX5" fmla="*/ 479389 w 978702"/>
              <a:gd name="connsiteY5" fmla="*/ 859 h 278593"/>
              <a:gd name="connsiteX0" fmla="*/ 479389 w 978702"/>
              <a:gd name="connsiteY0" fmla="*/ 859 h 278593"/>
              <a:gd name="connsiteX1" fmla="*/ 7592 w 978702"/>
              <a:gd name="connsiteY1" fmla="*/ 274786 h 278593"/>
              <a:gd name="connsiteX2" fmla="*/ 809 w 978702"/>
              <a:gd name="connsiteY2" fmla="*/ 278593 h 278593"/>
              <a:gd name="connsiteX3" fmla="*/ 444565 w 978702"/>
              <a:gd name="connsiteY3" fmla="*/ 0 h 278593"/>
              <a:gd name="connsiteX4" fmla="*/ 514213 w 978702"/>
              <a:gd name="connsiteY4" fmla="*/ 0 h 278593"/>
              <a:gd name="connsiteX5" fmla="*/ 943878 w 978702"/>
              <a:gd name="connsiteY5" fmla="*/ 208945 h 278593"/>
              <a:gd name="connsiteX6" fmla="*/ 978702 w 978702"/>
              <a:gd name="connsiteY6" fmla="*/ 208945 h 278593"/>
              <a:gd name="connsiteX7" fmla="*/ 923145 w 978702"/>
              <a:gd name="connsiteY7" fmla="*/ 278593 h 278593"/>
              <a:gd name="connsiteX8" fmla="*/ 839405 w 978702"/>
              <a:gd name="connsiteY8" fmla="*/ 208945 h 278593"/>
              <a:gd name="connsiteX9" fmla="*/ 874230 w 978702"/>
              <a:gd name="connsiteY9" fmla="*/ 208945 h 278593"/>
              <a:gd name="connsiteX10" fmla="*/ 444565 w 978702"/>
              <a:gd name="connsiteY10" fmla="*/ 0 h 278593"/>
              <a:gd name="connsiteX0" fmla="*/ 923145 w 978702"/>
              <a:gd name="connsiteY0" fmla="*/ 278593 h 278596"/>
              <a:gd name="connsiteX1" fmla="*/ 839405 w 978702"/>
              <a:gd name="connsiteY1" fmla="*/ 208945 h 278596"/>
              <a:gd name="connsiteX2" fmla="*/ 874230 w 978702"/>
              <a:gd name="connsiteY2" fmla="*/ 208945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0" fmla="*/ 479389 w 978702"/>
              <a:gd name="connsiteY0" fmla="*/ 859 h 278596"/>
              <a:gd name="connsiteX1" fmla="*/ 1877 w 978702"/>
              <a:gd name="connsiteY1" fmla="*/ 278596 h 278596"/>
              <a:gd name="connsiteX2" fmla="*/ 809 w 978702"/>
              <a:gd name="connsiteY2" fmla="*/ 278593 h 278596"/>
              <a:gd name="connsiteX3" fmla="*/ 229518 w 978702"/>
              <a:gd name="connsiteY3" fmla="*/ 34899 h 278596"/>
              <a:gd name="connsiteX4" fmla="*/ 479389 w 978702"/>
              <a:gd name="connsiteY4" fmla="*/ 860 h 278596"/>
              <a:gd name="connsiteX5" fmla="*/ 479389 w 978702"/>
              <a:gd name="connsiteY5" fmla="*/ 859 h 278596"/>
              <a:gd name="connsiteX0" fmla="*/ 479389 w 978702"/>
              <a:gd name="connsiteY0" fmla="*/ 859 h 278596"/>
              <a:gd name="connsiteX1" fmla="*/ 7592 w 978702"/>
              <a:gd name="connsiteY1" fmla="*/ 274786 h 278596"/>
              <a:gd name="connsiteX2" fmla="*/ 809 w 978702"/>
              <a:gd name="connsiteY2" fmla="*/ 278593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8" fmla="*/ 839405 w 978702"/>
              <a:gd name="connsiteY8" fmla="*/ 208945 h 278596"/>
              <a:gd name="connsiteX9" fmla="*/ 874230 w 978702"/>
              <a:gd name="connsiteY9" fmla="*/ 208945 h 278596"/>
              <a:gd name="connsiteX10" fmla="*/ 444565 w 978702"/>
              <a:gd name="connsiteY10" fmla="*/ 0 h 2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702" h="278596" stroke="0" extrusionOk="0">
                <a:moveTo>
                  <a:pt x="923145" y="278593"/>
                </a:moveTo>
                <a:lnTo>
                  <a:pt x="839405" y="208945"/>
                </a:lnTo>
                <a:lnTo>
                  <a:pt x="874230" y="208945"/>
                </a:lnTo>
                <a:cubicBezTo>
                  <a:pt x="823642" y="85941"/>
                  <a:pt x="646917" y="0"/>
                  <a:pt x="444565" y="0"/>
                </a:cubicBezTo>
                <a:lnTo>
                  <a:pt x="514213" y="0"/>
                </a:lnTo>
                <a:cubicBezTo>
                  <a:pt x="716565" y="0"/>
                  <a:pt x="893290" y="85941"/>
                  <a:pt x="943878" y="208945"/>
                </a:cubicBezTo>
                <a:lnTo>
                  <a:pt x="978702" y="208945"/>
                </a:lnTo>
                <a:lnTo>
                  <a:pt x="923145" y="278593"/>
                </a:lnTo>
                <a:close/>
              </a:path>
              <a:path w="978702" h="278596" fill="darkenLess" stroke="0" extrusionOk="0">
                <a:moveTo>
                  <a:pt x="479389" y="859"/>
                </a:moveTo>
                <a:cubicBezTo>
                  <a:pt x="248529" y="12268"/>
                  <a:pt x="1877" y="133212"/>
                  <a:pt x="1877" y="278596"/>
                </a:cubicBezTo>
                <a:lnTo>
                  <a:pt x="809" y="278593"/>
                </a:lnTo>
                <a:cubicBezTo>
                  <a:pt x="809" y="177299"/>
                  <a:pt x="88384" y="83986"/>
                  <a:pt x="229518" y="34899"/>
                </a:cubicBezTo>
                <a:cubicBezTo>
                  <a:pt x="305685" y="8408"/>
                  <a:pt x="392583" y="-3430"/>
                  <a:pt x="479389" y="860"/>
                </a:cubicBezTo>
                <a:lnTo>
                  <a:pt x="479389" y="859"/>
                </a:lnTo>
                <a:close/>
              </a:path>
              <a:path w="978702" h="278596" fill="none" extrusionOk="0">
                <a:moveTo>
                  <a:pt x="479389" y="859"/>
                </a:moveTo>
                <a:cubicBezTo>
                  <a:pt x="248529" y="12268"/>
                  <a:pt x="7592" y="129402"/>
                  <a:pt x="7592" y="274786"/>
                </a:cubicBezTo>
                <a:cubicBezTo>
                  <a:pt x="-15624" y="274786"/>
                  <a:pt x="24025" y="278593"/>
                  <a:pt x="809" y="278593"/>
                </a:cubicBezTo>
                <a:cubicBezTo>
                  <a:pt x="809" y="124730"/>
                  <a:pt x="199485" y="0"/>
                  <a:pt x="444565" y="0"/>
                </a:cubicBezTo>
                <a:lnTo>
                  <a:pt x="514213" y="0"/>
                </a:lnTo>
                <a:cubicBezTo>
                  <a:pt x="716565" y="0"/>
                  <a:pt x="893290" y="85941"/>
                  <a:pt x="943878" y="208945"/>
                </a:cubicBezTo>
                <a:lnTo>
                  <a:pt x="978702" y="208945"/>
                </a:lnTo>
                <a:lnTo>
                  <a:pt x="923145" y="278593"/>
                </a:lnTo>
                <a:lnTo>
                  <a:pt x="839405" y="208945"/>
                </a:lnTo>
                <a:lnTo>
                  <a:pt x="874230" y="208945"/>
                </a:lnTo>
                <a:cubicBezTo>
                  <a:pt x="823642" y="85941"/>
                  <a:pt x="646917" y="0"/>
                  <a:pt x="444565" y="0"/>
                </a:cubicBez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95" name="Tekstiruutu 94">
            <a:extLst>
              <a:ext uri="{FF2B5EF4-FFF2-40B4-BE49-F238E27FC236}">
                <a16:creationId xmlns:a16="http://schemas.microsoft.com/office/drawing/2014/main" id="{CC055F72-9BA2-44B4-8870-D0EE7EC01CB3}"/>
              </a:ext>
            </a:extLst>
          </p:cNvPr>
          <p:cNvSpPr txBox="1"/>
          <p:nvPr/>
        </p:nvSpPr>
        <p:spPr>
          <a:xfrm>
            <a:off x="10039234" y="3497558"/>
            <a:ext cx="655132" cy="246221"/>
          </a:xfrm>
          <a:prstGeom prst="rect">
            <a:avLst/>
          </a:prstGeom>
          <a:noFill/>
        </p:spPr>
        <p:txBody>
          <a:bodyPr wrap="square" rtlCol="0">
            <a:spAutoFit/>
          </a:bodyPr>
          <a:lstStyle/>
          <a:p>
            <a:r>
              <a:rPr lang="fi-FI" sz="1000" dirty="0"/>
              <a:t>LIETTEET</a:t>
            </a:r>
          </a:p>
        </p:txBody>
      </p:sp>
      <p:sp>
        <p:nvSpPr>
          <p:cNvPr id="96" name="Tekstiruutu 95">
            <a:extLst>
              <a:ext uri="{FF2B5EF4-FFF2-40B4-BE49-F238E27FC236}">
                <a16:creationId xmlns:a16="http://schemas.microsoft.com/office/drawing/2014/main" id="{1B4B8F37-CF63-4E18-A7BD-1BF62FEAA7D0}"/>
              </a:ext>
            </a:extLst>
          </p:cNvPr>
          <p:cNvSpPr txBox="1"/>
          <p:nvPr/>
        </p:nvSpPr>
        <p:spPr>
          <a:xfrm>
            <a:off x="10802686" y="3501741"/>
            <a:ext cx="1000694" cy="400110"/>
          </a:xfrm>
          <a:prstGeom prst="rect">
            <a:avLst/>
          </a:prstGeom>
          <a:noFill/>
        </p:spPr>
        <p:txBody>
          <a:bodyPr wrap="square" rtlCol="0">
            <a:spAutoFit/>
          </a:bodyPr>
          <a:lstStyle/>
          <a:p>
            <a:r>
              <a:rPr lang="fi-FI" sz="1000" dirty="0"/>
              <a:t>BIOKAASUA, BIOPELLETTEJÄ</a:t>
            </a:r>
          </a:p>
        </p:txBody>
      </p:sp>
      <p:sp>
        <p:nvSpPr>
          <p:cNvPr id="97" name="Nuoli: Oikea 96">
            <a:extLst>
              <a:ext uri="{FF2B5EF4-FFF2-40B4-BE49-F238E27FC236}">
                <a16:creationId xmlns:a16="http://schemas.microsoft.com/office/drawing/2014/main" id="{61B7DF2E-7BB4-45D5-9A3C-2CC2076D8C3B}"/>
              </a:ext>
            </a:extLst>
          </p:cNvPr>
          <p:cNvSpPr/>
          <p:nvPr/>
        </p:nvSpPr>
        <p:spPr>
          <a:xfrm>
            <a:off x="10655326" y="3582031"/>
            <a:ext cx="168626" cy="772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9" name="Nuoli: Oikea 98">
            <a:extLst>
              <a:ext uri="{FF2B5EF4-FFF2-40B4-BE49-F238E27FC236}">
                <a16:creationId xmlns:a16="http://schemas.microsoft.com/office/drawing/2014/main" id="{E75EF55B-7EFA-42D5-9EBA-7AD62FDD8AD1}"/>
              </a:ext>
            </a:extLst>
          </p:cNvPr>
          <p:cNvSpPr/>
          <p:nvPr/>
        </p:nvSpPr>
        <p:spPr>
          <a:xfrm rot="7959146">
            <a:off x="4824667" y="5290498"/>
            <a:ext cx="457523" cy="166804"/>
          </a:xfrm>
          <a:prstGeom prst="rightArrow">
            <a:avLst>
              <a:gd name="adj1" fmla="val 28497"/>
              <a:gd name="adj2" fmla="val 64645"/>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100" name="Nuoli: Kaareva oikealle 99">
            <a:extLst>
              <a:ext uri="{FF2B5EF4-FFF2-40B4-BE49-F238E27FC236}">
                <a16:creationId xmlns:a16="http://schemas.microsoft.com/office/drawing/2014/main" id="{9267721E-18D3-4DE4-973C-B026D32CAA06}"/>
              </a:ext>
            </a:extLst>
          </p:cNvPr>
          <p:cNvSpPr/>
          <p:nvPr/>
        </p:nvSpPr>
        <p:spPr>
          <a:xfrm rot="21402642">
            <a:off x="1967576" y="5189118"/>
            <a:ext cx="126221" cy="670330"/>
          </a:xfrm>
          <a:prstGeom prst="curved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01" name="Tekstiruutu 100">
            <a:extLst>
              <a:ext uri="{FF2B5EF4-FFF2-40B4-BE49-F238E27FC236}">
                <a16:creationId xmlns:a16="http://schemas.microsoft.com/office/drawing/2014/main" id="{FACEF203-10F3-4DCF-95DD-B04C8F1EEF9D}"/>
              </a:ext>
            </a:extLst>
          </p:cNvPr>
          <p:cNvSpPr txBox="1"/>
          <p:nvPr/>
        </p:nvSpPr>
        <p:spPr>
          <a:xfrm>
            <a:off x="2110656" y="5733973"/>
            <a:ext cx="1103230" cy="400110"/>
          </a:xfrm>
          <a:prstGeom prst="rect">
            <a:avLst/>
          </a:prstGeom>
          <a:noFill/>
        </p:spPr>
        <p:txBody>
          <a:bodyPr wrap="square" rtlCol="0">
            <a:spAutoFit/>
          </a:bodyPr>
          <a:lstStyle/>
          <a:p>
            <a:r>
              <a:rPr lang="fi-FI" sz="1000" dirty="0"/>
              <a:t>TAKAISIN PROSESSIIN</a:t>
            </a:r>
          </a:p>
        </p:txBody>
      </p:sp>
    </p:spTree>
    <p:extLst>
      <p:ext uri="{BB962C8B-B14F-4D97-AF65-F5344CB8AC3E}">
        <p14:creationId xmlns:p14="http://schemas.microsoft.com/office/powerpoint/2010/main" val="402159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4DF7-3AE6-4BF8-8650-43C747AE85E6}"/>
              </a:ext>
            </a:extLst>
          </p:cNvPr>
          <p:cNvSpPr>
            <a:spLocks noGrp="1"/>
          </p:cNvSpPr>
          <p:nvPr>
            <p:ph type="title"/>
          </p:nvPr>
        </p:nvSpPr>
        <p:spPr/>
        <p:txBody>
          <a:bodyPr/>
          <a:lstStyle/>
          <a:p>
            <a:r>
              <a:rPr lang="fi-FI" dirty="0"/>
              <a:t>Sisältö ja tavoitteet</a:t>
            </a:r>
          </a:p>
        </p:txBody>
      </p:sp>
      <p:sp>
        <p:nvSpPr>
          <p:cNvPr id="3" name="Text Placeholder 2">
            <a:extLst>
              <a:ext uri="{FF2B5EF4-FFF2-40B4-BE49-F238E27FC236}">
                <a16:creationId xmlns:a16="http://schemas.microsoft.com/office/drawing/2014/main" id="{27F4B72F-5B93-492B-831A-49C74E96A3E3}"/>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A21F668B-ACB0-4C5D-B34F-DBFDDFF30A4E}"/>
              </a:ext>
            </a:extLst>
          </p:cNvPr>
          <p:cNvSpPr>
            <a:spLocks noGrp="1"/>
          </p:cNvSpPr>
          <p:nvPr>
            <p:ph type="ftr" sz="quarter" idx="11"/>
          </p:nvPr>
        </p:nvSpPr>
        <p:spPr/>
        <p:txBody>
          <a:bodyPr/>
          <a:lstStyle/>
          <a:p>
            <a:r>
              <a:rPr lang="fi-FI"/>
              <a:t>kiertotalousamk.fi</a:t>
            </a:r>
          </a:p>
        </p:txBody>
      </p:sp>
      <p:pic>
        <p:nvPicPr>
          <p:cNvPr id="5" name="Picture 4">
            <a:hlinkClick r:id="rId2" action="ppaction://hlinksldjump"/>
            <a:extLst>
              <a:ext uri="{FF2B5EF4-FFF2-40B4-BE49-F238E27FC236}">
                <a16:creationId xmlns:a16="http://schemas.microsoft.com/office/drawing/2014/main" id="{5A092B25-0C53-4B2B-9F58-1E4D5B28635F}"/>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2980477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Nuoli: Oikea 46">
            <a:extLst>
              <a:ext uri="{FF2B5EF4-FFF2-40B4-BE49-F238E27FC236}">
                <a16:creationId xmlns:a16="http://schemas.microsoft.com/office/drawing/2014/main" id="{93A87493-C90F-44BE-BCC5-0FB52E603DBE}"/>
              </a:ext>
            </a:extLst>
          </p:cNvPr>
          <p:cNvSpPr/>
          <p:nvPr/>
        </p:nvSpPr>
        <p:spPr>
          <a:xfrm rot="10800000">
            <a:off x="3158093" y="3258311"/>
            <a:ext cx="1282979" cy="6463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64" name="Nuoli: Oikea 63">
            <a:extLst>
              <a:ext uri="{FF2B5EF4-FFF2-40B4-BE49-F238E27FC236}">
                <a16:creationId xmlns:a16="http://schemas.microsoft.com/office/drawing/2014/main" id="{6AC777A0-E72A-4853-B91E-7152DCCEB775}"/>
              </a:ext>
            </a:extLst>
          </p:cNvPr>
          <p:cNvSpPr/>
          <p:nvPr/>
        </p:nvSpPr>
        <p:spPr>
          <a:xfrm rot="10800000">
            <a:off x="8396210" y="1195242"/>
            <a:ext cx="972634" cy="338945"/>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2" name="Ellipsi 61">
            <a:extLst>
              <a:ext uri="{FF2B5EF4-FFF2-40B4-BE49-F238E27FC236}">
                <a16:creationId xmlns:a16="http://schemas.microsoft.com/office/drawing/2014/main" id="{BADCE8DA-9A94-48E6-8204-46E5BD791500}"/>
              </a:ext>
            </a:extLst>
          </p:cNvPr>
          <p:cNvSpPr/>
          <p:nvPr/>
        </p:nvSpPr>
        <p:spPr>
          <a:xfrm>
            <a:off x="9298157" y="984410"/>
            <a:ext cx="1163519" cy="1203643"/>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2269886" cy="646331"/>
          </a:xfrm>
          <a:prstGeom prst="rect">
            <a:avLst/>
          </a:prstGeom>
          <a:noFill/>
        </p:spPr>
        <p:txBody>
          <a:bodyPr wrap="square" rtlCol="0">
            <a:spAutoFit/>
          </a:bodyPr>
          <a:lstStyle/>
          <a:p>
            <a:r>
              <a:rPr lang="fi-FI" dirty="0"/>
              <a:t>SELLU</a:t>
            </a:r>
          </a:p>
          <a:p>
            <a:r>
              <a:rPr lang="fi-FI" dirty="0"/>
              <a:t>Jälkikäsittely 1/1</a:t>
            </a:r>
          </a:p>
        </p:txBody>
      </p:sp>
      <p:sp>
        <p:nvSpPr>
          <p:cNvPr id="7" name="Ellipsi 6">
            <a:extLst>
              <a:ext uri="{FF2B5EF4-FFF2-40B4-BE49-F238E27FC236}">
                <a16:creationId xmlns:a16="http://schemas.microsoft.com/office/drawing/2014/main" id="{11D1964C-02D4-4148-8A5C-A51340ABBBDD}"/>
              </a:ext>
            </a:extLst>
          </p:cNvPr>
          <p:cNvSpPr/>
          <p:nvPr/>
        </p:nvSpPr>
        <p:spPr>
          <a:xfrm>
            <a:off x="4432305" y="995483"/>
            <a:ext cx="4865853" cy="4867034"/>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a:endCxn id="7" idx="0"/>
          </p:cNvCxnSpPr>
          <p:nvPr/>
        </p:nvCxnSpPr>
        <p:spPr>
          <a:xfrm flipH="1" flipV="1">
            <a:off x="6865232" y="995483"/>
            <a:ext cx="5542" cy="15786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a:stCxn id="9" idx="7"/>
            <a:endCxn id="7" idx="7"/>
          </p:cNvCxnSpPr>
          <p:nvPr/>
        </p:nvCxnSpPr>
        <p:spPr>
          <a:xfrm flipV="1">
            <a:off x="7498519" y="1708244"/>
            <a:ext cx="1087051" cy="11237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57C2E953-0942-40CE-BEB2-1EADF2D53E1A}"/>
              </a:ext>
            </a:extLst>
          </p:cNvPr>
          <p:cNvCxnSpPr>
            <a:cxnSpLocks/>
            <a:stCxn id="9" idx="6"/>
            <a:endCxn id="7" idx="6"/>
          </p:cNvCxnSpPr>
          <p:nvPr/>
        </p:nvCxnSpPr>
        <p:spPr>
          <a:xfrm flipV="1">
            <a:off x="7758540" y="3429000"/>
            <a:ext cx="1539618" cy="253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080E3264-E779-41B2-A5BB-5B4ADC504B30}"/>
              </a:ext>
            </a:extLst>
          </p:cNvPr>
          <p:cNvCxnSpPr>
            <a:cxnSpLocks/>
            <a:stCxn id="9" idx="5"/>
            <a:endCxn id="7" idx="5"/>
          </p:cNvCxnSpPr>
          <p:nvPr/>
        </p:nvCxnSpPr>
        <p:spPr>
          <a:xfrm>
            <a:off x="7498519" y="4076735"/>
            <a:ext cx="1087051" cy="107302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52773CE8-B718-4448-A6B1-A04CD732F1F0}"/>
              </a:ext>
            </a:extLst>
          </p:cNvPr>
          <p:cNvCxnSpPr>
            <a:cxnSpLocks/>
            <a:stCxn id="9" idx="4"/>
            <a:endCxn id="7" idx="4"/>
          </p:cNvCxnSpPr>
          <p:nvPr/>
        </p:nvCxnSpPr>
        <p:spPr>
          <a:xfrm flipH="1">
            <a:off x="6865232" y="4334535"/>
            <a:ext cx="5542" cy="15279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3F161555-FE57-47BC-97AA-139B749AF0D9}"/>
              </a:ext>
            </a:extLst>
          </p:cNvPr>
          <p:cNvCxnSpPr>
            <a:cxnSpLocks/>
          </p:cNvCxnSpPr>
          <p:nvPr/>
        </p:nvCxnSpPr>
        <p:spPr>
          <a:xfrm flipH="1">
            <a:off x="5506937" y="4181038"/>
            <a:ext cx="869144" cy="12697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71EA14DD-A6A2-4CB6-B537-3058EF4E8FA7}"/>
              </a:ext>
            </a:extLst>
          </p:cNvPr>
          <p:cNvCxnSpPr>
            <a:cxnSpLocks/>
            <a:stCxn id="9" idx="2"/>
            <a:endCxn id="7" idx="2"/>
          </p:cNvCxnSpPr>
          <p:nvPr/>
        </p:nvCxnSpPr>
        <p:spPr>
          <a:xfrm flipH="1" flipV="1">
            <a:off x="4432305" y="3429000"/>
            <a:ext cx="1550702" cy="25351"/>
          </a:xfrm>
          <a:prstGeom prst="line">
            <a:avLst/>
          </a:prstGeom>
          <a:ln w="25400"/>
        </p:spPr>
        <p:style>
          <a:lnRef idx="2">
            <a:schemeClr val="dk1"/>
          </a:lnRef>
          <a:fillRef idx="0">
            <a:schemeClr val="dk1"/>
          </a:fillRef>
          <a:effectRef idx="1">
            <a:schemeClr val="dk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a:stCxn id="9" idx="1"/>
            <a:endCxn id="7" idx="1"/>
          </p:cNvCxnSpPr>
          <p:nvPr/>
        </p:nvCxnSpPr>
        <p:spPr>
          <a:xfrm flipH="1" flipV="1">
            <a:off x="5144893" y="1708244"/>
            <a:ext cx="1098135" cy="1123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uora yhdysviiva 17">
            <a:extLst>
              <a:ext uri="{FF2B5EF4-FFF2-40B4-BE49-F238E27FC236}">
                <a16:creationId xmlns:a16="http://schemas.microsoft.com/office/drawing/2014/main" id="{8DD0BA74-6D6C-4677-8CD7-9AB281C106DF}"/>
              </a:ext>
            </a:extLst>
          </p:cNvPr>
          <p:cNvCxnSpPr>
            <a:cxnSpLocks/>
          </p:cNvCxnSpPr>
          <p:nvPr/>
        </p:nvCxnSpPr>
        <p:spPr>
          <a:xfrm flipV="1">
            <a:off x="4725983" y="3868618"/>
            <a:ext cx="1371600" cy="72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kstiruutu 33">
            <a:extLst>
              <a:ext uri="{FF2B5EF4-FFF2-40B4-BE49-F238E27FC236}">
                <a16:creationId xmlns:a16="http://schemas.microsoft.com/office/drawing/2014/main" id="{2C2CCE1D-FB32-4D2E-B2DA-378966EA4F47}"/>
              </a:ext>
            </a:extLst>
          </p:cNvPr>
          <p:cNvSpPr txBox="1"/>
          <p:nvPr/>
        </p:nvSpPr>
        <p:spPr>
          <a:xfrm>
            <a:off x="7868485" y="2574167"/>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MASSAN PESU</a:t>
            </a:r>
          </a:p>
        </p:txBody>
      </p:sp>
      <p:sp>
        <p:nvSpPr>
          <p:cNvPr id="65" name="Tekstiruutu 64">
            <a:extLst>
              <a:ext uri="{FF2B5EF4-FFF2-40B4-BE49-F238E27FC236}">
                <a16:creationId xmlns:a16="http://schemas.microsoft.com/office/drawing/2014/main" id="{3E5ECB25-9534-423D-B03B-F63096F4A537}"/>
              </a:ext>
            </a:extLst>
          </p:cNvPr>
          <p:cNvSpPr txBox="1"/>
          <p:nvPr/>
        </p:nvSpPr>
        <p:spPr>
          <a:xfrm>
            <a:off x="10516141" y="1254562"/>
            <a:ext cx="1055762" cy="523220"/>
          </a:xfrm>
          <a:prstGeom prst="rect">
            <a:avLst/>
          </a:prstGeom>
          <a:noFill/>
        </p:spPr>
        <p:txBody>
          <a:bodyPr wrap="square" rtlCol="0">
            <a:spAutoFit/>
          </a:bodyPr>
          <a:lstStyle/>
          <a:p>
            <a:r>
              <a:rPr lang="fi-FI" sz="1400" dirty="0"/>
              <a:t>KEMIKAALI-KIERTO</a:t>
            </a:r>
            <a:endParaRPr lang="fi-FI" sz="1600" dirty="0"/>
          </a:p>
        </p:txBody>
      </p:sp>
      <p:sp>
        <p:nvSpPr>
          <p:cNvPr id="56" name="Tekstiruutu 1">
            <a:extLst>
              <a:ext uri="{FF2B5EF4-FFF2-40B4-BE49-F238E27FC236}">
                <a16:creationId xmlns:a16="http://schemas.microsoft.com/office/drawing/2014/main" id="{BA6C0941-4812-482F-A223-7131141BBC24}"/>
              </a:ext>
            </a:extLst>
          </p:cNvPr>
          <p:cNvSpPr txBox="1"/>
          <p:nvPr/>
        </p:nvSpPr>
        <p:spPr>
          <a:xfrm>
            <a:off x="4593968" y="2574990"/>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RAAKA-AINEET</a:t>
            </a:r>
          </a:p>
        </p:txBody>
      </p:sp>
      <p:sp>
        <p:nvSpPr>
          <p:cNvPr id="20" name="Nuoli: Oikea 19">
            <a:extLst>
              <a:ext uri="{FF2B5EF4-FFF2-40B4-BE49-F238E27FC236}">
                <a16:creationId xmlns:a16="http://schemas.microsoft.com/office/drawing/2014/main" id="{8A514F0F-8B6D-4E4B-9989-EF725E2C9E81}"/>
              </a:ext>
            </a:extLst>
          </p:cNvPr>
          <p:cNvSpPr/>
          <p:nvPr/>
        </p:nvSpPr>
        <p:spPr>
          <a:xfrm rot="18983673">
            <a:off x="5084586" y="1783880"/>
            <a:ext cx="426128" cy="275208"/>
          </a:xfrm>
          <a:prstGeom prst="rightArrow">
            <a:avLst/>
          </a:prstGeom>
          <a:solidFill>
            <a:srgbClr val="4A0D6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113" name="Tekstiruutu 31">
            <a:extLst>
              <a:ext uri="{FF2B5EF4-FFF2-40B4-BE49-F238E27FC236}">
                <a16:creationId xmlns:a16="http://schemas.microsoft.com/office/drawing/2014/main" id="{554E4717-7FE1-4B11-93CF-7D66136DE792}"/>
              </a:ext>
            </a:extLst>
          </p:cNvPr>
          <p:cNvSpPr txBox="1"/>
          <p:nvPr/>
        </p:nvSpPr>
        <p:spPr>
          <a:xfrm>
            <a:off x="5481530" y="1461003"/>
            <a:ext cx="1454567"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PUUN KÄSITTELY</a:t>
            </a:r>
          </a:p>
        </p:txBody>
      </p:sp>
      <p:sp>
        <p:nvSpPr>
          <p:cNvPr id="70" name="Tekstiruutu 32">
            <a:extLst>
              <a:ext uri="{FF2B5EF4-FFF2-40B4-BE49-F238E27FC236}">
                <a16:creationId xmlns:a16="http://schemas.microsoft.com/office/drawing/2014/main" id="{21FB3441-A049-4C01-A57D-9D0D983786F5}"/>
              </a:ext>
            </a:extLst>
          </p:cNvPr>
          <p:cNvSpPr txBox="1"/>
          <p:nvPr/>
        </p:nvSpPr>
        <p:spPr>
          <a:xfrm>
            <a:off x="7075845" y="1460034"/>
            <a:ext cx="1206466"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KEITTO</a:t>
            </a:r>
            <a:endParaRPr lang="fi-FI" sz="1600" dirty="0"/>
          </a:p>
        </p:txBody>
      </p:sp>
      <p:sp>
        <p:nvSpPr>
          <p:cNvPr id="21" name="Nuoli: Oikea 20">
            <a:extLst>
              <a:ext uri="{FF2B5EF4-FFF2-40B4-BE49-F238E27FC236}">
                <a16:creationId xmlns:a16="http://schemas.microsoft.com/office/drawing/2014/main" id="{E318204F-E47B-4A41-9A79-2CE8B15E28BC}"/>
              </a:ext>
            </a:extLst>
          </p:cNvPr>
          <p:cNvSpPr/>
          <p:nvPr/>
        </p:nvSpPr>
        <p:spPr>
          <a:xfrm>
            <a:off x="6684426" y="1112103"/>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sp>
        <p:nvSpPr>
          <p:cNvPr id="22" name="Nuoli: Oikea 21">
            <a:extLst>
              <a:ext uri="{FF2B5EF4-FFF2-40B4-BE49-F238E27FC236}">
                <a16:creationId xmlns:a16="http://schemas.microsoft.com/office/drawing/2014/main" id="{66EA8B80-0A60-409E-9585-960E94D346CC}"/>
              </a:ext>
            </a:extLst>
          </p:cNvPr>
          <p:cNvSpPr/>
          <p:nvPr/>
        </p:nvSpPr>
        <p:spPr>
          <a:xfrm rot="2709761">
            <a:off x="8235432" y="17639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2" name="Tekstiruutu 34">
            <a:extLst>
              <a:ext uri="{FF2B5EF4-FFF2-40B4-BE49-F238E27FC236}">
                <a16:creationId xmlns:a16="http://schemas.microsoft.com/office/drawing/2014/main" id="{96E83F4D-A27F-45DF-98AF-087103BCA170}"/>
              </a:ext>
            </a:extLst>
          </p:cNvPr>
          <p:cNvSpPr txBox="1"/>
          <p:nvPr/>
        </p:nvSpPr>
        <p:spPr>
          <a:xfrm>
            <a:off x="7877278" y="3731795"/>
            <a:ext cx="133603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LAJITTELU</a:t>
            </a:r>
            <a:endParaRPr lang="fi-FI" sz="1600" dirty="0"/>
          </a:p>
        </p:txBody>
      </p:sp>
      <p:sp>
        <p:nvSpPr>
          <p:cNvPr id="24" name="Nuoli: Oikea 23">
            <a:extLst>
              <a:ext uri="{FF2B5EF4-FFF2-40B4-BE49-F238E27FC236}">
                <a16:creationId xmlns:a16="http://schemas.microsoft.com/office/drawing/2014/main" id="{97674F82-393F-44A4-A02F-678D31D37BD8}"/>
              </a:ext>
            </a:extLst>
          </p:cNvPr>
          <p:cNvSpPr/>
          <p:nvPr/>
        </p:nvSpPr>
        <p:spPr>
          <a:xfrm rot="8012130">
            <a:off x="8192243" y="489279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3" name="Nuoli: Oikea 22">
            <a:extLst>
              <a:ext uri="{FF2B5EF4-FFF2-40B4-BE49-F238E27FC236}">
                <a16:creationId xmlns:a16="http://schemas.microsoft.com/office/drawing/2014/main" id="{307B9F2E-F4CD-46EB-B07C-CF7126640354}"/>
              </a:ext>
            </a:extLst>
          </p:cNvPr>
          <p:cNvSpPr/>
          <p:nvPr/>
        </p:nvSpPr>
        <p:spPr>
          <a:xfrm rot="5400000">
            <a:off x="8890554" y="3343518"/>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1" name="Tekstiruutu 35">
            <a:extLst>
              <a:ext uri="{FF2B5EF4-FFF2-40B4-BE49-F238E27FC236}">
                <a16:creationId xmlns:a16="http://schemas.microsoft.com/office/drawing/2014/main" id="{2BE07C1E-22AB-4502-A09B-121964D2045A}"/>
              </a:ext>
            </a:extLst>
          </p:cNvPr>
          <p:cNvSpPr txBox="1"/>
          <p:nvPr/>
        </p:nvSpPr>
        <p:spPr>
          <a:xfrm>
            <a:off x="6993746" y="4817726"/>
            <a:ext cx="1273052" cy="523220"/>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HAPPIDELIG-NIFIOINTI</a:t>
            </a:r>
            <a:endParaRPr lang="fi-FI" sz="1600" dirty="0"/>
          </a:p>
        </p:txBody>
      </p:sp>
      <p:sp>
        <p:nvSpPr>
          <p:cNvPr id="25" name="Nuoli: Oikea 24">
            <a:extLst>
              <a:ext uri="{FF2B5EF4-FFF2-40B4-BE49-F238E27FC236}">
                <a16:creationId xmlns:a16="http://schemas.microsoft.com/office/drawing/2014/main" id="{88721499-0C81-48E5-BA50-4A8FA85DD7BF}"/>
              </a:ext>
            </a:extLst>
          </p:cNvPr>
          <p:cNvSpPr/>
          <p:nvPr/>
        </p:nvSpPr>
        <p:spPr>
          <a:xfrm rot="10800000">
            <a:off x="6649717" y="5503666"/>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6" name="Nuoli: Oikea 25">
            <a:extLst>
              <a:ext uri="{FF2B5EF4-FFF2-40B4-BE49-F238E27FC236}">
                <a16:creationId xmlns:a16="http://schemas.microsoft.com/office/drawing/2014/main" id="{F63CE276-B1CE-4D18-B9E2-29759AB11B76}"/>
              </a:ext>
            </a:extLst>
          </p:cNvPr>
          <p:cNvSpPr/>
          <p:nvPr/>
        </p:nvSpPr>
        <p:spPr>
          <a:xfrm rot="12690754">
            <a:off x="5424562" y="5114272"/>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9" name="Nuoli: Oikea 78">
            <a:extLst>
              <a:ext uri="{FF2B5EF4-FFF2-40B4-BE49-F238E27FC236}">
                <a16:creationId xmlns:a16="http://schemas.microsoft.com/office/drawing/2014/main" id="{180144EA-8E47-4137-BF20-3FA895360A1E}"/>
              </a:ext>
            </a:extLst>
          </p:cNvPr>
          <p:cNvSpPr/>
          <p:nvPr/>
        </p:nvSpPr>
        <p:spPr>
          <a:xfrm rot="10800000">
            <a:off x="5886367" y="4567837"/>
            <a:ext cx="2303685" cy="254602"/>
          </a:xfrm>
          <a:prstGeom prst="rightArrow">
            <a:avLst>
              <a:gd name="adj1" fmla="val 35590"/>
              <a:gd name="adj2" fmla="val 50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Tekstiruutu 36">
            <a:extLst>
              <a:ext uri="{FF2B5EF4-FFF2-40B4-BE49-F238E27FC236}">
                <a16:creationId xmlns:a16="http://schemas.microsoft.com/office/drawing/2014/main" id="{3A8A8A98-CB00-4B87-AAC7-2D8BB712A03D}"/>
              </a:ext>
            </a:extLst>
          </p:cNvPr>
          <p:cNvSpPr txBox="1"/>
          <p:nvPr/>
        </p:nvSpPr>
        <p:spPr>
          <a:xfrm>
            <a:off x="5922612" y="4835795"/>
            <a:ext cx="1009648"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VALKAISU</a:t>
            </a:r>
            <a:endParaRPr lang="fi-FI" sz="1600" dirty="0"/>
          </a:p>
        </p:txBody>
      </p:sp>
      <p:sp>
        <p:nvSpPr>
          <p:cNvPr id="74" name="Tekstiruutu 37">
            <a:extLst>
              <a:ext uri="{FF2B5EF4-FFF2-40B4-BE49-F238E27FC236}">
                <a16:creationId xmlns:a16="http://schemas.microsoft.com/office/drawing/2014/main" id="{9E0762E5-9CFD-4FCE-A44F-90277AEF3E0F}"/>
              </a:ext>
            </a:extLst>
          </p:cNvPr>
          <p:cNvSpPr txBox="1"/>
          <p:nvPr/>
        </p:nvSpPr>
        <p:spPr>
          <a:xfrm>
            <a:off x="5110356" y="4369487"/>
            <a:ext cx="1059415" cy="30777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dirty="0"/>
              <a:t>KUIVATUS</a:t>
            </a:r>
            <a:endParaRPr lang="fi-FI" sz="1600" dirty="0"/>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36218" y="957970"/>
            <a:ext cx="5046436" cy="5028903"/>
          </a:xfrm>
          <a:prstGeom prst="pie">
            <a:avLst>
              <a:gd name="adj1" fmla="val 18012984"/>
              <a:gd name="adj2" fmla="val 16255224"/>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6" name="Tekstiruutu 45">
            <a:extLst>
              <a:ext uri="{FF2B5EF4-FFF2-40B4-BE49-F238E27FC236}">
                <a16:creationId xmlns:a16="http://schemas.microsoft.com/office/drawing/2014/main" id="{6FD9CDB9-2956-4EB7-9E2E-989705CCF46E}"/>
              </a:ext>
            </a:extLst>
          </p:cNvPr>
          <p:cNvSpPr txBox="1"/>
          <p:nvPr/>
        </p:nvSpPr>
        <p:spPr>
          <a:xfrm>
            <a:off x="5959524" y="3128877"/>
            <a:ext cx="1849592" cy="584775"/>
          </a:xfrm>
          <a:prstGeom prst="rect">
            <a:avLst/>
          </a:prstGeom>
          <a:noFill/>
        </p:spPr>
        <p:txBody>
          <a:bodyPr wrap="square" rtlCol="0">
            <a:spAutoFit/>
          </a:bodyPr>
          <a:lstStyle/>
          <a:p>
            <a:pPr algn="ctr"/>
            <a:r>
              <a:rPr lang="fi-FI" sz="1200" b="1" dirty="0"/>
              <a:t>KUITULINJA:</a:t>
            </a:r>
          </a:p>
          <a:p>
            <a:pPr algn="ctr"/>
            <a:r>
              <a:rPr lang="fi-FI" sz="2000" b="1" dirty="0"/>
              <a:t>JÄLKIKÄSITTELY</a:t>
            </a:r>
          </a:p>
        </p:txBody>
      </p:sp>
      <p:sp>
        <p:nvSpPr>
          <p:cNvPr id="63" name="Nuoli: Oikea 62">
            <a:extLst>
              <a:ext uri="{FF2B5EF4-FFF2-40B4-BE49-F238E27FC236}">
                <a16:creationId xmlns:a16="http://schemas.microsoft.com/office/drawing/2014/main" id="{B05E37A7-6EA4-45C0-836C-EDEBA52C87A3}"/>
              </a:ext>
            </a:extLst>
          </p:cNvPr>
          <p:cNvSpPr/>
          <p:nvPr/>
        </p:nvSpPr>
        <p:spPr>
          <a:xfrm rot="18946766">
            <a:off x="9036277" y="2307239"/>
            <a:ext cx="821576" cy="35850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2" name="Nuoli: Oikea 41">
            <a:extLst>
              <a:ext uri="{FF2B5EF4-FFF2-40B4-BE49-F238E27FC236}">
                <a16:creationId xmlns:a16="http://schemas.microsoft.com/office/drawing/2014/main" id="{1F2B5533-A888-4FBD-9528-59448880C73F}"/>
              </a:ext>
            </a:extLst>
          </p:cNvPr>
          <p:cNvSpPr/>
          <p:nvPr/>
        </p:nvSpPr>
        <p:spPr>
          <a:xfrm>
            <a:off x="3158096" y="2825433"/>
            <a:ext cx="2301626" cy="513175"/>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58" name="Suora yhdysviiva 57">
            <a:extLst>
              <a:ext uri="{FF2B5EF4-FFF2-40B4-BE49-F238E27FC236}">
                <a16:creationId xmlns:a16="http://schemas.microsoft.com/office/drawing/2014/main" id="{1ED53EF5-B91B-4764-94A7-64F83AADC7F3}"/>
              </a:ext>
            </a:extLst>
          </p:cNvPr>
          <p:cNvCxnSpPr>
            <a:cxnSpLocks/>
          </p:cNvCxnSpPr>
          <p:nvPr/>
        </p:nvCxnSpPr>
        <p:spPr>
          <a:xfrm>
            <a:off x="9880504" y="978865"/>
            <a:ext cx="0" cy="61843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kstiruutu 68">
            <a:extLst>
              <a:ext uri="{FF2B5EF4-FFF2-40B4-BE49-F238E27FC236}">
                <a16:creationId xmlns:a16="http://schemas.microsoft.com/office/drawing/2014/main" id="{272BD964-A0E8-4E40-AFD5-A4A00E355CB8}"/>
              </a:ext>
            </a:extLst>
          </p:cNvPr>
          <p:cNvSpPr txBox="1"/>
          <p:nvPr/>
        </p:nvSpPr>
        <p:spPr>
          <a:xfrm>
            <a:off x="9408334" y="1813955"/>
            <a:ext cx="919909" cy="230832"/>
          </a:xfrm>
          <a:prstGeom prst="rect">
            <a:avLst/>
          </a:prstGeom>
          <a:noFill/>
        </p:spPr>
        <p:txBody>
          <a:bodyPr wrap="square" rtlCol="0">
            <a:spAutoFit/>
          </a:bodyPr>
          <a:lstStyle/>
          <a:p>
            <a:r>
              <a:rPr lang="fi-FI" sz="900" dirty="0"/>
              <a:t>HAIHDUTTAMO</a:t>
            </a:r>
          </a:p>
        </p:txBody>
      </p:sp>
      <p:cxnSp>
        <p:nvCxnSpPr>
          <p:cNvPr id="60" name="Suora yhdysviiva 59">
            <a:extLst>
              <a:ext uri="{FF2B5EF4-FFF2-40B4-BE49-F238E27FC236}">
                <a16:creationId xmlns:a16="http://schemas.microsoft.com/office/drawing/2014/main" id="{D6D3278B-F377-4B90-9408-76700D252DAA}"/>
              </a:ext>
            </a:extLst>
          </p:cNvPr>
          <p:cNvCxnSpPr/>
          <p:nvPr/>
        </p:nvCxnSpPr>
        <p:spPr>
          <a:xfrm flipV="1">
            <a:off x="9368844" y="1597304"/>
            <a:ext cx="511073" cy="3042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33773D9F-3D1D-4F0A-9744-58D1CAAAC9CC}"/>
              </a:ext>
            </a:extLst>
          </p:cNvPr>
          <p:cNvCxnSpPr>
            <a:cxnSpLocks/>
          </p:cNvCxnSpPr>
          <p:nvPr/>
        </p:nvCxnSpPr>
        <p:spPr>
          <a:xfrm flipH="1" flipV="1">
            <a:off x="9879918" y="1597304"/>
            <a:ext cx="493609" cy="2996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kstiruutu 88">
            <a:extLst>
              <a:ext uri="{FF2B5EF4-FFF2-40B4-BE49-F238E27FC236}">
                <a16:creationId xmlns:a16="http://schemas.microsoft.com/office/drawing/2014/main" id="{2602BE7C-FE20-41F5-8D18-831F10B74465}"/>
              </a:ext>
            </a:extLst>
          </p:cNvPr>
          <p:cNvSpPr txBox="1"/>
          <p:nvPr/>
        </p:nvSpPr>
        <p:spPr>
          <a:xfrm>
            <a:off x="9835265" y="1151632"/>
            <a:ext cx="576196" cy="369332"/>
          </a:xfrm>
          <a:prstGeom prst="rect">
            <a:avLst/>
          </a:prstGeom>
          <a:noFill/>
        </p:spPr>
        <p:txBody>
          <a:bodyPr wrap="square" rtlCol="0">
            <a:spAutoFit/>
          </a:bodyPr>
          <a:lstStyle/>
          <a:p>
            <a:r>
              <a:rPr lang="fi-FI" sz="900" dirty="0"/>
              <a:t>SOODA-KATTILA</a:t>
            </a:r>
          </a:p>
        </p:txBody>
      </p:sp>
      <p:sp>
        <p:nvSpPr>
          <p:cNvPr id="90" name="Tekstiruutu 89">
            <a:extLst>
              <a:ext uri="{FF2B5EF4-FFF2-40B4-BE49-F238E27FC236}">
                <a16:creationId xmlns:a16="http://schemas.microsoft.com/office/drawing/2014/main" id="{86D9C300-D044-416E-9AC9-72692545BC99}"/>
              </a:ext>
            </a:extLst>
          </p:cNvPr>
          <p:cNvSpPr txBox="1"/>
          <p:nvPr/>
        </p:nvSpPr>
        <p:spPr>
          <a:xfrm>
            <a:off x="9346020" y="1150228"/>
            <a:ext cx="616864" cy="646331"/>
          </a:xfrm>
          <a:prstGeom prst="rect">
            <a:avLst/>
          </a:prstGeom>
          <a:noFill/>
        </p:spPr>
        <p:txBody>
          <a:bodyPr wrap="square" rtlCol="0">
            <a:spAutoFit/>
          </a:bodyPr>
          <a:lstStyle/>
          <a:p>
            <a:r>
              <a:rPr lang="fi-FI" sz="900" dirty="0"/>
              <a:t>VALKO-LIPEÄN VALMIS-TUS</a:t>
            </a:r>
          </a:p>
        </p:txBody>
      </p:sp>
      <p:sp>
        <p:nvSpPr>
          <p:cNvPr id="108" name="Tekstiruutu 107">
            <a:extLst>
              <a:ext uri="{FF2B5EF4-FFF2-40B4-BE49-F238E27FC236}">
                <a16:creationId xmlns:a16="http://schemas.microsoft.com/office/drawing/2014/main" id="{5622A224-9CAA-4A43-8521-39F27D41A1C4}"/>
              </a:ext>
            </a:extLst>
          </p:cNvPr>
          <p:cNvSpPr txBox="1"/>
          <p:nvPr/>
        </p:nvSpPr>
        <p:spPr>
          <a:xfrm rot="18957143">
            <a:off x="9051251" y="2363300"/>
            <a:ext cx="792844" cy="230832"/>
          </a:xfrm>
          <a:prstGeom prst="rect">
            <a:avLst/>
          </a:prstGeom>
          <a:noFill/>
        </p:spPr>
        <p:txBody>
          <a:bodyPr wrap="square" rtlCol="0">
            <a:spAutoFit/>
          </a:bodyPr>
          <a:lstStyle/>
          <a:p>
            <a:r>
              <a:rPr lang="fi-FI" sz="900" dirty="0">
                <a:solidFill>
                  <a:schemeClr val="bg1"/>
                </a:solidFill>
              </a:rPr>
              <a:t>MUSTALIPEÄ</a:t>
            </a:r>
          </a:p>
        </p:txBody>
      </p:sp>
      <p:sp>
        <p:nvSpPr>
          <p:cNvPr id="109" name="Tekstiruutu 108">
            <a:extLst>
              <a:ext uri="{FF2B5EF4-FFF2-40B4-BE49-F238E27FC236}">
                <a16:creationId xmlns:a16="http://schemas.microsoft.com/office/drawing/2014/main" id="{EF8EFDD6-81BF-44E3-A3A1-CA0E072685D4}"/>
              </a:ext>
            </a:extLst>
          </p:cNvPr>
          <p:cNvSpPr txBox="1"/>
          <p:nvPr/>
        </p:nvSpPr>
        <p:spPr>
          <a:xfrm>
            <a:off x="8517079" y="1251710"/>
            <a:ext cx="792844" cy="230832"/>
          </a:xfrm>
          <a:prstGeom prst="rect">
            <a:avLst/>
          </a:prstGeom>
          <a:noFill/>
        </p:spPr>
        <p:txBody>
          <a:bodyPr wrap="square" rtlCol="0">
            <a:spAutoFit/>
          </a:bodyPr>
          <a:lstStyle/>
          <a:p>
            <a:r>
              <a:rPr lang="fi-FI" sz="900" dirty="0">
                <a:solidFill>
                  <a:schemeClr val="bg1"/>
                </a:solidFill>
              </a:rPr>
              <a:t>VALKOLIPEÄ</a:t>
            </a:r>
          </a:p>
        </p:txBody>
      </p:sp>
      <p:sp>
        <p:nvSpPr>
          <p:cNvPr id="5" name="Ellipsi 4">
            <a:extLst>
              <a:ext uri="{FF2B5EF4-FFF2-40B4-BE49-F238E27FC236}">
                <a16:creationId xmlns:a16="http://schemas.microsoft.com/office/drawing/2014/main" id="{F8A47D7C-03E4-460D-A14E-2FF924E30B33}"/>
              </a:ext>
            </a:extLst>
          </p:cNvPr>
          <p:cNvSpPr/>
          <p:nvPr/>
        </p:nvSpPr>
        <p:spPr>
          <a:xfrm>
            <a:off x="9286359" y="964823"/>
            <a:ext cx="1206466" cy="12428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7" name="Nuoli: Oikea 26">
            <a:extLst>
              <a:ext uri="{FF2B5EF4-FFF2-40B4-BE49-F238E27FC236}">
                <a16:creationId xmlns:a16="http://schemas.microsoft.com/office/drawing/2014/main" id="{16C6BA68-13EB-4CFB-AE58-B5ED11BA6835}"/>
              </a:ext>
            </a:extLst>
          </p:cNvPr>
          <p:cNvSpPr/>
          <p:nvPr/>
        </p:nvSpPr>
        <p:spPr>
          <a:xfrm rot="14531192">
            <a:off x="4721589" y="4315335"/>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 name="Tekstiruutu 1">
            <a:extLst>
              <a:ext uri="{FF2B5EF4-FFF2-40B4-BE49-F238E27FC236}">
                <a16:creationId xmlns:a16="http://schemas.microsoft.com/office/drawing/2014/main" id="{DBFC9D09-041F-48F5-930B-264F4C8EE9CB}"/>
              </a:ext>
            </a:extLst>
          </p:cNvPr>
          <p:cNvSpPr txBox="1"/>
          <p:nvPr/>
        </p:nvSpPr>
        <p:spPr>
          <a:xfrm rot="21092053">
            <a:off x="4475201" y="3674806"/>
            <a:ext cx="1105630" cy="261610"/>
          </a:xfrm>
          <a:prstGeom prst="rect">
            <a:avLst/>
          </a:prstGeom>
          <a:noFill/>
        </p:spPr>
        <p:txBody>
          <a:bodyPr wrap="square" rtlCol="0">
            <a:spAutoFit/>
          </a:bodyPr>
          <a:lstStyle/>
          <a:p>
            <a:r>
              <a:rPr lang="fi-FI" sz="1100" dirty="0"/>
              <a:t>PAALAUS</a:t>
            </a:r>
          </a:p>
        </p:txBody>
      </p:sp>
      <p:sp>
        <p:nvSpPr>
          <p:cNvPr id="52" name="Tekstiruutu 51">
            <a:extLst>
              <a:ext uri="{FF2B5EF4-FFF2-40B4-BE49-F238E27FC236}">
                <a16:creationId xmlns:a16="http://schemas.microsoft.com/office/drawing/2014/main" id="{953981B2-0F71-441E-B3A2-B539F199B60D}"/>
              </a:ext>
            </a:extLst>
          </p:cNvPr>
          <p:cNvSpPr txBox="1"/>
          <p:nvPr/>
        </p:nvSpPr>
        <p:spPr>
          <a:xfrm rot="20613051">
            <a:off x="4577221" y="3953707"/>
            <a:ext cx="935594" cy="261610"/>
          </a:xfrm>
          <a:prstGeom prst="rect">
            <a:avLst/>
          </a:prstGeom>
          <a:noFill/>
        </p:spPr>
        <p:txBody>
          <a:bodyPr wrap="square" rtlCol="0">
            <a:spAutoFit/>
          </a:bodyPr>
          <a:lstStyle/>
          <a:p>
            <a:r>
              <a:rPr lang="fi-FI" sz="1100" dirty="0"/>
              <a:t>ARKITUS</a:t>
            </a:r>
          </a:p>
        </p:txBody>
      </p:sp>
      <p:sp>
        <p:nvSpPr>
          <p:cNvPr id="3" name="Tekstiruutu 2">
            <a:extLst>
              <a:ext uri="{FF2B5EF4-FFF2-40B4-BE49-F238E27FC236}">
                <a16:creationId xmlns:a16="http://schemas.microsoft.com/office/drawing/2014/main" id="{BE3C79F7-E55C-474A-8C75-B2A0B7EF5064}"/>
              </a:ext>
            </a:extLst>
          </p:cNvPr>
          <p:cNvSpPr txBox="1"/>
          <p:nvPr/>
        </p:nvSpPr>
        <p:spPr>
          <a:xfrm>
            <a:off x="3309833" y="3385638"/>
            <a:ext cx="1355016" cy="430887"/>
          </a:xfrm>
          <a:prstGeom prst="rect">
            <a:avLst/>
          </a:prstGeom>
          <a:noFill/>
        </p:spPr>
        <p:txBody>
          <a:bodyPr wrap="square" rtlCol="0">
            <a:spAutoFit/>
          </a:bodyPr>
          <a:lstStyle/>
          <a:p>
            <a:r>
              <a:rPr lang="fi-FI" sz="1050" dirty="0">
                <a:solidFill>
                  <a:schemeClr val="bg1"/>
                </a:solidFill>
              </a:rPr>
              <a:t>SELLU PAPERITEHTAALLE</a:t>
            </a:r>
          </a:p>
        </p:txBody>
      </p:sp>
      <p:sp>
        <p:nvSpPr>
          <p:cNvPr id="68" name="Nuoli: Oikea 67">
            <a:extLst>
              <a:ext uri="{FF2B5EF4-FFF2-40B4-BE49-F238E27FC236}">
                <a16:creationId xmlns:a16="http://schemas.microsoft.com/office/drawing/2014/main" id="{D5CF0F73-3F0E-4FC5-9EB1-5B452AE3C9B1}"/>
              </a:ext>
            </a:extLst>
          </p:cNvPr>
          <p:cNvSpPr/>
          <p:nvPr/>
        </p:nvSpPr>
        <p:spPr>
          <a:xfrm rot="9925133">
            <a:off x="3847195" y="4193337"/>
            <a:ext cx="731258" cy="15314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71" name="Nuoli: Oikea 70">
            <a:extLst>
              <a:ext uri="{FF2B5EF4-FFF2-40B4-BE49-F238E27FC236}">
                <a16:creationId xmlns:a16="http://schemas.microsoft.com/office/drawing/2014/main" id="{A3474D94-A3C7-4B9B-97DF-8FFF70BE653C}"/>
              </a:ext>
            </a:extLst>
          </p:cNvPr>
          <p:cNvSpPr/>
          <p:nvPr/>
        </p:nvSpPr>
        <p:spPr>
          <a:xfrm rot="9925133">
            <a:off x="3769821" y="3942315"/>
            <a:ext cx="731258" cy="15314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5" name="Tekstiruutu 34">
            <a:extLst>
              <a:ext uri="{FF2B5EF4-FFF2-40B4-BE49-F238E27FC236}">
                <a16:creationId xmlns:a16="http://schemas.microsoft.com/office/drawing/2014/main" id="{4C13ACCE-21B1-4609-BD88-8528552CE80A}"/>
              </a:ext>
            </a:extLst>
          </p:cNvPr>
          <p:cNvSpPr txBox="1"/>
          <p:nvPr/>
        </p:nvSpPr>
        <p:spPr>
          <a:xfrm>
            <a:off x="3062808" y="3978458"/>
            <a:ext cx="1240767" cy="861774"/>
          </a:xfrm>
          <a:prstGeom prst="rect">
            <a:avLst/>
          </a:prstGeom>
          <a:noFill/>
        </p:spPr>
        <p:txBody>
          <a:bodyPr wrap="square" rtlCol="0">
            <a:spAutoFit/>
          </a:bodyPr>
          <a:lstStyle/>
          <a:p>
            <a:r>
              <a:rPr lang="fi-FI" sz="1000" u="sng" dirty="0"/>
              <a:t>HYLKY</a:t>
            </a:r>
            <a:r>
              <a:rPr lang="fi-FI" sz="1000" dirty="0"/>
              <a:t>: </a:t>
            </a:r>
          </a:p>
          <a:p>
            <a:r>
              <a:rPr lang="fi-FI" sz="1000" dirty="0"/>
              <a:t>PALLETTI-, </a:t>
            </a:r>
          </a:p>
          <a:p>
            <a:r>
              <a:rPr lang="fi-FI" sz="1000" dirty="0"/>
              <a:t>PITUUS-, </a:t>
            </a:r>
          </a:p>
          <a:p>
            <a:r>
              <a:rPr lang="fi-FI" sz="1000" dirty="0"/>
              <a:t>LEVEYS- JA KÄSITTELYHYLKY</a:t>
            </a:r>
          </a:p>
        </p:txBody>
      </p:sp>
      <p:sp>
        <p:nvSpPr>
          <p:cNvPr id="73" name="Nuoli: Oikea 72">
            <a:extLst>
              <a:ext uri="{FF2B5EF4-FFF2-40B4-BE49-F238E27FC236}">
                <a16:creationId xmlns:a16="http://schemas.microsoft.com/office/drawing/2014/main" id="{4338BB61-363E-4D16-A8D7-500BE8F86359}"/>
              </a:ext>
            </a:extLst>
          </p:cNvPr>
          <p:cNvSpPr/>
          <p:nvPr/>
        </p:nvSpPr>
        <p:spPr>
          <a:xfrm rot="5400000">
            <a:off x="3269962" y="4920863"/>
            <a:ext cx="358580" cy="197011"/>
          </a:xfrm>
          <a:prstGeom prst="rightArrow">
            <a:avLst>
              <a:gd name="adj1" fmla="val 24214"/>
              <a:gd name="adj2" fmla="val 50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6" name="Tekstiruutu 35">
            <a:extLst>
              <a:ext uri="{FF2B5EF4-FFF2-40B4-BE49-F238E27FC236}">
                <a16:creationId xmlns:a16="http://schemas.microsoft.com/office/drawing/2014/main" id="{CFB1218F-DC2D-490D-9400-79693BB7527A}"/>
              </a:ext>
            </a:extLst>
          </p:cNvPr>
          <p:cNvSpPr txBox="1"/>
          <p:nvPr/>
        </p:nvSpPr>
        <p:spPr>
          <a:xfrm>
            <a:off x="3062808" y="5283514"/>
            <a:ext cx="1029705" cy="400110"/>
          </a:xfrm>
          <a:prstGeom prst="rect">
            <a:avLst/>
          </a:prstGeom>
          <a:noFill/>
        </p:spPr>
        <p:txBody>
          <a:bodyPr wrap="square" rtlCol="0">
            <a:spAutoFit/>
          </a:bodyPr>
          <a:lstStyle/>
          <a:p>
            <a:r>
              <a:rPr lang="fi-FI" sz="1000" dirty="0"/>
              <a:t>KUIVAMASSA-PULPPERIIN</a:t>
            </a:r>
          </a:p>
        </p:txBody>
      </p:sp>
      <p:sp>
        <p:nvSpPr>
          <p:cNvPr id="38" name="Nuoli: Kaareva oikealle 37">
            <a:extLst>
              <a:ext uri="{FF2B5EF4-FFF2-40B4-BE49-F238E27FC236}">
                <a16:creationId xmlns:a16="http://schemas.microsoft.com/office/drawing/2014/main" id="{6AA56A83-7BBA-4F0B-AD73-D2C6EFBD9955}"/>
              </a:ext>
            </a:extLst>
          </p:cNvPr>
          <p:cNvSpPr/>
          <p:nvPr/>
        </p:nvSpPr>
        <p:spPr>
          <a:xfrm rot="15903649">
            <a:off x="4192474" y="4743918"/>
            <a:ext cx="947195" cy="2463353"/>
          </a:xfrm>
          <a:custGeom>
            <a:avLst/>
            <a:gdLst>
              <a:gd name="connsiteX0" fmla="*/ 0 w 878284"/>
              <a:gd name="connsiteY0" fmla="*/ 1165674 h 2489456"/>
              <a:gd name="connsiteX1" fmla="*/ 693458 w 878284"/>
              <a:gd name="connsiteY1" fmla="*/ 2305245 h 2489456"/>
              <a:gd name="connsiteX2" fmla="*/ 693458 w 878284"/>
              <a:gd name="connsiteY2" fmla="*/ 2201905 h 2489456"/>
              <a:gd name="connsiteX3" fmla="*/ 878284 w 878284"/>
              <a:gd name="connsiteY3" fmla="*/ 2358732 h 2489456"/>
              <a:gd name="connsiteX4" fmla="*/ 693458 w 878284"/>
              <a:gd name="connsiteY4" fmla="*/ 2463353 h 2489456"/>
              <a:gd name="connsiteX5" fmla="*/ 693458 w 878284"/>
              <a:gd name="connsiteY5" fmla="*/ 2360014 h 2489456"/>
              <a:gd name="connsiteX6" fmla="*/ 0 w 878284"/>
              <a:gd name="connsiteY6" fmla="*/ 1220443 h 2489456"/>
              <a:gd name="connsiteX7" fmla="*/ 0 w 878284"/>
              <a:gd name="connsiteY7" fmla="*/ 1165674 h 2489456"/>
              <a:gd name="connsiteX0" fmla="*/ 878284 w 878284"/>
              <a:gd name="connsiteY0" fmla="*/ 54770 h 2489456"/>
              <a:gd name="connsiteX1" fmla="*/ 242 w 878284"/>
              <a:gd name="connsiteY1" fmla="*/ 1193059 h 2489456"/>
              <a:gd name="connsiteX2" fmla="*/ 169014 w 878284"/>
              <a:gd name="connsiteY2" fmla="*/ 478181 h 2489456"/>
              <a:gd name="connsiteX3" fmla="*/ 878283 w 878284"/>
              <a:gd name="connsiteY3" fmla="*/ 0 h 2489456"/>
              <a:gd name="connsiteX4" fmla="*/ 878284 w 878284"/>
              <a:gd name="connsiteY4" fmla="*/ 54770 h 2489456"/>
              <a:gd name="connsiteX0" fmla="*/ 0 w 878284"/>
              <a:gd name="connsiteY0" fmla="*/ 1165674 h 2489456"/>
              <a:gd name="connsiteX1" fmla="*/ 693458 w 878284"/>
              <a:gd name="connsiteY1" fmla="*/ 2305245 h 2489456"/>
              <a:gd name="connsiteX2" fmla="*/ 693458 w 878284"/>
              <a:gd name="connsiteY2" fmla="*/ 2201905 h 2489456"/>
              <a:gd name="connsiteX3" fmla="*/ 878284 w 878284"/>
              <a:gd name="connsiteY3" fmla="*/ 2358732 h 2489456"/>
              <a:gd name="connsiteX4" fmla="*/ 693458 w 878284"/>
              <a:gd name="connsiteY4" fmla="*/ 2463353 h 2489456"/>
              <a:gd name="connsiteX5" fmla="*/ 693458 w 878284"/>
              <a:gd name="connsiteY5" fmla="*/ 2360014 h 2489456"/>
              <a:gd name="connsiteX6" fmla="*/ 0 w 878284"/>
              <a:gd name="connsiteY6" fmla="*/ 1220443 h 2489456"/>
              <a:gd name="connsiteX7" fmla="*/ 0 w 878284"/>
              <a:gd name="connsiteY7" fmla="*/ 1165674 h 2489456"/>
              <a:gd name="connsiteX8" fmla="*/ 878284 w 878284"/>
              <a:gd name="connsiteY8" fmla="*/ 0 h 2489456"/>
              <a:gd name="connsiteX9" fmla="*/ 878284 w 878284"/>
              <a:gd name="connsiteY9" fmla="*/ 54770 h 2489456"/>
              <a:gd name="connsiteX10" fmla="*/ 242 w 878284"/>
              <a:gd name="connsiteY10" fmla="*/ 1193059 h 2489456"/>
              <a:gd name="connsiteX0" fmla="*/ 0 w 947195"/>
              <a:gd name="connsiteY0" fmla="*/ 1165674 h 2463353"/>
              <a:gd name="connsiteX1" fmla="*/ 693458 w 947195"/>
              <a:gd name="connsiteY1" fmla="*/ 2305245 h 2463353"/>
              <a:gd name="connsiteX2" fmla="*/ 693458 w 947195"/>
              <a:gd name="connsiteY2" fmla="*/ 2201905 h 2463353"/>
              <a:gd name="connsiteX3" fmla="*/ 878284 w 947195"/>
              <a:gd name="connsiteY3" fmla="*/ 2358732 h 2463353"/>
              <a:gd name="connsiteX4" fmla="*/ 693458 w 947195"/>
              <a:gd name="connsiteY4" fmla="*/ 2463353 h 2463353"/>
              <a:gd name="connsiteX5" fmla="*/ 693458 w 947195"/>
              <a:gd name="connsiteY5" fmla="*/ 2360014 h 2463353"/>
              <a:gd name="connsiteX6" fmla="*/ 0 w 947195"/>
              <a:gd name="connsiteY6" fmla="*/ 1220443 h 2463353"/>
              <a:gd name="connsiteX7" fmla="*/ 0 w 947195"/>
              <a:gd name="connsiteY7" fmla="*/ 1165674 h 2463353"/>
              <a:gd name="connsiteX0" fmla="*/ 878284 w 947195"/>
              <a:gd name="connsiteY0" fmla="*/ 54770 h 2463353"/>
              <a:gd name="connsiteX1" fmla="*/ 242 w 947195"/>
              <a:gd name="connsiteY1" fmla="*/ 1193059 h 2463353"/>
              <a:gd name="connsiteX2" fmla="*/ 169014 w 947195"/>
              <a:gd name="connsiteY2" fmla="*/ 478181 h 2463353"/>
              <a:gd name="connsiteX3" fmla="*/ 878283 w 947195"/>
              <a:gd name="connsiteY3" fmla="*/ 0 h 2463353"/>
              <a:gd name="connsiteX4" fmla="*/ 878284 w 947195"/>
              <a:gd name="connsiteY4" fmla="*/ 54770 h 2463353"/>
              <a:gd name="connsiteX0" fmla="*/ 0 w 947195"/>
              <a:gd name="connsiteY0" fmla="*/ 1165674 h 2463353"/>
              <a:gd name="connsiteX1" fmla="*/ 693458 w 947195"/>
              <a:gd name="connsiteY1" fmla="*/ 2305245 h 2463353"/>
              <a:gd name="connsiteX2" fmla="*/ 693458 w 947195"/>
              <a:gd name="connsiteY2" fmla="*/ 2201905 h 2463353"/>
              <a:gd name="connsiteX3" fmla="*/ 947195 w 947195"/>
              <a:gd name="connsiteY3" fmla="*/ 2225104 h 2463353"/>
              <a:gd name="connsiteX4" fmla="*/ 693458 w 947195"/>
              <a:gd name="connsiteY4" fmla="*/ 2463353 h 2463353"/>
              <a:gd name="connsiteX5" fmla="*/ 693458 w 947195"/>
              <a:gd name="connsiteY5" fmla="*/ 2360014 h 2463353"/>
              <a:gd name="connsiteX6" fmla="*/ 0 w 947195"/>
              <a:gd name="connsiteY6" fmla="*/ 1220443 h 2463353"/>
              <a:gd name="connsiteX7" fmla="*/ 0 w 947195"/>
              <a:gd name="connsiteY7" fmla="*/ 1165674 h 2463353"/>
              <a:gd name="connsiteX8" fmla="*/ 878284 w 947195"/>
              <a:gd name="connsiteY8" fmla="*/ 0 h 2463353"/>
              <a:gd name="connsiteX9" fmla="*/ 878284 w 947195"/>
              <a:gd name="connsiteY9" fmla="*/ 54770 h 2463353"/>
              <a:gd name="connsiteX10" fmla="*/ 242 w 947195"/>
              <a:gd name="connsiteY10" fmla="*/ 1193059 h 2463353"/>
              <a:gd name="connsiteX0" fmla="*/ 0 w 947195"/>
              <a:gd name="connsiteY0" fmla="*/ 1165674 h 2463353"/>
              <a:gd name="connsiteX1" fmla="*/ 693458 w 947195"/>
              <a:gd name="connsiteY1" fmla="*/ 2305245 h 2463353"/>
              <a:gd name="connsiteX2" fmla="*/ 693458 w 947195"/>
              <a:gd name="connsiteY2" fmla="*/ 2201905 h 2463353"/>
              <a:gd name="connsiteX3" fmla="*/ 943399 w 947195"/>
              <a:gd name="connsiteY3" fmla="*/ 2224776 h 2463353"/>
              <a:gd name="connsiteX4" fmla="*/ 693458 w 947195"/>
              <a:gd name="connsiteY4" fmla="*/ 2463353 h 2463353"/>
              <a:gd name="connsiteX5" fmla="*/ 693458 w 947195"/>
              <a:gd name="connsiteY5" fmla="*/ 2360014 h 2463353"/>
              <a:gd name="connsiteX6" fmla="*/ 0 w 947195"/>
              <a:gd name="connsiteY6" fmla="*/ 1220443 h 2463353"/>
              <a:gd name="connsiteX7" fmla="*/ 0 w 947195"/>
              <a:gd name="connsiteY7" fmla="*/ 1165674 h 2463353"/>
              <a:gd name="connsiteX0" fmla="*/ 878284 w 947195"/>
              <a:gd name="connsiteY0" fmla="*/ 54770 h 2463353"/>
              <a:gd name="connsiteX1" fmla="*/ 242 w 947195"/>
              <a:gd name="connsiteY1" fmla="*/ 1193059 h 2463353"/>
              <a:gd name="connsiteX2" fmla="*/ 169014 w 947195"/>
              <a:gd name="connsiteY2" fmla="*/ 478181 h 2463353"/>
              <a:gd name="connsiteX3" fmla="*/ 878283 w 947195"/>
              <a:gd name="connsiteY3" fmla="*/ 0 h 2463353"/>
              <a:gd name="connsiteX4" fmla="*/ 878284 w 947195"/>
              <a:gd name="connsiteY4" fmla="*/ 54770 h 2463353"/>
              <a:gd name="connsiteX0" fmla="*/ 0 w 947195"/>
              <a:gd name="connsiteY0" fmla="*/ 1165674 h 2463353"/>
              <a:gd name="connsiteX1" fmla="*/ 693458 w 947195"/>
              <a:gd name="connsiteY1" fmla="*/ 2305245 h 2463353"/>
              <a:gd name="connsiteX2" fmla="*/ 693458 w 947195"/>
              <a:gd name="connsiteY2" fmla="*/ 2201905 h 2463353"/>
              <a:gd name="connsiteX3" fmla="*/ 947195 w 947195"/>
              <a:gd name="connsiteY3" fmla="*/ 2225104 h 2463353"/>
              <a:gd name="connsiteX4" fmla="*/ 693458 w 947195"/>
              <a:gd name="connsiteY4" fmla="*/ 2463353 h 2463353"/>
              <a:gd name="connsiteX5" fmla="*/ 693458 w 947195"/>
              <a:gd name="connsiteY5" fmla="*/ 2360014 h 2463353"/>
              <a:gd name="connsiteX6" fmla="*/ 0 w 947195"/>
              <a:gd name="connsiteY6" fmla="*/ 1220443 h 2463353"/>
              <a:gd name="connsiteX7" fmla="*/ 0 w 947195"/>
              <a:gd name="connsiteY7" fmla="*/ 1165674 h 2463353"/>
              <a:gd name="connsiteX8" fmla="*/ 878284 w 947195"/>
              <a:gd name="connsiteY8" fmla="*/ 0 h 2463353"/>
              <a:gd name="connsiteX9" fmla="*/ 878284 w 947195"/>
              <a:gd name="connsiteY9" fmla="*/ 54770 h 2463353"/>
              <a:gd name="connsiteX10" fmla="*/ 242 w 947195"/>
              <a:gd name="connsiteY10" fmla="*/ 1193059 h 246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195" h="2463353" stroke="0" extrusionOk="0">
                <a:moveTo>
                  <a:pt x="0" y="1165674"/>
                </a:moveTo>
                <a:cubicBezTo>
                  <a:pt x="0" y="1714926"/>
                  <a:pt x="288888" y="2189660"/>
                  <a:pt x="693458" y="2305245"/>
                </a:cubicBezTo>
                <a:lnTo>
                  <a:pt x="693458" y="2201905"/>
                </a:lnTo>
                <a:lnTo>
                  <a:pt x="943399" y="2224776"/>
                </a:lnTo>
                <a:lnTo>
                  <a:pt x="693458" y="2463353"/>
                </a:lnTo>
                <a:lnTo>
                  <a:pt x="693458" y="2360014"/>
                </a:lnTo>
                <a:cubicBezTo>
                  <a:pt x="288888" y="2244429"/>
                  <a:pt x="0" y="1769695"/>
                  <a:pt x="0" y="1220443"/>
                </a:cubicBezTo>
                <a:lnTo>
                  <a:pt x="0" y="1165674"/>
                </a:lnTo>
                <a:close/>
              </a:path>
              <a:path w="947195" h="2463353" fill="darkenLess" stroke="0" extrusionOk="0">
                <a:moveTo>
                  <a:pt x="878284" y="54770"/>
                </a:moveTo>
                <a:cubicBezTo>
                  <a:pt x="401260" y="54770"/>
                  <a:pt x="11449" y="560119"/>
                  <a:pt x="242" y="1193059"/>
                </a:cubicBezTo>
                <a:cubicBezTo>
                  <a:pt x="-4299" y="936611"/>
                  <a:pt x="55024" y="685336"/>
                  <a:pt x="169014" y="478181"/>
                </a:cubicBezTo>
                <a:cubicBezTo>
                  <a:pt x="334376" y="177668"/>
                  <a:pt x="597905" y="0"/>
                  <a:pt x="878283" y="0"/>
                </a:cubicBezTo>
                <a:cubicBezTo>
                  <a:pt x="878283" y="18257"/>
                  <a:pt x="878284" y="36513"/>
                  <a:pt x="878284" y="54770"/>
                </a:cubicBezTo>
                <a:close/>
              </a:path>
              <a:path w="947195" h="2463353" fill="none" extrusionOk="0">
                <a:moveTo>
                  <a:pt x="0" y="1165674"/>
                </a:moveTo>
                <a:cubicBezTo>
                  <a:pt x="0" y="1714926"/>
                  <a:pt x="288888" y="2189660"/>
                  <a:pt x="693458" y="2305245"/>
                </a:cubicBezTo>
                <a:lnTo>
                  <a:pt x="693458" y="2201905"/>
                </a:lnTo>
                <a:lnTo>
                  <a:pt x="947195" y="2225104"/>
                </a:lnTo>
                <a:lnTo>
                  <a:pt x="693458" y="2463353"/>
                </a:lnTo>
                <a:lnTo>
                  <a:pt x="693458" y="2360014"/>
                </a:lnTo>
                <a:cubicBezTo>
                  <a:pt x="288888" y="2244429"/>
                  <a:pt x="0" y="1769695"/>
                  <a:pt x="0" y="1220443"/>
                </a:cubicBezTo>
                <a:lnTo>
                  <a:pt x="0" y="1165674"/>
                </a:lnTo>
                <a:cubicBezTo>
                  <a:pt x="0" y="521890"/>
                  <a:pt x="393221" y="0"/>
                  <a:pt x="878284" y="0"/>
                </a:cubicBezTo>
                <a:lnTo>
                  <a:pt x="878284" y="54770"/>
                </a:lnTo>
                <a:cubicBezTo>
                  <a:pt x="401260" y="54770"/>
                  <a:pt x="11449" y="560119"/>
                  <a:pt x="242" y="1193059"/>
                </a:cubicBezTo>
              </a:path>
            </a:pathLst>
          </a:cu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5" name="Nuoli: Oikea 74">
            <a:extLst>
              <a:ext uri="{FF2B5EF4-FFF2-40B4-BE49-F238E27FC236}">
                <a16:creationId xmlns:a16="http://schemas.microsoft.com/office/drawing/2014/main" id="{7972DE72-5FBD-4BC2-AF77-1BA31E7E8C59}"/>
              </a:ext>
            </a:extLst>
          </p:cNvPr>
          <p:cNvSpPr/>
          <p:nvPr/>
        </p:nvSpPr>
        <p:spPr>
          <a:xfrm rot="15411424">
            <a:off x="4697121" y="3961450"/>
            <a:ext cx="139360" cy="78266"/>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pic>
        <p:nvPicPr>
          <p:cNvPr id="67" name="Picture 66">
            <a:hlinkClick r:id="rId2" action="ppaction://hlinksldjump"/>
            <a:extLst>
              <a:ext uri="{FF2B5EF4-FFF2-40B4-BE49-F238E27FC236}">
                <a16:creationId xmlns:a16="http://schemas.microsoft.com/office/drawing/2014/main" id="{8259F4B8-5E31-4F97-89FA-1AE402653F0D}"/>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701961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2B24-E1E7-4EE3-9295-EBB6BCC765BE}"/>
              </a:ext>
            </a:extLst>
          </p:cNvPr>
          <p:cNvSpPr>
            <a:spLocks noGrp="1"/>
          </p:cNvSpPr>
          <p:nvPr>
            <p:ph type="title"/>
          </p:nvPr>
        </p:nvSpPr>
        <p:spPr/>
        <p:txBody>
          <a:bodyPr/>
          <a:lstStyle/>
          <a:p>
            <a:r>
              <a:rPr lang="fi-FI" dirty="0"/>
              <a:t>Kemikaalikierto</a:t>
            </a:r>
          </a:p>
        </p:txBody>
      </p:sp>
      <p:sp>
        <p:nvSpPr>
          <p:cNvPr id="3" name="Text Placeholder 2">
            <a:extLst>
              <a:ext uri="{FF2B5EF4-FFF2-40B4-BE49-F238E27FC236}">
                <a16:creationId xmlns:a16="http://schemas.microsoft.com/office/drawing/2014/main" id="{11D6F765-2D72-4DB0-98DA-C0EC72B2B1DD}"/>
              </a:ext>
            </a:extLst>
          </p:cNvPr>
          <p:cNvSpPr>
            <a:spLocks noGrp="1"/>
          </p:cNvSpPr>
          <p:nvPr>
            <p:ph type="body" idx="1"/>
          </p:nvPr>
        </p:nvSpPr>
        <p:spPr/>
        <p:txBody>
          <a:bodyPr/>
          <a:lstStyle/>
          <a:p>
            <a:r>
              <a:rPr lang="fi-FI" dirty="0"/>
              <a:t>Keitto, haihdutus, soodakattila, </a:t>
            </a:r>
            <a:r>
              <a:rPr lang="fi-FI" dirty="0" err="1"/>
              <a:t>kaustisointi</a:t>
            </a:r>
            <a:r>
              <a:rPr lang="fi-FI" dirty="0"/>
              <a:t> </a:t>
            </a:r>
            <a:r>
              <a:rPr lang="fi-FI" dirty="0">
                <a:sym typeface="Wingdings" panose="05000000000000000000" pitchFamily="2" charset="2"/>
              </a:rPr>
              <a:t> keitto, haihdutus…</a:t>
            </a:r>
            <a:endParaRPr lang="fi-FI" dirty="0"/>
          </a:p>
        </p:txBody>
      </p:sp>
      <p:sp>
        <p:nvSpPr>
          <p:cNvPr id="4" name="Footer Placeholder 3">
            <a:extLst>
              <a:ext uri="{FF2B5EF4-FFF2-40B4-BE49-F238E27FC236}">
                <a16:creationId xmlns:a16="http://schemas.microsoft.com/office/drawing/2014/main" id="{7AD94341-D85D-447B-B057-A57F31782335}"/>
              </a:ext>
            </a:extLst>
          </p:cNvPr>
          <p:cNvSpPr>
            <a:spLocks noGrp="1"/>
          </p:cNvSpPr>
          <p:nvPr>
            <p:ph type="ftr" sz="quarter" idx="11"/>
          </p:nvPr>
        </p:nvSpPr>
        <p:spPr/>
        <p:txBody>
          <a:bodyPr/>
          <a:lstStyle/>
          <a:p>
            <a:r>
              <a:rPr lang="fi-FI"/>
              <a:t>kiertotalousamk.fi</a:t>
            </a:r>
          </a:p>
        </p:txBody>
      </p:sp>
      <p:pic>
        <p:nvPicPr>
          <p:cNvPr id="5" name="Picture 4">
            <a:hlinkClick r:id="rId2" action="ppaction://hlinksldjump"/>
            <a:extLst>
              <a:ext uri="{FF2B5EF4-FFF2-40B4-BE49-F238E27FC236}">
                <a16:creationId xmlns:a16="http://schemas.microsoft.com/office/drawing/2014/main" id="{AE8B384C-45EE-4249-AF7D-F13FBDB7C18C}"/>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115771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Nuoli: Oikea 94">
            <a:extLst>
              <a:ext uri="{FF2B5EF4-FFF2-40B4-BE49-F238E27FC236}">
                <a16:creationId xmlns:a16="http://schemas.microsoft.com/office/drawing/2014/main" id="{A7D7EC21-70E7-4A91-8C28-6DEEB1B4571C}"/>
              </a:ext>
            </a:extLst>
          </p:cNvPr>
          <p:cNvSpPr/>
          <p:nvPr/>
        </p:nvSpPr>
        <p:spPr>
          <a:xfrm rot="9539134">
            <a:off x="2435540" y="4161516"/>
            <a:ext cx="2154858" cy="427433"/>
          </a:xfrm>
          <a:prstGeom prst="rightArrow">
            <a:avLst/>
          </a:prstGeom>
          <a:solidFill>
            <a:srgbClr val="4A0D62"/>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3" name="Nuoli: Oikea 62">
            <a:extLst>
              <a:ext uri="{FF2B5EF4-FFF2-40B4-BE49-F238E27FC236}">
                <a16:creationId xmlns:a16="http://schemas.microsoft.com/office/drawing/2014/main" id="{B05E37A7-6EA4-45C0-836C-EDEBA52C87A3}"/>
              </a:ext>
            </a:extLst>
          </p:cNvPr>
          <p:cNvSpPr/>
          <p:nvPr/>
        </p:nvSpPr>
        <p:spPr>
          <a:xfrm rot="20306962">
            <a:off x="2963938" y="5056154"/>
            <a:ext cx="1986656" cy="427433"/>
          </a:xfrm>
          <a:prstGeom prst="rightArrow">
            <a:avLst/>
          </a:prstGeom>
          <a:solidFill>
            <a:srgbClr val="4A0D62"/>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19" name="Ellipsi 18">
            <a:extLst>
              <a:ext uri="{FF2B5EF4-FFF2-40B4-BE49-F238E27FC236}">
                <a16:creationId xmlns:a16="http://schemas.microsoft.com/office/drawing/2014/main" id="{88428944-8EB6-4359-97F7-C645DA6F56C3}"/>
              </a:ext>
            </a:extLst>
          </p:cNvPr>
          <p:cNvSpPr/>
          <p:nvPr/>
        </p:nvSpPr>
        <p:spPr>
          <a:xfrm>
            <a:off x="4404953" y="968850"/>
            <a:ext cx="4887441" cy="4875296"/>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2269886" cy="646331"/>
          </a:xfrm>
          <a:prstGeom prst="rect">
            <a:avLst/>
          </a:prstGeom>
          <a:noFill/>
        </p:spPr>
        <p:txBody>
          <a:bodyPr wrap="square" rtlCol="0">
            <a:spAutoFit/>
          </a:bodyPr>
          <a:lstStyle/>
          <a:p>
            <a:r>
              <a:rPr lang="fi-FI" dirty="0"/>
              <a:t>SELLU</a:t>
            </a:r>
          </a:p>
          <a:p>
            <a:r>
              <a:rPr lang="fi-FI" dirty="0"/>
              <a:t>Kemikaalikierto 1/6</a:t>
            </a:r>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p:cNvCxnSpPr>
          <p:nvPr/>
        </p:nvCxnSpPr>
        <p:spPr>
          <a:xfrm flipH="1" flipV="1">
            <a:off x="6865232" y="995483"/>
            <a:ext cx="5542" cy="15786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p:cNvCxnSpPr>
          <p:nvPr/>
        </p:nvCxnSpPr>
        <p:spPr>
          <a:xfrm>
            <a:off x="7670706" y="3836763"/>
            <a:ext cx="1338007" cy="75047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p:cNvCxnSpPr>
          <p:nvPr/>
        </p:nvCxnSpPr>
        <p:spPr>
          <a:xfrm flipH="1">
            <a:off x="4724102" y="3836763"/>
            <a:ext cx="1356658" cy="784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kstiruutu 45">
            <a:extLst>
              <a:ext uri="{FF2B5EF4-FFF2-40B4-BE49-F238E27FC236}">
                <a16:creationId xmlns:a16="http://schemas.microsoft.com/office/drawing/2014/main" id="{6FD9CDB9-2956-4EB7-9E2E-989705CCF46E}"/>
              </a:ext>
            </a:extLst>
          </p:cNvPr>
          <p:cNvSpPr txBox="1"/>
          <p:nvPr/>
        </p:nvSpPr>
        <p:spPr>
          <a:xfrm>
            <a:off x="5959524" y="3128877"/>
            <a:ext cx="1849592" cy="707886"/>
          </a:xfrm>
          <a:prstGeom prst="rect">
            <a:avLst/>
          </a:prstGeom>
          <a:noFill/>
        </p:spPr>
        <p:txBody>
          <a:bodyPr wrap="square" rtlCol="0">
            <a:spAutoFit/>
          </a:bodyPr>
          <a:lstStyle/>
          <a:p>
            <a:pPr algn="ctr"/>
            <a:r>
              <a:rPr lang="fi-FI" sz="2000" b="1" dirty="0"/>
              <a:t>KEMIKAALI-KIERTO</a:t>
            </a:r>
          </a:p>
        </p:txBody>
      </p:sp>
      <p:sp>
        <p:nvSpPr>
          <p:cNvPr id="108" name="Tekstiruutu 107">
            <a:extLst>
              <a:ext uri="{FF2B5EF4-FFF2-40B4-BE49-F238E27FC236}">
                <a16:creationId xmlns:a16="http://schemas.microsoft.com/office/drawing/2014/main" id="{5622A224-9CAA-4A43-8521-39F27D41A1C4}"/>
              </a:ext>
            </a:extLst>
          </p:cNvPr>
          <p:cNvSpPr txBox="1"/>
          <p:nvPr/>
        </p:nvSpPr>
        <p:spPr>
          <a:xfrm rot="20389002">
            <a:off x="3081011" y="5258567"/>
            <a:ext cx="1147913" cy="264117"/>
          </a:xfrm>
          <a:prstGeom prst="rect">
            <a:avLst/>
          </a:prstGeom>
          <a:noFill/>
        </p:spPr>
        <p:txBody>
          <a:bodyPr wrap="square" rtlCol="0">
            <a:spAutoFit/>
          </a:bodyPr>
          <a:lstStyle/>
          <a:p>
            <a:r>
              <a:rPr lang="fi-FI" sz="1100" dirty="0">
                <a:solidFill>
                  <a:schemeClr val="bg1"/>
                </a:solidFill>
              </a:rPr>
              <a:t>MUSTALIPEÄ</a:t>
            </a:r>
          </a:p>
        </p:txBody>
      </p:sp>
      <p:sp>
        <p:nvSpPr>
          <p:cNvPr id="86" name="Tekstiruutu 85">
            <a:extLst>
              <a:ext uri="{FF2B5EF4-FFF2-40B4-BE49-F238E27FC236}">
                <a16:creationId xmlns:a16="http://schemas.microsoft.com/office/drawing/2014/main" id="{6EC283AF-E3E6-49F4-ACE0-A3E5B15A86DA}"/>
              </a:ext>
            </a:extLst>
          </p:cNvPr>
          <p:cNvSpPr txBox="1"/>
          <p:nvPr/>
        </p:nvSpPr>
        <p:spPr>
          <a:xfrm>
            <a:off x="5016619" y="2040069"/>
            <a:ext cx="1251398" cy="523220"/>
          </a:xfrm>
          <a:prstGeom prst="rect">
            <a:avLst/>
          </a:prstGeom>
          <a:noFill/>
        </p:spPr>
        <p:txBody>
          <a:bodyPr wrap="square" rtlCol="0">
            <a:spAutoFit/>
          </a:bodyPr>
          <a:lstStyle/>
          <a:p>
            <a:r>
              <a:rPr lang="fi-FI" sz="1400" dirty="0"/>
              <a:t>VALKOLIPEÄN VALMISTUS</a:t>
            </a:r>
            <a:endParaRPr lang="fi-FI" sz="1600" dirty="0"/>
          </a:p>
        </p:txBody>
      </p:sp>
      <p:sp>
        <p:nvSpPr>
          <p:cNvPr id="87" name="Tekstiruutu 86">
            <a:extLst>
              <a:ext uri="{FF2B5EF4-FFF2-40B4-BE49-F238E27FC236}">
                <a16:creationId xmlns:a16="http://schemas.microsoft.com/office/drawing/2014/main" id="{95D53F40-D2B0-49F2-9B80-3D9C6B894D1D}"/>
              </a:ext>
            </a:extLst>
          </p:cNvPr>
          <p:cNvSpPr txBox="1"/>
          <p:nvPr/>
        </p:nvSpPr>
        <p:spPr>
          <a:xfrm>
            <a:off x="7487952" y="2035647"/>
            <a:ext cx="1340935" cy="307777"/>
          </a:xfrm>
          <a:prstGeom prst="rect">
            <a:avLst/>
          </a:prstGeom>
          <a:noFill/>
        </p:spPr>
        <p:txBody>
          <a:bodyPr wrap="square" rtlCol="0">
            <a:spAutoFit/>
          </a:bodyPr>
          <a:lstStyle/>
          <a:p>
            <a:r>
              <a:rPr lang="fi-FI" sz="1400" dirty="0"/>
              <a:t>SOODAKATTILA</a:t>
            </a:r>
            <a:endParaRPr lang="fi-FI" sz="1600" dirty="0"/>
          </a:p>
        </p:txBody>
      </p:sp>
      <p:sp>
        <p:nvSpPr>
          <p:cNvPr id="88" name="Tekstiruutu 87">
            <a:extLst>
              <a:ext uri="{FF2B5EF4-FFF2-40B4-BE49-F238E27FC236}">
                <a16:creationId xmlns:a16="http://schemas.microsoft.com/office/drawing/2014/main" id="{35BB20C4-360E-4F31-916B-6446226F1027}"/>
              </a:ext>
            </a:extLst>
          </p:cNvPr>
          <p:cNvSpPr txBox="1"/>
          <p:nvPr/>
        </p:nvSpPr>
        <p:spPr>
          <a:xfrm>
            <a:off x="6290124" y="4805131"/>
            <a:ext cx="1468416" cy="307777"/>
          </a:xfrm>
          <a:prstGeom prst="rect">
            <a:avLst/>
          </a:prstGeom>
          <a:noFill/>
        </p:spPr>
        <p:txBody>
          <a:bodyPr wrap="square" rtlCol="0">
            <a:spAutoFit/>
          </a:bodyPr>
          <a:lstStyle/>
          <a:p>
            <a:r>
              <a:rPr lang="fi-FI" sz="1400" dirty="0"/>
              <a:t>HAIHDUTTAMO</a:t>
            </a:r>
            <a:endParaRPr lang="fi-FI" sz="1600" dirty="0"/>
          </a:p>
        </p:txBody>
      </p:sp>
      <p:sp>
        <p:nvSpPr>
          <p:cNvPr id="81" name="Osittainen ympyrä 80">
            <a:extLst>
              <a:ext uri="{FF2B5EF4-FFF2-40B4-BE49-F238E27FC236}">
                <a16:creationId xmlns:a16="http://schemas.microsoft.com/office/drawing/2014/main" id="{65F62A84-1BDD-426F-B5AD-0A6DA37C1C8B}"/>
              </a:ext>
            </a:extLst>
          </p:cNvPr>
          <p:cNvSpPr/>
          <p:nvPr/>
        </p:nvSpPr>
        <p:spPr>
          <a:xfrm rot="5400000">
            <a:off x="254941" y="4326255"/>
            <a:ext cx="2594600" cy="3035782"/>
          </a:xfrm>
          <a:prstGeom prst="pie">
            <a:avLst>
              <a:gd name="adj1" fmla="val 10799998"/>
              <a:gd name="adj2" fmla="val 16200000"/>
            </a:avLst>
          </a:prstGeom>
          <a:solidFill>
            <a:srgbClr val="D9EBB3"/>
          </a:solidFill>
          <a:ln w="19050">
            <a:solidFill>
              <a:srgbClr val="999999">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999999"/>
              </a:solidFill>
            </a:endParaRPr>
          </a:p>
        </p:txBody>
      </p:sp>
      <p:cxnSp>
        <p:nvCxnSpPr>
          <p:cNvPr id="83" name="Suora yhdysviiva 82">
            <a:extLst>
              <a:ext uri="{FF2B5EF4-FFF2-40B4-BE49-F238E27FC236}">
                <a16:creationId xmlns:a16="http://schemas.microsoft.com/office/drawing/2014/main" id="{5DCD4567-FC6E-4EE2-B24C-E83DD4176B36}"/>
              </a:ext>
            </a:extLst>
          </p:cNvPr>
          <p:cNvCxnSpPr>
            <a:cxnSpLocks/>
          </p:cNvCxnSpPr>
          <p:nvPr/>
        </p:nvCxnSpPr>
        <p:spPr>
          <a:xfrm flipV="1">
            <a:off x="1552241" y="4918710"/>
            <a:ext cx="1053799" cy="925437"/>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sp>
        <p:nvSpPr>
          <p:cNvPr id="93" name="Tekstiruutu 92">
            <a:extLst>
              <a:ext uri="{FF2B5EF4-FFF2-40B4-BE49-F238E27FC236}">
                <a16:creationId xmlns:a16="http://schemas.microsoft.com/office/drawing/2014/main" id="{9DC7F558-8D55-4DD8-BE64-08AEBA94C9F3}"/>
              </a:ext>
            </a:extLst>
          </p:cNvPr>
          <p:cNvSpPr txBox="1"/>
          <p:nvPr/>
        </p:nvSpPr>
        <p:spPr>
          <a:xfrm>
            <a:off x="1634357" y="4860336"/>
            <a:ext cx="889565" cy="261610"/>
          </a:xfrm>
          <a:prstGeom prst="rect">
            <a:avLst/>
          </a:prstGeom>
          <a:noFill/>
        </p:spPr>
        <p:txBody>
          <a:bodyPr wrap="square" rtlCol="0">
            <a:spAutoFit/>
          </a:bodyPr>
          <a:lstStyle/>
          <a:p>
            <a:r>
              <a:rPr lang="fi-FI" sz="1050" dirty="0">
                <a:solidFill>
                  <a:srgbClr val="999999"/>
                </a:solidFill>
              </a:rPr>
              <a:t>KEITTO</a:t>
            </a:r>
            <a:endParaRPr lang="fi-FI" sz="1100" dirty="0">
              <a:solidFill>
                <a:srgbClr val="999999"/>
              </a:solidFill>
            </a:endParaRPr>
          </a:p>
        </p:txBody>
      </p:sp>
      <p:sp>
        <p:nvSpPr>
          <p:cNvPr id="94" name="Tekstiruutu 93">
            <a:extLst>
              <a:ext uri="{FF2B5EF4-FFF2-40B4-BE49-F238E27FC236}">
                <a16:creationId xmlns:a16="http://schemas.microsoft.com/office/drawing/2014/main" id="{90079960-0626-4E6F-92F7-A60976C013B4}"/>
              </a:ext>
            </a:extLst>
          </p:cNvPr>
          <p:cNvSpPr txBox="1"/>
          <p:nvPr/>
        </p:nvSpPr>
        <p:spPr>
          <a:xfrm>
            <a:off x="2161230" y="5286061"/>
            <a:ext cx="889565" cy="415498"/>
          </a:xfrm>
          <a:prstGeom prst="rect">
            <a:avLst/>
          </a:prstGeom>
          <a:noFill/>
        </p:spPr>
        <p:txBody>
          <a:bodyPr wrap="square" rtlCol="0">
            <a:spAutoFit/>
          </a:bodyPr>
          <a:lstStyle/>
          <a:p>
            <a:r>
              <a:rPr lang="fi-FI" sz="1050" dirty="0">
                <a:solidFill>
                  <a:srgbClr val="999999"/>
                </a:solidFill>
              </a:rPr>
              <a:t>MASSAN PESU</a:t>
            </a:r>
            <a:endParaRPr lang="fi-FI" sz="1100" dirty="0">
              <a:solidFill>
                <a:srgbClr val="999999"/>
              </a:solidFill>
            </a:endParaRPr>
          </a:p>
        </p:txBody>
      </p:sp>
      <p:sp>
        <p:nvSpPr>
          <p:cNvPr id="96" name="Tekstiruutu 95">
            <a:extLst>
              <a:ext uri="{FF2B5EF4-FFF2-40B4-BE49-F238E27FC236}">
                <a16:creationId xmlns:a16="http://schemas.microsoft.com/office/drawing/2014/main" id="{31D32B65-AFFF-46E0-8C3A-1CF2C3FF0F36}"/>
              </a:ext>
            </a:extLst>
          </p:cNvPr>
          <p:cNvSpPr txBox="1"/>
          <p:nvPr/>
        </p:nvSpPr>
        <p:spPr>
          <a:xfrm rot="20349736">
            <a:off x="2730048" y="4339134"/>
            <a:ext cx="1147913" cy="264117"/>
          </a:xfrm>
          <a:prstGeom prst="rect">
            <a:avLst/>
          </a:prstGeom>
          <a:noFill/>
        </p:spPr>
        <p:txBody>
          <a:bodyPr wrap="square" rtlCol="0">
            <a:spAutoFit/>
          </a:bodyPr>
          <a:lstStyle/>
          <a:p>
            <a:r>
              <a:rPr lang="fi-FI" sz="1100" dirty="0">
                <a:solidFill>
                  <a:schemeClr val="bg1"/>
                </a:solidFill>
              </a:rPr>
              <a:t>VALKOLIPEÄ</a:t>
            </a:r>
          </a:p>
        </p:txBody>
      </p:sp>
      <p:sp>
        <p:nvSpPr>
          <p:cNvPr id="97" name="Nuoli: Oikea 96">
            <a:extLst>
              <a:ext uri="{FF2B5EF4-FFF2-40B4-BE49-F238E27FC236}">
                <a16:creationId xmlns:a16="http://schemas.microsoft.com/office/drawing/2014/main" id="{20767B42-B466-475A-A30F-244D892FD069}"/>
              </a:ext>
            </a:extLst>
          </p:cNvPr>
          <p:cNvSpPr/>
          <p:nvPr/>
        </p:nvSpPr>
        <p:spPr>
          <a:xfrm rot="18348358">
            <a:off x="8379190" y="4211160"/>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8" name="Nuoli: Oikea 97">
            <a:extLst>
              <a:ext uri="{FF2B5EF4-FFF2-40B4-BE49-F238E27FC236}">
                <a16:creationId xmlns:a16="http://schemas.microsoft.com/office/drawing/2014/main" id="{3CB6F1DB-3B70-46FB-8292-8A1BF1EEF836}"/>
              </a:ext>
            </a:extLst>
          </p:cNvPr>
          <p:cNvSpPr/>
          <p:nvPr/>
        </p:nvSpPr>
        <p:spPr>
          <a:xfrm rot="10800000">
            <a:off x="6635609" y="1205131"/>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24" name="Freeform 1052">
            <a:extLst>
              <a:ext uri="{FF2B5EF4-FFF2-40B4-BE49-F238E27FC236}">
                <a16:creationId xmlns:a16="http://schemas.microsoft.com/office/drawing/2014/main" id="{7683668C-461F-4E3E-A324-09E3797F797D}"/>
              </a:ext>
            </a:extLst>
          </p:cNvPr>
          <p:cNvSpPr/>
          <p:nvPr/>
        </p:nvSpPr>
        <p:spPr>
          <a:xfrm>
            <a:off x="9720071" y="381000"/>
            <a:ext cx="2176272" cy="6318505"/>
          </a:xfrm>
          <a:custGeom>
            <a:avLst/>
            <a:gdLst/>
            <a:ahLst/>
            <a:cxnLst/>
            <a:rect l="0" t="0" r="0" b="0"/>
            <a:pathLst>
              <a:path w="2176272" h="6318505">
                <a:moveTo>
                  <a:pt x="0" y="362712"/>
                </a:moveTo>
                <a:cubicBezTo>
                  <a:pt x="0" y="162434"/>
                  <a:pt x="162434" y="0"/>
                  <a:pt x="362712" y="0"/>
                </a:cubicBezTo>
                <a:lnTo>
                  <a:pt x="1813560" y="0"/>
                </a:lnTo>
                <a:cubicBezTo>
                  <a:pt x="2013839" y="0"/>
                  <a:pt x="2176272" y="162434"/>
                  <a:pt x="2176272" y="362712"/>
                </a:cubicBezTo>
                <a:lnTo>
                  <a:pt x="2176272" y="5955780"/>
                </a:lnTo>
                <a:cubicBezTo>
                  <a:pt x="2176272" y="6156110"/>
                  <a:pt x="2013839" y="6318505"/>
                  <a:pt x="1813560" y="6318505"/>
                </a:cubicBezTo>
                <a:lnTo>
                  <a:pt x="362712" y="6318505"/>
                </a:lnTo>
                <a:cubicBezTo>
                  <a:pt x="162434" y="6318505"/>
                  <a:pt x="0" y="6156110"/>
                  <a:pt x="0" y="5955780"/>
                </a:cubicBezTo>
                <a:close/>
              </a:path>
            </a:pathLst>
          </a:custGeom>
          <a:solidFill>
            <a:schemeClr val="accent2">
              <a:lumMod val="40000"/>
              <a:lumOff val="60000"/>
            </a:schemeClr>
          </a:solidFill>
          <a:ln w="12191" cap="flat" cmpd="sng">
            <a:solidFill>
              <a:srgbClr val="41719C">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5" name="Rectangle 1076">
            <a:extLst>
              <a:ext uri="{FF2B5EF4-FFF2-40B4-BE49-F238E27FC236}">
                <a16:creationId xmlns:a16="http://schemas.microsoft.com/office/drawing/2014/main" id="{75C81A8D-755E-43F6-8FF8-3B180700C61C}"/>
              </a:ext>
            </a:extLst>
          </p:cNvPr>
          <p:cNvSpPr/>
          <p:nvPr/>
        </p:nvSpPr>
        <p:spPr>
          <a:xfrm>
            <a:off x="9919081" y="531623"/>
            <a:ext cx="794613" cy="182879"/>
          </a:xfrm>
          <a:prstGeom prst="rect">
            <a:avLst/>
          </a:prstGeom>
          <a:solidFill>
            <a:schemeClr val="accent2">
              <a:lumMod val="40000"/>
              <a:lumOff val="60000"/>
            </a:schemeClr>
          </a:solidFill>
        </p:spPr>
        <p:txBody>
          <a:bodyPr wrap="none" lIns="0" tIns="0" rIns="0" bIns="0">
            <a:spAutoFit/>
          </a:bodyPr>
          <a:lstStyle/>
          <a:p>
            <a:pPr marL="0"/>
            <a:r>
              <a:rPr lang="en-US" sz="1200" b="1" i="0" spc="0" baseline="0" dirty="0">
                <a:latin typeface="Calibri-Bold"/>
              </a:rPr>
              <a:t>Sooda</a:t>
            </a:r>
            <a:r>
              <a:rPr lang="en-US" sz="1200" b="1" i="0" spc="-11" baseline="0" dirty="0">
                <a:latin typeface="Calibri-Bold"/>
              </a:rPr>
              <a:t>k</a:t>
            </a:r>
            <a:r>
              <a:rPr lang="en-US" sz="1200" b="1" i="0" spc="-16" baseline="0" dirty="0">
                <a:latin typeface="Calibri-Bold"/>
              </a:rPr>
              <a:t>a</a:t>
            </a:r>
            <a:r>
              <a:rPr lang="en-US" sz="1200" b="1" i="0" spc="0" baseline="0" dirty="0">
                <a:latin typeface="Calibri-Bold"/>
              </a:rPr>
              <a:t>ttila</a:t>
            </a:r>
          </a:p>
        </p:txBody>
      </p:sp>
      <p:sp>
        <p:nvSpPr>
          <p:cNvPr id="26" name="Rectangle 1077">
            <a:extLst>
              <a:ext uri="{FF2B5EF4-FFF2-40B4-BE49-F238E27FC236}">
                <a16:creationId xmlns:a16="http://schemas.microsoft.com/office/drawing/2014/main" id="{76C1EC5E-0B15-4871-84AF-0A7E716F2136}"/>
              </a:ext>
            </a:extLst>
          </p:cNvPr>
          <p:cNvSpPr/>
          <p:nvPr/>
        </p:nvSpPr>
        <p:spPr>
          <a:xfrm>
            <a:off x="9919081" y="897382"/>
            <a:ext cx="1750313" cy="1463369"/>
          </a:xfrm>
          <a:prstGeom prst="rect">
            <a:avLst/>
          </a:prstGeom>
          <a:solidFill>
            <a:schemeClr val="accent2">
              <a:lumMod val="40000"/>
              <a:lumOff val="60000"/>
            </a:schemeClr>
          </a:solidFill>
        </p:spPr>
        <p:txBody>
          <a:bodyPr wrap="none" lIns="0" tIns="0" rIns="0" bIns="0">
            <a:spAutoFit/>
          </a:bodyPr>
          <a:lstStyle/>
          <a:p>
            <a:pPr marL="0"/>
            <a:r>
              <a:rPr lang="en-US" sz="1200" b="0" i="0" spc="0" baseline="0" dirty="0">
                <a:latin typeface="Calibri"/>
              </a:rPr>
              <a:t>Sooda</a:t>
            </a:r>
            <a:r>
              <a:rPr lang="en-US" sz="1200" b="0" i="0" spc="-28" baseline="0" dirty="0">
                <a:latin typeface="Calibri"/>
              </a:rPr>
              <a:t>k</a:t>
            </a:r>
            <a:r>
              <a:rPr lang="en-US" sz="1200" b="0" i="0" spc="-10" baseline="0" dirty="0">
                <a:latin typeface="Calibri"/>
              </a:rPr>
              <a:t>a</a:t>
            </a:r>
            <a:r>
              <a:rPr lang="en-US" sz="1200" b="0" i="0" spc="0" baseline="0" dirty="0">
                <a:latin typeface="Calibri"/>
              </a:rPr>
              <a:t>ttila</a:t>
            </a:r>
            <a:r>
              <a:rPr lang="en-US" sz="1200" b="0" i="0" spc="250" baseline="0" dirty="0">
                <a:latin typeface="Calibri"/>
              </a:rPr>
              <a:t>n</a:t>
            </a:r>
            <a:r>
              <a:rPr lang="en-US" sz="1200" b="0" i="0" spc="0" baseline="0" dirty="0">
                <a:latin typeface="Calibri"/>
              </a:rPr>
              <a:t>polttoaineena</a:t>
            </a:r>
          </a:p>
          <a:p>
            <a:pPr marL="0">
              <a:lnSpc>
                <a:spcPts val="1442"/>
              </a:lnSpc>
            </a:pPr>
            <a:r>
              <a:rPr lang="en-US" sz="1200" b="0" i="0" spc="-30" baseline="0" dirty="0">
                <a:latin typeface="Calibri"/>
              </a:rPr>
              <a:t>k</a:t>
            </a:r>
            <a:r>
              <a:rPr lang="en-US" sz="1200" b="0" i="0" spc="-22" baseline="0" dirty="0">
                <a:latin typeface="Calibri"/>
              </a:rPr>
              <a:t>ä</a:t>
            </a:r>
            <a:r>
              <a:rPr lang="en-US" sz="1200" b="0" i="0" spc="0" baseline="0" dirty="0">
                <a:latin typeface="Calibri"/>
              </a:rPr>
              <a:t>ytetää</a:t>
            </a:r>
            <a:r>
              <a:rPr lang="en-US" sz="1200" b="0" i="0" spc="272" baseline="0" dirty="0">
                <a:latin typeface="Calibri"/>
              </a:rPr>
              <a:t>n</a:t>
            </a:r>
            <a:r>
              <a:rPr lang="en-US" sz="1200" b="0" i="0" spc="0" baseline="0" dirty="0">
                <a:latin typeface="Calibri"/>
              </a:rPr>
              <a:t>mu</a:t>
            </a:r>
            <a:r>
              <a:rPr lang="en-US" sz="1200" b="0" i="0" spc="-13" baseline="0" dirty="0">
                <a:latin typeface="Calibri"/>
              </a:rPr>
              <a:t>s</a:t>
            </a:r>
            <a:r>
              <a:rPr lang="en-US" sz="1200" b="0" i="0" spc="0" baseline="0" dirty="0">
                <a:latin typeface="Calibri"/>
              </a:rPr>
              <a:t>talipeää</a:t>
            </a:r>
          </a:p>
          <a:p>
            <a:pPr marL="0">
              <a:lnSpc>
                <a:spcPts val="1439"/>
              </a:lnSpc>
            </a:pPr>
            <a:r>
              <a:rPr lang="en-US" sz="1200" b="0" i="0" spc="0" baseline="0" dirty="0">
                <a:latin typeface="Calibri"/>
              </a:rPr>
              <a:t>(jäteliemi). Sooda</a:t>
            </a:r>
            <a:r>
              <a:rPr lang="en-US" sz="1200" b="0" i="0" spc="-28" baseline="0" dirty="0">
                <a:latin typeface="Calibri"/>
              </a:rPr>
              <a:t>k</a:t>
            </a:r>
            <a:r>
              <a:rPr lang="en-US" sz="1200" b="0" i="0" spc="-10" baseline="0" dirty="0">
                <a:latin typeface="Calibri"/>
              </a:rPr>
              <a:t>a</a:t>
            </a:r>
            <a:r>
              <a:rPr lang="en-US" sz="1200" b="0" i="0" spc="0" baseline="0" dirty="0">
                <a:latin typeface="Calibri"/>
              </a:rPr>
              <a:t>ttilalla</a:t>
            </a:r>
          </a:p>
          <a:p>
            <a:pPr marL="0">
              <a:lnSpc>
                <a:spcPts val="1439"/>
              </a:lnSpc>
            </a:pPr>
            <a:r>
              <a:rPr lang="en-US" sz="1200" b="0" i="0" spc="0" baseline="0" dirty="0">
                <a:latin typeface="Calibri"/>
              </a:rPr>
              <a:t>tuot</a:t>
            </a:r>
            <a:r>
              <a:rPr lang="en-US" sz="1200" b="0" i="0" spc="-12" baseline="0" dirty="0">
                <a:latin typeface="Calibri"/>
              </a:rPr>
              <a:t>e</a:t>
            </a:r>
            <a:r>
              <a:rPr lang="en-US" sz="1200" b="0" i="0" spc="0" baseline="0" dirty="0">
                <a:latin typeface="Calibri"/>
              </a:rPr>
              <a:t>taa</a:t>
            </a:r>
            <a:r>
              <a:rPr lang="en-US" sz="1200" b="0" i="0" spc="238" baseline="0" dirty="0">
                <a:latin typeface="Calibri"/>
              </a:rPr>
              <a:t>n</a:t>
            </a:r>
            <a:r>
              <a:rPr lang="en-US" sz="1200" b="0" i="0" spc="0" baseline="0" dirty="0">
                <a:latin typeface="Calibri"/>
              </a:rPr>
              <a:t>energia</a:t>
            </a:r>
            <a:r>
              <a:rPr lang="en-US" sz="1200" b="0" i="0" spc="254" baseline="0" dirty="0">
                <a:latin typeface="Calibri"/>
              </a:rPr>
              <a:t>a</a:t>
            </a:r>
            <a:r>
              <a:rPr lang="en-US" sz="1200" b="0" i="0" spc="0" baseline="0" dirty="0">
                <a:latin typeface="Calibri"/>
              </a:rPr>
              <a:t>ja </a:t>
            </a:r>
          </a:p>
          <a:p>
            <a:pPr marL="0">
              <a:lnSpc>
                <a:spcPts val="1439"/>
              </a:lnSpc>
            </a:pPr>
            <a:r>
              <a:rPr lang="en-US" sz="1200" b="0" i="0" spc="-42" baseline="0" dirty="0">
                <a:latin typeface="Calibri"/>
              </a:rPr>
              <a:t>k</a:t>
            </a:r>
            <a:r>
              <a:rPr lang="en-US" sz="1200" b="0" i="0" spc="0" baseline="0" dirty="0">
                <a:latin typeface="Calibri"/>
              </a:rPr>
              <a:t>eitto</a:t>
            </a:r>
            <a:r>
              <a:rPr lang="en-US" sz="1200" b="0" i="0" spc="-38" baseline="0" dirty="0">
                <a:latin typeface="Calibri"/>
              </a:rPr>
              <a:t>k</a:t>
            </a:r>
            <a:r>
              <a:rPr lang="en-US" sz="1200" b="0" i="0" spc="0" baseline="0" dirty="0">
                <a:latin typeface="Calibri"/>
              </a:rPr>
              <a:t>emi</a:t>
            </a:r>
            <a:r>
              <a:rPr lang="en-US" sz="1200" b="0" i="0" spc="-26" baseline="0" dirty="0">
                <a:latin typeface="Calibri"/>
              </a:rPr>
              <a:t>k</a:t>
            </a:r>
            <a:r>
              <a:rPr lang="en-US" sz="1200" b="0" i="0" spc="0" baseline="0" dirty="0">
                <a:latin typeface="Calibri"/>
              </a:rPr>
              <a:t>aalien</a:t>
            </a:r>
          </a:p>
          <a:p>
            <a:pPr marL="0">
              <a:lnSpc>
                <a:spcPts val="1439"/>
              </a:lnSpc>
            </a:pPr>
            <a:r>
              <a:rPr lang="en-US" sz="1200" b="0" i="0" spc="-10" baseline="0" dirty="0">
                <a:latin typeface="Calibri"/>
              </a:rPr>
              <a:t>r</a:t>
            </a:r>
            <a:r>
              <a:rPr lang="en-US" sz="1200" b="0" i="0" spc="0" baseline="0" dirty="0">
                <a:latin typeface="Calibri"/>
              </a:rPr>
              <a:t>e</a:t>
            </a:r>
            <a:r>
              <a:rPr lang="en-US" sz="1200" b="0" i="0" spc="-10" baseline="0" dirty="0">
                <a:latin typeface="Calibri"/>
              </a:rPr>
              <a:t>g</a:t>
            </a:r>
            <a:r>
              <a:rPr lang="en-US" sz="1200" b="0" i="0" spc="0" baseline="0" dirty="0">
                <a:latin typeface="Calibri"/>
              </a:rPr>
              <a:t>ene</a:t>
            </a:r>
            <a:r>
              <a:rPr lang="en-US" sz="1200" b="0" i="0" spc="-20" baseline="0" dirty="0">
                <a:latin typeface="Calibri"/>
              </a:rPr>
              <a:t>r</a:t>
            </a:r>
            <a:r>
              <a:rPr lang="en-US" sz="1200" b="0" i="0" spc="0" baseline="0" dirty="0">
                <a:latin typeface="Calibri"/>
              </a:rPr>
              <a:t>oint</a:t>
            </a:r>
            <a:r>
              <a:rPr lang="en-US" sz="1200" b="0" i="0" spc="241" baseline="0" dirty="0">
                <a:latin typeface="Calibri"/>
              </a:rPr>
              <a:t>i</a:t>
            </a:r>
            <a:r>
              <a:rPr lang="en-US" sz="1200" b="0" i="0" spc="0" baseline="0" dirty="0">
                <a:latin typeface="Calibri"/>
              </a:rPr>
              <a:t>uudelleen</a:t>
            </a:r>
          </a:p>
          <a:p>
            <a:pPr marL="0">
              <a:lnSpc>
                <a:spcPts val="1440"/>
              </a:lnSpc>
            </a:pPr>
            <a:r>
              <a:rPr lang="en-US" sz="1200" b="0" i="0" spc="-30" baseline="0" dirty="0">
                <a:latin typeface="Calibri"/>
              </a:rPr>
              <a:t>k</a:t>
            </a:r>
            <a:r>
              <a:rPr lang="en-US" sz="1200" b="0" i="0" spc="-22" baseline="0" dirty="0">
                <a:latin typeface="Calibri"/>
              </a:rPr>
              <a:t>ä</a:t>
            </a:r>
            <a:r>
              <a:rPr lang="en-US" sz="1200" b="0" i="0" spc="0" baseline="0" dirty="0">
                <a:latin typeface="Calibri"/>
              </a:rPr>
              <a:t>ytett</a:t>
            </a:r>
            <a:r>
              <a:rPr lang="en-US" sz="1200" b="0" i="0" spc="-22" baseline="0" dirty="0">
                <a:latin typeface="Calibri"/>
              </a:rPr>
              <a:t>ä</a:t>
            </a:r>
            <a:r>
              <a:rPr lang="en-US" sz="1200" b="0" i="0" spc="-14" baseline="0" dirty="0">
                <a:latin typeface="Calibri"/>
              </a:rPr>
              <a:t>v</a:t>
            </a:r>
            <a:r>
              <a:rPr lang="en-US" sz="1200" b="0" i="0" spc="0" baseline="0" dirty="0">
                <a:latin typeface="Calibri"/>
              </a:rPr>
              <a:t>ää</a:t>
            </a:r>
            <a:r>
              <a:rPr lang="en-US" sz="1200" b="0" i="0" spc="260" baseline="0" dirty="0">
                <a:latin typeface="Calibri"/>
              </a:rPr>
              <a:t>n</a:t>
            </a:r>
            <a:r>
              <a:rPr lang="en-US" sz="1200" b="0" i="0" spc="0" baseline="0" dirty="0">
                <a:latin typeface="Calibri"/>
              </a:rPr>
              <a:t>muotoon</a:t>
            </a:r>
          </a:p>
          <a:p>
            <a:pPr marL="0">
              <a:lnSpc>
                <a:spcPts val="1440"/>
              </a:lnSpc>
            </a:pPr>
            <a:r>
              <a:rPr lang="en-US" sz="1202" b="0" i="0" spc="0" baseline="0" dirty="0">
                <a:latin typeface="Calibri"/>
              </a:rPr>
              <a:t>aloit</a:t>
            </a:r>
            <a:r>
              <a:rPr lang="en-US" sz="1202" b="0" i="0" spc="-10" baseline="0" dirty="0">
                <a:latin typeface="Calibri"/>
              </a:rPr>
              <a:t>e</a:t>
            </a:r>
            <a:r>
              <a:rPr lang="en-US" sz="1202" b="0" i="0" spc="0" baseline="0" dirty="0">
                <a:latin typeface="Calibri"/>
              </a:rPr>
              <a:t>taan.</a:t>
            </a:r>
          </a:p>
        </p:txBody>
      </p:sp>
      <p:sp>
        <p:nvSpPr>
          <p:cNvPr id="27" name="Rectangle 1078">
            <a:extLst>
              <a:ext uri="{FF2B5EF4-FFF2-40B4-BE49-F238E27FC236}">
                <a16:creationId xmlns:a16="http://schemas.microsoft.com/office/drawing/2014/main" id="{644F87AB-62BE-47C2-9061-BDEF8F1F5858}"/>
              </a:ext>
            </a:extLst>
          </p:cNvPr>
          <p:cNvSpPr/>
          <p:nvPr/>
        </p:nvSpPr>
        <p:spPr>
          <a:xfrm>
            <a:off x="9919081" y="2543811"/>
            <a:ext cx="1674647" cy="914398"/>
          </a:xfrm>
          <a:prstGeom prst="rect">
            <a:avLst/>
          </a:prstGeom>
          <a:solidFill>
            <a:schemeClr val="accent2">
              <a:lumMod val="40000"/>
              <a:lumOff val="60000"/>
            </a:schemeClr>
          </a:solidFill>
        </p:spPr>
        <p:txBody>
          <a:bodyPr wrap="none" lIns="0" tIns="0" rIns="0" bIns="0">
            <a:spAutoFit/>
          </a:bodyPr>
          <a:lstStyle/>
          <a:p>
            <a:pPr marL="0"/>
            <a:r>
              <a:rPr lang="en-US" sz="1200" b="0" i="0" spc="0" baseline="0" dirty="0">
                <a:latin typeface="Calibri"/>
              </a:rPr>
              <a:t>Mu</a:t>
            </a:r>
            <a:r>
              <a:rPr lang="en-US" sz="1200" b="0" i="0" spc="-13" baseline="0" dirty="0">
                <a:latin typeface="Calibri"/>
              </a:rPr>
              <a:t>s</a:t>
            </a:r>
            <a:r>
              <a:rPr lang="en-US" sz="1200" b="0" i="0" spc="0" baseline="0" dirty="0">
                <a:latin typeface="Calibri"/>
              </a:rPr>
              <a:t>talipe</a:t>
            </a:r>
            <a:r>
              <a:rPr lang="en-US" sz="1200" b="0" i="0" spc="247" baseline="0" dirty="0">
                <a:latin typeface="Calibri"/>
              </a:rPr>
              <a:t>ä</a:t>
            </a:r>
            <a:r>
              <a:rPr lang="en-US" sz="1200" b="0" i="0" spc="-41" baseline="0" dirty="0">
                <a:latin typeface="Calibri"/>
              </a:rPr>
              <a:t>k</a:t>
            </a:r>
            <a:r>
              <a:rPr lang="en-US" sz="1200" b="0" i="0" spc="0" baseline="0" dirty="0">
                <a:latin typeface="Calibri"/>
              </a:rPr>
              <a:t>oo</a:t>
            </a:r>
            <a:r>
              <a:rPr lang="en-US" sz="1200" b="0" i="0" spc="-13" baseline="0" dirty="0">
                <a:latin typeface="Calibri"/>
              </a:rPr>
              <a:t>s</a:t>
            </a:r>
            <a:r>
              <a:rPr lang="en-US" sz="1200" b="0" i="0" spc="0" baseline="0" dirty="0">
                <a:latin typeface="Calibri"/>
              </a:rPr>
              <a:t>tu</a:t>
            </a:r>
            <a:r>
              <a:rPr lang="en-US" sz="1200" b="0" i="0" spc="261" baseline="0" dirty="0">
                <a:latin typeface="Calibri"/>
              </a:rPr>
              <a:t>u</a:t>
            </a:r>
            <a:r>
              <a:rPr lang="en-US" sz="1200" b="0" i="0" spc="0" baseline="0" dirty="0">
                <a:latin typeface="Calibri"/>
              </a:rPr>
              <a:t>puun</a:t>
            </a:r>
          </a:p>
          <a:p>
            <a:pPr marL="0">
              <a:lnSpc>
                <a:spcPts val="1439"/>
              </a:lnSpc>
            </a:pPr>
            <a:r>
              <a:rPr lang="en-US" sz="1200" b="0" i="0" spc="0" baseline="0" dirty="0">
                <a:latin typeface="Calibri"/>
              </a:rPr>
              <a:t>or</a:t>
            </a:r>
            <a:r>
              <a:rPr lang="en-US" sz="1200" b="0" i="0" spc="-25" baseline="0" dirty="0">
                <a:latin typeface="Calibri"/>
              </a:rPr>
              <a:t>g</a:t>
            </a:r>
            <a:r>
              <a:rPr lang="en-US" sz="1200" b="0" i="0" spc="0" baseline="0" dirty="0">
                <a:latin typeface="Calibri"/>
              </a:rPr>
              <a:t>aanisi</a:t>
            </a:r>
            <a:r>
              <a:rPr lang="en-US" sz="1200" b="0" i="0" spc="-14" baseline="0" dirty="0">
                <a:latin typeface="Calibri"/>
              </a:rPr>
              <a:t>s</a:t>
            </a:r>
            <a:r>
              <a:rPr lang="en-US" sz="1200" b="0" i="0" spc="0" baseline="0" dirty="0">
                <a:latin typeface="Calibri"/>
              </a:rPr>
              <a:t>ta</a:t>
            </a:r>
          </a:p>
          <a:p>
            <a:pPr marL="0">
              <a:lnSpc>
                <a:spcPts val="1439"/>
              </a:lnSpc>
            </a:pPr>
            <a:r>
              <a:rPr lang="en-US" sz="1200" b="0" i="0" spc="-42" baseline="0" dirty="0">
                <a:latin typeface="Calibri"/>
              </a:rPr>
              <a:t>k</a:t>
            </a:r>
            <a:r>
              <a:rPr lang="en-US" sz="1200" b="0" i="0" spc="0" baseline="0" dirty="0">
                <a:latin typeface="Calibri"/>
              </a:rPr>
              <a:t>omponenetei</a:t>
            </a:r>
            <a:r>
              <a:rPr lang="en-US" sz="1200" b="0" i="0" spc="-10" baseline="0" dirty="0">
                <a:latin typeface="Calibri"/>
              </a:rPr>
              <a:t>s</a:t>
            </a:r>
            <a:r>
              <a:rPr lang="en-US" sz="1200" b="0" i="0" spc="0" baseline="0" dirty="0">
                <a:latin typeface="Calibri"/>
              </a:rPr>
              <a:t>t</a:t>
            </a:r>
            <a:r>
              <a:rPr lang="en-US" sz="1200" b="0" i="0" spc="245" baseline="0" dirty="0">
                <a:latin typeface="Calibri"/>
              </a:rPr>
              <a:t>a</a:t>
            </a:r>
            <a:r>
              <a:rPr lang="en-US" sz="1200" b="0" i="0" spc="-18" baseline="0" dirty="0">
                <a:latin typeface="Calibri"/>
              </a:rPr>
              <a:t>k</a:t>
            </a:r>
            <a:r>
              <a:rPr lang="en-US" sz="1200" b="0" i="0" spc="0" baseline="0" dirty="0">
                <a:latin typeface="Calibri"/>
              </a:rPr>
              <a:t>uten</a:t>
            </a:r>
          </a:p>
          <a:p>
            <a:pPr marL="0">
              <a:lnSpc>
                <a:spcPts val="1439"/>
              </a:lnSpc>
            </a:pPr>
            <a:r>
              <a:rPr lang="en-US" sz="1200" b="0" i="0" spc="0" baseline="0" dirty="0">
                <a:latin typeface="Calibri"/>
              </a:rPr>
              <a:t>uuteainei</a:t>
            </a:r>
            <a:r>
              <a:rPr lang="en-US" sz="1200" b="0" i="0" spc="-10" baseline="0" dirty="0">
                <a:latin typeface="Calibri"/>
              </a:rPr>
              <a:t>s</a:t>
            </a:r>
            <a:r>
              <a:rPr lang="en-US" sz="1200" b="0" i="0" spc="0" baseline="0" dirty="0">
                <a:latin typeface="Calibri"/>
              </a:rPr>
              <a:t>t</a:t>
            </a:r>
            <a:r>
              <a:rPr lang="en-US" sz="1200" b="0" i="0" spc="244" baseline="0" dirty="0">
                <a:latin typeface="Calibri"/>
              </a:rPr>
              <a:t>a</a:t>
            </a:r>
            <a:r>
              <a:rPr lang="en-US" sz="1200" b="0" i="0" spc="0" baseline="0" dirty="0">
                <a:latin typeface="Calibri"/>
              </a:rPr>
              <a:t>j</a:t>
            </a:r>
            <a:r>
              <a:rPr lang="en-US" sz="1200" b="0" i="0" spc="265" baseline="0" dirty="0">
                <a:latin typeface="Calibri"/>
              </a:rPr>
              <a:t>a</a:t>
            </a:r>
            <a:r>
              <a:rPr lang="en-US" sz="1200" b="0" i="0" spc="0" baseline="0" dirty="0">
                <a:latin typeface="Calibri"/>
              </a:rPr>
              <a:t>ligniini</a:t>
            </a:r>
            <a:r>
              <a:rPr lang="en-US" sz="1200" b="0" i="0" spc="-13" baseline="0" dirty="0">
                <a:latin typeface="Calibri"/>
              </a:rPr>
              <a:t>s</a:t>
            </a:r>
            <a:r>
              <a:rPr lang="en-US" sz="1200" b="0" i="0" spc="0" baseline="0" dirty="0">
                <a:latin typeface="Calibri"/>
              </a:rPr>
              <a:t>t</a:t>
            </a:r>
            <a:r>
              <a:rPr lang="en-US" sz="1200" b="0" i="0" spc="258" baseline="0" dirty="0">
                <a:latin typeface="Calibri"/>
              </a:rPr>
              <a:t>ä</a:t>
            </a:r>
            <a:r>
              <a:rPr lang="en-US" sz="1200" b="0" i="0" spc="0" baseline="0" dirty="0">
                <a:latin typeface="Calibri"/>
              </a:rPr>
              <a:t>+ </a:t>
            </a:r>
          </a:p>
          <a:p>
            <a:pPr marL="0">
              <a:lnSpc>
                <a:spcPts val="1439"/>
              </a:lnSpc>
            </a:pPr>
            <a:r>
              <a:rPr lang="en-US" sz="1200" b="0" i="0" spc="-42" baseline="0" dirty="0">
                <a:latin typeface="Calibri"/>
              </a:rPr>
              <a:t>k</a:t>
            </a:r>
            <a:r>
              <a:rPr lang="en-US" sz="1200" b="0" i="0" spc="0" baseline="0" dirty="0">
                <a:latin typeface="Calibri"/>
              </a:rPr>
              <a:t>eitto</a:t>
            </a:r>
            <a:r>
              <a:rPr lang="en-US" sz="1200" b="0" i="0" spc="-38" baseline="0" dirty="0">
                <a:latin typeface="Calibri"/>
              </a:rPr>
              <a:t>k</a:t>
            </a:r>
            <a:r>
              <a:rPr lang="en-US" sz="1200" b="0" i="0" spc="0" baseline="0" dirty="0">
                <a:latin typeface="Calibri"/>
              </a:rPr>
              <a:t>emi</a:t>
            </a:r>
            <a:r>
              <a:rPr lang="en-US" sz="1200" b="0" i="0" spc="-26" baseline="0" dirty="0">
                <a:latin typeface="Calibri"/>
              </a:rPr>
              <a:t>k</a:t>
            </a:r>
            <a:r>
              <a:rPr lang="en-US" sz="1200" b="0" i="0" spc="0" baseline="0" dirty="0">
                <a:latin typeface="Calibri"/>
              </a:rPr>
              <a:t>aalei</a:t>
            </a:r>
            <a:r>
              <a:rPr lang="en-US" sz="1200" b="0" i="0" spc="-13" baseline="0" dirty="0">
                <a:latin typeface="Calibri"/>
              </a:rPr>
              <a:t>s</a:t>
            </a:r>
            <a:r>
              <a:rPr lang="en-US" sz="1200" b="0" i="0" spc="0" baseline="0" dirty="0">
                <a:latin typeface="Calibri"/>
              </a:rPr>
              <a:t>ta</a:t>
            </a:r>
          </a:p>
        </p:txBody>
      </p:sp>
      <p:sp>
        <p:nvSpPr>
          <p:cNvPr id="28" name="Rectangle 1079">
            <a:extLst>
              <a:ext uri="{FF2B5EF4-FFF2-40B4-BE49-F238E27FC236}">
                <a16:creationId xmlns:a16="http://schemas.microsoft.com/office/drawing/2014/main" id="{452318CB-AC63-48A5-8113-98D82E398A92}"/>
              </a:ext>
            </a:extLst>
          </p:cNvPr>
          <p:cNvSpPr/>
          <p:nvPr/>
        </p:nvSpPr>
        <p:spPr>
          <a:xfrm>
            <a:off x="9919081" y="3641472"/>
            <a:ext cx="652119" cy="182879"/>
          </a:xfrm>
          <a:prstGeom prst="rect">
            <a:avLst/>
          </a:prstGeom>
          <a:solidFill>
            <a:schemeClr val="accent2">
              <a:lumMod val="40000"/>
              <a:lumOff val="60000"/>
            </a:schemeClr>
          </a:solidFill>
        </p:spPr>
        <p:txBody>
          <a:bodyPr wrap="none" lIns="0" tIns="0" rIns="0" bIns="0">
            <a:spAutoFit/>
          </a:bodyPr>
          <a:lstStyle/>
          <a:p>
            <a:pPr marL="0"/>
            <a:r>
              <a:rPr lang="en-US" sz="1200" b="1" i="0" spc="0" baseline="0" dirty="0">
                <a:latin typeface="Calibri-Bold"/>
              </a:rPr>
              <a:t>Haihdutus</a:t>
            </a:r>
          </a:p>
        </p:txBody>
      </p:sp>
      <p:sp>
        <p:nvSpPr>
          <p:cNvPr id="29" name="Rectangle 1080">
            <a:extLst>
              <a:ext uri="{FF2B5EF4-FFF2-40B4-BE49-F238E27FC236}">
                <a16:creationId xmlns:a16="http://schemas.microsoft.com/office/drawing/2014/main" id="{C4008379-C8F2-4D58-A7C9-538D920B3961}"/>
              </a:ext>
            </a:extLst>
          </p:cNvPr>
          <p:cNvSpPr/>
          <p:nvPr/>
        </p:nvSpPr>
        <p:spPr>
          <a:xfrm>
            <a:off x="9919081" y="4007231"/>
            <a:ext cx="1747036" cy="731519"/>
          </a:xfrm>
          <a:prstGeom prst="rect">
            <a:avLst/>
          </a:prstGeom>
          <a:solidFill>
            <a:schemeClr val="accent2">
              <a:lumMod val="40000"/>
              <a:lumOff val="60000"/>
            </a:schemeClr>
          </a:solidFill>
        </p:spPr>
        <p:txBody>
          <a:bodyPr wrap="none" lIns="0" tIns="0" rIns="0" bIns="0">
            <a:spAutoFit/>
          </a:bodyPr>
          <a:lstStyle/>
          <a:p>
            <a:pPr marL="0"/>
            <a:r>
              <a:rPr lang="en-US" sz="1200" b="0" i="0" spc="-56" baseline="0" dirty="0">
                <a:latin typeface="Calibri"/>
              </a:rPr>
              <a:t>V</a:t>
            </a:r>
            <a:r>
              <a:rPr lang="en-US" sz="1200" b="0" i="0" spc="0" baseline="0" dirty="0">
                <a:latin typeface="Calibri"/>
              </a:rPr>
              <a:t>es</a:t>
            </a:r>
            <a:r>
              <a:rPr lang="en-US" sz="1200" b="0" i="0" spc="277" baseline="0" dirty="0">
                <a:latin typeface="Calibri"/>
              </a:rPr>
              <a:t>i</a:t>
            </a:r>
            <a:r>
              <a:rPr lang="en-US" sz="1200" b="0" i="0" spc="0" baseline="0" dirty="0">
                <a:latin typeface="Calibri"/>
              </a:rPr>
              <a:t>haihdu</a:t>
            </a:r>
            <a:r>
              <a:rPr lang="en-US" sz="1200" b="0" i="0" spc="-17" baseline="0" dirty="0">
                <a:latin typeface="Calibri"/>
              </a:rPr>
              <a:t>t</a:t>
            </a:r>
            <a:r>
              <a:rPr lang="en-US" sz="1200" b="0" i="0" spc="0" baseline="0" dirty="0">
                <a:latin typeface="Calibri"/>
              </a:rPr>
              <a:t>etaan</a:t>
            </a:r>
          </a:p>
          <a:p>
            <a:pPr marL="0">
              <a:lnSpc>
                <a:spcPts val="1440"/>
              </a:lnSpc>
            </a:pPr>
            <a:r>
              <a:rPr lang="en-US" sz="1200" b="0" i="0" spc="0" baseline="0" dirty="0">
                <a:latin typeface="Calibri"/>
              </a:rPr>
              <a:t>mu</a:t>
            </a:r>
            <a:r>
              <a:rPr lang="en-US" sz="1200" b="0" i="0" spc="-13" baseline="0" dirty="0">
                <a:latin typeface="Calibri"/>
              </a:rPr>
              <a:t>s</a:t>
            </a:r>
            <a:r>
              <a:rPr lang="en-US" sz="1200" b="0" i="0" spc="0" baseline="0" dirty="0">
                <a:latin typeface="Calibri"/>
              </a:rPr>
              <a:t>talipeä</a:t>
            </a:r>
            <a:r>
              <a:rPr lang="en-US" sz="1200" b="0" i="0" spc="249" baseline="0" dirty="0">
                <a:latin typeface="Calibri"/>
              </a:rPr>
              <a:t>n</a:t>
            </a:r>
            <a:r>
              <a:rPr lang="en-US" sz="1200" b="0" i="0" spc="0" baseline="0" dirty="0">
                <a:latin typeface="Calibri"/>
              </a:rPr>
              <a:t>jou</a:t>
            </a:r>
            <a:r>
              <a:rPr lang="en-US" sz="1200" b="0" i="0" spc="-42" baseline="0" dirty="0">
                <a:latin typeface="Calibri"/>
              </a:rPr>
              <a:t>k</a:t>
            </a:r>
            <a:r>
              <a:rPr lang="en-US" sz="1200" b="0" i="0" spc="0" baseline="0" dirty="0">
                <a:latin typeface="Calibri"/>
              </a:rPr>
              <a:t>ost</a:t>
            </a:r>
            <a:r>
              <a:rPr lang="en-US" sz="1200" b="0" i="0" spc="270" baseline="0" dirty="0">
                <a:latin typeface="Calibri"/>
              </a:rPr>
              <a:t>a</a:t>
            </a:r>
            <a:r>
              <a:rPr lang="en-US" sz="1200" b="0" i="0" spc="0" baseline="0" dirty="0">
                <a:latin typeface="Calibri"/>
              </a:rPr>
              <a:t>ennen</a:t>
            </a:r>
          </a:p>
          <a:p>
            <a:pPr marL="0">
              <a:lnSpc>
                <a:spcPts val="1439"/>
              </a:lnSpc>
            </a:pPr>
            <a:r>
              <a:rPr lang="en-US" sz="1200" b="0" i="0" spc="-17" baseline="0" dirty="0">
                <a:latin typeface="Calibri"/>
              </a:rPr>
              <a:t>k</a:t>
            </a:r>
            <a:r>
              <a:rPr lang="en-US" sz="1200" b="0" i="0" spc="0" baseline="0" dirty="0">
                <a:latin typeface="Calibri"/>
              </a:rPr>
              <a:t>ui</a:t>
            </a:r>
            <a:r>
              <a:rPr lang="en-US" sz="1200" b="0" i="0" spc="271" baseline="0" dirty="0">
                <a:latin typeface="Calibri"/>
              </a:rPr>
              <a:t>n</a:t>
            </a:r>
            <a:r>
              <a:rPr lang="en-US" sz="1200" b="0" i="0" spc="0" baseline="0" dirty="0">
                <a:latin typeface="Calibri"/>
              </a:rPr>
              <a:t>se mene</a:t>
            </a:r>
            <a:r>
              <a:rPr lang="en-US" sz="1200" b="0" i="0" spc="269" baseline="0" dirty="0">
                <a:latin typeface="Calibri"/>
              </a:rPr>
              <a:t>e</a:t>
            </a:r>
            <a:r>
              <a:rPr lang="en-US" sz="1200" b="0" i="0" spc="0" baseline="0" dirty="0">
                <a:latin typeface="Calibri"/>
              </a:rPr>
              <a:t>polttoon</a:t>
            </a:r>
          </a:p>
          <a:p>
            <a:pPr marL="0">
              <a:lnSpc>
                <a:spcPts val="1440"/>
              </a:lnSpc>
            </a:pPr>
            <a:r>
              <a:rPr lang="en-US" sz="1200" b="0" i="0" spc="0" baseline="0" dirty="0">
                <a:latin typeface="Calibri"/>
              </a:rPr>
              <a:t>sooda</a:t>
            </a:r>
            <a:r>
              <a:rPr lang="en-US" sz="1200" b="0" i="0" spc="-28" baseline="0" dirty="0">
                <a:latin typeface="Calibri"/>
              </a:rPr>
              <a:t>k</a:t>
            </a:r>
            <a:r>
              <a:rPr lang="en-US" sz="1200" b="0" i="0" spc="-10" baseline="0" dirty="0">
                <a:latin typeface="Calibri"/>
              </a:rPr>
              <a:t>a</a:t>
            </a:r>
            <a:r>
              <a:rPr lang="en-US" sz="1200" b="0" i="0" spc="0" baseline="0" dirty="0">
                <a:latin typeface="Calibri"/>
              </a:rPr>
              <a:t>ttilalle</a:t>
            </a:r>
          </a:p>
        </p:txBody>
      </p:sp>
      <p:sp>
        <p:nvSpPr>
          <p:cNvPr id="30" name="Rectangle 1081">
            <a:extLst>
              <a:ext uri="{FF2B5EF4-FFF2-40B4-BE49-F238E27FC236}">
                <a16:creationId xmlns:a16="http://schemas.microsoft.com/office/drawing/2014/main" id="{3B4665F8-832C-453D-86EA-93F5FDA9FD7B}"/>
              </a:ext>
            </a:extLst>
          </p:cNvPr>
          <p:cNvSpPr/>
          <p:nvPr/>
        </p:nvSpPr>
        <p:spPr>
          <a:xfrm>
            <a:off x="9919081" y="4921885"/>
            <a:ext cx="1372513" cy="182879"/>
          </a:xfrm>
          <a:prstGeom prst="rect">
            <a:avLst/>
          </a:prstGeom>
          <a:solidFill>
            <a:schemeClr val="accent2">
              <a:lumMod val="40000"/>
              <a:lumOff val="60000"/>
            </a:schemeClr>
          </a:solidFill>
        </p:spPr>
        <p:txBody>
          <a:bodyPr wrap="none" lIns="0" tIns="0" rIns="0" bIns="0">
            <a:spAutoFit/>
          </a:bodyPr>
          <a:lstStyle/>
          <a:p>
            <a:pPr marL="0"/>
            <a:r>
              <a:rPr lang="en-US" sz="1200" b="1" i="0" spc="-61" baseline="0" dirty="0">
                <a:latin typeface="Calibri-Bold"/>
              </a:rPr>
              <a:t>V</a:t>
            </a:r>
            <a:r>
              <a:rPr lang="en-US" sz="1200" b="1" i="0" spc="0" baseline="0" dirty="0">
                <a:latin typeface="Calibri-Bold"/>
              </a:rPr>
              <a:t>al</a:t>
            </a:r>
            <a:r>
              <a:rPr lang="en-US" sz="1200" b="1" i="0" spc="-36" baseline="0" dirty="0">
                <a:latin typeface="Calibri-Bold"/>
              </a:rPr>
              <a:t>k</a:t>
            </a:r>
            <a:r>
              <a:rPr lang="en-US" sz="1200" b="1" i="0" spc="0" baseline="0" dirty="0">
                <a:latin typeface="Calibri-Bold"/>
              </a:rPr>
              <a:t>olipeä</a:t>
            </a:r>
            <a:r>
              <a:rPr lang="en-US" sz="1200" b="1" i="0" spc="284" baseline="0" dirty="0">
                <a:latin typeface="Calibri-Bold"/>
              </a:rPr>
              <a:t>n</a:t>
            </a:r>
            <a:r>
              <a:rPr lang="en-US" sz="1200" b="1" i="0" spc="-15" baseline="0" dirty="0">
                <a:latin typeface="Calibri-Bold"/>
              </a:rPr>
              <a:t>v</a:t>
            </a:r>
            <a:r>
              <a:rPr lang="en-US" sz="1200" b="1" i="0" spc="0" baseline="0" dirty="0">
                <a:latin typeface="Calibri-Bold"/>
              </a:rPr>
              <a:t>almi</a:t>
            </a:r>
            <a:r>
              <a:rPr lang="en-US" sz="1200" b="1" i="0" spc="-10" baseline="0" dirty="0">
                <a:latin typeface="Calibri-Bold"/>
              </a:rPr>
              <a:t>s</a:t>
            </a:r>
            <a:r>
              <a:rPr lang="en-US" sz="1200" b="1" i="0" spc="0" baseline="0" dirty="0">
                <a:latin typeface="Calibri-Bold"/>
              </a:rPr>
              <a:t>tus</a:t>
            </a:r>
          </a:p>
        </p:txBody>
      </p:sp>
      <p:sp>
        <p:nvSpPr>
          <p:cNvPr id="31" name="Rectangle 1082">
            <a:extLst>
              <a:ext uri="{FF2B5EF4-FFF2-40B4-BE49-F238E27FC236}">
                <a16:creationId xmlns:a16="http://schemas.microsoft.com/office/drawing/2014/main" id="{5FEFE804-7AEB-48E6-A852-6F998A3D1441}"/>
              </a:ext>
            </a:extLst>
          </p:cNvPr>
          <p:cNvSpPr/>
          <p:nvPr/>
        </p:nvSpPr>
        <p:spPr>
          <a:xfrm>
            <a:off x="9919081" y="5287646"/>
            <a:ext cx="1543202" cy="182879"/>
          </a:xfrm>
          <a:prstGeom prst="rect">
            <a:avLst/>
          </a:prstGeom>
          <a:solidFill>
            <a:schemeClr val="accent2">
              <a:lumMod val="40000"/>
              <a:lumOff val="60000"/>
            </a:schemeClr>
          </a:solidFill>
        </p:spPr>
        <p:txBody>
          <a:bodyPr wrap="none" lIns="0" tIns="0" rIns="0" bIns="0">
            <a:spAutoFit/>
          </a:bodyPr>
          <a:lstStyle/>
          <a:p>
            <a:pPr marL="0"/>
            <a:r>
              <a:rPr lang="en-US" sz="1200" b="0" i="0" spc="-23" baseline="0" dirty="0">
                <a:latin typeface="Calibri"/>
              </a:rPr>
              <a:t>K</a:t>
            </a:r>
            <a:r>
              <a:rPr lang="en-US" sz="1200" b="0" i="0" spc="0" baseline="0" dirty="0">
                <a:latin typeface="Calibri"/>
              </a:rPr>
              <a:t>au</a:t>
            </a:r>
            <a:r>
              <a:rPr lang="en-US" sz="1200" b="0" i="0" spc="-13" baseline="0" dirty="0">
                <a:latin typeface="Calibri"/>
              </a:rPr>
              <a:t>s</a:t>
            </a:r>
            <a:r>
              <a:rPr lang="en-US" sz="1200" b="0" i="0" spc="0" baseline="0" dirty="0">
                <a:latin typeface="Calibri"/>
              </a:rPr>
              <a:t>tisoint</a:t>
            </a:r>
            <a:r>
              <a:rPr lang="en-US" sz="1200" b="0" i="0" spc="255" baseline="0" dirty="0">
                <a:latin typeface="Calibri"/>
              </a:rPr>
              <a:t>i</a:t>
            </a:r>
            <a:r>
              <a:rPr lang="en-US" sz="1200" b="0" i="0" spc="0" baseline="0" dirty="0">
                <a:latin typeface="Calibri"/>
              </a:rPr>
              <a:t>+ meesauuni</a:t>
            </a:r>
          </a:p>
        </p:txBody>
      </p:sp>
      <p:sp>
        <p:nvSpPr>
          <p:cNvPr id="32" name="Rectangle 1083">
            <a:extLst>
              <a:ext uri="{FF2B5EF4-FFF2-40B4-BE49-F238E27FC236}">
                <a16:creationId xmlns:a16="http://schemas.microsoft.com/office/drawing/2014/main" id="{DF3654D2-A348-42D6-9112-A008E5E9C9C7}"/>
              </a:ext>
            </a:extLst>
          </p:cNvPr>
          <p:cNvSpPr/>
          <p:nvPr/>
        </p:nvSpPr>
        <p:spPr>
          <a:xfrm>
            <a:off x="9919081" y="5653431"/>
            <a:ext cx="1834769" cy="902811"/>
          </a:xfrm>
          <a:prstGeom prst="rect">
            <a:avLst/>
          </a:prstGeom>
          <a:solidFill>
            <a:schemeClr val="accent2">
              <a:lumMod val="40000"/>
              <a:lumOff val="60000"/>
            </a:schemeClr>
          </a:solidFill>
        </p:spPr>
        <p:txBody>
          <a:bodyPr wrap="square" lIns="0" tIns="0" rIns="0" bIns="0">
            <a:spAutoFit/>
          </a:bodyPr>
          <a:lstStyle/>
          <a:p>
            <a:pPr marL="0"/>
            <a:r>
              <a:rPr lang="en-US" sz="1200" b="0" i="0" spc="-68" baseline="0" dirty="0">
                <a:latin typeface="Calibri"/>
              </a:rPr>
              <a:t>V</a:t>
            </a:r>
            <a:r>
              <a:rPr lang="en-US" sz="1200" b="0" i="0" spc="0" baseline="0" dirty="0">
                <a:latin typeface="Calibri"/>
              </a:rPr>
              <a:t>al</a:t>
            </a:r>
            <a:r>
              <a:rPr lang="en-US" sz="1200" b="0" i="0" spc="-40" baseline="0" dirty="0">
                <a:latin typeface="Calibri"/>
              </a:rPr>
              <a:t>k</a:t>
            </a:r>
            <a:r>
              <a:rPr lang="en-US" sz="1200" b="0" i="0" spc="0" baseline="0" dirty="0">
                <a:latin typeface="Calibri"/>
              </a:rPr>
              <a:t>olipe</a:t>
            </a:r>
            <a:r>
              <a:rPr lang="en-US" sz="1200" b="0" i="0" spc="268" baseline="0" dirty="0">
                <a:latin typeface="Calibri"/>
              </a:rPr>
              <a:t>ä</a:t>
            </a:r>
            <a:r>
              <a:rPr lang="en-US" sz="1200" b="0" i="0" spc="0" baseline="0" dirty="0">
                <a:latin typeface="Calibri"/>
              </a:rPr>
              <a:t>on </a:t>
            </a:r>
          </a:p>
          <a:p>
            <a:pPr marL="0">
              <a:lnSpc>
                <a:spcPts val="1440"/>
              </a:lnSpc>
            </a:pPr>
            <a:r>
              <a:rPr lang="en-US" sz="1200" b="0" i="0" spc="-42" baseline="0" dirty="0">
                <a:latin typeface="Calibri"/>
              </a:rPr>
              <a:t>k</a:t>
            </a:r>
            <a:r>
              <a:rPr lang="en-US" sz="1200" b="0" i="0" spc="0" baseline="0" dirty="0">
                <a:latin typeface="Calibri"/>
              </a:rPr>
              <a:t>eitto</a:t>
            </a:r>
            <a:r>
              <a:rPr lang="en-US" sz="1200" b="0" i="0" spc="-38" baseline="0" dirty="0">
                <a:latin typeface="Calibri"/>
              </a:rPr>
              <a:t>k</a:t>
            </a:r>
            <a:r>
              <a:rPr lang="en-US" sz="1200" b="0" i="0" spc="0" baseline="0" dirty="0">
                <a:latin typeface="Calibri"/>
              </a:rPr>
              <a:t>emi</a:t>
            </a:r>
            <a:r>
              <a:rPr lang="en-US" sz="1200" b="0" i="0" spc="-26" baseline="0" dirty="0">
                <a:latin typeface="Calibri"/>
              </a:rPr>
              <a:t>k</a:t>
            </a:r>
            <a:r>
              <a:rPr lang="en-US" sz="1200" b="0" i="0" spc="0" baseline="0" dirty="0">
                <a:latin typeface="Calibri"/>
              </a:rPr>
              <a:t>aali, jo</a:t>
            </a:r>
            <a:r>
              <a:rPr lang="en-US" sz="1200" b="0" i="0" spc="-29" baseline="0" dirty="0">
                <a:latin typeface="Calibri"/>
              </a:rPr>
              <a:t>k</a:t>
            </a:r>
            <a:r>
              <a:rPr lang="en-US" sz="1200" b="0" i="0" spc="0" baseline="0" dirty="0">
                <a:latin typeface="Calibri"/>
              </a:rPr>
              <a:t>a</a:t>
            </a:r>
          </a:p>
          <a:p>
            <a:pPr marL="0">
              <a:lnSpc>
                <a:spcPts val="1442"/>
              </a:lnSpc>
            </a:pPr>
            <a:r>
              <a:rPr lang="en-US" sz="1200" b="0" i="0" spc="-42" baseline="0" dirty="0">
                <a:latin typeface="Calibri"/>
              </a:rPr>
              <a:t>k</a:t>
            </a:r>
            <a:r>
              <a:rPr lang="en-US" sz="1200" b="0" i="0" spc="0" baseline="0" dirty="0">
                <a:latin typeface="Calibri"/>
              </a:rPr>
              <a:t>oo</a:t>
            </a:r>
            <a:r>
              <a:rPr lang="en-US" sz="1200" b="0" i="0" spc="-13" baseline="0" dirty="0">
                <a:latin typeface="Calibri"/>
              </a:rPr>
              <a:t>s</a:t>
            </a:r>
            <a:r>
              <a:rPr lang="en-US" sz="1200" b="0" i="0" spc="0" baseline="0" dirty="0">
                <a:latin typeface="Calibri"/>
              </a:rPr>
              <a:t>tu</a:t>
            </a:r>
            <a:r>
              <a:rPr lang="en-US" sz="1200" b="0" i="0" spc="273" baseline="0" dirty="0">
                <a:latin typeface="Calibri"/>
              </a:rPr>
              <a:t>u</a:t>
            </a:r>
            <a:r>
              <a:rPr lang="en-US" sz="1200" b="0" i="0" spc="0" baseline="0" dirty="0">
                <a:latin typeface="Calibri"/>
              </a:rPr>
              <a:t>pääosin</a:t>
            </a:r>
          </a:p>
          <a:p>
            <a:pPr>
              <a:lnSpc>
                <a:spcPts val="1440"/>
              </a:lnSpc>
            </a:pPr>
            <a:r>
              <a:rPr lang="en-US" sz="1200" b="0" i="0" spc="0" baseline="0" dirty="0" err="1">
                <a:latin typeface="Calibri"/>
              </a:rPr>
              <a:t>n</a:t>
            </a:r>
            <a:r>
              <a:rPr lang="en-US" sz="1200" b="0" i="0" spc="-10" baseline="0" dirty="0" err="1">
                <a:latin typeface="Calibri"/>
              </a:rPr>
              <a:t>a</a:t>
            </a:r>
            <a:r>
              <a:rPr lang="en-US" sz="1200" b="0" i="0" spc="0" baseline="0" dirty="0" err="1">
                <a:latin typeface="Calibri"/>
              </a:rPr>
              <a:t>trium</a:t>
            </a:r>
            <a:r>
              <a:rPr lang="en-US" sz="1200" b="0" i="0" spc="-28" baseline="0" dirty="0" err="1">
                <a:latin typeface="Calibri"/>
              </a:rPr>
              <a:t>h</a:t>
            </a:r>
            <a:r>
              <a:rPr lang="en-US" sz="1200" b="0" i="0" spc="-15" baseline="0" dirty="0" err="1">
                <a:latin typeface="Calibri"/>
              </a:rPr>
              <a:t>y</a:t>
            </a:r>
            <a:r>
              <a:rPr lang="en-US" sz="1200" b="0" i="0" spc="0" baseline="0" dirty="0" err="1">
                <a:latin typeface="Calibri"/>
              </a:rPr>
              <a:t>d</a:t>
            </a:r>
            <a:r>
              <a:rPr lang="en-US" sz="1200" b="0" i="0" spc="-22" baseline="0" dirty="0" err="1">
                <a:latin typeface="Calibri"/>
              </a:rPr>
              <a:t>r</a:t>
            </a:r>
            <a:r>
              <a:rPr lang="en-US" sz="1200" b="0" i="0" spc="0" baseline="0" dirty="0" err="1">
                <a:latin typeface="Calibri"/>
              </a:rPr>
              <a:t>o</a:t>
            </a:r>
            <a:r>
              <a:rPr lang="en-US" sz="1200" b="0" i="0" spc="-14" baseline="0" dirty="0" err="1">
                <a:latin typeface="Calibri"/>
              </a:rPr>
              <a:t>k</a:t>
            </a:r>
            <a:r>
              <a:rPr lang="en-US" sz="1200" b="0" i="0" spc="0" baseline="0" dirty="0" err="1">
                <a:latin typeface="Calibri"/>
              </a:rPr>
              <a:t>sidi</a:t>
            </a:r>
            <a:r>
              <a:rPr lang="en-US" sz="1200" b="0" i="0" spc="-13" baseline="0" dirty="0" err="1">
                <a:latin typeface="Calibri"/>
              </a:rPr>
              <a:t>s</a:t>
            </a:r>
            <a:r>
              <a:rPr lang="en-US" sz="1200" b="0" i="0" spc="0" baseline="0" dirty="0" err="1">
                <a:latin typeface="Calibri"/>
              </a:rPr>
              <a:t>t</a:t>
            </a:r>
            <a:r>
              <a:rPr lang="en-US" sz="1200" b="0" i="0" spc="248" baseline="0" dirty="0" err="1">
                <a:latin typeface="Calibri"/>
              </a:rPr>
              <a:t>a</a:t>
            </a:r>
            <a:r>
              <a:rPr lang="en-US" sz="1200" b="0" i="0" spc="0" baseline="0" dirty="0" err="1">
                <a:latin typeface="Calibri"/>
              </a:rPr>
              <a:t>NaOH</a:t>
            </a:r>
            <a:r>
              <a:rPr lang="en-US" sz="1200" dirty="0"/>
              <a:t>) ja </a:t>
            </a:r>
            <a:r>
              <a:rPr lang="en-US" sz="1200" dirty="0" err="1"/>
              <a:t>n</a:t>
            </a:r>
            <a:r>
              <a:rPr lang="en-US" sz="1200" spc="-10" dirty="0" err="1"/>
              <a:t>a</a:t>
            </a:r>
            <a:r>
              <a:rPr lang="en-US" sz="1200" dirty="0" err="1"/>
              <a:t>triumsulf</a:t>
            </a:r>
            <a:r>
              <a:rPr lang="en-US" sz="1200" spc="-12" dirty="0" err="1"/>
              <a:t>i</a:t>
            </a:r>
            <a:r>
              <a:rPr lang="en-US" sz="1200" dirty="0" err="1"/>
              <a:t>d</a:t>
            </a:r>
            <a:r>
              <a:rPr lang="en-US" sz="1200" spc="-11" dirty="0" err="1"/>
              <a:t>i</a:t>
            </a:r>
            <a:r>
              <a:rPr lang="en-US" sz="1200" spc="-13" dirty="0" err="1"/>
              <a:t>s</a:t>
            </a:r>
            <a:r>
              <a:rPr lang="en-US" sz="1200" dirty="0" err="1"/>
              <a:t>t</a:t>
            </a:r>
            <a:r>
              <a:rPr lang="en-US" sz="1200" spc="247" dirty="0" err="1"/>
              <a:t>a</a:t>
            </a:r>
            <a:r>
              <a:rPr lang="en-US" sz="1200" dirty="0"/>
              <a:t>(Na</a:t>
            </a:r>
            <a:r>
              <a:rPr lang="en-US" sz="1218" baseline="-35820" dirty="0"/>
              <a:t>2</a:t>
            </a:r>
            <a:r>
              <a:rPr lang="en-US" sz="1200" dirty="0"/>
              <a:t>S). </a:t>
            </a:r>
            <a:endParaRPr lang="en-US" sz="1200" b="0" i="0" spc="0" baseline="0" dirty="0">
              <a:latin typeface="Calibri"/>
            </a:endParaRPr>
          </a:p>
        </p:txBody>
      </p:sp>
    </p:spTree>
    <p:extLst>
      <p:ext uri="{BB962C8B-B14F-4D97-AF65-F5344CB8AC3E}">
        <p14:creationId xmlns:p14="http://schemas.microsoft.com/office/powerpoint/2010/main" val="2385225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oli: Oikea 1">
            <a:extLst>
              <a:ext uri="{FF2B5EF4-FFF2-40B4-BE49-F238E27FC236}">
                <a16:creationId xmlns:a16="http://schemas.microsoft.com/office/drawing/2014/main" id="{8E86DBEB-7B4A-4CEB-B2A8-4D61589B7DF0}"/>
              </a:ext>
            </a:extLst>
          </p:cNvPr>
          <p:cNvSpPr/>
          <p:nvPr/>
        </p:nvSpPr>
        <p:spPr>
          <a:xfrm flipV="1">
            <a:off x="8681049" y="4976750"/>
            <a:ext cx="318258" cy="834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Nuoli: Oikea 94">
            <a:extLst>
              <a:ext uri="{FF2B5EF4-FFF2-40B4-BE49-F238E27FC236}">
                <a16:creationId xmlns:a16="http://schemas.microsoft.com/office/drawing/2014/main" id="{A7D7EC21-70E7-4A91-8C28-6DEEB1B4571C}"/>
              </a:ext>
            </a:extLst>
          </p:cNvPr>
          <p:cNvSpPr/>
          <p:nvPr/>
        </p:nvSpPr>
        <p:spPr>
          <a:xfrm rot="9539134">
            <a:off x="2435540" y="4161516"/>
            <a:ext cx="2154858" cy="42743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3" name="Nuoli: Oikea 62">
            <a:extLst>
              <a:ext uri="{FF2B5EF4-FFF2-40B4-BE49-F238E27FC236}">
                <a16:creationId xmlns:a16="http://schemas.microsoft.com/office/drawing/2014/main" id="{B05E37A7-6EA4-45C0-836C-EDEBA52C87A3}"/>
              </a:ext>
            </a:extLst>
          </p:cNvPr>
          <p:cNvSpPr/>
          <p:nvPr/>
        </p:nvSpPr>
        <p:spPr>
          <a:xfrm rot="20306962">
            <a:off x="2963938" y="5056154"/>
            <a:ext cx="1986656" cy="427433"/>
          </a:xfrm>
          <a:prstGeom prst="rightArrow">
            <a:avLst/>
          </a:prstGeom>
          <a:solidFill>
            <a:srgbClr val="4A0D62"/>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19" name="Ellipsi 18">
            <a:extLst>
              <a:ext uri="{FF2B5EF4-FFF2-40B4-BE49-F238E27FC236}">
                <a16:creationId xmlns:a16="http://schemas.microsoft.com/office/drawing/2014/main" id="{88428944-8EB6-4359-97F7-C645DA6F56C3}"/>
              </a:ext>
            </a:extLst>
          </p:cNvPr>
          <p:cNvSpPr/>
          <p:nvPr/>
        </p:nvSpPr>
        <p:spPr>
          <a:xfrm>
            <a:off x="4404953" y="968850"/>
            <a:ext cx="4887441" cy="4875296"/>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2269886" cy="646331"/>
          </a:xfrm>
          <a:prstGeom prst="rect">
            <a:avLst/>
          </a:prstGeom>
          <a:noFill/>
        </p:spPr>
        <p:txBody>
          <a:bodyPr wrap="square" rtlCol="0">
            <a:spAutoFit/>
          </a:bodyPr>
          <a:lstStyle/>
          <a:p>
            <a:r>
              <a:rPr lang="fi-FI" dirty="0"/>
              <a:t>SELLU</a:t>
            </a:r>
          </a:p>
          <a:p>
            <a:r>
              <a:rPr lang="fi-FI" dirty="0"/>
              <a:t>Kemikaalikierto 2/6</a:t>
            </a:r>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p:cNvCxnSpPr>
          <p:nvPr/>
        </p:nvCxnSpPr>
        <p:spPr>
          <a:xfrm flipH="1" flipV="1">
            <a:off x="6865232" y="995483"/>
            <a:ext cx="5542" cy="15786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p:cNvCxnSpPr>
          <p:nvPr/>
        </p:nvCxnSpPr>
        <p:spPr>
          <a:xfrm>
            <a:off x="7670706" y="3836763"/>
            <a:ext cx="1338007" cy="750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p:cNvCxnSpPr>
          <p:nvPr/>
        </p:nvCxnSpPr>
        <p:spPr>
          <a:xfrm flipH="1">
            <a:off x="4724102" y="3836763"/>
            <a:ext cx="1356658" cy="7847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kstiruutu 107">
            <a:extLst>
              <a:ext uri="{FF2B5EF4-FFF2-40B4-BE49-F238E27FC236}">
                <a16:creationId xmlns:a16="http://schemas.microsoft.com/office/drawing/2014/main" id="{5622A224-9CAA-4A43-8521-39F27D41A1C4}"/>
              </a:ext>
            </a:extLst>
          </p:cNvPr>
          <p:cNvSpPr txBox="1"/>
          <p:nvPr/>
        </p:nvSpPr>
        <p:spPr>
          <a:xfrm rot="20389002">
            <a:off x="3081011" y="5258567"/>
            <a:ext cx="1147913" cy="264117"/>
          </a:xfrm>
          <a:prstGeom prst="rect">
            <a:avLst/>
          </a:prstGeom>
          <a:noFill/>
        </p:spPr>
        <p:txBody>
          <a:bodyPr wrap="square" rtlCol="0">
            <a:spAutoFit/>
          </a:bodyPr>
          <a:lstStyle/>
          <a:p>
            <a:r>
              <a:rPr lang="fi-FI" sz="1100" dirty="0">
                <a:solidFill>
                  <a:schemeClr val="bg1"/>
                </a:solidFill>
              </a:rPr>
              <a:t>MUSTALIPEÄ</a:t>
            </a:r>
          </a:p>
        </p:txBody>
      </p:sp>
      <p:sp>
        <p:nvSpPr>
          <p:cNvPr id="86" name="Tekstiruutu 85">
            <a:extLst>
              <a:ext uri="{FF2B5EF4-FFF2-40B4-BE49-F238E27FC236}">
                <a16:creationId xmlns:a16="http://schemas.microsoft.com/office/drawing/2014/main" id="{6EC283AF-E3E6-49F4-ACE0-A3E5B15A86DA}"/>
              </a:ext>
            </a:extLst>
          </p:cNvPr>
          <p:cNvSpPr txBox="1"/>
          <p:nvPr/>
        </p:nvSpPr>
        <p:spPr>
          <a:xfrm>
            <a:off x="4839059" y="2040069"/>
            <a:ext cx="1251398" cy="523220"/>
          </a:xfrm>
          <a:prstGeom prst="rect">
            <a:avLst/>
          </a:prstGeom>
          <a:noFill/>
        </p:spPr>
        <p:txBody>
          <a:bodyPr wrap="square" rtlCol="0">
            <a:spAutoFit/>
          </a:bodyPr>
          <a:lstStyle/>
          <a:p>
            <a:r>
              <a:rPr lang="fi-FI" sz="1400" dirty="0"/>
              <a:t>VALKOLIPEÄN VALMISTUS</a:t>
            </a:r>
            <a:endParaRPr lang="fi-FI" sz="1600" dirty="0"/>
          </a:p>
        </p:txBody>
      </p:sp>
      <p:sp>
        <p:nvSpPr>
          <p:cNvPr id="87" name="Tekstiruutu 86">
            <a:extLst>
              <a:ext uri="{FF2B5EF4-FFF2-40B4-BE49-F238E27FC236}">
                <a16:creationId xmlns:a16="http://schemas.microsoft.com/office/drawing/2014/main" id="{95D53F40-D2B0-49F2-9B80-3D9C6B894D1D}"/>
              </a:ext>
            </a:extLst>
          </p:cNvPr>
          <p:cNvSpPr txBox="1"/>
          <p:nvPr/>
        </p:nvSpPr>
        <p:spPr>
          <a:xfrm>
            <a:off x="7541220" y="2035647"/>
            <a:ext cx="1340935" cy="307777"/>
          </a:xfrm>
          <a:prstGeom prst="rect">
            <a:avLst/>
          </a:prstGeom>
          <a:noFill/>
        </p:spPr>
        <p:txBody>
          <a:bodyPr wrap="square" rtlCol="0">
            <a:spAutoFit/>
          </a:bodyPr>
          <a:lstStyle/>
          <a:p>
            <a:r>
              <a:rPr lang="fi-FI" sz="1400" dirty="0"/>
              <a:t>SOODAKATTILA</a:t>
            </a:r>
            <a:endParaRPr lang="fi-FI" sz="1600" dirty="0"/>
          </a:p>
        </p:txBody>
      </p:sp>
      <p:sp>
        <p:nvSpPr>
          <p:cNvPr id="88" name="Tekstiruutu 87">
            <a:extLst>
              <a:ext uri="{FF2B5EF4-FFF2-40B4-BE49-F238E27FC236}">
                <a16:creationId xmlns:a16="http://schemas.microsoft.com/office/drawing/2014/main" id="{35BB20C4-360E-4F31-916B-6446226F1027}"/>
              </a:ext>
            </a:extLst>
          </p:cNvPr>
          <p:cNvSpPr txBox="1"/>
          <p:nvPr/>
        </p:nvSpPr>
        <p:spPr>
          <a:xfrm>
            <a:off x="5747433" y="4529478"/>
            <a:ext cx="2273773" cy="307777"/>
          </a:xfrm>
          <a:prstGeom prst="rect">
            <a:avLst/>
          </a:prstGeom>
          <a:noFill/>
        </p:spPr>
        <p:txBody>
          <a:bodyPr wrap="square" rtlCol="0">
            <a:spAutoFit/>
          </a:bodyPr>
          <a:lstStyle/>
          <a:p>
            <a:r>
              <a:rPr lang="fi-FI" sz="1400" dirty="0"/>
              <a:t>KOMPRIMOINTIHAIHDUTUS</a:t>
            </a:r>
            <a:endParaRPr lang="fi-FI" sz="1600" dirty="0"/>
          </a:p>
        </p:txBody>
      </p:sp>
      <p:sp>
        <p:nvSpPr>
          <p:cNvPr id="81" name="Osittainen ympyrä 80">
            <a:extLst>
              <a:ext uri="{FF2B5EF4-FFF2-40B4-BE49-F238E27FC236}">
                <a16:creationId xmlns:a16="http://schemas.microsoft.com/office/drawing/2014/main" id="{65F62A84-1BDD-426F-B5AD-0A6DA37C1C8B}"/>
              </a:ext>
            </a:extLst>
          </p:cNvPr>
          <p:cNvSpPr/>
          <p:nvPr/>
        </p:nvSpPr>
        <p:spPr>
          <a:xfrm rot="5400000">
            <a:off x="254941" y="4326255"/>
            <a:ext cx="2594600" cy="3035782"/>
          </a:xfrm>
          <a:prstGeom prst="pie">
            <a:avLst>
              <a:gd name="adj1" fmla="val 10799998"/>
              <a:gd name="adj2" fmla="val 16200000"/>
            </a:avLst>
          </a:prstGeom>
          <a:solidFill>
            <a:srgbClr val="D9EBB3"/>
          </a:solidFill>
          <a:ln w="19050">
            <a:solidFill>
              <a:srgbClr val="999999">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999999"/>
              </a:solidFill>
            </a:endParaRPr>
          </a:p>
        </p:txBody>
      </p:sp>
      <p:cxnSp>
        <p:nvCxnSpPr>
          <p:cNvPr id="83" name="Suora yhdysviiva 82">
            <a:extLst>
              <a:ext uri="{FF2B5EF4-FFF2-40B4-BE49-F238E27FC236}">
                <a16:creationId xmlns:a16="http://schemas.microsoft.com/office/drawing/2014/main" id="{5DCD4567-FC6E-4EE2-B24C-E83DD4176B36}"/>
              </a:ext>
            </a:extLst>
          </p:cNvPr>
          <p:cNvCxnSpPr>
            <a:cxnSpLocks/>
          </p:cNvCxnSpPr>
          <p:nvPr/>
        </p:nvCxnSpPr>
        <p:spPr>
          <a:xfrm flipV="1">
            <a:off x="1552241" y="4918710"/>
            <a:ext cx="1053799" cy="925437"/>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sp>
        <p:nvSpPr>
          <p:cNvPr id="93" name="Tekstiruutu 92">
            <a:extLst>
              <a:ext uri="{FF2B5EF4-FFF2-40B4-BE49-F238E27FC236}">
                <a16:creationId xmlns:a16="http://schemas.microsoft.com/office/drawing/2014/main" id="{9DC7F558-8D55-4DD8-BE64-08AEBA94C9F3}"/>
              </a:ext>
            </a:extLst>
          </p:cNvPr>
          <p:cNvSpPr txBox="1"/>
          <p:nvPr/>
        </p:nvSpPr>
        <p:spPr>
          <a:xfrm>
            <a:off x="1634357" y="4860336"/>
            <a:ext cx="889565" cy="261610"/>
          </a:xfrm>
          <a:prstGeom prst="rect">
            <a:avLst/>
          </a:prstGeom>
          <a:noFill/>
        </p:spPr>
        <p:txBody>
          <a:bodyPr wrap="square" rtlCol="0">
            <a:spAutoFit/>
          </a:bodyPr>
          <a:lstStyle/>
          <a:p>
            <a:r>
              <a:rPr lang="fi-FI" sz="1050" dirty="0">
                <a:solidFill>
                  <a:srgbClr val="999999"/>
                </a:solidFill>
              </a:rPr>
              <a:t>KEITTO</a:t>
            </a:r>
            <a:endParaRPr lang="fi-FI" sz="1100" dirty="0">
              <a:solidFill>
                <a:srgbClr val="999999"/>
              </a:solidFill>
            </a:endParaRPr>
          </a:p>
        </p:txBody>
      </p:sp>
      <p:sp>
        <p:nvSpPr>
          <p:cNvPr id="94" name="Tekstiruutu 93">
            <a:extLst>
              <a:ext uri="{FF2B5EF4-FFF2-40B4-BE49-F238E27FC236}">
                <a16:creationId xmlns:a16="http://schemas.microsoft.com/office/drawing/2014/main" id="{90079960-0626-4E6F-92F7-A60976C013B4}"/>
              </a:ext>
            </a:extLst>
          </p:cNvPr>
          <p:cNvSpPr txBox="1"/>
          <p:nvPr/>
        </p:nvSpPr>
        <p:spPr>
          <a:xfrm>
            <a:off x="2161230" y="5286061"/>
            <a:ext cx="889565" cy="415498"/>
          </a:xfrm>
          <a:prstGeom prst="rect">
            <a:avLst/>
          </a:prstGeom>
          <a:noFill/>
        </p:spPr>
        <p:txBody>
          <a:bodyPr wrap="square" rtlCol="0">
            <a:spAutoFit/>
          </a:bodyPr>
          <a:lstStyle/>
          <a:p>
            <a:r>
              <a:rPr lang="fi-FI" sz="1050" dirty="0">
                <a:solidFill>
                  <a:srgbClr val="999999"/>
                </a:solidFill>
              </a:rPr>
              <a:t>MASSAN PESU</a:t>
            </a:r>
            <a:endParaRPr lang="fi-FI" sz="1100" dirty="0">
              <a:solidFill>
                <a:srgbClr val="999999"/>
              </a:solidFill>
            </a:endParaRPr>
          </a:p>
        </p:txBody>
      </p:sp>
      <p:sp>
        <p:nvSpPr>
          <p:cNvPr id="96" name="Tekstiruutu 95">
            <a:extLst>
              <a:ext uri="{FF2B5EF4-FFF2-40B4-BE49-F238E27FC236}">
                <a16:creationId xmlns:a16="http://schemas.microsoft.com/office/drawing/2014/main" id="{31D32B65-AFFF-46E0-8C3A-1CF2C3FF0F36}"/>
              </a:ext>
            </a:extLst>
          </p:cNvPr>
          <p:cNvSpPr txBox="1"/>
          <p:nvPr/>
        </p:nvSpPr>
        <p:spPr>
          <a:xfrm rot="20349736">
            <a:off x="2730048" y="4339134"/>
            <a:ext cx="1147913" cy="264117"/>
          </a:xfrm>
          <a:prstGeom prst="rect">
            <a:avLst/>
          </a:prstGeom>
          <a:noFill/>
        </p:spPr>
        <p:txBody>
          <a:bodyPr wrap="square" rtlCol="0">
            <a:spAutoFit/>
          </a:bodyPr>
          <a:lstStyle/>
          <a:p>
            <a:r>
              <a:rPr lang="fi-FI" sz="1100" dirty="0">
                <a:solidFill>
                  <a:schemeClr val="bg1"/>
                </a:solidFill>
              </a:rPr>
              <a:t>VALKOLIPEÄ</a:t>
            </a:r>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87448" y="858212"/>
            <a:ext cx="5046436" cy="5028903"/>
          </a:xfrm>
          <a:prstGeom prst="pie">
            <a:avLst>
              <a:gd name="adj1" fmla="val 16190548"/>
              <a:gd name="adj2" fmla="val 892672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23" name="Tekstiruutu 22">
            <a:extLst>
              <a:ext uri="{FF2B5EF4-FFF2-40B4-BE49-F238E27FC236}">
                <a16:creationId xmlns:a16="http://schemas.microsoft.com/office/drawing/2014/main" id="{2DF49B2F-A5D8-47F0-BE70-24F3D6913D51}"/>
              </a:ext>
            </a:extLst>
          </p:cNvPr>
          <p:cNvSpPr txBox="1"/>
          <p:nvPr/>
        </p:nvSpPr>
        <p:spPr>
          <a:xfrm>
            <a:off x="5747433" y="4850536"/>
            <a:ext cx="2004782" cy="307777"/>
          </a:xfrm>
          <a:prstGeom prst="rect">
            <a:avLst/>
          </a:prstGeom>
          <a:noFill/>
        </p:spPr>
        <p:txBody>
          <a:bodyPr wrap="square" rtlCol="0">
            <a:spAutoFit/>
          </a:bodyPr>
          <a:lstStyle/>
          <a:p>
            <a:r>
              <a:rPr lang="fi-FI" sz="1400" dirty="0"/>
              <a:t>MONIVAIHEHAIHDUTUS</a:t>
            </a:r>
            <a:endParaRPr lang="fi-FI" sz="1600" dirty="0"/>
          </a:p>
        </p:txBody>
      </p:sp>
      <p:sp>
        <p:nvSpPr>
          <p:cNvPr id="25" name="Nuoli: Oikea 24">
            <a:extLst>
              <a:ext uri="{FF2B5EF4-FFF2-40B4-BE49-F238E27FC236}">
                <a16:creationId xmlns:a16="http://schemas.microsoft.com/office/drawing/2014/main" id="{58EACADF-4A4D-4C3B-BE37-630C62705013}"/>
              </a:ext>
            </a:extLst>
          </p:cNvPr>
          <p:cNvSpPr/>
          <p:nvPr/>
        </p:nvSpPr>
        <p:spPr>
          <a:xfrm rot="18211470">
            <a:off x="7960242" y="3980324"/>
            <a:ext cx="1087590" cy="67042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 name="Tekstiruutu 2">
            <a:extLst>
              <a:ext uri="{FF2B5EF4-FFF2-40B4-BE49-F238E27FC236}">
                <a16:creationId xmlns:a16="http://schemas.microsoft.com/office/drawing/2014/main" id="{08D7FAE0-7075-44C9-BD2A-E8C03EFB1F3F}"/>
              </a:ext>
            </a:extLst>
          </p:cNvPr>
          <p:cNvSpPr txBox="1"/>
          <p:nvPr/>
        </p:nvSpPr>
        <p:spPr>
          <a:xfrm rot="18212295">
            <a:off x="7950085" y="4158517"/>
            <a:ext cx="1053211" cy="415498"/>
          </a:xfrm>
          <a:prstGeom prst="rect">
            <a:avLst/>
          </a:prstGeom>
          <a:noFill/>
        </p:spPr>
        <p:txBody>
          <a:bodyPr wrap="square" rtlCol="0">
            <a:spAutoFit/>
          </a:bodyPr>
          <a:lstStyle/>
          <a:p>
            <a:r>
              <a:rPr lang="fi-FI" sz="1050" dirty="0">
                <a:solidFill>
                  <a:schemeClr val="bg1"/>
                </a:solidFill>
              </a:rPr>
              <a:t>VÄKEVÖITYNYT MUSTALIPEÄ</a:t>
            </a:r>
          </a:p>
        </p:txBody>
      </p:sp>
      <p:sp>
        <p:nvSpPr>
          <p:cNvPr id="46" name="Tekstiruutu 45">
            <a:extLst>
              <a:ext uri="{FF2B5EF4-FFF2-40B4-BE49-F238E27FC236}">
                <a16:creationId xmlns:a16="http://schemas.microsoft.com/office/drawing/2014/main" id="{6FD9CDB9-2956-4EB7-9E2E-989705CCF46E}"/>
              </a:ext>
            </a:extLst>
          </p:cNvPr>
          <p:cNvSpPr txBox="1"/>
          <p:nvPr/>
        </p:nvSpPr>
        <p:spPr>
          <a:xfrm>
            <a:off x="5959524" y="3128877"/>
            <a:ext cx="1849592" cy="584775"/>
          </a:xfrm>
          <a:prstGeom prst="rect">
            <a:avLst/>
          </a:prstGeom>
          <a:noFill/>
        </p:spPr>
        <p:txBody>
          <a:bodyPr wrap="square" rtlCol="0">
            <a:spAutoFit/>
          </a:bodyPr>
          <a:lstStyle/>
          <a:p>
            <a:pPr algn="ctr"/>
            <a:r>
              <a:rPr lang="fi-FI" sz="1200" b="1" dirty="0"/>
              <a:t>KEMIKAALIKIERTO:</a:t>
            </a:r>
          </a:p>
          <a:p>
            <a:pPr algn="ctr"/>
            <a:r>
              <a:rPr lang="fi-FI" sz="2000" b="1" dirty="0"/>
              <a:t>HAIHDUTTAMO</a:t>
            </a:r>
          </a:p>
        </p:txBody>
      </p:sp>
      <p:sp>
        <p:nvSpPr>
          <p:cNvPr id="5" name="Tekstiruutu 4">
            <a:extLst>
              <a:ext uri="{FF2B5EF4-FFF2-40B4-BE49-F238E27FC236}">
                <a16:creationId xmlns:a16="http://schemas.microsoft.com/office/drawing/2014/main" id="{4B428C1C-B196-4B10-97C8-A1ABF7C9DB3E}"/>
              </a:ext>
            </a:extLst>
          </p:cNvPr>
          <p:cNvSpPr txBox="1"/>
          <p:nvPr/>
        </p:nvSpPr>
        <p:spPr>
          <a:xfrm>
            <a:off x="8980246" y="4888912"/>
            <a:ext cx="636639" cy="246221"/>
          </a:xfrm>
          <a:prstGeom prst="rect">
            <a:avLst/>
          </a:prstGeom>
          <a:noFill/>
        </p:spPr>
        <p:txBody>
          <a:bodyPr wrap="square" rtlCol="0">
            <a:spAutoFit/>
          </a:bodyPr>
          <a:lstStyle/>
          <a:p>
            <a:r>
              <a:rPr lang="fi-FI" sz="1000" dirty="0"/>
              <a:t>LIGNIINI</a:t>
            </a:r>
          </a:p>
        </p:txBody>
      </p:sp>
      <p:sp>
        <p:nvSpPr>
          <p:cNvPr id="7" name="Tekstiruutu 6">
            <a:extLst>
              <a:ext uri="{FF2B5EF4-FFF2-40B4-BE49-F238E27FC236}">
                <a16:creationId xmlns:a16="http://schemas.microsoft.com/office/drawing/2014/main" id="{3352AB20-F8A8-4D15-8383-731A5A521A59}"/>
              </a:ext>
            </a:extLst>
          </p:cNvPr>
          <p:cNvSpPr txBox="1"/>
          <p:nvPr/>
        </p:nvSpPr>
        <p:spPr>
          <a:xfrm>
            <a:off x="9705072" y="4279392"/>
            <a:ext cx="1835417" cy="1015663"/>
          </a:xfrm>
          <a:prstGeom prst="rect">
            <a:avLst/>
          </a:prstGeom>
          <a:noFill/>
        </p:spPr>
        <p:txBody>
          <a:bodyPr wrap="square" rtlCol="0">
            <a:spAutoFit/>
          </a:bodyPr>
          <a:lstStyle/>
          <a:p>
            <a:r>
              <a:rPr lang="fi-FI" sz="1000" dirty="0"/>
              <a:t>UUDET BIOTUOTTEET</a:t>
            </a:r>
          </a:p>
          <a:p>
            <a:r>
              <a:rPr lang="fi-FI" sz="1000" dirty="0"/>
              <a:t>ERIKOISKEMIKAALIT</a:t>
            </a:r>
          </a:p>
          <a:p>
            <a:r>
              <a:rPr lang="fi-FI" sz="1000" dirty="0"/>
              <a:t>BIOMASSANA MYYMINEN</a:t>
            </a:r>
          </a:p>
          <a:p>
            <a:r>
              <a:rPr lang="fi-FI" sz="1000" dirty="0"/>
              <a:t>BIODIESEL</a:t>
            </a:r>
          </a:p>
          <a:p>
            <a:r>
              <a:rPr lang="fi-FI" sz="1000" dirty="0"/>
              <a:t>MEESAUUNIIN (FOSSIILISTEN KORVAAJANA)</a:t>
            </a:r>
          </a:p>
        </p:txBody>
      </p:sp>
      <p:sp>
        <p:nvSpPr>
          <p:cNvPr id="29" name="Nuoli: Oikea 28">
            <a:extLst>
              <a:ext uri="{FF2B5EF4-FFF2-40B4-BE49-F238E27FC236}">
                <a16:creationId xmlns:a16="http://schemas.microsoft.com/office/drawing/2014/main" id="{3AEE878E-7F7B-442A-B6F5-36FCBEA071A3}"/>
              </a:ext>
            </a:extLst>
          </p:cNvPr>
          <p:cNvSpPr/>
          <p:nvPr/>
        </p:nvSpPr>
        <p:spPr>
          <a:xfrm flipV="1">
            <a:off x="9539184" y="4364235"/>
            <a:ext cx="195104" cy="778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Nuoli: Oikea 29">
            <a:extLst>
              <a:ext uri="{FF2B5EF4-FFF2-40B4-BE49-F238E27FC236}">
                <a16:creationId xmlns:a16="http://schemas.microsoft.com/office/drawing/2014/main" id="{D3F0C1EB-0E66-46CD-A742-40660F32A917}"/>
              </a:ext>
            </a:extLst>
          </p:cNvPr>
          <p:cNvSpPr/>
          <p:nvPr/>
        </p:nvSpPr>
        <p:spPr>
          <a:xfrm flipV="1">
            <a:off x="9539184" y="4519828"/>
            <a:ext cx="195104" cy="778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Nuoli: Oikea 30">
            <a:extLst>
              <a:ext uri="{FF2B5EF4-FFF2-40B4-BE49-F238E27FC236}">
                <a16:creationId xmlns:a16="http://schemas.microsoft.com/office/drawing/2014/main" id="{EB02E509-E729-4CB6-B59F-22E19030E0DB}"/>
              </a:ext>
            </a:extLst>
          </p:cNvPr>
          <p:cNvSpPr/>
          <p:nvPr/>
        </p:nvSpPr>
        <p:spPr>
          <a:xfrm flipV="1">
            <a:off x="9535670" y="4682988"/>
            <a:ext cx="195104" cy="778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Nuoli: Oikea 31">
            <a:extLst>
              <a:ext uri="{FF2B5EF4-FFF2-40B4-BE49-F238E27FC236}">
                <a16:creationId xmlns:a16="http://schemas.microsoft.com/office/drawing/2014/main" id="{A037E8C8-1710-49F3-850B-16B371332133}"/>
              </a:ext>
            </a:extLst>
          </p:cNvPr>
          <p:cNvSpPr/>
          <p:nvPr/>
        </p:nvSpPr>
        <p:spPr>
          <a:xfrm flipV="1">
            <a:off x="9535670" y="4820136"/>
            <a:ext cx="195104" cy="778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Nuoli: Oikea 32">
            <a:extLst>
              <a:ext uri="{FF2B5EF4-FFF2-40B4-BE49-F238E27FC236}">
                <a16:creationId xmlns:a16="http://schemas.microsoft.com/office/drawing/2014/main" id="{E8B9F2F9-88FB-4693-A48A-C30A921CA372}"/>
              </a:ext>
            </a:extLst>
          </p:cNvPr>
          <p:cNvSpPr/>
          <p:nvPr/>
        </p:nvSpPr>
        <p:spPr>
          <a:xfrm flipV="1">
            <a:off x="9537943" y="4969331"/>
            <a:ext cx="195104" cy="778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Nuoli: Oikea 33">
            <a:extLst>
              <a:ext uri="{FF2B5EF4-FFF2-40B4-BE49-F238E27FC236}">
                <a16:creationId xmlns:a16="http://schemas.microsoft.com/office/drawing/2014/main" id="{88094B98-AC6F-4EF3-B7A7-966EC081B980}"/>
              </a:ext>
            </a:extLst>
          </p:cNvPr>
          <p:cNvSpPr/>
          <p:nvPr/>
        </p:nvSpPr>
        <p:spPr>
          <a:xfrm rot="8253279" flipV="1">
            <a:off x="4927670" y="5263301"/>
            <a:ext cx="318258" cy="8347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Tekstiruutu 34">
            <a:extLst>
              <a:ext uri="{FF2B5EF4-FFF2-40B4-BE49-F238E27FC236}">
                <a16:creationId xmlns:a16="http://schemas.microsoft.com/office/drawing/2014/main" id="{35B55572-8FE9-40C5-9788-70901027C8E0}"/>
              </a:ext>
            </a:extLst>
          </p:cNvPr>
          <p:cNvSpPr txBox="1"/>
          <p:nvPr/>
        </p:nvSpPr>
        <p:spPr>
          <a:xfrm>
            <a:off x="4457175" y="5431202"/>
            <a:ext cx="1136140" cy="707886"/>
          </a:xfrm>
          <a:prstGeom prst="rect">
            <a:avLst/>
          </a:prstGeom>
          <a:noFill/>
        </p:spPr>
        <p:txBody>
          <a:bodyPr wrap="square" rtlCol="0">
            <a:spAutoFit/>
          </a:bodyPr>
          <a:lstStyle/>
          <a:p>
            <a:r>
              <a:rPr lang="fi-FI" sz="1000" dirty="0"/>
              <a:t>LAUHDE:</a:t>
            </a:r>
          </a:p>
          <a:p>
            <a:r>
              <a:rPr lang="fi-FI" sz="1000" dirty="0"/>
              <a:t>KAUSTISOINTIIN, PESUVEDEKSI JA VALKAISUUN </a:t>
            </a:r>
          </a:p>
        </p:txBody>
      </p:sp>
      <p:sp>
        <p:nvSpPr>
          <p:cNvPr id="36" name="Nuoli: Oikea 35">
            <a:extLst>
              <a:ext uri="{FF2B5EF4-FFF2-40B4-BE49-F238E27FC236}">
                <a16:creationId xmlns:a16="http://schemas.microsoft.com/office/drawing/2014/main" id="{8D4D93C5-7EDD-4CA8-B3B6-51B4923C7823}"/>
              </a:ext>
            </a:extLst>
          </p:cNvPr>
          <p:cNvSpPr/>
          <p:nvPr/>
        </p:nvSpPr>
        <p:spPr>
          <a:xfrm rot="10800000" flipV="1">
            <a:off x="3272949" y="5829831"/>
            <a:ext cx="1193471" cy="4571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Nuoli: Oikea 36">
            <a:extLst>
              <a:ext uri="{FF2B5EF4-FFF2-40B4-BE49-F238E27FC236}">
                <a16:creationId xmlns:a16="http://schemas.microsoft.com/office/drawing/2014/main" id="{404D381A-510B-4442-A8E8-1E60FB7E8875}"/>
              </a:ext>
            </a:extLst>
          </p:cNvPr>
          <p:cNvSpPr/>
          <p:nvPr/>
        </p:nvSpPr>
        <p:spPr>
          <a:xfrm rot="5400000" flipV="1">
            <a:off x="4512114" y="6155293"/>
            <a:ext cx="166530" cy="4571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Nuoli: Oikea 37">
            <a:extLst>
              <a:ext uri="{FF2B5EF4-FFF2-40B4-BE49-F238E27FC236}">
                <a16:creationId xmlns:a16="http://schemas.microsoft.com/office/drawing/2014/main" id="{8A61204C-8246-4E33-A4D9-2B8A5F19F6B7}"/>
              </a:ext>
            </a:extLst>
          </p:cNvPr>
          <p:cNvSpPr/>
          <p:nvPr/>
        </p:nvSpPr>
        <p:spPr>
          <a:xfrm rot="2058768" flipV="1">
            <a:off x="8460911" y="5275958"/>
            <a:ext cx="318258" cy="834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Nuoli: Kaareva vasemmalle 38">
            <a:extLst>
              <a:ext uri="{FF2B5EF4-FFF2-40B4-BE49-F238E27FC236}">
                <a16:creationId xmlns:a16="http://schemas.microsoft.com/office/drawing/2014/main" id="{84A4FA54-D0E9-431E-8223-7D0A01EB6B4F}"/>
              </a:ext>
            </a:extLst>
          </p:cNvPr>
          <p:cNvSpPr/>
          <p:nvPr/>
        </p:nvSpPr>
        <p:spPr>
          <a:xfrm rot="10440474">
            <a:off x="3848309" y="2801085"/>
            <a:ext cx="475396" cy="3025110"/>
          </a:xfrm>
          <a:prstGeom prst="curvedLeftArrow">
            <a:avLst>
              <a:gd name="adj1" fmla="val 10409"/>
              <a:gd name="adj2" fmla="val 39633"/>
              <a:gd name="adj3" fmla="val 25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40" name="Tekstiruutu 39">
            <a:extLst>
              <a:ext uri="{FF2B5EF4-FFF2-40B4-BE49-F238E27FC236}">
                <a16:creationId xmlns:a16="http://schemas.microsoft.com/office/drawing/2014/main" id="{438CCFA1-FA3D-4FA0-999F-4D83C0AB123E}"/>
              </a:ext>
            </a:extLst>
          </p:cNvPr>
          <p:cNvSpPr txBox="1"/>
          <p:nvPr/>
        </p:nvSpPr>
        <p:spPr>
          <a:xfrm>
            <a:off x="8723963" y="5290195"/>
            <a:ext cx="936422" cy="246221"/>
          </a:xfrm>
          <a:prstGeom prst="rect">
            <a:avLst/>
          </a:prstGeom>
          <a:noFill/>
        </p:spPr>
        <p:txBody>
          <a:bodyPr wrap="square" rtlCol="0">
            <a:spAutoFit/>
          </a:bodyPr>
          <a:lstStyle/>
          <a:p>
            <a:r>
              <a:rPr lang="fi-FI" sz="1000" dirty="0"/>
              <a:t>RAAKASUOPA</a:t>
            </a:r>
          </a:p>
        </p:txBody>
      </p:sp>
      <p:sp>
        <p:nvSpPr>
          <p:cNvPr id="41" name="Nuoli: Oikea 40">
            <a:extLst>
              <a:ext uri="{FF2B5EF4-FFF2-40B4-BE49-F238E27FC236}">
                <a16:creationId xmlns:a16="http://schemas.microsoft.com/office/drawing/2014/main" id="{F06DA8EE-725B-4AA0-A8A0-ADDAD843DDAD}"/>
              </a:ext>
            </a:extLst>
          </p:cNvPr>
          <p:cNvSpPr/>
          <p:nvPr/>
        </p:nvSpPr>
        <p:spPr>
          <a:xfrm rot="5400000" flipV="1">
            <a:off x="8983943" y="5511494"/>
            <a:ext cx="135499" cy="685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Tekstiruutu 41">
            <a:extLst>
              <a:ext uri="{FF2B5EF4-FFF2-40B4-BE49-F238E27FC236}">
                <a16:creationId xmlns:a16="http://schemas.microsoft.com/office/drawing/2014/main" id="{09A55B46-172C-4FCC-B7D9-CD95DBB46031}"/>
              </a:ext>
            </a:extLst>
          </p:cNvPr>
          <p:cNvSpPr txBox="1"/>
          <p:nvPr/>
        </p:nvSpPr>
        <p:spPr>
          <a:xfrm>
            <a:off x="8723963" y="5559619"/>
            <a:ext cx="936422" cy="246221"/>
          </a:xfrm>
          <a:prstGeom prst="rect">
            <a:avLst/>
          </a:prstGeom>
          <a:noFill/>
        </p:spPr>
        <p:txBody>
          <a:bodyPr wrap="square" rtlCol="0">
            <a:spAutoFit/>
          </a:bodyPr>
          <a:lstStyle/>
          <a:p>
            <a:r>
              <a:rPr lang="fi-FI" sz="1000" dirty="0"/>
              <a:t>HAPOTUS</a:t>
            </a:r>
          </a:p>
        </p:txBody>
      </p:sp>
      <p:sp>
        <p:nvSpPr>
          <p:cNvPr id="43" name="Nuoli: Oikea 42">
            <a:extLst>
              <a:ext uri="{FF2B5EF4-FFF2-40B4-BE49-F238E27FC236}">
                <a16:creationId xmlns:a16="http://schemas.microsoft.com/office/drawing/2014/main" id="{93ECC36B-93C8-4966-8ED5-9E269FD618FF}"/>
              </a:ext>
            </a:extLst>
          </p:cNvPr>
          <p:cNvSpPr/>
          <p:nvPr/>
        </p:nvSpPr>
        <p:spPr>
          <a:xfrm rot="5400000" flipV="1">
            <a:off x="8984013" y="5788519"/>
            <a:ext cx="135499" cy="685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Tekstiruutu 43">
            <a:extLst>
              <a:ext uri="{FF2B5EF4-FFF2-40B4-BE49-F238E27FC236}">
                <a16:creationId xmlns:a16="http://schemas.microsoft.com/office/drawing/2014/main" id="{8D8F9599-FC9B-40B5-B216-2EF976886ACD}"/>
              </a:ext>
            </a:extLst>
          </p:cNvPr>
          <p:cNvSpPr txBox="1"/>
          <p:nvPr/>
        </p:nvSpPr>
        <p:spPr>
          <a:xfrm>
            <a:off x="8723963" y="5850308"/>
            <a:ext cx="1333514" cy="246221"/>
          </a:xfrm>
          <a:prstGeom prst="rect">
            <a:avLst/>
          </a:prstGeom>
          <a:noFill/>
        </p:spPr>
        <p:txBody>
          <a:bodyPr wrap="square" rtlCol="0">
            <a:spAutoFit/>
          </a:bodyPr>
          <a:lstStyle/>
          <a:p>
            <a:r>
              <a:rPr lang="fi-FI" sz="1000" dirty="0"/>
              <a:t>RAAKAMÄNTYÖLJY</a:t>
            </a:r>
          </a:p>
        </p:txBody>
      </p:sp>
      <p:sp>
        <p:nvSpPr>
          <p:cNvPr id="45" name="Tekstiruutu 44">
            <a:extLst>
              <a:ext uri="{FF2B5EF4-FFF2-40B4-BE49-F238E27FC236}">
                <a16:creationId xmlns:a16="http://schemas.microsoft.com/office/drawing/2014/main" id="{1DFCB0E3-D606-42C4-9311-B7886366FC06}"/>
              </a:ext>
            </a:extLst>
          </p:cNvPr>
          <p:cNvSpPr txBox="1"/>
          <p:nvPr/>
        </p:nvSpPr>
        <p:spPr>
          <a:xfrm>
            <a:off x="7935095" y="6244225"/>
            <a:ext cx="936423" cy="461665"/>
          </a:xfrm>
          <a:prstGeom prst="rect">
            <a:avLst/>
          </a:prstGeom>
          <a:noFill/>
        </p:spPr>
        <p:txBody>
          <a:bodyPr wrap="square" rtlCol="0">
            <a:spAutoFit/>
          </a:bodyPr>
          <a:lstStyle/>
          <a:p>
            <a:r>
              <a:rPr lang="fi-FI" sz="800" dirty="0"/>
              <a:t>KLOORIDIOKSIDI-LAITOKSEN JÄTEHAPPO</a:t>
            </a:r>
          </a:p>
        </p:txBody>
      </p:sp>
      <p:sp>
        <p:nvSpPr>
          <p:cNvPr id="47" name="Nuoli: Kaareva vasemmalle 46">
            <a:extLst>
              <a:ext uri="{FF2B5EF4-FFF2-40B4-BE49-F238E27FC236}">
                <a16:creationId xmlns:a16="http://schemas.microsoft.com/office/drawing/2014/main" id="{B16C1083-FD15-4798-8864-E1F780C3B3D3}"/>
              </a:ext>
            </a:extLst>
          </p:cNvPr>
          <p:cNvSpPr/>
          <p:nvPr/>
        </p:nvSpPr>
        <p:spPr>
          <a:xfrm rot="12370338">
            <a:off x="8460197" y="5637270"/>
            <a:ext cx="109083" cy="665107"/>
          </a:xfrm>
          <a:prstGeom prst="curvedLef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56" name="Nuoli: Kaareva ylös 55">
            <a:extLst>
              <a:ext uri="{FF2B5EF4-FFF2-40B4-BE49-F238E27FC236}">
                <a16:creationId xmlns:a16="http://schemas.microsoft.com/office/drawing/2014/main" id="{9A2F6BC4-9149-48AE-A332-01ECE3652C71}"/>
              </a:ext>
            </a:extLst>
          </p:cNvPr>
          <p:cNvSpPr/>
          <p:nvPr/>
        </p:nvSpPr>
        <p:spPr>
          <a:xfrm rot="13976584">
            <a:off x="6433789" y="978786"/>
            <a:ext cx="4372453" cy="2447517"/>
          </a:xfrm>
          <a:prstGeom prst="curvedUpArrow">
            <a:avLst>
              <a:gd name="adj1" fmla="val 2353"/>
              <a:gd name="adj2" fmla="val 7639"/>
              <a:gd name="adj3" fmla="val 6177"/>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57" name="Tekstiruutu 56">
            <a:extLst>
              <a:ext uri="{FF2B5EF4-FFF2-40B4-BE49-F238E27FC236}">
                <a16:creationId xmlns:a16="http://schemas.microsoft.com/office/drawing/2014/main" id="{5BB0AF35-095B-4FEA-A7FC-4A6ECD65DFD0}"/>
              </a:ext>
            </a:extLst>
          </p:cNvPr>
          <p:cNvSpPr txBox="1"/>
          <p:nvPr/>
        </p:nvSpPr>
        <p:spPr>
          <a:xfrm>
            <a:off x="9132646" y="659812"/>
            <a:ext cx="1807707" cy="400110"/>
          </a:xfrm>
          <a:prstGeom prst="rect">
            <a:avLst/>
          </a:prstGeom>
          <a:noFill/>
        </p:spPr>
        <p:txBody>
          <a:bodyPr wrap="square" rtlCol="0">
            <a:spAutoFit/>
          </a:bodyPr>
          <a:lstStyle/>
          <a:p>
            <a:r>
              <a:rPr lang="fi-FI" sz="1000" dirty="0"/>
              <a:t>METANOLI: SUORAAN TAI NESTEYTETTYNÄ POLTTOON</a:t>
            </a:r>
          </a:p>
        </p:txBody>
      </p:sp>
    </p:spTree>
    <p:extLst>
      <p:ext uri="{BB962C8B-B14F-4D97-AF65-F5344CB8AC3E}">
        <p14:creationId xmlns:p14="http://schemas.microsoft.com/office/powerpoint/2010/main" val="2047414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Nuoli: Kaareva alas 93">
            <a:extLst>
              <a:ext uri="{FF2B5EF4-FFF2-40B4-BE49-F238E27FC236}">
                <a16:creationId xmlns:a16="http://schemas.microsoft.com/office/drawing/2014/main" id="{09AA9027-DB14-44F7-A534-050BDD1AC2B2}"/>
              </a:ext>
            </a:extLst>
          </p:cNvPr>
          <p:cNvSpPr/>
          <p:nvPr/>
        </p:nvSpPr>
        <p:spPr>
          <a:xfrm rot="1081780">
            <a:off x="10612498" y="2063305"/>
            <a:ext cx="567530" cy="252462"/>
          </a:xfrm>
          <a:custGeom>
            <a:avLst/>
            <a:gdLst>
              <a:gd name="connsiteX0" fmla="*/ 922336 w 991984"/>
              <a:gd name="connsiteY0" fmla="*/ 278593 h 278593"/>
              <a:gd name="connsiteX1" fmla="*/ 838596 w 991984"/>
              <a:gd name="connsiteY1" fmla="*/ 208945 h 278593"/>
              <a:gd name="connsiteX2" fmla="*/ 873421 w 991984"/>
              <a:gd name="connsiteY2" fmla="*/ 208945 h 278593"/>
              <a:gd name="connsiteX3" fmla="*/ 443756 w 991984"/>
              <a:gd name="connsiteY3" fmla="*/ 0 h 278593"/>
              <a:gd name="connsiteX4" fmla="*/ 513404 w 991984"/>
              <a:gd name="connsiteY4" fmla="*/ 0 h 278593"/>
              <a:gd name="connsiteX5" fmla="*/ 943069 w 991984"/>
              <a:gd name="connsiteY5" fmla="*/ 208945 h 278593"/>
              <a:gd name="connsiteX6" fmla="*/ 977893 w 991984"/>
              <a:gd name="connsiteY6" fmla="*/ 208945 h 278593"/>
              <a:gd name="connsiteX7" fmla="*/ 922336 w 991984"/>
              <a:gd name="connsiteY7" fmla="*/ 278593 h 278593"/>
              <a:gd name="connsiteX0" fmla="*/ 478580 w 991984"/>
              <a:gd name="connsiteY0" fmla="*/ 859 h 278593"/>
              <a:gd name="connsiteX1" fmla="*/ 69648 w 991984"/>
              <a:gd name="connsiteY1" fmla="*/ 278593 h 278593"/>
              <a:gd name="connsiteX2" fmla="*/ 0 w 991984"/>
              <a:gd name="connsiteY2" fmla="*/ 278593 h 278593"/>
              <a:gd name="connsiteX3" fmla="*/ 228709 w 991984"/>
              <a:gd name="connsiteY3" fmla="*/ 34899 h 278593"/>
              <a:gd name="connsiteX4" fmla="*/ 478580 w 991984"/>
              <a:gd name="connsiteY4" fmla="*/ 860 h 278593"/>
              <a:gd name="connsiteX5" fmla="*/ 478580 w 991984"/>
              <a:gd name="connsiteY5" fmla="*/ 859 h 278593"/>
              <a:gd name="connsiteX0" fmla="*/ 478580 w 991984"/>
              <a:gd name="connsiteY0" fmla="*/ 859 h 278593"/>
              <a:gd name="connsiteX1" fmla="*/ 69648 w 991984"/>
              <a:gd name="connsiteY1" fmla="*/ 278593 h 278593"/>
              <a:gd name="connsiteX2" fmla="*/ 0 w 991984"/>
              <a:gd name="connsiteY2" fmla="*/ 278593 h 278593"/>
              <a:gd name="connsiteX3" fmla="*/ 443756 w 991984"/>
              <a:gd name="connsiteY3" fmla="*/ 0 h 278593"/>
              <a:gd name="connsiteX4" fmla="*/ 513404 w 991984"/>
              <a:gd name="connsiteY4" fmla="*/ 0 h 278593"/>
              <a:gd name="connsiteX5" fmla="*/ 943069 w 991984"/>
              <a:gd name="connsiteY5" fmla="*/ 208945 h 278593"/>
              <a:gd name="connsiteX6" fmla="*/ 977893 w 991984"/>
              <a:gd name="connsiteY6" fmla="*/ 208945 h 278593"/>
              <a:gd name="connsiteX7" fmla="*/ 922336 w 991984"/>
              <a:gd name="connsiteY7" fmla="*/ 278593 h 278593"/>
              <a:gd name="connsiteX8" fmla="*/ 838596 w 991984"/>
              <a:gd name="connsiteY8" fmla="*/ 208945 h 278593"/>
              <a:gd name="connsiteX9" fmla="*/ 873421 w 991984"/>
              <a:gd name="connsiteY9" fmla="*/ 208945 h 278593"/>
              <a:gd name="connsiteX10" fmla="*/ 443756 w 991984"/>
              <a:gd name="connsiteY10" fmla="*/ 0 h 278593"/>
              <a:gd name="connsiteX0" fmla="*/ 923145 w 978702"/>
              <a:gd name="connsiteY0" fmla="*/ 278593 h 278593"/>
              <a:gd name="connsiteX1" fmla="*/ 839405 w 978702"/>
              <a:gd name="connsiteY1" fmla="*/ 208945 h 278593"/>
              <a:gd name="connsiteX2" fmla="*/ 874230 w 978702"/>
              <a:gd name="connsiteY2" fmla="*/ 208945 h 278593"/>
              <a:gd name="connsiteX3" fmla="*/ 444565 w 978702"/>
              <a:gd name="connsiteY3" fmla="*/ 0 h 278593"/>
              <a:gd name="connsiteX4" fmla="*/ 514213 w 978702"/>
              <a:gd name="connsiteY4" fmla="*/ 0 h 278593"/>
              <a:gd name="connsiteX5" fmla="*/ 943878 w 978702"/>
              <a:gd name="connsiteY5" fmla="*/ 208945 h 278593"/>
              <a:gd name="connsiteX6" fmla="*/ 978702 w 978702"/>
              <a:gd name="connsiteY6" fmla="*/ 208945 h 278593"/>
              <a:gd name="connsiteX7" fmla="*/ 923145 w 978702"/>
              <a:gd name="connsiteY7" fmla="*/ 278593 h 278593"/>
              <a:gd name="connsiteX0" fmla="*/ 479389 w 978702"/>
              <a:gd name="connsiteY0" fmla="*/ 859 h 278593"/>
              <a:gd name="connsiteX1" fmla="*/ 70457 w 978702"/>
              <a:gd name="connsiteY1" fmla="*/ 278593 h 278593"/>
              <a:gd name="connsiteX2" fmla="*/ 809 w 978702"/>
              <a:gd name="connsiteY2" fmla="*/ 278593 h 278593"/>
              <a:gd name="connsiteX3" fmla="*/ 229518 w 978702"/>
              <a:gd name="connsiteY3" fmla="*/ 34899 h 278593"/>
              <a:gd name="connsiteX4" fmla="*/ 479389 w 978702"/>
              <a:gd name="connsiteY4" fmla="*/ 860 h 278593"/>
              <a:gd name="connsiteX5" fmla="*/ 479389 w 978702"/>
              <a:gd name="connsiteY5" fmla="*/ 859 h 278593"/>
              <a:gd name="connsiteX0" fmla="*/ 479389 w 978702"/>
              <a:gd name="connsiteY0" fmla="*/ 859 h 278593"/>
              <a:gd name="connsiteX1" fmla="*/ 7592 w 978702"/>
              <a:gd name="connsiteY1" fmla="*/ 274786 h 278593"/>
              <a:gd name="connsiteX2" fmla="*/ 809 w 978702"/>
              <a:gd name="connsiteY2" fmla="*/ 278593 h 278593"/>
              <a:gd name="connsiteX3" fmla="*/ 444565 w 978702"/>
              <a:gd name="connsiteY3" fmla="*/ 0 h 278593"/>
              <a:gd name="connsiteX4" fmla="*/ 514213 w 978702"/>
              <a:gd name="connsiteY4" fmla="*/ 0 h 278593"/>
              <a:gd name="connsiteX5" fmla="*/ 943878 w 978702"/>
              <a:gd name="connsiteY5" fmla="*/ 208945 h 278593"/>
              <a:gd name="connsiteX6" fmla="*/ 978702 w 978702"/>
              <a:gd name="connsiteY6" fmla="*/ 208945 h 278593"/>
              <a:gd name="connsiteX7" fmla="*/ 923145 w 978702"/>
              <a:gd name="connsiteY7" fmla="*/ 278593 h 278593"/>
              <a:gd name="connsiteX8" fmla="*/ 839405 w 978702"/>
              <a:gd name="connsiteY8" fmla="*/ 208945 h 278593"/>
              <a:gd name="connsiteX9" fmla="*/ 874230 w 978702"/>
              <a:gd name="connsiteY9" fmla="*/ 208945 h 278593"/>
              <a:gd name="connsiteX10" fmla="*/ 444565 w 978702"/>
              <a:gd name="connsiteY10" fmla="*/ 0 h 278593"/>
              <a:gd name="connsiteX0" fmla="*/ 923145 w 978702"/>
              <a:gd name="connsiteY0" fmla="*/ 278593 h 278596"/>
              <a:gd name="connsiteX1" fmla="*/ 839405 w 978702"/>
              <a:gd name="connsiteY1" fmla="*/ 208945 h 278596"/>
              <a:gd name="connsiteX2" fmla="*/ 874230 w 978702"/>
              <a:gd name="connsiteY2" fmla="*/ 208945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0" fmla="*/ 479389 w 978702"/>
              <a:gd name="connsiteY0" fmla="*/ 859 h 278596"/>
              <a:gd name="connsiteX1" fmla="*/ 1877 w 978702"/>
              <a:gd name="connsiteY1" fmla="*/ 278596 h 278596"/>
              <a:gd name="connsiteX2" fmla="*/ 809 w 978702"/>
              <a:gd name="connsiteY2" fmla="*/ 278593 h 278596"/>
              <a:gd name="connsiteX3" fmla="*/ 229518 w 978702"/>
              <a:gd name="connsiteY3" fmla="*/ 34899 h 278596"/>
              <a:gd name="connsiteX4" fmla="*/ 479389 w 978702"/>
              <a:gd name="connsiteY4" fmla="*/ 860 h 278596"/>
              <a:gd name="connsiteX5" fmla="*/ 479389 w 978702"/>
              <a:gd name="connsiteY5" fmla="*/ 859 h 278596"/>
              <a:gd name="connsiteX0" fmla="*/ 479389 w 978702"/>
              <a:gd name="connsiteY0" fmla="*/ 859 h 278596"/>
              <a:gd name="connsiteX1" fmla="*/ 7592 w 978702"/>
              <a:gd name="connsiteY1" fmla="*/ 274786 h 278596"/>
              <a:gd name="connsiteX2" fmla="*/ 809 w 978702"/>
              <a:gd name="connsiteY2" fmla="*/ 278593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8" fmla="*/ 839405 w 978702"/>
              <a:gd name="connsiteY8" fmla="*/ 208945 h 278596"/>
              <a:gd name="connsiteX9" fmla="*/ 874230 w 978702"/>
              <a:gd name="connsiteY9" fmla="*/ 208945 h 278596"/>
              <a:gd name="connsiteX10" fmla="*/ 444565 w 978702"/>
              <a:gd name="connsiteY10" fmla="*/ 0 h 2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702" h="278596" stroke="0" extrusionOk="0">
                <a:moveTo>
                  <a:pt x="923145" y="278593"/>
                </a:moveTo>
                <a:lnTo>
                  <a:pt x="839405" y="208945"/>
                </a:lnTo>
                <a:lnTo>
                  <a:pt x="874230" y="208945"/>
                </a:lnTo>
                <a:cubicBezTo>
                  <a:pt x="823642" y="85941"/>
                  <a:pt x="646917" y="0"/>
                  <a:pt x="444565" y="0"/>
                </a:cubicBezTo>
                <a:lnTo>
                  <a:pt x="514213" y="0"/>
                </a:lnTo>
                <a:cubicBezTo>
                  <a:pt x="716565" y="0"/>
                  <a:pt x="893290" y="85941"/>
                  <a:pt x="943878" y="208945"/>
                </a:cubicBezTo>
                <a:lnTo>
                  <a:pt x="978702" y="208945"/>
                </a:lnTo>
                <a:lnTo>
                  <a:pt x="923145" y="278593"/>
                </a:lnTo>
                <a:close/>
              </a:path>
              <a:path w="978702" h="278596" fill="darkenLess" stroke="0" extrusionOk="0">
                <a:moveTo>
                  <a:pt x="479389" y="859"/>
                </a:moveTo>
                <a:cubicBezTo>
                  <a:pt x="248529" y="12268"/>
                  <a:pt x="1877" y="133212"/>
                  <a:pt x="1877" y="278596"/>
                </a:cubicBezTo>
                <a:lnTo>
                  <a:pt x="809" y="278593"/>
                </a:lnTo>
                <a:cubicBezTo>
                  <a:pt x="809" y="177299"/>
                  <a:pt x="88384" y="83986"/>
                  <a:pt x="229518" y="34899"/>
                </a:cubicBezTo>
                <a:cubicBezTo>
                  <a:pt x="305685" y="8408"/>
                  <a:pt x="392583" y="-3430"/>
                  <a:pt x="479389" y="860"/>
                </a:cubicBezTo>
                <a:lnTo>
                  <a:pt x="479389" y="859"/>
                </a:lnTo>
                <a:close/>
              </a:path>
              <a:path w="978702" h="278596" fill="none" extrusionOk="0">
                <a:moveTo>
                  <a:pt x="479389" y="859"/>
                </a:moveTo>
                <a:cubicBezTo>
                  <a:pt x="248529" y="12268"/>
                  <a:pt x="7592" y="129402"/>
                  <a:pt x="7592" y="274786"/>
                </a:cubicBezTo>
                <a:cubicBezTo>
                  <a:pt x="-15624" y="274786"/>
                  <a:pt x="24025" y="278593"/>
                  <a:pt x="809" y="278593"/>
                </a:cubicBezTo>
                <a:cubicBezTo>
                  <a:pt x="809" y="124730"/>
                  <a:pt x="199485" y="0"/>
                  <a:pt x="444565" y="0"/>
                </a:cubicBezTo>
                <a:lnTo>
                  <a:pt x="514213" y="0"/>
                </a:lnTo>
                <a:cubicBezTo>
                  <a:pt x="716565" y="0"/>
                  <a:pt x="893290" y="85941"/>
                  <a:pt x="943878" y="208945"/>
                </a:cubicBezTo>
                <a:lnTo>
                  <a:pt x="978702" y="208945"/>
                </a:lnTo>
                <a:lnTo>
                  <a:pt x="923145" y="278593"/>
                </a:lnTo>
                <a:lnTo>
                  <a:pt x="839405" y="208945"/>
                </a:lnTo>
                <a:lnTo>
                  <a:pt x="874230" y="208945"/>
                </a:lnTo>
                <a:cubicBezTo>
                  <a:pt x="823642" y="85941"/>
                  <a:pt x="646917" y="0"/>
                  <a:pt x="444565" y="0"/>
                </a:cubicBezTo>
              </a:path>
            </a:pathLst>
          </a:custGeom>
          <a:solidFill>
            <a:srgbClr val="FF0000"/>
          </a:solidFill>
          <a:scene3d>
            <a:camera prst="orthographicFront">
              <a:rot lat="0" lon="6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95" name="Nuoli: Oikea 94">
            <a:extLst>
              <a:ext uri="{FF2B5EF4-FFF2-40B4-BE49-F238E27FC236}">
                <a16:creationId xmlns:a16="http://schemas.microsoft.com/office/drawing/2014/main" id="{A7D7EC21-70E7-4A91-8C28-6DEEB1B4571C}"/>
              </a:ext>
            </a:extLst>
          </p:cNvPr>
          <p:cNvSpPr/>
          <p:nvPr/>
        </p:nvSpPr>
        <p:spPr>
          <a:xfrm rot="9539134">
            <a:off x="2435540" y="4161516"/>
            <a:ext cx="2154858" cy="42743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63" name="Nuoli: Oikea 62">
            <a:extLst>
              <a:ext uri="{FF2B5EF4-FFF2-40B4-BE49-F238E27FC236}">
                <a16:creationId xmlns:a16="http://schemas.microsoft.com/office/drawing/2014/main" id="{B05E37A7-6EA4-45C0-836C-EDEBA52C87A3}"/>
              </a:ext>
            </a:extLst>
          </p:cNvPr>
          <p:cNvSpPr/>
          <p:nvPr/>
        </p:nvSpPr>
        <p:spPr>
          <a:xfrm rot="20306962">
            <a:off x="2963938" y="5056154"/>
            <a:ext cx="1986656" cy="42743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19" name="Ellipsi 18">
            <a:extLst>
              <a:ext uri="{FF2B5EF4-FFF2-40B4-BE49-F238E27FC236}">
                <a16:creationId xmlns:a16="http://schemas.microsoft.com/office/drawing/2014/main" id="{88428944-8EB6-4359-97F7-C645DA6F56C3}"/>
              </a:ext>
            </a:extLst>
          </p:cNvPr>
          <p:cNvSpPr/>
          <p:nvPr/>
        </p:nvSpPr>
        <p:spPr>
          <a:xfrm>
            <a:off x="4404953" y="968850"/>
            <a:ext cx="4887441" cy="4875296"/>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2269886" cy="646331"/>
          </a:xfrm>
          <a:prstGeom prst="rect">
            <a:avLst/>
          </a:prstGeom>
          <a:noFill/>
        </p:spPr>
        <p:txBody>
          <a:bodyPr wrap="square" rtlCol="0">
            <a:spAutoFit/>
          </a:bodyPr>
          <a:lstStyle/>
          <a:p>
            <a:r>
              <a:rPr lang="fi-FI" dirty="0"/>
              <a:t>SELLU</a:t>
            </a:r>
          </a:p>
          <a:p>
            <a:r>
              <a:rPr lang="fi-FI" dirty="0"/>
              <a:t>Kemikaalikierto 3/6</a:t>
            </a:r>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p:cNvCxnSpPr>
          <p:nvPr/>
        </p:nvCxnSpPr>
        <p:spPr>
          <a:xfrm flipH="1" flipV="1">
            <a:off x="6865232" y="995483"/>
            <a:ext cx="5542" cy="1578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p:cNvCxnSpPr>
          <p:nvPr/>
        </p:nvCxnSpPr>
        <p:spPr>
          <a:xfrm>
            <a:off x="7670706" y="3836763"/>
            <a:ext cx="1338007" cy="750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p:cNvCxnSpPr>
          <p:nvPr/>
        </p:nvCxnSpPr>
        <p:spPr>
          <a:xfrm flipH="1">
            <a:off x="4724102" y="3836763"/>
            <a:ext cx="1356658" cy="7847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kstiruutu 107">
            <a:extLst>
              <a:ext uri="{FF2B5EF4-FFF2-40B4-BE49-F238E27FC236}">
                <a16:creationId xmlns:a16="http://schemas.microsoft.com/office/drawing/2014/main" id="{5622A224-9CAA-4A43-8521-39F27D41A1C4}"/>
              </a:ext>
            </a:extLst>
          </p:cNvPr>
          <p:cNvSpPr txBox="1"/>
          <p:nvPr/>
        </p:nvSpPr>
        <p:spPr>
          <a:xfrm rot="20389002">
            <a:off x="3081011" y="5258567"/>
            <a:ext cx="1147913" cy="264117"/>
          </a:xfrm>
          <a:prstGeom prst="rect">
            <a:avLst/>
          </a:prstGeom>
          <a:noFill/>
        </p:spPr>
        <p:txBody>
          <a:bodyPr wrap="square" rtlCol="0">
            <a:spAutoFit/>
          </a:bodyPr>
          <a:lstStyle/>
          <a:p>
            <a:r>
              <a:rPr lang="fi-FI" sz="1100" dirty="0">
                <a:solidFill>
                  <a:schemeClr val="bg1"/>
                </a:solidFill>
              </a:rPr>
              <a:t>MUSTALIPEÄ</a:t>
            </a:r>
          </a:p>
        </p:txBody>
      </p:sp>
      <p:sp>
        <p:nvSpPr>
          <p:cNvPr id="86" name="Tekstiruutu 85">
            <a:extLst>
              <a:ext uri="{FF2B5EF4-FFF2-40B4-BE49-F238E27FC236}">
                <a16:creationId xmlns:a16="http://schemas.microsoft.com/office/drawing/2014/main" id="{6EC283AF-E3E6-49F4-ACE0-A3E5B15A86DA}"/>
              </a:ext>
            </a:extLst>
          </p:cNvPr>
          <p:cNvSpPr txBox="1"/>
          <p:nvPr/>
        </p:nvSpPr>
        <p:spPr>
          <a:xfrm>
            <a:off x="4839059" y="2040069"/>
            <a:ext cx="1251398" cy="523220"/>
          </a:xfrm>
          <a:prstGeom prst="rect">
            <a:avLst/>
          </a:prstGeom>
          <a:noFill/>
        </p:spPr>
        <p:txBody>
          <a:bodyPr wrap="square" rtlCol="0">
            <a:spAutoFit/>
          </a:bodyPr>
          <a:lstStyle/>
          <a:p>
            <a:r>
              <a:rPr lang="fi-FI" sz="1400" dirty="0"/>
              <a:t>VALKOLIPEÄN VALMISTUS</a:t>
            </a:r>
            <a:endParaRPr lang="fi-FI" sz="1600" dirty="0"/>
          </a:p>
        </p:txBody>
      </p:sp>
      <p:sp>
        <p:nvSpPr>
          <p:cNvPr id="87" name="Tekstiruutu 86">
            <a:extLst>
              <a:ext uri="{FF2B5EF4-FFF2-40B4-BE49-F238E27FC236}">
                <a16:creationId xmlns:a16="http://schemas.microsoft.com/office/drawing/2014/main" id="{95D53F40-D2B0-49F2-9B80-3D9C6B894D1D}"/>
              </a:ext>
            </a:extLst>
          </p:cNvPr>
          <p:cNvSpPr txBox="1"/>
          <p:nvPr/>
        </p:nvSpPr>
        <p:spPr>
          <a:xfrm>
            <a:off x="7541220" y="2035647"/>
            <a:ext cx="1340935" cy="307777"/>
          </a:xfrm>
          <a:prstGeom prst="rect">
            <a:avLst/>
          </a:prstGeom>
          <a:noFill/>
        </p:spPr>
        <p:txBody>
          <a:bodyPr wrap="square" rtlCol="0">
            <a:spAutoFit/>
          </a:bodyPr>
          <a:lstStyle/>
          <a:p>
            <a:r>
              <a:rPr lang="fi-FI" sz="1400" dirty="0"/>
              <a:t>SOODAKATTILA</a:t>
            </a:r>
            <a:endParaRPr lang="fi-FI" sz="1600" dirty="0"/>
          </a:p>
        </p:txBody>
      </p:sp>
      <p:sp>
        <p:nvSpPr>
          <p:cNvPr id="81" name="Osittainen ympyrä 80">
            <a:extLst>
              <a:ext uri="{FF2B5EF4-FFF2-40B4-BE49-F238E27FC236}">
                <a16:creationId xmlns:a16="http://schemas.microsoft.com/office/drawing/2014/main" id="{65F62A84-1BDD-426F-B5AD-0A6DA37C1C8B}"/>
              </a:ext>
            </a:extLst>
          </p:cNvPr>
          <p:cNvSpPr/>
          <p:nvPr/>
        </p:nvSpPr>
        <p:spPr>
          <a:xfrm rot="5400000">
            <a:off x="254941" y="4326255"/>
            <a:ext cx="2594600" cy="3035782"/>
          </a:xfrm>
          <a:prstGeom prst="pie">
            <a:avLst>
              <a:gd name="adj1" fmla="val 10799998"/>
              <a:gd name="adj2" fmla="val 16200000"/>
            </a:avLst>
          </a:prstGeom>
          <a:solidFill>
            <a:srgbClr val="D9EBB3"/>
          </a:solidFill>
          <a:ln w="19050">
            <a:solidFill>
              <a:srgbClr val="999999">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999999"/>
              </a:solidFill>
            </a:endParaRPr>
          </a:p>
        </p:txBody>
      </p:sp>
      <p:cxnSp>
        <p:nvCxnSpPr>
          <p:cNvPr id="83" name="Suora yhdysviiva 82">
            <a:extLst>
              <a:ext uri="{FF2B5EF4-FFF2-40B4-BE49-F238E27FC236}">
                <a16:creationId xmlns:a16="http://schemas.microsoft.com/office/drawing/2014/main" id="{5DCD4567-FC6E-4EE2-B24C-E83DD4176B36}"/>
              </a:ext>
            </a:extLst>
          </p:cNvPr>
          <p:cNvCxnSpPr>
            <a:cxnSpLocks/>
          </p:cNvCxnSpPr>
          <p:nvPr/>
        </p:nvCxnSpPr>
        <p:spPr>
          <a:xfrm flipV="1">
            <a:off x="1552241" y="4918710"/>
            <a:ext cx="1053799" cy="925437"/>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sp>
        <p:nvSpPr>
          <p:cNvPr id="93" name="Tekstiruutu 92">
            <a:extLst>
              <a:ext uri="{FF2B5EF4-FFF2-40B4-BE49-F238E27FC236}">
                <a16:creationId xmlns:a16="http://schemas.microsoft.com/office/drawing/2014/main" id="{9DC7F558-8D55-4DD8-BE64-08AEBA94C9F3}"/>
              </a:ext>
            </a:extLst>
          </p:cNvPr>
          <p:cNvSpPr txBox="1"/>
          <p:nvPr/>
        </p:nvSpPr>
        <p:spPr>
          <a:xfrm>
            <a:off x="1634357" y="4860336"/>
            <a:ext cx="889565" cy="261610"/>
          </a:xfrm>
          <a:prstGeom prst="rect">
            <a:avLst/>
          </a:prstGeom>
          <a:noFill/>
        </p:spPr>
        <p:txBody>
          <a:bodyPr wrap="square" rtlCol="0">
            <a:spAutoFit/>
          </a:bodyPr>
          <a:lstStyle/>
          <a:p>
            <a:r>
              <a:rPr lang="fi-FI" sz="1050" dirty="0">
                <a:solidFill>
                  <a:srgbClr val="999999"/>
                </a:solidFill>
              </a:rPr>
              <a:t>KEITTO</a:t>
            </a:r>
            <a:endParaRPr lang="fi-FI" sz="1100" dirty="0">
              <a:solidFill>
                <a:srgbClr val="999999"/>
              </a:solidFill>
            </a:endParaRPr>
          </a:p>
        </p:txBody>
      </p:sp>
      <p:sp>
        <p:nvSpPr>
          <p:cNvPr id="94" name="Tekstiruutu 93">
            <a:extLst>
              <a:ext uri="{FF2B5EF4-FFF2-40B4-BE49-F238E27FC236}">
                <a16:creationId xmlns:a16="http://schemas.microsoft.com/office/drawing/2014/main" id="{90079960-0626-4E6F-92F7-A60976C013B4}"/>
              </a:ext>
            </a:extLst>
          </p:cNvPr>
          <p:cNvSpPr txBox="1"/>
          <p:nvPr/>
        </p:nvSpPr>
        <p:spPr>
          <a:xfrm>
            <a:off x="2161230" y="5286061"/>
            <a:ext cx="889565" cy="415498"/>
          </a:xfrm>
          <a:prstGeom prst="rect">
            <a:avLst/>
          </a:prstGeom>
          <a:noFill/>
        </p:spPr>
        <p:txBody>
          <a:bodyPr wrap="square" rtlCol="0">
            <a:spAutoFit/>
          </a:bodyPr>
          <a:lstStyle/>
          <a:p>
            <a:r>
              <a:rPr lang="fi-FI" sz="1050" dirty="0">
                <a:solidFill>
                  <a:srgbClr val="999999"/>
                </a:solidFill>
              </a:rPr>
              <a:t>MASSAN PESU</a:t>
            </a:r>
            <a:endParaRPr lang="fi-FI" sz="1100" dirty="0">
              <a:solidFill>
                <a:srgbClr val="999999"/>
              </a:solidFill>
            </a:endParaRPr>
          </a:p>
        </p:txBody>
      </p:sp>
      <p:sp>
        <p:nvSpPr>
          <p:cNvPr id="96" name="Tekstiruutu 95">
            <a:extLst>
              <a:ext uri="{FF2B5EF4-FFF2-40B4-BE49-F238E27FC236}">
                <a16:creationId xmlns:a16="http://schemas.microsoft.com/office/drawing/2014/main" id="{31D32B65-AFFF-46E0-8C3A-1CF2C3FF0F36}"/>
              </a:ext>
            </a:extLst>
          </p:cNvPr>
          <p:cNvSpPr txBox="1"/>
          <p:nvPr/>
        </p:nvSpPr>
        <p:spPr>
          <a:xfrm rot="20349736">
            <a:off x="2730048" y="4339134"/>
            <a:ext cx="1147913" cy="264117"/>
          </a:xfrm>
          <a:prstGeom prst="rect">
            <a:avLst/>
          </a:prstGeom>
          <a:noFill/>
        </p:spPr>
        <p:txBody>
          <a:bodyPr wrap="square" rtlCol="0">
            <a:spAutoFit/>
          </a:bodyPr>
          <a:lstStyle/>
          <a:p>
            <a:r>
              <a:rPr lang="fi-FI" sz="1100" dirty="0">
                <a:solidFill>
                  <a:schemeClr val="bg1"/>
                </a:solidFill>
              </a:rPr>
              <a:t>VALKOLIPEÄ</a:t>
            </a:r>
          </a:p>
        </p:txBody>
      </p:sp>
      <p:sp>
        <p:nvSpPr>
          <p:cNvPr id="51" name="Tekstiruutu 50">
            <a:extLst>
              <a:ext uri="{FF2B5EF4-FFF2-40B4-BE49-F238E27FC236}">
                <a16:creationId xmlns:a16="http://schemas.microsoft.com/office/drawing/2014/main" id="{236DAFA1-2FE0-4582-892B-1F39207B3701}"/>
              </a:ext>
            </a:extLst>
          </p:cNvPr>
          <p:cNvSpPr txBox="1"/>
          <p:nvPr/>
        </p:nvSpPr>
        <p:spPr>
          <a:xfrm>
            <a:off x="6290124" y="4805131"/>
            <a:ext cx="1468416" cy="307777"/>
          </a:xfrm>
          <a:prstGeom prst="rect">
            <a:avLst/>
          </a:prstGeom>
          <a:noFill/>
        </p:spPr>
        <p:txBody>
          <a:bodyPr wrap="square" rtlCol="0">
            <a:spAutoFit/>
          </a:bodyPr>
          <a:lstStyle/>
          <a:p>
            <a:r>
              <a:rPr lang="fi-FI" sz="1400" dirty="0"/>
              <a:t>HAIHDUTTAMO</a:t>
            </a:r>
            <a:endParaRPr lang="fi-FI" sz="1600" dirty="0"/>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63064" y="868372"/>
            <a:ext cx="5046436" cy="5028903"/>
          </a:xfrm>
          <a:prstGeom prst="pie">
            <a:avLst>
              <a:gd name="adj1" fmla="val 8935286"/>
              <a:gd name="adj2" fmla="val 1686444"/>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25" name="Nuoli: Oikea 24">
            <a:extLst>
              <a:ext uri="{FF2B5EF4-FFF2-40B4-BE49-F238E27FC236}">
                <a16:creationId xmlns:a16="http://schemas.microsoft.com/office/drawing/2014/main" id="{58EACADF-4A4D-4C3B-BE37-630C62705013}"/>
              </a:ext>
            </a:extLst>
          </p:cNvPr>
          <p:cNvSpPr/>
          <p:nvPr/>
        </p:nvSpPr>
        <p:spPr>
          <a:xfrm rot="18211470">
            <a:off x="7960242" y="3980324"/>
            <a:ext cx="1087590" cy="67042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3" name="Tekstiruutu 2">
            <a:extLst>
              <a:ext uri="{FF2B5EF4-FFF2-40B4-BE49-F238E27FC236}">
                <a16:creationId xmlns:a16="http://schemas.microsoft.com/office/drawing/2014/main" id="{08D7FAE0-7075-44C9-BD2A-E8C03EFB1F3F}"/>
              </a:ext>
            </a:extLst>
          </p:cNvPr>
          <p:cNvSpPr txBox="1"/>
          <p:nvPr/>
        </p:nvSpPr>
        <p:spPr>
          <a:xfrm rot="18212295">
            <a:off x="7956107" y="4159501"/>
            <a:ext cx="1053211" cy="415498"/>
          </a:xfrm>
          <a:prstGeom prst="rect">
            <a:avLst/>
          </a:prstGeom>
          <a:noFill/>
        </p:spPr>
        <p:txBody>
          <a:bodyPr wrap="square" rtlCol="0">
            <a:spAutoFit/>
          </a:bodyPr>
          <a:lstStyle/>
          <a:p>
            <a:r>
              <a:rPr lang="fi-FI" sz="1050" dirty="0">
                <a:solidFill>
                  <a:schemeClr val="bg1"/>
                </a:solidFill>
              </a:rPr>
              <a:t>VÄKEVÖITYNYT MUSTALIPEÄ</a:t>
            </a:r>
          </a:p>
        </p:txBody>
      </p:sp>
      <p:sp>
        <p:nvSpPr>
          <p:cNvPr id="46" name="Tekstiruutu 45">
            <a:extLst>
              <a:ext uri="{FF2B5EF4-FFF2-40B4-BE49-F238E27FC236}">
                <a16:creationId xmlns:a16="http://schemas.microsoft.com/office/drawing/2014/main" id="{6FD9CDB9-2956-4EB7-9E2E-989705CCF46E}"/>
              </a:ext>
            </a:extLst>
          </p:cNvPr>
          <p:cNvSpPr txBox="1"/>
          <p:nvPr/>
        </p:nvSpPr>
        <p:spPr>
          <a:xfrm>
            <a:off x="5959524" y="3128877"/>
            <a:ext cx="1849592" cy="584775"/>
          </a:xfrm>
          <a:prstGeom prst="rect">
            <a:avLst/>
          </a:prstGeom>
          <a:noFill/>
        </p:spPr>
        <p:txBody>
          <a:bodyPr wrap="square" rtlCol="0">
            <a:spAutoFit/>
          </a:bodyPr>
          <a:lstStyle/>
          <a:p>
            <a:pPr algn="ctr"/>
            <a:r>
              <a:rPr lang="fi-FI" sz="1200" b="1" dirty="0"/>
              <a:t>KEMIKAALIKIERTO:</a:t>
            </a:r>
          </a:p>
          <a:p>
            <a:pPr algn="ctr"/>
            <a:r>
              <a:rPr lang="fi-FI" sz="2000" b="1" dirty="0"/>
              <a:t>SOODAKATTILA</a:t>
            </a:r>
          </a:p>
        </p:txBody>
      </p:sp>
      <p:sp>
        <p:nvSpPr>
          <p:cNvPr id="34" name="Nuoli: Oikea 33">
            <a:extLst>
              <a:ext uri="{FF2B5EF4-FFF2-40B4-BE49-F238E27FC236}">
                <a16:creationId xmlns:a16="http://schemas.microsoft.com/office/drawing/2014/main" id="{88094B98-AC6F-4EF3-B7A7-966EC081B980}"/>
              </a:ext>
            </a:extLst>
          </p:cNvPr>
          <p:cNvSpPr/>
          <p:nvPr/>
        </p:nvSpPr>
        <p:spPr>
          <a:xfrm flipV="1">
            <a:off x="9197201" y="4060125"/>
            <a:ext cx="318258" cy="834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Nuoli: Oikea 37">
            <a:extLst>
              <a:ext uri="{FF2B5EF4-FFF2-40B4-BE49-F238E27FC236}">
                <a16:creationId xmlns:a16="http://schemas.microsoft.com/office/drawing/2014/main" id="{8A61204C-8246-4E33-A4D9-2B8A5F19F6B7}"/>
              </a:ext>
            </a:extLst>
          </p:cNvPr>
          <p:cNvSpPr/>
          <p:nvPr/>
        </p:nvSpPr>
        <p:spPr>
          <a:xfrm rot="19040940" flipV="1">
            <a:off x="8538475" y="1385038"/>
            <a:ext cx="632839" cy="260690"/>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Nuoli: Oikea 48">
            <a:extLst>
              <a:ext uri="{FF2B5EF4-FFF2-40B4-BE49-F238E27FC236}">
                <a16:creationId xmlns:a16="http://schemas.microsoft.com/office/drawing/2014/main" id="{0B5426CD-A110-44CE-A61E-38CCA214C2F8}"/>
              </a:ext>
            </a:extLst>
          </p:cNvPr>
          <p:cNvSpPr/>
          <p:nvPr/>
        </p:nvSpPr>
        <p:spPr>
          <a:xfrm rot="19775511" flipV="1">
            <a:off x="9022037" y="2082478"/>
            <a:ext cx="632839" cy="260690"/>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0" name="Kuva 49" descr="Nuoliympyrä">
            <a:extLst>
              <a:ext uri="{FF2B5EF4-FFF2-40B4-BE49-F238E27FC236}">
                <a16:creationId xmlns:a16="http://schemas.microsoft.com/office/drawing/2014/main" id="{49D7B9B8-CA6F-49B3-9E89-FADF47276F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7923" y="1096776"/>
            <a:ext cx="1625987" cy="1625987"/>
          </a:xfrm>
          <a:prstGeom prst="rect">
            <a:avLst/>
          </a:prstGeom>
          <a:scene3d>
            <a:camera prst="orthographicFront">
              <a:rot lat="0" lon="10800000" rev="0"/>
            </a:camera>
            <a:lightRig rig="threePt" dir="t"/>
          </a:scene3d>
        </p:spPr>
      </p:pic>
      <p:pic>
        <p:nvPicPr>
          <p:cNvPr id="52" name="Kuva 51" descr="Nuoliympyrä">
            <a:extLst>
              <a:ext uri="{FF2B5EF4-FFF2-40B4-BE49-F238E27FC236}">
                <a16:creationId xmlns:a16="http://schemas.microsoft.com/office/drawing/2014/main" id="{E4AE9A9A-956E-404F-8CD0-43627A5E38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5981" y="104264"/>
            <a:ext cx="1625987" cy="1625987"/>
          </a:xfrm>
          <a:prstGeom prst="rect">
            <a:avLst/>
          </a:prstGeom>
          <a:scene3d>
            <a:camera prst="orthographicFront">
              <a:rot lat="0" lon="10800000" rev="0"/>
            </a:camera>
            <a:lightRig rig="threePt" dir="t"/>
          </a:scene3d>
        </p:spPr>
      </p:pic>
      <p:sp>
        <p:nvSpPr>
          <p:cNvPr id="12" name="Tekstiruutu 11">
            <a:extLst>
              <a:ext uri="{FF2B5EF4-FFF2-40B4-BE49-F238E27FC236}">
                <a16:creationId xmlns:a16="http://schemas.microsoft.com/office/drawing/2014/main" id="{113BAD87-D3D1-4D37-8883-CD641680EF7B}"/>
              </a:ext>
            </a:extLst>
          </p:cNvPr>
          <p:cNvSpPr txBox="1"/>
          <p:nvPr/>
        </p:nvSpPr>
        <p:spPr>
          <a:xfrm>
            <a:off x="9272545" y="707796"/>
            <a:ext cx="649017" cy="430887"/>
          </a:xfrm>
          <a:prstGeom prst="rect">
            <a:avLst/>
          </a:prstGeom>
          <a:noFill/>
        </p:spPr>
        <p:txBody>
          <a:bodyPr wrap="square" rtlCol="0">
            <a:spAutoFit/>
          </a:bodyPr>
          <a:lstStyle/>
          <a:p>
            <a:r>
              <a:rPr lang="fi-FI" sz="1100" dirty="0"/>
              <a:t>HÖYRY,</a:t>
            </a:r>
          </a:p>
          <a:p>
            <a:r>
              <a:rPr lang="fi-FI" sz="1100" dirty="0"/>
              <a:t>LÄMPÖ</a:t>
            </a:r>
          </a:p>
        </p:txBody>
      </p:sp>
      <p:sp>
        <p:nvSpPr>
          <p:cNvPr id="54" name="Tekstiruutu 53">
            <a:extLst>
              <a:ext uri="{FF2B5EF4-FFF2-40B4-BE49-F238E27FC236}">
                <a16:creationId xmlns:a16="http://schemas.microsoft.com/office/drawing/2014/main" id="{176A7C7A-7263-4CAC-958F-A639C9F32082}"/>
              </a:ext>
            </a:extLst>
          </p:cNvPr>
          <p:cNvSpPr txBox="1"/>
          <p:nvPr/>
        </p:nvSpPr>
        <p:spPr>
          <a:xfrm>
            <a:off x="9906407" y="1809445"/>
            <a:ext cx="649017" cy="261610"/>
          </a:xfrm>
          <a:prstGeom prst="rect">
            <a:avLst/>
          </a:prstGeom>
          <a:noFill/>
        </p:spPr>
        <p:txBody>
          <a:bodyPr wrap="square" rtlCol="0">
            <a:spAutoFit/>
          </a:bodyPr>
          <a:lstStyle/>
          <a:p>
            <a:r>
              <a:rPr lang="fi-FI" sz="1100" dirty="0"/>
              <a:t>SÄHKÖ</a:t>
            </a:r>
          </a:p>
        </p:txBody>
      </p:sp>
      <p:sp>
        <p:nvSpPr>
          <p:cNvPr id="60" name="Tekstiruutu 59">
            <a:extLst>
              <a:ext uri="{FF2B5EF4-FFF2-40B4-BE49-F238E27FC236}">
                <a16:creationId xmlns:a16="http://schemas.microsoft.com/office/drawing/2014/main" id="{3F0E12C5-6BDE-4345-BABD-B1F5FE9AA1B6}"/>
              </a:ext>
            </a:extLst>
          </p:cNvPr>
          <p:cNvSpPr txBox="1"/>
          <p:nvPr/>
        </p:nvSpPr>
        <p:spPr>
          <a:xfrm>
            <a:off x="10731289" y="2426650"/>
            <a:ext cx="876300" cy="400110"/>
          </a:xfrm>
          <a:prstGeom prst="rect">
            <a:avLst/>
          </a:prstGeom>
          <a:noFill/>
        </p:spPr>
        <p:txBody>
          <a:bodyPr wrap="square" rtlCol="0">
            <a:spAutoFit/>
          </a:bodyPr>
          <a:lstStyle/>
          <a:p>
            <a:r>
              <a:rPr lang="fi-FI" sz="1000" dirty="0"/>
              <a:t>YLIMÄÄRÄ MYYNTIIN</a:t>
            </a:r>
          </a:p>
        </p:txBody>
      </p:sp>
      <p:sp>
        <p:nvSpPr>
          <p:cNvPr id="61" name="Tekstiruutu 60">
            <a:extLst>
              <a:ext uri="{FF2B5EF4-FFF2-40B4-BE49-F238E27FC236}">
                <a16:creationId xmlns:a16="http://schemas.microsoft.com/office/drawing/2014/main" id="{373A8EA9-09A6-45FB-934F-79C7BB48D9D9}"/>
              </a:ext>
            </a:extLst>
          </p:cNvPr>
          <p:cNvSpPr txBox="1"/>
          <p:nvPr/>
        </p:nvSpPr>
        <p:spPr>
          <a:xfrm>
            <a:off x="7832599" y="2353697"/>
            <a:ext cx="1538730" cy="892552"/>
          </a:xfrm>
          <a:prstGeom prst="rect">
            <a:avLst/>
          </a:prstGeom>
          <a:noFill/>
        </p:spPr>
        <p:txBody>
          <a:bodyPr wrap="square" rtlCol="0">
            <a:spAutoFit/>
          </a:bodyPr>
          <a:lstStyle/>
          <a:p>
            <a:r>
              <a:rPr lang="fi-FI" sz="1100" dirty="0"/>
              <a:t>• KEMIKAALIEN TALTEENOTTO</a:t>
            </a:r>
            <a:endParaRPr lang="fi-FI" sz="1000" dirty="0"/>
          </a:p>
          <a:p>
            <a:endParaRPr lang="fi-FI" sz="700" dirty="0"/>
          </a:p>
          <a:p>
            <a:r>
              <a:rPr lang="fi-FI" sz="1100" dirty="0"/>
              <a:t>• PALAMISLÄMMÖN TALTEENOTTO</a:t>
            </a:r>
          </a:p>
        </p:txBody>
      </p:sp>
      <p:sp>
        <p:nvSpPr>
          <p:cNvPr id="62" name="Tekstiruutu 61">
            <a:extLst>
              <a:ext uri="{FF2B5EF4-FFF2-40B4-BE49-F238E27FC236}">
                <a16:creationId xmlns:a16="http://schemas.microsoft.com/office/drawing/2014/main" id="{CE777EC7-B9E8-4178-9174-61BAB64A7157}"/>
              </a:ext>
            </a:extLst>
          </p:cNvPr>
          <p:cNvSpPr txBox="1"/>
          <p:nvPr/>
        </p:nvSpPr>
        <p:spPr>
          <a:xfrm>
            <a:off x="9535667" y="3966109"/>
            <a:ext cx="1195621" cy="246221"/>
          </a:xfrm>
          <a:prstGeom prst="rect">
            <a:avLst/>
          </a:prstGeom>
          <a:noFill/>
        </p:spPr>
        <p:txBody>
          <a:bodyPr wrap="square" rtlCol="0">
            <a:spAutoFit/>
          </a:bodyPr>
          <a:lstStyle/>
          <a:p>
            <a:r>
              <a:rPr lang="fi-FI" sz="1000" dirty="0"/>
              <a:t>TUHKAT, SAKAT</a:t>
            </a:r>
          </a:p>
        </p:txBody>
      </p:sp>
      <p:sp>
        <p:nvSpPr>
          <p:cNvPr id="64" name="Nuoli: Oikea 63">
            <a:extLst>
              <a:ext uri="{FF2B5EF4-FFF2-40B4-BE49-F238E27FC236}">
                <a16:creationId xmlns:a16="http://schemas.microsoft.com/office/drawing/2014/main" id="{73F9D28F-8193-4ABE-870E-87816A4F19B1}"/>
              </a:ext>
            </a:extLst>
          </p:cNvPr>
          <p:cNvSpPr/>
          <p:nvPr/>
        </p:nvSpPr>
        <p:spPr>
          <a:xfrm flipV="1">
            <a:off x="9793604" y="4217942"/>
            <a:ext cx="217447" cy="834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kstiruutu 64">
            <a:extLst>
              <a:ext uri="{FF2B5EF4-FFF2-40B4-BE49-F238E27FC236}">
                <a16:creationId xmlns:a16="http://schemas.microsoft.com/office/drawing/2014/main" id="{0D64172E-0FF4-4175-BA57-62904434B281}"/>
              </a:ext>
            </a:extLst>
          </p:cNvPr>
          <p:cNvSpPr txBox="1"/>
          <p:nvPr/>
        </p:nvSpPr>
        <p:spPr>
          <a:xfrm>
            <a:off x="9989551" y="4136569"/>
            <a:ext cx="1836689" cy="861774"/>
          </a:xfrm>
          <a:prstGeom prst="rect">
            <a:avLst/>
          </a:prstGeom>
          <a:noFill/>
        </p:spPr>
        <p:txBody>
          <a:bodyPr wrap="square" rtlCol="0">
            <a:spAutoFit/>
          </a:bodyPr>
          <a:lstStyle/>
          <a:p>
            <a:r>
              <a:rPr lang="fi-FI" sz="1000" dirty="0"/>
              <a:t>LANNOITTEEKSI</a:t>
            </a:r>
          </a:p>
          <a:p>
            <a:r>
              <a:rPr lang="fi-FI" sz="1000" dirty="0"/>
              <a:t>MAANRAKENNUKSEEN</a:t>
            </a:r>
          </a:p>
          <a:p>
            <a:r>
              <a:rPr lang="fi-FI" sz="1000" dirty="0"/>
              <a:t>BETONIN JA ASFALTIN TÄYTEAINEEKSI</a:t>
            </a:r>
          </a:p>
          <a:p>
            <a:endParaRPr lang="fi-FI" sz="1000" dirty="0"/>
          </a:p>
        </p:txBody>
      </p:sp>
      <p:sp>
        <p:nvSpPr>
          <p:cNvPr id="66" name="Nuoli: Oikea 65">
            <a:extLst>
              <a:ext uri="{FF2B5EF4-FFF2-40B4-BE49-F238E27FC236}">
                <a16:creationId xmlns:a16="http://schemas.microsoft.com/office/drawing/2014/main" id="{884FBE9F-034D-429D-B79E-CD35B40B501F}"/>
              </a:ext>
            </a:extLst>
          </p:cNvPr>
          <p:cNvSpPr/>
          <p:nvPr/>
        </p:nvSpPr>
        <p:spPr>
          <a:xfrm flipV="1">
            <a:off x="9796258" y="4367971"/>
            <a:ext cx="217447" cy="834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Tekstiruutu 39">
            <a:extLst>
              <a:ext uri="{FF2B5EF4-FFF2-40B4-BE49-F238E27FC236}">
                <a16:creationId xmlns:a16="http://schemas.microsoft.com/office/drawing/2014/main" id="{2BEFE6E6-132B-4EB5-B334-8E38A02C0C6D}"/>
              </a:ext>
            </a:extLst>
          </p:cNvPr>
          <p:cNvSpPr txBox="1"/>
          <p:nvPr/>
        </p:nvSpPr>
        <p:spPr>
          <a:xfrm>
            <a:off x="7274342" y="201970"/>
            <a:ext cx="1625987" cy="400110"/>
          </a:xfrm>
          <a:prstGeom prst="rect">
            <a:avLst/>
          </a:prstGeom>
          <a:noFill/>
        </p:spPr>
        <p:txBody>
          <a:bodyPr wrap="square" rtlCol="0">
            <a:spAutoFit/>
          </a:bodyPr>
          <a:lstStyle/>
          <a:p>
            <a:r>
              <a:rPr lang="fi-FI" sz="1000" dirty="0"/>
              <a:t>KEMIKAALISULA:</a:t>
            </a:r>
          </a:p>
          <a:p>
            <a:r>
              <a:rPr lang="fi-FI" sz="1000" dirty="0"/>
              <a:t>Na2S, Na2CO3, Na2SO4</a:t>
            </a:r>
          </a:p>
        </p:txBody>
      </p:sp>
      <p:sp>
        <p:nvSpPr>
          <p:cNvPr id="41" name="Nuoli: Kaareva oikealle 40">
            <a:extLst>
              <a:ext uri="{FF2B5EF4-FFF2-40B4-BE49-F238E27FC236}">
                <a16:creationId xmlns:a16="http://schemas.microsoft.com/office/drawing/2014/main" id="{4418C458-4A02-4BF6-88B6-B677C836583D}"/>
              </a:ext>
            </a:extLst>
          </p:cNvPr>
          <p:cNvSpPr/>
          <p:nvPr/>
        </p:nvSpPr>
        <p:spPr>
          <a:xfrm rot="5566930">
            <a:off x="6699949" y="194412"/>
            <a:ext cx="507619" cy="1105917"/>
          </a:xfrm>
          <a:prstGeom prst="curvedRightArrow">
            <a:avLst>
              <a:gd name="adj1" fmla="val 6064"/>
              <a:gd name="adj2" fmla="val 35889"/>
              <a:gd name="adj3" fmla="val 19785"/>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42" name="Nuoli: Oikea 65">
            <a:extLst>
              <a:ext uri="{FF2B5EF4-FFF2-40B4-BE49-F238E27FC236}">
                <a16:creationId xmlns:a16="http://schemas.microsoft.com/office/drawing/2014/main" id="{58C37E91-BD1D-4A8A-9719-312DF29811FF}"/>
              </a:ext>
            </a:extLst>
          </p:cNvPr>
          <p:cNvSpPr/>
          <p:nvPr/>
        </p:nvSpPr>
        <p:spPr>
          <a:xfrm flipV="1">
            <a:off x="9791097" y="4548368"/>
            <a:ext cx="217447" cy="834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275102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Nuoli: Oikea 62">
            <a:extLst>
              <a:ext uri="{FF2B5EF4-FFF2-40B4-BE49-F238E27FC236}">
                <a16:creationId xmlns:a16="http://schemas.microsoft.com/office/drawing/2014/main" id="{B05E37A7-6EA4-45C0-836C-EDEBA52C87A3}"/>
              </a:ext>
            </a:extLst>
          </p:cNvPr>
          <p:cNvSpPr/>
          <p:nvPr/>
        </p:nvSpPr>
        <p:spPr>
          <a:xfrm rot="20306962">
            <a:off x="2963938" y="5056154"/>
            <a:ext cx="1986656" cy="42743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19" name="Ellipsi 18">
            <a:extLst>
              <a:ext uri="{FF2B5EF4-FFF2-40B4-BE49-F238E27FC236}">
                <a16:creationId xmlns:a16="http://schemas.microsoft.com/office/drawing/2014/main" id="{88428944-8EB6-4359-97F7-C645DA6F56C3}"/>
              </a:ext>
            </a:extLst>
          </p:cNvPr>
          <p:cNvSpPr/>
          <p:nvPr/>
        </p:nvSpPr>
        <p:spPr>
          <a:xfrm>
            <a:off x="4404953" y="968850"/>
            <a:ext cx="4887441" cy="4875296"/>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2269886" cy="646331"/>
          </a:xfrm>
          <a:prstGeom prst="rect">
            <a:avLst/>
          </a:prstGeom>
          <a:noFill/>
        </p:spPr>
        <p:txBody>
          <a:bodyPr wrap="square" rtlCol="0">
            <a:spAutoFit/>
          </a:bodyPr>
          <a:lstStyle/>
          <a:p>
            <a:r>
              <a:rPr lang="fi-FI" dirty="0"/>
              <a:t>SELLU</a:t>
            </a:r>
          </a:p>
          <a:p>
            <a:r>
              <a:rPr lang="fi-FI" dirty="0"/>
              <a:t>Kemikaalikierto 4/6</a:t>
            </a:r>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p:cNvCxnSpPr>
          <p:nvPr/>
        </p:nvCxnSpPr>
        <p:spPr>
          <a:xfrm flipH="1" flipV="1">
            <a:off x="6865232" y="995483"/>
            <a:ext cx="5542" cy="1578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p:cNvCxnSpPr>
          <p:nvPr/>
        </p:nvCxnSpPr>
        <p:spPr>
          <a:xfrm>
            <a:off x="7670706" y="3836763"/>
            <a:ext cx="1338007" cy="750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p:cNvCxnSpPr>
          <p:nvPr/>
        </p:nvCxnSpPr>
        <p:spPr>
          <a:xfrm flipH="1">
            <a:off x="4724102" y="3836763"/>
            <a:ext cx="1356658" cy="7847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kstiruutu 107">
            <a:extLst>
              <a:ext uri="{FF2B5EF4-FFF2-40B4-BE49-F238E27FC236}">
                <a16:creationId xmlns:a16="http://schemas.microsoft.com/office/drawing/2014/main" id="{5622A224-9CAA-4A43-8521-39F27D41A1C4}"/>
              </a:ext>
            </a:extLst>
          </p:cNvPr>
          <p:cNvSpPr txBox="1"/>
          <p:nvPr/>
        </p:nvSpPr>
        <p:spPr>
          <a:xfrm rot="20389002">
            <a:off x="3081011" y="5258567"/>
            <a:ext cx="1147913" cy="264117"/>
          </a:xfrm>
          <a:prstGeom prst="rect">
            <a:avLst/>
          </a:prstGeom>
          <a:noFill/>
        </p:spPr>
        <p:txBody>
          <a:bodyPr wrap="square" rtlCol="0">
            <a:spAutoFit/>
          </a:bodyPr>
          <a:lstStyle/>
          <a:p>
            <a:r>
              <a:rPr lang="fi-FI" sz="1100" dirty="0">
                <a:solidFill>
                  <a:schemeClr val="bg1"/>
                </a:solidFill>
              </a:rPr>
              <a:t>MUSTALIPEÄ</a:t>
            </a:r>
          </a:p>
        </p:txBody>
      </p:sp>
      <p:sp>
        <p:nvSpPr>
          <p:cNvPr id="87" name="Tekstiruutu 86">
            <a:extLst>
              <a:ext uri="{FF2B5EF4-FFF2-40B4-BE49-F238E27FC236}">
                <a16:creationId xmlns:a16="http://schemas.microsoft.com/office/drawing/2014/main" id="{95D53F40-D2B0-49F2-9B80-3D9C6B894D1D}"/>
              </a:ext>
            </a:extLst>
          </p:cNvPr>
          <p:cNvSpPr txBox="1"/>
          <p:nvPr/>
        </p:nvSpPr>
        <p:spPr>
          <a:xfrm>
            <a:off x="7541220" y="2035647"/>
            <a:ext cx="1340935" cy="307777"/>
          </a:xfrm>
          <a:prstGeom prst="rect">
            <a:avLst/>
          </a:prstGeom>
          <a:noFill/>
        </p:spPr>
        <p:txBody>
          <a:bodyPr wrap="square" rtlCol="0">
            <a:spAutoFit/>
          </a:bodyPr>
          <a:lstStyle/>
          <a:p>
            <a:r>
              <a:rPr lang="fi-FI" sz="1400" dirty="0"/>
              <a:t>SOODAKATTILA</a:t>
            </a:r>
            <a:endParaRPr lang="fi-FI" sz="1600" dirty="0"/>
          </a:p>
        </p:txBody>
      </p:sp>
      <p:sp>
        <p:nvSpPr>
          <p:cNvPr id="51" name="Tekstiruutu 50">
            <a:extLst>
              <a:ext uri="{FF2B5EF4-FFF2-40B4-BE49-F238E27FC236}">
                <a16:creationId xmlns:a16="http://schemas.microsoft.com/office/drawing/2014/main" id="{236DAFA1-2FE0-4582-892B-1F39207B3701}"/>
              </a:ext>
            </a:extLst>
          </p:cNvPr>
          <p:cNvSpPr txBox="1"/>
          <p:nvPr/>
        </p:nvSpPr>
        <p:spPr>
          <a:xfrm>
            <a:off x="6290124" y="4805131"/>
            <a:ext cx="1468416" cy="307777"/>
          </a:xfrm>
          <a:prstGeom prst="rect">
            <a:avLst/>
          </a:prstGeom>
          <a:noFill/>
        </p:spPr>
        <p:txBody>
          <a:bodyPr wrap="square" rtlCol="0">
            <a:spAutoFit/>
          </a:bodyPr>
          <a:lstStyle/>
          <a:p>
            <a:r>
              <a:rPr lang="fi-FI" sz="1400" dirty="0"/>
              <a:t>HAIHDUTTAMO</a:t>
            </a:r>
            <a:endParaRPr lang="fi-FI" sz="1600" dirty="0"/>
          </a:p>
        </p:txBody>
      </p:sp>
      <p:sp>
        <p:nvSpPr>
          <p:cNvPr id="25" name="Nuoli: Oikea 24">
            <a:extLst>
              <a:ext uri="{FF2B5EF4-FFF2-40B4-BE49-F238E27FC236}">
                <a16:creationId xmlns:a16="http://schemas.microsoft.com/office/drawing/2014/main" id="{58EACADF-4A4D-4C3B-BE37-630C62705013}"/>
              </a:ext>
            </a:extLst>
          </p:cNvPr>
          <p:cNvSpPr/>
          <p:nvPr/>
        </p:nvSpPr>
        <p:spPr>
          <a:xfrm rot="18211470">
            <a:off x="7960242" y="3980324"/>
            <a:ext cx="1087590" cy="67042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63064" y="868372"/>
            <a:ext cx="5046436" cy="5028903"/>
          </a:xfrm>
          <a:prstGeom prst="pie">
            <a:avLst>
              <a:gd name="adj1" fmla="val 1720479"/>
              <a:gd name="adj2" fmla="val 1613819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3" name="Tekstiruutu 2">
            <a:extLst>
              <a:ext uri="{FF2B5EF4-FFF2-40B4-BE49-F238E27FC236}">
                <a16:creationId xmlns:a16="http://schemas.microsoft.com/office/drawing/2014/main" id="{08D7FAE0-7075-44C9-BD2A-E8C03EFB1F3F}"/>
              </a:ext>
            </a:extLst>
          </p:cNvPr>
          <p:cNvSpPr txBox="1"/>
          <p:nvPr/>
        </p:nvSpPr>
        <p:spPr>
          <a:xfrm rot="18212295">
            <a:off x="7939597" y="4159501"/>
            <a:ext cx="1053211" cy="415498"/>
          </a:xfrm>
          <a:prstGeom prst="rect">
            <a:avLst/>
          </a:prstGeom>
          <a:noFill/>
        </p:spPr>
        <p:txBody>
          <a:bodyPr wrap="square" rtlCol="0">
            <a:spAutoFit/>
          </a:bodyPr>
          <a:lstStyle/>
          <a:p>
            <a:r>
              <a:rPr lang="fi-FI" sz="1050" dirty="0">
                <a:solidFill>
                  <a:schemeClr val="bg1"/>
                </a:solidFill>
              </a:rPr>
              <a:t>VÄKEVÖITYNYT MUSTALIPEÄ</a:t>
            </a:r>
          </a:p>
        </p:txBody>
      </p:sp>
      <p:sp>
        <p:nvSpPr>
          <p:cNvPr id="46" name="Tekstiruutu 45">
            <a:extLst>
              <a:ext uri="{FF2B5EF4-FFF2-40B4-BE49-F238E27FC236}">
                <a16:creationId xmlns:a16="http://schemas.microsoft.com/office/drawing/2014/main" id="{6FD9CDB9-2956-4EB7-9E2E-989705CCF46E}"/>
              </a:ext>
            </a:extLst>
          </p:cNvPr>
          <p:cNvSpPr txBox="1"/>
          <p:nvPr/>
        </p:nvSpPr>
        <p:spPr>
          <a:xfrm>
            <a:off x="5959524" y="3128877"/>
            <a:ext cx="1849592" cy="892552"/>
          </a:xfrm>
          <a:prstGeom prst="rect">
            <a:avLst/>
          </a:prstGeom>
          <a:noFill/>
        </p:spPr>
        <p:txBody>
          <a:bodyPr wrap="square" rtlCol="0">
            <a:spAutoFit/>
          </a:bodyPr>
          <a:lstStyle/>
          <a:p>
            <a:pPr algn="ctr"/>
            <a:r>
              <a:rPr lang="fi-FI" sz="1200" b="1" dirty="0"/>
              <a:t>KEMIKAALIKIERTO:</a:t>
            </a:r>
          </a:p>
          <a:p>
            <a:pPr algn="ctr"/>
            <a:r>
              <a:rPr lang="fi-FI" sz="2000" b="1" dirty="0"/>
              <a:t>VALKOLIPEÄN VALMISTUS</a:t>
            </a:r>
          </a:p>
        </p:txBody>
      </p:sp>
      <p:sp>
        <p:nvSpPr>
          <p:cNvPr id="54" name="Tekstiruutu 53">
            <a:extLst>
              <a:ext uri="{FF2B5EF4-FFF2-40B4-BE49-F238E27FC236}">
                <a16:creationId xmlns:a16="http://schemas.microsoft.com/office/drawing/2014/main" id="{176A7C7A-7263-4CAC-958F-A639C9F32082}"/>
              </a:ext>
            </a:extLst>
          </p:cNvPr>
          <p:cNvSpPr txBox="1"/>
          <p:nvPr/>
        </p:nvSpPr>
        <p:spPr>
          <a:xfrm>
            <a:off x="5509797" y="1493515"/>
            <a:ext cx="1340935" cy="307777"/>
          </a:xfrm>
          <a:prstGeom prst="rect">
            <a:avLst/>
          </a:prstGeom>
          <a:noFill/>
        </p:spPr>
        <p:txBody>
          <a:bodyPr wrap="square" rtlCol="0">
            <a:spAutoFit/>
          </a:bodyPr>
          <a:lstStyle/>
          <a:p>
            <a:r>
              <a:rPr lang="fi-FI" sz="1400" dirty="0"/>
              <a:t>KAUSTISOINTI</a:t>
            </a:r>
          </a:p>
        </p:txBody>
      </p:sp>
      <p:sp>
        <p:nvSpPr>
          <p:cNvPr id="33" name="Osittainen ympyrä 32">
            <a:extLst>
              <a:ext uri="{FF2B5EF4-FFF2-40B4-BE49-F238E27FC236}">
                <a16:creationId xmlns:a16="http://schemas.microsoft.com/office/drawing/2014/main" id="{39A951F6-3734-4EDF-999D-AFB49A656DC3}"/>
              </a:ext>
            </a:extLst>
          </p:cNvPr>
          <p:cNvSpPr/>
          <p:nvPr/>
        </p:nvSpPr>
        <p:spPr>
          <a:xfrm rot="5400000">
            <a:off x="254941" y="4326255"/>
            <a:ext cx="2594600" cy="3035782"/>
          </a:xfrm>
          <a:prstGeom prst="pie">
            <a:avLst>
              <a:gd name="adj1" fmla="val 10799998"/>
              <a:gd name="adj2" fmla="val 16200000"/>
            </a:avLst>
          </a:prstGeom>
          <a:solidFill>
            <a:srgbClr val="D9EBB3"/>
          </a:solidFill>
          <a:ln w="19050">
            <a:solidFill>
              <a:srgbClr val="999999">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999999"/>
              </a:solidFill>
            </a:endParaRPr>
          </a:p>
        </p:txBody>
      </p:sp>
      <p:cxnSp>
        <p:nvCxnSpPr>
          <p:cNvPr id="35" name="Suora yhdysviiva 34">
            <a:extLst>
              <a:ext uri="{FF2B5EF4-FFF2-40B4-BE49-F238E27FC236}">
                <a16:creationId xmlns:a16="http://schemas.microsoft.com/office/drawing/2014/main" id="{967FFCA4-E229-42C0-937A-F99812AAACD3}"/>
              </a:ext>
            </a:extLst>
          </p:cNvPr>
          <p:cNvCxnSpPr>
            <a:cxnSpLocks/>
          </p:cNvCxnSpPr>
          <p:nvPr/>
        </p:nvCxnSpPr>
        <p:spPr>
          <a:xfrm flipV="1">
            <a:off x="1552241" y="4918710"/>
            <a:ext cx="1053799" cy="925437"/>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sp>
        <p:nvSpPr>
          <p:cNvPr id="36" name="Tekstiruutu 35">
            <a:extLst>
              <a:ext uri="{FF2B5EF4-FFF2-40B4-BE49-F238E27FC236}">
                <a16:creationId xmlns:a16="http://schemas.microsoft.com/office/drawing/2014/main" id="{C61110AC-AB4B-4EBE-BA1A-ECB28A3729BA}"/>
              </a:ext>
            </a:extLst>
          </p:cNvPr>
          <p:cNvSpPr txBox="1"/>
          <p:nvPr/>
        </p:nvSpPr>
        <p:spPr>
          <a:xfrm>
            <a:off x="1634357" y="4860336"/>
            <a:ext cx="889565" cy="261610"/>
          </a:xfrm>
          <a:prstGeom prst="rect">
            <a:avLst/>
          </a:prstGeom>
          <a:noFill/>
        </p:spPr>
        <p:txBody>
          <a:bodyPr wrap="square" rtlCol="0">
            <a:spAutoFit/>
          </a:bodyPr>
          <a:lstStyle/>
          <a:p>
            <a:r>
              <a:rPr lang="fi-FI" sz="1050" dirty="0">
                <a:solidFill>
                  <a:srgbClr val="999999"/>
                </a:solidFill>
              </a:rPr>
              <a:t>KEITTO</a:t>
            </a:r>
            <a:endParaRPr lang="fi-FI" sz="1100" dirty="0">
              <a:solidFill>
                <a:srgbClr val="999999"/>
              </a:solidFill>
            </a:endParaRPr>
          </a:p>
        </p:txBody>
      </p:sp>
      <p:sp>
        <p:nvSpPr>
          <p:cNvPr id="37" name="Tekstiruutu 36">
            <a:extLst>
              <a:ext uri="{FF2B5EF4-FFF2-40B4-BE49-F238E27FC236}">
                <a16:creationId xmlns:a16="http://schemas.microsoft.com/office/drawing/2014/main" id="{39683E4C-7826-40DC-A0D1-E0F6FB8822E3}"/>
              </a:ext>
            </a:extLst>
          </p:cNvPr>
          <p:cNvSpPr txBox="1"/>
          <p:nvPr/>
        </p:nvSpPr>
        <p:spPr>
          <a:xfrm>
            <a:off x="2161230" y="5286061"/>
            <a:ext cx="889565" cy="415498"/>
          </a:xfrm>
          <a:prstGeom prst="rect">
            <a:avLst/>
          </a:prstGeom>
          <a:noFill/>
        </p:spPr>
        <p:txBody>
          <a:bodyPr wrap="square" rtlCol="0">
            <a:spAutoFit/>
          </a:bodyPr>
          <a:lstStyle/>
          <a:p>
            <a:r>
              <a:rPr lang="fi-FI" sz="1050" dirty="0">
                <a:solidFill>
                  <a:srgbClr val="999999"/>
                </a:solidFill>
              </a:rPr>
              <a:t>MASSAN PESU</a:t>
            </a:r>
            <a:endParaRPr lang="fi-FI" sz="1100" dirty="0">
              <a:solidFill>
                <a:srgbClr val="999999"/>
              </a:solidFill>
            </a:endParaRPr>
          </a:p>
        </p:txBody>
      </p:sp>
      <p:sp>
        <p:nvSpPr>
          <p:cNvPr id="39" name="Nuoli: Oikea 38">
            <a:extLst>
              <a:ext uri="{FF2B5EF4-FFF2-40B4-BE49-F238E27FC236}">
                <a16:creationId xmlns:a16="http://schemas.microsoft.com/office/drawing/2014/main" id="{88AE8AC0-6A41-4429-A897-3F0EB5C1F732}"/>
              </a:ext>
            </a:extLst>
          </p:cNvPr>
          <p:cNvSpPr/>
          <p:nvPr/>
        </p:nvSpPr>
        <p:spPr>
          <a:xfrm rot="10800000">
            <a:off x="6635609" y="1205131"/>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1" name="Tekstiruutu 40">
            <a:extLst>
              <a:ext uri="{FF2B5EF4-FFF2-40B4-BE49-F238E27FC236}">
                <a16:creationId xmlns:a16="http://schemas.microsoft.com/office/drawing/2014/main" id="{A19BFC0A-37A4-4D03-965C-941CB769FB8A}"/>
              </a:ext>
            </a:extLst>
          </p:cNvPr>
          <p:cNvSpPr txBox="1"/>
          <p:nvPr/>
        </p:nvSpPr>
        <p:spPr>
          <a:xfrm>
            <a:off x="7274342" y="201970"/>
            <a:ext cx="1625987" cy="400110"/>
          </a:xfrm>
          <a:prstGeom prst="rect">
            <a:avLst/>
          </a:prstGeom>
          <a:noFill/>
        </p:spPr>
        <p:txBody>
          <a:bodyPr wrap="square" rtlCol="0">
            <a:spAutoFit/>
          </a:bodyPr>
          <a:lstStyle/>
          <a:p>
            <a:r>
              <a:rPr lang="fi-FI" sz="1000" dirty="0"/>
              <a:t>KEMIKAALISULA:</a:t>
            </a:r>
          </a:p>
          <a:p>
            <a:r>
              <a:rPr lang="fi-FI" sz="1000" dirty="0"/>
              <a:t>Na2S, Na2CO3, Na2SO4</a:t>
            </a:r>
          </a:p>
        </p:txBody>
      </p:sp>
      <p:cxnSp>
        <p:nvCxnSpPr>
          <p:cNvPr id="5" name="Suora yhdysviiva 4">
            <a:extLst>
              <a:ext uri="{FF2B5EF4-FFF2-40B4-BE49-F238E27FC236}">
                <a16:creationId xmlns:a16="http://schemas.microsoft.com/office/drawing/2014/main" id="{83D7F632-6D3D-430D-A8F1-7517F6A54B89}"/>
              </a:ext>
            </a:extLst>
          </p:cNvPr>
          <p:cNvCxnSpPr>
            <a:cxnSpLocks/>
          </p:cNvCxnSpPr>
          <p:nvPr/>
        </p:nvCxnSpPr>
        <p:spPr>
          <a:xfrm flipH="1" flipV="1">
            <a:off x="4773566" y="2119007"/>
            <a:ext cx="1383148" cy="8214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kstiruutu 44">
            <a:extLst>
              <a:ext uri="{FF2B5EF4-FFF2-40B4-BE49-F238E27FC236}">
                <a16:creationId xmlns:a16="http://schemas.microsoft.com/office/drawing/2014/main" id="{8721E6AB-BF9D-4422-A27E-BE434D4B385F}"/>
              </a:ext>
            </a:extLst>
          </p:cNvPr>
          <p:cNvSpPr txBox="1"/>
          <p:nvPr/>
        </p:nvSpPr>
        <p:spPr>
          <a:xfrm>
            <a:off x="4814916" y="3125135"/>
            <a:ext cx="1112328" cy="523220"/>
          </a:xfrm>
          <a:prstGeom prst="rect">
            <a:avLst/>
          </a:prstGeom>
          <a:noFill/>
        </p:spPr>
        <p:txBody>
          <a:bodyPr wrap="square" rtlCol="0">
            <a:spAutoFit/>
          </a:bodyPr>
          <a:lstStyle/>
          <a:p>
            <a:r>
              <a:rPr lang="fi-FI" sz="1400" dirty="0"/>
              <a:t>MEESAN POLTTO</a:t>
            </a:r>
          </a:p>
        </p:txBody>
      </p:sp>
      <p:sp>
        <p:nvSpPr>
          <p:cNvPr id="47" name="Nuoli: Kaareva oikealle 46">
            <a:extLst>
              <a:ext uri="{FF2B5EF4-FFF2-40B4-BE49-F238E27FC236}">
                <a16:creationId xmlns:a16="http://schemas.microsoft.com/office/drawing/2014/main" id="{1C55A5AB-EFAC-4BFE-A8FC-499764DF96F1}"/>
              </a:ext>
            </a:extLst>
          </p:cNvPr>
          <p:cNvSpPr/>
          <p:nvPr/>
        </p:nvSpPr>
        <p:spPr>
          <a:xfrm rot="5566930">
            <a:off x="6699949" y="194412"/>
            <a:ext cx="507619" cy="1105917"/>
          </a:xfrm>
          <a:prstGeom prst="curvedRightArrow">
            <a:avLst>
              <a:gd name="adj1" fmla="val 6064"/>
              <a:gd name="adj2" fmla="val 35889"/>
              <a:gd name="adj3" fmla="val 19785"/>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48" name="Nuoli: Oikea 47">
            <a:extLst>
              <a:ext uri="{FF2B5EF4-FFF2-40B4-BE49-F238E27FC236}">
                <a16:creationId xmlns:a16="http://schemas.microsoft.com/office/drawing/2014/main" id="{854EBB8F-49E6-4B0D-9A75-4C2BAA00300C}"/>
              </a:ext>
            </a:extLst>
          </p:cNvPr>
          <p:cNvSpPr/>
          <p:nvPr/>
        </p:nvSpPr>
        <p:spPr>
          <a:xfrm rot="8157211">
            <a:off x="1746193" y="3215754"/>
            <a:ext cx="3655958" cy="400272"/>
          </a:xfrm>
          <a:prstGeom prst="rightArrow">
            <a:avLst/>
          </a:prstGeom>
          <a:solidFill>
            <a:srgbClr val="4A0D62"/>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0" name="Tekstiruutu 49">
            <a:extLst>
              <a:ext uri="{FF2B5EF4-FFF2-40B4-BE49-F238E27FC236}">
                <a16:creationId xmlns:a16="http://schemas.microsoft.com/office/drawing/2014/main" id="{C59437C8-087D-43C8-AE77-392FDE36D33A}"/>
              </a:ext>
            </a:extLst>
          </p:cNvPr>
          <p:cNvSpPr txBox="1"/>
          <p:nvPr/>
        </p:nvSpPr>
        <p:spPr>
          <a:xfrm rot="18952768">
            <a:off x="2371126" y="3881288"/>
            <a:ext cx="1147913" cy="264117"/>
          </a:xfrm>
          <a:prstGeom prst="rect">
            <a:avLst/>
          </a:prstGeom>
          <a:noFill/>
        </p:spPr>
        <p:txBody>
          <a:bodyPr wrap="square" rtlCol="0">
            <a:spAutoFit/>
          </a:bodyPr>
          <a:lstStyle/>
          <a:p>
            <a:r>
              <a:rPr lang="fi-FI" sz="1100" dirty="0">
                <a:solidFill>
                  <a:schemeClr val="bg1"/>
                </a:solidFill>
              </a:rPr>
              <a:t>VALKOLIPEÄ</a:t>
            </a:r>
          </a:p>
        </p:txBody>
      </p:sp>
    </p:spTree>
    <p:extLst>
      <p:ext uri="{BB962C8B-B14F-4D97-AF65-F5344CB8AC3E}">
        <p14:creationId xmlns:p14="http://schemas.microsoft.com/office/powerpoint/2010/main" val="776241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Nuoli: Oikea 62">
            <a:extLst>
              <a:ext uri="{FF2B5EF4-FFF2-40B4-BE49-F238E27FC236}">
                <a16:creationId xmlns:a16="http://schemas.microsoft.com/office/drawing/2014/main" id="{B05E37A7-6EA4-45C0-836C-EDEBA52C87A3}"/>
              </a:ext>
            </a:extLst>
          </p:cNvPr>
          <p:cNvSpPr/>
          <p:nvPr/>
        </p:nvSpPr>
        <p:spPr>
          <a:xfrm rot="20306962">
            <a:off x="2963938" y="5056154"/>
            <a:ext cx="1986656" cy="42743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19" name="Ellipsi 18">
            <a:extLst>
              <a:ext uri="{FF2B5EF4-FFF2-40B4-BE49-F238E27FC236}">
                <a16:creationId xmlns:a16="http://schemas.microsoft.com/office/drawing/2014/main" id="{88428944-8EB6-4359-97F7-C645DA6F56C3}"/>
              </a:ext>
            </a:extLst>
          </p:cNvPr>
          <p:cNvSpPr/>
          <p:nvPr/>
        </p:nvSpPr>
        <p:spPr>
          <a:xfrm>
            <a:off x="4404953" y="968850"/>
            <a:ext cx="4887441" cy="4875296"/>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2269886" cy="646331"/>
          </a:xfrm>
          <a:prstGeom prst="rect">
            <a:avLst/>
          </a:prstGeom>
          <a:noFill/>
        </p:spPr>
        <p:txBody>
          <a:bodyPr wrap="square" rtlCol="0">
            <a:spAutoFit/>
          </a:bodyPr>
          <a:lstStyle/>
          <a:p>
            <a:r>
              <a:rPr lang="fi-FI" dirty="0"/>
              <a:t>SELLU</a:t>
            </a:r>
          </a:p>
          <a:p>
            <a:r>
              <a:rPr lang="fi-FI" dirty="0"/>
              <a:t>Kemikaalikierto 5/6</a:t>
            </a:r>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p:cNvCxnSpPr>
          <p:nvPr/>
        </p:nvCxnSpPr>
        <p:spPr>
          <a:xfrm flipH="1" flipV="1">
            <a:off x="6865232" y="995483"/>
            <a:ext cx="5542" cy="1578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p:cNvCxnSpPr>
          <p:nvPr/>
        </p:nvCxnSpPr>
        <p:spPr>
          <a:xfrm>
            <a:off x="7670706" y="3836763"/>
            <a:ext cx="1338007" cy="750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p:cNvCxnSpPr>
          <p:nvPr/>
        </p:nvCxnSpPr>
        <p:spPr>
          <a:xfrm flipH="1">
            <a:off x="4724102" y="3836763"/>
            <a:ext cx="1356658" cy="7847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kstiruutu 107">
            <a:extLst>
              <a:ext uri="{FF2B5EF4-FFF2-40B4-BE49-F238E27FC236}">
                <a16:creationId xmlns:a16="http://schemas.microsoft.com/office/drawing/2014/main" id="{5622A224-9CAA-4A43-8521-39F27D41A1C4}"/>
              </a:ext>
            </a:extLst>
          </p:cNvPr>
          <p:cNvSpPr txBox="1"/>
          <p:nvPr/>
        </p:nvSpPr>
        <p:spPr>
          <a:xfrm rot="20389002">
            <a:off x="3081011" y="5258567"/>
            <a:ext cx="1147913" cy="264117"/>
          </a:xfrm>
          <a:prstGeom prst="rect">
            <a:avLst/>
          </a:prstGeom>
          <a:noFill/>
        </p:spPr>
        <p:txBody>
          <a:bodyPr wrap="square" rtlCol="0">
            <a:spAutoFit/>
          </a:bodyPr>
          <a:lstStyle/>
          <a:p>
            <a:r>
              <a:rPr lang="fi-FI" sz="1100" dirty="0">
                <a:solidFill>
                  <a:schemeClr val="bg1"/>
                </a:solidFill>
              </a:rPr>
              <a:t>MUSTALIPEÄ</a:t>
            </a:r>
          </a:p>
        </p:txBody>
      </p:sp>
      <p:sp>
        <p:nvSpPr>
          <p:cNvPr id="87" name="Tekstiruutu 86">
            <a:extLst>
              <a:ext uri="{FF2B5EF4-FFF2-40B4-BE49-F238E27FC236}">
                <a16:creationId xmlns:a16="http://schemas.microsoft.com/office/drawing/2014/main" id="{95D53F40-D2B0-49F2-9B80-3D9C6B894D1D}"/>
              </a:ext>
            </a:extLst>
          </p:cNvPr>
          <p:cNvSpPr txBox="1"/>
          <p:nvPr/>
        </p:nvSpPr>
        <p:spPr>
          <a:xfrm>
            <a:off x="7541220" y="2035647"/>
            <a:ext cx="1340935" cy="307777"/>
          </a:xfrm>
          <a:prstGeom prst="rect">
            <a:avLst/>
          </a:prstGeom>
          <a:noFill/>
        </p:spPr>
        <p:txBody>
          <a:bodyPr wrap="square" rtlCol="0">
            <a:spAutoFit/>
          </a:bodyPr>
          <a:lstStyle/>
          <a:p>
            <a:r>
              <a:rPr lang="fi-FI" sz="1400" dirty="0"/>
              <a:t>SOODAKATTILA</a:t>
            </a:r>
            <a:endParaRPr lang="fi-FI" sz="1600" dirty="0"/>
          </a:p>
        </p:txBody>
      </p:sp>
      <p:sp>
        <p:nvSpPr>
          <p:cNvPr id="51" name="Tekstiruutu 50">
            <a:extLst>
              <a:ext uri="{FF2B5EF4-FFF2-40B4-BE49-F238E27FC236}">
                <a16:creationId xmlns:a16="http://schemas.microsoft.com/office/drawing/2014/main" id="{236DAFA1-2FE0-4582-892B-1F39207B3701}"/>
              </a:ext>
            </a:extLst>
          </p:cNvPr>
          <p:cNvSpPr txBox="1"/>
          <p:nvPr/>
        </p:nvSpPr>
        <p:spPr>
          <a:xfrm>
            <a:off x="6290124" y="4805131"/>
            <a:ext cx="1468416" cy="307777"/>
          </a:xfrm>
          <a:prstGeom prst="rect">
            <a:avLst/>
          </a:prstGeom>
          <a:noFill/>
        </p:spPr>
        <p:txBody>
          <a:bodyPr wrap="square" rtlCol="0">
            <a:spAutoFit/>
          </a:bodyPr>
          <a:lstStyle/>
          <a:p>
            <a:r>
              <a:rPr lang="fi-FI" sz="1400" dirty="0"/>
              <a:t>HAIHDUTTAMO</a:t>
            </a:r>
            <a:endParaRPr lang="fi-FI" sz="1600" dirty="0"/>
          </a:p>
        </p:txBody>
      </p:sp>
      <p:sp>
        <p:nvSpPr>
          <p:cNvPr id="25" name="Nuoli: Oikea 24">
            <a:extLst>
              <a:ext uri="{FF2B5EF4-FFF2-40B4-BE49-F238E27FC236}">
                <a16:creationId xmlns:a16="http://schemas.microsoft.com/office/drawing/2014/main" id="{58EACADF-4A4D-4C3B-BE37-630C62705013}"/>
              </a:ext>
            </a:extLst>
          </p:cNvPr>
          <p:cNvSpPr/>
          <p:nvPr/>
        </p:nvSpPr>
        <p:spPr>
          <a:xfrm rot="18211470">
            <a:off x="7960242" y="3980324"/>
            <a:ext cx="1087590" cy="67042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63064" y="868372"/>
            <a:ext cx="5046436" cy="5028903"/>
          </a:xfrm>
          <a:prstGeom prst="pie">
            <a:avLst>
              <a:gd name="adj1" fmla="val 1720479"/>
              <a:gd name="adj2" fmla="val 1613819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3" name="Tekstiruutu 2">
            <a:extLst>
              <a:ext uri="{FF2B5EF4-FFF2-40B4-BE49-F238E27FC236}">
                <a16:creationId xmlns:a16="http://schemas.microsoft.com/office/drawing/2014/main" id="{08D7FAE0-7075-44C9-BD2A-E8C03EFB1F3F}"/>
              </a:ext>
            </a:extLst>
          </p:cNvPr>
          <p:cNvSpPr txBox="1"/>
          <p:nvPr/>
        </p:nvSpPr>
        <p:spPr>
          <a:xfrm rot="18212295">
            <a:off x="7939597" y="4159501"/>
            <a:ext cx="1053211" cy="415498"/>
          </a:xfrm>
          <a:prstGeom prst="rect">
            <a:avLst/>
          </a:prstGeom>
          <a:noFill/>
        </p:spPr>
        <p:txBody>
          <a:bodyPr wrap="square" rtlCol="0">
            <a:spAutoFit/>
          </a:bodyPr>
          <a:lstStyle/>
          <a:p>
            <a:r>
              <a:rPr lang="fi-FI" sz="1050" dirty="0">
                <a:solidFill>
                  <a:schemeClr val="bg1"/>
                </a:solidFill>
              </a:rPr>
              <a:t>VÄKEVÖITYNYT MUSTALIPEÄ</a:t>
            </a:r>
          </a:p>
        </p:txBody>
      </p:sp>
      <p:sp>
        <p:nvSpPr>
          <p:cNvPr id="46" name="Tekstiruutu 45">
            <a:extLst>
              <a:ext uri="{FF2B5EF4-FFF2-40B4-BE49-F238E27FC236}">
                <a16:creationId xmlns:a16="http://schemas.microsoft.com/office/drawing/2014/main" id="{6FD9CDB9-2956-4EB7-9E2E-989705CCF46E}"/>
              </a:ext>
            </a:extLst>
          </p:cNvPr>
          <p:cNvSpPr txBox="1"/>
          <p:nvPr/>
        </p:nvSpPr>
        <p:spPr>
          <a:xfrm>
            <a:off x="5959524" y="3128877"/>
            <a:ext cx="1849592" cy="892552"/>
          </a:xfrm>
          <a:prstGeom prst="rect">
            <a:avLst/>
          </a:prstGeom>
          <a:noFill/>
        </p:spPr>
        <p:txBody>
          <a:bodyPr wrap="square" rtlCol="0">
            <a:spAutoFit/>
          </a:bodyPr>
          <a:lstStyle/>
          <a:p>
            <a:pPr algn="ctr"/>
            <a:r>
              <a:rPr lang="fi-FI" sz="1200" b="1" dirty="0"/>
              <a:t>KEMIKAALIKIERTO:</a:t>
            </a:r>
          </a:p>
          <a:p>
            <a:pPr algn="ctr"/>
            <a:r>
              <a:rPr lang="fi-FI" sz="2000" b="1" dirty="0"/>
              <a:t>VALKOLIPEÄN VALMISTUS</a:t>
            </a:r>
          </a:p>
        </p:txBody>
      </p:sp>
      <p:sp>
        <p:nvSpPr>
          <p:cNvPr id="54" name="Tekstiruutu 53">
            <a:extLst>
              <a:ext uri="{FF2B5EF4-FFF2-40B4-BE49-F238E27FC236}">
                <a16:creationId xmlns:a16="http://schemas.microsoft.com/office/drawing/2014/main" id="{176A7C7A-7263-4CAC-958F-A639C9F32082}"/>
              </a:ext>
            </a:extLst>
          </p:cNvPr>
          <p:cNvSpPr txBox="1"/>
          <p:nvPr/>
        </p:nvSpPr>
        <p:spPr>
          <a:xfrm rot="5061664">
            <a:off x="5753637" y="1691637"/>
            <a:ext cx="1628422" cy="246221"/>
          </a:xfrm>
          <a:prstGeom prst="rect">
            <a:avLst/>
          </a:prstGeom>
          <a:noFill/>
        </p:spPr>
        <p:txBody>
          <a:bodyPr wrap="square" rtlCol="0">
            <a:spAutoFit/>
          </a:bodyPr>
          <a:lstStyle/>
          <a:p>
            <a:r>
              <a:rPr lang="fi-FI" sz="1000" dirty="0"/>
              <a:t>VIHERLIPEÄN KÄSITTELY</a:t>
            </a:r>
          </a:p>
        </p:txBody>
      </p:sp>
      <p:sp>
        <p:nvSpPr>
          <p:cNvPr id="33" name="Osittainen ympyrä 32">
            <a:extLst>
              <a:ext uri="{FF2B5EF4-FFF2-40B4-BE49-F238E27FC236}">
                <a16:creationId xmlns:a16="http://schemas.microsoft.com/office/drawing/2014/main" id="{39A951F6-3734-4EDF-999D-AFB49A656DC3}"/>
              </a:ext>
            </a:extLst>
          </p:cNvPr>
          <p:cNvSpPr/>
          <p:nvPr/>
        </p:nvSpPr>
        <p:spPr>
          <a:xfrm rot="5400000">
            <a:off x="254941" y="4326255"/>
            <a:ext cx="2594600" cy="3035782"/>
          </a:xfrm>
          <a:prstGeom prst="pie">
            <a:avLst>
              <a:gd name="adj1" fmla="val 10799998"/>
              <a:gd name="adj2" fmla="val 16200000"/>
            </a:avLst>
          </a:prstGeom>
          <a:solidFill>
            <a:srgbClr val="D9EBB3"/>
          </a:solidFill>
          <a:ln w="19050">
            <a:solidFill>
              <a:srgbClr val="999999">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999999"/>
              </a:solidFill>
            </a:endParaRPr>
          </a:p>
        </p:txBody>
      </p:sp>
      <p:cxnSp>
        <p:nvCxnSpPr>
          <p:cNvPr id="35" name="Suora yhdysviiva 34">
            <a:extLst>
              <a:ext uri="{FF2B5EF4-FFF2-40B4-BE49-F238E27FC236}">
                <a16:creationId xmlns:a16="http://schemas.microsoft.com/office/drawing/2014/main" id="{967FFCA4-E229-42C0-937A-F99812AAACD3}"/>
              </a:ext>
            </a:extLst>
          </p:cNvPr>
          <p:cNvCxnSpPr>
            <a:cxnSpLocks/>
          </p:cNvCxnSpPr>
          <p:nvPr/>
        </p:nvCxnSpPr>
        <p:spPr>
          <a:xfrm flipV="1">
            <a:off x="1552241" y="4918710"/>
            <a:ext cx="1053799" cy="925437"/>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sp>
        <p:nvSpPr>
          <p:cNvPr id="36" name="Tekstiruutu 35">
            <a:extLst>
              <a:ext uri="{FF2B5EF4-FFF2-40B4-BE49-F238E27FC236}">
                <a16:creationId xmlns:a16="http://schemas.microsoft.com/office/drawing/2014/main" id="{C61110AC-AB4B-4EBE-BA1A-ECB28A3729BA}"/>
              </a:ext>
            </a:extLst>
          </p:cNvPr>
          <p:cNvSpPr txBox="1"/>
          <p:nvPr/>
        </p:nvSpPr>
        <p:spPr>
          <a:xfrm>
            <a:off x="1634357" y="4860336"/>
            <a:ext cx="889565" cy="261610"/>
          </a:xfrm>
          <a:prstGeom prst="rect">
            <a:avLst/>
          </a:prstGeom>
          <a:noFill/>
        </p:spPr>
        <p:txBody>
          <a:bodyPr wrap="square" rtlCol="0">
            <a:spAutoFit/>
          </a:bodyPr>
          <a:lstStyle/>
          <a:p>
            <a:r>
              <a:rPr lang="fi-FI" sz="1050" dirty="0">
                <a:solidFill>
                  <a:srgbClr val="999999"/>
                </a:solidFill>
              </a:rPr>
              <a:t>KEITTO</a:t>
            </a:r>
            <a:endParaRPr lang="fi-FI" sz="1100" dirty="0">
              <a:solidFill>
                <a:srgbClr val="999999"/>
              </a:solidFill>
            </a:endParaRPr>
          </a:p>
        </p:txBody>
      </p:sp>
      <p:sp>
        <p:nvSpPr>
          <p:cNvPr id="37" name="Tekstiruutu 36">
            <a:extLst>
              <a:ext uri="{FF2B5EF4-FFF2-40B4-BE49-F238E27FC236}">
                <a16:creationId xmlns:a16="http://schemas.microsoft.com/office/drawing/2014/main" id="{39683E4C-7826-40DC-A0D1-E0F6FB8822E3}"/>
              </a:ext>
            </a:extLst>
          </p:cNvPr>
          <p:cNvSpPr txBox="1"/>
          <p:nvPr/>
        </p:nvSpPr>
        <p:spPr>
          <a:xfrm>
            <a:off x="2161230" y="5286061"/>
            <a:ext cx="889565" cy="415498"/>
          </a:xfrm>
          <a:prstGeom prst="rect">
            <a:avLst/>
          </a:prstGeom>
          <a:noFill/>
        </p:spPr>
        <p:txBody>
          <a:bodyPr wrap="square" rtlCol="0">
            <a:spAutoFit/>
          </a:bodyPr>
          <a:lstStyle/>
          <a:p>
            <a:r>
              <a:rPr lang="fi-FI" sz="1050" dirty="0">
                <a:solidFill>
                  <a:srgbClr val="999999"/>
                </a:solidFill>
              </a:rPr>
              <a:t>MASSAN PESU</a:t>
            </a:r>
            <a:endParaRPr lang="fi-FI" sz="1100" dirty="0">
              <a:solidFill>
                <a:srgbClr val="999999"/>
              </a:solidFill>
            </a:endParaRPr>
          </a:p>
        </p:txBody>
      </p:sp>
      <p:sp>
        <p:nvSpPr>
          <p:cNvPr id="39" name="Nuoli: Oikea 38">
            <a:extLst>
              <a:ext uri="{FF2B5EF4-FFF2-40B4-BE49-F238E27FC236}">
                <a16:creationId xmlns:a16="http://schemas.microsoft.com/office/drawing/2014/main" id="{88AE8AC0-6A41-4429-A897-3F0EB5C1F732}"/>
              </a:ext>
            </a:extLst>
          </p:cNvPr>
          <p:cNvSpPr/>
          <p:nvPr/>
        </p:nvSpPr>
        <p:spPr>
          <a:xfrm rot="10800000">
            <a:off x="6635609" y="1205131"/>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0" name="Nuoli: Kaareva oikealle 39">
            <a:extLst>
              <a:ext uri="{FF2B5EF4-FFF2-40B4-BE49-F238E27FC236}">
                <a16:creationId xmlns:a16="http://schemas.microsoft.com/office/drawing/2014/main" id="{47FDB90B-2BFC-4DC6-8E66-3D5515CD8668}"/>
              </a:ext>
            </a:extLst>
          </p:cNvPr>
          <p:cNvSpPr/>
          <p:nvPr/>
        </p:nvSpPr>
        <p:spPr>
          <a:xfrm rot="5566930">
            <a:off x="6699949" y="194412"/>
            <a:ext cx="507619" cy="1105917"/>
          </a:xfrm>
          <a:prstGeom prst="curvedRightArrow">
            <a:avLst>
              <a:gd name="adj1" fmla="val 6064"/>
              <a:gd name="adj2" fmla="val 35889"/>
              <a:gd name="adj3" fmla="val 19785"/>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41" name="Tekstiruutu 40">
            <a:extLst>
              <a:ext uri="{FF2B5EF4-FFF2-40B4-BE49-F238E27FC236}">
                <a16:creationId xmlns:a16="http://schemas.microsoft.com/office/drawing/2014/main" id="{A19BFC0A-37A4-4D03-965C-941CB769FB8A}"/>
              </a:ext>
            </a:extLst>
          </p:cNvPr>
          <p:cNvSpPr txBox="1"/>
          <p:nvPr/>
        </p:nvSpPr>
        <p:spPr>
          <a:xfrm>
            <a:off x="7274342" y="201970"/>
            <a:ext cx="1625987" cy="400110"/>
          </a:xfrm>
          <a:prstGeom prst="rect">
            <a:avLst/>
          </a:prstGeom>
          <a:noFill/>
        </p:spPr>
        <p:txBody>
          <a:bodyPr wrap="square" rtlCol="0">
            <a:spAutoFit/>
          </a:bodyPr>
          <a:lstStyle/>
          <a:p>
            <a:r>
              <a:rPr lang="fi-FI" sz="1000" dirty="0"/>
              <a:t>KEMIKAALISULA:</a:t>
            </a:r>
          </a:p>
          <a:p>
            <a:r>
              <a:rPr lang="fi-FI" sz="1000" dirty="0"/>
              <a:t>Na2S, Na2CO3, Na2SO4</a:t>
            </a:r>
          </a:p>
        </p:txBody>
      </p:sp>
      <p:cxnSp>
        <p:nvCxnSpPr>
          <p:cNvPr id="5" name="Suora yhdysviiva 4">
            <a:extLst>
              <a:ext uri="{FF2B5EF4-FFF2-40B4-BE49-F238E27FC236}">
                <a16:creationId xmlns:a16="http://schemas.microsoft.com/office/drawing/2014/main" id="{83D7F632-6D3D-430D-A8F1-7517F6A54B89}"/>
              </a:ext>
            </a:extLst>
          </p:cNvPr>
          <p:cNvCxnSpPr>
            <a:cxnSpLocks/>
          </p:cNvCxnSpPr>
          <p:nvPr/>
        </p:nvCxnSpPr>
        <p:spPr>
          <a:xfrm flipH="1" flipV="1">
            <a:off x="4773566" y="2119007"/>
            <a:ext cx="1383148" cy="8214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kstiruutu 44">
            <a:extLst>
              <a:ext uri="{FF2B5EF4-FFF2-40B4-BE49-F238E27FC236}">
                <a16:creationId xmlns:a16="http://schemas.microsoft.com/office/drawing/2014/main" id="{8721E6AB-BF9D-4422-A27E-BE434D4B385F}"/>
              </a:ext>
            </a:extLst>
          </p:cNvPr>
          <p:cNvSpPr txBox="1"/>
          <p:nvPr/>
        </p:nvSpPr>
        <p:spPr>
          <a:xfrm>
            <a:off x="4814916" y="3125135"/>
            <a:ext cx="1112328" cy="523220"/>
          </a:xfrm>
          <a:prstGeom prst="rect">
            <a:avLst/>
          </a:prstGeom>
          <a:noFill/>
        </p:spPr>
        <p:txBody>
          <a:bodyPr wrap="square" rtlCol="0">
            <a:spAutoFit/>
          </a:bodyPr>
          <a:lstStyle/>
          <a:p>
            <a:r>
              <a:rPr lang="fi-FI" sz="1400" dirty="0"/>
              <a:t>MEESAN POLTTO</a:t>
            </a:r>
          </a:p>
        </p:txBody>
      </p:sp>
      <p:sp>
        <p:nvSpPr>
          <p:cNvPr id="43" name="Tekstiruutu 42">
            <a:extLst>
              <a:ext uri="{FF2B5EF4-FFF2-40B4-BE49-F238E27FC236}">
                <a16:creationId xmlns:a16="http://schemas.microsoft.com/office/drawing/2014/main" id="{84B32A55-1F1B-44F1-AB99-E0CD84A7211F}"/>
              </a:ext>
            </a:extLst>
          </p:cNvPr>
          <p:cNvSpPr txBox="1"/>
          <p:nvPr/>
        </p:nvSpPr>
        <p:spPr>
          <a:xfrm rot="4173135">
            <a:off x="5404355" y="1837358"/>
            <a:ext cx="1628422" cy="246221"/>
          </a:xfrm>
          <a:prstGeom prst="rect">
            <a:avLst/>
          </a:prstGeom>
          <a:noFill/>
        </p:spPr>
        <p:txBody>
          <a:bodyPr wrap="square" rtlCol="0">
            <a:spAutoFit/>
          </a:bodyPr>
          <a:lstStyle/>
          <a:p>
            <a:r>
              <a:rPr lang="fi-FI" sz="1000" dirty="0"/>
              <a:t>KALKIN SAMMUTUS</a:t>
            </a:r>
          </a:p>
        </p:txBody>
      </p:sp>
      <p:sp>
        <p:nvSpPr>
          <p:cNvPr id="44" name="Tekstiruutu 43">
            <a:extLst>
              <a:ext uri="{FF2B5EF4-FFF2-40B4-BE49-F238E27FC236}">
                <a16:creationId xmlns:a16="http://schemas.microsoft.com/office/drawing/2014/main" id="{1C800894-2011-4D7C-B1CB-2A74AB2C577B}"/>
              </a:ext>
            </a:extLst>
          </p:cNvPr>
          <p:cNvSpPr txBox="1"/>
          <p:nvPr/>
        </p:nvSpPr>
        <p:spPr>
          <a:xfrm rot="2999887">
            <a:off x="5221769" y="1768294"/>
            <a:ext cx="970791" cy="246221"/>
          </a:xfrm>
          <a:prstGeom prst="rect">
            <a:avLst/>
          </a:prstGeom>
          <a:noFill/>
        </p:spPr>
        <p:txBody>
          <a:bodyPr wrap="square" rtlCol="0">
            <a:spAutoFit/>
          </a:bodyPr>
          <a:lstStyle/>
          <a:p>
            <a:r>
              <a:rPr lang="fi-FI" sz="1000" dirty="0"/>
              <a:t>KAUSTISOINTI</a:t>
            </a:r>
          </a:p>
        </p:txBody>
      </p:sp>
      <p:sp>
        <p:nvSpPr>
          <p:cNvPr id="47" name="Tekstiruutu 46">
            <a:extLst>
              <a:ext uri="{FF2B5EF4-FFF2-40B4-BE49-F238E27FC236}">
                <a16:creationId xmlns:a16="http://schemas.microsoft.com/office/drawing/2014/main" id="{50DD6D58-5DDB-4CC3-9B77-4341630F1833}"/>
              </a:ext>
            </a:extLst>
          </p:cNvPr>
          <p:cNvSpPr txBox="1"/>
          <p:nvPr/>
        </p:nvSpPr>
        <p:spPr>
          <a:xfrm rot="1907834">
            <a:off x="4837905" y="2100390"/>
            <a:ext cx="1388333" cy="400110"/>
          </a:xfrm>
          <a:prstGeom prst="rect">
            <a:avLst/>
          </a:prstGeom>
          <a:noFill/>
        </p:spPr>
        <p:txBody>
          <a:bodyPr wrap="square" rtlCol="0">
            <a:spAutoFit/>
          </a:bodyPr>
          <a:lstStyle/>
          <a:p>
            <a:r>
              <a:rPr lang="fi-FI" sz="1000" dirty="0"/>
              <a:t>VALKOLIPEÄN EROTUS, MEESAN PESU</a:t>
            </a:r>
          </a:p>
        </p:txBody>
      </p:sp>
      <p:sp>
        <p:nvSpPr>
          <p:cNvPr id="48" name="Nuoli: Oikea 47">
            <a:extLst>
              <a:ext uri="{FF2B5EF4-FFF2-40B4-BE49-F238E27FC236}">
                <a16:creationId xmlns:a16="http://schemas.microsoft.com/office/drawing/2014/main" id="{1B96A878-E5C8-4672-8F48-6F5CEF012BEA}"/>
              </a:ext>
            </a:extLst>
          </p:cNvPr>
          <p:cNvSpPr/>
          <p:nvPr/>
        </p:nvSpPr>
        <p:spPr>
          <a:xfrm rot="8192826" flipV="1">
            <a:off x="5260571" y="1828644"/>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Nuoli: Oikea 49">
            <a:extLst>
              <a:ext uri="{FF2B5EF4-FFF2-40B4-BE49-F238E27FC236}">
                <a16:creationId xmlns:a16="http://schemas.microsoft.com/office/drawing/2014/main" id="{F92B11EE-9F37-48DF-8CCA-87517828AF70}"/>
              </a:ext>
            </a:extLst>
          </p:cNvPr>
          <p:cNvSpPr/>
          <p:nvPr/>
        </p:nvSpPr>
        <p:spPr>
          <a:xfrm rot="8810641" flipV="1">
            <a:off x="5639197" y="1505336"/>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Nuoli: Oikea 51">
            <a:extLst>
              <a:ext uri="{FF2B5EF4-FFF2-40B4-BE49-F238E27FC236}">
                <a16:creationId xmlns:a16="http://schemas.microsoft.com/office/drawing/2014/main" id="{22534654-561E-465A-9752-9BC34E333836}"/>
              </a:ext>
            </a:extLst>
          </p:cNvPr>
          <p:cNvSpPr/>
          <p:nvPr/>
        </p:nvSpPr>
        <p:spPr>
          <a:xfrm rot="9967937" flipV="1">
            <a:off x="6174293" y="1279240"/>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Nuoli: Oikea 52">
            <a:extLst>
              <a:ext uri="{FF2B5EF4-FFF2-40B4-BE49-F238E27FC236}">
                <a16:creationId xmlns:a16="http://schemas.microsoft.com/office/drawing/2014/main" id="{1DE4E2CC-9862-4B7E-BA18-87D35C80E064}"/>
              </a:ext>
            </a:extLst>
          </p:cNvPr>
          <p:cNvSpPr/>
          <p:nvPr/>
        </p:nvSpPr>
        <p:spPr>
          <a:xfrm rot="8157211">
            <a:off x="1746193" y="3215754"/>
            <a:ext cx="3655958" cy="400272"/>
          </a:xfrm>
          <a:prstGeom prst="rightArrow">
            <a:avLst/>
          </a:prstGeom>
          <a:solidFill>
            <a:srgbClr val="4A0D62"/>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6" name="Tekstiruutu 55">
            <a:extLst>
              <a:ext uri="{FF2B5EF4-FFF2-40B4-BE49-F238E27FC236}">
                <a16:creationId xmlns:a16="http://schemas.microsoft.com/office/drawing/2014/main" id="{53B022F8-2CD0-4862-9965-F69501A27303}"/>
              </a:ext>
            </a:extLst>
          </p:cNvPr>
          <p:cNvSpPr txBox="1"/>
          <p:nvPr/>
        </p:nvSpPr>
        <p:spPr>
          <a:xfrm rot="18952768">
            <a:off x="2371126" y="3881288"/>
            <a:ext cx="1147913" cy="264117"/>
          </a:xfrm>
          <a:prstGeom prst="rect">
            <a:avLst/>
          </a:prstGeom>
          <a:noFill/>
        </p:spPr>
        <p:txBody>
          <a:bodyPr wrap="square" rtlCol="0">
            <a:spAutoFit/>
          </a:bodyPr>
          <a:lstStyle/>
          <a:p>
            <a:r>
              <a:rPr lang="fi-FI" sz="1100" dirty="0">
                <a:solidFill>
                  <a:schemeClr val="bg1"/>
                </a:solidFill>
              </a:rPr>
              <a:t>VALKOLIPEÄ</a:t>
            </a:r>
          </a:p>
        </p:txBody>
      </p:sp>
    </p:spTree>
    <p:extLst>
      <p:ext uri="{BB962C8B-B14F-4D97-AF65-F5344CB8AC3E}">
        <p14:creationId xmlns:p14="http://schemas.microsoft.com/office/powerpoint/2010/main" val="2851409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Nuoli: Oikea 75">
            <a:extLst>
              <a:ext uri="{FF2B5EF4-FFF2-40B4-BE49-F238E27FC236}">
                <a16:creationId xmlns:a16="http://schemas.microsoft.com/office/drawing/2014/main" id="{0A9EB892-2EE4-4D4C-8550-F7131D3A5099}"/>
              </a:ext>
            </a:extLst>
          </p:cNvPr>
          <p:cNvSpPr/>
          <p:nvPr/>
        </p:nvSpPr>
        <p:spPr>
          <a:xfrm rot="12087955" flipV="1">
            <a:off x="6000387" y="939304"/>
            <a:ext cx="318258" cy="48320"/>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Nuoli: Oikea 62">
            <a:extLst>
              <a:ext uri="{FF2B5EF4-FFF2-40B4-BE49-F238E27FC236}">
                <a16:creationId xmlns:a16="http://schemas.microsoft.com/office/drawing/2014/main" id="{B05E37A7-6EA4-45C0-836C-EDEBA52C87A3}"/>
              </a:ext>
            </a:extLst>
          </p:cNvPr>
          <p:cNvSpPr/>
          <p:nvPr/>
        </p:nvSpPr>
        <p:spPr>
          <a:xfrm rot="20306962">
            <a:off x="2963938" y="5056154"/>
            <a:ext cx="1986656" cy="427433"/>
          </a:xfrm>
          <a:prstGeom prst="rightArrow">
            <a:avLst/>
          </a:prstGeom>
          <a:solidFill>
            <a:srgbClr val="A486B0"/>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19" name="Ellipsi 18">
            <a:extLst>
              <a:ext uri="{FF2B5EF4-FFF2-40B4-BE49-F238E27FC236}">
                <a16:creationId xmlns:a16="http://schemas.microsoft.com/office/drawing/2014/main" id="{88428944-8EB6-4359-97F7-C645DA6F56C3}"/>
              </a:ext>
            </a:extLst>
          </p:cNvPr>
          <p:cNvSpPr/>
          <p:nvPr/>
        </p:nvSpPr>
        <p:spPr>
          <a:xfrm>
            <a:off x="4404953" y="968850"/>
            <a:ext cx="4887441" cy="4875296"/>
          </a:xfrm>
          <a:prstGeom prst="ellipse">
            <a:avLst/>
          </a:prstGeom>
          <a:solidFill>
            <a:srgbClr val="A0CC42"/>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Alatunnisteen paikkamerkki 3"/>
          <p:cNvSpPr>
            <a:spLocks noGrp="1"/>
          </p:cNvSpPr>
          <p:nvPr>
            <p:ph type="ftr" sz="quarter" idx="11"/>
          </p:nvPr>
        </p:nvSpPr>
        <p:spPr/>
        <p:txBody>
          <a:bodyPr/>
          <a:lstStyle/>
          <a:p>
            <a:r>
              <a:rPr lang="fi-FI"/>
              <a:t>kiertotalousamk.fi</a:t>
            </a:r>
          </a:p>
        </p:txBody>
      </p:sp>
      <p:sp>
        <p:nvSpPr>
          <p:cNvPr id="6" name="Tekstiruutu 5">
            <a:extLst>
              <a:ext uri="{FF2B5EF4-FFF2-40B4-BE49-F238E27FC236}">
                <a16:creationId xmlns:a16="http://schemas.microsoft.com/office/drawing/2014/main" id="{7B364D50-9B7A-44B4-B20A-63FAB32EE72C}"/>
              </a:ext>
            </a:extLst>
          </p:cNvPr>
          <p:cNvSpPr txBox="1"/>
          <p:nvPr/>
        </p:nvSpPr>
        <p:spPr>
          <a:xfrm>
            <a:off x="1845733" y="558800"/>
            <a:ext cx="2269886" cy="646331"/>
          </a:xfrm>
          <a:prstGeom prst="rect">
            <a:avLst/>
          </a:prstGeom>
          <a:noFill/>
        </p:spPr>
        <p:txBody>
          <a:bodyPr wrap="square" rtlCol="0">
            <a:spAutoFit/>
          </a:bodyPr>
          <a:lstStyle/>
          <a:p>
            <a:r>
              <a:rPr lang="fi-FI" dirty="0"/>
              <a:t>SELLU</a:t>
            </a:r>
          </a:p>
          <a:p>
            <a:r>
              <a:rPr lang="fi-FI" dirty="0"/>
              <a:t>Kemikaalikierto 6/6</a:t>
            </a:r>
          </a:p>
        </p:txBody>
      </p:sp>
      <p:sp>
        <p:nvSpPr>
          <p:cNvPr id="8" name="Ellipsi 7">
            <a:extLst>
              <a:ext uri="{FF2B5EF4-FFF2-40B4-BE49-F238E27FC236}">
                <a16:creationId xmlns:a16="http://schemas.microsoft.com/office/drawing/2014/main" id="{D5355053-3774-4496-9AF0-3C3E18079E7A}"/>
              </a:ext>
            </a:extLst>
          </p:cNvPr>
          <p:cNvSpPr/>
          <p:nvPr/>
        </p:nvSpPr>
        <p:spPr>
          <a:xfrm>
            <a:off x="5852285" y="2453350"/>
            <a:ext cx="2028245" cy="1985487"/>
          </a:xfrm>
          <a:prstGeom prst="ellipse">
            <a:avLst/>
          </a:prstGeom>
          <a:solidFill>
            <a:srgbClr val="33988D"/>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Ellipsi 8">
            <a:extLst>
              <a:ext uri="{FF2B5EF4-FFF2-40B4-BE49-F238E27FC236}">
                <a16:creationId xmlns:a16="http://schemas.microsoft.com/office/drawing/2014/main" id="{34259776-74A9-49AD-AA48-E5BE93FCEAEB}"/>
              </a:ext>
            </a:extLst>
          </p:cNvPr>
          <p:cNvSpPr/>
          <p:nvPr/>
        </p:nvSpPr>
        <p:spPr>
          <a:xfrm>
            <a:off x="5983007" y="2574167"/>
            <a:ext cx="1775533" cy="1760368"/>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cxnSp>
        <p:nvCxnSpPr>
          <p:cNvPr id="10" name="Suora yhdysviiva 9">
            <a:extLst>
              <a:ext uri="{FF2B5EF4-FFF2-40B4-BE49-F238E27FC236}">
                <a16:creationId xmlns:a16="http://schemas.microsoft.com/office/drawing/2014/main" id="{A5507DE2-195B-4D68-AA92-732ED4E23B33}"/>
              </a:ext>
            </a:extLst>
          </p:cNvPr>
          <p:cNvCxnSpPr>
            <a:cxnSpLocks/>
            <a:stCxn id="9" idx="0"/>
          </p:cNvCxnSpPr>
          <p:nvPr/>
        </p:nvCxnSpPr>
        <p:spPr>
          <a:xfrm flipH="1" flipV="1">
            <a:off x="6865232" y="995483"/>
            <a:ext cx="5542" cy="1578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954821D7-EF4A-4B0C-8BF1-29B3310DC6BF}"/>
              </a:ext>
            </a:extLst>
          </p:cNvPr>
          <p:cNvCxnSpPr>
            <a:cxnSpLocks/>
          </p:cNvCxnSpPr>
          <p:nvPr/>
        </p:nvCxnSpPr>
        <p:spPr>
          <a:xfrm>
            <a:off x="7670706" y="3836763"/>
            <a:ext cx="1338007" cy="750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A458E408-3BC6-4139-BE72-6C30B8AE4895}"/>
              </a:ext>
            </a:extLst>
          </p:cNvPr>
          <p:cNvCxnSpPr>
            <a:cxnSpLocks/>
          </p:cNvCxnSpPr>
          <p:nvPr/>
        </p:nvCxnSpPr>
        <p:spPr>
          <a:xfrm flipH="1">
            <a:off x="4724102" y="3836763"/>
            <a:ext cx="1356658" cy="7847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kstiruutu 107">
            <a:extLst>
              <a:ext uri="{FF2B5EF4-FFF2-40B4-BE49-F238E27FC236}">
                <a16:creationId xmlns:a16="http://schemas.microsoft.com/office/drawing/2014/main" id="{5622A224-9CAA-4A43-8521-39F27D41A1C4}"/>
              </a:ext>
            </a:extLst>
          </p:cNvPr>
          <p:cNvSpPr txBox="1"/>
          <p:nvPr/>
        </p:nvSpPr>
        <p:spPr>
          <a:xfrm rot="20389002">
            <a:off x="3081011" y="5258567"/>
            <a:ext cx="1147913" cy="264117"/>
          </a:xfrm>
          <a:prstGeom prst="rect">
            <a:avLst/>
          </a:prstGeom>
          <a:noFill/>
        </p:spPr>
        <p:txBody>
          <a:bodyPr wrap="square" rtlCol="0">
            <a:spAutoFit/>
          </a:bodyPr>
          <a:lstStyle/>
          <a:p>
            <a:r>
              <a:rPr lang="fi-FI" sz="1100" dirty="0">
                <a:solidFill>
                  <a:schemeClr val="bg1"/>
                </a:solidFill>
              </a:rPr>
              <a:t>MUSTALIPEÄ</a:t>
            </a:r>
          </a:p>
        </p:txBody>
      </p:sp>
      <p:sp>
        <p:nvSpPr>
          <p:cNvPr id="87" name="Tekstiruutu 86">
            <a:extLst>
              <a:ext uri="{FF2B5EF4-FFF2-40B4-BE49-F238E27FC236}">
                <a16:creationId xmlns:a16="http://schemas.microsoft.com/office/drawing/2014/main" id="{95D53F40-D2B0-49F2-9B80-3D9C6B894D1D}"/>
              </a:ext>
            </a:extLst>
          </p:cNvPr>
          <p:cNvSpPr txBox="1"/>
          <p:nvPr/>
        </p:nvSpPr>
        <p:spPr>
          <a:xfrm>
            <a:off x="7541220" y="2035647"/>
            <a:ext cx="1340935" cy="307777"/>
          </a:xfrm>
          <a:prstGeom prst="rect">
            <a:avLst/>
          </a:prstGeom>
          <a:noFill/>
        </p:spPr>
        <p:txBody>
          <a:bodyPr wrap="square" rtlCol="0">
            <a:spAutoFit/>
          </a:bodyPr>
          <a:lstStyle/>
          <a:p>
            <a:r>
              <a:rPr lang="fi-FI" sz="1400" dirty="0"/>
              <a:t>SOODAKATTILA</a:t>
            </a:r>
            <a:endParaRPr lang="fi-FI" sz="1600" dirty="0"/>
          </a:p>
        </p:txBody>
      </p:sp>
      <p:sp>
        <p:nvSpPr>
          <p:cNvPr id="51" name="Tekstiruutu 50">
            <a:extLst>
              <a:ext uri="{FF2B5EF4-FFF2-40B4-BE49-F238E27FC236}">
                <a16:creationId xmlns:a16="http://schemas.microsoft.com/office/drawing/2014/main" id="{236DAFA1-2FE0-4582-892B-1F39207B3701}"/>
              </a:ext>
            </a:extLst>
          </p:cNvPr>
          <p:cNvSpPr txBox="1"/>
          <p:nvPr/>
        </p:nvSpPr>
        <p:spPr>
          <a:xfrm>
            <a:off x="6290124" y="4805131"/>
            <a:ext cx="1468416" cy="307777"/>
          </a:xfrm>
          <a:prstGeom prst="rect">
            <a:avLst/>
          </a:prstGeom>
          <a:noFill/>
        </p:spPr>
        <p:txBody>
          <a:bodyPr wrap="square" rtlCol="0">
            <a:spAutoFit/>
          </a:bodyPr>
          <a:lstStyle/>
          <a:p>
            <a:r>
              <a:rPr lang="fi-FI" sz="1400" dirty="0"/>
              <a:t>HAIHDUTTAMO</a:t>
            </a:r>
            <a:endParaRPr lang="fi-FI" sz="1600" dirty="0"/>
          </a:p>
        </p:txBody>
      </p:sp>
      <p:sp>
        <p:nvSpPr>
          <p:cNvPr id="25" name="Nuoli: Oikea 24">
            <a:extLst>
              <a:ext uri="{FF2B5EF4-FFF2-40B4-BE49-F238E27FC236}">
                <a16:creationId xmlns:a16="http://schemas.microsoft.com/office/drawing/2014/main" id="{58EACADF-4A4D-4C3B-BE37-630C62705013}"/>
              </a:ext>
            </a:extLst>
          </p:cNvPr>
          <p:cNvSpPr/>
          <p:nvPr/>
        </p:nvSpPr>
        <p:spPr>
          <a:xfrm rot="18211470">
            <a:off x="7960242" y="3980324"/>
            <a:ext cx="1087590" cy="67042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55" name="Osittainen ympyrä 54">
            <a:extLst>
              <a:ext uri="{FF2B5EF4-FFF2-40B4-BE49-F238E27FC236}">
                <a16:creationId xmlns:a16="http://schemas.microsoft.com/office/drawing/2014/main" id="{7056CF86-80DA-4EB6-B08A-3537514C53D8}"/>
              </a:ext>
            </a:extLst>
          </p:cNvPr>
          <p:cNvSpPr/>
          <p:nvPr/>
        </p:nvSpPr>
        <p:spPr>
          <a:xfrm rot="14462419">
            <a:off x="4363064" y="868372"/>
            <a:ext cx="5046436" cy="5028903"/>
          </a:xfrm>
          <a:prstGeom prst="pie">
            <a:avLst>
              <a:gd name="adj1" fmla="val 1720479"/>
              <a:gd name="adj2" fmla="val 1613819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3" name="Tekstiruutu 2">
            <a:extLst>
              <a:ext uri="{FF2B5EF4-FFF2-40B4-BE49-F238E27FC236}">
                <a16:creationId xmlns:a16="http://schemas.microsoft.com/office/drawing/2014/main" id="{08D7FAE0-7075-44C9-BD2A-E8C03EFB1F3F}"/>
              </a:ext>
            </a:extLst>
          </p:cNvPr>
          <p:cNvSpPr txBox="1"/>
          <p:nvPr/>
        </p:nvSpPr>
        <p:spPr>
          <a:xfrm rot="18212295">
            <a:off x="7939597" y="4159501"/>
            <a:ext cx="1053211" cy="415498"/>
          </a:xfrm>
          <a:prstGeom prst="rect">
            <a:avLst/>
          </a:prstGeom>
          <a:noFill/>
        </p:spPr>
        <p:txBody>
          <a:bodyPr wrap="square" rtlCol="0">
            <a:spAutoFit/>
          </a:bodyPr>
          <a:lstStyle/>
          <a:p>
            <a:r>
              <a:rPr lang="fi-FI" sz="1050" dirty="0">
                <a:solidFill>
                  <a:schemeClr val="bg1"/>
                </a:solidFill>
              </a:rPr>
              <a:t>VÄKEVÖITYNYT MUSTALIPEÄ</a:t>
            </a:r>
          </a:p>
        </p:txBody>
      </p:sp>
      <p:sp>
        <p:nvSpPr>
          <p:cNvPr id="46" name="Tekstiruutu 45">
            <a:extLst>
              <a:ext uri="{FF2B5EF4-FFF2-40B4-BE49-F238E27FC236}">
                <a16:creationId xmlns:a16="http://schemas.microsoft.com/office/drawing/2014/main" id="{6FD9CDB9-2956-4EB7-9E2E-989705CCF46E}"/>
              </a:ext>
            </a:extLst>
          </p:cNvPr>
          <p:cNvSpPr txBox="1"/>
          <p:nvPr/>
        </p:nvSpPr>
        <p:spPr>
          <a:xfrm>
            <a:off x="5959524" y="3128877"/>
            <a:ext cx="1849592" cy="892552"/>
          </a:xfrm>
          <a:prstGeom prst="rect">
            <a:avLst/>
          </a:prstGeom>
          <a:noFill/>
        </p:spPr>
        <p:txBody>
          <a:bodyPr wrap="square" rtlCol="0">
            <a:spAutoFit/>
          </a:bodyPr>
          <a:lstStyle/>
          <a:p>
            <a:pPr algn="ctr"/>
            <a:r>
              <a:rPr lang="fi-FI" sz="1200" b="1" dirty="0"/>
              <a:t>KEMIKAALIKIERTO:</a:t>
            </a:r>
          </a:p>
          <a:p>
            <a:pPr algn="ctr"/>
            <a:r>
              <a:rPr lang="fi-FI" sz="2000" b="1" dirty="0"/>
              <a:t>VALKOLIPEÄN VALMISTUS</a:t>
            </a:r>
          </a:p>
        </p:txBody>
      </p:sp>
      <p:sp>
        <p:nvSpPr>
          <p:cNvPr id="54" name="Tekstiruutu 53">
            <a:extLst>
              <a:ext uri="{FF2B5EF4-FFF2-40B4-BE49-F238E27FC236}">
                <a16:creationId xmlns:a16="http://schemas.microsoft.com/office/drawing/2014/main" id="{176A7C7A-7263-4CAC-958F-A639C9F32082}"/>
              </a:ext>
            </a:extLst>
          </p:cNvPr>
          <p:cNvSpPr txBox="1"/>
          <p:nvPr/>
        </p:nvSpPr>
        <p:spPr>
          <a:xfrm rot="5061664">
            <a:off x="5753637" y="1691637"/>
            <a:ext cx="1628422" cy="246221"/>
          </a:xfrm>
          <a:prstGeom prst="rect">
            <a:avLst/>
          </a:prstGeom>
          <a:noFill/>
        </p:spPr>
        <p:txBody>
          <a:bodyPr wrap="square" rtlCol="0">
            <a:spAutoFit/>
          </a:bodyPr>
          <a:lstStyle/>
          <a:p>
            <a:r>
              <a:rPr lang="fi-FI" sz="1000" dirty="0"/>
              <a:t>VIHERLIPEÄN KÄSITTELY</a:t>
            </a:r>
          </a:p>
        </p:txBody>
      </p:sp>
      <p:sp>
        <p:nvSpPr>
          <p:cNvPr id="60" name="Tekstiruutu 59">
            <a:extLst>
              <a:ext uri="{FF2B5EF4-FFF2-40B4-BE49-F238E27FC236}">
                <a16:creationId xmlns:a16="http://schemas.microsoft.com/office/drawing/2014/main" id="{3F0E12C5-6BDE-4345-BABD-B1F5FE9AA1B6}"/>
              </a:ext>
            </a:extLst>
          </p:cNvPr>
          <p:cNvSpPr txBox="1"/>
          <p:nvPr/>
        </p:nvSpPr>
        <p:spPr>
          <a:xfrm>
            <a:off x="4258350" y="1100754"/>
            <a:ext cx="420242" cy="246221"/>
          </a:xfrm>
          <a:prstGeom prst="rect">
            <a:avLst/>
          </a:prstGeom>
          <a:noFill/>
        </p:spPr>
        <p:txBody>
          <a:bodyPr wrap="square" rtlCol="0">
            <a:spAutoFit/>
          </a:bodyPr>
          <a:lstStyle/>
          <a:p>
            <a:r>
              <a:rPr lang="fi-FI" sz="1000" dirty="0" err="1"/>
              <a:t>CaO</a:t>
            </a:r>
            <a:endParaRPr lang="fi-FI" sz="900" dirty="0"/>
          </a:p>
        </p:txBody>
      </p:sp>
      <p:sp>
        <p:nvSpPr>
          <p:cNvPr id="33" name="Osittainen ympyrä 32">
            <a:extLst>
              <a:ext uri="{FF2B5EF4-FFF2-40B4-BE49-F238E27FC236}">
                <a16:creationId xmlns:a16="http://schemas.microsoft.com/office/drawing/2014/main" id="{39A951F6-3734-4EDF-999D-AFB49A656DC3}"/>
              </a:ext>
            </a:extLst>
          </p:cNvPr>
          <p:cNvSpPr/>
          <p:nvPr/>
        </p:nvSpPr>
        <p:spPr>
          <a:xfrm rot="5400000">
            <a:off x="254941" y="4326255"/>
            <a:ext cx="2594600" cy="3035782"/>
          </a:xfrm>
          <a:prstGeom prst="pie">
            <a:avLst>
              <a:gd name="adj1" fmla="val 10799998"/>
              <a:gd name="adj2" fmla="val 16200000"/>
            </a:avLst>
          </a:prstGeom>
          <a:solidFill>
            <a:srgbClr val="D9EBB3"/>
          </a:solidFill>
          <a:ln w="19050">
            <a:solidFill>
              <a:srgbClr val="999999">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999999"/>
              </a:solidFill>
            </a:endParaRPr>
          </a:p>
        </p:txBody>
      </p:sp>
      <p:cxnSp>
        <p:nvCxnSpPr>
          <p:cNvPr id="35" name="Suora yhdysviiva 34">
            <a:extLst>
              <a:ext uri="{FF2B5EF4-FFF2-40B4-BE49-F238E27FC236}">
                <a16:creationId xmlns:a16="http://schemas.microsoft.com/office/drawing/2014/main" id="{967FFCA4-E229-42C0-937A-F99812AAACD3}"/>
              </a:ext>
            </a:extLst>
          </p:cNvPr>
          <p:cNvCxnSpPr>
            <a:cxnSpLocks/>
          </p:cNvCxnSpPr>
          <p:nvPr/>
        </p:nvCxnSpPr>
        <p:spPr>
          <a:xfrm flipV="1">
            <a:off x="1552241" y="4918710"/>
            <a:ext cx="1053799" cy="925437"/>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sp>
        <p:nvSpPr>
          <p:cNvPr id="36" name="Tekstiruutu 35">
            <a:extLst>
              <a:ext uri="{FF2B5EF4-FFF2-40B4-BE49-F238E27FC236}">
                <a16:creationId xmlns:a16="http://schemas.microsoft.com/office/drawing/2014/main" id="{C61110AC-AB4B-4EBE-BA1A-ECB28A3729BA}"/>
              </a:ext>
            </a:extLst>
          </p:cNvPr>
          <p:cNvSpPr txBox="1"/>
          <p:nvPr/>
        </p:nvSpPr>
        <p:spPr>
          <a:xfrm>
            <a:off x="1634357" y="4860336"/>
            <a:ext cx="889565" cy="261610"/>
          </a:xfrm>
          <a:prstGeom prst="rect">
            <a:avLst/>
          </a:prstGeom>
          <a:noFill/>
        </p:spPr>
        <p:txBody>
          <a:bodyPr wrap="square" rtlCol="0">
            <a:spAutoFit/>
          </a:bodyPr>
          <a:lstStyle/>
          <a:p>
            <a:r>
              <a:rPr lang="fi-FI" sz="1050" dirty="0">
                <a:solidFill>
                  <a:srgbClr val="999999"/>
                </a:solidFill>
              </a:rPr>
              <a:t>KEITTO</a:t>
            </a:r>
            <a:endParaRPr lang="fi-FI" sz="1100" dirty="0">
              <a:solidFill>
                <a:srgbClr val="999999"/>
              </a:solidFill>
            </a:endParaRPr>
          </a:p>
        </p:txBody>
      </p:sp>
      <p:sp>
        <p:nvSpPr>
          <p:cNvPr id="37" name="Tekstiruutu 36">
            <a:extLst>
              <a:ext uri="{FF2B5EF4-FFF2-40B4-BE49-F238E27FC236}">
                <a16:creationId xmlns:a16="http://schemas.microsoft.com/office/drawing/2014/main" id="{39683E4C-7826-40DC-A0D1-E0F6FB8822E3}"/>
              </a:ext>
            </a:extLst>
          </p:cNvPr>
          <p:cNvSpPr txBox="1"/>
          <p:nvPr/>
        </p:nvSpPr>
        <p:spPr>
          <a:xfrm>
            <a:off x="2161230" y="5286061"/>
            <a:ext cx="889565" cy="415498"/>
          </a:xfrm>
          <a:prstGeom prst="rect">
            <a:avLst/>
          </a:prstGeom>
          <a:noFill/>
        </p:spPr>
        <p:txBody>
          <a:bodyPr wrap="square" rtlCol="0">
            <a:spAutoFit/>
          </a:bodyPr>
          <a:lstStyle/>
          <a:p>
            <a:r>
              <a:rPr lang="fi-FI" sz="1050" dirty="0">
                <a:solidFill>
                  <a:srgbClr val="999999"/>
                </a:solidFill>
              </a:rPr>
              <a:t>MASSAN PESU</a:t>
            </a:r>
            <a:endParaRPr lang="fi-FI" sz="1100" dirty="0">
              <a:solidFill>
                <a:srgbClr val="999999"/>
              </a:solidFill>
            </a:endParaRPr>
          </a:p>
        </p:txBody>
      </p:sp>
      <p:sp>
        <p:nvSpPr>
          <p:cNvPr id="39" name="Nuoli: Oikea 38">
            <a:extLst>
              <a:ext uri="{FF2B5EF4-FFF2-40B4-BE49-F238E27FC236}">
                <a16:creationId xmlns:a16="http://schemas.microsoft.com/office/drawing/2014/main" id="{88AE8AC0-6A41-4429-A897-3F0EB5C1F732}"/>
              </a:ext>
            </a:extLst>
          </p:cNvPr>
          <p:cNvSpPr/>
          <p:nvPr/>
        </p:nvSpPr>
        <p:spPr>
          <a:xfrm rot="10800000">
            <a:off x="6635609" y="1205131"/>
            <a:ext cx="426128" cy="27520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40" name="Nuoli: Kaareva oikealle 39">
            <a:extLst>
              <a:ext uri="{FF2B5EF4-FFF2-40B4-BE49-F238E27FC236}">
                <a16:creationId xmlns:a16="http://schemas.microsoft.com/office/drawing/2014/main" id="{47FDB90B-2BFC-4DC6-8E66-3D5515CD8668}"/>
              </a:ext>
            </a:extLst>
          </p:cNvPr>
          <p:cNvSpPr/>
          <p:nvPr/>
        </p:nvSpPr>
        <p:spPr>
          <a:xfrm rot="5566930">
            <a:off x="6699949" y="194412"/>
            <a:ext cx="507619" cy="1105917"/>
          </a:xfrm>
          <a:prstGeom prst="curvedRightArrow">
            <a:avLst>
              <a:gd name="adj1" fmla="val 6064"/>
              <a:gd name="adj2" fmla="val 35889"/>
              <a:gd name="adj3" fmla="val 19785"/>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41" name="Tekstiruutu 40">
            <a:extLst>
              <a:ext uri="{FF2B5EF4-FFF2-40B4-BE49-F238E27FC236}">
                <a16:creationId xmlns:a16="http://schemas.microsoft.com/office/drawing/2014/main" id="{A19BFC0A-37A4-4D03-965C-941CB769FB8A}"/>
              </a:ext>
            </a:extLst>
          </p:cNvPr>
          <p:cNvSpPr txBox="1"/>
          <p:nvPr/>
        </p:nvSpPr>
        <p:spPr>
          <a:xfrm>
            <a:off x="7274342" y="201970"/>
            <a:ext cx="1625987" cy="400110"/>
          </a:xfrm>
          <a:prstGeom prst="rect">
            <a:avLst/>
          </a:prstGeom>
          <a:noFill/>
        </p:spPr>
        <p:txBody>
          <a:bodyPr wrap="square" rtlCol="0">
            <a:spAutoFit/>
          </a:bodyPr>
          <a:lstStyle/>
          <a:p>
            <a:r>
              <a:rPr lang="fi-FI" sz="1000" dirty="0"/>
              <a:t>KEMIKAALISULA:</a:t>
            </a:r>
          </a:p>
          <a:p>
            <a:r>
              <a:rPr lang="fi-FI" sz="1000" dirty="0"/>
              <a:t>Na2S, Na2CO3, Na2SO4</a:t>
            </a:r>
          </a:p>
        </p:txBody>
      </p:sp>
      <p:cxnSp>
        <p:nvCxnSpPr>
          <p:cNvPr id="5" name="Suora yhdysviiva 4">
            <a:extLst>
              <a:ext uri="{FF2B5EF4-FFF2-40B4-BE49-F238E27FC236}">
                <a16:creationId xmlns:a16="http://schemas.microsoft.com/office/drawing/2014/main" id="{83D7F632-6D3D-430D-A8F1-7517F6A54B89}"/>
              </a:ext>
            </a:extLst>
          </p:cNvPr>
          <p:cNvCxnSpPr>
            <a:cxnSpLocks/>
          </p:cNvCxnSpPr>
          <p:nvPr/>
        </p:nvCxnSpPr>
        <p:spPr>
          <a:xfrm flipH="1" flipV="1">
            <a:off x="4773566" y="2119007"/>
            <a:ext cx="1383148" cy="8214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kstiruutu 44">
            <a:extLst>
              <a:ext uri="{FF2B5EF4-FFF2-40B4-BE49-F238E27FC236}">
                <a16:creationId xmlns:a16="http://schemas.microsoft.com/office/drawing/2014/main" id="{8721E6AB-BF9D-4422-A27E-BE434D4B385F}"/>
              </a:ext>
            </a:extLst>
          </p:cNvPr>
          <p:cNvSpPr txBox="1"/>
          <p:nvPr/>
        </p:nvSpPr>
        <p:spPr>
          <a:xfrm rot="1537233">
            <a:off x="4663854" y="2549520"/>
            <a:ext cx="1112328" cy="246221"/>
          </a:xfrm>
          <a:prstGeom prst="rect">
            <a:avLst/>
          </a:prstGeom>
          <a:noFill/>
        </p:spPr>
        <p:txBody>
          <a:bodyPr wrap="square" rtlCol="0">
            <a:spAutoFit/>
          </a:bodyPr>
          <a:lstStyle/>
          <a:p>
            <a:r>
              <a:rPr lang="fi-FI" sz="1000" dirty="0"/>
              <a:t>MEESAN SYÖTTÖ</a:t>
            </a:r>
          </a:p>
        </p:txBody>
      </p:sp>
      <p:sp>
        <p:nvSpPr>
          <p:cNvPr id="95" name="Nuoli: Oikea 94">
            <a:extLst>
              <a:ext uri="{FF2B5EF4-FFF2-40B4-BE49-F238E27FC236}">
                <a16:creationId xmlns:a16="http://schemas.microsoft.com/office/drawing/2014/main" id="{A7D7EC21-70E7-4A91-8C28-6DEEB1B4571C}"/>
              </a:ext>
            </a:extLst>
          </p:cNvPr>
          <p:cNvSpPr/>
          <p:nvPr/>
        </p:nvSpPr>
        <p:spPr>
          <a:xfrm rot="8157211">
            <a:off x="1746193" y="3215754"/>
            <a:ext cx="3655958" cy="400272"/>
          </a:xfrm>
          <a:prstGeom prst="rightArrow">
            <a:avLst/>
          </a:prstGeom>
          <a:solidFill>
            <a:srgbClr val="4A0D62"/>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6" name="Tekstiruutu 95">
            <a:extLst>
              <a:ext uri="{FF2B5EF4-FFF2-40B4-BE49-F238E27FC236}">
                <a16:creationId xmlns:a16="http://schemas.microsoft.com/office/drawing/2014/main" id="{31D32B65-AFFF-46E0-8C3A-1CF2C3FF0F36}"/>
              </a:ext>
            </a:extLst>
          </p:cNvPr>
          <p:cNvSpPr txBox="1"/>
          <p:nvPr/>
        </p:nvSpPr>
        <p:spPr>
          <a:xfrm rot="18952768">
            <a:off x="2371126" y="3881288"/>
            <a:ext cx="1147913" cy="264117"/>
          </a:xfrm>
          <a:prstGeom prst="rect">
            <a:avLst/>
          </a:prstGeom>
          <a:noFill/>
        </p:spPr>
        <p:txBody>
          <a:bodyPr wrap="square" rtlCol="0">
            <a:spAutoFit/>
          </a:bodyPr>
          <a:lstStyle/>
          <a:p>
            <a:r>
              <a:rPr lang="fi-FI" sz="1100" dirty="0">
                <a:solidFill>
                  <a:schemeClr val="bg1"/>
                </a:solidFill>
              </a:rPr>
              <a:t>VALKOLIPEÄ</a:t>
            </a:r>
          </a:p>
        </p:txBody>
      </p:sp>
      <p:sp>
        <p:nvSpPr>
          <p:cNvPr id="42" name="Nuoli: Kaareva oikealle 41">
            <a:extLst>
              <a:ext uri="{FF2B5EF4-FFF2-40B4-BE49-F238E27FC236}">
                <a16:creationId xmlns:a16="http://schemas.microsoft.com/office/drawing/2014/main" id="{EEA80DE4-C5CB-4BD6-8002-C16EC00D630A}"/>
              </a:ext>
            </a:extLst>
          </p:cNvPr>
          <p:cNvSpPr/>
          <p:nvPr/>
        </p:nvSpPr>
        <p:spPr>
          <a:xfrm rot="20533873">
            <a:off x="4207823" y="4640780"/>
            <a:ext cx="169565" cy="1242337"/>
          </a:xfrm>
          <a:prstGeom prst="curvedRightArrow">
            <a:avLst>
              <a:gd name="adj1" fmla="val 20790"/>
              <a:gd name="adj2" fmla="val 50000"/>
              <a:gd name="adj3" fmla="val 25000"/>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43" name="Tekstiruutu 42">
            <a:extLst>
              <a:ext uri="{FF2B5EF4-FFF2-40B4-BE49-F238E27FC236}">
                <a16:creationId xmlns:a16="http://schemas.microsoft.com/office/drawing/2014/main" id="{84B32A55-1F1B-44F1-AB99-E0CD84A7211F}"/>
              </a:ext>
            </a:extLst>
          </p:cNvPr>
          <p:cNvSpPr txBox="1"/>
          <p:nvPr/>
        </p:nvSpPr>
        <p:spPr>
          <a:xfrm rot="4173135">
            <a:off x="5404355" y="1837358"/>
            <a:ext cx="1628422" cy="246221"/>
          </a:xfrm>
          <a:prstGeom prst="rect">
            <a:avLst/>
          </a:prstGeom>
          <a:noFill/>
        </p:spPr>
        <p:txBody>
          <a:bodyPr wrap="square" rtlCol="0">
            <a:spAutoFit/>
          </a:bodyPr>
          <a:lstStyle/>
          <a:p>
            <a:r>
              <a:rPr lang="fi-FI" sz="1000" dirty="0"/>
              <a:t>KALKIN SAMMUTUS</a:t>
            </a:r>
          </a:p>
        </p:txBody>
      </p:sp>
      <p:sp>
        <p:nvSpPr>
          <p:cNvPr id="44" name="Tekstiruutu 43">
            <a:extLst>
              <a:ext uri="{FF2B5EF4-FFF2-40B4-BE49-F238E27FC236}">
                <a16:creationId xmlns:a16="http://schemas.microsoft.com/office/drawing/2014/main" id="{1C800894-2011-4D7C-B1CB-2A74AB2C577B}"/>
              </a:ext>
            </a:extLst>
          </p:cNvPr>
          <p:cNvSpPr txBox="1"/>
          <p:nvPr/>
        </p:nvSpPr>
        <p:spPr>
          <a:xfrm rot="2999887">
            <a:off x="5221769" y="1768294"/>
            <a:ext cx="970791" cy="246221"/>
          </a:xfrm>
          <a:prstGeom prst="rect">
            <a:avLst/>
          </a:prstGeom>
          <a:noFill/>
        </p:spPr>
        <p:txBody>
          <a:bodyPr wrap="square" rtlCol="0">
            <a:spAutoFit/>
          </a:bodyPr>
          <a:lstStyle/>
          <a:p>
            <a:r>
              <a:rPr lang="fi-FI" sz="1000" dirty="0"/>
              <a:t>KAUSTISOINTI</a:t>
            </a:r>
          </a:p>
        </p:txBody>
      </p:sp>
      <p:sp>
        <p:nvSpPr>
          <p:cNvPr id="47" name="Tekstiruutu 46">
            <a:extLst>
              <a:ext uri="{FF2B5EF4-FFF2-40B4-BE49-F238E27FC236}">
                <a16:creationId xmlns:a16="http://schemas.microsoft.com/office/drawing/2014/main" id="{50DD6D58-5DDB-4CC3-9B77-4341630F1833}"/>
              </a:ext>
            </a:extLst>
          </p:cNvPr>
          <p:cNvSpPr txBox="1"/>
          <p:nvPr/>
        </p:nvSpPr>
        <p:spPr>
          <a:xfrm rot="1907834">
            <a:off x="4837905" y="2100390"/>
            <a:ext cx="1388333" cy="400110"/>
          </a:xfrm>
          <a:prstGeom prst="rect">
            <a:avLst/>
          </a:prstGeom>
          <a:noFill/>
        </p:spPr>
        <p:txBody>
          <a:bodyPr wrap="square" rtlCol="0">
            <a:spAutoFit/>
          </a:bodyPr>
          <a:lstStyle/>
          <a:p>
            <a:r>
              <a:rPr lang="fi-FI" sz="1000" dirty="0"/>
              <a:t>VALKOLIPEÄN EROTUS, MEESAN PESU</a:t>
            </a:r>
          </a:p>
        </p:txBody>
      </p:sp>
      <p:sp>
        <p:nvSpPr>
          <p:cNvPr id="48" name="Nuoli: Oikea 47">
            <a:extLst>
              <a:ext uri="{FF2B5EF4-FFF2-40B4-BE49-F238E27FC236}">
                <a16:creationId xmlns:a16="http://schemas.microsoft.com/office/drawing/2014/main" id="{1B96A878-E5C8-4672-8F48-6F5CEF012BEA}"/>
              </a:ext>
            </a:extLst>
          </p:cNvPr>
          <p:cNvSpPr/>
          <p:nvPr/>
        </p:nvSpPr>
        <p:spPr>
          <a:xfrm rot="8192826" flipV="1">
            <a:off x="5260571" y="1828644"/>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Nuoli: Oikea 49">
            <a:extLst>
              <a:ext uri="{FF2B5EF4-FFF2-40B4-BE49-F238E27FC236}">
                <a16:creationId xmlns:a16="http://schemas.microsoft.com/office/drawing/2014/main" id="{F92B11EE-9F37-48DF-8CCA-87517828AF70}"/>
              </a:ext>
            </a:extLst>
          </p:cNvPr>
          <p:cNvSpPr/>
          <p:nvPr/>
        </p:nvSpPr>
        <p:spPr>
          <a:xfrm rot="8810641" flipV="1">
            <a:off x="5639197" y="1505336"/>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Nuoli: Oikea 51">
            <a:extLst>
              <a:ext uri="{FF2B5EF4-FFF2-40B4-BE49-F238E27FC236}">
                <a16:creationId xmlns:a16="http://schemas.microsoft.com/office/drawing/2014/main" id="{22534654-561E-465A-9752-9BC34E333836}"/>
              </a:ext>
            </a:extLst>
          </p:cNvPr>
          <p:cNvSpPr/>
          <p:nvPr/>
        </p:nvSpPr>
        <p:spPr>
          <a:xfrm rot="9967937" flipV="1">
            <a:off x="6174293" y="1279240"/>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Tekstiruutu 52">
            <a:extLst>
              <a:ext uri="{FF2B5EF4-FFF2-40B4-BE49-F238E27FC236}">
                <a16:creationId xmlns:a16="http://schemas.microsoft.com/office/drawing/2014/main" id="{FD7B1FA0-52F3-435C-B70D-876CDDE42302}"/>
              </a:ext>
            </a:extLst>
          </p:cNvPr>
          <p:cNvSpPr txBox="1"/>
          <p:nvPr/>
        </p:nvSpPr>
        <p:spPr>
          <a:xfrm rot="693418">
            <a:off x="4471614" y="2853399"/>
            <a:ext cx="1429540" cy="246221"/>
          </a:xfrm>
          <a:prstGeom prst="rect">
            <a:avLst/>
          </a:prstGeom>
          <a:noFill/>
        </p:spPr>
        <p:txBody>
          <a:bodyPr wrap="square" rtlCol="0">
            <a:spAutoFit/>
          </a:bodyPr>
          <a:lstStyle/>
          <a:p>
            <a:r>
              <a:rPr lang="fi-FI" sz="1000" dirty="0"/>
              <a:t>MEESAN KUIVATUS</a:t>
            </a:r>
          </a:p>
        </p:txBody>
      </p:sp>
      <p:sp>
        <p:nvSpPr>
          <p:cNvPr id="56" name="Tekstiruutu 55">
            <a:extLst>
              <a:ext uri="{FF2B5EF4-FFF2-40B4-BE49-F238E27FC236}">
                <a16:creationId xmlns:a16="http://schemas.microsoft.com/office/drawing/2014/main" id="{5B219A47-FD86-4FB5-83DB-600F8BEF7FC1}"/>
              </a:ext>
            </a:extLst>
          </p:cNvPr>
          <p:cNvSpPr txBox="1"/>
          <p:nvPr/>
        </p:nvSpPr>
        <p:spPr>
          <a:xfrm>
            <a:off x="4403451" y="3157811"/>
            <a:ext cx="1399559" cy="400110"/>
          </a:xfrm>
          <a:prstGeom prst="rect">
            <a:avLst/>
          </a:prstGeom>
          <a:noFill/>
        </p:spPr>
        <p:txBody>
          <a:bodyPr wrap="square" rtlCol="0">
            <a:spAutoFit/>
          </a:bodyPr>
          <a:lstStyle/>
          <a:p>
            <a:r>
              <a:rPr lang="fi-FI" sz="1000" dirty="0"/>
              <a:t>MEESAN POLTTO MEESAUUNISSA</a:t>
            </a:r>
          </a:p>
        </p:txBody>
      </p:sp>
      <p:sp>
        <p:nvSpPr>
          <p:cNvPr id="57" name="Tekstiruutu 56">
            <a:extLst>
              <a:ext uri="{FF2B5EF4-FFF2-40B4-BE49-F238E27FC236}">
                <a16:creationId xmlns:a16="http://schemas.microsoft.com/office/drawing/2014/main" id="{FE47FA64-FD2F-4788-BECD-3E5EC3C582A9}"/>
              </a:ext>
            </a:extLst>
          </p:cNvPr>
          <p:cNvSpPr txBox="1"/>
          <p:nvPr/>
        </p:nvSpPr>
        <p:spPr>
          <a:xfrm rot="21260108">
            <a:off x="4471839" y="3599161"/>
            <a:ext cx="1549343" cy="400110"/>
          </a:xfrm>
          <a:prstGeom prst="rect">
            <a:avLst/>
          </a:prstGeom>
          <a:noFill/>
        </p:spPr>
        <p:txBody>
          <a:bodyPr wrap="square" rtlCol="0">
            <a:spAutoFit/>
          </a:bodyPr>
          <a:lstStyle/>
          <a:p>
            <a:r>
              <a:rPr lang="fi-FI" sz="1000" dirty="0"/>
              <a:t>POLTETUN KALKIN KÄSITTELY</a:t>
            </a:r>
          </a:p>
        </p:txBody>
      </p:sp>
      <p:sp>
        <p:nvSpPr>
          <p:cNvPr id="58" name="Tekstiruutu 57">
            <a:extLst>
              <a:ext uri="{FF2B5EF4-FFF2-40B4-BE49-F238E27FC236}">
                <a16:creationId xmlns:a16="http://schemas.microsoft.com/office/drawing/2014/main" id="{3633F6E0-EA55-4E25-BF70-2AFA9F3DC2AC}"/>
              </a:ext>
            </a:extLst>
          </p:cNvPr>
          <p:cNvSpPr txBox="1"/>
          <p:nvPr/>
        </p:nvSpPr>
        <p:spPr>
          <a:xfrm rot="20306615">
            <a:off x="4591210" y="3995560"/>
            <a:ext cx="1112328" cy="400110"/>
          </a:xfrm>
          <a:prstGeom prst="rect">
            <a:avLst/>
          </a:prstGeom>
          <a:noFill/>
        </p:spPr>
        <p:txBody>
          <a:bodyPr wrap="square" rtlCol="0">
            <a:spAutoFit/>
          </a:bodyPr>
          <a:lstStyle/>
          <a:p>
            <a:r>
              <a:rPr lang="fi-FI" sz="1000" dirty="0"/>
              <a:t>SAVUKAASUJEN KÄSITTELY</a:t>
            </a:r>
          </a:p>
        </p:txBody>
      </p:sp>
      <p:sp>
        <p:nvSpPr>
          <p:cNvPr id="61" name="Nuoli: Oikea 60">
            <a:extLst>
              <a:ext uri="{FF2B5EF4-FFF2-40B4-BE49-F238E27FC236}">
                <a16:creationId xmlns:a16="http://schemas.microsoft.com/office/drawing/2014/main" id="{BFF5C727-2834-4076-A45E-C09A2ABC8CA7}"/>
              </a:ext>
            </a:extLst>
          </p:cNvPr>
          <p:cNvSpPr/>
          <p:nvPr/>
        </p:nvSpPr>
        <p:spPr>
          <a:xfrm rot="7240396" flipV="1">
            <a:off x="4935130" y="2287413"/>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Nuoli: Oikea 61">
            <a:extLst>
              <a:ext uri="{FF2B5EF4-FFF2-40B4-BE49-F238E27FC236}">
                <a16:creationId xmlns:a16="http://schemas.microsoft.com/office/drawing/2014/main" id="{57A876EB-5611-44BC-9E21-059B2EA7F9F7}"/>
              </a:ext>
            </a:extLst>
          </p:cNvPr>
          <p:cNvSpPr/>
          <p:nvPr/>
        </p:nvSpPr>
        <p:spPr>
          <a:xfrm rot="6591141" flipV="1">
            <a:off x="4746221" y="2666844"/>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Nuoli: Oikea 63">
            <a:extLst>
              <a:ext uri="{FF2B5EF4-FFF2-40B4-BE49-F238E27FC236}">
                <a16:creationId xmlns:a16="http://schemas.microsoft.com/office/drawing/2014/main" id="{C0750D69-F65B-4C9F-8D2D-7FEEC0EAB531}"/>
              </a:ext>
            </a:extLst>
          </p:cNvPr>
          <p:cNvSpPr/>
          <p:nvPr/>
        </p:nvSpPr>
        <p:spPr>
          <a:xfrm rot="6169630" flipV="1">
            <a:off x="4647161" y="3044034"/>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Nuoli: Oikea 65">
            <a:extLst>
              <a:ext uri="{FF2B5EF4-FFF2-40B4-BE49-F238E27FC236}">
                <a16:creationId xmlns:a16="http://schemas.microsoft.com/office/drawing/2014/main" id="{709F607A-E553-4325-A73D-C641DCB797E7}"/>
              </a:ext>
            </a:extLst>
          </p:cNvPr>
          <p:cNvSpPr/>
          <p:nvPr/>
        </p:nvSpPr>
        <p:spPr>
          <a:xfrm rot="5200226" flipV="1">
            <a:off x="4616683" y="3566006"/>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Nuoli: Oikea 66">
            <a:extLst>
              <a:ext uri="{FF2B5EF4-FFF2-40B4-BE49-F238E27FC236}">
                <a16:creationId xmlns:a16="http://schemas.microsoft.com/office/drawing/2014/main" id="{61D4971F-3A95-4C4D-AF9E-144AFCA690AD}"/>
              </a:ext>
            </a:extLst>
          </p:cNvPr>
          <p:cNvSpPr/>
          <p:nvPr/>
        </p:nvSpPr>
        <p:spPr>
          <a:xfrm rot="4626967" flipV="1">
            <a:off x="4681451" y="4038444"/>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 name="Tekstiruutu 67">
            <a:extLst>
              <a:ext uri="{FF2B5EF4-FFF2-40B4-BE49-F238E27FC236}">
                <a16:creationId xmlns:a16="http://schemas.microsoft.com/office/drawing/2014/main" id="{43F3D2CA-19B7-4721-ACDB-57A622B0270F}"/>
              </a:ext>
            </a:extLst>
          </p:cNvPr>
          <p:cNvSpPr txBox="1"/>
          <p:nvPr/>
        </p:nvSpPr>
        <p:spPr>
          <a:xfrm>
            <a:off x="4540675" y="5677426"/>
            <a:ext cx="1774833" cy="507831"/>
          </a:xfrm>
          <a:prstGeom prst="rect">
            <a:avLst/>
          </a:prstGeom>
          <a:noFill/>
        </p:spPr>
        <p:txBody>
          <a:bodyPr wrap="square" rtlCol="0">
            <a:spAutoFit/>
          </a:bodyPr>
          <a:lstStyle/>
          <a:p>
            <a:r>
              <a:rPr lang="fi-FI" sz="900" dirty="0"/>
              <a:t>VALKAISTUN MASSAN HAPOTUKSEEN LOPPUPESUN YHTEYDESSÄ</a:t>
            </a:r>
          </a:p>
        </p:txBody>
      </p:sp>
      <p:sp>
        <p:nvSpPr>
          <p:cNvPr id="69" name="Nuoli: Oikea 68">
            <a:extLst>
              <a:ext uri="{FF2B5EF4-FFF2-40B4-BE49-F238E27FC236}">
                <a16:creationId xmlns:a16="http://schemas.microsoft.com/office/drawing/2014/main" id="{D5456614-E176-42C1-9F51-DD51DF521DB9}"/>
              </a:ext>
            </a:extLst>
          </p:cNvPr>
          <p:cNvSpPr/>
          <p:nvPr/>
        </p:nvSpPr>
        <p:spPr>
          <a:xfrm rot="9400359" flipV="1">
            <a:off x="4467640" y="4483570"/>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Tekstiruutu 69">
            <a:extLst>
              <a:ext uri="{FF2B5EF4-FFF2-40B4-BE49-F238E27FC236}">
                <a16:creationId xmlns:a16="http://schemas.microsoft.com/office/drawing/2014/main" id="{F8B3CC95-DBE5-43EE-ACFE-1063F8CBE46D}"/>
              </a:ext>
            </a:extLst>
          </p:cNvPr>
          <p:cNvSpPr txBox="1"/>
          <p:nvPr/>
        </p:nvSpPr>
        <p:spPr>
          <a:xfrm>
            <a:off x="4144182" y="4509534"/>
            <a:ext cx="405502" cy="253146"/>
          </a:xfrm>
          <a:prstGeom prst="rect">
            <a:avLst/>
          </a:prstGeom>
          <a:noFill/>
        </p:spPr>
        <p:txBody>
          <a:bodyPr wrap="square" rtlCol="0">
            <a:spAutoFit/>
          </a:bodyPr>
          <a:lstStyle/>
          <a:p>
            <a:r>
              <a:rPr lang="fi-FI" sz="1000" dirty="0">
                <a:latin typeface="Calibri" panose="020F0502020204030204" pitchFamily="34" charset="0"/>
                <a:cs typeface="Calibri" panose="020F0502020204030204" pitchFamily="34" charset="0"/>
              </a:rPr>
              <a:t>SO2</a:t>
            </a:r>
          </a:p>
        </p:txBody>
      </p:sp>
      <p:sp>
        <p:nvSpPr>
          <p:cNvPr id="71" name="Nuoli: Kaareva alas 93">
            <a:extLst>
              <a:ext uri="{FF2B5EF4-FFF2-40B4-BE49-F238E27FC236}">
                <a16:creationId xmlns:a16="http://schemas.microsoft.com/office/drawing/2014/main" id="{8EED3D4D-ADA6-4951-B7D7-4C0D13C29428}"/>
              </a:ext>
            </a:extLst>
          </p:cNvPr>
          <p:cNvSpPr/>
          <p:nvPr/>
        </p:nvSpPr>
        <p:spPr>
          <a:xfrm rot="17128769">
            <a:off x="3385087" y="3642225"/>
            <a:ext cx="1139294" cy="420392"/>
          </a:xfrm>
          <a:custGeom>
            <a:avLst/>
            <a:gdLst>
              <a:gd name="connsiteX0" fmla="*/ 922336 w 991984"/>
              <a:gd name="connsiteY0" fmla="*/ 278593 h 278593"/>
              <a:gd name="connsiteX1" fmla="*/ 838596 w 991984"/>
              <a:gd name="connsiteY1" fmla="*/ 208945 h 278593"/>
              <a:gd name="connsiteX2" fmla="*/ 873421 w 991984"/>
              <a:gd name="connsiteY2" fmla="*/ 208945 h 278593"/>
              <a:gd name="connsiteX3" fmla="*/ 443756 w 991984"/>
              <a:gd name="connsiteY3" fmla="*/ 0 h 278593"/>
              <a:gd name="connsiteX4" fmla="*/ 513404 w 991984"/>
              <a:gd name="connsiteY4" fmla="*/ 0 h 278593"/>
              <a:gd name="connsiteX5" fmla="*/ 943069 w 991984"/>
              <a:gd name="connsiteY5" fmla="*/ 208945 h 278593"/>
              <a:gd name="connsiteX6" fmla="*/ 977893 w 991984"/>
              <a:gd name="connsiteY6" fmla="*/ 208945 h 278593"/>
              <a:gd name="connsiteX7" fmla="*/ 922336 w 991984"/>
              <a:gd name="connsiteY7" fmla="*/ 278593 h 278593"/>
              <a:gd name="connsiteX0" fmla="*/ 478580 w 991984"/>
              <a:gd name="connsiteY0" fmla="*/ 859 h 278593"/>
              <a:gd name="connsiteX1" fmla="*/ 69648 w 991984"/>
              <a:gd name="connsiteY1" fmla="*/ 278593 h 278593"/>
              <a:gd name="connsiteX2" fmla="*/ 0 w 991984"/>
              <a:gd name="connsiteY2" fmla="*/ 278593 h 278593"/>
              <a:gd name="connsiteX3" fmla="*/ 228709 w 991984"/>
              <a:gd name="connsiteY3" fmla="*/ 34899 h 278593"/>
              <a:gd name="connsiteX4" fmla="*/ 478580 w 991984"/>
              <a:gd name="connsiteY4" fmla="*/ 860 h 278593"/>
              <a:gd name="connsiteX5" fmla="*/ 478580 w 991984"/>
              <a:gd name="connsiteY5" fmla="*/ 859 h 278593"/>
              <a:gd name="connsiteX0" fmla="*/ 478580 w 991984"/>
              <a:gd name="connsiteY0" fmla="*/ 859 h 278593"/>
              <a:gd name="connsiteX1" fmla="*/ 69648 w 991984"/>
              <a:gd name="connsiteY1" fmla="*/ 278593 h 278593"/>
              <a:gd name="connsiteX2" fmla="*/ 0 w 991984"/>
              <a:gd name="connsiteY2" fmla="*/ 278593 h 278593"/>
              <a:gd name="connsiteX3" fmla="*/ 443756 w 991984"/>
              <a:gd name="connsiteY3" fmla="*/ 0 h 278593"/>
              <a:gd name="connsiteX4" fmla="*/ 513404 w 991984"/>
              <a:gd name="connsiteY4" fmla="*/ 0 h 278593"/>
              <a:gd name="connsiteX5" fmla="*/ 943069 w 991984"/>
              <a:gd name="connsiteY5" fmla="*/ 208945 h 278593"/>
              <a:gd name="connsiteX6" fmla="*/ 977893 w 991984"/>
              <a:gd name="connsiteY6" fmla="*/ 208945 h 278593"/>
              <a:gd name="connsiteX7" fmla="*/ 922336 w 991984"/>
              <a:gd name="connsiteY7" fmla="*/ 278593 h 278593"/>
              <a:gd name="connsiteX8" fmla="*/ 838596 w 991984"/>
              <a:gd name="connsiteY8" fmla="*/ 208945 h 278593"/>
              <a:gd name="connsiteX9" fmla="*/ 873421 w 991984"/>
              <a:gd name="connsiteY9" fmla="*/ 208945 h 278593"/>
              <a:gd name="connsiteX10" fmla="*/ 443756 w 991984"/>
              <a:gd name="connsiteY10" fmla="*/ 0 h 278593"/>
              <a:gd name="connsiteX0" fmla="*/ 923145 w 978702"/>
              <a:gd name="connsiteY0" fmla="*/ 278593 h 278593"/>
              <a:gd name="connsiteX1" fmla="*/ 839405 w 978702"/>
              <a:gd name="connsiteY1" fmla="*/ 208945 h 278593"/>
              <a:gd name="connsiteX2" fmla="*/ 874230 w 978702"/>
              <a:gd name="connsiteY2" fmla="*/ 208945 h 278593"/>
              <a:gd name="connsiteX3" fmla="*/ 444565 w 978702"/>
              <a:gd name="connsiteY3" fmla="*/ 0 h 278593"/>
              <a:gd name="connsiteX4" fmla="*/ 514213 w 978702"/>
              <a:gd name="connsiteY4" fmla="*/ 0 h 278593"/>
              <a:gd name="connsiteX5" fmla="*/ 943878 w 978702"/>
              <a:gd name="connsiteY5" fmla="*/ 208945 h 278593"/>
              <a:gd name="connsiteX6" fmla="*/ 978702 w 978702"/>
              <a:gd name="connsiteY6" fmla="*/ 208945 h 278593"/>
              <a:gd name="connsiteX7" fmla="*/ 923145 w 978702"/>
              <a:gd name="connsiteY7" fmla="*/ 278593 h 278593"/>
              <a:gd name="connsiteX0" fmla="*/ 479389 w 978702"/>
              <a:gd name="connsiteY0" fmla="*/ 859 h 278593"/>
              <a:gd name="connsiteX1" fmla="*/ 70457 w 978702"/>
              <a:gd name="connsiteY1" fmla="*/ 278593 h 278593"/>
              <a:gd name="connsiteX2" fmla="*/ 809 w 978702"/>
              <a:gd name="connsiteY2" fmla="*/ 278593 h 278593"/>
              <a:gd name="connsiteX3" fmla="*/ 229518 w 978702"/>
              <a:gd name="connsiteY3" fmla="*/ 34899 h 278593"/>
              <a:gd name="connsiteX4" fmla="*/ 479389 w 978702"/>
              <a:gd name="connsiteY4" fmla="*/ 860 h 278593"/>
              <a:gd name="connsiteX5" fmla="*/ 479389 w 978702"/>
              <a:gd name="connsiteY5" fmla="*/ 859 h 278593"/>
              <a:gd name="connsiteX0" fmla="*/ 479389 w 978702"/>
              <a:gd name="connsiteY0" fmla="*/ 859 h 278593"/>
              <a:gd name="connsiteX1" fmla="*/ 7592 w 978702"/>
              <a:gd name="connsiteY1" fmla="*/ 274786 h 278593"/>
              <a:gd name="connsiteX2" fmla="*/ 809 w 978702"/>
              <a:gd name="connsiteY2" fmla="*/ 278593 h 278593"/>
              <a:gd name="connsiteX3" fmla="*/ 444565 w 978702"/>
              <a:gd name="connsiteY3" fmla="*/ 0 h 278593"/>
              <a:gd name="connsiteX4" fmla="*/ 514213 w 978702"/>
              <a:gd name="connsiteY4" fmla="*/ 0 h 278593"/>
              <a:gd name="connsiteX5" fmla="*/ 943878 w 978702"/>
              <a:gd name="connsiteY5" fmla="*/ 208945 h 278593"/>
              <a:gd name="connsiteX6" fmla="*/ 978702 w 978702"/>
              <a:gd name="connsiteY6" fmla="*/ 208945 h 278593"/>
              <a:gd name="connsiteX7" fmla="*/ 923145 w 978702"/>
              <a:gd name="connsiteY7" fmla="*/ 278593 h 278593"/>
              <a:gd name="connsiteX8" fmla="*/ 839405 w 978702"/>
              <a:gd name="connsiteY8" fmla="*/ 208945 h 278593"/>
              <a:gd name="connsiteX9" fmla="*/ 874230 w 978702"/>
              <a:gd name="connsiteY9" fmla="*/ 208945 h 278593"/>
              <a:gd name="connsiteX10" fmla="*/ 444565 w 978702"/>
              <a:gd name="connsiteY10" fmla="*/ 0 h 278593"/>
              <a:gd name="connsiteX0" fmla="*/ 923145 w 978702"/>
              <a:gd name="connsiteY0" fmla="*/ 278593 h 278596"/>
              <a:gd name="connsiteX1" fmla="*/ 839405 w 978702"/>
              <a:gd name="connsiteY1" fmla="*/ 208945 h 278596"/>
              <a:gd name="connsiteX2" fmla="*/ 874230 w 978702"/>
              <a:gd name="connsiteY2" fmla="*/ 208945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0" fmla="*/ 479389 w 978702"/>
              <a:gd name="connsiteY0" fmla="*/ 859 h 278596"/>
              <a:gd name="connsiteX1" fmla="*/ 1877 w 978702"/>
              <a:gd name="connsiteY1" fmla="*/ 278596 h 278596"/>
              <a:gd name="connsiteX2" fmla="*/ 809 w 978702"/>
              <a:gd name="connsiteY2" fmla="*/ 278593 h 278596"/>
              <a:gd name="connsiteX3" fmla="*/ 229518 w 978702"/>
              <a:gd name="connsiteY3" fmla="*/ 34899 h 278596"/>
              <a:gd name="connsiteX4" fmla="*/ 479389 w 978702"/>
              <a:gd name="connsiteY4" fmla="*/ 860 h 278596"/>
              <a:gd name="connsiteX5" fmla="*/ 479389 w 978702"/>
              <a:gd name="connsiteY5" fmla="*/ 859 h 278596"/>
              <a:gd name="connsiteX0" fmla="*/ 479389 w 978702"/>
              <a:gd name="connsiteY0" fmla="*/ 859 h 278596"/>
              <a:gd name="connsiteX1" fmla="*/ 7592 w 978702"/>
              <a:gd name="connsiteY1" fmla="*/ 274786 h 278596"/>
              <a:gd name="connsiteX2" fmla="*/ 809 w 978702"/>
              <a:gd name="connsiteY2" fmla="*/ 278593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8" fmla="*/ 839405 w 978702"/>
              <a:gd name="connsiteY8" fmla="*/ 208945 h 278596"/>
              <a:gd name="connsiteX9" fmla="*/ 874230 w 978702"/>
              <a:gd name="connsiteY9" fmla="*/ 208945 h 278596"/>
              <a:gd name="connsiteX10" fmla="*/ 444565 w 978702"/>
              <a:gd name="connsiteY10" fmla="*/ 0 h 2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702" h="278596" stroke="0" extrusionOk="0">
                <a:moveTo>
                  <a:pt x="923145" y="278593"/>
                </a:moveTo>
                <a:lnTo>
                  <a:pt x="839405" y="208945"/>
                </a:lnTo>
                <a:lnTo>
                  <a:pt x="874230" y="208945"/>
                </a:lnTo>
                <a:cubicBezTo>
                  <a:pt x="823642" y="85941"/>
                  <a:pt x="646917" y="0"/>
                  <a:pt x="444565" y="0"/>
                </a:cubicBezTo>
                <a:lnTo>
                  <a:pt x="514213" y="0"/>
                </a:lnTo>
                <a:cubicBezTo>
                  <a:pt x="716565" y="0"/>
                  <a:pt x="893290" y="85941"/>
                  <a:pt x="943878" y="208945"/>
                </a:cubicBezTo>
                <a:lnTo>
                  <a:pt x="978702" y="208945"/>
                </a:lnTo>
                <a:lnTo>
                  <a:pt x="923145" y="278593"/>
                </a:lnTo>
                <a:close/>
              </a:path>
              <a:path w="978702" h="278596" fill="darkenLess" stroke="0" extrusionOk="0">
                <a:moveTo>
                  <a:pt x="479389" y="859"/>
                </a:moveTo>
                <a:cubicBezTo>
                  <a:pt x="248529" y="12268"/>
                  <a:pt x="1877" y="133212"/>
                  <a:pt x="1877" y="278596"/>
                </a:cubicBezTo>
                <a:lnTo>
                  <a:pt x="809" y="278593"/>
                </a:lnTo>
                <a:cubicBezTo>
                  <a:pt x="809" y="177299"/>
                  <a:pt x="88384" y="83986"/>
                  <a:pt x="229518" y="34899"/>
                </a:cubicBezTo>
                <a:cubicBezTo>
                  <a:pt x="305685" y="8408"/>
                  <a:pt x="392583" y="-3430"/>
                  <a:pt x="479389" y="860"/>
                </a:cubicBezTo>
                <a:lnTo>
                  <a:pt x="479389" y="859"/>
                </a:lnTo>
                <a:close/>
              </a:path>
              <a:path w="978702" h="278596" fill="none" extrusionOk="0">
                <a:moveTo>
                  <a:pt x="479389" y="859"/>
                </a:moveTo>
                <a:cubicBezTo>
                  <a:pt x="248529" y="12268"/>
                  <a:pt x="7592" y="129402"/>
                  <a:pt x="7592" y="274786"/>
                </a:cubicBezTo>
                <a:cubicBezTo>
                  <a:pt x="-15624" y="274786"/>
                  <a:pt x="24025" y="278593"/>
                  <a:pt x="809" y="278593"/>
                </a:cubicBezTo>
                <a:cubicBezTo>
                  <a:pt x="809" y="124730"/>
                  <a:pt x="199485" y="0"/>
                  <a:pt x="444565" y="0"/>
                </a:cubicBezTo>
                <a:lnTo>
                  <a:pt x="514213" y="0"/>
                </a:lnTo>
                <a:cubicBezTo>
                  <a:pt x="716565" y="0"/>
                  <a:pt x="893290" y="85941"/>
                  <a:pt x="943878" y="208945"/>
                </a:cubicBezTo>
                <a:lnTo>
                  <a:pt x="978702" y="208945"/>
                </a:lnTo>
                <a:lnTo>
                  <a:pt x="923145" y="278593"/>
                </a:lnTo>
                <a:lnTo>
                  <a:pt x="839405" y="208945"/>
                </a:lnTo>
                <a:lnTo>
                  <a:pt x="874230" y="208945"/>
                </a:lnTo>
                <a:cubicBezTo>
                  <a:pt x="823642" y="85941"/>
                  <a:pt x="646917" y="0"/>
                  <a:pt x="444565" y="0"/>
                </a:cubicBezTo>
              </a:path>
            </a:pathLst>
          </a:custGeom>
          <a:solidFill>
            <a:srgbClr val="4A0D62"/>
          </a:solidFill>
          <a:scene3d>
            <a:camera prst="orthographicFront">
              <a:rot lat="0" lon="6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2" name="Tekstiruutu 71">
            <a:extLst>
              <a:ext uri="{FF2B5EF4-FFF2-40B4-BE49-F238E27FC236}">
                <a16:creationId xmlns:a16="http://schemas.microsoft.com/office/drawing/2014/main" id="{E0D3A89C-DD3C-41F7-A19F-6E74F5E5030F}"/>
              </a:ext>
            </a:extLst>
          </p:cNvPr>
          <p:cNvSpPr txBox="1"/>
          <p:nvPr/>
        </p:nvSpPr>
        <p:spPr>
          <a:xfrm>
            <a:off x="3944296" y="4333848"/>
            <a:ext cx="561944" cy="230832"/>
          </a:xfrm>
          <a:prstGeom prst="rect">
            <a:avLst/>
          </a:prstGeom>
          <a:noFill/>
        </p:spPr>
        <p:txBody>
          <a:bodyPr wrap="square" rtlCol="0">
            <a:spAutoFit/>
          </a:bodyPr>
          <a:lstStyle/>
          <a:p>
            <a:r>
              <a:rPr lang="fi-FI" sz="900" dirty="0">
                <a:latin typeface="Calibri" panose="020F0502020204030204" pitchFamily="34" charset="0"/>
                <a:cs typeface="Calibri" panose="020F0502020204030204" pitchFamily="34" charset="0"/>
              </a:rPr>
              <a:t>TUHKA</a:t>
            </a:r>
          </a:p>
        </p:txBody>
      </p:sp>
      <p:sp>
        <p:nvSpPr>
          <p:cNvPr id="73" name="Nuoli: Oikea 72">
            <a:extLst>
              <a:ext uri="{FF2B5EF4-FFF2-40B4-BE49-F238E27FC236}">
                <a16:creationId xmlns:a16="http://schemas.microsoft.com/office/drawing/2014/main" id="{30030B66-7B53-44A3-9C02-FF268D0F83E6}"/>
              </a:ext>
            </a:extLst>
          </p:cNvPr>
          <p:cNvSpPr/>
          <p:nvPr/>
        </p:nvSpPr>
        <p:spPr>
          <a:xfrm rot="9400359" flipV="1">
            <a:off x="4415334" y="4341434"/>
            <a:ext cx="195104" cy="77897"/>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Nuoli: Oikea 73">
            <a:extLst>
              <a:ext uri="{FF2B5EF4-FFF2-40B4-BE49-F238E27FC236}">
                <a16:creationId xmlns:a16="http://schemas.microsoft.com/office/drawing/2014/main" id="{D1E132CD-0217-47F2-A17E-34623697A541}"/>
              </a:ext>
            </a:extLst>
          </p:cNvPr>
          <p:cNvSpPr/>
          <p:nvPr/>
        </p:nvSpPr>
        <p:spPr>
          <a:xfrm rot="3923086" flipV="1">
            <a:off x="6174377" y="818019"/>
            <a:ext cx="318258" cy="48320"/>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Tekstiruutu 74">
            <a:extLst>
              <a:ext uri="{FF2B5EF4-FFF2-40B4-BE49-F238E27FC236}">
                <a16:creationId xmlns:a16="http://schemas.microsoft.com/office/drawing/2014/main" id="{F8E12E17-E29B-45FE-A55F-6C5C67F79F61}"/>
              </a:ext>
            </a:extLst>
          </p:cNvPr>
          <p:cNvSpPr txBox="1"/>
          <p:nvPr/>
        </p:nvSpPr>
        <p:spPr>
          <a:xfrm>
            <a:off x="5863398" y="414409"/>
            <a:ext cx="822914" cy="369332"/>
          </a:xfrm>
          <a:prstGeom prst="rect">
            <a:avLst/>
          </a:prstGeom>
          <a:noFill/>
        </p:spPr>
        <p:txBody>
          <a:bodyPr wrap="square" rtlCol="0">
            <a:spAutoFit/>
          </a:bodyPr>
          <a:lstStyle/>
          <a:p>
            <a:r>
              <a:rPr lang="fi-FI" sz="900" dirty="0"/>
              <a:t>LAIHAVALKO-LIPEÄ</a:t>
            </a:r>
          </a:p>
        </p:txBody>
      </p:sp>
      <p:sp>
        <p:nvSpPr>
          <p:cNvPr id="77" name="Tekstiruutu 76">
            <a:extLst>
              <a:ext uri="{FF2B5EF4-FFF2-40B4-BE49-F238E27FC236}">
                <a16:creationId xmlns:a16="http://schemas.microsoft.com/office/drawing/2014/main" id="{07181AC2-F342-42C6-A14A-DF3D91382793}"/>
              </a:ext>
            </a:extLst>
          </p:cNvPr>
          <p:cNvSpPr txBox="1"/>
          <p:nvPr/>
        </p:nvSpPr>
        <p:spPr>
          <a:xfrm>
            <a:off x="5587554" y="732163"/>
            <a:ext cx="533799" cy="230832"/>
          </a:xfrm>
          <a:prstGeom prst="rect">
            <a:avLst/>
          </a:prstGeom>
          <a:noFill/>
        </p:spPr>
        <p:txBody>
          <a:bodyPr wrap="square" rtlCol="0">
            <a:spAutoFit/>
          </a:bodyPr>
          <a:lstStyle/>
          <a:p>
            <a:r>
              <a:rPr lang="fi-FI" sz="900" dirty="0"/>
              <a:t>SAKKA</a:t>
            </a:r>
          </a:p>
        </p:txBody>
      </p:sp>
      <p:sp>
        <p:nvSpPr>
          <p:cNvPr id="78" name="Nuoli: Oikea 77">
            <a:extLst>
              <a:ext uri="{FF2B5EF4-FFF2-40B4-BE49-F238E27FC236}">
                <a16:creationId xmlns:a16="http://schemas.microsoft.com/office/drawing/2014/main" id="{0DFD5C51-4E86-434C-BA27-48823071CC11}"/>
              </a:ext>
            </a:extLst>
          </p:cNvPr>
          <p:cNvSpPr/>
          <p:nvPr/>
        </p:nvSpPr>
        <p:spPr>
          <a:xfrm rot="13217332" flipV="1">
            <a:off x="5580272" y="672367"/>
            <a:ext cx="195104" cy="54789"/>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Tekstiruutu 78">
            <a:extLst>
              <a:ext uri="{FF2B5EF4-FFF2-40B4-BE49-F238E27FC236}">
                <a16:creationId xmlns:a16="http://schemas.microsoft.com/office/drawing/2014/main" id="{F518F3DC-25B3-435F-BAC6-05001E70E162}"/>
              </a:ext>
            </a:extLst>
          </p:cNvPr>
          <p:cNvSpPr txBox="1"/>
          <p:nvPr/>
        </p:nvSpPr>
        <p:spPr>
          <a:xfrm>
            <a:off x="5219508" y="377071"/>
            <a:ext cx="547307" cy="369332"/>
          </a:xfrm>
          <a:prstGeom prst="rect">
            <a:avLst/>
          </a:prstGeom>
          <a:noFill/>
        </p:spPr>
        <p:txBody>
          <a:bodyPr wrap="square" rtlCol="0">
            <a:spAutoFit/>
          </a:bodyPr>
          <a:lstStyle/>
          <a:p>
            <a:r>
              <a:rPr lang="fi-FI" sz="900" dirty="0"/>
              <a:t>SAKAN PESU</a:t>
            </a:r>
          </a:p>
        </p:txBody>
      </p:sp>
      <p:sp>
        <p:nvSpPr>
          <p:cNvPr id="80" name="Nuoli: Kaareva alas 93">
            <a:extLst>
              <a:ext uri="{FF2B5EF4-FFF2-40B4-BE49-F238E27FC236}">
                <a16:creationId xmlns:a16="http://schemas.microsoft.com/office/drawing/2014/main" id="{220B739A-C726-4013-A713-B63BA2DC51D7}"/>
              </a:ext>
            </a:extLst>
          </p:cNvPr>
          <p:cNvSpPr/>
          <p:nvPr/>
        </p:nvSpPr>
        <p:spPr>
          <a:xfrm rot="17790540">
            <a:off x="3028113" y="1605890"/>
            <a:ext cx="3139430" cy="1192222"/>
          </a:xfrm>
          <a:custGeom>
            <a:avLst/>
            <a:gdLst>
              <a:gd name="connsiteX0" fmla="*/ 922336 w 991984"/>
              <a:gd name="connsiteY0" fmla="*/ 278593 h 278593"/>
              <a:gd name="connsiteX1" fmla="*/ 838596 w 991984"/>
              <a:gd name="connsiteY1" fmla="*/ 208945 h 278593"/>
              <a:gd name="connsiteX2" fmla="*/ 873421 w 991984"/>
              <a:gd name="connsiteY2" fmla="*/ 208945 h 278593"/>
              <a:gd name="connsiteX3" fmla="*/ 443756 w 991984"/>
              <a:gd name="connsiteY3" fmla="*/ 0 h 278593"/>
              <a:gd name="connsiteX4" fmla="*/ 513404 w 991984"/>
              <a:gd name="connsiteY4" fmla="*/ 0 h 278593"/>
              <a:gd name="connsiteX5" fmla="*/ 943069 w 991984"/>
              <a:gd name="connsiteY5" fmla="*/ 208945 h 278593"/>
              <a:gd name="connsiteX6" fmla="*/ 977893 w 991984"/>
              <a:gd name="connsiteY6" fmla="*/ 208945 h 278593"/>
              <a:gd name="connsiteX7" fmla="*/ 922336 w 991984"/>
              <a:gd name="connsiteY7" fmla="*/ 278593 h 278593"/>
              <a:gd name="connsiteX0" fmla="*/ 478580 w 991984"/>
              <a:gd name="connsiteY0" fmla="*/ 859 h 278593"/>
              <a:gd name="connsiteX1" fmla="*/ 69648 w 991984"/>
              <a:gd name="connsiteY1" fmla="*/ 278593 h 278593"/>
              <a:gd name="connsiteX2" fmla="*/ 0 w 991984"/>
              <a:gd name="connsiteY2" fmla="*/ 278593 h 278593"/>
              <a:gd name="connsiteX3" fmla="*/ 228709 w 991984"/>
              <a:gd name="connsiteY3" fmla="*/ 34899 h 278593"/>
              <a:gd name="connsiteX4" fmla="*/ 478580 w 991984"/>
              <a:gd name="connsiteY4" fmla="*/ 860 h 278593"/>
              <a:gd name="connsiteX5" fmla="*/ 478580 w 991984"/>
              <a:gd name="connsiteY5" fmla="*/ 859 h 278593"/>
              <a:gd name="connsiteX0" fmla="*/ 478580 w 991984"/>
              <a:gd name="connsiteY0" fmla="*/ 859 h 278593"/>
              <a:gd name="connsiteX1" fmla="*/ 69648 w 991984"/>
              <a:gd name="connsiteY1" fmla="*/ 278593 h 278593"/>
              <a:gd name="connsiteX2" fmla="*/ 0 w 991984"/>
              <a:gd name="connsiteY2" fmla="*/ 278593 h 278593"/>
              <a:gd name="connsiteX3" fmla="*/ 443756 w 991984"/>
              <a:gd name="connsiteY3" fmla="*/ 0 h 278593"/>
              <a:gd name="connsiteX4" fmla="*/ 513404 w 991984"/>
              <a:gd name="connsiteY4" fmla="*/ 0 h 278593"/>
              <a:gd name="connsiteX5" fmla="*/ 943069 w 991984"/>
              <a:gd name="connsiteY5" fmla="*/ 208945 h 278593"/>
              <a:gd name="connsiteX6" fmla="*/ 977893 w 991984"/>
              <a:gd name="connsiteY6" fmla="*/ 208945 h 278593"/>
              <a:gd name="connsiteX7" fmla="*/ 922336 w 991984"/>
              <a:gd name="connsiteY7" fmla="*/ 278593 h 278593"/>
              <a:gd name="connsiteX8" fmla="*/ 838596 w 991984"/>
              <a:gd name="connsiteY8" fmla="*/ 208945 h 278593"/>
              <a:gd name="connsiteX9" fmla="*/ 873421 w 991984"/>
              <a:gd name="connsiteY9" fmla="*/ 208945 h 278593"/>
              <a:gd name="connsiteX10" fmla="*/ 443756 w 991984"/>
              <a:gd name="connsiteY10" fmla="*/ 0 h 278593"/>
              <a:gd name="connsiteX0" fmla="*/ 923145 w 978702"/>
              <a:gd name="connsiteY0" fmla="*/ 278593 h 278593"/>
              <a:gd name="connsiteX1" fmla="*/ 839405 w 978702"/>
              <a:gd name="connsiteY1" fmla="*/ 208945 h 278593"/>
              <a:gd name="connsiteX2" fmla="*/ 874230 w 978702"/>
              <a:gd name="connsiteY2" fmla="*/ 208945 h 278593"/>
              <a:gd name="connsiteX3" fmla="*/ 444565 w 978702"/>
              <a:gd name="connsiteY3" fmla="*/ 0 h 278593"/>
              <a:gd name="connsiteX4" fmla="*/ 514213 w 978702"/>
              <a:gd name="connsiteY4" fmla="*/ 0 h 278593"/>
              <a:gd name="connsiteX5" fmla="*/ 943878 w 978702"/>
              <a:gd name="connsiteY5" fmla="*/ 208945 h 278593"/>
              <a:gd name="connsiteX6" fmla="*/ 978702 w 978702"/>
              <a:gd name="connsiteY6" fmla="*/ 208945 h 278593"/>
              <a:gd name="connsiteX7" fmla="*/ 923145 w 978702"/>
              <a:gd name="connsiteY7" fmla="*/ 278593 h 278593"/>
              <a:gd name="connsiteX0" fmla="*/ 479389 w 978702"/>
              <a:gd name="connsiteY0" fmla="*/ 859 h 278593"/>
              <a:gd name="connsiteX1" fmla="*/ 70457 w 978702"/>
              <a:gd name="connsiteY1" fmla="*/ 278593 h 278593"/>
              <a:gd name="connsiteX2" fmla="*/ 809 w 978702"/>
              <a:gd name="connsiteY2" fmla="*/ 278593 h 278593"/>
              <a:gd name="connsiteX3" fmla="*/ 229518 w 978702"/>
              <a:gd name="connsiteY3" fmla="*/ 34899 h 278593"/>
              <a:gd name="connsiteX4" fmla="*/ 479389 w 978702"/>
              <a:gd name="connsiteY4" fmla="*/ 860 h 278593"/>
              <a:gd name="connsiteX5" fmla="*/ 479389 w 978702"/>
              <a:gd name="connsiteY5" fmla="*/ 859 h 278593"/>
              <a:gd name="connsiteX0" fmla="*/ 479389 w 978702"/>
              <a:gd name="connsiteY0" fmla="*/ 859 h 278593"/>
              <a:gd name="connsiteX1" fmla="*/ 7592 w 978702"/>
              <a:gd name="connsiteY1" fmla="*/ 274786 h 278593"/>
              <a:gd name="connsiteX2" fmla="*/ 809 w 978702"/>
              <a:gd name="connsiteY2" fmla="*/ 278593 h 278593"/>
              <a:gd name="connsiteX3" fmla="*/ 444565 w 978702"/>
              <a:gd name="connsiteY3" fmla="*/ 0 h 278593"/>
              <a:gd name="connsiteX4" fmla="*/ 514213 w 978702"/>
              <a:gd name="connsiteY4" fmla="*/ 0 h 278593"/>
              <a:gd name="connsiteX5" fmla="*/ 943878 w 978702"/>
              <a:gd name="connsiteY5" fmla="*/ 208945 h 278593"/>
              <a:gd name="connsiteX6" fmla="*/ 978702 w 978702"/>
              <a:gd name="connsiteY6" fmla="*/ 208945 h 278593"/>
              <a:gd name="connsiteX7" fmla="*/ 923145 w 978702"/>
              <a:gd name="connsiteY7" fmla="*/ 278593 h 278593"/>
              <a:gd name="connsiteX8" fmla="*/ 839405 w 978702"/>
              <a:gd name="connsiteY8" fmla="*/ 208945 h 278593"/>
              <a:gd name="connsiteX9" fmla="*/ 874230 w 978702"/>
              <a:gd name="connsiteY9" fmla="*/ 208945 h 278593"/>
              <a:gd name="connsiteX10" fmla="*/ 444565 w 978702"/>
              <a:gd name="connsiteY10" fmla="*/ 0 h 278593"/>
              <a:gd name="connsiteX0" fmla="*/ 923145 w 978702"/>
              <a:gd name="connsiteY0" fmla="*/ 278593 h 278596"/>
              <a:gd name="connsiteX1" fmla="*/ 839405 w 978702"/>
              <a:gd name="connsiteY1" fmla="*/ 208945 h 278596"/>
              <a:gd name="connsiteX2" fmla="*/ 874230 w 978702"/>
              <a:gd name="connsiteY2" fmla="*/ 208945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0" fmla="*/ 479389 w 978702"/>
              <a:gd name="connsiteY0" fmla="*/ 859 h 278596"/>
              <a:gd name="connsiteX1" fmla="*/ 1877 w 978702"/>
              <a:gd name="connsiteY1" fmla="*/ 278596 h 278596"/>
              <a:gd name="connsiteX2" fmla="*/ 809 w 978702"/>
              <a:gd name="connsiteY2" fmla="*/ 278593 h 278596"/>
              <a:gd name="connsiteX3" fmla="*/ 229518 w 978702"/>
              <a:gd name="connsiteY3" fmla="*/ 34899 h 278596"/>
              <a:gd name="connsiteX4" fmla="*/ 479389 w 978702"/>
              <a:gd name="connsiteY4" fmla="*/ 860 h 278596"/>
              <a:gd name="connsiteX5" fmla="*/ 479389 w 978702"/>
              <a:gd name="connsiteY5" fmla="*/ 859 h 278596"/>
              <a:gd name="connsiteX0" fmla="*/ 479389 w 978702"/>
              <a:gd name="connsiteY0" fmla="*/ 859 h 278596"/>
              <a:gd name="connsiteX1" fmla="*/ 7592 w 978702"/>
              <a:gd name="connsiteY1" fmla="*/ 274786 h 278596"/>
              <a:gd name="connsiteX2" fmla="*/ 809 w 978702"/>
              <a:gd name="connsiteY2" fmla="*/ 278593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8" fmla="*/ 839405 w 978702"/>
              <a:gd name="connsiteY8" fmla="*/ 208945 h 278596"/>
              <a:gd name="connsiteX9" fmla="*/ 874230 w 978702"/>
              <a:gd name="connsiteY9" fmla="*/ 208945 h 278596"/>
              <a:gd name="connsiteX10" fmla="*/ 444565 w 978702"/>
              <a:gd name="connsiteY10" fmla="*/ 0 h 278596"/>
              <a:gd name="connsiteX0" fmla="*/ 923145 w 978702"/>
              <a:gd name="connsiteY0" fmla="*/ 278593 h 278596"/>
              <a:gd name="connsiteX1" fmla="*/ 839405 w 978702"/>
              <a:gd name="connsiteY1" fmla="*/ 208945 h 278596"/>
              <a:gd name="connsiteX2" fmla="*/ 874230 w 978702"/>
              <a:gd name="connsiteY2" fmla="*/ 208945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0" fmla="*/ 479389 w 978702"/>
              <a:gd name="connsiteY0" fmla="*/ 859 h 278596"/>
              <a:gd name="connsiteX1" fmla="*/ 1877 w 978702"/>
              <a:gd name="connsiteY1" fmla="*/ 278596 h 278596"/>
              <a:gd name="connsiteX2" fmla="*/ 809 w 978702"/>
              <a:gd name="connsiteY2" fmla="*/ 278593 h 278596"/>
              <a:gd name="connsiteX3" fmla="*/ 229518 w 978702"/>
              <a:gd name="connsiteY3" fmla="*/ 34899 h 278596"/>
              <a:gd name="connsiteX4" fmla="*/ 479389 w 978702"/>
              <a:gd name="connsiteY4" fmla="*/ 860 h 278596"/>
              <a:gd name="connsiteX5" fmla="*/ 479389 w 978702"/>
              <a:gd name="connsiteY5" fmla="*/ 859 h 278596"/>
              <a:gd name="connsiteX0" fmla="*/ 479389 w 978702"/>
              <a:gd name="connsiteY0" fmla="*/ 859 h 278596"/>
              <a:gd name="connsiteX1" fmla="*/ 7592 w 978702"/>
              <a:gd name="connsiteY1" fmla="*/ 274786 h 278596"/>
              <a:gd name="connsiteX2" fmla="*/ 809 w 978702"/>
              <a:gd name="connsiteY2" fmla="*/ 278593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8" fmla="*/ 866046 w 978702"/>
              <a:gd name="connsiteY8" fmla="*/ 232058 h 278596"/>
              <a:gd name="connsiteX9" fmla="*/ 874230 w 978702"/>
              <a:gd name="connsiteY9" fmla="*/ 208945 h 278596"/>
              <a:gd name="connsiteX10" fmla="*/ 444565 w 978702"/>
              <a:gd name="connsiteY10" fmla="*/ 0 h 278596"/>
              <a:gd name="connsiteX0" fmla="*/ 923145 w 978702"/>
              <a:gd name="connsiteY0" fmla="*/ 278593 h 278596"/>
              <a:gd name="connsiteX1" fmla="*/ 865694 w 978702"/>
              <a:gd name="connsiteY1" fmla="*/ 232854 h 278596"/>
              <a:gd name="connsiteX2" fmla="*/ 874230 w 978702"/>
              <a:gd name="connsiteY2" fmla="*/ 208945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0" fmla="*/ 479389 w 978702"/>
              <a:gd name="connsiteY0" fmla="*/ 859 h 278596"/>
              <a:gd name="connsiteX1" fmla="*/ 1877 w 978702"/>
              <a:gd name="connsiteY1" fmla="*/ 278596 h 278596"/>
              <a:gd name="connsiteX2" fmla="*/ 809 w 978702"/>
              <a:gd name="connsiteY2" fmla="*/ 278593 h 278596"/>
              <a:gd name="connsiteX3" fmla="*/ 229518 w 978702"/>
              <a:gd name="connsiteY3" fmla="*/ 34899 h 278596"/>
              <a:gd name="connsiteX4" fmla="*/ 479389 w 978702"/>
              <a:gd name="connsiteY4" fmla="*/ 860 h 278596"/>
              <a:gd name="connsiteX5" fmla="*/ 479389 w 978702"/>
              <a:gd name="connsiteY5" fmla="*/ 859 h 278596"/>
              <a:gd name="connsiteX0" fmla="*/ 479389 w 978702"/>
              <a:gd name="connsiteY0" fmla="*/ 859 h 278596"/>
              <a:gd name="connsiteX1" fmla="*/ 7592 w 978702"/>
              <a:gd name="connsiteY1" fmla="*/ 274786 h 278596"/>
              <a:gd name="connsiteX2" fmla="*/ 809 w 978702"/>
              <a:gd name="connsiteY2" fmla="*/ 278593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8" fmla="*/ 866046 w 978702"/>
              <a:gd name="connsiteY8" fmla="*/ 232058 h 278596"/>
              <a:gd name="connsiteX9" fmla="*/ 874230 w 978702"/>
              <a:gd name="connsiteY9" fmla="*/ 208945 h 278596"/>
              <a:gd name="connsiteX10" fmla="*/ 444565 w 978702"/>
              <a:gd name="connsiteY10" fmla="*/ 0 h 278596"/>
              <a:gd name="connsiteX0" fmla="*/ 923145 w 978702"/>
              <a:gd name="connsiteY0" fmla="*/ 278593 h 278596"/>
              <a:gd name="connsiteX1" fmla="*/ 865694 w 978702"/>
              <a:gd name="connsiteY1" fmla="*/ 232854 h 278596"/>
              <a:gd name="connsiteX2" fmla="*/ 874230 w 978702"/>
              <a:gd name="connsiteY2" fmla="*/ 208945 h 278596"/>
              <a:gd name="connsiteX3" fmla="*/ 444565 w 978702"/>
              <a:gd name="connsiteY3" fmla="*/ 0 h 278596"/>
              <a:gd name="connsiteX4" fmla="*/ 514213 w 978702"/>
              <a:gd name="connsiteY4" fmla="*/ 0 h 278596"/>
              <a:gd name="connsiteX5" fmla="*/ 943878 w 978702"/>
              <a:gd name="connsiteY5" fmla="*/ 208945 h 278596"/>
              <a:gd name="connsiteX6" fmla="*/ 978702 w 978702"/>
              <a:gd name="connsiteY6" fmla="*/ 208945 h 278596"/>
              <a:gd name="connsiteX7" fmla="*/ 923145 w 978702"/>
              <a:gd name="connsiteY7" fmla="*/ 278593 h 278596"/>
              <a:gd name="connsiteX0" fmla="*/ 479389 w 978702"/>
              <a:gd name="connsiteY0" fmla="*/ 859 h 278596"/>
              <a:gd name="connsiteX1" fmla="*/ 1877 w 978702"/>
              <a:gd name="connsiteY1" fmla="*/ 278596 h 278596"/>
              <a:gd name="connsiteX2" fmla="*/ 809 w 978702"/>
              <a:gd name="connsiteY2" fmla="*/ 278593 h 278596"/>
              <a:gd name="connsiteX3" fmla="*/ 229518 w 978702"/>
              <a:gd name="connsiteY3" fmla="*/ 34899 h 278596"/>
              <a:gd name="connsiteX4" fmla="*/ 479389 w 978702"/>
              <a:gd name="connsiteY4" fmla="*/ 860 h 278596"/>
              <a:gd name="connsiteX5" fmla="*/ 479389 w 978702"/>
              <a:gd name="connsiteY5" fmla="*/ 859 h 278596"/>
              <a:gd name="connsiteX0" fmla="*/ 479389 w 978702"/>
              <a:gd name="connsiteY0" fmla="*/ 859 h 278596"/>
              <a:gd name="connsiteX1" fmla="*/ 7592 w 978702"/>
              <a:gd name="connsiteY1" fmla="*/ 274786 h 278596"/>
              <a:gd name="connsiteX2" fmla="*/ 809 w 978702"/>
              <a:gd name="connsiteY2" fmla="*/ 278593 h 278596"/>
              <a:gd name="connsiteX3" fmla="*/ 444565 w 978702"/>
              <a:gd name="connsiteY3" fmla="*/ 0 h 278596"/>
              <a:gd name="connsiteX4" fmla="*/ 514213 w 978702"/>
              <a:gd name="connsiteY4" fmla="*/ 0 h 278596"/>
              <a:gd name="connsiteX5" fmla="*/ 943878 w 978702"/>
              <a:gd name="connsiteY5" fmla="*/ 208945 h 278596"/>
              <a:gd name="connsiteX6" fmla="*/ 969541 w 978702"/>
              <a:gd name="connsiteY6" fmla="*/ 237606 h 278596"/>
              <a:gd name="connsiteX7" fmla="*/ 923145 w 978702"/>
              <a:gd name="connsiteY7" fmla="*/ 278593 h 278596"/>
              <a:gd name="connsiteX8" fmla="*/ 866046 w 978702"/>
              <a:gd name="connsiteY8" fmla="*/ 232058 h 278596"/>
              <a:gd name="connsiteX9" fmla="*/ 874230 w 978702"/>
              <a:gd name="connsiteY9" fmla="*/ 208945 h 278596"/>
              <a:gd name="connsiteX10" fmla="*/ 444565 w 978702"/>
              <a:gd name="connsiteY10" fmla="*/ 0 h 278596"/>
              <a:gd name="connsiteX0" fmla="*/ 923145 w 969891"/>
              <a:gd name="connsiteY0" fmla="*/ 278593 h 278596"/>
              <a:gd name="connsiteX1" fmla="*/ 865694 w 969891"/>
              <a:gd name="connsiteY1" fmla="*/ 232854 h 278596"/>
              <a:gd name="connsiteX2" fmla="*/ 874230 w 969891"/>
              <a:gd name="connsiteY2" fmla="*/ 208945 h 278596"/>
              <a:gd name="connsiteX3" fmla="*/ 444565 w 969891"/>
              <a:gd name="connsiteY3" fmla="*/ 0 h 278596"/>
              <a:gd name="connsiteX4" fmla="*/ 514213 w 969891"/>
              <a:gd name="connsiteY4" fmla="*/ 0 h 278596"/>
              <a:gd name="connsiteX5" fmla="*/ 943878 w 969891"/>
              <a:gd name="connsiteY5" fmla="*/ 208945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43878 w 969891"/>
              <a:gd name="connsiteY5" fmla="*/ 208945 h 278596"/>
              <a:gd name="connsiteX6" fmla="*/ 969541 w 969891"/>
              <a:gd name="connsiteY6" fmla="*/ 237606 h 278596"/>
              <a:gd name="connsiteX7" fmla="*/ 923145 w 969891"/>
              <a:gd name="connsiteY7" fmla="*/ 278593 h 278596"/>
              <a:gd name="connsiteX8" fmla="*/ 866046 w 969891"/>
              <a:gd name="connsiteY8" fmla="*/ 232058 h 278596"/>
              <a:gd name="connsiteX9" fmla="*/ 874230 w 969891"/>
              <a:gd name="connsiteY9" fmla="*/ 208945 h 278596"/>
              <a:gd name="connsiteX10" fmla="*/ 444565 w 969891"/>
              <a:gd name="connsiteY10" fmla="*/ 0 h 278596"/>
              <a:gd name="connsiteX0" fmla="*/ 923145 w 969891"/>
              <a:gd name="connsiteY0" fmla="*/ 278593 h 278596"/>
              <a:gd name="connsiteX1" fmla="*/ 865694 w 969891"/>
              <a:gd name="connsiteY1" fmla="*/ 232854 h 278596"/>
              <a:gd name="connsiteX2" fmla="*/ 874230 w 969891"/>
              <a:gd name="connsiteY2" fmla="*/ 208945 h 278596"/>
              <a:gd name="connsiteX3" fmla="*/ 444565 w 969891"/>
              <a:gd name="connsiteY3" fmla="*/ 0 h 278596"/>
              <a:gd name="connsiteX4" fmla="*/ 514213 w 969891"/>
              <a:gd name="connsiteY4" fmla="*/ 0 h 278596"/>
              <a:gd name="connsiteX5" fmla="*/ 943878 w 969891"/>
              <a:gd name="connsiteY5" fmla="*/ 208945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3161 w 969891"/>
              <a:gd name="connsiteY5" fmla="*/ 218751 h 278596"/>
              <a:gd name="connsiteX6" fmla="*/ 969541 w 969891"/>
              <a:gd name="connsiteY6" fmla="*/ 237606 h 278596"/>
              <a:gd name="connsiteX7" fmla="*/ 923145 w 969891"/>
              <a:gd name="connsiteY7" fmla="*/ 278593 h 278596"/>
              <a:gd name="connsiteX8" fmla="*/ 866046 w 969891"/>
              <a:gd name="connsiteY8" fmla="*/ 232058 h 278596"/>
              <a:gd name="connsiteX9" fmla="*/ 874230 w 969891"/>
              <a:gd name="connsiteY9" fmla="*/ 208945 h 278596"/>
              <a:gd name="connsiteX10" fmla="*/ 444565 w 969891"/>
              <a:gd name="connsiteY10" fmla="*/ 0 h 278596"/>
              <a:gd name="connsiteX0" fmla="*/ 923145 w 969891"/>
              <a:gd name="connsiteY0" fmla="*/ 278593 h 278596"/>
              <a:gd name="connsiteX1" fmla="*/ 865694 w 969891"/>
              <a:gd name="connsiteY1" fmla="*/ 232854 h 278596"/>
              <a:gd name="connsiteX2" fmla="*/ 874230 w 969891"/>
              <a:gd name="connsiteY2" fmla="*/ 208945 h 278596"/>
              <a:gd name="connsiteX3" fmla="*/ 444565 w 969891"/>
              <a:gd name="connsiteY3" fmla="*/ 0 h 278596"/>
              <a:gd name="connsiteX4" fmla="*/ 514213 w 969891"/>
              <a:gd name="connsiteY4" fmla="*/ 0 h 278596"/>
              <a:gd name="connsiteX5" fmla="*/ 943878 w 969891"/>
              <a:gd name="connsiteY5" fmla="*/ 208945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3161 w 969891"/>
              <a:gd name="connsiteY5" fmla="*/ 218751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444565 w 969891"/>
              <a:gd name="connsiteY10" fmla="*/ 0 h 278596"/>
              <a:gd name="connsiteX0" fmla="*/ 923145 w 969891"/>
              <a:gd name="connsiteY0" fmla="*/ 278593 h 278596"/>
              <a:gd name="connsiteX1" fmla="*/ 865694 w 969891"/>
              <a:gd name="connsiteY1" fmla="*/ 232854 h 278596"/>
              <a:gd name="connsiteX2" fmla="*/ 874230 w 969891"/>
              <a:gd name="connsiteY2" fmla="*/ 208945 h 278596"/>
              <a:gd name="connsiteX3" fmla="*/ 444565 w 969891"/>
              <a:gd name="connsiteY3" fmla="*/ 0 h 278596"/>
              <a:gd name="connsiteX4" fmla="*/ 514213 w 969891"/>
              <a:gd name="connsiteY4" fmla="*/ 0 h 278596"/>
              <a:gd name="connsiteX5" fmla="*/ 943878 w 969891"/>
              <a:gd name="connsiteY5" fmla="*/ 208945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093 w 969891"/>
              <a:gd name="connsiteY5" fmla="*/ 23042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444565 w 969891"/>
              <a:gd name="connsiteY10" fmla="*/ 0 h 278596"/>
              <a:gd name="connsiteX0" fmla="*/ 923145 w 969891"/>
              <a:gd name="connsiteY0" fmla="*/ 278593 h 278596"/>
              <a:gd name="connsiteX1" fmla="*/ 865694 w 969891"/>
              <a:gd name="connsiteY1" fmla="*/ 232854 h 278596"/>
              <a:gd name="connsiteX2" fmla="*/ 874230 w 969891"/>
              <a:gd name="connsiteY2" fmla="*/ 208945 h 278596"/>
              <a:gd name="connsiteX3" fmla="*/ 444565 w 969891"/>
              <a:gd name="connsiteY3" fmla="*/ 0 h 278596"/>
              <a:gd name="connsiteX4" fmla="*/ 514213 w 969891"/>
              <a:gd name="connsiteY4" fmla="*/ 0 h 278596"/>
              <a:gd name="connsiteX5" fmla="*/ 922093 w 969891"/>
              <a:gd name="connsiteY5" fmla="*/ 230430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093 w 969891"/>
              <a:gd name="connsiteY5" fmla="*/ 23042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444565 w 969891"/>
              <a:gd name="connsiteY10" fmla="*/ 0 h 278596"/>
              <a:gd name="connsiteX0" fmla="*/ 923145 w 969891"/>
              <a:gd name="connsiteY0" fmla="*/ 278593 h 278596"/>
              <a:gd name="connsiteX1" fmla="*/ 865694 w 969891"/>
              <a:gd name="connsiteY1" fmla="*/ 232854 h 278596"/>
              <a:gd name="connsiteX2" fmla="*/ 912099 w 969891"/>
              <a:gd name="connsiteY2" fmla="*/ 233128 h 278596"/>
              <a:gd name="connsiteX3" fmla="*/ 444565 w 969891"/>
              <a:gd name="connsiteY3" fmla="*/ 0 h 278596"/>
              <a:gd name="connsiteX4" fmla="*/ 514213 w 969891"/>
              <a:gd name="connsiteY4" fmla="*/ 0 h 278596"/>
              <a:gd name="connsiteX5" fmla="*/ 922093 w 969891"/>
              <a:gd name="connsiteY5" fmla="*/ 230430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093 w 969891"/>
              <a:gd name="connsiteY5" fmla="*/ 23042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444565 w 969891"/>
              <a:gd name="connsiteY10" fmla="*/ 0 h 278596"/>
              <a:gd name="connsiteX0" fmla="*/ 923145 w 969891"/>
              <a:gd name="connsiteY0" fmla="*/ 278593 h 278596"/>
              <a:gd name="connsiteX1" fmla="*/ 865694 w 969891"/>
              <a:gd name="connsiteY1" fmla="*/ 232854 h 278596"/>
              <a:gd name="connsiteX2" fmla="*/ 912099 w 969891"/>
              <a:gd name="connsiteY2" fmla="*/ 233128 h 278596"/>
              <a:gd name="connsiteX3" fmla="*/ 444565 w 969891"/>
              <a:gd name="connsiteY3" fmla="*/ 0 h 278596"/>
              <a:gd name="connsiteX4" fmla="*/ 514213 w 969891"/>
              <a:gd name="connsiteY4" fmla="*/ 0 h 278596"/>
              <a:gd name="connsiteX5" fmla="*/ 922093 w 969891"/>
              <a:gd name="connsiteY5" fmla="*/ 230430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093 w 969891"/>
              <a:gd name="connsiteY5" fmla="*/ 23042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444565 w 969891"/>
              <a:gd name="connsiteY10" fmla="*/ 0 h 278596"/>
              <a:gd name="connsiteX0" fmla="*/ 923145 w 969891"/>
              <a:gd name="connsiteY0" fmla="*/ 278593 h 278596"/>
              <a:gd name="connsiteX1" fmla="*/ 865694 w 969891"/>
              <a:gd name="connsiteY1" fmla="*/ 232854 h 278596"/>
              <a:gd name="connsiteX2" fmla="*/ 912099 w 969891"/>
              <a:gd name="connsiteY2" fmla="*/ 233128 h 278596"/>
              <a:gd name="connsiteX3" fmla="*/ 444565 w 969891"/>
              <a:gd name="connsiteY3" fmla="*/ 0 h 278596"/>
              <a:gd name="connsiteX4" fmla="*/ 514213 w 969891"/>
              <a:gd name="connsiteY4" fmla="*/ 0 h 278596"/>
              <a:gd name="connsiteX5" fmla="*/ 922093 w 969891"/>
              <a:gd name="connsiteY5" fmla="*/ 230430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093 w 969891"/>
              <a:gd name="connsiteY5" fmla="*/ 23042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444565 w 969891"/>
              <a:gd name="connsiteY10" fmla="*/ 0 h 278596"/>
              <a:gd name="connsiteX0" fmla="*/ 923145 w 969891"/>
              <a:gd name="connsiteY0" fmla="*/ 278593 h 278596"/>
              <a:gd name="connsiteX1" fmla="*/ 865694 w 969891"/>
              <a:gd name="connsiteY1" fmla="*/ 232854 h 278596"/>
              <a:gd name="connsiteX2" fmla="*/ 912099 w 969891"/>
              <a:gd name="connsiteY2" fmla="*/ 233128 h 278596"/>
              <a:gd name="connsiteX3" fmla="*/ 444565 w 969891"/>
              <a:gd name="connsiteY3" fmla="*/ 0 h 278596"/>
              <a:gd name="connsiteX4" fmla="*/ 514213 w 969891"/>
              <a:gd name="connsiteY4" fmla="*/ 0 h 278596"/>
              <a:gd name="connsiteX5" fmla="*/ 922093 w 969891"/>
              <a:gd name="connsiteY5" fmla="*/ 230430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093 w 969891"/>
              <a:gd name="connsiteY5" fmla="*/ 23042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715519 w 969891"/>
              <a:gd name="connsiteY10" fmla="*/ 46228 h 278596"/>
              <a:gd name="connsiteX11" fmla="*/ 444565 w 969891"/>
              <a:gd name="connsiteY11" fmla="*/ 0 h 278596"/>
              <a:gd name="connsiteX0" fmla="*/ 923145 w 969891"/>
              <a:gd name="connsiteY0" fmla="*/ 278593 h 278596"/>
              <a:gd name="connsiteX1" fmla="*/ 865694 w 969891"/>
              <a:gd name="connsiteY1" fmla="*/ 232854 h 278596"/>
              <a:gd name="connsiteX2" fmla="*/ 912099 w 969891"/>
              <a:gd name="connsiteY2" fmla="*/ 233128 h 278596"/>
              <a:gd name="connsiteX3" fmla="*/ 444565 w 969891"/>
              <a:gd name="connsiteY3" fmla="*/ 0 h 278596"/>
              <a:gd name="connsiteX4" fmla="*/ 514213 w 969891"/>
              <a:gd name="connsiteY4" fmla="*/ 0 h 278596"/>
              <a:gd name="connsiteX5" fmla="*/ 922093 w 969891"/>
              <a:gd name="connsiteY5" fmla="*/ 230430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093 w 969891"/>
              <a:gd name="connsiteY5" fmla="*/ 23042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828429 w 969891"/>
              <a:gd name="connsiteY10" fmla="*/ 115061 h 278596"/>
              <a:gd name="connsiteX11" fmla="*/ 715519 w 969891"/>
              <a:gd name="connsiteY11" fmla="*/ 46228 h 278596"/>
              <a:gd name="connsiteX12" fmla="*/ 444565 w 969891"/>
              <a:gd name="connsiteY12" fmla="*/ 0 h 278596"/>
              <a:gd name="connsiteX0" fmla="*/ 923145 w 969891"/>
              <a:gd name="connsiteY0" fmla="*/ 278593 h 278596"/>
              <a:gd name="connsiteX1" fmla="*/ 865694 w 969891"/>
              <a:gd name="connsiteY1" fmla="*/ 232854 h 278596"/>
              <a:gd name="connsiteX2" fmla="*/ 912099 w 969891"/>
              <a:gd name="connsiteY2" fmla="*/ 233128 h 278596"/>
              <a:gd name="connsiteX3" fmla="*/ 444565 w 969891"/>
              <a:gd name="connsiteY3" fmla="*/ 0 h 278596"/>
              <a:gd name="connsiteX4" fmla="*/ 514213 w 969891"/>
              <a:gd name="connsiteY4" fmla="*/ 0 h 278596"/>
              <a:gd name="connsiteX5" fmla="*/ 922093 w 969891"/>
              <a:gd name="connsiteY5" fmla="*/ 230430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093 w 969891"/>
              <a:gd name="connsiteY5" fmla="*/ 23042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882748 w 969891"/>
              <a:gd name="connsiteY10" fmla="*/ 173498 h 278596"/>
              <a:gd name="connsiteX11" fmla="*/ 828429 w 969891"/>
              <a:gd name="connsiteY11" fmla="*/ 115061 h 278596"/>
              <a:gd name="connsiteX12" fmla="*/ 715519 w 969891"/>
              <a:gd name="connsiteY12" fmla="*/ 46228 h 278596"/>
              <a:gd name="connsiteX13" fmla="*/ 444565 w 969891"/>
              <a:gd name="connsiteY13" fmla="*/ 0 h 278596"/>
              <a:gd name="connsiteX0" fmla="*/ 923145 w 969891"/>
              <a:gd name="connsiteY0" fmla="*/ 278593 h 278596"/>
              <a:gd name="connsiteX1" fmla="*/ 865694 w 969891"/>
              <a:gd name="connsiteY1" fmla="*/ 232854 h 278596"/>
              <a:gd name="connsiteX2" fmla="*/ 912099 w 969891"/>
              <a:gd name="connsiteY2" fmla="*/ 233128 h 278596"/>
              <a:gd name="connsiteX3" fmla="*/ 444565 w 969891"/>
              <a:gd name="connsiteY3" fmla="*/ 0 h 278596"/>
              <a:gd name="connsiteX4" fmla="*/ 514213 w 969891"/>
              <a:gd name="connsiteY4" fmla="*/ 0 h 278596"/>
              <a:gd name="connsiteX5" fmla="*/ 922093 w 969891"/>
              <a:gd name="connsiteY5" fmla="*/ 230430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093 w 969891"/>
              <a:gd name="connsiteY5" fmla="*/ 23042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882748 w 969891"/>
              <a:gd name="connsiteY10" fmla="*/ 173498 h 278596"/>
              <a:gd name="connsiteX11" fmla="*/ 828429 w 969891"/>
              <a:gd name="connsiteY11" fmla="*/ 115061 h 278596"/>
              <a:gd name="connsiteX12" fmla="*/ 715519 w 969891"/>
              <a:gd name="connsiteY12" fmla="*/ 46228 h 278596"/>
              <a:gd name="connsiteX13" fmla="*/ 546073 w 969891"/>
              <a:gd name="connsiteY13" fmla="*/ 4694 h 278596"/>
              <a:gd name="connsiteX14" fmla="*/ 444565 w 969891"/>
              <a:gd name="connsiteY14" fmla="*/ 0 h 278596"/>
              <a:gd name="connsiteX0" fmla="*/ 923145 w 969891"/>
              <a:gd name="connsiteY0" fmla="*/ 278593 h 278596"/>
              <a:gd name="connsiteX1" fmla="*/ 865694 w 969891"/>
              <a:gd name="connsiteY1" fmla="*/ 232854 h 278596"/>
              <a:gd name="connsiteX2" fmla="*/ 912099 w 969891"/>
              <a:gd name="connsiteY2" fmla="*/ 233128 h 278596"/>
              <a:gd name="connsiteX3" fmla="*/ 444565 w 969891"/>
              <a:gd name="connsiteY3" fmla="*/ 0 h 278596"/>
              <a:gd name="connsiteX4" fmla="*/ 514213 w 969891"/>
              <a:gd name="connsiteY4" fmla="*/ 0 h 278596"/>
              <a:gd name="connsiteX5" fmla="*/ 922093 w 969891"/>
              <a:gd name="connsiteY5" fmla="*/ 230430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093 w 969891"/>
              <a:gd name="connsiteY5" fmla="*/ 23042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882748 w 969891"/>
              <a:gd name="connsiteY10" fmla="*/ 173498 h 278596"/>
              <a:gd name="connsiteX11" fmla="*/ 828429 w 969891"/>
              <a:gd name="connsiteY11" fmla="*/ 115061 h 278596"/>
              <a:gd name="connsiteX12" fmla="*/ 715519 w 969891"/>
              <a:gd name="connsiteY12" fmla="*/ 46228 h 278596"/>
              <a:gd name="connsiteX13" fmla="*/ 604316 w 969891"/>
              <a:gd name="connsiteY13" fmla="*/ 13231 h 278596"/>
              <a:gd name="connsiteX14" fmla="*/ 546073 w 969891"/>
              <a:gd name="connsiteY14" fmla="*/ 4694 h 278596"/>
              <a:gd name="connsiteX15" fmla="*/ 444565 w 969891"/>
              <a:gd name="connsiteY15" fmla="*/ 0 h 278596"/>
              <a:gd name="connsiteX0" fmla="*/ 923145 w 969891"/>
              <a:gd name="connsiteY0" fmla="*/ 278593 h 278596"/>
              <a:gd name="connsiteX1" fmla="*/ 865694 w 969891"/>
              <a:gd name="connsiteY1" fmla="*/ 232854 h 278596"/>
              <a:gd name="connsiteX2" fmla="*/ 912099 w 969891"/>
              <a:gd name="connsiteY2" fmla="*/ 233128 h 278596"/>
              <a:gd name="connsiteX3" fmla="*/ 444565 w 969891"/>
              <a:gd name="connsiteY3" fmla="*/ 0 h 278596"/>
              <a:gd name="connsiteX4" fmla="*/ 514213 w 969891"/>
              <a:gd name="connsiteY4" fmla="*/ 0 h 278596"/>
              <a:gd name="connsiteX5" fmla="*/ 922093 w 969891"/>
              <a:gd name="connsiteY5" fmla="*/ 230430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350 w 969891"/>
              <a:gd name="connsiteY5" fmla="*/ 23480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882748 w 969891"/>
              <a:gd name="connsiteY10" fmla="*/ 173498 h 278596"/>
              <a:gd name="connsiteX11" fmla="*/ 828429 w 969891"/>
              <a:gd name="connsiteY11" fmla="*/ 115061 h 278596"/>
              <a:gd name="connsiteX12" fmla="*/ 715519 w 969891"/>
              <a:gd name="connsiteY12" fmla="*/ 46228 h 278596"/>
              <a:gd name="connsiteX13" fmla="*/ 604316 w 969891"/>
              <a:gd name="connsiteY13" fmla="*/ 13231 h 278596"/>
              <a:gd name="connsiteX14" fmla="*/ 546073 w 969891"/>
              <a:gd name="connsiteY14" fmla="*/ 4694 h 278596"/>
              <a:gd name="connsiteX15" fmla="*/ 444565 w 969891"/>
              <a:gd name="connsiteY15" fmla="*/ 0 h 278596"/>
              <a:gd name="connsiteX0" fmla="*/ 923145 w 969891"/>
              <a:gd name="connsiteY0" fmla="*/ 278593 h 278596"/>
              <a:gd name="connsiteX1" fmla="*/ 865694 w 969891"/>
              <a:gd name="connsiteY1" fmla="*/ 232854 h 278596"/>
              <a:gd name="connsiteX2" fmla="*/ 912099 w 969891"/>
              <a:gd name="connsiteY2" fmla="*/ 233128 h 278596"/>
              <a:gd name="connsiteX3" fmla="*/ 444565 w 969891"/>
              <a:gd name="connsiteY3" fmla="*/ 0 h 278596"/>
              <a:gd name="connsiteX4" fmla="*/ 514213 w 969891"/>
              <a:gd name="connsiteY4" fmla="*/ 0 h 278596"/>
              <a:gd name="connsiteX5" fmla="*/ 920245 w 969891"/>
              <a:gd name="connsiteY5" fmla="*/ 234609 h 278596"/>
              <a:gd name="connsiteX6" fmla="*/ 969891 w 969891"/>
              <a:gd name="connsiteY6" fmla="*/ 238137 h 278596"/>
              <a:gd name="connsiteX7" fmla="*/ 923145 w 969891"/>
              <a:gd name="connsiteY7" fmla="*/ 278593 h 278596"/>
              <a:gd name="connsiteX0" fmla="*/ 479389 w 969891"/>
              <a:gd name="connsiteY0" fmla="*/ 859 h 278596"/>
              <a:gd name="connsiteX1" fmla="*/ 1877 w 969891"/>
              <a:gd name="connsiteY1" fmla="*/ 278596 h 278596"/>
              <a:gd name="connsiteX2" fmla="*/ 809 w 969891"/>
              <a:gd name="connsiteY2" fmla="*/ 278593 h 278596"/>
              <a:gd name="connsiteX3" fmla="*/ 229518 w 969891"/>
              <a:gd name="connsiteY3" fmla="*/ 34899 h 278596"/>
              <a:gd name="connsiteX4" fmla="*/ 479389 w 969891"/>
              <a:gd name="connsiteY4" fmla="*/ 860 h 278596"/>
              <a:gd name="connsiteX5" fmla="*/ 479389 w 969891"/>
              <a:gd name="connsiteY5" fmla="*/ 859 h 278596"/>
              <a:gd name="connsiteX0" fmla="*/ 479389 w 969891"/>
              <a:gd name="connsiteY0" fmla="*/ 859 h 278596"/>
              <a:gd name="connsiteX1" fmla="*/ 7592 w 969891"/>
              <a:gd name="connsiteY1" fmla="*/ 274786 h 278596"/>
              <a:gd name="connsiteX2" fmla="*/ 809 w 969891"/>
              <a:gd name="connsiteY2" fmla="*/ 278593 h 278596"/>
              <a:gd name="connsiteX3" fmla="*/ 444565 w 969891"/>
              <a:gd name="connsiteY3" fmla="*/ 0 h 278596"/>
              <a:gd name="connsiteX4" fmla="*/ 514213 w 969891"/>
              <a:gd name="connsiteY4" fmla="*/ 0 h 278596"/>
              <a:gd name="connsiteX5" fmla="*/ 922350 w 969891"/>
              <a:gd name="connsiteY5" fmla="*/ 234809 h 278596"/>
              <a:gd name="connsiteX6" fmla="*/ 969541 w 969891"/>
              <a:gd name="connsiteY6" fmla="*/ 237606 h 278596"/>
              <a:gd name="connsiteX7" fmla="*/ 923145 w 969891"/>
              <a:gd name="connsiteY7" fmla="*/ 278593 h 278596"/>
              <a:gd name="connsiteX8" fmla="*/ 866046 w 969891"/>
              <a:gd name="connsiteY8" fmla="*/ 232058 h 278596"/>
              <a:gd name="connsiteX9" fmla="*/ 912099 w 969891"/>
              <a:gd name="connsiteY9" fmla="*/ 233128 h 278596"/>
              <a:gd name="connsiteX10" fmla="*/ 882748 w 969891"/>
              <a:gd name="connsiteY10" fmla="*/ 173498 h 278596"/>
              <a:gd name="connsiteX11" fmla="*/ 828429 w 969891"/>
              <a:gd name="connsiteY11" fmla="*/ 115061 h 278596"/>
              <a:gd name="connsiteX12" fmla="*/ 715519 w 969891"/>
              <a:gd name="connsiteY12" fmla="*/ 46228 h 278596"/>
              <a:gd name="connsiteX13" fmla="*/ 604316 w 969891"/>
              <a:gd name="connsiteY13" fmla="*/ 13231 h 278596"/>
              <a:gd name="connsiteX14" fmla="*/ 546073 w 969891"/>
              <a:gd name="connsiteY14" fmla="*/ 4694 h 278596"/>
              <a:gd name="connsiteX15" fmla="*/ 444565 w 969891"/>
              <a:gd name="connsiteY15" fmla="*/ 0 h 2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9891" h="278596" stroke="0" extrusionOk="0">
                <a:moveTo>
                  <a:pt x="923145" y="278593"/>
                </a:moveTo>
                <a:lnTo>
                  <a:pt x="865694" y="232854"/>
                </a:lnTo>
                <a:lnTo>
                  <a:pt x="912099" y="233128"/>
                </a:lnTo>
                <a:cubicBezTo>
                  <a:pt x="857700" y="72429"/>
                  <a:pt x="646917" y="0"/>
                  <a:pt x="444565" y="0"/>
                </a:cubicBezTo>
                <a:lnTo>
                  <a:pt x="514213" y="0"/>
                </a:lnTo>
                <a:cubicBezTo>
                  <a:pt x="716565" y="0"/>
                  <a:pt x="869657" y="111605"/>
                  <a:pt x="920245" y="234609"/>
                </a:cubicBezTo>
                <a:lnTo>
                  <a:pt x="969891" y="238137"/>
                </a:lnTo>
                <a:lnTo>
                  <a:pt x="923145" y="278593"/>
                </a:lnTo>
                <a:close/>
              </a:path>
              <a:path w="969891" h="278596" fill="darkenLess" stroke="0" extrusionOk="0">
                <a:moveTo>
                  <a:pt x="479389" y="859"/>
                </a:moveTo>
                <a:cubicBezTo>
                  <a:pt x="248529" y="12268"/>
                  <a:pt x="1877" y="133212"/>
                  <a:pt x="1877" y="278596"/>
                </a:cubicBezTo>
                <a:lnTo>
                  <a:pt x="809" y="278593"/>
                </a:lnTo>
                <a:cubicBezTo>
                  <a:pt x="809" y="177299"/>
                  <a:pt x="88384" y="83986"/>
                  <a:pt x="229518" y="34899"/>
                </a:cubicBezTo>
                <a:cubicBezTo>
                  <a:pt x="305685" y="8408"/>
                  <a:pt x="392583" y="-3430"/>
                  <a:pt x="479389" y="860"/>
                </a:cubicBezTo>
                <a:lnTo>
                  <a:pt x="479389" y="859"/>
                </a:lnTo>
                <a:close/>
              </a:path>
              <a:path w="969891" h="278596" fill="none" extrusionOk="0">
                <a:moveTo>
                  <a:pt x="479389" y="859"/>
                </a:moveTo>
                <a:cubicBezTo>
                  <a:pt x="248529" y="12268"/>
                  <a:pt x="7592" y="129402"/>
                  <a:pt x="7592" y="274786"/>
                </a:cubicBezTo>
                <a:cubicBezTo>
                  <a:pt x="-15624" y="274786"/>
                  <a:pt x="24025" y="278593"/>
                  <a:pt x="809" y="278593"/>
                </a:cubicBezTo>
                <a:cubicBezTo>
                  <a:pt x="809" y="124730"/>
                  <a:pt x="199485" y="0"/>
                  <a:pt x="444565" y="0"/>
                </a:cubicBezTo>
                <a:lnTo>
                  <a:pt x="514213" y="0"/>
                </a:lnTo>
                <a:cubicBezTo>
                  <a:pt x="716565" y="0"/>
                  <a:pt x="871762" y="111805"/>
                  <a:pt x="922350" y="234809"/>
                </a:cubicBezTo>
                <a:lnTo>
                  <a:pt x="969541" y="237606"/>
                </a:lnTo>
                <a:lnTo>
                  <a:pt x="923145" y="278593"/>
                </a:lnTo>
                <a:lnTo>
                  <a:pt x="866046" y="232058"/>
                </a:lnTo>
                <a:cubicBezTo>
                  <a:pt x="877654" y="232058"/>
                  <a:pt x="900491" y="233128"/>
                  <a:pt x="912099" y="233128"/>
                </a:cubicBezTo>
                <a:cubicBezTo>
                  <a:pt x="913129" y="222703"/>
                  <a:pt x="896693" y="193176"/>
                  <a:pt x="882748" y="173498"/>
                </a:cubicBezTo>
                <a:cubicBezTo>
                  <a:pt x="868803" y="153820"/>
                  <a:pt x="854547" y="135608"/>
                  <a:pt x="828429" y="115061"/>
                </a:cubicBezTo>
                <a:cubicBezTo>
                  <a:pt x="802311" y="94514"/>
                  <a:pt x="753164" y="62536"/>
                  <a:pt x="715519" y="46228"/>
                </a:cubicBezTo>
                <a:cubicBezTo>
                  <a:pt x="677874" y="29920"/>
                  <a:pt x="632557" y="20153"/>
                  <a:pt x="604316" y="13231"/>
                </a:cubicBezTo>
                <a:cubicBezTo>
                  <a:pt x="576075" y="6309"/>
                  <a:pt x="572405" y="7563"/>
                  <a:pt x="546073" y="4694"/>
                </a:cubicBezTo>
                <a:cubicBezTo>
                  <a:pt x="500914" y="-3011"/>
                  <a:pt x="460780" y="1711"/>
                  <a:pt x="444565" y="0"/>
                </a:cubicBezTo>
              </a:path>
            </a:pathLst>
          </a:custGeom>
          <a:solidFill>
            <a:srgbClr val="4A0D62"/>
          </a:solidFill>
          <a:scene3d>
            <a:camera prst="orthographicFront">
              <a:rot lat="0" lon="6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81" name="Nuoli: Oikea 80">
            <a:extLst>
              <a:ext uri="{FF2B5EF4-FFF2-40B4-BE49-F238E27FC236}">
                <a16:creationId xmlns:a16="http://schemas.microsoft.com/office/drawing/2014/main" id="{635D13B7-6989-413E-9697-A78AFC40E381}"/>
              </a:ext>
            </a:extLst>
          </p:cNvPr>
          <p:cNvSpPr/>
          <p:nvPr/>
        </p:nvSpPr>
        <p:spPr>
          <a:xfrm flipV="1">
            <a:off x="2735581" y="3222183"/>
            <a:ext cx="1535856" cy="94778"/>
          </a:xfrm>
          <a:prstGeom prst="rightArrow">
            <a:avLst/>
          </a:prstGeom>
          <a:solidFill>
            <a:srgbClr val="4A0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Tekstiruutu 81">
            <a:extLst>
              <a:ext uri="{FF2B5EF4-FFF2-40B4-BE49-F238E27FC236}">
                <a16:creationId xmlns:a16="http://schemas.microsoft.com/office/drawing/2014/main" id="{55F1D1F7-7FB7-4914-A1B5-B96930E5751D}"/>
              </a:ext>
            </a:extLst>
          </p:cNvPr>
          <p:cNvSpPr txBox="1"/>
          <p:nvPr/>
        </p:nvSpPr>
        <p:spPr>
          <a:xfrm>
            <a:off x="2000610" y="3158395"/>
            <a:ext cx="858592" cy="646331"/>
          </a:xfrm>
          <a:prstGeom prst="rect">
            <a:avLst/>
          </a:prstGeom>
          <a:noFill/>
        </p:spPr>
        <p:txBody>
          <a:bodyPr wrap="square" rtlCol="0">
            <a:spAutoFit/>
          </a:bodyPr>
          <a:lstStyle/>
          <a:p>
            <a:r>
              <a:rPr lang="fi-FI" sz="900" dirty="0">
                <a:latin typeface="Calibri" panose="020F0502020204030204" pitchFamily="34" charset="0"/>
                <a:cs typeface="Calibri" panose="020F0502020204030204" pitchFamily="34" charset="0"/>
              </a:rPr>
              <a:t>MAAKAASU</a:t>
            </a:r>
          </a:p>
          <a:p>
            <a:r>
              <a:rPr lang="fi-FI" sz="900" dirty="0">
                <a:latin typeface="Calibri" panose="020F0502020204030204" pitchFamily="34" charset="0"/>
                <a:cs typeface="Calibri" panose="020F0502020204030204" pitchFamily="34" charset="0"/>
              </a:rPr>
              <a:t>POLTTOÖLJY</a:t>
            </a:r>
          </a:p>
          <a:p>
            <a:r>
              <a:rPr lang="fi-FI" sz="900" dirty="0">
                <a:latin typeface="Calibri" panose="020F0502020204030204" pitchFamily="34" charset="0"/>
                <a:cs typeface="Calibri" panose="020F0502020204030204" pitchFamily="34" charset="0"/>
              </a:rPr>
              <a:t>METANOLI</a:t>
            </a:r>
          </a:p>
          <a:p>
            <a:r>
              <a:rPr lang="fi-FI" sz="900" dirty="0">
                <a:latin typeface="Calibri" panose="020F0502020204030204" pitchFamily="34" charset="0"/>
                <a:cs typeface="Calibri" panose="020F0502020204030204" pitchFamily="34" charset="0"/>
              </a:rPr>
              <a:t>LIGNIINI</a:t>
            </a:r>
          </a:p>
        </p:txBody>
      </p:sp>
      <p:sp>
        <p:nvSpPr>
          <p:cNvPr id="65" name="Freeform 1377">
            <a:extLst>
              <a:ext uri="{FF2B5EF4-FFF2-40B4-BE49-F238E27FC236}">
                <a16:creationId xmlns:a16="http://schemas.microsoft.com/office/drawing/2014/main" id="{7F00DBA4-FF4C-4001-A3C2-B7F158450DBB}"/>
              </a:ext>
            </a:extLst>
          </p:cNvPr>
          <p:cNvSpPr/>
          <p:nvPr/>
        </p:nvSpPr>
        <p:spPr>
          <a:xfrm>
            <a:off x="9720071" y="1155192"/>
            <a:ext cx="2176272" cy="4689348"/>
          </a:xfrm>
          <a:custGeom>
            <a:avLst/>
            <a:gdLst/>
            <a:ahLst/>
            <a:cxnLst/>
            <a:rect l="0" t="0" r="0" b="0"/>
            <a:pathLst>
              <a:path w="2176272" h="4689348">
                <a:moveTo>
                  <a:pt x="0" y="362712"/>
                </a:moveTo>
                <a:cubicBezTo>
                  <a:pt x="0" y="162433"/>
                  <a:pt x="162434" y="0"/>
                  <a:pt x="362712" y="0"/>
                </a:cubicBezTo>
                <a:lnTo>
                  <a:pt x="1813560" y="0"/>
                </a:lnTo>
                <a:cubicBezTo>
                  <a:pt x="2013839" y="0"/>
                  <a:pt x="2176272" y="162433"/>
                  <a:pt x="2176272" y="362712"/>
                </a:cubicBezTo>
                <a:lnTo>
                  <a:pt x="2176272" y="4326636"/>
                </a:lnTo>
                <a:cubicBezTo>
                  <a:pt x="2176272" y="4526954"/>
                  <a:pt x="2013839" y="4689348"/>
                  <a:pt x="1813560" y="4689348"/>
                </a:cubicBezTo>
                <a:lnTo>
                  <a:pt x="362712" y="4689348"/>
                </a:lnTo>
                <a:cubicBezTo>
                  <a:pt x="162434" y="4689348"/>
                  <a:pt x="0" y="4526954"/>
                  <a:pt x="0" y="4326636"/>
                </a:cubicBezTo>
                <a:close/>
              </a:path>
            </a:pathLst>
          </a:custGeom>
          <a:solidFill>
            <a:srgbClr val="FBE5D6">
              <a:alpha val="100000"/>
            </a:srgbClr>
          </a:solidFill>
          <a:ln w="12191">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1397">
            <a:extLst>
              <a:ext uri="{FF2B5EF4-FFF2-40B4-BE49-F238E27FC236}">
                <a16:creationId xmlns:a16="http://schemas.microsoft.com/office/drawing/2014/main" id="{432A69DB-843B-44EF-A6B6-1081960C396B}"/>
              </a:ext>
            </a:extLst>
          </p:cNvPr>
          <p:cNvSpPr/>
          <p:nvPr/>
        </p:nvSpPr>
        <p:spPr>
          <a:xfrm>
            <a:off x="9919081" y="1303681"/>
            <a:ext cx="825209" cy="213968"/>
          </a:xfrm>
          <a:prstGeom prst="rect">
            <a:avLst/>
          </a:prstGeom>
        </p:spPr>
        <p:txBody>
          <a:bodyPr wrap="none" lIns="0" tIns="0" rIns="0" bIns="0">
            <a:spAutoFit/>
          </a:bodyPr>
          <a:lstStyle/>
          <a:p>
            <a:pPr marL="0"/>
            <a:r>
              <a:rPr lang="en-US" sz="1403" b="1" i="0" spc="0" baseline="0" dirty="0">
                <a:latin typeface="Calibri-Bold"/>
              </a:rPr>
              <a:t>Meesauuni</a:t>
            </a:r>
          </a:p>
        </p:txBody>
      </p:sp>
      <p:sp>
        <p:nvSpPr>
          <p:cNvPr id="84" name="Rectangle 1398">
            <a:extLst>
              <a:ext uri="{FF2B5EF4-FFF2-40B4-BE49-F238E27FC236}">
                <a16:creationId xmlns:a16="http://schemas.microsoft.com/office/drawing/2014/main" id="{04B7DCF2-9E4D-43EA-9AF5-6FC0AC94AA14}"/>
              </a:ext>
            </a:extLst>
          </p:cNvPr>
          <p:cNvSpPr/>
          <p:nvPr/>
        </p:nvSpPr>
        <p:spPr>
          <a:xfrm>
            <a:off x="9919081" y="1730401"/>
            <a:ext cx="1739937" cy="1707870"/>
          </a:xfrm>
          <a:prstGeom prst="rect">
            <a:avLst/>
          </a:prstGeom>
        </p:spPr>
        <p:txBody>
          <a:bodyPr wrap="none" lIns="0" tIns="0" rIns="0" bIns="0">
            <a:spAutoFit/>
          </a:bodyPr>
          <a:lstStyle/>
          <a:p>
            <a:pPr marL="0"/>
            <a:r>
              <a:rPr lang="en-US" sz="1403" b="0" i="0" spc="0" baseline="0" dirty="0">
                <a:latin typeface="Calibri"/>
              </a:rPr>
              <a:t>Mees</a:t>
            </a:r>
            <a:r>
              <a:rPr lang="en-US" sz="1403" b="0" i="0" spc="326" baseline="0" dirty="0">
                <a:latin typeface="Calibri"/>
              </a:rPr>
              <a:t>a</a:t>
            </a:r>
            <a:r>
              <a:rPr lang="en-US" sz="1403" b="0" i="0" spc="0" baseline="0" dirty="0">
                <a:latin typeface="Calibri"/>
              </a:rPr>
              <a:t>(eli</a:t>
            </a:r>
          </a:p>
          <a:p>
            <a:pPr marL="0">
              <a:lnSpc>
                <a:spcPts val="1680"/>
              </a:lnSpc>
            </a:pPr>
            <a:r>
              <a:rPr lang="en-US" sz="1403" b="0" i="0" spc="-26" baseline="0" dirty="0">
                <a:latin typeface="Calibri"/>
              </a:rPr>
              <a:t>k</a:t>
            </a:r>
            <a:r>
              <a:rPr lang="en-US" sz="1403" b="0" i="0" spc="0" baseline="0" dirty="0">
                <a:latin typeface="Calibri"/>
              </a:rPr>
              <a:t>alsium</a:t>
            </a:r>
            <a:r>
              <a:rPr lang="en-US" sz="1403" b="0" i="0" spc="-26" baseline="0" dirty="0">
                <a:latin typeface="Calibri"/>
              </a:rPr>
              <a:t>k</a:t>
            </a:r>
            <a:r>
              <a:rPr lang="en-US" sz="1403" b="0" i="0" spc="0" baseline="0" dirty="0">
                <a:latin typeface="Calibri"/>
              </a:rPr>
              <a:t>arbona</a:t>
            </a:r>
            <a:r>
              <a:rPr lang="en-US" sz="1403" b="0" i="0" spc="-12" baseline="0" dirty="0">
                <a:latin typeface="Calibri"/>
              </a:rPr>
              <a:t>a</a:t>
            </a:r>
            <a:r>
              <a:rPr lang="en-US" sz="1403" b="0" i="0" spc="-26" baseline="0" dirty="0">
                <a:latin typeface="Calibri"/>
              </a:rPr>
              <a:t>t</a:t>
            </a:r>
            <a:r>
              <a:rPr lang="en-US" sz="1403" b="0" i="0" spc="0" baseline="0" dirty="0">
                <a:latin typeface="Calibri"/>
              </a:rPr>
              <a:t>ti</a:t>
            </a:r>
          </a:p>
          <a:p>
            <a:pPr marL="0">
              <a:lnSpc>
                <a:spcPts val="1679"/>
              </a:lnSpc>
            </a:pPr>
            <a:r>
              <a:rPr lang="en-US" sz="1403" b="0" i="0" spc="0" baseline="0" dirty="0">
                <a:latin typeface="Calibri"/>
              </a:rPr>
              <a:t>(Ca</a:t>
            </a:r>
            <a:r>
              <a:rPr lang="en-US" sz="1403" b="0" i="0" spc="-16" baseline="0" dirty="0">
                <a:latin typeface="Calibri"/>
              </a:rPr>
              <a:t>C</a:t>
            </a:r>
            <a:r>
              <a:rPr lang="en-US" sz="1403" b="0" i="0" spc="0" baseline="0" dirty="0">
                <a:latin typeface="Calibri"/>
              </a:rPr>
              <a:t>O3)), jo</a:t>
            </a:r>
            <a:r>
              <a:rPr lang="en-US" sz="1403" b="0" i="0" spc="-14" baseline="0" dirty="0">
                <a:latin typeface="Calibri"/>
              </a:rPr>
              <a:t>t</a:t>
            </a:r>
            <a:r>
              <a:rPr lang="en-US" sz="1403" b="0" i="0" spc="0" baseline="0" dirty="0">
                <a:latin typeface="Calibri"/>
              </a:rPr>
              <a:t>a </a:t>
            </a:r>
            <a:r>
              <a:rPr lang="en-US" sz="1403" b="0" i="0" spc="-21" baseline="0" dirty="0">
                <a:latin typeface="Calibri"/>
              </a:rPr>
              <a:t>s</a:t>
            </a:r>
            <a:r>
              <a:rPr lang="en-US" sz="1403" b="0" i="0" spc="0" baseline="0" dirty="0">
                <a:latin typeface="Calibri"/>
              </a:rPr>
              <a:t>y</a:t>
            </a:r>
            <a:r>
              <a:rPr lang="en-US" sz="1403" b="0" i="0" spc="-16" baseline="0" dirty="0">
                <a:latin typeface="Calibri"/>
              </a:rPr>
              <a:t>n</a:t>
            </a:r>
            <a:r>
              <a:rPr lang="en-US" sz="1403" b="0" i="0" spc="0" baseline="0" dirty="0">
                <a:latin typeface="Calibri"/>
              </a:rPr>
              <a:t>tyy</a:t>
            </a:r>
          </a:p>
          <a:p>
            <a:pPr marL="0">
              <a:lnSpc>
                <a:spcPts val="1682"/>
              </a:lnSpc>
            </a:pPr>
            <a:r>
              <a:rPr lang="en-US" sz="1403" b="0" i="0" spc="-22" baseline="0" dirty="0">
                <a:latin typeface="Calibri"/>
              </a:rPr>
              <a:t>v</a:t>
            </a:r>
            <a:r>
              <a:rPr lang="en-US" sz="1403" b="0" i="0" spc="0" baseline="0" dirty="0">
                <a:latin typeface="Calibri"/>
              </a:rPr>
              <a:t>al</a:t>
            </a:r>
            <a:r>
              <a:rPr lang="en-US" sz="1403" b="0" i="0" spc="-50" baseline="0" dirty="0">
                <a:latin typeface="Calibri"/>
              </a:rPr>
              <a:t>k</a:t>
            </a:r>
            <a:r>
              <a:rPr lang="en-US" sz="1403" b="0" i="0" spc="0" baseline="0" dirty="0">
                <a:latin typeface="Calibri"/>
              </a:rPr>
              <a:t>olipeää</a:t>
            </a:r>
          </a:p>
          <a:p>
            <a:pPr marL="0">
              <a:lnSpc>
                <a:spcPts val="1680"/>
              </a:lnSpc>
            </a:pPr>
            <a:r>
              <a:rPr lang="en-US" sz="1403" b="0" i="0" spc="-22" baseline="0" dirty="0">
                <a:latin typeface="Calibri"/>
              </a:rPr>
              <a:t>v</a:t>
            </a:r>
            <a:r>
              <a:rPr lang="en-US" sz="1403" b="0" i="0" spc="0" baseline="0" dirty="0">
                <a:latin typeface="Calibri"/>
              </a:rPr>
              <a:t>almis</a:t>
            </a:r>
            <a:r>
              <a:rPr lang="en-US" sz="1403" b="0" i="0" spc="-14" baseline="0" dirty="0">
                <a:latin typeface="Calibri"/>
              </a:rPr>
              <a:t>t</a:t>
            </a:r>
            <a:r>
              <a:rPr lang="en-US" sz="1403" b="0" i="0" spc="-15" baseline="0" dirty="0">
                <a:latin typeface="Calibri"/>
              </a:rPr>
              <a:t>e</a:t>
            </a:r>
            <a:r>
              <a:rPr lang="en-US" sz="1403" b="0" i="0" spc="-26" baseline="0" dirty="0">
                <a:latin typeface="Calibri"/>
              </a:rPr>
              <a:t>t</a:t>
            </a:r>
            <a:r>
              <a:rPr lang="en-US" sz="1403" b="0" i="0" spc="-14" baseline="0" dirty="0">
                <a:latin typeface="Calibri"/>
              </a:rPr>
              <a:t>t</a:t>
            </a:r>
            <a:r>
              <a:rPr lang="en-US" sz="1403" b="0" i="0" spc="0" baseline="0" dirty="0">
                <a:latin typeface="Calibri"/>
              </a:rPr>
              <a:t>aessa,  </a:t>
            </a:r>
          </a:p>
          <a:p>
            <a:pPr marL="0">
              <a:lnSpc>
                <a:spcPts val="1679"/>
              </a:lnSpc>
            </a:pPr>
            <a:r>
              <a:rPr lang="en-US" sz="1403" b="0" i="0" spc="0" baseline="0" dirty="0">
                <a:latin typeface="Calibri"/>
              </a:rPr>
              <a:t>pol</a:t>
            </a:r>
            <a:r>
              <a:rPr lang="en-US" sz="1403" b="0" i="0" spc="-14" baseline="0" dirty="0">
                <a:latin typeface="Calibri"/>
              </a:rPr>
              <a:t>t</a:t>
            </a:r>
            <a:r>
              <a:rPr lang="en-US" sz="1403" b="0" i="0" spc="-15" baseline="0" dirty="0">
                <a:latin typeface="Calibri"/>
              </a:rPr>
              <a:t>e</a:t>
            </a:r>
            <a:r>
              <a:rPr lang="en-US" sz="1403" b="0" i="0" spc="-14" baseline="0" dirty="0">
                <a:latin typeface="Calibri"/>
              </a:rPr>
              <a:t>t</a:t>
            </a:r>
            <a:r>
              <a:rPr lang="en-US" sz="1403" b="0" i="0" spc="0" baseline="0" dirty="0">
                <a:latin typeface="Calibri"/>
              </a:rPr>
              <a:t>aa</a:t>
            </a:r>
            <a:r>
              <a:rPr lang="en-US" sz="1403" b="0" i="0" spc="330" baseline="0" dirty="0">
                <a:latin typeface="Calibri"/>
              </a:rPr>
              <a:t>n</a:t>
            </a:r>
            <a:r>
              <a:rPr lang="en-US" sz="1403" b="0" i="0" spc="-26" baseline="0" dirty="0">
                <a:latin typeface="Calibri"/>
              </a:rPr>
              <a:t>k</a:t>
            </a:r>
            <a:r>
              <a:rPr lang="en-US" sz="1403" b="0" i="0" spc="0" baseline="0" dirty="0">
                <a:latin typeface="Calibri"/>
              </a:rPr>
              <a:t>alki</a:t>
            </a:r>
            <a:r>
              <a:rPr lang="en-US" sz="1403" b="0" i="0" spc="-15" baseline="0" dirty="0">
                <a:latin typeface="Calibri"/>
              </a:rPr>
              <a:t>k</a:t>
            </a:r>
            <a:r>
              <a:rPr lang="en-US" sz="1403" b="0" i="0" spc="0" baseline="0" dirty="0">
                <a:latin typeface="Calibri"/>
              </a:rPr>
              <a:t>s</a:t>
            </a:r>
            <a:r>
              <a:rPr lang="en-US" sz="1403" b="0" i="0" spc="327" baseline="0" dirty="0">
                <a:latin typeface="Calibri"/>
              </a:rPr>
              <a:t>i</a:t>
            </a:r>
            <a:r>
              <a:rPr lang="en-US" sz="1403" b="0" i="0" spc="0" baseline="0" dirty="0">
                <a:latin typeface="Calibri"/>
              </a:rPr>
              <a:t>(CaO) </a:t>
            </a:r>
          </a:p>
          <a:p>
            <a:pPr marL="0">
              <a:lnSpc>
                <a:spcPts val="1680"/>
              </a:lnSpc>
            </a:pPr>
            <a:r>
              <a:rPr lang="en-US" sz="1403" b="0" i="0" spc="0" baseline="0" dirty="0">
                <a:latin typeface="Calibri"/>
              </a:rPr>
              <a:t>ja </a:t>
            </a:r>
            <a:r>
              <a:rPr lang="en-US" sz="1403" b="0" i="0" spc="-26" baseline="0" dirty="0">
                <a:latin typeface="Calibri"/>
              </a:rPr>
              <a:t>k</a:t>
            </a:r>
            <a:r>
              <a:rPr lang="en-US" sz="1403" b="0" i="0" spc="-23" baseline="0" dirty="0">
                <a:latin typeface="Calibri"/>
              </a:rPr>
              <a:t>ä</a:t>
            </a:r>
            <a:r>
              <a:rPr lang="en-US" sz="1403" b="0" i="0" spc="0" baseline="0" dirty="0">
                <a:latin typeface="Calibri"/>
              </a:rPr>
              <a:t>y</a:t>
            </a:r>
            <a:r>
              <a:rPr lang="en-US" sz="1403" b="0" i="0" spc="-14" baseline="0" dirty="0">
                <a:latin typeface="Calibri"/>
              </a:rPr>
              <a:t>t</a:t>
            </a:r>
            <a:r>
              <a:rPr lang="en-US" sz="1403" b="0" i="0" spc="-15" baseline="0" dirty="0">
                <a:latin typeface="Calibri"/>
              </a:rPr>
              <a:t>e</a:t>
            </a:r>
            <a:r>
              <a:rPr lang="en-US" sz="1403" b="0" i="0" spc="-14" baseline="0" dirty="0">
                <a:latin typeface="Calibri"/>
              </a:rPr>
              <a:t>t</a:t>
            </a:r>
            <a:r>
              <a:rPr lang="en-US" sz="1403" b="0" i="0" spc="0" baseline="0" dirty="0">
                <a:latin typeface="Calibri"/>
              </a:rPr>
              <a:t>ää</a:t>
            </a:r>
            <a:r>
              <a:rPr lang="en-US" sz="1403" b="0" i="0" spc="341" baseline="0" dirty="0">
                <a:latin typeface="Calibri"/>
              </a:rPr>
              <a:t>n</a:t>
            </a:r>
            <a:r>
              <a:rPr lang="en-US" sz="1403" b="0" i="0" spc="0" baseline="0" dirty="0">
                <a:latin typeface="Calibri"/>
              </a:rPr>
              <a:t>uudelleen</a:t>
            </a:r>
          </a:p>
          <a:p>
            <a:pPr marL="0">
              <a:lnSpc>
                <a:spcPts val="1679"/>
              </a:lnSpc>
            </a:pPr>
            <a:r>
              <a:rPr lang="en-US" sz="1403" b="0" i="0" spc="-26" baseline="0" dirty="0">
                <a:latin typeface="Calibri"/>
              </a:rPr>
              <a:t>k</a:t>
            </a:r>
            <a:r>
              <a:rPr lang="en-US" sz="1403" b="0" i="0" spc="0" baseline="0" dirty="0">
                <a:latin typeface="Calibri"/>
              </a:rPr>
              <a:t>austisoinnissa. </a:t>
            </a:r>
          </a:p>
        </p:txBody>
      </p:sp>
      <p:pic>
        <p:nvPicPr>
          <p:cNvPr id="85" name="Picture 84">
            <a:hlinkClick r:id="rId2" action="ppaction://hlinksldjump"/>
            <a:extLst>
              <a:ext uri="{FF2B5EF4-FFF2-40B4-BE49-F238E27FC236}">
                <a16:creationId xmlns:a16="http://schemas.microsoft.com/office/drawing/2014/main" id="{97203638-0072-405B-ACF5-6297D2A4344E}"/>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3794260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FD14DD-9165-42FF-99DB-3FC458FE4C6B}"/>
              </a:ext>
            </a:extLst>
          </p:cNvPr>
          <p:cNvSpPr>
            <a:spLocks noGrp="1"/>
          </p:cNvSpPr>
          <p:nvPr>
            <p:ph type="title"/>
          </p:nvPr>
        </p:nvSpPr>
        <p:spPr/>
        <p:txBody>
          <a:bodyPr/>
          <a:lstStyle/>
          <a:p>
            <a:r>
              <a:rPr lang="fi-FI" dirty="0"/>
              <a:t>Tehtävät </a:t>
            </a:r>
          </a:p>
        </p:txBody>
      </p:sp>
      <p:sp>
        <p:nvSpPr>
          <p:cNvPr id="10" name="Content Placeholder 9">
            <a:extLst>
              <a:ext uri="{FF2B5EF4-FFF2-40B4-BE49-F238E27FC236}">
                <a16:creationId xmlns:a16="http://schemas.microsoft.com/office/drawing/2014/main" id="{23DEA0CC-694F-4A67-918B-1625B8E9727D}"/>
              </a:ext>
            </a:extLst>
          </p:cNvPr>
          <p:cNvSpPr>
            <a:spLocks noGrp="1"/>
          </p:cNvSpPr>
          <p:nvPr>
            <p:ph sz="half" idx="1"/>
          </p:nvPr>
        </p:nvSpPr>
        <p:spPr>
          <a:xfrm>
            <a:off x="838200" y="1825625"/>
            <a:ext cx="5181600" cy="3650501"/>
          </a:xfrm>
        </p:spPr>
        <p:txBody>
          <a:bodyPr>
            <a:normAutofit fontScale="85000" lnSpcReduction="20000"/>
          </a:bodyPr>
          <a:lstStyle/>
          <a:p>
            <a:r>
              <a:rPr lang="en-US" sz="1800" dirty="0" err="1">
                <a:latin typeface="MicrosoftSansSerif"/>
              </a:rPr>
              <a:t>Johdanto</a:t>
            </a:r>
            <a:r>
              <a:rPr lang="en-US" sz="1800" dirty="0">
                <a:latin typeface="MicrosoftSansSerif"/>
              </a:rPr>
              <a:t> </a:t>
            </a:r>
            <a:r>
              <a:rPr lang="en-US" sz="1800" dirty="0" err="1">
                <a:latin typeface="MicrosoftSansSerif"/>
              </a:rPr>
              <a:t>tehtävä</a:t>
            </a:r>
            <a:r>
              <a:rPr lang="en-US" sz="1800" spc="480" dirty="0" err="1">
                <a:latin typeface="MicrosoftSansSerif"/>
              </a:rPr>
              <a:t>:</a:t>
            </a:r>
            <a:r>
              <a:rPr lang="en-US" sz="1800" dirty="0" err="1">
                <a:latin typeface="MicrosoftSansSerif"/>
              </a:rPr>
              <a:t>Sellutehdas</a:t>
            </a:r>
            <a:r>
              <a:rPr lang="en-US" sz="1800" dirty="0">
                <a:latin typeface="MicrosoftSansSerif"/>
              </a:rPr>
              <a:t> </a:t>
            </a:r>
            <a:r>
              <a:rPr lang="en-US" sz="1800" dirty="0" err="1">
                <a:latin typeface="MicrosoftSansSerif"/>
              </a:rPr>
              <a:t>biotuotetehtaana</a:t>
            </a:r>
            <a:endParaRPr lang="en-US" sz="1800" dirty="0">
              <a:latin typeface="MicrosoftSansSerif"/>
            </a:endParaRPr>
          </a:p>
          <a:p>
            <a:r>
              <a:rPr lang="en-US" sz="1800" dirty="0" err="1">
                <a:latin typeface="MicrosoftSansSerif"/>
              </a:rPr>
              <a:t>Tehtävä</a:t>
            </a:r>
            <a:r>
              <a:rPr lang="en-US" sz="1800" dirty="0">
                <a:latin typeface="MicrosoftSansSerif"/>
              </a:rPr>
              <a:t> 2: </a:t>
            </a:r>
            <a:r>
              <a:rPr lang="en-US" sz="1800" dirty="0" err="1">
                <a:latin typeface="MicrosoftSansSerif"/>
              </a:rPr>
              <a:t>Raaka-aineet</a:t>
            </a:r>
            <a:r>
              <a:rPr lang="en-US" sz="1800" dirty="0">
                <a:latin typeface="MicrosoftSansSerif"/>
              </a:rPr>
              <a:t> ja </a:t>
            </a:r>
            <a:r>
              <a:rPr lang="en-US" sz="1800" dirty="0" err="1">
                <a:latin typeface="MicrosoftSansSerif"/>
              </a:rPr>
              <a:t>kuori</a:t>
            </a:r>
            <a:endParaRPr lang="en-US" sz="1800" dirty="0">
              <a:latin typeface="MicrosoftSansSerif"/>
            </a:endParaRPr>
          </a:p>
          <a:p>
            <a:r>
              <a:rPr lang="en-US" sz="1800" dirty="0" err="1">
                <a:latin typeface="MicrosoftSansSerif"/>
              </a:rPr>
              <a:t>Tehtävä</a:t>
            </a:r>
            <a:r>
              <a:rPr lang="en-US" sz="1800" dirty="0">
                <a:latin typeface="MicrosoftSansSerif"/>
              </a:rPr>
              <a:t> 3: </a:t>
            </a:r>
            <a:r>
              <a:rPr lang="en-US" sz="1800" dirty="0" err="1">
                <a:latin typeface="MicrosoftSansSerif"/>
              </a:rPr>
              <a:t>Keitto</a:t>
            </a:r>
            <a:r>
              <a:rPr lang="en-US" sz="1800" dirty="0">
                <a:latin typeface="MicrosoftSansSerif"/>
              </a:rPr>
              <a:t>, </a:t>
            </a:r>
            <a:r>
              <a:rPr lang="en-US" sz="1800" dirty="0" err="1">
                <a:latin typeface="MicrosoftSansSerif"/>
              </a:rPr>
              <a:t>pesu</a:t>
            </a:r>
            <a:r>
              <a:rPr lang="en-US" sz="1800" dirty="0">
                <a:latin typeface="MicrosoftSansSerif"/>
              </a:rPr>
              <a:t> ja </a:t>
            </a:r>
            <a:r>
              <a:rPr lang="en-US" sz="1800" dirty="0" err="1">
                <a:latin typeface="MicrosoftSansSerif"/>
              </a:rPr>
              <a:t>lajittelu</a:t>
            </a:r>
            <a:endParaRPr lang="en-US" sz="1800" dirty="0">
              <a:latin typeface="MicrosoftSansSerif"/>
            </a:endParaRPr>
          </a:p>
          <a:p>
            <a:r>
              <a:rPr lang="en-US" sz="1800" dirty="0" err="1">
                <a:latin typeface="MicrosoftSansSerif"/>
              </a:rPr>
              <a:t>Tehtävä</a:t>
            </a:r>
            <a:r>
              <a:rPr lang="en-US" sz="1800" dirty="0">
                <a:latin typeface="MicrosoftSansSerif"/>
              </a:rPr>
              <a:t> 4: </a:t>
            </a:r>
            <a:r>
              <a:rPr lang="en-US" sz="1800" dirty="0" err="1">
                <a:latin typeface="MicrosoftSansSerif"/>
              </a:rPr>
              <a:t>Happidelignifioint</a:t>
            </a:r>
            <a:r>
              <a:rPr lang="en-US" sz="1800" spc="528" dirty="0" err="1">
                <a:latin typeface="MicrosoftSansSerif"/>
              </a:rPr>
              <a:t>i</a:t>
            </a:r>
            <a:r>
              <a:rPr lang="en-US" sz="1800" dirty="0" err="1">
                <a:latin typeface="MicrosoftSansSerif"/>
              </a:rPr>
              <a:t>ja</a:t>
            </a:r>
            <a:r>
              <a:rPr lang="en-US" sz="1800" dirty="0">
                <a:latin typeface="MicrosoftSansSerif"/>
              </a:rPr>
              <a:t> </a:t>
            </a:r>
            <a:r>
              <a:rPr lang="en-US" sz="1800" dirty="0" err="1">
                <a:latin typeface="MicrosoftSansSerif"/>
              </a:rPr>
              <a:t>valkaisu</a:t>
            </a:r>
            <a:endParaRPr lang="en-US" sz="1800" dirty="0">
              <a:latin typeface="MicrosoftSansSerif"/>
            </a:endParaRPr>
          </a:p>
          <a:p>
            <a:r>
              <a:rPr lang="en-US" sz="1800" dirty="0" err="1">
                <a:latin typeface="MicrosoftSansSerif"/>
              </a:rPr>
              <a:t>Tehtävä</a:t>
            </a:r>
            <a:r>
              <a:rPr lang="en-US" sz="1800" dirty="0">
                <a:latin typeface="MicrosoftSansSerif"/>
              </a:rPr>
              <a:t> 5: </a:t>
            </a:r>
            <a:r>
              <a:rPr lang="en-US" sz="1800" dirty="0" err="1">
                <a:latin typeface="MicrosoftSansSerif"/>
              </a:rPr>
              <a:t>Soodakattila</a:t>
            </a:r>
            <a:endParaRPr lang="en-US" sz="1800" dirty="0">
              <a:latin typeface="MicrosoftSansSerif"/>
            </a:endParaRPr>
          </a:p>
          <a:p>
            <a:r>
              <a:rPr lang="en-US" sz="1800" dirty="0" err="1">
                <a:latin typeface="MicrosoftSansSerif"/>
              </a:rPr>
              <a:t>Tehtävä</a:t>
            </a:r>
            <a:r>
              <a:rPr lang="en-US" sz="1800" dirty="0">
                <a:latin typeface="MicrosoftSansSerif"/>
              </a:rPr>
              <a:t> 6: </a:t>
            </a:r>
            <a:r>
              <a:rPr lang="en-US" sz="1800" dirty="0" err="1">
                <a:latin typeface="MicrosoftSansSerif"/>
              </a:rPr>
              <a:t>Mustalipeän</a:t>
            </a:r>
            <a:r>
              <a:rPr lang="en-US" sz="1800" dirty="0">
                <a:latin typeface="MicrosoftSansSerif"/>
              </a:rPr>
              <a:t> </a:t>
            </a:r>
            <a:r>
              <a:rPr lang="en-US" sz="1800" dirty="0" err="1">
                <a:latin typeface="MicrosoftSansSerif"/>
              </a:rPr>
              <a:t>haihdutus</a:t>
            </a:r>
            <a:endParaRPr lang="en-US" sz="1800" dirty="0">
              <a:latin typeface="MicrosoftSansSerif"/>
            </a:endParaRPr>
          </a:p>
          <a:p>
            <a:r>
              <a:rPr lang="en-US" sz="1800" dirty="0" err="1">
                <a:latin typeface="MicrosoftSansSerif"/>
              </a:rPr>
              <a:t>Tehtävä</a:t>
            </a:r>
            <a:r>
              <a:rPr lang="en-US" sz="1800" dirty="0">
                <a:latin typeface="MicrosoftSansSerif"/>
              </a:rPr>
              <a:t> 7: </a:t>
            </a:r>
            <a:r>
              <a:rPr lang="en-US" sz="1800" dirty="0" err="1">
                <a:latin typeface="MicrosoftSansSerif"/>
              </a:rPr>
              <a:t>Uuteaineet</a:t>
            </a:r>
            <a:r>
              <a:rPr lang="en-US" sz="1800" dirty="0">
                <a:latin typeface="MicrosoftSansSerif"/>
              </a:rPr>
              <a:t> –</a:t>
            </a:r>
            <a:r>
              <a:rPr lang="en-US" sz="1800" dirty="0" err="1">
                <a:latin typeface="MicrosoftSansSerif"/>
              </a:rPr>
              <a:t>mäntyöljy</a:t>
            </a:r>
            <a:r>
              <a:rPr lang="en-US" sz="1800" dirty="0">
                <a:latin typeface="MicrosoftSansSerif"/>
              </a:rPr>
              <a:t>, </a:t>
            </a:r>
            <a:r>
              <a:rPr lang="en-US" sz="1800" dirty="0" err="1">
                <a:latin typeface="MicrosoftSansSerif"/>
              </a:rPr>
              <a:t>tärpätti</a:t>
            </a:r>
            <a:endParaRPr lang="en-US" sz="1800" dirty="0">
              <a:latin typeface="MicrosoftSansSerif"/>
            </a:endParaRPr>
          </a:p>
          <a:p>
            <a:r>
              <a:rPr lang="en-US" sz="1800" dirty="0" err="1">
                <a:latin typeface="MicrosoftSansSerif"/>
              </a:rPr>
              <a:t>Tehtävä</a:t>
            </a:r>
            <a:r>
              <a:rPr lang="en-US" sz="1800" dirty="0">
                <a:latin typeface="MicrosoftSansSerif"/>
              </a:rPr>
              <a:t> 8: </a:t>
            </a:r>
            <a:r>
              <a:rPr lang="en-US" sz="1800" dirty="0" err="1">
                <a:latin typeface="MicrosoftSansSerif"/>
              </a:rPr>
              <a:t>Ligniinin</a:t>
            </a:r>
            <a:r>
              <a:rPr lang="en-US" sz="1800" dirty="0">
                <a:latin typeface="MicrosoftSansSerif"/>
              </a:rPr>
              <a:t> </a:t>
            </a:r>
            <a:r>
              <a:rPr lang="en-US" sz="1800" dirty="0" err="1">
                <a:latin typeface="MicrosoftSansSerif"/>
              </a:rPr>
              <a:t>erotus</a:t>
            </a:r>
            <a:endParaRPr lang="en-US" sz="1800" dirty="0">
              <a:latin typeface="MicrosoftSansSerif"/>
            </a:endParaRPr>
          </a:p>
          <a:p>
            <a:r>
              <a:rPr lang="en-US" sz="1800" dirty="0" err="1">
                <a:latin typeface="MicrosoftSansSerif"/>
              </a:rPr>
              <a:t>Tehtävä</a:t>
            </a:r>
            <a:r>
              <a:rPr lang="en-US" sz="1800" dirty="0">
                <a:latin typeface="MicrosoftSansSerif"/>
              </a:rPr>
              <a:t> 9: </a:t>
            </a:r>
            <a:r>
              <a:rPr lang="en-US" sz="1800" dirty="0" err="1">
                <a:latin typeface="MicrosoftSansSerif"/>
              </a:rPr>
              <a:t>Lannoitteet</a:t>
            </a:r>
            <a:r>
              <a:rPr lang="en-US" sz="1800" dirty="0">
                <a:latin typeface="MicrosoftSansSerif"/>
              </a:rPr>
              <a:t>, </a:t>
            </a:r>
            <a:r>
              <a:rPr lang="en-US" sz="1800" dirty="0" err="1">
                <a:latin typeface="MicrosoftSansSerif"/>
              </a:rPr>
              <a:t>maanparannus</a:t>
            </a:r>
            <a:r>
              <a:rPr lang="en-US" sz="1800" dirty="0">
                <a:latin typeface="MicrosoftSansSerif"/>
              </a:rPr>
              <a:t> + </a:t>
            </a:r>
            <a:r>
              <a:rPr lang="en-US" sz="1800" dirty="0" err="1">
                <a:latin typeface="MicrosoftSansSerif"/>
              </a:rPr>
              <a:t>kalkkikierto</a:t>
            </a:r>
            <a:r>
              <a:rPr lang="en-US" sz="1800" dirty="0">
                <a:latin typeface="MicrosoftSansSerif"/>
              </a:rPr>
              <a:t> (</a:t>
            </a:r>
            <a:r>
              <a:rPr lang="en-US" sz="1800" dirty="0" err="1">
                <a:latin typeface="MicrosoftSansSerif"/>
              </a:rPr>
              <a:t>valkolipeän</a:t>
            </a:r>
            <a:r>
              <a:rPr lang="en-US" sz="1800" dirty="0">
                <a:latin typeface="MicrosoftSansSerif"/>
              </a:rPr>
              <a:t> </a:t>
            </a:r>
            <a:r>
              <a:rPr lang="en-US" sz="1800" dirty="0" err="1">
                <a:latin typeface="MicrosoftSansSerif"/>
              </a:rPr>
              <a:t>valmistus</a:t>
            </a:r>
            <a:r>
              <a:rPr lang="en-US" sz="1800" dirty="0">
                <a:latin typeface="MicrosoftSansSerif"/>
              </a:rPr>
              <a:t>)</a:t>
            </a:r>
          </a:p>
          <a:p>
            <a:r>
              <a:rPr lang="en-US" sz="1800" dirty="0" err="1">
                <a:latin typeface="MicrosoftSansSerif"/>
              </a:rPr>
              <a:t>Tehtävä</a:t>
            </a:r>
            <a:r>
              <a:rPr lang="en-US" sz="1800" dirty="0">
                <a:latin typeface="MicrosoftSansSerif"/>
              </a:rPr>
              <a:t> 10: </a:t>
            </a:r>
            <a:r>
              <a:rPr lang="en-US" sz="1800" dirty="0" err="1">
                <a:latin typeface="MicrosoftSansSerif"/>
              </a:rPr>
              <a:t>Veden</a:t>
            </a:r>
            <a:r>
              <a:rPr lang="en-US" sz="1800" dirty="0">
                <a:latin typeface="MicrosoftSansSerif"/>
              </a:rPr>
              <a:t> </a:t>
            </a:r>
            <a:r>
              <a:rPr lang="en-US" sz="1800" dirty="0" err="1">
                <a:latin typeface="MicrosoftSansSerif"/>
              </a:rPr>
              <a:t>kierto</a:t>
            </a:r>
            <a:r>
              <a:rPr lang="en-US" sz="1800" dirty="0">
                <a:latin typeface="MicrosoftSansSerif"/>
              </a:rPr>
              <a:t> ja </a:t>
            </a:r>
            <a:r>
              <a:rPr lang="en-US" sz="1800" dirty="0" err="1">
                <a:latin typeface="MicrosoftSansSerif"/>
              </a:rPr>
              <a:t>monet</a:t>
            </a:r>
            <a:r>
              <a:rPr lang="en-US" sz="1800" dirty="0">
                <a:latin typeface="MicrosoftSansSerif"/>
              </a:rPr>
              <a:t> </a:t>
            </a:r>
            <a:r>
              <a:rPr lang="en-US" sz="1800" dirty="0" err="1">
                <a:latin typeface="MicrosoftSansSerif"/>
              </a:rPr>
              <a:t>funktiot</a:t>
            </a:r>
            <a:r>
              <a:rPr lang="en-US" sz="1800" dirty="0">
                <a:latin typeface="MicrosoftSansSerif"/>
              </a:rPr>
              <a:t> </a:t>
            </a:r>
            <a:r>
              <a:rPr lang="en-US" sz="1800" dirty="0" err="1">
                <a:latin typeface="MicrosoftSansSerif"/>
              </a:rPr>
              <a:t>sellun</a:t>
            </a:r>
            <a:r>
              <a:rPr lang="en-US" sz="1800" dirty="0">
                <a:latin typeface="MicrosoftSansSerif"/>
              </a:rPr>
              <a:t> </a:t>
            </a:r>
            <a:r>
              <a:rPr lang="en-US" sz="1800" dirty="0" err="1">
                <a:latin typeface="MicrosoftSansSerif"/>
              </a:rPr>
              <a:t>valmistuksessa</a:t>
            </a:r>
            <a:endParaRPr lang="en-US" sz="1800" dirty="0">
              <a:latin typeface="MicrosoftSansSerif"/>
            </a:endParaRPr>
          </a:p>
          <a:p>
            <a:r>
              <a:rPr lang="en-US" sz="1800" dirty="0" err="1">
                <a:latin typeface="MicrosoftSansSerif"/>
              </a:rPr>
              <a:t>Lopetustehtävä</a:t>
            </a:r>
            <a:r>
              <a:rPr lang="en-US" sz="1800" dirty="0">
                <a:latin typeface="MicrosoftSansSerif"/>
              </a:rPr>
              <a:t>: </a:t>
            </a:r>
            <a:r>
              <a:rPr lang="en-US" sz="1800" dirty="0" err="1">
                <a:latin typeface="MicrosoftSansSerif"/>
              </a:rPr>
              <a:t>Tavoitteiden</a:t>
            </a:r>
            <a:r>
              <a:rPr lang="en-US" sz="1800" dirty="0">
                <a:latin typeface="MicrosoftSansSerif"/>
              </a:rPr>
              <a:t> </a:t>
            </a:r>
            <a:r>
              <a:rPr lang="en-US" sz="1800" dirty="0" err="1">
                <a:latin typeface="MicrosoftSansSerif"/>
              </a:rPr>
              <a:t>saavuttaminen</a:t>
            </a:r>
            <a:endParaRPr lang="en-US" sz="1800" dirty="0">
              <a:latin typeface="MicrosoftSansSerif"/>
            </a:endParaRPr>
          </a:p>
          <a:p>
            <a:endParaRPr lang="en-US" sz="2000" dirty="0">
              <a:latin typeface="MicrosoftSansSerif"/>
            </a:endParaRPr>
          </a:p>
          <a:p>
            <a:endParaRPr lang="en-US" sz="2000" dirty="0">
              <a:latin typeface="MicrosoftSansSerif"/>
            </a:endParaRPr>
          </a:p>
          <a:p>
            <a:endParaRPr lang="en-US" sz="2000" dirty="0">
              <a:latin typeface="MicrosoftSansSerif"/>
            </a:endParaRPr>
          </a:p>
          <a:p>
            <a:endParaRPr lang="en-US" dirty="0">
              <a:latin typeface="MicrosoftSansSerif"/>
            </a:endParaRPr>
          </a:p>
          <a:p>
            <a:endParaRPr lang="en-US" dirty="0">
              <a:latin typeface="MicrosoftSansSerif"/>
            </a:endParaRPr>
          </a:p>
          <a:p>
            <a:endParaRPr lang="en-US" dirty="0">
              <a:latin typeface="MicrosoftSansSerif"/>
            </a:endParaRPr>
          </a:p>
          <a:p>
            <a:endParaRPr lang="en-US" dirty="0">
              <a:latin typeface="MicrosoftSansSerif"/>
            </a:endParaRPr>
          </a:p>
          <a:p>
            <a:endParaRPr lang="en-US" dirty="0">
              <a:latin typeface="MicrosoftSansSerif"/>
            </a:endParaRPr>
          </a:p>
          <a:p>
            <a:endParaRPr lang="fi-FI" dirty="0"/>
          </a:p>
        </p:txBody>
      </p:sp>
      <p:sp>
        <p:nvSpPr>
          <p:cNvPr id="2" name="Content Placeholder 1">
            <a:extLst>
              <a:ext uri="{FF2B5EF4-FFF2-40B4-BE49-F238E27FC236}">
                <a16:creationId xmlns:a16="http://schemas.microsoft.com/office/drawing/2014/main" id="{58D5FBB5-4223-46FA-A2BC-089410FECAA7}"/>
              </a:ext>
            </a:extLst>
          </p:cNvPr>
          <p:cNvSpPr>
            <a:spLocks noGrp="1"/>
          </p:cNvSpPr>
          <p:nvPr>
            <p:ph sz="half" idx="2"/>
          </p:nvPr>
        </p:nvSpPr>
        <p:spPr/>
        <p:txBody>
          <a:bodyPr>
            <a:normAutofit fontScale="85000" lnSpcReduction="20000"/>
          </a:bodyPr>
          <a:lstStyle/>
          <a:p>
            <a:r>
              <a:rPr lang="fi-FI" dirty="0"/>
              <a:t>Taustatiedon selvitystä vaativat yksilötehtävät </a:t>
            </a:r>
          </a:p>
          <a:p>
            <a:endParaRPr lang="fi-FI" dirty="0"/>
          </a:p>
          <a:p>
            <a:pPr marL="0" indent="0">
              <a:buNone/>
            </a:pPr>
            <a:endParaRPr lang="fi-FI" dirty="0"/>
          </a:p>
          <a:p>
            <a:r>
              <a:rPr lang="fi-FI" dirty="0"/>
              <a:t>Pohdinta ja mielipide tehtävät</a:t>
            </a:r>
          </a:p>
          <a:p>
            <a:endParaRPr lang="fi-FI" dirty="0"/>
          </a:p>
          <a:p>
            <a:endParaRPr lang="fi-FI" dirty="0"/>
          </a:p>
          <a:p>
            <a:r>
              <a:rPr lang="fi-FI" dirty="0"/>
              <a:t>Keskusteluun perustuvat tehtävät</a:t>
            </a:r>
          </a:p>
        </p:txBody>
      </p:sp>
      <p:sp>
        <p:nvSpPr>
          <p:cNvPr id="4" name="Footer Placeholder 3">
            <a:extLst>
              <a:ext uri="{FF2B5EF4-FFF2-40B4-BE49-F238E27FC236}">
                <a16:creationId xmlns:a16="http://schemas.microsoft.com/office/drawing/2014/main" id="{42C8BD59-466A-4041-8EA7-6B5B7E2217CD}"/>
              </a:ext>
            </a:extLst>
          </p:cNvPr>
          <p:cNvSpPr>
            <a:spLocks noGrp="1"/>
          </p:cNvSpPr>
          <p:nvPr>
            <p:ph type="ftr" sz="quarter" idx="11"/>
          </p:nvPr>
        </p:nvSpPr>
        <p:spPr/>
        <p:txBody>
          <a:bodyPr/>
          <a:lstStyle/>
          <a:p>
            <a:r>
              <a:rPr lang="fi-FI"/>
              <a:t>kiertotalousamk.fi</a:t>
            </a:r>
          </a:p>
        </p:txBody>
      </p:sp>
      <p:pic>
        <p:nvPicPr>
          <p:cNvPr id="6" name="Graphic 5" descr="Head with gears">
            <a:extLst>
              <a:ext uri="{FF2B5EF4-FFF2-40B4-BE49-F238E27FC236}">
                <a16:creationId xmlns:a16="http://schemas.microsoft.com/office/drawing/2014/main" id="{D369BD9D-84A3-437A-AD10-300ABE1504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0185" y="1674507"/>
            <a:ext cx="914400" cy="914400"/>
          </a:xfrm>
          <a:prstGeom prst="rect">
            <a:avLst/>
          </a:prstGeom>
        </p:spPr>
      </p:pic>
      <p:pic>
        <p:nvPicPr>
          <p:cNvPr id="7" name="Graphic 6" descr="Group brainstorm">
            <a:extLst>
              <a:ext uri="{FF2B5EF4-FFF2-40B4-BE49-F238E27FC236}">
                <a16:creationId xmlns:a16="http://schemas.microsoft.com/office/drawing/2014/main" id="{E62076AE-A1B4-425C-86D7-BE3A1BECC1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20185" y="4285231"/>
            <a:ext cx="914400" cy="914400"/>
          </a:xfrm>
          <a:prstGeom prst="rect">
            <a:avLst/>
          </a:prstGeom>
        </p:spPr>
      </p:pic>
      <p:pic>
        <p:nvPicPr>
          <p:cNvPr id="8" name="Graphic 7" descr="Brain in head">
            <a:extLst>
              <a:ext uri="{FF2B5EF4-FFF2-40B4-BE49-F238E27FC236}">
                <a16:creationId xmlns:a16="http://schemas.microsoft.com/office/drawing/2014/main" id="{5B22D0CE-1040-40A1-B7D0-DE001A93BE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20185" y="2935561"/>
            <a:ext cx="914400" cy="914400"/>
          </a:xfrm>
          <a:prstGeom prst="rect">
            <a:avLst/>
          </a:prstGeom>
        </p:spPr>
      </p:pic>
      <p:pic>
        <p:nvPicPr>
          <p:cNvPr id="9" name="Picture 8">
            <a:hlinkClick r:id="rId8" action="ppaction://hlinksldjump"/>
            <a:extLst>
              <a:ext uri="{FF2B5EF4-FFF2-40B4-BE49-F238E27FC236}">
                <a16:creationId xmlns:a16="http://schemas.microsoft.com/office/drawing/2014/main" id="{2C9D428C-69EF-4A7E-85EE-4E4FDD6402F3}"/>
              </a:ext>
            </a:extLst>
          </p:cNvPr>
          <p:cNvPicPr>
            <a:picLocks noChangeAspect="1"/>
          </p:cNvPicPr>
          <p:nvPr/>
        </p:nvPicPr>
        <p:blipFill>
          <a:blip r:embed="rId9"/>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1697322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Head with gears">
            <a:extLst>
              <a:ext uri="{FF2B5EF4-FFF2-40B4-BE49-F238E27FC236}">
                <a16:creationId xmlns:a16="http://schemas.microsoft.com/office/drawing/2014/main" id="{CFDC1C03-B69A-4B7D-87E2-8E134B058B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5929" y="437089"/>
            <a:ext cx="914400" cy="914400"/>
          </a:xfrm>
          <a:prstGeom prst="rect">
            <a:avLst/>
          </a:prstGeom>
        </p:spPr>
      </p:pic>
      <p:sp>
        <p:nvSpPr>
          <p:cNvPr id="2" name="Title 1">
            <a:extLst>
              <a:ext uri="{FF2B5EF4-FFF2-40B4-BE49-F238E27FC236}">
                <a16:creationId xmlns:a16="http://schemas.microsoft.com/office/drawing/2014/main" id="{29E25538-325B-4215-ACC4-9B9D9D59EF85}"/>
              </a:ext>
            </a:extLst>
          </p:cNvPr>
          <p:cNvSpPr>
            <a:spLocks noGrp="1"/>
          </p:cNvSpPr>
          <p:nvPr>
            <p:ph type="title"/>
          </p:nvPr>
        </p:nvSpPr>
        <p:spPr/>
        <p:txBody>
          <a:bodyPr>
            <a:normAutofit fontScale="90000"/>
          </a:bodyPr>
          <a:lstStyle/>
          <a:p>
            <a:r>
              <a:rPr lang="fi-FI" dirty="0"/>
              <a:t>Johdanto tehtävä: Teollinen</a:t>
            </a:r>
            <a:br>
              <a:rPr lang="fi-FI" dirty="0"/>
            </a:br>
            <a:r>
              <a:rPr lang="fi-FI" dirty="0"/>
              <a:t>ekosysteemi, sellutehdas biotuotetehtaana</a:t>
            </a:r>
          </a:p>
        </p:txBody>
      </p:sp>
      <p:sp>
        <p:nvSpPr>
          <p:cNvPr id="3" name="Content Placeholder 2">
            <a:extLst>
              <a:ext uri="{FF2B5EF4-FFF2-40B4-BE49-F238E27FC236}">
                <a16:creationId xmlns:a16="http://schemas.microsoft.com/office/drawing/2014/main" id="{2C4238F9-9B4C-4C9E-A99B-35FCE14A7D05}"/>
              </a:ext>
            </a:extLst>
          </p:cNvPr>
          <p:cNvSpPr>
            <a:spLocks noGrp="1"/>
          </p:cNvSpPr>
          <p:nvPr>
            <p:ph idx="1"/>
          </p:nvPr>
        </p:nvSpPr>
        <p:spPr>
          <a:xfrm>
            <a:off x="838200" y="1825625"/>
            <a:ext cx="10515600" cy="3584575"/>
          </a:xfrm>
        </p:spPr>
        <p:txBody>
          <a:bodyPr>
            <a:normAutofit fontScale="62500" lnSpcReduction="20000"/>
          </a:bodyPr>
          <a:lstStyle/>
          <a:p>
            <a:pPr marL="457200" indent="-457200">
              <a:buFont typeface="+mj-lt"/>
              <a:buAutoNum type="arabicPeriod"/>
            </a:pPr>
            <a:r>
              <a:rPr lang="fi-FI" sz="2000" dirty="0"/>
              <a:t>Osa 1: Tutki taustat (tutustu johdantomateriaaliin)</a:t>
            </a:r>
          </a:p>
          <a:p>
            <a:pPr marL="914400" lvl="1" indent="-457200">
              <a:buFont typeface="+mj-lt"/>
              <a:buAutoNum type="arabicPeriod"/>
            </a:pPr>
            <a:r>
              <a:rPr lang="fi-FI" sz="1600" dirty="0"/>
              <a:t>Tunnusomaista biotuotetehtaalle: Mitä tarkoitetaan, kun puhutaan sellutehtaasta biotuotetehtaana? Erot: mikä on sellutehtaan ero verrattuna biotuotetehtaaseen? </a:t>
            </a:r>
          </a:p>
          <a:p>
            <a:pPr marL="914400" lvl="1" indent="-457200">
              <a:buFont typeface="+mj-lt"/>
              <a:buAutoNum type="arabicPeriod"/>
            </a:pPr>
            <a:r>
              <a:rPr lang="fi-FI" sz="1600" dirty="0"/>
              <a:t>Mieti myös mistä komponenteista puu koostuu? Mitkä puun komponentit ovat “</a:t>
            </a:r>
            <a:r>
              <a:rPr lang="fi-FI" sz="1600" dirty="0" err="1"/>
              <a:t>vapaassakäytössä</a:t>
            </a:r>
            <a:r>
              <a:rPr lang="fi-FI" sz="1600" dirty="0"/>
              <a:t>” </a:t>
            </a:r>
            <a:r>
              <a:rPr lang="fi-FI" sz="1600" dirty="0" err="1"/>
              <a:t>sivuotuotteisiin</a:t>
            </a:r>
            <a:r>
              <a:rPr lang="fi-FI" sz="1600" dirty="0"/>
              <a:t>/lisäarvoa tuottaviin tuotteisiin? Idea on miettiä resurssitehokkuutta.</a:t>
            </a:r>
          </a:p>
          <a:p>
            <a:pPr marL="457200" indent="-457200">
              <a:buFont typeface="+mj-lt"/>
              <a:buAutoNum type="arabicPeriod"/>
            </a:pPr>
            <a:r>
              <a:rPr lang="fi-FI" sz="2000" dirty="0"/>
              <a:t>Osa 2: Laadi </a:t>
            </a:r>
            <a:r>
              <a:rPr lang="fi-FI" sz="2000" dirty="0" err="1"/>
              <a:t>MindMap</a:t>
            </a:r>
            <a:r>
              <a:rPr lang="fi-FI" sz="2000" dirty="0"/>
              <a:t> ja palauta se keskustelualueelle (tutustu kolmen muun opiskelijan </a:t>
            </a:r>
            <a:r>
              <a:rPr lang="fi-FI" sz="2000" dirty="0" err="1"/>
              <a:t>MindMappiin</a:t>
            </a:r>
            <a:r>
              <a:rPr lang="fi-FI" sz="2000" dirty="0"/>
              <a:t> ja kommentoi)</a:t>
            </a:r>
          </a:p>
          <a:p>
            <a:pPr marL="914400" lvl="1" indent="-457200">
              <a:buFont typeface="+mj-lt"/>
              <a:buAutoNum type="arabicPeriod"/>
            </a:pPr>
            <a:r>
              <a:rPr lang="fi-FI" sz="1600" dirty="0"/>
              <a:t>Millaiset yritykset voivat käyttää biotuotetehtaan sivuvirtoja raaka- aineina?</a:t>
            </a:r>
          </a:p>
          <a:p>
            <a:pPr marL="914400" lvl="1" indent="-457200">
              <a:buFont typeface="+mj-lt"/>
              <a:buAutoNum type="arabicPeriod"/>
            </a:pPr>
            <a:r>
              <a:rPr lang="fi-FI" sz="1600" dirty="0"/>
              <a:t>Etsi esimerkki yrityksiä (5 kpl) ja esimerkkituotteita (5 kpl). Tee </a:t>
            </a:r>
            <a:r>
              <a:rPr lang="fi-FI" sz="1600" dirty="0" err="1"/>
              <a:t>mindmap</a:t>
            </a:r>
            <a:r>
              <a:rPr lang="fi-FI" sz="1600" dirty="0"/>
              <a:t>,  jossa sijoitat sellutehtaan keskelle </a:t>
            </a:r>
            <a:r>
              <a:rPr lang="fi-FI" sz="1600" dirty="0" err="1"/>
              <a:t>mindmappia</a:t>
            </a:r>
            <a:r>
              <a:rPr lang="fi-FI" sz="1600" dirty="0"/>
              <a:t>. Ajattele, että sellutehdas on biotuotetehtaansydän.</a:t>
            </a:r>
          </a:p>
          <a:p>
            <a:pPr marL="914400" lvl="1" indent="-457200">
              <a:buFont typeface="+mj-lt"/>
              <a:buAutoNum type="arabicPeriod"/>
            </a:pPr>
            <a:r>
              <a:rPr lang="fi-FI" sz="1600" dirty="0"/>
              <a:t>Vastaa vielä omaan keskusteluusi: kerron kenen </a:t>
            </a:r>
            <a:r>
              <a:rPr lang="fi-FI" sz="1600" dirty="0" err="1"/>
              <a:t>mindmappeihin</a:t>
            </a:r>
            <a:r>
              <a:rPr lang="fi-FI" sz="1600" dirty="0"/>
              <a:t> tutustuit ja mitä uutta tietoa sait, oivalsitko jotakin?</a:t>
            </a:r>
            <a:endParaRPr lang="fi-FI" sz="2000" dirty="0"/>
          </a:p>
          <a:p>
            <a:pPr marL="457200" indent="-457200">
              <a:buFont typeface="+mj-lt"/>
              <a:buAutoNum type="arabicPeriod"/>
            </a:pPr>
            <a:r>
              <a:rPr lang="fi-FI" sz="2000" dirty="0"/>
              <a:t>Osa 3: Määritä tavoitteesi opintojaksolle (formaatti vapaa)</a:t>
            </a:r>
          </a:p>
          <a:p>
            <a:pPr marL="914400" lvl="1" indent="-457200">
              <a:buFont typeface="+mj-lt"/>
              <a:buAutoNum type="arabicPeriod"/>
            </a:pPr>
            <a:r>
              <a:rPr lang="fi-FI" sz="1600" dirty="0"/>
              <a:t>Pohdi lähtötasoasi: Missä olen nyt kiertotalouteen liittyvässä osaamisessa?</a:t>
            </a:r>
          </a:p>
          <a:p>
            <a:pPr marL="914400" lvl="1" indent="-457200">
              <a:buFont typeface="+mj-lt"/>
              <a:buAutoNum type="arabicPeriod"/>
            </a:pPr>
            <a:r>
              <a:rPr lang="fi-FI" sz="1600" dirty="0"/>
              <a:t>Mitä haluan oppia ja saavuttaa? Osaamistavoitteesi? Peilaa toteutuksen osaamistavoitteisiin.</a:t>
            </a:r>
          </a:p>
          <a:p>
            <a:r>
              <a:rPr lang="fi-FI" sz="2000" dirty="0"/>
              <a:t>Tutustu tehtävässä esimerkiksi seuraaviin lähteisiin:</a:t>
            </a:r>
          </a:p>
          <a:p>
            <a:pPr lvl="1"/>
            <a:r>
              <a:rPr lang="fi-FI" sz="1500" dirty="0"/>
              <a:t>Antikainen, R., </a:t>
            </a:r>
            <a:r>
              <a:rPr lang="fi-FI" sz="1500" dirty="0" err="1"/>
              <a:t>Dalhammar</a:t>
            </a:r>
            <a:r>
              <a:rPr lang="fi-FI" sz="1500" dirty="0"/>
              <a:t>, C., Hildén, M., </a:t>
            </a:r>
            <a:r>
              <a:rPr lang="fi-FI" sz="1500" dirty="0" err="1"/>
              <a:t>Judl</a:t>
            </a:r>
            <a:r>
              <a:rPr lang="fi-FI" sz="1500" dirty="0"/>
              <a:t>, J., Jääskeläinen, T., Kautto, P. et al. 2017. </a:t>
            </a:r>
            <a:r>
              <a:rPr lang="fi-FI" sz="1500" dirty="0" err="1"/>
              <a:t>Renewal</a:t>
            </a:r>
            <a:r>
              <a:rPr lang="fi-FI" sz="1500" dirty="0"/>
              <a:t> of </a:t>
            </a:r>
            <a:r>
              <a:rPr lang="fi-FI" sz="1500" dirty="0" err="1"/>
              <a:t>forest</a:t>
            </a:r>
            <a:r>
              <a:rPr lang="fi-FI" sz="1500" dirty="0"/>
              <a:t> </a:t>
            </a:r>
            <a:r>
              <a:rPr lang="fi-FI" sz="1500" dirty="0" err="1"/>
              <a:t>based</a:t>
            </a:r>
            <a:r>
              <a:rPr lang="fi-FI" sz="1500" dirty="0"/>
              <a:t> </a:t>
            </a:r>
            <a:r>
              <a:rPr lang="fi-FI" sz="1500" dirty="0" err="1"/>
              <a:t>manufacturing</a:t>
            </a:r>
            <a:r>
              <a:rPr lang="fi-FI" sz="1500" dirty="0"/>
              <a:t> </a:t>
            </a:r>
            <a:r>
              <a:rPr lang="fi-FI" sz="1500" dirty="0" err="1"/>
              <a:t>towards</a:t>
            </a:r>
            <a:r>
              <a:rPr lang="fi-FI" sz="1500" dirty="0"/>
              <a:t> a </a:t>
            </a:r>
            <a:r>
              <a:rPr lang="fi-FI" sz="1500" dirty="0" err="1"/>
              <a:t>sustainable</a:t>
            </a:r>
            <a:r>
              <a:rPr lang="fi-FI" sz="1500" dirty="0"/>
              <a:t> </a:t>
            </a:r>
            <a:r>
              <a:rPr lang="fi-FI" sz="1500" dirty="0" err="1"/>
              <a:t>circular</a:t>
            </a:r>
            <a:r>
              <a:rPr lang="fi-FI" sz="1500" dirty="0"/>
              <a:t> </a:t>
            </a:r>
            <a:r>
              <a:rPr lang="fi-FI" sz="1500" dirty="0" err="1"/>
              <a:t>bioeconomy</a:t>
            </a:r>
            <a:r>
              <a:rPr lang="fi-FI" sz="1500" dirty="0"/>
              <a:t>. Luettu 1.4.2019. </a:t>
            </a:r>
            <a:r>
              <a:rPr lang="fi-FI" sz="1500" dirty="0">
                <a:hlinkClick r:id="rId4"/>
              </a:rPr>
              <a:t>https://core.ac.uk/download/pdf/84364223.pdf</a:t>
            </a:r>
            <a:r>
              <a:rPr lang="fi-FI" sz="1500" dirty="0"/>
              <a:t>  </a:t>
            </a:r>
            <a:r>
              <a:rPr lang="fi-FI" sz="1500" dirty="0">
                <a:sym typeface="Wingdings" panose="05000000000000000000" pitchFamily="2" charset="2"/>
              </a:rPr>
              <a:t> </a:t>
            </a:r>
            <a:r>
              <a:rPr lang="fi-FI" sz="1500" dirty="0"/>
              <a:t>tutki </a:t>
            </a:r>
            <a:r>
              <a:rPr lang="fi-FI" sz="1500" dirty="0" err="1"/>
              <a:t>eirytisesti</a:t>
            </a:r>
            <a:r>
              <a:rPr lang="fi-FI" sz="1500" dirty="0"/>
              <a:t> luku 6. </a:t>
            </a:r>
            <a:r>
              <a:rPr lang="fi-FI" sz="1500" dirty="0" err="1"/>
              <a:t>Biorefinery</a:t>
            </a:r>
            <a:r>
              <a:rPr lang="fi-FI" sz="1500" dirty="0"/>
              <a:t> case.</a:t>
            </a:r>
            <a:endParaRPr lang="en-US" sz="1500" dirty="0"/>
          </a:p>
          <a:p>
            <a:pPr lvl="1"/>
            <a:r>
              <a:rPr lang="en-US" sz="1500" dirty="0"/>
              <a:t>RISE. 2015. RISE Roadmap. Roadmap 2015 – 2025. The pulp mill biorefinery. Stockholm, Sweden: RISE Research Institutes of Sweden. </a:t>
            </a:r>
            <a:r>
              <a:rPr lang="en-US" sz="1500" dirty="0" err="1"/>
              <a:t>Luettu</a:t>
            </a:r>
            <a:r>
              <a:rPr lang="en-US" sz="1500" dirty="0"/>
              <a:t> 1.4.2019. </a:t>
            </a:r>
            <a:r>
              <a:rPr lang="fi-FI" sz="1500" dirty="0">
                <a:hlinkClick r:id="rId5"/>
              </a:rPr>
              <a:t>http://www.innventia.com/Global/Roadmaps/Roadmap%20The%20pulp%20mill%20biorefinery.pdf?epslanguage=sv</a:t>
            </a:r>
            <a:endParaRPr lang="fi-FI" sz="1500" dirty="0"/>
          </a:p>
          <a:p>
            <a:pPr lvl="1"/>
            <a:r>
              <a:rPr lang="en-US" sz="1500" dirty="0"/>
              <a:t>RISE. 2015. Roadmaps toward the future bioeconomy – the vital role of the forest industry. Stockholm, Sweden: RISE Research Institutes of Sweden. </a:t>
            </a:r>
            <a:r>
              <a:rPr lang="en-US" sz="1500" dirty="0" err="1"/>
              <a:t>Luettu</a:t>
            </a:r>
            <a:r>
              <a:rPr lang="en-US" sz="1500" dirty="0"/>
              <a:t> 4.6.2019. </a:t>
            </a:r>
            <a:r>
              <a:rPr lang="fi-FI" sz="1500" dirty="0">
                <a:hlinkClick r:id="rId6"/>
              </a:rPr>
              <a:t>http://www.innventia.com/Documents/Produktblad/Stab/Folder_roadmaps_jan%202016_webb.pdf</a:t>
            </a:r>
            <a:endParaRPr lang="en-US" sz="1500" dirty="0"/>
          </a:p>
          <a:p>
            <a:pPr lvl="1"/>
            <a:r>
              <a:rPr lang="en-US" sz="1500" dirty="0"/>
              <a:t>Unique industrial ecosystem  in </a:t>
            </a:r>
            <a:r>
              <a:rPr lang="en-US" sz="1500" dirty="0" err="1"/>
              <a:t>Äänekoski</a:t>
            </a:r>
            <a:r>
              <a:rPr lang="fi-FI" sz="1500" dirty="0"/>
              <a:t>. </a:t>
            </a:r>
            <a:r>
              <a:rPr lang="fi-FI" sz="1500" dirty="0" err="1"/>
              <a:t>n.d</a:t>
            </a:r>
            <a:r>
              <a:rPr lang="fi-FI" sz="1500" dirty="0"/>
              <a:t>. Metsä </a:t>
            </a:r>
            <a:r>
              <a:rPr lang="fi-FI" sz="1500" dirty="0" err="1"/>
              <a:t>Fibre</a:t>
            </a:r>
            <a:r>
              <a:rPr lang="fi-FI" sz="1500" dirty="0"/>
              <a:t>. Luettu 28.6.2019. </a:t>
            </a:r>
            <a:r>
              <a:rPr lang="fi-FI" sz="1500" dirty="0">
                <a:hlinkClick r:id="rId7"/>
              </a:rPr>
              <a:t>https://www.metsafibre.com/en/Archive/Pages/Unique-industrial-ecosystem-in-%C3%84%C3%A4nekoski-.aspx</a:t>
            </a:r>
            <a:r>
              <a:rPr lang="fi-FI" sz="1500" dirty="0"/>
              <a:t> </a:t>
            </a:r>
          </a:p>
          <a:p>
            <a:r>
              <a:rPr lang="fi-FI" sz="2000" dirty="0"/>
              <a:t>Tehtävän hyväksytty suoritus edellyttää: vähintään viiden lähteen käyttöä (muista tieteellinen lähdeviittaaminen ja lähdeluettelo)</a:t>
            </a:r>
          </a:p>
          <a:p>
            <a:endParaRPr lang="fi-FI" dirty="0"/>
          </a:p>
          <a:p>
            <a:endParaRPr lang="fi-FI" dirty="0"/>
          </a:p>
          <a:p>
            <a:endParaRPr lang="fi-FI" dirty="0"/>
          </a:p>
          <a:p>
            <a:endParaRPr lang="fi-FI" dirty="0"/>
          </a:p>
        </p:txBody>
      </p:sp>
      <p:sp>
        <p:nvSpPr>
          <p:cNvPr id="4" name="Footer Placeholder 3">
            <a:extLst>
              <a:ext uri="{FF2B5EF4-FFF2-40B4-BE49-F238E27FC236}">
                <a16:creationId xmlns:a16="http://schemas.microsoft.com/office/drawing/2014/main" id="{82EB2153-6F98-43CA-9F6B-D692B95E46BB}"/>
              </a:ext>
            </a:extLst>
          </p:cNvPr>
          <p:cNvSpPr>
            <a:spLocks noGrp="1"/>
          </p:cNvSpPr>
          <p:nvPr>
            <p:ph type="ftr" sz="quarter" idx="11"/>
          </p:nvPr>
        </p:nvSpPr>
        <p:spPr/>
        <p:txBody>
          <a:bodyPr/>
          <a:lstStyle/>
          <a:p>
            <a:r>
              <a:rPr lang="fi-FI"/>
              <a:t>kiertotalousamk.fi</a:t>
            </a:r>
          </a:p>
        </p:txBody>
      </p:sp>
      <p:pic>
        <p:nvPicPr>
          <p:cNvPr id="6" name="Graphic 5" descr="Group brainstorm">
            <a:extLst>
              <a:ext uri="{FF2B5EF4-FFF2-40B4-BE49-F238E27FC236}">
                <a16:creationId xmlns:a16="http://schemas.microsoft.com/office/drawing/2014/main" id="{F9B66C3D-7B3B-4547-BF27-862A96224E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40329" y="432241"/>
            <a:ext cx="914400" cy="914400"/>
          </a:xfrm>
          <a:prstGeom prst="rect">
            <a:avLst/>
          </a:prstGeom>
        </p:spPr>
      </p:pic>
    </p:spTree>
    <p:extLst>
      <p:ext uri="{BB962C8B-B14F-4D97-AF65-F5344CB8AC3E}">
        <p14:creationId xmlns:p14="http://schemas.microsoft.com/office/powerpoint/2010/main" val="270770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Sellutehdas biotuotetehtaana</a:t>
            </a:r>
          </a:p>
        </p:txBody>
      </p:sp>
      <p:sp>
        <p:nvSpPr>
          <p:cNvPr id="3" name="Sisällön paikkamerkki 2"/>
          <p:cNvSpPr>
            <a:spLocks noGrp="1"/>
          </p:cNvSpPr>
          <p:nvPr>
            <p:ph idx="1"/>
          </p:nvPr>
        </p:nvSpPr>
        <p:spPr>
          <a:xfrm>
            <a:off x="838200" y="1825625"/>
            <a:ext cx="10515600" cy="4161289"/>
          </a:xfrm>
        </p:spPr>
        <p:txBody>
          <a:bodyPr/>
          <a:lstStyle/>
          <a:p>
            <a:pPr marL="0" indent="0">
              <a:buNone/>
            </a:pPr>
            <a:r>
              <a:rPr lang="fi-FI" dirty="0"/>
              <a:t>5 op:n kokonaisuus sellutehtaan sellunvalmistuksen sivuvirtojen hyötykäytöstä ja sellun valmistuksen sisäisistä materiaalikierroista.</a:t>
            </a:r>
          </a:p>
          <a:p>
            <a:pPr marL="0" indent="0">
              <a:buNone/>
            </a:pPr>
            <a:endParaRPr lang="fi-FI" dirty="0"/>
          </a:p>
          <a:p>
            <a:pPr marL="0" indent="0">
              <a:buNone/>
            </a:pPr>
            <a:r>
              <a:rPr lang="fi-FI" dirty="0"/>
              <a:t>Nina Kukkasniemi (TAMK)</a:t>
            </a:r>
          </a:p>
          <a:p>
            <a:pPr marL="0" indent="0">
              <a:buNone/>
            </a:pPr>
            <a:r>
              <a:rPr lang="fi-FI" dirty="0" err="1"/>
              <a:t>KiertotalousAMK</a:t>
            </a:r>
            <a:endParaRPr lang="fi-FI" dirty="0"/>
          </a:p>
          <a:p>
            <a:pPr marL="0" indent="0">
              <a:buNone/>
            </a:pPr>
            <a:r>
              <a:rPr lang="fi-FI" dirty="0"/>
              <a:t>https://kiertotalousamk.turkuamk.fi/opintojaksot/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930873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Head with gears">
            <a:extLst>
              <a:ext uri="{FF2B5EF4-FFF2-40B4-BE49-F238E27FC236}">
                <a16:creationId xmlns:a16="http://schemas.microsoft.com/office/drawing/2014/main" id="{17D33745-2D67-43AB-9F86-6513BE401F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5929" y="437089"/>
            <a:ext cx="914400" cy="914400"/>
          </a:xfrm>
          <a:prstGeom prst="rect">
            <a:avLst/>
          </a:prstGeom>
        </p:spPr>
      </p:pic>
      <p:sp>
        <p:nvSpPr>
          <p:cNvPr id="2" name="Title 1">
            <a:extLst>
              <a:ext uri="{FF2B5EF4-FFF2-40B4-BE49-F238E27FC236}">
                <a16:creationId xmlns:a16="http://schemas.microsoft.com/office/drawing/2014/main" id="{F0042DC3-BD9C-4935-96EF-3D4353577164}"/>
              </a:ext>
            </a:extLst>
          </p:cNvPr>
          <p:cNvSpPr>
            <a:spLocks noGrp="1"/>
          </p:cNvSpPr>
          <p:nvPr>
            <p:ph type="title"/>
          </p:nvPr>
        </p:nvSpPr>
        <p:spPr/>
        <p:txBody>
          <a:bodyPr/>
          <a:lstStyle/>
          <a:p>
            <a:r>
              <a:rPr lang="fi-FI" dirty="0"/>
              <a:t>Tehtävä 2: Puuraaka-aineet</a:t>
            </a:r>
            <a:br>
              <a:rPr lang="fi-FI" dirty="0"/>
            </a:br>
            <a:r>
              <a:rPr lang="fi-FI" dirty="0"/>
              <a:t>ja puun kuori </a:t>
            </a:r>
          </a:p>
        </p:txBody>
      </p:sp>
      <p:sp>
        <p:nvSpPr>
          <p:cNvPr id="3" name="Content Placeholder 2">
            <a:extLst>
              <a:ext uri="{FF2B5EF4-FFF2-40B4-BE49-F238E27FC236}">
                <a16:creationId xmlns:a16="http://schemas.microsoft.com/office/drawing/2014/main" id="{DB8AEFF8-CB00-4FBD-92D6-D1C1B044B819}"/>
              </a:ext>
            </a:extLst>
          </p:cNvPr>
          <p:cNvSpPr>
            <a:spLocks noGrp="1"/>
          </p:cNvSpPr>
          <p:nvPr>
            <p:ph idx="1"/>
          </p:nvPr>
        </p:nvSpPr>
        <p:spPr>
          <a:xfrm>
            <a:off x="838200" y="1825626"/>
            <a:ext cx="10515600" cy="3613150"/>
          </a:xfrm>
        </p:spPr>
        <p:txBody>
          <a:bodyPr>
            <a:normAutofit fontScale="47500" lnSpcReduction="20000"/>
          </a:bodyPr>
          <a:lstStyle/>
          <a:p>
            <a:pPr marL="514350" indent="-514350">
              <a:buFont typeface="+mj-lt"/>
              <a:buAutoNum type="arabicPeriod"/>
            </a:pPr>
            <a:r>
              <a:rPr lang="fi-FI" dirty="0"/>
              <a:t>Osa 1: Tutki taustat puuraaka-aineisiin liittyen</a:t>
            </a:r>
          </a:p>
          <a:p>
            <a:pPr marL="971550" lvl="1" indent="-514350">
              <a:buFont typeface="+mj-lt"/>
              <a:buAutoNum type="arabicPeriod"/>
            </a:pPr>
            <a:r>
              <a:rPr lang="fi-FI" dirty="0"/>
              <a:t>Kertaus: Mitkä ovat pääasialliset puuraaka-aineet kemiallisen massan valmistuksessa? Suomessa, maailmalla?</a:t>
            </a:r>
          </a:p>
          <a:p>
            <a:pPr marL="971550" lvl="1" indent="-514350">
              <a:buFont typeface="+mj-lt"/>
              <a:buAutoNum type="arabicPeriod"/>
            </a:pPr>
            <a:r>
              <a:rPr lang="fi-FI" dirty="0"/>
              <a:t>Pääasiallisena raaka-aineena on metsästä saatava kuitupuu, mutta myös sahoilta saatava hake ja puru – Kyllä tämä on kiertotaloutta, mutta ota hetki ja pohdi miksi tämä on tärkeää? Onko rajoitteita?  Listaa ylös asioita jotka ovat plussaa.</a:t>
            </a:r>
          </a:p>
          <a:p>
            <a:pPr marL="971550" lvl="1" indent="-514350">
              <a:buFont typeface="+mj-lt"/>
              <a:buAutoNum type="arabicPeriod"/>
            </a:pPr>
            <a:r>
              <a:rPr lang="fi-FI" dirty="0"/>
              <a:t>Resurssitehokkuus ja kierrätys: Kuinka haketus ja hakkeen seulonta ovat osa sisäistä materiaalien kiertoa?</a:t>
            </a:r>
          </a:p>
          <a:p>
            <a:pPr marL="971550" lvl="1" indent="-514350">
              <a:buFont typeface="+mj-lt"/>
              <a:buAutoNum type="arabicPeriod"/>
            </a:pPr>
            <a:r>
              <a:rPr lang="fi-FI" dirty="0"/>
              <a:t>Talviaikaan puun sulatus tarvitaan ennen kuorintaa. Kuinka se tehdään? Onko prosessissa mitään kiertoa?</a:t>
            </a:r>
          </a:p>
          <a:p>
            <a:pPr marL="514350" indent="-514350">
              <a:buFont typeface="+mj-lt"/>
              <a:buAutoNum type="arabicPeriod"/>
            </a:pPr>
            <a:r>
              <a:rPr lang="fi-FI" dirty="0"/>
              <a:t>Osa 2: Kuori </a:t>
            </a:r>
            <a:r>
              <a:rPr lang="fi-FI" dirty="0" err="1"/>
              <a:t>aarreaittaina</a:t>
            </a:r>
            <a:r>
              <a:rPr lang="fi-FI" dirty="0"/>
              <a:t> –Pohdinta kuoren hyödyntämisestä (otsikoi omalla nimelläsi + kuvaavalla otsikolla)</a:t>
            </a:r>
          </a:p>
          <a:p>
            <a:pPr marL="971550" lvl="1" indent="-514350">
              <a:buFont typeface="+mj-lt"/>
              <a:buAutoNum type="arabicPeriod"/>
            </a:pPr>
            <a:r>
              <a:rPr lang="fi-FI" dirty="0"/>
              <a:t>Kuori on perinteisesti käytetty energian tuotantoon. Sanotaan, että kuori on aarreaitta ja se sisältää paljon arvokkaita materiaaleja. Laadi lista tai miellekartta eri lisäarvoatuottavista tuotteista joita olisi mahdollista valmistaa puun kuoresta. </a:t>
            </a:r>
          </a:p>
          <a:p>
            <a:pPr marL="971550" lvl="1" indent="-514350">
              <a:buFont typeface="+mj-lt"/>
              <a:buAutoNum type="arabicPeriod"/>
            </a:pPr>
            <a:r>
              <a:rPr lang="fi-FI" dirty="0"/>
              <a:t>Lisää vielä pohdinta osio miksi kuori on vaikea hyödyntää (vai onko se vaikeaa) muulla tavoin kuin energiaksi? Miksi eri mahdollisuuksia tutkitaan?</a:t>
            </a:r>
          </a:p>
          <a:p>
            <a:pPr marL="971550" lvl="1" indent="-514350">
              <a:buFont typeface="+mj-lt"/>
              <a:buAutoNum type="arabicPeriod"/>
            </a:pPr>
            <a:r>
              <a:rPr lang="fi-FI" dirty="0"/>
              <a:t>Perehdy toisen opiskelijan pohdintaan ja kommentoi pohdintaa</a:t>
            </a:r>
          </a:p>
          <a:p>
            <a:r>
              <a:rPr lang="fi-FI" dirty="0"/>
              <a:t>Tutustu tehtävässä esimerkiksi seuraaviin lähteisiin:</a:t>
            </a:r>
          </a:p>
          <a:p>
            <a:pPr lvl="1"/>
            <a:r>
              <a:rPr lang="fi-FI" dirty="0"/>
              <a:t>Hamunen, H. 2018. </a:t>
            </a:r>
            <a:r>
              <a:rPr lang="en-US" dirty="0"/>
              <a:t>Tree bark – a treasure chest of useful materials. </a:t>
            </a:r>
            <a:r>
              <a:rPr lang="fr-FR" dirty="0"/>
              <a:t>Natural </a:t>
            </a:r>
            <a:r>
              <a:rPr lang="fr-FR" dirty="0" err="1"/>
              <a:t>Resources</a:t>
            </a:r>
            <a:r>
              <a:rPr lang="fr-FR" dirty="0"/>
              <a:t> Institute </a:t>
            </a:r>
            <a:r>
              <a:rPr lang="fr-FR" dirty="0" err="1"/>
              <a:t>Finland</a:t>
            </a:r>
            <a:r>
              <a:rPr lang="fr-FR" dirty="0"/>
              <a:t> (Luke). </a:t>
            </a:r>
            <a:r>
              <a:rPr lang="fi-FI" dirty="0"/>
              <a:t>Luettu 23.6.2019.  </a:t>
            </a:r>
            <a:r>
              <a:rPr lang="fi-FI" dirty="0">
                <a:hlinkClick r:id="rId4"/>
              </a:rPr>
              <a:t>https://www.luke.fi/en/tree-bark-a-treasure-chest-of-useful-materials/</a:t>
            </a:r>
            <a:endParaRPr lang="fi-FI" dirty="0"/>
          </a:p>
          <a:p>
            <a:pPr lvl="1"/>
            <a:r>
              <a:rPr lang="fi-FI" dirty="0"/>
              <a:t>Hytönen, E. </a:t>
            </a:r>
            <a:r>
              <a:rPr lang="fi-FI" dirty="0" err="1"/>
              <a:t>Vepsäiläinen</a:t>
            </a:r>
            <a:r>
              <a:rPr lang="fi-FI" dirty="0"/>
              <a:t>, J. (ed.) 2018. Nordic </a:t>
            </a:r>
            <a:r>
              <a:rPr lang="fi-FI" dirty="0" err="1"/>
              <a:t>wood</a:t>
            </a:r>
            <a:r>
              <a:rPr lang="fi-FI" dirty="0"/>
              <a:t> </a:t>
            </a:r>
            <a:r>
              <a:rPr lang="fi-FI" dirty="0" err="1"/>
              <a:t>biorefinery</a:t>
            </a:r>
            <a:r>
              <a:rPr lang="fi-FI" dirty="0"/>
              <a:t> </a:t>
            </a:r>
            <a:r>
              <a:rPr lang="fi-FI" dirty="0" err="1"/>
              <a:t>conference</a:t>
            </a:r>
            <a:r>
              <a:rPr lang="fi-FI" dirty="0"/>
              <a:t>. Teknologian tutkimuskeskus VTT Oy. Read on 1.3.2019. </a:t>
            </a:r>
            <a:r>
              <a:rPr lang="fi-FI" dirty="0">
                <a:hlinkClick r:id="rId5"/>
              </a:rPr>
              <a:t>https://www.vtt.fi/inf/pdf/technology/2018/T340.pdf</a:t>
            </a:r>
            <a:r>
              <a:rPr lang="fi-FI" dirty="0"/>
              <a:t> Katso sivu 95 </a:t>
            </a:r>
            <a:r>
              <a:rPr lang="fi-FI" dirty="0">
                <a:sym typeface="Wingdings" panose="05000000000000000000" pitchFamily="2" charset="2"/>
              </a:rPr>
              <a:t> </a:t>
            </a:r>
            <a:r>
              <a:rPr lang="en-US" dirty="0"/>
              <a:t>Side streams: Processing of bark and wood to value-added products</a:t>
            </a:r>
          </a:p>
          <a:p>
            <a:pPr lvl="1"/>
            <a:r>
              <a:rPr lang="fi-FI" dirty="0" err="1"/>
              <a:t>Putting</a:t>
            </a:r>
            <a:r>
              <a:rPr lang="fi-FI" dirty="0"/>
              <a:t> </a:t>
            </a:r>
            <a:r>
              <a:rPr lang="fi-FI" dirty="0" err="1"/>
              <a:t>bark</a:t>
            </a:r>
            <a:r>
              <a:rPr lang="fi-FI" dirty="0"/>
              <a:t> to </a:t>
            </a:r>
            <a:r>
              <a:rPr lang="fi-FI" dirty="0" err="1"/>
              <a:t>better</a:t>
            </a:r>
            <a:r>
              <a:rPr lang="fi-FI" dirty="0"/>
              <a:t> </a:t>
            </a:r>
            <a:r>
              <a:rPr lang="fi-FI" dirty="0" err="1"/>
              <a:t>use</a:t>
            </a:r>
            <a:r>
              <a:rPr lang="fi-FI" dirty="0"/>
              <a:t>. 2016. </a:t>
            </a:r>
            <a:r>
              <a:rPr lang="fr-FR" dirty="0"/>
              <a:t>Natural </a:t>
            </a:r>
            <a:r>
              <a:rPr lang="fr-FR" dirty="0" err="1"/>
              <a:t>Resources</a:t>
            </a:r>
            <a:r>
              <a:rPr lang="fr-FR" dirty="0"/>
              <a:t> Institute </a:t>
            </a:r>
            <a:r>
              <a:rPr lang="fr-FR" dirty="0" err="1"/>
              <a:t>Finland</a:t>
            </a:r>
            <a:r>
              <a:rPr lang="fr-FR" dirty="0"/>
              <a:t> (Luke).</a:t>
            </a:r>
            <a:r>
              <a:rPr lang="fi-FI" dirty="0"/>
              <a:t>Luettu 23.6.2019. </a:t>
            </a:r>
            <a:r>
              <a:rPr lang="fi-FI" dirty="0">
                <a:hlinkClick r:id="rId6"/>
              </a:rPr>
              <a:t>https://www.luke.fi/en/putting-bark-to-better-use/</a:t>
            </a:r>
            <a:endParaRPr lang="fi-FI" dirty="0"/>
          </a:p>
          <a:p>
            <a:r>
              <a:rPr lang="fi-FI" dirty="0"/>
              <a:t>Tehtävän hyväksytty suoritus edellyttää: vähintään kolmen lähteen käyttöä (muista tieteellinen lähdeviittaaminen ja lähdeluettelo)</a:t>
            </a:r>
          </a:p>
          <a:p>
            <a:endParaRPr lang="fi-FI" dirty="0"/>
          </a:p>
        </p:txBody>
      </p:sp>
      <p:sp>
        <p:nvSpPr>
          <p:cNvPr id="4" name="Footer Placeholder 3">
            <a:extLst>
              <a:ext uri="{FF2B5EF4-FFF2-40B4-BE49-F238E27FC236}">
                <a16:creationId xmlns:a16="http://schemas.microsoft.com/office/drawing/2014/main" id="{0C4792A4-E96B-4CAD-A0D3-C3C733344B64}"/>
              </a:ext>
            </a:extLst>
          </p:cNvPr>
          <p:cNvSpPr>
            <a:spLocks noGrp="1"/>
          </p:cNvSpPr>
          <p:nvPr>
            <p:ph type="ftr" sz="quarter" idx="11"/>
          </p:nvPr>
        </p:nvSpPr>
        <p:spPr/>
        <p:txBody>
          <a:bodyPr/>
          <a:lstStyle/>
          <a:p>
            <a:r>
              <a:rPr lang="fi-FI"/>
              <a:t>kiertotalousamk.fi</a:t>
            </a:r>
          </a:p>
        </p:txBody>
      </p:sp>
      <p:pic>
        <p:nvPicPr>
          <p:cNvPr id="5" name="Graphic 4" descr="Brain in head">
            <a:extLst>
              <a:ext uri="{FF2B5EF4-FFF2-40B4-BE49-F238E27FC236}">
                <a16:creationId xmlns:a16="http://schemas.microsoft.com/office/drawing/2014/main" id="{4A436BC9-A3E0-46A6-B455-E7F93CBF81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09506" y="421967"/>
            <a:ext cx="914400" cy="914400"/>
          </a:xfrm>
          <a:prstGeom prst="rect">
            <a:avLst/>
          </a:prstGeom>
        </p:spPr>
      </p:pic>
    </p:spTree>
    <p:extLst>
      <p:ext uri="{BB962C8B-B14F-4D97-AF65-F5344CB8AC3E}">
        <p14:creationId xmlns:p14="http://schemas.microsoft.com/office/powerpoint/2010/main" val="210709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2339-2F62-4345-BC68-5291F785C03F}"/>
              </a:ext>
            </a:extLst>
          </p:cNvPr>
          <p:cNvSpPr>
            <a:spLocks noGrp="1"/>
          </p:cNvSpPr>
          <p:nvPr>
            <p:ph type="title"/>
          </p:nvPr>
        </p:nvSpPr>
        <p:spPr/>
        <p:txBody>
          <a:bodyPr/>
          <a:lstStyle/>
          <a:p>
            <a:r>
              <a:rPr lang="fi-FI" dirty="0"/>
              <a:t>Tehtävä 3: Sellun keitto,</a:t>
            </a:r>
            <a:br>
              <a:rPr lang="fi-FI" dirty="0"/>
            </a:br>
            <a:r>
              <a:rPr lang="fi-FI" dirty="0"/>
              <a:t>pesu ja lajittelu</a:t>
            </a:r>
          </a:p>
        </p:txBody>
      </p:sp>
      <p:sp>
        <p:nvSpPr>
          <p:cNvPr id="3" name="Content Placeholder 2">
            <a:extLst>
              <a:ext uri="{FF2B5EF4-FFF2-40B4-BE49-F238E27FC236}">
                <a16:creationId xmlns:a16="http://schemas.microsoft.com/office/drawing/2014/main" id="{72D4F049-77E9-4959-90EC-E2A36D16DDD1}"/>
              </a:ext>
            </a:extLst>
          </p:cNvPr>
          <p:cNvSpPr>
            <a:spLocks noGrp="1"/>
          </p:cNvSpPr>
          <p:nvPr>
            <p:ph idx="1"/>
          </p:nvPr>
        </p:nvSpPr>
        <p:spPr>
          <a:xfrm>
            <a:off x="838200" y="1825625"/>
            <a:ext cx="10515600" cy="3584575"/>
          </a:xfrm>
        </p:spPr>
        <p:txBody>
          <a:bodyPr>
            <a:normAutofit/>
          </a:bodyPr>
          <a:lstStyle/>
          <a:p>
            <a:r>
              <a:rPr lang="fi-FI" sz="1600" dirty="0"/>
              <a:t>Tässä tehtävässä keskitytään raaka-aineiden tehokkaaseen käyttöön. Voimme kutsua sitä materiaalitehokkuudeksi tai materiaalien sisäiseksi kierroksi.</a:t>
            </a:r>
          </a:p>
          <a:p>
            <a:pPr marL="514350" indent="-514350">
              <a:buFont typeface="+mj-lt"/>
              <a:buAutoNum type="arabicPeriod"/>
            </a:pPr>
            <a:r>
              <a:rPr lang="fi-FI" sz="1600" dirty="0"/>
              <a:t>Millaista materiaalien kiertoa on sellun keiton, pesun ja lajittelun välillä?</a:t>
            </a:r>
          </a:p>
          <a:p>
            <a:pPr marL="514350" indent="-514350">
              <a:buFont typeface="+mj-lt"/>
              <a:buAutoNum type="arabicPeriod"/>
            </a:pPr>
            <a:r>
              <a:rPr lang="fi-FI" sz="1600" dirty="0"/>
              <a:t>Miksi lajittelu on tärkeää prosessivaihe kun puhutaan materiaalien kierrosta?</a:t>
            </a:r>
          </a:p>
          <a:p>
            <a:pPr marL="514350" indent="-514350">
              <a:buFont typeface="+mj-lt"/>
              <a:buAutoNum type="arabicPeriod"/>
            </a:pPr>
            <a:r>
              <a:rPr lang="fi-FI" sz="1600" dirty="0"/>
              <a:t>Mikä on oksapesurin/karkealajittelun ja hienolajittelun pääasiallinen tehtävä?</a:t>
            </a:r>
          </a:p>
          <a:p>
            <a:pPr marL="514350" indent="-514350">
              <a:buFont typeface="+mj-lt"/>
              <a:buAutoNum type="arabicPeriod"/>
            </a:pPr>
            <a:r>
              <a:rPr lang="fi-FI" sz="1600" dirty="0"/>
              <a:t>Mitä hiekalle ja muille epäpuhtauksille tapahtuu?</a:t>
            </a:r>
          </a:p>
          <a:p>
            <a:pPr marL="514350" indent="-514350">
              <a:buFont typeface="+mj-lt"/>
              <a:buAutoNum type="arabicPeriod"/>
            </a:pPr>
            <a:r>
              <a:rPr lang="fi-FI" sz="1600" dirty="0"/>
              <a:t>Mitä opin ja oivalsin? Jäikö kehitettävää?</a:t>
            </a:r>
          </a:p>
          <a:p>
            <a:r>
              <a:rPr lang="fi-FI" sz="1600" dirty="0"/>
              <a:t>Tehtävän hyväksytty suoritus edellyttää: vähintään kolmen lähteen käyttöä (muista tieteellinen lähdeviittaaminen ja lähdeluettelo)</a:t>
            </a:r>
          </a:p>
          <a:p>
            <a:endParaRPr lang="fi-FI" dirty="0"/>
          </a:p>
        </p:txBody>
      </p:sp>
      <p:sp>
        <p:nvSpPr>
          <p:cNvPr id="4" name="Footer Placeholder 3">
            <a:extLst>
              <a:ext uri="{FF2B5EF4-FFF2-40B4-BE49-F238E27FC236}">
                <a16:creationId xmlns:a16="http://schemas.microsoft.com/office/drawing/2014/main" id="{78602558-AF9A-4A70-81D1-EDE550459363}"/>
              </a:ext>
            </a:extLst>
          </p:cNvPr>
          <p:cNvSpPr>
            <a:spLocks noGrp="1"/>
          </p:cNvSpPr>
          <p:nvPr>
            <p:ph type="ftr" sz="quarter" idx="11"/>
          </p:nvPr>
        </p:nvSpPr>
        <p:spPr/>
        <p:txBody>
          <a:bodyPr/>
          <a:lstStyle/>
          <a:p>
            <a:r>
              <a:rPr lang="fi-FI" dirty="0"/>
              <a:t>kiertotalousamk.fi</a:t>
            </a:r>
          </a:p>
        </p:txBody>
      </p:sp>
      <p:pic>
        <p:nvPicPr>
          <p:cNvPr id="5" name="Graphic 4" descr="Head with gears">
            <a:extLst>
              <a:ext uri="{FF2B5EF4-FFF2-40B4-BE49-F238E27FC236}">
                <a16:creationId xmlns:a16="http://schemas.microsoft.com/office/drawing/2014/main" id="{E4F90729-D0C3-407F-99F0-F7DC121EAB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5929" y="437089"/>
            <a:ext cx="914400" cy="914400"/>
          </a:xfrm>
          <a:prstGeom prst="rect">
            <a:avLst/>
          </a:prstGeom>
        </p:spPr>
      </p:pic>
    </p:spTree>
    <p:extLst>
      <p:ext uri="{BB962C8B-B14F-4D97-AF65-F5344CB8AC3E}">
        <p14:creationId xmlns:p14="http://schemas.microsoft.com/office/powerpoint/2010/main" val="2268638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Head with gears">
            <a:extLst>
              <a:ext uri="{FF2B5EF4-FFF2-40B4-BE49-F238E27FC236}">
                <a16:creationId xmlns:a16="http://schemas.microsoft.com/office/drawing/2014/main" id="{FEBB74AC-D71F-48DF-AF2D-A98408B7EE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5929" y="437089"/>
            <a:ext cx="914400" cy="914400"/>
          </a:xfrm>
          <a:prstGeom prst="rect">
            <a:avLst/>
          </a:prstGeom>
        </p:spPr>
      </p:pic>
      <p:sp>
        <p:nvSpPr>
          <p:cNvPr id="2" name="Title 1">
            <a:extLst>
              <a:ext uri="{FF2B5EF4-FFF2-40B4-BE49-F238E27FC236}">
                <a16:creationId xmlns:a16="http://schemas.microsoft.com/office/drawing/2014/main" id="{BEEBB3E6-B873-44E8-A384-BF845BE627A7}"/>
              </a:ext>
            </a:extLst>
          </p:cNvPr>
          <p:cNvSpPr>
            <a:spLocks noGrp="1"/>
          </p:cNvSpPr>
          <p:nvPr>
            <p:ph type="title"/>
          </p:nvPr>
        </p:nvSpPr>
        <p:spPr/>
        <p:txBody>
          <a:bodyPr/>
          <a:lstStyle/>
          <a:p>
            <a:r>
              <a:rPr lang="fi-FI" dirty="0"/>
              <a:t>Tehtävä 4: </a:t>
            </a:r>
            <a:r>
              <a:rPr lang="fi-FI" dirty="0" err="1"/>
              <a:t>Happidelignifiointi</a:t>
            </a:r>
            <a:br>
              <a:rPr lang="fi-FI" dirty="0"/>
            </a:br>
            <a:r>
              <a:rPr lang="fi-FI" dirty="0"/>
              <a:t>ja valkaisu </a:t>
            </a:r>
          </a:p>
        </p:txBody>
      </p:sp>
      <p:sp>
        <p:nvSpPr>
          <p:cNvPr id="3" name="Content Placeholder 2">
            <a:extLst>
              <a:ext uri="{FF2B5EF4-FFF2-40B4-BE49-F238E27FC236}">
                <a16:creationId xmlns:a16="http://schemas.microsoft.com/office/drawing/2014/main" id="{2DCC1A02-2BC7-4A26-B0A1-1710036CF977}"/>
              </a:ext>
            </a:extLst>
          </p:cNvPr>
          <p:cNvSpPr>
            <a:spLocks noGrp="1"/>
          </p:cNvSpPr>
          <p:nvPr>
            <p:ph idx="1"/>
          </p:nvPr>
        </p:nvSpPr>
        <p:spPr>
          <a:xfrm>
            <a:off x="838200" y="1825625"/>
            <a:ext cx="10515600" cy="3489325"/>
          </a:xfrm>
        </p:spPr>
        <p:txBody>
          <a:bodyPr>
            <a:normAutofit/>
          </a:bodyPr>
          <a:lstStyle/>
          <a:p>
            <a:r>
              <a:rPr lang="fi-FI" sz="1500" dirty="0"/>
              <a:t>O</a:t>
            </a:r>
            <a:r>
              <a:rPr lang="fi-FI" sz="1500" baseline="-25000" dirty="0"/>
              <a:t>2</a:t>
            </a:r>
            <a:r>
              <a:rPr lang="fi-FI" sz="1500" dirty="0"/>
              <a:t> (kaasu) </a:t>
            </a:r>
            <a:r>
              <a:rPr lang="fi-FI" sz="1500" dirty="0">
                <a:sym typeface="Wingdings" panose="05000000000000000000" pitchFamily="2" charset="2"/>
              </a:rPr>
              <a:t></a:t>
            </a:r>
            <a:r>
              <a:rPr lang="fi-FI" sz="1500" dirty="0"/>
              <a:t> H</a:t>
            </a:r>
            <a:r>
              <a:rPr lang="fi-FI" sz="1500" baseline="-25000" dirty="0"/>
              <a:t>2</a:t>
            </a:r>
            <a:r>
              <a:rPr lang="fi-FI" sz="1500" dirty="0"/>
              <a:t>O</a:t>
            </a:r>
            <a:r>
              <a:rPr lang="fi-FI" sz="1500" baseline="-25000" dirty="0"/>
              <a:t>2</a:t>
            </a:r>
            <a:r>
              <a:rPr lang="fi-FI" sz="1500" dirty="0"/>
              <a:t> </a:t>
            </a:r>
            <a:r>
              <a:rPr lang="fi-FI" sz="1500" dirty="0">
                <a:sym typeface="Wingdings" panose="05000000000000000000" pitchFamily="2" charset="2"/>
              </a:rPr>
              <a:t></a:t>
            </a:r>
            <a:r>
              <a:rPr lang="fi-FI" sz="1500" dirty="0"/>
              <a:t> H</a:t>
            </a:r>
            <a:r>
              <a:rPr lang="fi-FI" sz="1500" baseline="-25000" dirty="0"/>
              <a:t>2</a:t>
            </a:r>
            <a:r>
              <a:rPr lang="fi-FI" sz="1500" dirty="0"/>
              <a:t>O</a:t>
            </a:r>
          </a:p>
          <a:p>
            <a:r>
              <a:rPr lang="fi-FI" sz="1500" dirty="0"/>
              <a:t>Tavoite jäännösligniinin vähentäminen</a:t>
            </a:r>
          </a:p>
          <a:p>
            <a:r>
              <a:rPr lang="fi-FI" sz="1500" dirty="0" err="1"/>
              <a:t>Happidelignifiointi</a:t>
            </a:r>
            <a:r>
              <a:rPr lang="fi-FI" sz="1500" dirty="0"/>
              <a:t> liitetään kustannuksiin, sellun laatuun ja ympäristökuormitukseen. </a:t>
            </a:r>
          </a:p>
          <a:p>
            <a:pPr marL="514350" indent="-514350">
              <a:buFont typeface="+mj-lt"/>
              <a:buAutoNum type="arabicPeriod"/>
            </a:pPr>
            <a:r>
              <a:rPr lang="fi-FI" sz="1500" dirty="0"/>
              <a:t>Kirjoita Essee jossa vastaat seuraaviin kysymyksiin (otsikoi omalla nimelläsi ja kuvaavalla otsikolla): </a:t>
            </a:r>
          </a:p>
          <a:p>
            <a:pPr marL="971550" lvl="1" indent="-514350">
              <a:buFont typeface="+mj-lt"/>
              <a:buAutoNum type="arabicPeriod"/>
            </a:pPr>
            <a:r>
              <a:rPr lang="fi-FI" sz="1100" dirty="0"/>
              <a:t>Laadi vertailulista. Miksi </a:t>
            </a:r>
            <a:r>
              <a:rPr lang="fi-FI" sz="1100" dirty="0" err="1"/>
              <a:t>happidelignifiointia</a:t>
            </a:r>
            <a:r>
              <a:rPr lang="fi-FI" sz="1100" dirty="0"/>
              <a:t> käytetään ennen varsinaista valkaisuvaihetta tai sen sijaan?</a:t>
            </a:r>
          </a:p>
          <a:p>
            <a:pPr marL="971550" lvl="1" indent="-514350">
              <a:buFont typeface="+mj-lt"/>
              <a:buAutoNum type="arabicPeriod"/>
            </a:pPr>
            <a:r>
              <a:rPr lang="fi-FI" sz="1100" dirty="0"/>
              <a:t>ECF ja  TCF –mikä ero? Kuinka valkaisu on muuttunut viimeisten vuosikymmenten aikana? Ympäristöystävällisyys? Kustannustehokkuus?</a:t>
            </a:r>
          </a:p>
          <a:p>
            <a:pPr marL="971550" lvl="1" indent="-514350">
              <a:buFont typeface="+mj-lt"/>
              <a:buAutoNum type="arabicPeriod"/>
            </a:pPr>
            <a:r>
              <a:rPr lang="fi-FI" sz="1100" dirty="0"/>
              <a:t>Tutustu toisen opiskelijan esseeseen ja kommentoi</a:t>
            </a:r>
          </a:p>
          <a:p>
            <a:pPr marL="457200" lvl="1" indent="0">
              <a:buNone/>
            </a:pPr>
            <a:endParaRPr lang="fi-FI" sz="1500" dirty="0"/>
          </a:p>
          <a:p>
            <a:r>
              <a:rPr lang="fi-FI" sz="1400" dirty="0"/>
              <a:t>Tehtävän hyväksytty suoritus edellyttää: vähintään kolmen lähteen käyttöä (muista tieteellinen lähdeviittaaminen ja lähdeluettelo)</a:t>
            </a:r>
          </a:p>
          <a:p>
            <a:pPr marL="514350" indent="-514350">
              <a:buFont typeface="+mj-lt"/>
              <a:buAutoNum type="arabicPeriod"/>
            </a:pPr>
            <a:endParaRPr lang="fi-FI" sz="1500" dirty="0"/>
          </a:p>
        </p:txBody>
      </p:sp>
      <p:sp>
        <p:nvSpPr>
          <p:cNvPr id="4" name="Footer Placeholder 3">
            <a:extLst>
              <a:ext uri="{FF2B5EF4-FFF2-40B4-BE49-F238E27FC236}">
                <a16:creationId xmlns:a16="http://schemas.microsoft.com/office/drawing/2014/main" id="{B0C20042-E597-4924-9089-6D88CBF2E9BA}"/>
              </a:ext>
            </a:extLst>
          </p:cNvPr>
          <p:cNvSpPr>
            <a:spLocks noGrp="1"/>
          </p:cNvSpPr>
          <p:nvPr>
            <p:ph type="ftr" sz="quarter" idx="11"/>
          </p:nvPr>
        </p:nvSpPr>
        <p:spPr/>
        <p:txBody>
          <a:bodyPr/>
          <a:lstStyle/>
          <a:p>
            <a:r>
              <a:rPr lang="fi-FI" dirty="0"/>
              <a:t>kiertotalousamk.fi</a:t>
            </a:r>
          </a:p>
        </p:txBody>
      </p:sp>
      <p:pic>
        <p:nvPicPr>
          <p:cNvPr id="5" name="Graphic 4" descr="Brain in head">
            <a:extLst>
              <a:ext uri="{FF2B5EF4-FFF2-40B4-BE49-F238E27FC236}">
                <a16:creationId xmlns:a16="http://schemas.microsoft.com/office/drawing/2014/main" id="{2E533BBC-3422-4BAC-ADB4-CC4D7BBBDC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09509" y="421967"/>
            <a:ext cx="914400" cy="914400"/>
          </a:xfrm>
          <a:prstGeom prst="rect">
            <a:avLst/>
          </a:prstGeom>
        </p:spPr>
      </p:pic>
    </p:spTree>
    <p:extLst>
      <p:ext uri="{BB962C8B-B14F-4D97-AF65-F5344CB8AC3E}">
        <p14:creationId xmlns:p14="http://schemas.microsoft.com/office/powerpoint/2010/main" val="2737969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Head with gears">
            <a:extLst>
              <a:ext uri="{FF2B5EF4-FFF2-40B4-BE49-F238E27FC236}">
                <a16:creationId xmlns:a16="http://schemas.microsoft.com/office/drawing/2014/main" id="{F880FBAF-2A80-45AE-8C94-1C14E58AAE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5929" y="437089"/>
            <a:ext cx="914400" cy="914400"/>
          </a:xfrm>
          <a:prstGeom prst="rect">
            <a:avLst/>
          </a:prstGeom>
        </p:spPr>
      </p:pic>
      <p:sp>
        <p:nvSpPr>
          <p:cNvPr id="2" name="Title 1">
            <a:extLst>
              <a:ext uri="{FF2B5EF4-FFF2-40B4-BE49-F238E27FC236}">
                <a16:creationId xmlns:a16="http://schemas.microsoft.com/office/drawing/2014/main" id="{2ED51EED-5FBE-4F50-B87B-69BADDF7E655}"/>
              </a:ext>
            </a:extLst>
          </p:cNvPr>
          <p:cNvSpPr>
            <a:spLocks noGrp="1"/>
          </p:cNvSpPr>
          <p:nvPr>
            <p:ph type="title"/>
          </p:nvPr>
        </p:nvSpPr>
        <p:spPr/>
        <p:txBody>
          <a:bodyPr/>
          <a:lstStyle/>
          <a:p>
            <a:r>
              <a:rPr lang="fi-FI" dirty="0"/>
              <a:t>Tehtävä 5: Mustalipeän haihdutus</a:t>
            </a:r>
          </a:p>
        </p:txBody>
      </p:sp>
      <p:sp>
        <p:nvSpPr>
          <p:cNvPr id="3" name="Content Placeholder 2">
            <a:extLst>
              <a:ext uri="{FF2B5EF4-FFF2-40B4-BE49-F238E27FC236}">
                <a16:creationId xmlns:a16="http://schemas.microsoft.com/office/drawing/2014/main" id="{A71BB14D-DBAD-4AE0-B886-350763FD8A41}"/>
              </a:ext>
            </a:extLst>
          </p:cNvPr>
          <p:cNvSpPr>
            <a:spLocks noGrp="1"/>
          </p:cNvSpPr>
          <p:nvPr>
            <p:ph idx="1"/>
          </p:nvPr>
        </p:nvSpPr>
        <p:spPr/>
        <p:txBody>
          <a:bodyPr>
            <a:normAutofit/>
          </a:bodyPr>
          <a:lstStyle/>
          <a:p>
            <a:pPr marL="514350" indent="-514350">
              <a:buFont typeface="+mj-lt"/>
              <a:buAutoNum type="arabicPeriod"/>
            </a:pPr>
            <a:r>
              <a:rPr lang="fi-FI" sz="1500" dirty="0"/>
              <a:t>Osa 1: Tutki taustat:</a:t>
            </a:r>
          </a:p>
          <a:p>
            <a:pPr marL="971550" lvl="1" indent="-514350">
              <a:buFont typeface="+mj-lt"/>
              <a:buAutoNum type="arabicPeriod"/>
            </a:pPr>
            <a:r>
              <a:rPr lang="fi-FI" sz="1100" dirty="0"/>
              <a:t>Mitä oikeastaan on mustalipeä ja miksi se sisältää niin monia mahdollisuuksia lisäarvoa tuottaviksi sivutuotteeksi? Laadi lista mahdollisuuksista.</a:t>
            </a:r>
          </a:p>
          <a:p>
            <a:pPr marL="971550" lvl="1" indent="-514350">
              <a:buFont typeface="+mj-lt"/>
              <a:buAutoNum type="arabicPeriod"/>
            </a:pPr>
            <a:r>
              <a:rPr lang="fi-FI" sz="1100" dirty="0"/>
              <a:t>Mustalipeä: miksi haihdutus tehdään? </a:t>
            </a:r>
          </a:p>
          <a:p>
            <a:pPr marL="971550" lvl="1" indent="-514350">
              <a:buFont typeface="+mj-lt"/>
              <a:buAutoNum type="arabicPeriod"/>
            </a:pPr>
            <a:r>
              <a:rPr lang="fi-FI" sz="1100" dirty="0"/>
              <a:t>Raaka-ainetehokkuus. Mitä sivuvirtoja on?</a:t>
            </a:r>
          </a:p>
          <a:p>
            <a:pPr marL="514350" indent="-514350">
              <a:buFont typeface="+mj-lt"/>
              <a:buAutoNum type="arabicPeriod"/>
            </a:pPr>
            <a:r>
              <a:rPr lang="fi-FI" sz="1500" dirty="0"/>
              <a:t>Osa 2: Laadi mielipidekirjoitus keskustelualueelle (otsikoi omalla nimelläsi + otsikolla joka kuvaa mielipidettäsi):</a:t>
            </a:r>
          </a:p>
          <a:p>
            <a:pPr marL="971550" lvl="1" indent="-514350">
              <a:buFont typeface="+mj-lt"/>
              <a:buAutoNum type="arabicPeriod"/>
            </a:pPr>
            <a:r>
              <a:rPr lang="fi-FI" sz="1100" dirty="0"/>
              <a:t>Vastaa kysymykseen mitä hyötyjä näet, että sivutuotteet otetaan yhtä vakavasti kuin selluliiketoiminta? </a:t>
            </a:r>
          </a:p>
          <a:p>
            <a:pPr marL="971550" lvl="1" indent="-514350">
              <a:buFont typeface="+mj-lt"/>
              <a:buAutoNum type="arabicPeriod"/>
            </a:pPr>
            <a:r>
              <a:rPr lang="fi-FI" sz="1100" dirty="0"/>
              <a:t>Perehdy yhteen toisen opiskelijan laatimaan  mielipidekirjoitukseen ja kommentoi kirjoitusta. </a:t>
            </a:r>
          </a:p>
          <a:p>
            <a:pPr marL="971550" lvl="1" indent="-514350">
              <a:buFont typeface="+mj-lt"/>
              <a:buAutoNum type="arabicPeriod"/>
            </a:pPr>
            <a:r>
              <a:rPr lang="fi-FI" sz="1100" dirty="0"/>
              <a:t>Lopeta mielipidekirjoituksesi pohdintaa: mitä oivalsin? Opinko jotakin uutta?</a:t>
            </a:r>
            <a:endParaRPr lang="fi-FI" sz="1500" dirty="0"/>
          </a:p>
          <a:p>
            <a:r>
              <a:rPr lang="fi-FI" sz="1500" dirty="0"/>
              <a:t>Tutustu tehtävässä esimerkiksi seuraavaan lähteeseen:</a:t>
            </a:r>
          </a:p>
          <a:p>
            <a:pPr lvl="1"/>
            <a:r>
              <a:rPr lang="en-US" sz="1500" dirty="0"/>
              <a:t>Is Your Recovery Process Up To Snuff? 2015. Pine Chemicals </a:t>
            </a:r>
            <a:r>
              <a:rPr lang="en-US" sz="1500" dirty="0" err="1"/>
              <a:t>Associationin</a:t>
            </a:r>
            <a:r>
              <a:rPr lang="en-US" sz="1500" dirty="0"/>
              <a:t> International. Read on 28.6.2019. </a:t>
            </a:r>
            <a:r>
              <a:rPr lang="en-US" sz="1500" dirty="0">
                <a:hlinkClick r:id="rId4"/>
              </a:rPr>
              <a:t>https://www.pinechemicals.org/new s/260962/Is-Your-Recovery-ProcessUp-To-Snuff.htm</a:t>
            </a:r>
            <a:endParaRPr lang="fi-FI" sz="1500" dirty="0"/>
          </a:p>
          <a:p>
            <a:r>
              <a:rPr lang="fi-FI" sz="1600" dirty="0"/>
              <a:t>Tehtävän hyväksytty suoritus edellyttää: vähintään kolmen lähteen käyttöä (muista tieteellinen lähdeviittaaminen ja lähdeluettelo)</a:t>
            </a:r>
          </a:p>
          <a:p>
            <a:endParaRPr lang="fi-FI" sz="1500" dirty="0"/>
          </a:p>
          <a:p>
            <a:endParaRPr lang="fi-FI" dirty="0"/>
          </a:p>
        </p:txBody>
      </p:sp>
      <p:sp>
        <p:nvSpPr>
          <p:cNvPr id="4" name="Footer Placeholder 3">
            <a:extLst>
              <a:ext uri="{FF2B5EF4-FFF2-40B4-BE49-F238E27FC236}">
                <a16:creationId xmlns:a16="http://schemas.microsoft.com/office/drawing/2014/main" id="{2ED5E0EA-C773-4621-81E1-A7065A7E2579}"/>
              </a:ext>
            </a:extLst>
          </p:cNvPr>
          <p:cNvSpPr>
            <a:spLocks noGrp="1"/>
          </p:cNvSpPr>
          <p:nvPr>
            <p:ph type="ftr" sz="quarter" idx="11"/>
          </p:nvPr>
        </p:nvSpPr>
        <p:spPr/>
        <p:txBody>
          <a:bodyPr/>
          <a:lstStyle/>
          <a:p>
            <a:r>
              <a:rPr lang="fi-FI"/>
              <a:t>kiertotalousamk.fi</a:t>
            </a:r>
          </a:p>
        </p:txBody>
      </p:sp>
      <p:pic>
        <p:nvPicPr>
          <p:cNvPr id="6" name="Graphic 5" descr="Brain in head">
            <a:extLst>
              <a:ext uri="{FF2B5EF4-FFF2-40B4-BE49-F238E27FC236}">
                <a16:creationId xmlns:a16="http://schemas.microsoft.com/office/drawing/2014/main" id="{A7994B67-6B0A-4C11-90FC-E305BC8258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88958" y="421967"/>
            <a:ext cx="914400" cy="914400"/>
          </a:xfrm>
          <a:prstGeom prst="rect">
            <a:avLst/>
          </a:prstGeom>
        </p:spPr>
      </p:pic>
    </p:spTree>
    <p:extLst>
      <p:ext uri="{BB962C8B-B14F-4D97-AF65-F5344CB8AC3E}">
        <p14:creationId xmlns:p14="http://schemas.microsoft.com/office/powerpoint/2010/main" val="4167684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Head with gears">
            <a:extLst>
              <a:ext uri="{FF2B5EF4-FFF2-40B4-BE49-F238E27FC236}">
                <a16:creationId xmlns:a16="http://schemas.microsoft.com/office/drawing/2014/main" id="{27AF3EBD-314E-443A-A63E-C2DD248FB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5929" y="437089"/>
            <a:ext cx="914400" cy="914400"/>
          </a:xfrm>
          <a:prstGeom prst="rect">
            <a:avLst/>
          </a:prstGeom>
        </p:spPr>
      </p:pic>
      <p:sp>
        <p:nvSpPr>
          <p:cNvPr id="2" name="Title 1">
            <a:extLst>
              <a:ext uri="{FF2B5EF4-FFF2-40B4-BE49-F238E27FC236}">
                <a16:creationId xmlns:a16="http://schemas.microsoft.com/office/drawing/2014/main" id="{7EE828D4-D5A6-4589-87A7-BFC5872F9A54}"/>
              </a:ext>
            </a:extLst>
          </p:cNvPr>
          <p:cNvSpPr>
            <a:spLocks noGrp="1"/>
          </p:cNvSpPr>
          <p:nvPr>
            <p:ph type="title"/>
          </p:nvPr>
        </p:nvSpPr>
        <p:spPr>
          <a:xfrm>
            <a:off x="838200" y="365125"/>
            <a:ext cx="10515600" cy="1325563"/>
          </a:xfrm>
        </p:spPr>
        <p:txBody>
          <a:bodyPr/>
          <a:lstStyle/>
          <a:p>
            <a:r>
              <a:rPr lang="fi-FI" dirty="0"/>
              <a:t>Tehtävä 6: Soodakattila</a:t>
            </a:r>
          </a:p>
        </p:txBody>
      </p:sp>
      <p:sp>
        <p:nvSpPr>
          <p:cNvPr id="3" name="Content Placeholder 2">
            <a:extLst>
              <a:ext uri="{FF2B5EF4-FFF2-40B4-BE49-F238E27FC236}">
                <a16:creationId xmlns:a16="http://schemas.microsoft.com/office/drawing/2014/main" id="{5920D360-D8A0-4685-B29A-DFFD4A787D8B}"/>
              </a:ext>
            </a:extLst>
          </p:cNvPr>
          <p:cNvSpPr>
            <a:spLocks noGrp="1"/>
          </p:cNvSpPr>
          <p:nvPr>
            <p:ph idx="1"/>
          </p:nvPr>
        </p:nvSpPr>
        <p:spPr>
          <a:xfrm>
            <a:off x="838200" y="1825626"/>
            <a:ext cx="10515600" cy="3517900"/>
          </a:xfrm>
        </p:spPr>
        <p:txBody>
          <a:bodyPr>
            <a:normAutofit fontScale="47500" lnSpcReduction="20000"/>
          </a:bodyPr>
          <a:lstStyle/>
          <a:p>
            <a:pPr marL="514350" indent="-514350">
              <a:buFont typeface="+mj-lt"/>
              <a:buAutoNum type="arabicPeriod"/>
            </a:pPr>
            <a:r>
              <a:rPr lang="fi-FI" dirty="0"/>
              <a:t>Osa 1: Selvitä taustat</a:t>
            </a:r>
          </a:p>
          <a:p>
            <a:pPr marL="971550" lvl="1" indent="-514350">
              <a:buFont typeface="+mj-lt"/>
              <a:buAutoNum type="arabicPeriod"/>
            </a:pPr>
            <a:r>
              <a:rPr lang="fi-FI" dirty="0"/>
              <a:t>Selvitä kuinka soodakattiloiden kapasiteetit ovat kasvaneet viimevuosikymmenen aikana? Mitä se tarkoittaa?</a:t>
            </a:r>
          </a:p>
          <a:p>
            <a:pPr marL="971550" lvl="1" indent="-514350">
              <a:buFont typeface="+mj-lt"/>
              <a:buAutoNum type="arabicPeriod"/>
            </a:pPr>
            <a:r>
              <a:rPr lang="fi-FI" dirty="0"/>
              <a:t>Mikä tekee soodakattilasta erityisen verrattuna mihin tahansa muuhun kattilaan? Mitkä ovat soodakattilan pääasialliset tehtävät?</a:t>
            </a:r>
          </a:p>
          <a:p>
            <a:pPr marL="971550" lvl="1" indent="-514350">
              <a:buFont typeface="+mj-lt"/>
              <a:buAutoNum type="arabicPeriod"/>
            </a:pPr>
            <a:r>
              <a:rPr lang="fi-FI" dirty="0"/>
              <a:t>Mikä on Suomen soodakattiloiden kapasiteetti verrattuna kokonaisenergiakulutukseen? Pohdi uusituvan energian osuutta. </a:t>
            </a:r>
          </a:p>
          <a:p>
            <a:pPr marL="971550" lvl="1" indent="-514350">
              <a:buFont typeface="+mj-lt"/>
              <a:buAutoNum type="arabicPeriod"/>
            </a:pPr>
            <a:r>
              <a:rPr lang="fi-FI" dirty="0"/>
              <a:t>Soodakattilat tuottavat lämpöä ja energiaa mustalipeästä. Kuinka energia kiertää prosessissa? Sellutehtaat ovat energiaomavaraisia, kuinka ylijäämä energia käytetään?</a:t>
            </a:r>
          </a:p>
          <a:p>
            <a:pPr marL="514350" indent="-514350">
              <a:buFont typeface="+mj-lt"/>
              <a:buAutoNum type="arabicPeriod"/>
            </a:pPr>
            <a:r>
              <a:rPr lang="fi-FI" dirty="0"/>
              <a:t>Osa 2:  Soodakattilan mahdollisuudet kiertotalouden näkökulmasta (otsikoi omalla nimelläsi + kuvaavalla otsikolla)</a:t>
            </a:r>
          </a:p>
          <a:p>
            <a:pPr marL="971550" lvl="1" indent="-514350">
              <a:buFont typeface="+mj-lt"/>
              <a:buAutoNum type="arabicPeriod"/>
            </a:pPr>
            <a:r>
              <a:rPr lang="fi-FI" dirty="0"/>
              <a:t>Soodakattila voi käyttää polttoaineena myös muuta kuin mustalipeää esim. fossiilisia polttoaineita. Uusiutuvuus: Kuinka näet tämän mahdollisuuden kiertotalouden näkökulmasta? (taloudelliset, ekologiset vaikutukset)</a:t>
            </a:r>
          </a:p>
          <a:p>
            <a:pPr marL="971550" lvl="1" indent="-514350">
              <a:buFont typeface="+mj-lt"/>
              <a:buAutoNum type="arabicPeriod"/>
            </a:pPr>
            <a:r>
              <a:rPr lang="fi-FI" dirty="0"/>
              <a:t>Lisää uusi keskustelu + kommentoi yhden opiskelijan näkemystä asiaan. Voit myös halutessasi kirjoittaa vastineen saamaasi kommenttiin.</a:t>
            </a:r>
          </a:p>
          <a:p>
            <a:r>
              <a:rPr lang="fi-FI" dirty="0"/>
              <a:t>Tutustu tehtävässä esimerkiksi seuraaviin lähteisiin:</a:t>
            </a:r>
          </a:p>
          <a:p>
            <a:pPr lvl="1"/>
            <a:r>
              <a:rPr lang="fi-FI" dirty="0" err="1"/>
              <a:t>Continuous</a:t>
            </a:r>
            <a:r>
              <a:rPr lang="fi-FI" dirty="0"/>
              <a:t> </a:t>
            </a:r>
            <a:r>
              <a:rPr lang="fi-FI" dirty="0" err="1"/>
              <a:t>Development</a:t>
            </a:r>
            <a:r>
              <a:rPr lang="fi-FI" dirty="0"/>
              <a:t> of </a:t>
            </a:r>
            <a:r>
              <a:rPr lang="fi-FI" dirty="0" err="1"/>
              <a:t>Recovery</a:t>
            </a:r>
            <a:r>
              <a:rPr lang="fi-FI" dirty="0"/>
              <a:t> </a:t>
            </a:r>
            <a:r>
              <a:rPr lang="fi-FI" dirty="0" err="1"/>
              <a:t>Boiler</a:t>
            </a:r>
            <a:r>
              <a:rPr lang="fi-FI" dirty="0"/>
              <a:t> Technology – 50 </a:t>
            </a:r>
            <a:r>
              <a:rPr lang="fi-FI" dirty="0" err="1"/>
              <a:t>Years</a:t>
            </a:r>
            <a:r>
              <a:rPr lang="fi-FI" dirty="0"/>
              <a:t> of </a:t>
            </a:r>
            <a:r>
              <a:rPr lang="fi-FI" dirty="0" err="1"/>
              <a:t>Cooperation</a:t>
            </a:r>
            <a:r>
              <a:rPr lang="fi-FI" dirty="0"/>
              <a:t> in Finland. 2014. </a:t>
            </a:r>
            <a:r>
              <a:rPr lang="fi-FI" dirty="0" err="1"/>
              <a:t>Finnish</a:t>
            </a:r>
            <a:r>
              <a:rPr lang="fi-FI" dirty="0"/>
              <a:t> </a:t>
            </a:r>
            <a:r>
              <a:rPr lang="fi-FI" dirty="0" err="1"/>
              <a:t>Recovery</a:t>
            </a:r>
            <a:r>
              <a:rPr lang="fi-FI" dirty="0"/>
              <a:t> </a:t>
            </a:r>
            <a:r>
              <a:rPr lang="fi-FI" dirty="0" err="1"/>
              <a:t>Boiler</a:t>
            </a:r>
            <a:r>
              <a:rPr lang="fi-FI" dirty="0"/>
              <a:t> </a:t>
            </a:r>
            <a:r>
              <a:rPr lang="fi-FI" dirty="0" err="1"/>
              <a:t>Committee</a:t>
            </a:r>
            <a:r>
              <a:rPr lang="fi-FI" dirty="0"/>
              <a:t>. International </a:t>
            </a:r>
            <a:r>
              <a:rPr lang="fi-FI" dirty="0" err="1"/>
              <a:t>Recovery</a:t>
            </a:r>
            <a:r>
              <a:rPr lang="fi-FI" dirty="0"/>
              <a:t> </a:t>
            </a:r>
            <a:r>
              <a:rPr lang="fi-FI" dirty="0" err="1"/>
              <a:t>Boiler</a:t>
            </a:r>
            <a:r>
              <a:rPr lang="fi-FI" dirty="0"/>
              <a:t> Conference 11.6.2014. Tampere. Read on 20.1.2019. </a:t>
            </a:r>
            <a:r>
              <a:rPr lang="fi-FI" dirty="0">
                <a:hlinkClick r:id="rId4"/>
              </a:rPr>
              <a:t>http://www.soodakattilayhdistys.fi/si </a:t>
            </a:r>
            <a:r>
              <a:rPr lang="fi-FI" dirty="0" err="1">
                <a:hlinkClick r:id="rId4"/>
              </a:rPr>
              <a:t>tes</a:t>
            </a:r>
            <a:r>
              <a:rPr lang="fi-FI" dirty="0">
                <a:hlinkClick r:id="rId4"/>
              </a:rPr>
              <a:t>/</a:t>
            </a:r>
            <a:r>
              <a:rPr lang="fi-FI" dirty="0" err="1">
                <a:hlinkClick r:id="rId4"/>
              </a:rPr>
              <a:t>default</a:t>
            </a:r>
            <a:r>
              <a:rPr lang="fi-FI" dirty="0">
                <a:hlinkClick r:id="rId4"/>
              </a:rPr>
              <a:t>/</a:t>
            </a:r>
            <a:r>
              <a:rPr lang="fi-FI" dirty="0" err="1">
                <a:hlinkClick r:id="rId4"/>
              </a:rPr>
              <a:t>files</a:t>
            </a:r>
            <a:r>
              <a:rPr lang="fi-FI" dirty="0">
                <a:hlinkClick r:id="rId4"/>
              </a:rPr>
              <a:t>/</a:t>
            </a:r>
            <a:r>
              <a:rPr lang="fi-FI" dirty="0" err="1">
                <a:hlinkClick r:id="rId4"/>
              </a:rPr>
              <a:t>files</a:t>
            </a:r>
            <a:r>
              <a:rPr lang="fi-FI" dirty="0">
                <a:hlinkClick r:id="rId4"/>
              </a:rPr>
              <a:t>/sky_50v_naytt oversio.pdf</a:t>
            </a:r>
            <a:endParaRPr lang="fi-FI" dirty="0"/>
          </a:p>
          <a:p>
            <a:pPr lvl="1"/>
            <a:r>
              <a:rPr lang="fi-FI" dirty="0"/>
              <a:t>ANDRITZ and OKI - </a:t>
            </a:r>
            <a:r>
              <a:rPr lang="fi-FI" dirty="0" err="1"/>
              <a:t>All</a:t>
            </a:r>
            <a:r>
              <a:rPr lang="fi-FI" dirty="0"/>
              <a:t> set to </a:t>
            </a:r>
            <a:r>
              <a:rPr lang="fi-FI" dirty="0" err="1"/>
              <a:t>take</a:t>
            </a:r>
            <a:r>
              <a:rPr lang="fi-FI" dirty="0"/>
              <a:t> on </a:t>
            </a:r>
            <a:r>
              <a:rPr lang="fi-FI" dirty="0" err="1"/>
              <a:t>the</a:t>
            </a:r>
            <a:r>
              <a:rPr lang="fi-FI" dirty="0"/>
              <a:t> </a:t>
            </a:r>
            <a:r>
              <a:rPr lang="fi-FI" dirty="0" err="1"/>
              <a:t>world</a:t>
            </a:r>
            <a:r>
              <a:rPr lang="fi-FI" dirty="0"/>
              <a:t>. 2018. </a:t>
            </a:r>
            <a:r>
              <a:rPr lang="fi-FI" dirty="0" err="1"/>
              <a:t>Video.Andritz</a:t>
            </a:r>
            <a:r>
              <a:rPr lang="fi-FI" dirty="0"/>
              <a:t> </a:t>
            </a:r>
            <a:r>
              <a:rPr lang="fi-FI" dirty="0" err="1"/>
              <a:t>group</a:t>
            </a:r>
            <a:r>
              <a:rPr lang="fi-FI" dirty="0"/>
              <a:t>. </a:t>
            </a:r>
            <a:r>
              <a:rPr lang="fi-FI" dirty="0" err="1"/>
              <a:t>Watched</a:t>
            </a:r>
            <a:r>
              <a:rPr lang="fi-FI" dirty="0"/>
              <a:t> 23.6.2019. https://www.youtube.com/watch?v= BGK4qGvZ2os</a:t>
            </a:r>
          </a:p>
          <a:p>
            <a:pPr lvl="1"/>
            <a:r>
              <a:rPr lang="fi-FI" dirty="0"/>
              <a:t>Tarkastele soodakattilavalmistajien nettisivuja, kuten </a:t>
            </a:r>
            <a:r>
              <a:rPr lang="fi-FI" dirty="0" err="1"/>
              <a:t>Andritz</a:t>
            </a:r>
            <a:r>
              <a:rPr lang="fi-FI" dirty="0"/>
              <a:t> ja Valmet</a:t>
            </a:r>
          </a:p>
          <a:p>
            <a:r>
              <a:rPr lang="fi-FI" dirty="0"/>
              <a:t>Tehtävän hyväksytty suoritus edellyttää: vähintään kolmen lähteen käyttöä (muista tieteellinen lähdeviittaaminen ja lähdeluettelo)</a:t>
            </a:r>
          </a:p>
          <a:p>
            <a:endParaRPr lang="fi-FI" dirty="0"/>
          </a:p>
        </p:txBody>
      </p:sp>
      <p:sp>
        <p:nvSpPr>
          <p:cNvPr id="4" name="Footer Placeholder 3">
            <a:extLst>
              <a:ext uri="{FF2B5EF4-FFF2-40B4-BE49-F238E27FC236}">
                <a16:creationId xmlns:a16="http://schemas.microsoft.com/office/drawing/2014/main" id="{D3691BAC-0DC0-42A0-9563-88A0D163DE2C}"/>
              </a:ext>
            </a:extLst>
          </p:cNvPr>
          <p:cNvSpPr>
            <a:spLocks noGrp="1"/>
          </p:cNvSpPr>
          <p:nvPr>
            <p:ph type="ftr" sz="quarter" idx="11"/>
          </p:nvPr>
        </p:nvSpPr>
        <p:spPr>
          <a:xfrm>
            <a:off x="4038600" y="6192671"/>
            <a:ext cx="4114800" cy="365125"/>
          </a:xfrm>
        </p:spPr>
        <p:txBody>
          <a:bodyPr/>
          <a:lstStyle/>
          <a:p>
            <a:r>
              <a:rPr lang="fi-FI"/>
              <a:t>kiertotalousamk.fi</a:t>
            </a:r>
          </a:p>
        </p:txBody>
      </p:sp>
      <p:pic>
        <p:nvPicPr>
          <p:cNvPr id="12" name="Graphic 11" descr="Brain in head">
            <a:extLst>
              <a:ext uri="{FF2B5EF4-FFF2-40B4-BE49-F238E27FC236}">
                <a16:creationId xmlns:a16="http://schemas.microsoft.com/office/drawing/2014/main" id="{25F2EB2E-DCD6-4BBA-9D66-0A13800D5D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88958" y="421967"/>
            <a:ext cx="914400" cy="914400"/>
          </a:xfrm>
          <a:prstGeom prst="rect">
            <a:avLst/>
          </a:prstGeom>
        </p:spPr>
      </p:pic>
    </p:spTree>
    <p:extLst>
      <p:ext uri="{BB962C8B-B14F-4D97-AF65-F5344CB8AC3E}">
        <p14:creationId xmlns:p14="http://schemas.microsoft.com/office/powerpoint/2010/main" val="1870361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A1A8-BF98-4E0D-8C44-227B15429A01}"/>
              </a:ext>
            </a:extLst>
          </p:cNvPr>
          <p:cNvSpPr>
            <a:spLocks noGrp="1"/>
          </p:cNvSpPr>
          <p:nvPr>
            <p:ph type="title"/>
          </p:nvPr>
        </p:nvSpPr>
        <p:spPr/>
        <p:txBody>
          <a:bodyPr/>
          <a:lstStyle/>
          <a:p>
            <a:r>
              <a:rPr lang="fi-FI" dirty="0"/>
              <a:t>Tehtävä 7: Puun uuteaineet –</a:t>
            </a:r>
            <a:br>
              <a:rPr lang="fi-FI" dirty="0"/>
            </a:br>
            <a:r>
              <a:rPr lang="fi-FI" dirty="0"/>
              <a:t>mäntyöljy ja tärpätti</a:t>
            </a:r>
          </a:p>
        </p:txBody>
      </p:sp>
      <p:sp>
        <p:nvSpPr>
          <p:cNvPr id="3" name="Content Placeholder 2">
            <a:extLst>
              <a:ext uri="{FF2B5EF4-FFF2-40B4-BE49-F238E27FC236}">
                <a16:creationId xmlns:a16="http://schemas.microsoft.com/office/drawing/2014/main" id="{EDD58507-74B3-4F93-914B-314CC63A8C07}"/>
              </a:ext>
            </a:extLst>
          </p:cNvPr>
          <p:cNvSpPr>
            <a:spLocks noGrp="1"/>
          </p:cNvSpPr>
          <p:nvPr>
            <p:ph idx="1"/>
          </p:nvPr>
        </p:nvSpPr>
        <p:spPr/>
        <p:txBody>
          <a:bodyPr/>
          <a:lstStyle/>
          <a:p>
            <a:pPr marL="514350" indent="-514350">
              <a:buFont typeface="+mj-lt"/>
              <a:buAutoNum type="arabicPeriod"/>
            </a:pPr>
            <a:r>
              <a:rPr lang="fi-FI" sz="1400" dirty="0"/>
              <a:t>Mitä ovat mäntykemikaalit, sellunvalmistuksen sivuotteet? Mitä tarkoitetaan modernilla mäntykemikaaliteollisuudella? (tuotteet ja sovellukset + taloudelliset vaikutukset)</a:t>
            </a:r>
          </a:p>
          <a:p>
            <a:pPr marL="514350" indent="-514350">
              <a:buFont typeface="+mj-lt"/>
              <a:buAutoNum type="arabicPeriod"/>
            </a:pPr>
            <a:r>
              <a:rPr lang="fi-FI" sz="1400" dirty="0"/>
              <a:t>Suuria toimijoita Suomessa ovat esimerkiksi UPM (Lappeenranta), </a:t>
            </a:r>
            <a:r>
              <a:rPr lang="fi-FI" sz="1400" dirty="0" err="1"/>
              <a:t>Forchem</a:t>
            </a:r>
            <a:r>
              <a:rPr lang="fi-FI" sz="1400" dirty="0"/>
              <a:t> Oy (Rauma) and </a:t>
            </a:r>
            <a:r>
              <a:rPr lang="fi-FI" sz="1400" dirty="0" err="1"/>
              <a:t>Kraton</a:t>
            </a:r>
            <a:r>
              <a:rPr lang="fi-FI" sz="1400" dirty="0"/>
              <a:t> </a:t>
            </a:r>
            <a:r>
              <a:rPr lang="fi-FI" sz="1400" dirty="0" err="1"/>
              <a:t>Chemical</a:t>
            </a:r>
            <a:r>
              <a:rPr lang="fi-FI" sz="1400" dirty="0"/>
              <a:t> Oy (Oulu). Mitä nämä yritykset tuottavat raaka mäntyöljystä (biokemikaaleja ja biopolttoaineita)?</a:t>
            </a:r>
          </a:p>
          <a:p>
            <a:pPr marL="514350" indent="-514350">
              <a:buFont typeface="+mj-lt"/>
              <a:buAutoNum type="arabicPeriod"/>
            </a:pPr>
            <a:r>
              <a:rPr lang="fi-FI" sz="1400" dirty="0"/>
              <a:t>Etsi tuotteita, jotka on valmistettu sellun valmistuksen sivutuotteena saatavasta mäntyöljystä</a:t>
            </a:r>
            <a:endParaRPr lang="fi-FI" sz="1000" dirty="0"/>
          </a:p>
          <a:p>
            <a:pPr marL="514350" indent="-514350">
              <a:buFont typeface="+mj-lt"/>
              <a:buAutoNum type="arabicPeriod"/>
            </a:pPr>
            <a:r>
              <a:rPr lang="fi-FI" sz="1400" dirty="0"/>
              <a:t>Mitä opin ja oivalsin? Jäikö kehitettävää?</a:t>
            </a:r>
          </a:p>
          <a:p>
            <a:r>
              <a:rPr lang="fi-FI" sz="1400" dirty="0"/>
              <a:t>Tutustu tehtävässä esimerkiksi seuraaviin lähteisiin:</a:t>
            </a:r>
          </a:p>
          <a:p>
            <a:pPr lvl="1"/>
            <a:r>
              <a:rPr lang="fi-FI" sz="1000" dirty="0" err="1"/>
              <a:t>Alén</a:t>
            </a:r>
            <a:r>
              <a:rPr lang="fi-FI" sz="1000" dirty="0"/>
              <a:t>, R. 2015. CHAPTER 3A -</a:t>
            </a:r>
            <a:r>
              <a:rPr lang="fi-FI" sz="1000" dirty="0" err="1"/>
              <a:t>Pulp</a:t>
            </a:r>
            <a:r>
              <a:rPr lang="fi-FI" sz="1000" dirty="0"/>
              <a:t> </a:t>
            </a:r>
            <a:r>
              <a:rPr lang="fi-FI" sz="1000" dirty="0" err="1"/>
              <a:t>Mills</a:t>
            </a:r>
            <a:r>
              <a:rPr lang="fi-FI" sz="1000" dirty="0"/>
              <a:t> and </a:t>
            </a:r>
            <a:r>
              <a:rPr lang="fi-FI" sz="1000" dirty="0" err="1"/>
              <a:t>WoodBased</a:t>
            </a:r>
            <a:r>
              <a:rPr lang="fi-FI" sz="1000" dirty="0"/>
              <a:t> </a:t>
            </a:r>
            <a:r>
              <a:rPr lang="fi-FI" sz="1000" dirty="0" err="1"/>
              <a:t>Biorefineries</a:t>
            </a:r>
            <a:r>
              <a:rPr lang="fi-FI" sz="1000" dirty="0"/>
              <a:t>. In </a:t>
            </a:r>
            <a:r>
              <a:rPr lang="fi-FI" sz="1000" dirty="0" err="1"/>
              <a:t>Pandey</a:t>
            </a:r>
            <a:r>
              <a:rPr lang="fi-FI" sz="1000" dirty="0"/>
              <a:t>, A., </a:t>
            </a:r>
            <a:r>
              <a:rPr lang="fi-FI" sz="1000" dirty="0" err="1"/>
              <a:t>Höfer</a:t>
            </a:r>
            <a:r>
              <a:rPr lang="fi-FI" sz="1000" dirty="0"/>
              <a:t>, R., </a:t>
            </a:r>
            <a:r>
              <a:rPr lang="fi-FI" sz="1000" dirty="0" err="1"/>
              <a:t>Larroche</a:t>
            </a:r>
            <a:r>
              <a:rPr lang="fi-FI" sz="1000" dirty="0"/>
              <a:t>, C., </a:t>
            </a:r>
            <a:r>
              <a:rPr lang="fi-FI" sz="1000" dirty="0" err="1"/>
              <a:t>Taherzadeh</a:t>
            </a:r>
            <a:r>
              <a:rPr lang="fi-FI" sz="1000" dirty="0"/>
              <a:t>, M. &amp; </a:t>
            </a:r>
            <a:r>
              <a:rPr lang="fi-FI" sz="1000" dirty="0" err="1"/>
              <a:t>Nampoothiri</a:t>
            </a:r>
            <a:r>
              <a:rPr lang="fi-FI" sz="1000" dirty="0"/>
              <a:t>, K.M. (ed.) Industrial </a:t>
            </a:r>
            <a:r>
              <a:rPr lang="fi-FI" sz="1000" dirty="0" err="1"/>
              <a:t>Biorefineries</a:t>
            </a:r>
            <a:r>
              <a:rPr lang="fi-FI" sz="1000" dirty="0"/>
              <a:t> and White </a:t>
            </a:r>
            <a:r>
              <a:rPr lang="fi-FI" sz="1000" dirty="0" err="1"/>
              <a:t>Biotechnology</a:t>
            </a:r>
            <a:r>
              <a:rPr lang="fi-FI" sz="1000" dirty="0"/>
              <a:t>. </a:t>
            </a:r>
            <a:r>
              <a:rPr lang="fi-FI" sz="1000" dirty="0" err="1"/>
              <a:t>Elsevier</a:t>
            </a:r>
            <a:r>
              <a:rPr lang="fi-FI" sz="1000" dirty="0"/>
              <a:t> ltd. </a:t>
            </a:r>
            <a:r>
              <a:rPr lang="fi-FI" sz="1000" dirty="0" err="1"/>
              <a:t>ebook</a:t>
            </a:r>
            <a:r>
              <a:rPr lang="fi-FI" sz="1000" dirty="0"/>
              <a:t>.  91-120. https://www.elopak.com/newsmedia/news/news/elopak-first-to-hit-one-billionmark-for-100-percent-renewable-cartons </a:t>
            </a:r>
            <a:r>
              <a:rPr lang="fi-FI" sz="1000" dirty="0" err="1"/>
              <a:t>Economics</a:t>
            </a:r>
            <a:r>
              <a:rPr lang="fi-FI" sz="1000" dirty="0"/>
              <a:t> &amp; </a:t>
            </a:r>
            <a:r>
              <a:rPr lang="fi-FI" sz="1000" dirty="0" err="1"/>
              <a:t>Statistics</a:t>
            </a:r>
            <a:r>
              <a:rPr lang="fi-FI" sz="1000" dirty="0"/>
              <a:t> Department American </a:t>
            </a:r>
            <a:r>
              <a:rPr lang="fi-FI" sz="1000" dirty="0" err="1"/>
              <a:t>Chemistry</a:t>
            </a:r>
            <a:r>
              <a:rPr lang="fi-FI" sz="1000" dirty="0"/>
              <a:t> </a:t>
            </a:r>
            <a:r>
              <a:rPr lang="fi-FI" sz="1000" dirty="0" err="1"/>
              <a:t>Council</a:t>
            </a:r>
            <a:r>
              <a:rPr lang="fi-FI" sz="1000" dirty="0"/>
              <a:t>. .2011.The </a:t>
            </a:r>
            <a:r>
              <a:rPr lang="fi-FI" sz="1000" dirty="0" err="1"/>
              <a:t>Economic</a:t>
            </a:r>
            <a:r>
              <a:rPr lang="fi-FI" sz="1000" dirty="0"/>
              <a:t> </a:t>
            </a:r>
            <a:r>
              <a:rPr lang="fi-FI" sz="1000" dirty="0" err="1"/>
              <a:t>Benefits</a:t>
            </a:r>
            <a:r>
              <a:rPr lang="fi-FI" sz="1000" dirty="0"/>
              <a:t> of </a:t>
            </a:r>
            <a:r>
              <a:rPr lang="fi-FI" sz="1000" dirty="0" err="1"/>
              <a:t>the</a:t>
            </a:r>
            <a:r>
              <a:rPr lang="fi-FI" sz="1000" dirty="0"/>
              <a:t> </a:t>
            </a:r>
            <a:r>
              <a:rPr lang="fi-FI" sz="1000" dirty="0" err="1"/>
              <a:t>Pine</a:t>
            </a:r>
            <a:r>
              <a:rPr lang="fi-FI" sz="1000" dirty="0"/>
              <a:t> </a:t>
            </a:r>
            <a:r>
              <a:rPr lang="fi-FI" sz="1000" dirty="0" err="1"/>
              <a:t>Chemicals</a:t>
            </a:r>
            <a:r>
              <a:rPr lang="fi-FI" sz="1000" dirty="0"/>
              <a:t> Industry. Luettu 1.3.2019. https://pinechemistry.americanchemistry.com/Pine -</a:t>
            </a:r>
            <a:r>
              <a:rPr lang="fi-FI" sz="1000" dirty="0" err="1"/>
              <a:t>Chemistry</a:t>
            </a:r>
            <a:r>
              <a:rPr lang="fi-FI" sz="1000" dirty="0"/>
              <a:t>-Basics/Learn-about-the-EconomicBenefits-of-Pine-Chemistry.pdf</a:t>
            </a:r>
          </a:p>
          <a:p>
            <a:pPr lvl="1"/>
            <a:r>
              <a:rPr lang="fi-FI" sz="1000" dirty="0" err="1"/>
              <a:t>Laxen</a:t>
            </a:r>
            <a:r>
              <a:rPr lang="fi-FI" sz="1000" dirty="0"/>
              <a:t>, T. &amp; Tikka, P. 2008. </a:t>
            </a:r>
            <a:r>
              <a:rPr lang="fi-FI" sz="1000" dirty="0" err="1"/>
              <a:t>Soap</a:t>
            </a:r>
            <a:r>
              <a:rPr lang="fi-FI" sz="1000" dirty="0"/>
              <a:t> and Tall </a:t>
            </a:r>
            <a:r>
              <a:rPr lang="fi-FI" sz="1000" dirty="0" err="1"/>
              <a:t>oil</a:t>
            </a:r>
            <a:r>
              <a:rPr lang="fi-FI" sz="1000" dirty="0"/>
              <a:t>. In </a:t>
            </a:r>
            <a:r>
              <a:rPr lang="fi-FI" sz="1000" dirty="0" err="1"/>
              <a:t>Fardim</a:t>
            </a:r>
            <a:r>
              <a:rPr lang="fi-FI" sz="1000" dirty="0"/>
              <a:t>, P. (ed.) </a:t>
            </a:r>
            <a:r>
              <a:rPr lang="fi-FI" sz="1000" dirty="0" err="1"/>
              <a:t>Chemical</a:t>
            </a:r>
            <a:r>
              <a:rPr lang="fi-FI" sz="1000" dirty="0"/>
              <a:t> </a:t>
            </a:r>
            <a:r>
              <a:rPr lang="fi-FI" sz="1000" dirty="0" err="1"/>
              <a:t>Pulping</a:t>
            </a:r>
            <a:r>
              <a:rPr lang="fi-FI" sz="1000" dirty="0"/>
              <a:t> </a:t>
            </a:r>
            <a:r>
              <a:rPr lang="fi-FI" sz="1000" dirty="0" err="1"/>
              <a:t>Part</a:t>
            </a:r>
            <a:r>
              <a:rPr lang="fi-FI" sz="1000" dirty="0"/>
              <a:t> 2, </a:t>
            </a:r>
            <a:r>
              <a:rPr lang="fi-FI" sz="1000" dirty="0" err="1"/>
              <a:t>Recovery</a:t>
            </a:r>
            <a:r>
              <a:rPr lang="fi-FI" sz="1000" dirty="0"/>
              <a:t> of </a:t>
            </a:r>
            <a:r>
              <a:rPr lang="fi-FI" sz="1000" dirty="0" err="1"/>
              <a:t>Chemicals</a:t>
            </a:r>
            <a:r>
              <a:rPr lang="fi-FI" sz="1000" dirty="0"/>
              <a:t> and Energy. Paper </a:t>
            </a:r>
            <a:r>
              <a:rPr lang="fi-FI" sz="1000" dirty="0" err="1"/>
              <a:t>Making</a:t>
            </a:r>
            <a:r>
              <a:rPr lang="fi-FI" sz="1000" dirty="0"/>
              <a:t> Science and Technology. Helsinki: </a:t>
            </a:r>
            <a:r>
              <a:rPr lang="fi-FI" sz="1000" dirty="0" err="1"/>
              <a:t>Fapet</a:t>
            </a:r>
            <a:r>
              <a:rPr lang="fi-FI" sz="1000" dirty="0"/>
              <a:t> Oy 360-380.</a:t>
            </a:r>
          </a:p>
          <a:p>
            <a:pPr lvl="1"/>
            <a:r>
              <a:rPr lang="fi-FI" sz="1000" dirty="0" err="1"/>
              <a:t>Pine</a:t>
            </a:r>
            <a:r>
              <a:rPr lang="fi-FI" sz="1000" dirty="0"/>
              <a:t> </a:t>
            </a:r>
            <a:r>
              <a:rPr lang="fi-FI" sz="1000" dirty="0" err="1"/>
              <a:t>Chemicals</a:t>
            </a:r>
            <a:r>
              <a:rPr lang="fi-FI" sz="1000" dirty="0"/>
              <a:t> Association. </a:t>
            </a:r>
            <a:r>
              <a:rPr lang="fi-FI" sz="1000" dirty="0" err="1"/>
              <a:t>n.d</a:t>
            </a:r>
            <a:r>
              <a:rPr lang="fi-FI" sz="1000" dirty="0"/>
              <a:t>. Global </a:t>
            </a:r>
            <a:r>
              <a:rPr lang="fi-FI" sz="1000" dirty="0" err="1"/>
              <a:t>Impact</a:t>
            </a:r>
            <a:r>
              <a:rPr lang="fi-FI" sz="1000" dirty="0"/>
              <a:t> of </a:t>
            </a:r>
            <a:r>
              <a:rPr lang="fi-FI" sz="1000" dirty="0" err="1"/>
              <a:t>the</a:t>
            </a:r>
            <a:r>
              <a:rPr lang="fi-FI" sz="1000" dirty="0"/>
              <a:t> </a:t>
            </a:r>
            <a:r>
              <a:rPr lang="fi-FI" sz="1000" dirty="0" err="1"/>
              <a:t>Modern</a:t>
            </a:r>
            <a:r>
              <a:rPr lang="fi-FI" sz="1000" dirty="0"/>
              <a:t> </a:t>
            </a:r>
            <a:r>
              <a:rPr lang="fi-FI" sz="1000" dirty="0" err="1"/>
              <a:t>Pine</a:t>
            </a:r>
            <a:r>
              <a:rPr lang="fi-FI" sz="1000" dirty="0"/>
              <a:t> </a:t>
            </a:r>
            <a:r>
              <a:rPr lang="fi-FI" sz="1000" dirty="0" err="1"/>
              <a:t>Chemical</a:t>
            </a:r>
            <a:r>
              <a:rPr lang="fi-FI" sz="1000" dirty="0"/>
              <a:t> Industry. Luettu 1.3.2019. https://cdn.ymaws.com/www.pinechemic als.org/</a:t>
            </a:r>
            <a:r>
              <a:rPr lang="fi-FI" sz="1000" dirty="0" err="1"/>
              <a:t>resource</a:t>
            </a:r>
            <a:r>
              <a:rPr lang="fi-FI" sz="1000" dirty="0"/>
              <a:t>/</a:t>
            </a:r>
            <a:r>
              <a:rPr lang="fi-FI" sz="1000" dirty="0" err="1"/>
              <a:t>resmgr</a:t>
            </a:r>
            <a:r>
              <a:rPr lang="fi-FI" sz="1000" dirty="0"/>
              <a:t>/</a:t>
            </a:r>
            <a:r>
              <a:rPr lang="fi-FI" sz="1000" dirty="0" err="1"/>
              <a:t>Studies</a:t>
            </a:r>
            <a:r>
              <a:rPr lang="fi-FI" sz="1000" dirty="0"/>
              <a:t>/PCA_Global_Impact_of_the_Mo.pdf</a:t>
            </a:r>
          </a:p>
          <a:p>
            <a:r>
              <a:rPr lang="fi-FI" sz="1400" dirty="0"/>
              <a:t>Tehtävän hyväksytty suoritus edellyttää: vähintään kolmen lähteen käyttöä (muista tieteellinen lähdeviittaaminen ja lähdeluettelo)</a:t>
            </a:r>
          </a:p>
          <a:p>
            <a:endParaRPr lang="fi-FI" sz="1400" dirty="0"/>
          </a:p>
        </p:txBody>
      </p:sp>
      <p:sp>
        <p:nvSpPr>
          <p:cNvPr id="4" name="Footer Placeholder 3">
            <a:extLst>
              <a:ext uri="{FF2B5EF4-FFF2-40B4-BE49-F238E27FC236}">
                <a16:creationId xmlns:a16="http://schemas.microsoft.com/office/drawing/2014/main" id="{F0B5E6B3-BC4C-4220-A49A-FDE28CC614A2}"/>
              </a:ext>
            </a:extLst>
          </p:cNvPr>
          <p:cNvSpPr>
            <a:spLocks noGrp="1"/>
          </p:cNvSpPr>
          <p:nvPr>
            <p:ph type="ftr" sz="quarter" idx="11"/>
          </p:nvPr>
        </p:nvSpPr>
        <p:spPr/>
        <p:txBody>
          <a:bodyPr/>
          <a:lstStyle/>
          <a:p>
            <a:r>
              <a:rPr lang="fi-FI"/>
              <a:t>kiertotalousamk.fi</a:t>
            </a:r>
          </a:p>
        </p:txBody>
      </p:sp>
      <p:pic>
        <p:nvPicPr>
          <p:cNvPr id="5" name="Graphic 4" descr="Head with gears">
            <a:extLst>
              <a:ext uri="{FF2B5EF4-FFF2-40B4-BE49-F238E27FC236}">
                <a16:creationId xmlns:a16="http://schemas.microsoft.com/office/drawing/2014/main" id="{F0189A31-3DD2-447E-8E64-02EFEA5958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5929" y="437089"/>
            <a:ext cx="914400" cy="914400"/>
          </a:xfrm>
          <a:prstGeom prst="rect">
            <a:avLst/>
          </a:prstGeom>
        </p:spPr>
      </p:pic>
    </p:spTree>
    <p:extLst>
      <p:ext uri="{BB962C8B-B14F-4D97-AF65-F5344CB8AC3E}">
        <p14:creationId xmlns:p14="http://schemas.microsoft.com/office/powerpoint/2010/main" val="1577698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F247-220C-487F-AEDF-261C1E0D78A9}"/>
              </a:ext>
            </a:extLst>
          </p:cNvPr>
          <p:cNvSpPr>
            <a:spLocks noGrp="1"/>
          </p:cNvSpPr>
          <p:nvPr>
            <p:ph type="title"/>
          </p:nvPr>
        </p:nvSpPr>
        <p:spPr/>
        <p:txBody>
          <a:bodyPr/>
          <a:lstStyle/>
          <a:p>
            <a:r>
              <a:rPr lang="fi-FI" dirty="0"/>
              <a:t>Tehtävä 8: Ligniinin erotus</a:t>
            </a:r>
          </a:p>
        </p:txBody>
      </p:sp>
      <p:sp>
        <p:nvSpPr>
          <p:cNvPr id="3" name="Content Placeholder 2">
            <a:extLst>
              <a:ext uri="{FF2B5EF4-FFF2-40B4-BE49-F238E27FC236}">
                <a16:creationId xmlns:a16="http://schemas.microsoft.com/office/drawing/2014/main" id="{FE9A1CAA-F966-47D6-97E1-BDA12DFCFCCF}"/>
              </a:ext>
            </a:extLst>
          </p:cNvPr>
          <p:cNvSpPr>
            <a:spLocks noGrp="1"/>
          </p:cNvSpPr>
          <p:nvPr>
            <p:ph idx="1"/>
          </p:nvPr>
        </p:nvSpPr>
        <p:spPr/>
        <p:txBody>
          <a:bodyPr>
            <a:normAutofit/>
          </a:bodyPr>
          <a:lstStyle/>
          <a:p>
            <a:pPr marL="514350" indent="-514350">
              <a:buFont typeface="+mj-lt"/>
              <a:buAutoNum type="arabicPeriod"/>
            </a:pPr>
            <a:r>
              <a:rPr lang="fi-FI" sz="1400" dirty="0"/>
              <a:t>Ligniini on orgaaninen polymeeri, joka toimii puussa liiman tavoin ja antaa kuiduille jäykkyyttä. Ligniini erotetaan sellunvalmistuksessa mustalipeän joukosta.</a:t>
            </a:r>
          </a:p>
          <a:p>
            <a:pPr marL="514350" indent="-514350">
              <a:buFont typeface="+mj-lt"/>
              <a:buAutoNum type="arabicPeriod"/>
            </a:pPr>
            <a:r>
              <a:rPr lang="fi-FI" sz="1400" dirty="0"/>
              <a:t>Tarkastele tavaramerkkejä kuten </a:t>
            </a:r>
            <a:r>
              <a:rPr lang="fi-FI" sz="1400" dirty="0" err="1"/>
              <a:t>LignoBoost</a:t>
            </a:r>
            <a:r>
              <a:rPr lang="fi-FI" sz="1400" dirty="0"/>
              <a:t>™ , </a:t>
            </a:r>
            <a:r>
              <a:rPr lang="fi-FI" sz="1400" dirty="0" err="1"/>
              <a:t>Lineo</a:t>
            </a:r>
            <a:r>
              <a:rPr lang="fi-FI" sz="1400" dirty="0"/>
              <a:t>™ , </a:t>
            </a:r>
            <a:r>
              <a:rPr lang="fi-FI" sz="1400" dirty="0" err="1"/>
              <a:t>BioPiva</a:t>
            </a:r>
            <a:r>
              <a:rPr lang="fi-FI" sz="1400" dirty="0"/>
              <a:t>™ . Millaisia tuotteita nämä ovat? Mitä muita kaupallisia sovelluksia tai tuotteita löydät?</a:t>
            </a:r>
          </a:p>
          <a:p>
            <a:pPr marL="514350" indent="-514350">
              <a:buFont typeface="+mj-lt"/>
              <a:buAutoNum type="arabicPeriod"/>
            </a:pPr>
            <a:r>
              <a:rPr lang="fi-FI" sz="1400" dirty="0"/>
              <a:t>Ligniini suurimmaksi osaksi poltetaan energiaksi, mutta kuten huomaat ligniinissä on paljon potentiaalia. Millainen raaka-aine ligniini on? Onko se helppo erottaa prosessista omaksi jakeekseen?</a:t>
            </a:r>
          </a:p>
          <a:p>
            <a:pPr marL="514350" indent="-514350">
              <a:buFont typeface="+mj-lt"/>
              <a:buAutoNum type="arabicPeriod"/>
            </a:pPr>
            <a:r>
              <a:rPr lang="fi-FI" sz="1400" dirty="0"/>
              <a:t>Soodakattila on kallis, ehkä kallein yksittäinen investointi sellutehtaalle. Se on myös usein pullonkaula jos tuotantoa haluttaisiin kasvattaa. Miksi näin on? Kuinka kiertotalous ja ligniinin erottaminen prosessista voivat vastata tähän haasteeseen?</a:t>
            </a:r>
          </a:p>
          <a:p>
            <a:pPr marL="514350" indent="-514350">
              <a:buFont typeface="+mj-lt"/>
              <a:buAutoNum type="arabicPeriod"/>
            </a:pPr>
            <a:r>
              <a:rPr lang="fi-FI" sz="1400" dirty="0"/>
              <a:t>Mitä opin ja oivalsin? Jäikö kehitettävää?</a:t>
            </a:r>
          </a:p>
          <a:p>
            <a:r>
              <a:rPr lang="fi-FI" sz="1400" dirty="0"/>
              <a:t>Tutustu esimerkiksi seuraavaan lähteeseen:</a:t>
            </a:r>
          </a:p>
          <a:p>
            <a:pPr lvl="1"/>
            <a:r>
              <a:rPr lang="fi-FI" sz="1200" dirty="0" err="1"/>
              <a:t>Alén</a:t>
            </a:r>
            <a:r>
              <a:rPr lang="fi-FI" sz="1200" dirty="0"/>
              <a:t>, R. 2015. CHAPTER 3A -</a:t>
            </a:r>
            <a:r>
              <a:rPr lang="fi-FI" sz="1200" dirty="0" err="1"/>
              <a:t>Pulp</a:t>
            </a:r>
            <a:r>
              <a:rPr lang="fi-FI" sz="1200" dirty="0"/>
              <a:t> </a:t>
            </a:r>
            <a:r>
              <a:rPr lang="fi-FI" sz="1200" dirty="0" err="1"/>
              <a:t>Mills</a:t>
            </a:r>
            <a:r>
              <a:rPr lang="fi-FI" sz="1200" dirty="0"/>
              <a:t> and Wood-</a:t>
            </a:r>
            <a:r>
              <a:rPr lang="fi-FI" sz="1200" dirty="0" err="1"/>
              <a:t>Based</a:t>
            </a:r>
            <a:r>
              <a:rPr lang="fi-FI" sz="1200" dirty="0"/>
              <a:t> </a:t>
            </a:r>
            <a:r>
              <a:rPr lang="fi-FI" sz="1200" dirty="0" err="1"/>
              <a:t>Biorefineries</a:t>
            </a:r>
            <a:r>
              <a:rPr lang="fi-FI" sz="1200" dirty="0"/>
              <a:t>. In </a:t>
            </a:r>
            <a:r>
              <a:rPr lang="fi-FI" sz="1200" dirty="0" err="1"/>
              <a:t>Pandey</a:t>
            </a:r>
            <a:r>
              <a:rPr lang="fi-FI" sz="1200" dirty="0"/>
              <a:t>, A., </a:t>
            </a:r>
            <a:r>
              <a:rPr lang="fi-FI" sz="1200" dirty="0" err="1"/>
              <a:t>Höfer</a:t>
            </a:r>
            <a:r>
              <a:rPr lang="fi-FI" sz="1200" dirty="0"/>
              <a:t>, R., </a:t>
            </a:r>
            <a:r>
              <a:rPr lang="fi-FI" sz="1200" dirty="0" err="1"/>
              <a:t>Larroche</a:t>
            </a:r>
            <a:r>
              <a:rPr lang="fi-FI" sz="1200" dirty="0"/>
              <a:t>, C., </a:t>
            </a:r>
            <a:r>
              <a:rPr lang="fi-FI" sz="1200" dirty="0" err="1"/>
              <a:t>Taherzadeh</a:t>
            </a:r>
            <a:r>
              <a:rPr lang="fi-FI" sz="1200" dirty="0"/>
              <a:t>, M. &amp; </a:t>
            </a:r>
            <a:r>
              <a:rPr lang="fi-FI" sz="1200" dirty="0" err="1"/>
              <a:t>Nampoothiri</a:t>
            </a:r>
            <a:r>
              <a:rPr lang="fi-FI" sz="1200" dirty="0"/>
              <a:t>, K.M. (ed.) Industrial </a:t>
            </a:r>
            <a:r>
              <a:rPr lang="fi-FI" sz="1200" dirty="0" err="1"/>
              <a:t>Biorefineries</a:t>
            </a:r>
            <a:r>
              <a:rPr lang="fi-FI" sz="1200" dirty="0"/>
              <a:t> and White </a:t>
            </a:r>
            <a:r>
              <a:rPr lang="fi-FI" sz="1200" dirty="0" err="1"/>
              <a:t>Biotechnology</a:t>
            </a:r>
            <a:r>
              <a:rPr lang="fi-FI" sz="1200" dirty="0"/>
              <a:t>. </a:t>
            </a:r>
            <a:r>
              <a:rPr lang="fi-FI" sz="1200" dirty="0" err="1"/>
              <a:t>Elsevier</a:t>
            </a:r>
            <a:r>
              <a:rPr lang="fi-FI" sz="1200" dirty="0"/>
              <a:t> ltd. </a:t>
            </a:r>
            <a:r>
              <a:rPr lang="fi-FI" sz="1200" dirty="0" err="1"/>
              <a:t>ebook</a:t>
            </a:r>
            <a:r>
              <a:rPr lang="fi-FI" sz="1200" dirty="0"/>
              <a:t>.  91-120.  </a:t>
            </a:r>
            <a:r>
              <a:rPr lang="fi-FI" sz="1200" dirty="0">
                <a:sym typeface="Wingdings" panose="05000000000000000000" pitchFamily="2" charset="2"/>
              </a:rPr>
              <a:t> T</a:t>
            </a:r>
            <a:r>
              <a:rPr lang="fi-FI" sz="1200" dirty="0"/>
              <a:t>utustu sivuihin 102-105.</a:t>
            </a:r>
          </a:p>
          <a:p>
            <a:r>
              <a:rPr lang="fi-FI" sz="1400" dirty="0"/>
              <a:t>Tehtävän hyväksytty suoritus edellyttää: vähintään kolmen lähteen käyttöä (muista tieteellinen lähdeviittaaminen ja lähdeluettelo)</a:t>
            </a:r>
          </a:p>
          <a:p>
            <a:endParaRPr lang="fi-FI" sz="1000" dirty="0"/>
          </a:p>
        </p:txBody>
      </p:sp>
      <p:sp>
        <p:nvSpPr>
          <p:cNvPr id="4" name="Footer Placeholder 3">
            <a:extLst>
              <a:ext uri="{FF2B5EF4-FFF2-40B4-BE49-F238E27FC236}">
                <a16:creationId xmlns:a16="http://schemas.microsoft.com/office/drawing/2014/main" id="{8EA4113E-AC09-4EA0-961F-4316001B1852}"/>
              </a:ext>
            </a:extLst>
          </p:cNvPr>
          <p:cNvSpPr>
            <a:spLocks noGrp="1"/>
          </p:cNvSpPr>
          <p:nvPr>
            <p:ph type="ftr" sz="quarter" idx="11"/>
          </p:nvPr>
        </p:nvSpPr>
        <p:spPr/>
        <p:txBody>
          <a:bodyPr/>
          <a:lstStyle/>
          <a:p>
            <a:r>
              <a:rPr lang="fi-FI"/>
              <a:t>kiertotalousamk.fi</a:t>
            </a:r>
          </a:p>
        </p:txBody>
      </p:sp>
      <p:pic>
        <p:nvPicPr>
          <p:cNvPr id="5" name="Graphic 4" descr="Head with gears">
            <a:extLst>
              <a:ext uri="{FF2B5EF4-FFF2-40B4-BE49-F238E27FC236}">
                <a16:creationId xmlns:a16="http://schemas.microsoft.com/office/drawing/2014/main" id="{555C9999-134C-4395-A15E-A497C57136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5929" y="437089"/>
            <a:ext cx="914400" cy="914400"/>
          </a:xfrm>
          <a:prstGeom prst="rect">
            <a:avLst/>
          </a:prstGeom>
        </p:spPr>
      </p:pic>
    </p:spTree>
    <p:extLst>
      <p:ext uri="{BB962C8B-B14F-4D97-AF65-F5344CB8AC3E}">
        <p14:creationId xmlns:p14="http://schemas.microsoft.com/office/powerpoint/2010/main" val="1932391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DAB2-C1F4-4C31-A154-5250078D55A4}"/>
              </a:ext>
            </a:extLst>
          </p:cNvPr>
          <p:cNvSpPr>
            <a:spLocks noGrp="1"/>
          </p:cNvSpPr>
          <p:nvPr>
            <p:ph type="title"/>
          </p:nvPr>
        </p:nvSpPr>
        <p:spPr/>
        <p:txBody>
          <a:bodyPr>
            <a:normAutofit fontScale="90000"/>
          </a:bodyPr>
          <a:lstStyle/>
          <a:p>
            <a:r>
              <a:rPr lang="fi-FI" dirty="0"/>
              <a:t>Tehtävä 9: Lannoitteet ja </a:t>
            </a:r>
            <a:br>
              <a:rPr lang="fi-FI" dirty="0"/>
            </a:br>
            <a:r>
              <a:rPr lang="fi-FI" dirty="0"/>
              <a:t>maanparannus + kalkkikierto</a:t>
            </a:r>
            <a:br>
              <a:rPr lang="fi-FI" dirty="0"/>
            </a:br>
            <a:r>
              <a:rPr lang="fi-FI" dirty="0"/>
              <a:t>(valkolipeän valmistus) </a:t>
            </a:r>
          </a:p>
        </p:txBody>
      </p:sp>
      <p:sp>
        <p:nvSpPr>
          <p:cNvPr id="3" name="Content Placeholder 2">
            <a:extLst>
              <a:ext uri="{FF2B5EF4-FFF2-40B4-BE49-F238E27FC236}">
                <a16:creationId xmlns:a16="http://schemas.microsoft.com/office/drawing/2014/main" id="{43BC0668-8C3C-4F98-87F7-F9EC722C36C7}"/>
              </a:ext>
            </a:extLst>
          </p:cNvPr>
          <p:cNvSpPr>
            <a:spLocks noGrp="1"/>
          </p:cNvSpPr>
          <p:nvPr>
            <p:ph idx="1"/>
          </p:nvPr>
        </p:nvSpPr>
        <p:spPr>
          <a:xfrm>
            <a:off x="838200" y="1825625"/>
            <a:ext cx="10515600" cy="3622675"/>
          </a:xfrm>
        </p:spPr>
        <p:txBody>
          <a:bodyPr>
            <a:normAutofit fontScale="55000" lnSpcReduction="20000"/>
          </a:bodyPr>
          <a:lstStyle/>
          <a:p>
            <a:pPr marL="514350" indent="-514350">
              <a:buFont typeface="+mj-lt"/>
              <a:buAutoNum type="arabicPeriod"/>
            </a:pPr>
            <a:r>
              <a:rPr lang="fi-FI" dirty="0"/>
              <a:t>Sellutehtaan sivuvirroista on saatavilla erilaisia lannoitteita ja maanparannusaineita maanviljelyyn ja puutarhanhoitoon. Nämä sivuvirrat ovat pääasiallisesti puun orgaanisia komponentteja tai epäorgaanisia mineraaleja keittoprosessista. Ne ovat niitä osia, joita ei käytetä sellun valmistamiseen.</a:t>
            </a:r>
          </a:p>
          <a:p>
            <a:pPr marL="514350" indent="-514350">
              <a:buFont typeface="+mj-lt"/>
              <a:buAutoNum type="arabicPeriod"/>
            </a:pPr>
            <a:r>
              <a:rPr lang="fi-FI" dirty="0"/>
              <a:t>Tehtävänäsi on sijoittaa nämä eri sivuvirrat eri prosessivaiheisiin. Kuinka arvioit lannoitteita kiertotalouden näkökulmasta? Onko näille sivuvirroille muita käyttötarkoituksia?</a:t>
            </a:r>
          </a:p>
          <a:p>
            <a:pPr lvl="1"/>
            <a:r>
              <a:rPr lang="fi-FI" dirty="0"/>
              <a:t>Tuhka/lentotuhka (epäorgaaninen lannoite)</a:t>
            </a:r>
          </a:p>
          <a:p>
            <a:pPr lvl="1"/>
            <a:r>
              <a:rPr lang="fi-FI" dirty="0"/>
              <a:t>Kalkki (kalkitsemiseen)</a:t>
            </a:r>
          </a:p>
          <a:p>
            <a:pPr lvl="1"/>
            <a:r>
              <a:rPr lang="fi-FI" dirty="0"/>
              <a:t>Sakka Kuituliete (maanparannus)</a:t>
            </a:r>
          </a:p>
          <a:p>
            <a:pPr lvl="1"/>
            <a:r>
              <a:rPr lang="fi-FI" dirty="0"/>
              <a:t>Kuori (katemateriaalina, maanparannukseen)</a:t>
            </a:r>
          </a:p>
          <a:p>
            <a:pPr marL="514350" indent="-514350">
              <a:buFont typeface="+mj-lt"/>
              <a:buAutoNum type="arabicPeriod"/>
            </a:pPr>
            <a:r>
              <a:rPr lang="fi-FI" dirty="0"/>
              <a:t>Mikä on kalkin tehtävä valkolipeän valmistuksessa? Kuinka se käytetään uudelleen hyödyksi prosessissa?</a:t>
            </a:r>
          </a:p>
          <a:p>
            <a:pPr marL="514350" indent="-514350">
              <a:buFont typeface="+mj-lt"/>
              <a:buAutoNum type="arabicPeriod"/>
            </a:pPr>
            <a:r>
              <a:rPr lang="fi-FI" dirty="0"/>
              <a:t>Mitä opin ja oivalsin? Jäikö kehitettävää?</a:t>
            </a:r>
          </a:p>
          <a:p>
            <a:r>
              <a:rPr lang="fi-FI" dirty="0"/>
              <a:t>Tutustu esimerkiksi seuraavaan lähteeseen:</a:t>
            </a:r>
          </a:p>
          <a:p>
            <a:pPr lvl="1"/>
            <a:r>
              <a:rPr lang="fi-FI" dirty="0"/>
              <a:t>Apila </a:t>
            </a:r>
            <a:r>
              <a:rPr lang="fi-FI" dirty="0" err="1"/>
              <a:t>group</a:t>
            </a:r>
            <a:r>
              <a:rPr lang="fi-FI" dirty="0"/>
              <a:t>. 2016. Metsäteollisuuden ravinteet. Luettu 1.9.2019. </a:t>
            </a:r>
            <a:r>
              <a:rPr lang="fi-FI" dirty="0">
                <a:hlinkClick r:id="rId2"/>
              </a:rPr>
              <a:t>http://www.apilagroup.fi/wpcontent/uploads/2016/06/Metsteollisuudenravinteet-Selvitys.pdf</a:t>
            </a:r>
            <a:endParaRPr lang="fi-FI" dirty="0"/>
          </a:p>
          <a:p>
            <a:r>
              <a:rPr lang="fi-FI" dirty="0"/>
              <a:t>Tehtävän hyväksytty suoritus edellyttää: vähintään kahden lähteen käyttöä (muista tieteellinen lähdeviittaaminen ja lähdeluettelo)</a:t>
            </a:r>
          </a:p>
          <a:p>
            <a:endParaRPr lang="fi-FI" dirty="0"/>
          </a:p>
          <a:p>
            <a:endParaRPr lang="fi-FI" dirty="0"/>
          </a:p>
        </p:txBody>
      </p:sp>
      <p:sp>
        <p:nvSpPr>
          <p:cNvPr id="4" name="Footer Placeholder 3">
            <a:extLst>
              <a:ext uri="{FF2B5EF4-FFF2-40B4-BE49-F238E27FC236}">
                <a16:creationId xmlns:a16="http://schemas.microsoft.com/office/drawing/2014/main" id="{835E9F70-6813-48BA-B12A-692A4F4A9B9A}"/>
              </a:ext>
            </a:extLst>
          </p:cNvPr>
          <p:cNvSpPr>
            <a:spLocks noGrp="1"/>
          </p:cNvSpPr>
          <p:nvPr>
            <p:ph type="ftr" sz="quarter" idx="11"/>
          </p:nvPr>
        </p:nvSpPr>
        <p:spPr/>
        <p:txBody>
          <a:bodyPr/>
          <a:lstStyle/>
          <a:p>
            <a:r>
              <a:rPr lang="fi-FI"/>
              <a:t>kiertotalousamk.fi</a:t>
            </a:r>
          </a:p>
        </p:txBody>
      </p:sp>
      <p:pic>
        <p:nvPicPr>
          <p:cNvPr id="5" name="Graphic 4" descr="Head with gears">
            <a:extLst>
              <a:ext uri="{FF2B5EF4-FFF2-40B4-BE49-F238E27FC236}">
                <a16:creationId xmlns:a16="http://schemas.microsoft.com/office/drawing/2014/main" id="{01C9D18F-40AD-4E0B-A488-DBA2870368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5929" y="437089"/>
            <a:ext cx="914400" cy="914400"/>
          </a:xfrm>
          <a:prstGeom prst="rect">
            <a:avLst/>
          </a:prstGeom>
        </p:spPr>
      </p:pic>
    </p:spTree>
    <p:extLst>
      <p:ext uri="{BB962C8B-B14F-4D97-AF65-F5344CB8AC3E}">
        <p14:creationId xmlns:p14="http://schemas.microsoft.com/office/powerpoint/2010/main" val="2349293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EE78-E87E-4C10-832D-05F685670C6C}"/>
              </a:ext>
            </a:extLst>
          </p:cNvPr>
          <p:cNvSpPr>
            <a:spLocks noGrp="1"/>
          </p:cNvSpPr>
          <p:nvPr>
            <p:ph type="title"/>
          </p:nvPr>
        </p:nvSpPr>
        <p:spPr>
          <a:xfrm>
            <a:off x="838200" y="365125"/>
            <a:ext cx="10515600" cy="1325563"/>
          </a:xfrm>
        </p:spPr>
        <p:txBody>
          <a:bodyPr/>
          <a:lstStyle/>
          <a:p>
            <a:r>
              <a:rPr lang="fi-FI" dirty="0"/>
              <a:t>Tehtävä 10: Veden kierrot sellun valmistuksessa</a:t>
            </a:r>
          </a:p>
        </p:txBody>
      </p:sp>
      <p:sp>
        <p:nvSpPr>
          <p:cNvPr id="3" name="Content Placeholder 2">
            <a:extLst>
              <a:ext uri="{FF2B5EF4-FFF2-40B4-BE49-F238E27FC236}">
                <a16:creationId xmlns:a16="http://schemas.microsoft.com/office/drawing/2014/main" id="{0906F688-BB40-4729-8DD2-0AFA3C206383}"/>
              </a:ext>
            </a:extLst>
          </p:cNvPr>
          <p:cNvSpPr>
            <a:spLocks noGrp="1"/>
          </p:cNvSpPr>
          <p:nvPr>
            <p:ph idx="1"/>
          </p:nvPr>
        </p:nvSpPr>
        <p:spPr>
          <a:xfrm>
            <a:off x="838200" y="1825625"/>
            <a:ext cx="10515600" cy="3546475"/>
          </a:xfrm>
        </p:spPr>
        <p:txBody>
          <a:bodyPr>
            <a:normAutofit fontScale="62500" lnSpcReduction="20000"/>
          </a:bodyPr>
          <a:lstStyle/>
          <a:p>
            <a:r>
              <a:rPr lang="fi-FI" dirty="0"/>
              <a:t>Vedellä on erilaisia tehtäviä sellunvalmistusprosessissa.</a:t>
            </a:r>
          </a:p>
          <a:p>
            <a:pPr marL="514350" indent="-514350">
              <a:buFont typeface="+mj-lt"/>
              <a:buAutoNum type="arabicPeriod"/>
            </a:pPr>
            <a:r>
              <a:rPr lang="fi-FI" dirty="0"/>
              <a:t>Osa 1: Vesi osana sellunvalmistuksen prosessia</a:t>
            </a:r>
          </a:p>
          <a:p>
            <a:pPr marL="971550" lvl="1" indent="-514350">
              <a:buFont typeface="+mj-lt"/>
              <a:buAutoNum type="arabicPeriod"/>
            </a:pPr>
            <a:r>
              <a:rPr lang="fi-FI" dirty="0"/>
              <a:t>Tarkastele vettä ja veden käyttöä sellun valmistusprosessissa. Käy  prosessi vaihe vaiheelta läpi, missä kohdissa prosessia vettä hyödynnetään tavalla tai toisella.</a:t>
            </a:r>
          </a:p>
          <a:p>
            <a:pPr lvl="2"/>
            <a:r>
              <a:rPr lang="fi-FI" dirty="0"/>
              <a:t>Tarkastele seuraavien prosessivaiheiden kautta:</a:t>
            </a:r>
          </a:p>
          <a:p>
            <a:pPr lvl="3"/>
            <a:r>
              <a:rPr lang="fi-FI" dirty="0"/>
              <a:t>Sulatus (puun kuorimolla)</a:t>
            </a:r>
          </a:p>
          <a:p>
            <a:pPr lvl="3"/>
            <a:r>
              <a:rPr lang="fi-FI" dirty="0"/>
              <a:t>Jälkikäsittely/kuivaus(lyhyt ja pitkä kierto)</a:t>
            </a:r>
          </a:p>
          <a:p>
            <a:pPr lvl="3"/>
            <a:r>
              <a:rPr lang="fi-FI" dirty="0"/>
              <a:t>Jäteveden käsittely</a:t>
            </a:r>
          </a:p>
          <a:p>
            <a:pPr lvl="3"/>
            <a:r>
              <a:rPr lang="fi-FI" dirty="0"/>
              <a:t>Sellun pesuvaiheet</a:t>
            </a:r>
          </a:p>
          <a:p>
            <a:pPr marL="514350" indent="-514350">
              <a:buFont typeface="+mj-lt"/>
              <a:buAutoNum type="arabicPeriod"/>
            </a:pPr>
            <a:r>
              <a:rPr lang="fi-FI" dirty="0"/>
              <a:t>Osa 2: Tutustu </a:t>
            </a:r>
            <a:r>
              <a:rPr lang="fi-FI" dirty="0" err="1"/>
              <a:t>seraavaan</a:t>
            </a:r>
            <a:r>
              <a:rPr lang="fi-FI" dirty="0"/>
              <a:t> materiaaliin ja tee keskustelun avaus (otsikoi omalla nimelläsi)</a:t>
            </a:r>
          </a:p>
          <a:p>
            <a:pPr marL="971550" lvl="1" indent="-514350">
              <a:buFont typeface="+mj-lt"/>
              <a:buAutoNum type="arabicPeriod"/>
            </a:pPr>
            <a:r>
              <a:rPr lang="fi-FI" dirty="0"/>
              <a:t>Tarkastele </a:t>
            </a:r>
            <a:r>
              <a:rPr lang="fi-FI" dirty="0" err="1"/>
              <a:t>CEPIn</a:t>
            </a:r>
            <a:r>
              <a:rPr lang="fi-FI" dirty="0"/>
              <a:t> </a:t>
            </a:r>
            <a:r>
              <a:rPr lang="fi-FI" dirty="0" err="1"/>
              <a:t>kestävänkehityksen</a:t>
            </a:r>
            <a:r>
              <a:rPr lang="fi-FI" dirty="0"/>
              <a:t> raporttia (2018 tai uudempi)(</a:t>
            </a:r>
            <a:r>
              <a:rPr lang="fi-FI" dirty="0" err="1"/>
              <a:t>Confederation</a:t>
            </a:r>
            <a:r>
              <a:rPr lang="fi-FI" dirty="0"/>
              <a:t> of European Paper </a:t>
            </a:r>
            <a:r>
              <a:rPr lang="fi-FI" dirty="0" err="1"/>
              <a:t>Industries</a:t>
            </a:r>
            <a:r>
              <a:rPr lang="fi-FI" dirty="0"/>
              <a:t>) (http://sustainability.cepi.org/)   Mitä on kerrottu veden käytöstä? Mitä eri funktioita vedellä on sellunvalmistuksessa ?</a:t>
            </a:r>
          </a:p>
          <a:p>
            <a:pPr marL="971550" lvl="1" indent="-514350">
              <a:buFont typeface="+mj-lt"/>
              <a:buAutoNum type="arabicPeriod"/>
            </a:pPr>
            <a:r>
              <a:rPr lang="fi-FI" dirty="0"/>
              <a:t>Keskustelun avauksessa: Kirjoita mielestäsi materiaalista välittyvä tärkeän asia ja kuvaa sitä 1-3 virkkeellä. Kommentoi tämän jälkeen kahta toisen opiskelijan avausta.</a:t>
            </a:r>
          </a:p>
          <a:p>
            <a:pPr marL="971550" lvl="1" indent="-514350">
              <a:buFont typeface="+mj-lt"/>
              <a:buAutoNum type="arabicPeriod"/>
            </a:pPr>
            <a:r>
              <a:rPr lang="fi-FI" dirty="0"/>
              <a:t>Lopuksi kun keskustelun avauksessasi on kaksi kommenttia käy antamassa oma vastauksesi kommentteihin.</a:t>
            </a:r>
          </a:p>
        </p:txBody>
      </p:sp>
      <p:sp>
        <p:nvSpPr>
          <p:cNvPr id="4" name="Footer Placeholder 3">
            <a:extLst>
              <a:ext uri="{FF2B5EF4-FFF2-40B4-BE49-F238E27FC236}">
                <a16:creationId xmlns:a16="http://schemas.microsoft.com/office/drawing/2014/main" id="{C82A3C2D-FFC2-421E-B56E-912E727224FA}"/>
              </a:ext>
            </a:extLst>
          </p:cNvPr>
          <p:cNvSpPr>
            <a:spLocks noGrp="1"/>
          </p:cNvSpPr>
          <p:nvPr>
            <p:ph type="ftr" sz="quarter" idx="11"/>
          </p:nvPr>
        </p:nvSpPr>
        <p:spPr/>
        <p:txBody>
          <a:bodyPr/>
          <a:lstStyle/>
          <a:p>
            <a:r>
              <a:rPr lang="fi-FI" dirty="0"/>
              <a:t>kiertotalousamk.fi</a:t>
            </a:r>
          </a:p>
        </p:txBody>
      </p:sp>
      <p:pic>
        <p:nvPicPr>
          <p:cNvPr id="5" name="Graphic 4" descr="Head with gears">
            <a:extLst>
              <a:ext uri="{FF2B5EF4-FFF2-40B4-BE49-F238E27FC236}">
                <a16:creationId xmlns:a16="http://schemas.microsoft.com/office/drawing/2014/main" id="{3E565AAD-BFD8-48A4-BD85-F095DF5DF9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5929" y="437089"/>
            <a:ext cx="914400" cy="914400"/>
          </a:xfrm>
          <a:prstGeom prst="rect">
            <a:avLst/>
          </a:prstGeom>
        </p:spPr>
      </p:pic>
      <p:pic>
        <p:nvPicPr>
          <p:cNvPr id="6" name="Graphic 5" descr="Group brainstorm">
            <a:extLst>
              <a:ext uri="{FF2B5EF4-FFF2-40B4-BE49-F238E27FC236}">
                <a16:creationId xmlns:a16="http://schemas.microsoft.com/office/drawing/2014/main" id="{EFFA53E9-33E0-42CA-9604-7DB29A3098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3336" y="437089"/>
            <a:ext cx="914400" cy="914400"/>
          </a:xfrm>
          <a:prstGeom prst="rect">
            <a:avLst/>
          </a:prstGeom>
        </p:spPr>
      </p:pic>
    </p:spTree>
    <p:extLst>
      <p:ext uri="{BB962C8B-B14F-4D97-AF65-F5344CB8AC3E}">
        <p14:creationId xmlns:p14="http://schemas.microsoft.com/office/powerpoint/2010/main" val="245797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5A67-44DC-4074-8148-A0D2787F7A47}"/>
              </a:ext>
            </a:extLst>
          </p:cNvPr>
          <p:cNvSpPr>
            <a:spLocks noGrp="1"/>
          </p:cNvSpPr>
          <p:nvPr>
            <p:ph type="title"/>
          </p:nvPr>
        </p:nvSpPr>
        <p:spPr/>
        <p:txBody>
          <a:bodyPr/>
          <a:lstStyle/>
          <a:p>
            <a:r>
              <a:rPr lang="fi-FI" dirty="0"/>
              <a:t>Lopetus tehtävä </a:t>
            </a:r>
            <a:r>
              <a:rPr lang="fi-FI"/>
              <a:t>-itsearviointi</a:t>
            </a:r>
            <a:endParaRPr lang="fi-FI" dirty="0"/>
          </a:p>
        </p:txBody>
      </p:sp>
      <p:sp>
        <p:nvSpPr>
          <p:cNvPr id="3" name="Content Placeholder 2">
            <a:extLst>
              <a:ext uri="{FF2B5EF4-FFF2-40B4-BE49-F238E27FC236}">
                <a16:creationId xmlns:a16="http://schemas.microsoft.com/office/drawing/2014/main" id="{19A17D49-65FF-4B17-B276-8E39EA5EA26D}"/>
              </a:ext>
            </a:extLst>
          </p:cNvPr>
          <p:cNvSpPr>
            <a:spLocks noGrp="1"/>
          </p:cNvSpPr>
          <p:nvPr>
            <p:ph idx="1"/>
          </p:nvPr>
        </p:nvSpPr>
        <p:spPr>
          <a:xfrm>
            <a:off x="838200" y="1825626"/>
            <a:ext cx="10515600" cy="3613150"/>
          </a:xfrm>
        </p:spPr>
        <p:txBody>
          <a:bodyPr>
            <a:normAutofit fontScale="92500" lnSpcReduction="10000"/>
          </a:bodyPr>
          <a:lstStyle/>
          <a:p>
            <a:r>
              <a:rPr lang="fi-FI" dirty="0"/>
              <a:t>Palaa tarkistelemaan asettamiasi tavoitteita ja peilaa niiden toteutumista (Kopioi tehtävän palautukseen toteutuksen alussa asettamasi tavoitteet ja jatka lopetus tehtävä jatkoksi)</a:t>
            </a:r>
          </a:p>
          <a:p>
            <a:pPr lvl="1"/>
            <a:r>
              <a:rPr lang="fi-FI" dirty="0"/>
              <a:t>Mikä meni hyvin?</a:t>
            </a:r>
          </a:p>
          <a:p>
            <a:pPr lvl="1"/>
            <a:r>
              <a:rPr lang="fi-FI" dirty="0"/>
              <a:t>Mitkä tekijät vaikuttivat tähän?</a:t>
            </a:r>
          </a:p>
          <a:p>
            <a:pPr lvl="1"/>
            <a:r>
              <a:rPr lang="fi-FI" dirty="0"/>
              <a:t>Mikä meni huonosti? Miksi?</a:t>
            </a:r>
          </a:p>
          <a:p>
            <a:pPr lvl="1"/>
            <a:r>
              <a:rPr lang="fi-FI" dirty="0"/>
              <a:t>Mitä opin?</a:t>
            </a:r>
          </a:p>
          <a:p>
            <a:pPr lvl="1"/>
            <a:r>
              <a:rPr lang="fi-FI" dirty="0"/>
              <a:t>Voinko viedä jotain käytäntöön?</a:t>
            </a:r>
          </a:p>
          <a:p>
            <a:pPr lvl="1"/>
            <a:r>
              <a:rPr lang="fi-FI" dirty="0"/>
              <a:t>Mitä teen ensi kerralla paremmin?</a:t>
            </a:r>
          </a:p>
          <a:p>
            <a:pPr lvl="1"/>
            <a:r>
              <a:rPr lang="fi-FI" dirty="0"/>
              <a:t>Vapaa muotoinen palaute</a:t>
            </a:r>
          </a:p>
        </p:txBody>
      </p:sp>
      <p:sp>
        <p:nvSpPr>
          <p:cNvPr id="4" name="Footer Placeholder 3">
            <a:extLst>
              <a:ext uri="{FF2B5EF4-FFF2-40B4-BE49-F238E27FC236}">
                <a16:creationId xmlns:a16="http://schemas.microsoft.com/office/drawing/2014/main" id="{D28D07F2-120F-4909-B9D0-3B2601E4BF77}"/>
              </a:ext>
            </a:extLst>
          </p:cNvPr>
          <p:cNvSpPr>
            <a:spLocks noGrp="1"/>
          </p:cNvSpPr>
          <p:nvPr>
            <p:ph type="ftr" sz="quarter" idx="11"/>
          </p:nvPr>
        </p:nvSpPr>
        <p:spPr/>
        <p:txBody>
          <a:bodyPr/>
          <a:lstStyle/>
          <a:p>
            <a:r>
              <a:rPr lang="fi-FI" dirty="0"/>
              <a:t>kiertotalousamk.fi</a:t>
            </a:r>
          </a:p>
        </p:txBody>
      </p:sp>
      <p:pic>
        <p:nvPicPr>
          <p:cNvPr id="5" name="Picture 4">
            <a:hlinkClick r:id="rId2" action="ppaction://hlinksldjump"/>
            <a:extLst>
              <a:ext uri="{FF2B5EF4-FFF2-40B4-BE49-F238E27FC236}">
                <a16:creationId xmlns:a16="http://schemas.microsoft.com/office/drawing/2014/main" id="{519F849A-6D45-4651-95C6-41DB9EC8B9D0}"/>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112160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2452-CE9B-4502-AA24-A9721B37E40B}"/>
              </a:ext>
            </a:extLst>
          </p:cNvPr>
          <p:cNvSpPr>
            <a:spLocks noGrp="1"/>
          </p:cNvSpPr>
          <p:nvPr>
            <p:ph type="title"/>
          </p:nvPr>
        </p:nvSpPr>
        <p:spPr/>
        <p:txBody>
          <a:bodyPr/>
          <a:lstStyle/>
          <a:p>
            <a:r>
              <a:rPr lang="fi-FI" dirty="0"/>
              <a:t>Pilotointi</a:t>
            </a:r>
          </a:p>
        </p:txBody>
      </p:sp>
      <p:sp>
        <p:nvSpPr>
          <p:cNvPr id="3" name="Content Placeholder 2">
            <a:extLst>
              <a:ext uri="{FF2B5EF4-FFF2-40B4-BE49-F238E27FC236}">
                <a16:creationId xmlns:a16="http://schemas.microsoft.com/office/drawing/2014/main" id="{4D885ABE-4534-4F33-ADF5-840DAD13A9D1}"/>
              </a:ext>
            </a:extLst>
          </p:cNvPr>
          <p:cNvSpPr>
            <a:spLocks noGrp="1"/>
          </p:cNvSpPr>
          <p:nvPr>
            <p:ph idx="1"/>
          </p:nvPr>
        </p:nvSpPr>
        <p:spPr/>
        <p:txBody>
          <a:bodyPr/>
          <a:lstStyle/>
          <a:p>
            <a:r>
              <a:rPr lang="fi-FI" dirty="0"/>
              <a:t>Kokonaisuus on toteutettu </a:t>
            </a:r>
            <a:r>
              <a:rPr lang="fi-FI" dirty="0" err="1"/>
              <a:t>TAMKissa</a:t>
            </a:r>
            <a:r>
              <a:rPr lang="fi-FI" dirty="0"/>
              <a:t> syksyllä 2019 osana sellujen valmistus opintojaksoa</a:t>
            </a:r>
          </a:p>
          <a:p>
            <a:r>
              <a:rPr lang="fi-FI" dirty="0"/>
              <a:t>Määräajassa sen suoritti osittain tai kokonaan n. 10 opiskelijaa</a:t>
            </a:r>
          </a:p>
        </p:txBody>
      </p:sp>
      <p:sp>
        <p:nvSpPr>
          <p:cNvPr id="4" name="Footer Placeholder 3">
            <a:extLst>
              <a:ext uri="{FF2B5EF4-FFF2-40B4-BE49-F238E27FC236}">
                <a16:creationId xmlns:a16="http://schemas.microsoft.com/office/drawing/2014/main" id="{50E116D6-ACAC-4DFB-BDD0-33F4063EBB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Tree>
    <p:extLst>
      <p:ext uri="{BB962C8B-B14F-4D97-AF65-F5344CB8AC3E}">
        <p14:creationId xmlns:p14="http://schemas.microsoft.com/office/powerpoint/2010/main" val="302725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0F9AA3-4949-4802-B406-4E605B2AC359}"/>
              </a:ext>
            </a:extLst>
          </p:cNvPr>
          <p:cNvSpPr>
            <a:spLocks noGrp="1"/>
          </p:cNvSpPr>
          <p:nvPr>
            <p:ph type="title"/>
          </p:nvPr>
        </p:nvSpPr>
        <p:spPr/>
        <p:txBody>
          <a:bodyPr/>
          <a:lstStyle/>
          <a:p>
            <a:r>
              <a:rPr lang="fi-FI" dirty="0"/>
              <a:t>Lähteet</a:t>
            </a:r>
          </a:p>
        </p:txBody>
      </p:sp>
      <p:sp>
        <p:nvSpPr>
          <p:cNvPr id="7" name="Text Placeholder 6">
            <a:extLst>
              <a:ext uri="{FF2B5EF4-FFF2-40B4-BE49-F238E27FC236}">
                <a16:creationId xmlns:a16="http://schemas.microsoft.com/office/drawing/2014/main" id="{80670EB4-45F3-4193-9385-A0605BBA8A26}"/>
              </a:ext>
            </a:extLst>
          </p:cNvPr>
          <p:cNvSpPr>
            <a:spLocks noGrp="1"/>
          </p:cNvSpPr>
          <p:nvPr>
            <p:ph type="body" idx="1"/>
          </p:nvPr>
        </p:nvSpPr>
        <p:spPr/>
        <p:txBody>
          <a:bodyPr/>
          <a:lstStyle/>
          <a:p>
            <a:r>
              <a:rPr lang="fi-FI" dirty="0"/>
              <a:t>Materiaalin tekemiseen käytettyjä lähteitä voi hyödyntää oppimistehtävien suorittamiseen</a:t>
            </a:r>
          </a:p>
        </p:txBody>
      </p:sp>
      <p:sp>
        <p:nvSpPr>
          <p:cNvPr id="4" name="Footer Placeholder 3">
            <a:extLst>
              <a:ext uri="{FF2B5EF4-FFF2-40B4-BE49-F238E27FC236}">
                <a16:creationId xmlns:a16="http://schemas.microsoft.com/office/drawing/2014/main" id="{D2CF7533-5166-4B99-967F-E904259B399C}"/>
              </a:ext>
            </a:extLst>
          </p:cNvPr>
          <p:cNvSpPr>
            <a:spLocks noGrp="1"/>
          </p:cNvSpPr>
          <p:nvPr>
            <p:ph type="ftr" sz="quarter" idx="11"/>
          </p:nvPr>
        </p:nvSpPr>
        <p:spPr/>
        <p:txBody>
          <a:bodyPr/>
          <a:lstStyle/>
          <a:p>
            <a:r>
              <a:rPr lang="fi-FI"/>
              <a:t>kiertotalousamk.fi</a:t>
            </a:r>
          </a:p>
        </p:txBody>
      </p:sp>
      <p:pic>
        <p:nvPicPr>
          <p:cNvPr id="8" name="Picture 7">
            <a:hlinkClick r:id="rId2" action="ppaction://hlinksldjump"/>
            <a:extLst>
              <a:ext uri="{FF2B5EF4-FFF2-40B4-BE49-F238E27FC236}">
                <a16:creationId xmlns:a16="http://schemas.microsoft.com/office/drawing/2014/main" id="{FB7D5E2A-6E2E-4471-B5D2-E168AE25E38C}"/>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2140512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E684-5DBE-48B3-AF59-1E52566198EE}"/>
              </a:ext>
            </a:extLst>
          </p:cNvPr>
          <p:cNvSpPr>
            <a:spLocks noGrp="1"/>
          </p:cNvSpPr>
          <p:nvPr>
            <p:ph type="title"/>
          </p:nvPr>
        </p:nvSpPr>
        <p:spPr/>
        <p:txBody>
          <a:bodyPr/>
          <a:lstStyle/>
          <a:p>
            <a:r>
              <a:rPr lang="fi-FI" dirty="0"/>
              <a:t>Lähteet (1/4)</a:t>
            </a:r>
          </a:p>
        </p:txBody>
      </p:sp>
      <p:sp>
        <p:nvSpPr>
          <p:cNvPr id="3" name="Content Placeholder 2">
            <a:extLst>
              <a:ext uri="{FF2B5EF4-FFF2-40B4-BE49-F238E27FC236}">
                <a16:creationId xmlns:a16="http://schemas.microsoft.com/office/drawing/2014/main" id="{9B8E651D-23FF-4821-AFE0-9D4317BC6637}"/>
              </a:ext>
            </a:extLst>
          </p:cNvPr>
          <p:cNvSpPr>
            <a:spLocks noGrp="1"/>
          </p:cNvSpPr>
          <p:nvPr>
            <p:ph idx="1"/>
          </p:nvPr>
        </p:nvSpPr>
        <p:spPr>
          <a:xfrm>
            <a:off x="838200" y="1825625"/>
            <a:ext cx="10515600" cy="3651249"/>
          </a:xfrm>
        </p:spPr>
        <p:txBody>
          <a:bodyPr>
            <a:normAutofit fontScale="62500" lnSpcReduction="20000"/>
          </a:bodyPr>
          <a:lstStyle/>
          <a:p>
            <a:r>
              <a:rPr lang="en-US" sz="2200" dirty="0" err="1"/>
              <a:t>Alén</a:t>
            </a:r>
            <a:r>
              <a:rPr lang="en-US" sz="2200" dirty="0"/>
              <a:t>, R. 2015. CHAPTER 3A -Pulp</a:t>
            </a:r>
            <a:r>
              <a:rPr lang="en-US" sz="2200" spc="-20" dirty="0"/>
              <a:t> </a:t>
            </a:r>
            <a:r>
              <a:rPr lang="en-US" sz="2200" dirty="0"/>
              <a:t>Mills</a:t>
            </a:r>
            <a:r>
              <a:rPr lang="en-US" sz="2200" spc="-23" dirty="0"/>
              <a:t> </a:t>
            </a:r>
            <a:r>
              <a:rPr lang="en-US" sz="2200" dirty="0"/>
              <a:t>and Wood-Ba</a:t>
            </a:r>
            <a:r>
              <a:rPr lang="en-US" sz="2200" spc="-13" dirty="0"/>
              <a:t>s</a:t>
            </a:r>
            <a:r>
              <a:rPr lang="en-US" sz="2200" dirty="0"/>
              <a:t>ed</a:t>
            </a:r>
            <a:r>
              <a:rPr lang="en-US" sz="2200" spc="-35" dirty="0"/>
              <a:t> </a:t>
            </a:r>
            <a:r>
              <a:rPr lang="en-US" sz="2200" dirty="0"/>
              <a:t>Biorefineries.</a:t>
            </a:r>
            <a:r>
              <a:rPr lang="en-US" sz="2200" spc="-31" dirty="0"/>
              <a:t> </a:t>
            </a:r>
            <a:r>
              <a:rPr lang="en-US" sz="2200" dirty="0"/>
              <a:t>In Pandey,</a:t>
            </a:r>
            <a:r>
              <a:rPr lang="en-US" sz="2200" spc="-20" dirty="0"/>
              <a:t> </a:t>
            </a:r>
            <a:r>
              <a:rPr lang="en-US" sz="2200" dirty="0"/>
              <a:t>A., </a:t>
            </a:r>
            <a:r>
              <a:rPr lang="en-US" sz="2200" dirty="0" err="1"/>
              <a:t>Höfer</a:t>
            </a:r>
            <a:r>
              <a:rPr lang="en-US" sz="2200" dirty="0"/>
              <a:t>, R.,</a:t>
            </a:r>
            <a:r>
              <a:rPr lang="en-US" sz="2200" spc="-10" dirty="0"/>
              <a:t> </a:t>
            </a:r>
            <a:r>
              <a:rPr lang="en-US" sz="2200" dirty="0" err="1"/>
              <a:t>Larroche</a:t>
            </a:r>
            <a:r>
              <a:rPr lang="en-US" sz="2200" dirty="0"/>
              <a:t>,</a:t>
            </a:r>
            <a:r>
              <a:rPr lang="en-US" sz="2200" spc="-20" dirty="0"/>
              <a:t> </a:t>
            </a:r>
            <a:r>
              <a:rPr lang="en-US" sz="2200" dirty="0"/>
              <a:t>C., </a:t>
            </a:r>
            <a:r>
              <a:rPr lang="en-US" sz="2200" dirty="0" err="1"/>
              <a:t>Taherzadeh</a:t>
            </a:r>
            <a:r>
              <a:rPr lang="en-US" sz="2200" dirty="0"/>
              <a:t>, M.</a:t>
            </a:r>
            <a:r>
              <a:rPr lang="en-US" sz="2200" spc="-12" dirty="0"/>
              <a:t> </a:t>
            </a:r>
            <a:r>
              <a:rPr lang="en-US" sz="2200" dirty="0"/>
              <a:t>&amp; </a:t>
            </a:r>
            <a:r>
              <a:rPr lang="en-US" sz="2200" dirty="0" err="1"/>
              <a:t>Nampoothiri</a:t>
            </a:r>
            <a:r>
              <a:rPr lang="en-US" sz="2200" dirty="0"/>
              <a:t>,</a:t>
            </a:r>
            <a:r>
              <a:rPr lang="en-US" sz="2200" spc="-33" dirty="0"/>
              <a:t> </a:t>
            </a:r>
            <a:r>
              <a:rPr lang="en-US" sz="2200" dirty="0"/>
              <a:t>K.M.</a:t>
            </a:r>
            <a:r>
              <a:rPr lang="en-US" sz="2200" spc="-12" dirty="0"/>
              <a:t> </a:t>
            </a:r>
            <a:r>
              <a:rPr lang="en-US" sz="2200" dirty="0"/>
              <a:t>(ed.) Industrial</a:t>
            </a:r>
            <a:r>
              <a:rPr lang="en-US" sz="2200" spc="-20" dirty="0"/>
              <a:t> </a:t>
            </a:r>
            <a:r>
              <a:rPr lang="en-US" sz="2200" dirty="0"/>
              <a:t>Biorefineries</a:t>
            </a:r>
            <a:r>
              <a:rPr lang="en-US" sz="2200" spc="-19" dirty="0"/>
              <a:t> </a:t>
            </a:r>
            <a:r>
              <a:rPr lang="en-US" sz="2200" dirty="0"/>
              <a:t>and White</a:t>
            </a:r>
            <a:r>
              <a:rPr lang="en-US" sz="2200" spc="-20" dirty="0"/>
              <a:t> </a:t>
            </a:r>
            <a:r>
              <a:rPr lang="en-US" sz="2200" dirty="0"/>
              <a:t>Biotechnolo</a:t>
            </a:r>
            <a:r>
              <a:rPr lang="en-US" sz="2200" spc="-15" dirty="0"/>
              <a:t>g</a:t>
            </a:r>
            <a:r>
              <a:rPr lang="en-US" sz="2200" dirty="0"/>
              <a:t>y.</a:t>
            </a:r>
            <a:r>
              <a:rPr lang="en-US" sz="2200" spc="-32" dirty="0"/>
              <a:t> </a:t>
            </a:r>
            <a:r>
              <a:rPr lang="en-US" sz="2200" dirty="0" err="1"/>
              <a:t>Elsevie</a:t>
            </a:r>
            <a:r>
              <a:rPr lang="en-US" sz="2200" spc="228" dirty="0" err="1"/>
              <a:t>r</a:t>
            </a:r>
            <a:r>
              <a:rPr lang="en-US" sz="2200" dirty="0" err="1"/>
              <a:t>ltd</a:t>
            </a:r>
            <a:r>
              <a:rPr lang="en-US" sz="2200" dirty="0"/>
              <a:t>.</a:t>
            </a:r>
            <a:r>
              <a:rPr lang="en-US" sz="2200" spc="-11" dirty="0"/>
              <a:t> </a:t>
            </a:r>
            <a:r>
              <a:rPr lang="en-US" sz="2200" dirty="0" err="1"/>
              <a:t>ebook</a:t>
            </a:r>
            <a:r>
              <a:rPr lang="en-US" sz="2200" dirty="0"/>
              <a:t>.</a:t>
            </a:r>
            <a:r>
              <a:rPr lang="en-US" sz="2200" spc="-35" dirty="0"/>
              <a:t> </a:t>
            </a:r>
            <a:r>
              <a:rPr lang="en-US" sz="2200" dirty="0"/>
              <a:t> 91-120.</a:t>
            </a:r>
          </a:p>
          <a:p>
            <a:r>
              <a:rPr lang="fi-FI" sz="2200" dirty="0"/>
              <a:t>Air </a:t>
            </a:r>
            <a:r>
              <a:rPr lang="fi-FI" sz="2200" dirty="0" err="1"/>
              <a:t>Liquide</a:t>
            </a:r>
            <a:r>
              <a:rPr lang="fi-FI" sz="2200" dirty="0"/>
              <a:t>. 2019. </a:t>
            </a:r>
            <a:r>
              <a:rPr lang="fi-FI" sz="2200" dirty="0" err="1"/>
              <a:t>Delignifiointi</a:t>
            </a:r>
            <a:r>
              <a:rPr lang="fi-FI" sz="2200" dirty="0"/>
              <a:t>. Luettu 26.4.2019. https://teollisuusalat.airliquide.fi/massan-japaperinvalmistus/delignifiointi/happidelignifiointi#content  </a:t>
            </a:r>
            <a:endParaRPr lang="en-US" sz="2200" dirty="0"/>
          </a:p>
          <a:p>
            <a:r>
              <a:rPr lang="en-US" sz="2200" dirty="0" err="1"/>
              <a:t>Antikainen</a:t>
            </a:r>
            <a:r>
              <a:rPr lang="en-US" sz="2200" dirty="0"/>
              <a:t>,</a:t>
            </a:r>
            <a:r>
              <a:rPr lang="en-US" sz="2200" spc="-22" dirty="0"/>
              <a:t> </a:t>
            </a:r>
            <a:r>
              <a:rPr lang="en-US" sz="2200" dirty="0"/>
              <a:t>R.,</a:t>
            </a:r>
            <a:r>
              <a:rPr lang="en-US" sz="2200" spc="-13" dirty="0"/>
              <a:t> </a:t>
            </a:r>
            <a:r>
              <a:rPr lang="en-US" sz="2200" dirty="0" err="1"/>
              <a:t>Dalhamm</a:t>
            </a:r>
            <a:r>
              <a:rPr lang="en-US" sz="2200" spc="-14" dirty="0" err="1"/>
              <a:t>a</a:t>
            </a:r>
            <a:r>
              <a:rPr lang="en-US" sz="2200" dirty="0" err="1"/>
              <a:t>r</a:t>
            </a:r>
            <a:r>
              <a:rPr lang="en-US" sz="2200" dirty="0"/>
              <a:t>,</a:t>
            </a:r>
            <a:r>
              <a:rPr lang="en-US" sz="2200" spc="-22" dirty="0"/>
              <a:t> </a:t>
            </a:r>
            <a:r>
              <a:rPr lang="en-US" sz="2200" dirty="0"/>
              <a:t>C.,</a:t>
            </a:r>
            <a:r>
              <a:rPr lang="en-US" sz="2200" spc="-11" dirty="0"/>
              <a:t> </a:t>
            </a:r>
            <a:r>
              <a:rPr lang="en-US" sz="2200" dirty="0" err="1"/>
              <a:t>Hildén</a:t>
            </a:r>
            <a:r>
              <a:rPr lang="en-US" sz="2200" dirty="0"/>
              <a:t>, M.,</a:t>
            </a:r>
            <a:r>
              <a:rPr lang="en-US" sz="2200" spc="-19" dirty="0"/>
              <a:t> </a:t>
            </a:r>
            <a:r>
              <a:rPr lang="en-US" sz="2200" dirty="0" err="1"/>
              <a:t>Judl</a:t>
            </a:r>
            <a:r>
              <a:rPr lang="en-US" sz="2200" dirty="0"/>
              <a:t>, J., </a:t>
            </a:r>
            <a:r>
              <a:rPr lang="en-US" sz="2200" dirty="0" err="1"/>
              <a:t>Jääskeläinen</a:t>
            </a:r>
            <a:r>
              <a:rPr lang="en-US" sz="2200" dirty="0"/>
              <a:t>,</a:t>
            </a:r>
            <a:r>
              <a:rPr lang="en-US" sz="2200" spc="-34" dirty="0"/>
              <a:t> </a:t>
            </a:r>
            <a:r>
              <a:rPr lang="en-US" sz="2200" dirty="0"/>
              <a:t>T., </a:t>
            </a:r>
            <a:r>
              <a:rPr lang="en-US" sz="2200" dirty="0" err="1"/>
              <a:t>Kautto</a:t>
            </a:r>
            <a:r>
              <a:rPr lang="en-US" sz="2200" spc="-12" dirty="0"/>
              <a:t>,</a:t>
            </a:r>
            <a:r>
              <a:rPr lang="en-US" sz="2200" spc="-34" dirty="0"/>
              <a:t> </a:t>
            </a:r>
            <a:r>
              <a:rPr lang="en-US" sz="2200" dirty="0"/>
              <a:t>P.</a:t>
            </a:r>
            <a:r>
              <a:rPr lang="en-US" sz="2200" spc="-13" dirty="0"/>
              <a:t> </a:t>
            </a:r>
            <a:r>
              <a:rPr lang="en-US" sz="2200" dirty="0"/>
              <a:t>et al.</a:t>
            </a:r>
            <a:r>
              <a:rPr lang="en-US" sz="2200" spc="-13" dirty="0"/>
              <a:t> </a:t>
            </a:r>
            <a:r>
              <a:rPr lang="en-US" sz="2200" dirty="0"/>
              <a:t>2017. </a:t>
            </a:r>
            <a:r>
              <a:rPr lang="en-US" sz="2200" dirty="0" err="1"/>
              <a:t>Renewa</a:t>
            </a:r>
            <a:r>
              <a:rPr lang="en-US" sz="2200" spc="237" dirty="0" err="1"/>
              <a:t>l</a:t>
            </a:r>
            <a:r>
              <a:rPr lang="en-US" sz="2200" dirty="0" err="1"/>
              <a:t>of</a:t>
            </a:r>
            <a:r>
              <a:rPr lang="en-US" sz="2200" dirty="0"/>
              <a:t> </a:t>
            </a:r>
            <a:r>
              <a:rPr lang="en-US" sz="2200" dirty="0" err="1"/>
              <a:t>fores</a:t>
            </a:r>
            <a:r>
              <a:rPr lang="en-US" sz="2200" spc="228" dirty="0" err="1"/>
              <a:t>t</a:t>
            </a:r>
            <a:r>
              <a:rPr lang="en-US" sz="2200" dirty="0" err="1"/>
              <a:t>base</a:t>
            </a:r>
            <a:r>
              <a:rPr lang="en-US" sz="2200" spc="221" dirty="0" err="1"/>
              <a:t>d</a:t>
            </a:r>
            <a:r>
              <a:rPr lang="en-US" sz="2200" dirty="0" err="1"/>
              <a:t>manufacturin</a:t>
            </a:r>
            <a:r>
              <a:rPr lang="en-US" sz="2200" spc="213" dirty="0" err="1"/>
              <a:t>g</a:t>
            </a:r>
            <a:r>
              <a:rPr lang="en-US" sz="2200" dirty="0" err="1"/>
              <a:t>toward</a:t>
            </a:r>
            <a:r>
              <a:rPr lang="en-US" sz="2200" spc="215" dirty="0" err="1"/>
              <a:t>s</a:t>
            </a:r>
            <a:r>
              <a:rPr lang="en-US" sz="2200" dirty="0" err="1"/>
              <a:t>a</a:t>
            </a:r>
            <a:r>
              <a:rPr lang="en-US" sz="2200" spc="-10" dirty="0"/>
              <a:t> </a:t>
            </a:r>
            <a:r>
              <a:rPr lang="en-US" sz="2200" dirty="0" err="1"/>
              <a:t>sustainabl</a:t>
            </a:r>
            <a:r>
              <a:rPr lang="en-US" sz="2200" spc="213" dirty="0" err="1"/>
              <a:t>e</a:t>
            </a:r>
            <a:r>
              <a:rPr lang="en-US" sz="2200" dirty="0" err="1"/>
              <a:t>circula</a:t>
            </a:r>
            <a:r>
              <a:rPr lang="en-US" sz="2200" spc="237" dirty="0" err="1"/>
              <a:t>r</a:t>
            </a:r>
            <a:r>
              <a:rPr lang="en-US" sz="2200" dirty="0" err="1"/>
              <a:t>bioeconomy</a:t>
            </a:r>
            <a:r>
              <a:rPr lang="en-US" sz="2200" dirty="0"/>
              <a:t>. </a:t>
            </a:r>
            <a:r>
              <a:rPr lang="en-US" sz="2200" dirty="0" err="1"/>
              <a:t>Luettu</a:t>
            </a:r>
            <a:r>
              <a:rPr lang="en-US" sz="2200" spc="-33" dirty="0"/>
              <a:t> </a:t>
            </a:r>
            <a:r>
              <a:rPr lang="en-US" sz="2200" dirty="0"/>
              <a:t>1.4.2019. </a:t>
            </a:r>
            <a:r>
              <a:rPr lang="en-US" sz="2200" dirty="0">
                <a:solidFill>
                  <a:srgbClr val="0563C1"/>
                </a:solidFill>
                <a:hlinkClick r:id="rId2"/>
              </a:rPr>
              <a:t>https://</a:t>
            </a:r>
            <a:r>
              <a:rPr lang="en-US" sz="2200" spc="-11" dirty="0">
                <a:solidFill>
                  <a:srgbClr val="0563C1"/>
                </a:solidFill>
                <a:hlinkClick r:id="rId2"/>
              </a:rPr>
              <a:t>c</a:t>
            </a:r>
            <a:r>
              <a:rPr lang="en-US" sz="2200" dirty="0">
                <a:solidFill>
                  <a:srgbClr val="0563C1"/>
                </a:solidFill>
                <a:hlinkClick r:id="rId2"/>
              </a:rPr>
              <a:t>ore.ac.</a:t>
            </a:r>
            <a:r>
              <a:rPr lang="en-US" sz="2200" spc="-15" dirty="0">
                <a:solidFill>
                  <a:srgbClr val="0563C1"/>
                </a:solidFill>
                <a:hlinkClick r:id="rId2"/>
              </a:rPr>
              <a:t>u</a:t>
            </a:r>
            <a:r>
              <a:rPr lang="en-US" sz="2200" dirty="0">
                <a:solidFill>
                  <a:srgbClr val="0563C1"/>
                </a:solidFill>
                <a:hlinkClick r:id="rId2"/>
              </a:rPr>
              <a:t>k/</a:t>
            </a:r>
            <a:r>
              <a:rPr lang="en-US" sz="2200" spc="-15" dirty="0">
                <a:solidFill>
                  <a:srgbClr val="0563C1"/>
                </a:solidFill>
                <a:hlinkClick r:id="rId2"/>
              </a:rPr>
              <a:t>d</a:t>
            </a:r>
            <a:r>
              <a:rPr lang="en-US" sz="2200" dirty="0">
                <a:solidFill>
                  <a:srgbClr val="0563C1"/>
                </a:solidFill>
                <a:hlinkClick r:id="rId2"/>
              </a:rPr>
              <a:t>ownlo</a:t>
            </a:r>
            <a:r>
              <a:rPr lang="en-US" sz="2200" spc="-13" dirty="0">
                <a:solidFill>
                  <a:srgbClr val="0563C1"/>
                </a:solidFill>
                <a:hlinkClick r:id="rId2"/>
              </a:rPr>
              <a:t>a</a:t>
            </a:r>
            <a:r>
              <a:rPr lang="en-US" sz="2200" dirty="0">
                <a:solidFill>
                  <a:srgbClr val="0563C1"/>
                </a:solidFill>
                <a:hlinkClick r:id="rId2"/>
              </a:rPr>
              <a:t>d/pdf/84364223.pdf</a:t>
            </a:r>
            <a:endParaRPr lang="en-US" sz="2200" dirty="0">
              <a:solidFill>
                <a:srgbClr val="0563C1"/>
              </a:solidFill>
            </a:endParaRPr>
          </a:p>
          <a:p>
            <a:r>
              <a:rPr lang="fi-FI" sz="2200" dirty="0"/>
              <a:t>Biotalous. 2019. Elintarvikepakkaus. Luettu 26.4.2019. </a:t>
            </a:r>
            <a:r>
              <a:rPr lang="fi-FI" sz="2200" dirty="0">
                <a:hlinkClick r:id="rId3"/>
              </a:rPr>
              <a:t>https://www.biotalous.fi/elintarvikepakkaus/</a:t>
            </a:r>
            <a:endParaRPr lang="fi-FI" sz="2200" dirty="0"/>
          </a:p>
          <a:p>
            <a:pPr marL="0"/>
            <a:r>
              <a:rPr lang="en-US" sz="2200" dirty="0"/>
              <a:t>Bosman, R., </a:t>
            </a:r>
            <a:r>
              <a:rPr lang="en-US" sz="2200" spc="-27" dirty="0" err="1"/>
              <a:t>R</a:t>
            </a:r>
            <a:r>
              <a:rPr lang="en-US" sz="2200" dirty="0" err="1"/>
              <a:t>otman</a:t>
            </a:r>
            <a:r>
              <a:rPr lang="en-US" sz="2200" spc="279" dirty="0" err="1"/>
              <a:t>s</a:t>
            </a:r>
            <a:r>
              <a:rPr lang="en-US" sz="2200" spc="-10" dirty="0" err="1"/>
              <a:t>J</a:t>
            </a:r>
            <a:r>
              <a:rPr lang="en-US" sz="2200" dirty="0"/>
              <a:t>. 2014. Benchmarking</a:t>
            </a:r>
            <a:r>
              <a:rPr lang="en-US" sz="2200" spc="-20" dirty="0"/>
              <a:t> </a:t>
            </a:r>
            <a:r>
              <a:rPr lang="en-US" sz="2200" dirty="0"/>
              <a:t>Finnish</a:t>
            </a:r>
            <a:r>
              <a:rPr lang="en-US" sz="2200" spc="-19" dirty="0"/>
              <a:t> </a:t>
            </a:r>
            <a:r>
              <a:rPr lang="en-US" sz="2200" dirty="0"/>
              <a:t>and</a:t>
            </a:r>
            <a:r>
              <a:rPr lang="en-US" sz="2200" spc="-19" dirty="0"/>
              <a:t> </a:t>
            </a:r>
            <a:r>
              <a:rPr lang="en-US" sz="2200" dirty="0"/>
              <a:t>Dutch</a:t>
            </a:r>
            <a:r>
              <a:rPr lang="en-US" sz="2200" spc="-11" dirty="0"/>
              <a:t> </a:t>
            </a:r>
            <a:r>
              <a:rPr lang="en-US" sz="2200" dirty="0" err="1"/>
              <a:t>bioe</a:t>
            </a:r>
            <a:r>
              <a:rPr lang="en-US" sz="2200" spc="-15" dirty="0" err="1"/>
              <a:t>c</a:t>
            </a:r>
            <a:r>
              <a:rPr lang="en-US" sz="2200" dirty="0" err="1"/>
              <a:t>ono</a:t>
            </a:r>
            <a:r>
              <a:rPr lang="en-US" sz="2200" spc="-19" dirty="0" err="1"/>
              <a:t>m</a:t>
            </a:r>
            <a:r>
              <a:rPr lang="en-US" sz="2200" spc="276" dirty="0" err="1"/>
              <a:t>y</a:t>
            </a:r>
            <a:r>
              <a:rPr lang="en-US" sz="2200" dirty="0" err="1"/>
              <a:t>t</a:t>
            </a:r>
            <a:r>
              <a:rPr lang="en-US" sz="2200" spc="-22" dirty="0" err="1"/>
              <a:t>r</a:t>
            </a:r>
            <a:r>
              <a:rPr lang="en-US" sz="2200" dirty="0" err="1"/>
              <a:t>ansition</a:t>
            </a:r>
            <a:r>
              <a:rPr lang="en-US" sz="2200" spc="-33" dirty="0"/>
              <a:t> </a:t>
            </a:r>
            <a:r>
              <a:rPr lang="en-US" sz="2200" spc="-13" dirty="0"/>
              <a:t>g</a:t>
            </a:r>
            <a:r>
              <a:rPr lang="en-US" sz="2200" dirty="0"/>
              <a:t>o</a:t>
            </a:r>
            <a:r>
              <a:rPr lang="en-US" sz="2200" spc="-10" dirty="0"/>
              <a:t>v</a:t>
            </a:r>
            <a:r>
              <a:rPr lang="en-US" sz="2200" dirty="0"/>
              <a:t>ernance.</a:t>
            </a:r>
            <a:r>
              <a:rPr lang="en-US" sz="2200" spc="-19" dirty="0"/>
              <a:t> </a:t>
            </a:r>
            <a:r>
              <a:rPr lang="en-US" sz="2200" spc="-27" dirty="0"/>
              <a:t>R</a:t>
            </a:r>
            <a:r>
              <a:rPr lang="en-US" sz="2200" dirty="0"/>
              <a:t>eport,</a:t>
            </a:r>
            <a:r>
              <a:rPr lang="en-US" sz="2200" spc="-19" dirty="0"/>
              <a:t> </a:t>
            </a:r>
            <a:r>
              <a:rPr lang="en-US" sz="2200" dirty="0"/>
              <a:t>December 2014. Dutch</a:t>
            </a:r>
            <a:r>
              <a:rPr lang="en-US" sz="2200" spc="-31" dirty="0"/>
              <a:t> </a:t>
            </a:r>
            <a:r>
              <a:rPr lang="en-US" sz="2200" spc="-27" dirty="0"/>
              <a:t>R</a:t>
            </a:r>
            <a:r>
              <a:rPr lang="en-US" sz="2200" dirty="0"/>
              <a:t>esearch In</a:t>
            </a:r>
            <a:r>
              <a:rPr lang="en-US" sz="2200" spc="-13" dirty="0"/>
              <a:t>s</a:t>
            </a:r>
            <a:r>
              <a:rPr lang="en-US" sz="2200" dirty="0"/>
              <a:t>titu</a:t>
            </a:r>
            <a:r>
              <a:rPr lang="en-US" sz="2200" spc="-17" dirty="0"/>
              <a:t>t</a:t>
            </a:r>
            <a:r>
              <a:rPr lang="en-US" sz="2200" dirty="0"/>
              <a:t>e</a:t>
            </a:r>
            <a:r>
              <a:rPr lang="en-US" sz="2200" spc="-28" dirty="0"/>
              <a:t> </a:t>
            </a:r>
            <a:r>
              <a:rPr lang="en-US" sz="2200" spc="-17" dirty="0"/>
              <a:t>f</a:t>
            </a:r>
            <a:r>
              <a:rPr lang="en-US" sz="2200" dirty="0"/>
              <a:t>or </a:t>
            </a:r>
            <a:r>
              <a:rPr lang="en-US" sz="2200" spc="-68" dirty="0"/>
              <a:t>T</a:t>
            </a:r>
            <a:r>
              <a:rPr lang="en-US" sz="2200" spc="-22" dirty="0"/>
              <a:t>r</a:t>
            </a:r>
            <a:r>
              <a:rPr lang="en-US" sz="2200" dirty="0"/>
              <a:t>ansitions. </a:t>
            </a:r>
            <a:endParaRPr lang="fi-FI" sz="2200" dirty="0"/>
          </a:p>
          <a:p>
            <a:r>
              <a:rPr lang="fi-FI" sz="2200" dirty="0" err="1"/>
              <a:t>CircHubs</a:t>
            </a:r>
            <a:r>
              <a:rPr lang="fi-FI" sz="2200" dirty="0"/>
              <a:t>. 2019. Jätteenpolton tuhkat ja kuonat. Luettu 16.4.2019. https://circhubs.fi/tietopankki/jatteenpolton-tuhkat-ja-kuonat/ </a:t>
            </a:r>
            <a:endParaRPr lang="en-US" sz="2200" dirty="0">
              <a:solidFill>
                <a:srgbClr val="0563C1"/>
              </a:solidFill>
            </a:endParaRPr>
          </a:p>
          <a:p>
            <a:r>
              <a:rPr lang="en-US" sz="2200" dirty="0" err="1"/>
              <a:t>Continuo</a:t>
            </a:r>
            <a:r>
              <a:rPr lang="en-US" sz="2200" spc="-15" dirty="0" err="1"/>
              <a:t>u</a:t>
            </a:r>
            <a:r>
              <a:rPr lang="en-US" sz="2200" spc="217" dirty="0" err="1"/>
              <a:t>s</a:t>
            </a:r>
            <a:r>
              <a:rPr lang="en-US" sz="2200" dirty="0" err="1"/>
              <a:t>Developmen</a:t>
            </a:r>
            <a:r>
              <a:rPr lang="en-US" sz="2200" spc="207" dirty="0" err="1"/>
              <a:t>t</a:t>
            </a:r>
            <a:r>
              <a:rPr lang="en-US" sz="2200" dirty="0" err="1"/>
              <a:t>of</a:t>
            </a:r>
            <a:r>
              <a:rPr lang="en-US" sz="2200" dirty="0"/>
              <a:t> </a:t>
            </a:r>
            <a:r>
              <a:rPr lang="en-US" sz="2200" dirty="0" err="1"/>
              <a:t>Recover</a:t>
            </a:r>
            <a:r>
              <a:rPr lang="en-US" sz="2200" spc="223" dirty="0" err="1"/>
              <a:t>y</a:t>
            </a:r>
            <a:r>
              <a:rPr lang="en-US" sz="2200" dirty="0" err="1"/>
              <a:t>Boile</a:t>
            </a:r>
            <a:r>
              <a:rPr lang="en-US" sz="2200" spc="244" dirty="0" err="1"/>
              <a:t>r</a:t>
            </a:r>
            <a:r>
              <a:rPr lang="en-US" sz="2200" dirty="0" err="1"/>
              <a:t>Technology</a:t>
            </a:r>
            <a:r>
              <a:rPr lang="en-US" sz="2200" spc="-30" dirty="0"/>
              <a:t> </a:t>
            </a:r>
            <a:r>
              <a:rPr lang="en-US" sz="2200" spc="242" dirty="0"/>
              <a:t>–</a:t>
            </a:r>
            <a:r>
              <a:rPr lang="en-US" sz="2200" dirty="0"/>
              <a:t>50 </a:t>
            </a:r>
            <a:r>
              <a:rPr lang="en-US" sz="2200" dirty="0" err="1"/>
              <a:t>Year</a:t>
            </a:r>
            <a:r>
              <a:rPr lang="en-US" sz="2200" spc="239" dirty="0" err="1"/>
              <a:t>s</a:t>
            </a:r>
            <a:r>
              <a:rPr lang="en-US" sz="2200" dirty="0" err="1"/>
              <a:t>of</a:t>
            </a:r>
            <a:r>
              <a:rPr lang="en-US" sz="2200" dirty="0"/>
              <a:t> </a:t>
            </a:r>
            <a:r>
              <a:rPr lang="en-US" sz="2200" dirty="0" err="1"/>
              <a:t>Cooperatio</a:t>
            </a:r>
            <a:r>
              <a:rPr lang="en-US" sz="2200" spc="216" dirty="0" err="1"/>
              <a:t>n</a:t>
            </a:r>
            <a:r>
              <a:rPr lang="en-US" sz="2200" dirty="0" err="1"/>
              <a:t>in</a:t>
            </a:r>
            <a:r>
              <a:rPr lang="en-US" sz="2200" dirty="0"/>
              <a:t> Finland.</a:t>
            </a:r>
            <a:r>
              <a:rPr lang="en-US" sz="2200" spc="-23" dirty="0"/>
              <a:t> </a:t>
            </a:r>
            <a:r>
              <a:rPr lang="en-US" sz="2200" dirty="0"/>
              <a:t>2014. </a:t>
            </a:r>
            <a:r>
              <a:rPr lang="en-US" sz="2200" dirty="0" err="1"/>
              <a:t>Finnis</a:t>
            </a:r>
            <a:r>
              <a:rPr lang="en-US" sz="2200" spc="234" dirty="0" err="1"/>
              <a:t>h</a:t>
            </a:r>
            <a:r>
              <a:rPr lang="en-US" sz="2200" dirty="0" err="1"/>
              <a:t>Recover</a:t>
            </a:r>
            <a:r>
              <a:rPr lang="en-US" sz="2200" spc="223" dirty="0" err="1"/>
              <a:t>y</a:t>
            </a:r>
            <a:r>
              <a:rPr lang="en-US" sz="2200" dirty="0" err="1"/>
              <a:t>Boile</a:t>
            </a:r>
            <a:r>
              <a:rPr lang="en-US" sz="2200" spc="244" dirty="0" err="1"/>
              <a:t>r</a:t>
            </a:r>
            <a:r>
              <a:rPr lang="en-US" sz="2200" dirty="0" err="1"/>
              <a:t>Comm</a:t>
            </a:r>
            <a:r>
              <a:rPr lang="en-US" sz="2200" spc="-14" dirty="0" err="1"/>
              <a:t>i</a:t>
            </a:r>
            <a:r>
              <a:rPr lang="en-US" sz="2200" dirty="0" err="1"/>
              <a:t>ttee</a:t>
            </a:r>
            <a:r>
              <a:rPr lang="en-US" sz="2200" dirty="0"/>
              <a:t>.</a:t>
            </a:r>
            <a:r>
              <a:rPr lang="en-US" sz="2200" spc="-35" dirty="0"/>
              <a:t> </a:t>
            </a:r>
            <a:r>
              <a:rPr lang="en-US" sz="2200" dirty="0"/>
              <a:t>Internationa</a:t>
            </a:r>
            <a:r>
              <a:rPr lang="en-US" sz="2200" spc="-14" dirty="0"/>
              <a:t>l</a:t>
            </a:r>
            <a:r>
              <a:rPr lang="en-US" sz="2200" spc="-33" dirty="0"/>
              <a:t> </a:t>
            </a:r>
            <a:r>
              <a:rPr lang="en-US" sz="2200" dirty="0" err="1"/>
              <a:t>Recover</a:t>
            </a:r>
            <a:r>
              <a:rPr lang="en-US" sz="2200" spc="237" dirty="0" err="1"/>
              <a:t>y</a:t>
            </a:r>
            <a:r>
              <a:rPr lang="en-US" sz="2200" dirty="0" err="1"/>
              <a:t>Boile</a:t>
            </a:r>
            <a:r>
              <a:rPr lang="en-US" sz="2200" spc="229" dirty="0" err="1"/>
              <a:t>r</a:t>
            </a:r>
            <a:r>
              <a:rPr lang="en-US" sz="2200" dirty="0" err="1"/>
              <a:t>Conference</a:t>
            </a:r>
            <a:r>
              <a:rPr lang="en-US" sz="2200" dirty="0"/>
              <a:t>. 11.6.2014.</a:t>
            </a:r>
            <a:r>
              <a:rPr lang="en-US" sz="2200" spc="-12" dirty="0"/>
              <a:t> </a:t>
            </a:r>
            <a:r>
              <a:rPr lang="en-US" sz="2200" dirty="0"/>
              <a:t>Tampere.</a:t>
            </a:r>
            <a:r>
              <a:rPr lang="en-US" sz="2200" spc="-14" dirty="0"/>
              <a:t> </a:t>
            </a:r>
            <a:r>
              <a:rPr lang="en-US" sz="2200" dirty="0" err="1"/>
              <a:t>Luettu</a:t>
            </a:r>
            <a:r>
              <a:rPr lang="en-US" sz="2200" spc="-35" dirty="0"/>
              <a:t> </a:t>
            </a:r>
            <a:r>
              <a:rPr lang="en-US" sz="2200" dirty="0"/>
              <a:t>20.1.2019. </a:t>
            </a:r>
            <a:r>
              <a:rPr lang="en-US" sz="2200" dirty="0">
                <a:solidFill>
                  <a:srgbClr val="0563C1"/>
                </a:solidFill>
                <a:hlinkClick r:id="rId4"/>
              </a:rPr>
              <a:t>http://www.</a:t>
            </a:r>
            <a:r>
              <a:rPr lang="en-US" sz="2200" spc="-11" dirty="0">
                <a:solidFill>
                  <a:srgbClr val="0563C1"/>
                </a:solidFill>
                <a:hlinkClick r:id="rId4"/>
              </a:rPr>
              <a:t>s</a:t>
            </a:r>
            <a:r>
              <a:rPr lang="en-US" sz="2200" dirty="0">
                <a:solidFill>
                  <a:srgbClr val="0563C1"/>
                </a:solidFill>
                <a:hlinkClick r:id="rId4"/>
              </a:rPr>
              <a:t>ooda</a:t>
            </a:r>
            <a:r>
              <a:rPr lang="en-US" sz="2200" spc="-11" dirty="0">
                <a:solidFill>
                  <a:srgbClr val="0563C1"/>
                </a:solidFill>
                <a:hlinkClick r:id="rId4"/>
              </a:rPr>
              <a:t>k</a:t>
            </a:r>
            <a:r>
              <a:rPr lang="en-US" sz="2200" dirty="0">
                <a:solidFill>
                  <a:srgbClr val="0563C1"/>
                </a:solidFill>
                <a:hlinkClick r:id="rId4"/>
              </a:rPr>
              <a:t>a</a:t>
            </a:r>
            <a:r>
              <a:rPr lang="en-US" sz="2200" spc="-11" dirty="0">
                <a:solidFill>
                  <a:srgbClr val="0563C1"/>
                </a:solidFill>
                <a:hlinkClick r:id="rId4"/>
              </a:rPr>
              <a:t>t</a:t>
            </a:r>
            <a:r>
              <a:rPr lang="en-US" sz="2200" dirty="0">
                <a:solidFill>
                  <a:srgbClr val="0563C1"/>
                </a:solidFill>
                <a:hlinkClick r:id="rId4"/>
              </a:rPr>
              <a:t>t</a:t>
            </a:r>
            <a:r>
              <a:rPr lang="en-US" sz="2200" spc="-12" dirty="0">
                <a:solidFill>
                  <a:srgbClr val="0563C1"/>
                </a:solidFill>
                <a:hlinkClick r:id="rId4"/>
              </a:rPr>
              <a:t>i</a:t>
            </a:r>
            <a:r>
              <a:rPr lang="en-US" sz="2200" dirty="0">
                <a:solidFill>
                  <a:srgbClr val="0563C1"/>
                </a:solidFill>
                <a:hlinkClick r:id="rId4"/>
              </a:rPr>
              <a:t>layhd</a:t>
            </a:r>
            <a:r>
              <a:rPr lang="en-US" sz="2200" spc="-14" dirty="0">
                <a:solidFill>
                  <a:srgbClr val="0563C1"/>
                </a:solidFill>
                <a:hlinkClick r:id="rId4"/>
              </a:rPr>
              <a:t>i</a:t>
            </a:r>
            <a:r>
              <a:rPr lang="en-US" sz="2200" dirty="0">
                <a:solidFill>
                  <a:srgbClr val="0563C1"/>
                </a:solidFill>
                <a:hlinkClick r:id="rId4"/>
              </a:rPr>
              <a:t>sty</a:t>
            </a:r>
            <a:r>
              <a:rPr lang="en-US" sz="2200" spc="-12" dirty="0">
                <a:solidFill>
                  <a:srgbClr val="0563C1"/>
                </a:solidFill>
                <a:hlinkClick r:id="rId4"/>
              </a:rPr>
              <a:t>s</a:t>
            </a:r>
            <a:r>
              <a:rPr lang="en-US" sz="2200" dirty="0">
                <a:solidFill>
                  <a:srgbClr val="0563C1"/>
                </a:solidFill>
                <a:hlinkClick r:id="rId4"/>
              </a:rPr>
              <a:t>.fi/si</a:t>
            </a:r>
            <a:r>
              <a:rPr lang="en-US" sz="2200" spc="-11" dirty="0">
                <a:solidFill>
                  <a:srgbClr val="0563C1"/>
                </a:solidFill>
                <a:hlinkClick r:id="rId4"/>
              </a:rPr>
              <a:t>t</a:t>
            </a:r>
            <a:r>
              <a:rPr lang="en-US" sz="2200" dirty="0">
                <a:solidFill>
                  <a:srgbClr val="0563C1"/>
                </a:solidFill>
                <a:hlinkClick r:id="rId4"/>
              </a:rPr>
              <a:t>es/default/files/files/sky_50v_nayttoversio.pdf</a:t>
            </a:r>
            <a:endParaRPr lang="en-US" sz="2200" dirty="0">
              <a:solidFill>
                <a:srgbClr val="0563C1"/>
              </a:solidFill>
            </a:endParaRPr>
          </a:p>
          <a:p>
            <a:r>
              <a:rPr lang="fi-FI" sz="2200" dirty="0"/>
              <a:t>Elinkeinoelämän keskusliitto. 2019. Mikä ihmeen kiertotalous. Luettu 26.4.2019. https://ek.fi/sytykiertotaloudesta/mika-ihmeen-kiertotalous/ </a:t>
            </a:r>
          </a:p>
          <a:p>
            <a:r>
              <a:rPr lang="fi-FI" sz="2200" dirty="0"/>
              <a:t>Energiatehokkuussopimukset 2017–2025. 2018. </a:t>
            </a:r>
            <a:r>
              <a:rPr lang="fi-FI" sz="2200" dirty="0" err="1"/>
              <a:t>Kotkamills</a:t>
            </a:r>
            <a:r>
              <a:rPr lang="fi-FI" sz="2200" dirty="0"/>
              <a:t>: Uusi haihduttamo leikkaa höyrynkulutusta. Luettu 5.5.2019. </a:t>
            </a:r>
            <a:r>
              <a:rPr lang="fi-FI" sz="2200" dirty="0">
                <a:hlinkClick r:id="rId5"/>
              </a:rPr>
              <a:t>http://www.energiatehokkuussopimukset2017-2025.fi/ajankohtaista/kotkamills-uusihaihduttamo-leikkaa-hoyrynkulutusta/</a:t>
            </a:r>
            <a:endParaRPr lang="en-US" sz="2200" dirty="0"/>
          </a:p>
          <a:p>
            <a:pPr marL="0" indent="0">
              <a:buNone/>
            </a:pPr>
            <a:endParaRPr lang="en-US" sz="1400" dirty="0">
              <a:hlinkClick r:id="rId6">
                <a:extLst>
                  <a:ext uri="{A12FA001-AC4F-418D-AE19-62706E023703}">
                    <ahyp:hlinkClr xmlns:ahyp="http://schemas.microsoft.com/office/drawing/2018/hyperlinkcolor" val="tx"/>
                  </a:ext>
                </a:extLst>
              </a:hlinkClick>
            </a:endParaRPr>
          </a:p>
          <a:p>
            <a:pPr marL="0"/>
            <a:endParaRPr lang="en-US" sz="1400" dirty="0">
              <a:solidFill>
                <a:srgbClr val="0563C1"/>
              </a:solidFill>
              <a:hlinkClick r:id="rId6"/>
            </a:endParaRPr>
          </a:p>
          <a:p>
            <a:pPr marL="0"/>
            <a:endParaRPr lang="en-US" sz="1300" dirty="0">
              <a:hlinkClick r:id="rId2">
                <a:extLst>
                  <a:ext uri="{A12FA001-AC4F-418D-AE19-62706E023703}">
                    <ahyp:hlinkClr xmlns:ahyp="http://schemas.microsoft.com/office/drawing/2018/hyperlinkcolor" val="tx"/>
                  </a:ext>
                </a:extLst>
              </a:hlinkClick>
            </a:endParaRPr>
          </a:p>
          <a:p>
            <a:pPr marL="0"/>
            <a:endParaRPr lang="en-US" sz="1300" dirty="0">
              <a:solidFill>
                <a:srgbClr val="0563C1"/>
              </a:solidFill>
              <a:hlinkClick r:id="rId2"/>
            </a:endParaRPr>
          </a:p>
          <a:p>
            <a:pPr marL="0"/>
            <a:endParaRPr lang="en-US" dirty="0"/>
          </a:p>
          <a:p>
            <a:endParaRPr lang="fi-FI" dirty="0"/>
          </a:p>
        </p:txBody>
      </p:sp>
      <p:sp>
        <p:nvSpPr>
          <p:cNvPr id="4" name="Footer Placeholder 3">
            <a:extLst>
              <a:ext uri="{FF2B5EF4-FFF2-40B4-BE49-F238E27FC236}">
                <a16:creationId xmlns:a16="http://schemas.microsoft.com/office/drawing/2014/main" id="{1A7E6AF6-0D86-4109-9A17-892EA9CC77C4}"/>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35161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E684-5DBE-48B3-AF59-1E52566198EE}"/>
              </a:ext>
            </a:extLst>
          </p:cNvPr>
          <p:cNvSpPr>
            <a:spLocks noGrp="1"/>
          </p:cNvSpPr>
          <p:nvPr>
            <p:ph type="title"/>
          </p:nvPr>
        </p:nvSpPr>
        <p:spPr/>
        <p:txBody>
          <a:bodyPr/>
          <a:lstStyle/>
          <a:p>
            <a:r>
              <a:rPr lang="fi-FI" dirty="0"/>
              <a:t>Lähteet (2/4)</a:t>
            </a:r>
          </a:p>
        </p:txBody>
      </p:sp>
      <p:sp>
        <p:nvSpPr>
          <p:cNvPr id="3" name="Content Placeholder 2">
            <a:extLst>
              <a:ext uri="{FF2B5EF4-FFF2-40B4-BE49-F238E27FC236}">
                <a16:creationId xmlns:a16="http://schemas.microsoft.com/office/drawing/2014/main" id="{9B8E651D-23FF-4821-AFE0-9D4317BC6637}"/>
              </a:ext>
            </a:extLst>
          </p:cNvPr>
          <p:cNvSpPr>
            <a:spLocks noGrp="1"/>
          </p:cNvSpPr>
          <p:nvPr>
            <p:ph idx="1"/>
          </p:nvPr>
        </p:nvSpPr>
        <p:spPr>
          <a:xfrm>
            <a:off x="838200" y="1825625"/>
            <a:ext cx="10515600" cy="3660775"/>
          </a:xfrm>
        </p:spPr>
        <p:txBody>
          <a:bodyPr>
            <a:normAutofit fontScale="92500" lnSpcReduction="20000"/>
          </a:bodyPr>
          <a:lstStyle/>
          <a:p>
            <a:r>
              <a:rPr lang="en-US" sz="1500" dirty="0" err="1"/>
              <a:t>Hamunen</a:t>
            </a:r>
            <a:r>
              <a:rPr lang="en-US" sz="1500" dirty="0"/>
              <a:t>, H. 2018. Tree bark –a treasure chest of useful materials. Natural </a:t>
            </a:r>
            <a:r>
              <a:rPr lang="en-US" sz="1500" dirty="0" err="1"/>
              <a:t>ResourcesInstitute</a:t>
            </a:r>
            <a:r>
              <a:rPr lang="en-US" sz="1500" dirty="0"/>
              <a:t> Finland(Luke). </a:t>
            </a:r>
            <a:r>
              <a:rPr lang="en-US" sz="1500" dirty="0" err="1"/>
              <a:t>Luettu</a:t>
            </a:r>
            <a:r>
              <a:rPr lang="en-US" sz="1500" dirty="0"/>
              <a:t> 23.6.2019.  </a:t>
            </a:r>
            <a:r>
              <a:rPr lang="en-US" sz="1500" dirty="0">
                <a:hlinkClick r:id="rId2"/>
              </a:rPr>
              <a:t>https://www.luke.fi/en/tree-bark-a-treasure-chest-of-useful-materials/</a:t>
            </a:r>
            <a:endParaRPr lang="en-US" sz="1500" dirty="0"/>
          </a:p>
          <a:p>
            <a:r>
              <a:rPr lang="en-US" sz="1500" dirty="0" err="1"/>
              <a:t>Hytönen</a:t>
            </a:r>
            <a:r>
              <a:rPr lang="en-US" sz="1500" dirty="0"/>
              <a:t>,</a:t>
            </a:r>
            <a:r>
              <a:rPr lang="en-US" sz="1500" spc="-35" dirty="0"/>
              <a:t> </a:t>
            </a:r>
            <a:r>
              <a:rPr lang="en-US" sz="1500" dirty="0"/>
              <a:t>E. </a:t>
            </a:r>
            <a:r>
              <a:rPr lang="en-US" sz="1500" dirty="0" err="1"/>
              <a:t>Vepsäiläinen</a:t>
            </a:r>
            <a:r>
              <a:rPr lang="en-US" sz="1500" dirty="0"/>
              <a:t>,</a:t>
            </a:r>
            <a:r>
              <a:rPr lang="en-US" sz="1500" spc="-20" dirty="0"/>
              <a:t> </a:t>
            </a:r>
            <a:r>
              <a:rPr lang="en-US" sz="1500" dirty="0"/>
              <a:t>J. (ed.) 2018. Nordic</a:t>
            </a:r>
            <a:r>
              <a:rPr lang="en-US" sz="1500" spc="-16" dirty="0"/>
              <a:t> </a:t>
            </a:r>
            <a:r>
              <a:rPr lang="en-US" sz="1500" dirty="0" err="1"/>
              <a:t>woo</a:t>
            </a:r>
            <a:r>
              <a:rPr lang="en-US" sz="1500" spc="226" dirty="0" err="1"/>
              <a:t>d</a:t>
            </a:r>
            <a:r>
              <a:rPr lang="en-US" sz="1500" dirty="0" err="1"/>
              <a:t>biorefiner</a:t>
            </a:r>
            <a:r>
              <a:rPr lang="en-US" sz="1500" spc="233" dirty="0" err="1"/>
              <a:t>y</a:t>
            </a:r>
            <a:r>
              <a:rPr lang="en-US" sz="1500" dirty="0" err="1"/>
              <a:t>conference</a:t>
            </a:r>
            <a:r>
              <a:rPr lang="en-US" sz="1500" dirty="0"/>
              <a:t>.</a:t>
            </a:r>
            <a:r>
              <a:rPr lang="en-US" sz="1500" spc="-35" dirty="0"/>
              <a:t> </a:t>
            </a:r>
            <a:r>
              <a:rPr lang="en-US" sz="1500" dirty="0" err="1"/>
              <a:t>Teknologia</a:t>
            </a:r>
            <a:r>
              <a:rPr lang="en-US" sz="1500" spc="-18" dirty="0" err="1"/>
              <a:t>n</a:t>
            </a:r>
            <a:r>
              <a:rPr lang="en-US" sz="1500" spc="-33" dirty="0"/>
              <a:t> </a:t>
            </a:r>
            <a:r>
              <a:rPr lang="en-US" sz="1500" dirty="0" err="1"/>
              <a:t>tutkimu</a:t>
            </a:r>
            <a:r>
              <a:rPr lang="en-US" sz="1500" spc="-12" dirty="0" err="1"/>
              <a:t>s</a:t>
            </a:r>
            <a:r>
              <a:rPr lang="en-US" sz="1500" dirty="0" err="1"/>
              <a:t>ke</a:t>
            </a:r>
            <a:r>
              <a:rPr lang="en-US" sz="1500" spc="-12" dirty="0" err="1"/>
              <a:t>s</a:t>
            </a:r>
            <a:r>
              <a:rPr lang="en-US" sz="1500" dirty="0" err="1"/>
              <a:t>ku</a:t>
            </a:r>
            <a:r>
              <a:rPr lang="en-US" sz="1500" spc="-13" dirty="0" err="1"/>
              <a:t>s</a:t>
            </a:r>
            <a:r>
              <a:rPr lang="en-US" sz="1500" spc="-33" dirty="0"/>
              <a:t> </a:t>
            </a:r>
            <a:r>
              <a:rPr lang="en-US" sz="1500" dirty="0"/>
              <a:t>VTT Oy.</a:t>
            </a:r>
            <a:r>
              <a:rPr lang="en-US" sz="1500" spc="-15" dirty="0"/>
              <a:t> </a:t>
            </a:r>
            <a:r>
              <a:rPr lang="en-US" sz="1500" dirty="0" err="1"/>
              <a:t>Luettu</a:t>
            </a:r>
            <a:r>
              <a:rPr lang="en-US" sz="1500" spc="-23" dirty="0"/>
              <a:t> </a:t>
            </a:r>
            <a:r>
              <a:rPr lang="en-US" sz="1500" dirty="0"/>
              <a:t>1.3.2019. </a:t>
            </a:r>
            <a:r>
              <a:rPr lang="en-US" sz="1500" dirty="0">
                <a:solidFill>
                  <a:srgbClr val="0563C1"/>
                </a:solidFill>
                <a:hlinkClick r:id="rId3"/>
              </a:rPr>
              <a:t>https://www.vt</a:t>
            </a:r>
            <a:r>
              <a:rPr lang="en-US" sz="1500" spc="-11" dirty="0">
                <a:solidFill>
                  <a:srgbClr val="0563C1"/>
                </a:solidFill>
                <a:hlinkClick r:id="rId3"/>
              </a:rPr>
              <a:t>t</a:t>
            </a:r>
            <a:r>
              <a:rPr lang="en-US" sz="1500" dirty="0">
                <a:solidFill>
                  <a:srgbClr val="0563C1"/>
                </a:solidFill>
                <a:hlinkClick r:id="rId3"/>
              </a:rPr>
              <a:t>.fi/</a:t>
            </a:r>
            <a:r>
              <a:rPr lang="en-US" sz="1500" spc="-12" dirty="0">
                <a:solidFill>
                  <a:srgbClr val="0563C1"/>
                </a:solidFill>
                <a:hlinkClick r:id="rId3"/>
              </a:rPr>
              <a:t>i</a:t>
            </a:r>
            <a:r>
              <a:rPr lang="en-US" sz="1500" dirty="0">
                <a:solidFill>
                  <a:srgbClr val="0563C1"/>
                </a:solidFill>
                <a:hlinkClick r:id="rId3"/>
              </a:rPr>
              <a:t>nf/pdf/techno</a:t>
            </a:r>
            <a:r>
              <a:rPr lang="en-US" sz="1500" spc="-14" dirty="0">
                <a:solidFill>
                  <a:srgbClr val="0563C1"/>
                </a:solidFill>
                <a:hlinkClick r:id="rId3"/>
              </a:rPr>
              <a:t>l</a:t>
            </a:r>
            <a:r>
              <a:rPr lang="en-US" sz="1500" dirty="0">
                <a:solidFill>
                  <a:srgbClr val="0563C1"/>
                </a:solidFill>
                <a:hlinkClick r:id="rId3"/>
              </a:rPr>
              <a:t>ogy/2018/T340</a:t>
            </a:r>
            <a:r>
              <a:rPr lang="en-US" sz="1500" spc="-14" dirty="0">
                <a:solidFill>
                  <a:srgbClr val="0563C1"/>
                </a:solidFill>
                <a:hlinkClick r:id="rId3"/>
              </a:rPr>
              <a:t>.</a:t>
            </a:r>
            <a:r>
              <a:rPr lang="en-US" sz="1500" dirty="0">
                <a:solidFill>
                  <a:srgbClr val="0563C1"/>
                </a:solidFill>
                <a:hlinkClick r:id="rId3"/>
              </a:rPr>
              <a:t>pdf</a:t>
            </a:r>
            <a:endParaRPr lang="fi-FI" sz="1500" dirty="0"/>
          </a:p>
          <a:p>
            <a:r>
              <a:rPr lang="fi-FI" sz="1500" dirty="0"/>
              <a:t>Hänninen, R. &amp; Toppinen, A. 2001. Markkinakatsaus. Pdf-tiedosto. Luettu 16.4.2019. </a:t>
            </a:r>
            <a:r>
              <a:rPr lang="fi-FI" sz="1500" dirty="0">
                <a:hlinkClick r:id="rId4"/>
              </a:rPr>
              <a:t>http://www.metsantutkimuslaitos.fi/asiakaslehti/2001/2001-1/2001-1-markkinakatsaus.pdf</a:t>
            </a:r>
            <a:endParaRPr lang="en-US" sz="1500" dirty="0">
              <a:solidFill>
                <a:srgbClr val="0563C1"/>
              </a:solidFill>
            </a:endParaRPr>
          </a:p>
          <a:p>
            <a:r>
              <a:rPr lang="en-US" sz="1500" dirty="0"/>
              <a:t>Is Your Recovery Process Up To Snuff? 2015. </a:t>
            </a:r>
            <a:r>
              <a:rPr lang="en-US" sz="1500" dirty="0" err="1"/>
              <a:t>PineChemicalsAssociationin</a:t>
            </a:r>
            <a:r>
              <a:rPr lang="en-US" sz="1500" dirty="0"/>
              <a:t> International. </a:t>
            </a:r>
            <a:r>
              <a:rPr lang="en-US" sz="1500" dirty="0" err="1"/>
              <a:t>Luettu</a:t>
            </a:r>
            <a:r>
              <a:rPr lang="en-US" sz="1500" dirty="0"/>
              <a:t> 28.6.2019. </a:t>
            </a:r>
            <a:r>
              <a:rPr lang="en-US" sz="1500" dirty="0">
                <a:hlinkClick r:id="rId5"/>
              </a:rPr>
              <a:t>https://www.pinechemicals.org/news/260962/Is-Your-Recovery-Process-Up-To-Snuff.htm</a:t>
            </a:r>
            <a:endParaRPr lang="fi-FI" sz="1500" dirty="0"/>
          </a:p>
          <a:p>
            <a:r>
              <a:rPr lang="fi-FI" sz="1500" dirty="0"/>
              <a:t>Klemetti, U., Kortelainen, V-A., Lyytikäinen, J., Siitonen, H. &amp; Sironen, R. 2005. Paperimassan valmistus. 3. painos. Helsinki: Opetushallitus. </a:t>
            </a:r>
          </a:p>
          <a:p>
            <a:r>
              <a:rPr lang="fi-FI" sz="1500" dirty="0" err="1"/>
              <a:t>Knowpap</a:t>
            </a:r>
            <a:r>
              <a:rPr lang="fi-FI" sz="1500" dirty="0"/>
              <a:t>. versio 20.0. 2019. AEL. Luettu 26.4.2019. </a:t>
            </a:r>
            <a:r>
              <a:rPr lang="fi-FI" sz="1500" dirty="0">
                <a:hlinkClick r:id="rId6"/>
              </a:rPr>
              <a:t>http://www.knowpap.com.elib.tamk.fi/extranet/suomi/paper_technology/</a:t>
            </a:r>
            <a:r>
              <a:rPr lang="fi-FI" sz="1500" dirty="0"/>
              <a:t> vaatii käyttöoikeuden</a:t>
            </a:r>
          </a:p>
          <a:p>
            <a:pPr lvl="1"/>
            <a:r>
              <a:rPr lang="fi-FI" sz="1300" dirty="0"/>
              <a:t>Puun käsittely, sellun valmistus, </a:t>
            </a:r>
            <a:r>
              <a:rPr lang="fi-FI" sz="1300" dirty="0" err="1"/>
              <a:t>happidelignifiointi</a:t>
            </a:r>
            <a:r>
              <a:rPr lang="fi-FI" sz="1300" dirty="0"/>
              <a:t>, </a:t>
            </a:r>
            <a:r>
              <a:rPr lang="fi-FI" sz="1300" dirty="0" err="1"/>
              <a:t>jälkiksittely</a:t>
            </a:r>
            <a:r>
              <a:rPr lang="fi-FI" sz="1300" dirty="0"/>
              <a:t>, </a:t>
            </a:r>
            <a:r>
              <a:rPr lang="fi-FI" sz="1300" dirty="0" err="1"/>
              <a:t>kaustisointi</a:t>
            </a:r>
            <a:r>
              <a:rPr lang="fi-FI" sz="1300" dirty="0"/>
              <a:t>, kiertotalous, kloorioksidi, kuivatus, lajitteluprosessi, massajärjestelmä, </a:t>
            </a:r>
            <a:r>
              <a:rPr lang="fi-FI" sz="1300" dirty="0" err="1"/>
              <a:t>meesanpoltto</a:t>
            </a:r>
            <a:r>
              <a:rPr lang="fi-FI" sz="1300" dirty="0"/>
              <a:t>, pesuprosessi, rikkidioksidi, sulfaattisellun valmistus, tuotantoprosessit, valkaisu, ympäristövaikutukset</a:t>
            </a:r>
            <a:endParaRPr lang="en-US" sz="1300" dirty="0"/>
          </a:p>
          <a:p>
            <a:r>
              <a:rPr lang="en-US" sz="1500" dirty="0" err="1"/>
              <a:t>Laxen</a:t>
            </a:r>
            <a:r>
              <a:rPr lang="en-US" sz="1500" dirty="0"/>
              <a:t>, T. &amp; Tikka, P. 2008. </a:t>
            </a:r>
            <a:r>
              <a:rPr lang="en-US" sz="1500" dirty="0" err="1"/>
              <a:t>Soapand</a:t>
            </a:r>
            <a:r>
              <a:rPr lang="en-US" sz="1500" dirty="0"/>
              <a:t> Tall oil. In </a:t>
            </a:r>
            <a:r>
              <a:rPr lang="en-US" sz="1500" dirty="0" err="1"/>
              <a:t>Fardim</a:t>
            </a:r>
            <a:r>
              <a:rPr lang="en-US" sz="1500" dirty="0"/>
              <a:t>, P. (ed.) ChemicalPulpingPart2, </a:t>
            </a:r>
            <a:r>
              <a:rPr lang="en-US" sz="1500" dirty="0" err="1"/>
              <a:t>Recoveryof</a:t>
            </a:r>
            <a:r>
              <a:rPr lang="en-US" sz="1500" dirty="0"/>
              <a:t> </a:t>
            </a:r>
            <a:r>
              <a:rPr lang="en-US" sz="1500" dirty="0" err="1"/>
              <a:t>Chemicalsand</a:t>
            </a:r>
            <a:r>
              <a:rPr lang="en-US" sz="1500" dirty="0"/>
              <a:t> Energy. Paper Making Science and Technology. Helsinki: </a:t>
            </a:r>
            <a:r>
              <a:rPr lang="en-US" sz="1500" dirty="0" err="1"/>
              <a:t>Fapet</a:t>
            </a:r>
            <a:r>
              <a:rPr lang="en-US" sz="1500" dirty="0"/>
              <a:t> Oy 360-380.</a:t>
            </a:r>
          </a:p>
          <a:p>
            <a:r>
              <a:rPr lang="fi-FI" sz="1500" dirty="0"/>
              <a:t>Metsä. 2019. Uuden sukupolven biotuotetehdas Äänekoskella. Esite. Luettu 16.4.2019. </a:t>
            </a:r>
            <a:endParaRPr lang="en-US" sz="1500" dirty="0"/>
          </a:p>
          <a:p>
            <a:endParaRPr lang="en-US" sz="1500" dirty="0"/>
          </a:p>
          <a:p>
            <a:pPr marL="0"/>
            <a:endParaRPr lang="en-US" sz="1400" dirty="0"/>
          </a:p>
          <a:p>
            <a:pPr marL="0"/>
            <a:endParaRPr lang="en-US" sz="1400" dirty="0">
              <a:hlinkClick r:id="rId3">
                <a:extLst>
                  <a:ext uri="{A12FA001-AC4F-418D-AE19-62706E023703}">
                    <ahyp:hlinkClr xmlns:ahyp="http://schemas.microsoft.com/office/drawing/2018/hyperlinkcolor" val="tx"/>
                  </a:ext>
                </a:extLst>
              </a:hlinkClick>
            </a:endParaRPr>
          </a:p>
          <a:p>
            <a:pPr marL="0"/>
            <a:endParaRPr lang="en-US" sz="1400" dirty="0">
              <a:solidFill>
                <a:srgbClr val="0563C1"/>
              </a:solidFill>
              <a:hlinkClick r:id="rId3"/>
            </a:endParaRPr>
          </a:p>
          <a:p>
            <a:pPr marL="0"/>
            <a:endParaRPr lang="en-US" sz="1300" dirty="0">
              <a:hlinkClick r:id="rId7">
                <a:extLst>
                  <a:ext uri="{A12FA001-AC4F-418D-AE19-62706E023703}">
                    <ahyp:hlinkClr xmlns:ahyp="http://schemas.microsoft.com/office/drawing/2018/hyperlinkcolor" val="tx"/>
                  </a:ext>
                </a:extLst>
              </a:hlinkClick>
            </a:endParaRPr>
          </a:p>
          <a:p>
            <a:pPr marL="0"/>
            <a:endParaRPr lang="en-US" sz="1300" dirty="0">
              <a:solidFill>
                <a:srgbClr val="0563C1"/>
              </a:solidFill>
              <a:hlinkClick r:id="rId7"/>
            </a:endParaRPr>
          </a:p>
          <a:p>
            <a:pPr marL="0"/>
            <a:endParaRPr lang="en-US" dirty="0"/>
          </a:p>
          <a:p>
            <a:endParaRPr lang="fi-FI" dirty="0"/>
          </a:p>
        </p:txBody>
      </p:sp>
      <p:sp>
        <p:nvSpPr>
          <p:cNvPr id="4" name="Footer Placeholder 3">
            <a:extLst>
              <a:ext uri="{FF2B5EF4-FFF2-40B4-BE49-F238E27FC236}">
                <a16:creationId xmlns:a16="http://schemas.microsoft.com/office/drawing/2014/main" id="{1A7E6AF6-0D86-4109-9A17-892EA9CC77C4}"/>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67283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986F-E181-42AC-9B38-392592830F8C}"/>
              </a:ext>
            </a:extLst>
          </p:cNvPr>
          <p:cNvSpPr>
            <a:spLocks noGrp="1"/>
          </p:cNvSpPr>
          <p:nvPr>
            <p:ph type="title"/>
          </p:nvPr>
        </p:nvSpPr>
        <p:spPr/>
        <p:txBody>
          <a:bodyPr/>
          <a:lstStyle/>
          <a:p>
            <a:r>
              <a:rPr lang="fi-FI" dirty="0"/>
              <a:t>Lähteet (3/4)</a:t>
            </a:r>
          </a:p>
        </p:txBody>
      </p:sp>
      <p:sp>
        <p:nvSpPr>
          <p:cNvPr id="3" name="Content Placeholder 2">
            <a:extLst>
              <a:ext uri="{FF2B5EF4-FFF2-40B4-BE49-F238E27FC236}">
                <a16:creationId xmlns:a16="http://schemas.microsoft.com/office/drawing/2014/main" id="{CB413753-B3EE-4C8A-8143-5AAAC371AC31}"/>
              </a:ext>
            </a:extLst>
          </p:cNvPr>
          <p:cNvSpPr>
            <a:spLocks noGrp="1"/>
          </p:cNvSpPr>
          <p:nvPr>
            <p:ph idx="1"/>
          </p:nvPr>
        </p:nvSpPr>
        <p:spPr>
          <a:xfrm>
            <a:off x="838200" y="1825625"/>
            <a:ext cx="10515600" cy="3651250"/>
          </a:xfrm>
        </p:spPr>
        <p:txBody>
          <a:bodyPr>
            <a:normAutofit fontScale="47500" lnSpcReduction="20000"/>
          </a:bodyPr>
          <a:lstStyle/>
          <a:p>
            <a:r>
              <a:rPr lang="fi-FI" sz="2900" dirty="0"/>
              <a:t>Metsälehti. 2017. Puunkuorelle uusi osoite. Luettu 16.4.2019. https://www.metsalehti.fi/artikkelit/puunkuorelle-uusi-osoite/ </a:t>
            </a:r>
          </a:p>
          <a:p>
            <a:r>
              <a:rPr lang="fi-FI" sz="2900" dirty="0" err="1"/>
              <a:t>MetsäTissue</a:t>
            </a:r>
            <a:r>
              <a:rPr lang="fi-FI" sz="2900" dirty="0"/>
              <a:t>. 2019. Kuitusavi. Luettu 26.4.2019. https://www.metsatissue.com/en/AboutUs/Operations-inFinland/Suomi/tuotannon-sivutuotteet/Pages/default.aspx </a:t>
            </a:r>
          </a:p>
          <a:p>
            <a:r>
              <a:rPr lang="fi-FI" sz="2900" dirty="0" err="1"/>
              <a:t>Mäkiö</a:t>
            </a:r>
            <a:r>
              <a:rPr lang="fi-FI" sz="2900" dirty="0"/>
              <a:t>, I. &amp; Virta, M. (toim.) 2019. Menetelmiä kiertotalouden opettamiseen –opas ja työkalupakki. Turun ammattikorkeakoulu. Luettu 25.5.2020. </a:t>
            </a:r>
            <a:r>
              <a:rPr lang="fi-FI" sz="2900" dirty="0">
                <a:hlinkClick r:id="rId2"/>
              </a:rPr>
              <a:t>http://julkaisut.turkuamk.fi/isbn9789522167217.pdf</a:t>
            </a:r>
            <a:endParaRPr lang="fi-FI" sz="2900" dirty="0"/>
          </a:p>
          <a:p>
            <a:r>
              <a:rPr lang="fi-FI" sz="2900" dirty="0"/>
              <a:t>Paperi ja Puu. 2016. Ligniini jalostuu energiaa pitemmälle. Luettu 5.5.2019. </a:t>
            </a:r>
            <a:r>
              <a:rPr lang="fi-FI" sz="2900" dirty="0">
                <a:hlinkClick r:id="rId3"/>
              </a:rPr>
              <a:t>https://www.paperijapuu.fi/ligniini-jalostuu-energiaa-pitemmalle/</a:t>
            </a:r>
            <a:endParaRPr lang="fi-FI" sz="2900" dirty="0"/>
          </a:p>
          <a:p>
            <a:r>
              <a:rPr lang="en-US" sz="2900" dirty="0" err="1"/>
              <a:t>Puttin</a:t>
            </a:r>
            <a:r>
              <a:rPr lang="en-US" sz="2900" spc="201" dirty="0" err="1"/>
              <a:t>g</a:t>
            </a:r>
            <a:r>
              <a:rPr lang="en-US" sz="2900" dirty="0" err="1"/>
              <a:t>bar</a:t>
            </a:r>
            <a:r>
              <a:rPr lang="en-US" sz="2900" spc="251" dirty="0" err="1"/>
              <a:t>k</a:t>
            </a:r>
            <a:r>
              <a:rPr lang="en-US" sz="2900" dirty="0" err="1"/>
              <a:t>to</a:t>
            </a:r>
            <a:r>
              <a:rPr lang="en-US" sz="2900" spc="-20" dirty="0"/>
              <a:t> </a:t>
            </a:r>
            <a:r>
              <a:rPr lang="en-US" sz="2900" dirty="0" err="1"/>
              <a:t>bette</a:t>
            </a:r>
            <a:r>
              <a:rPr lang="en-US" sz="2900" spc="228" dirty="0" err="1"/>
              <a:t>r</a:t>
            </a:r>
            <a:r>
              <a:rPr lang="en-US" sz="2900" dirty="0" err="1"/>
              <a:t>use</a:t>
            </a:r>
            <a:r>
              <a:rPr lang="en-US" sz="2900" dirty="0"/>
              <a:t>.</a:t>
            </a:r>
            <a:r>
              <a:rPr lang="en-US" sz="2900" spc="-12" dirty="0"/>
              <a:t> </a:t>
            </a:r>
            <a:r>
              <a:rPr lang="en-US" sz="2900" dirty="0"/>
              <a:t>2016. Natural </a:t>
            </a:r>
            <a:r>
              <a:rPr lang="en-US" sz="2900" dirty="0" err="1"/>
              <a:t>Resource</a:t>
            </a:r>
            <a:r>
              <a:rPr lang="en-US" sz="2900" spc="219" dirty="0" err="1"/>
              <a:t>s</a:t>
            </a:r>
            <a:r>
              <a:rPr lang="en-US" sz="2900" dirty="0" err="1"/>
              <a:t>Institute</a:t>
            </a:r>
            <a:r>
              <a:rPr lang="en-US" sz="2900" spc="-44" dirty="0"/>
              <a:t> </a:t>
            </a:r>
            <a:r>
              <a:rPr lang="en-US" sz="2900" dirty="0"/>
              <a:t>Finlan</a:t>
            </a:r>
            <a:r>
              <a:rPr lang="en-US" sz="2900" spc="236" dirty="0"/>
              <a:t>d</a:t>
            </a:r>
            <a:r>
              <a:rPr lang="en-US" sz="2900" dirty="0"/>
              <a:t>(Luke). </a:t>
            </a:r>
            <a:r>
              <a:rPr lang="en-US" sz="2900" dirty="0" err="1"/>
              <a:t>Luettu</a:t>
            </a:r>
            <a:r>
              <a:rPr lang="en-US" sz="2900" spc="-23" dirty="0"/>
              <a:t> 4.6.2020</a:t>
            </a:r>
            <a:r>
              <a:rPr lang="en-US" sz="2900" dirty="0"/>
              <a:t>. </a:t>
            </a:r>
            <a:r>
              <a:rPr lang="en-US" sz="2900" dirty="0">
                <a:solidFill>
                  <a:srgbClr val="0563C1"/>
                </a:solidFill>
              </a:rPr>
              <a:t>https://www.luke.fi/en/putti</a:t>
            </a:r>
            <a:r>
              <a:rPr lang="en-US" sz="2900" spc="-17" dirty="0">
                <a:solidFill>
                  <a:srgbClr val="0563C1"/>
                </a:solidFill>
              </a:rPr>
              <a:t>n</a:t>
            </a:r>
            <a:r>
              <a:rPr lang="en-US" sz="2900" dirty="0">
                <a:solidFill>
                  <a:srgbClr val="0563C1"/>
                </a:solidFill>
              </a:rPr>
              <a:t>g-bark-to-better-use/</a:t>
            </a:r>
            <a:endParaRPr lang="en-US" sz="2900" dirty="0"/>
          </a:p>
          <a:p>
            <a:r>
              <a:rPr lang="en-US" sz="2900" dirty="0"/>
              <a:t>RISE. 2015.</a:t>
            </a:r>
            <a:r>
              <a:rPr lang="en-US" sz="2900" spc="-12" dirty="0"/>
              <a:t> </a:t>
            </a:r>
            <a:r>
              <a:rPr lang="en-US" sz="2900" dirty="0"/>
              <a:t>RISE Roadmap.</a:t>
            </a:r>
            <a:r>
              <a:rPr lang="en-US" sz="2900" spc="-47" dirty="0"/>
              <a:t> </a:t>
            </a:r>
            <a:r>
              <a:rPr lang="en-US" sz="2900" dirty="0"/>
              <a:t>Roadmap</a:t>
            </a:r>
            <a:r>
              <a:rPr lang="en-US" sz="2900" spc="-20" dirty="0"/>
              <a:t> </a:t>
            </a:r>
            <a:r>
              <a:rPr lang="en-US" sz="2900" dirty="0"/>
              <a:t>2015 </a:t>
            </a:r>
            <a:r>
              <a:rPr lang="en-US" sz="2900" spc="254" dirty="0"/>
              <a:t>–</a:t>
            </a:r>
            <a:r>
              <a:rPr lang="en-US" sz="2900" dirty="0"/>
              <a:t>2025.</a:t>
            </a:r>
            <a:r>
              <a:rPr lang="en-US" sz="2900" spc="-12" dirty="0"/>
              <a:t> </a:t>
            </a:r>
            <a:r>
              <a:rPr lang="en-US" sz="2900" dirty="0"/>
              <a:t>The pulp mill</a:t>
            </a:r>
            <a:r>
              <a:rPr lang="en-US" sz="2900" spc="-23" dirty="0"/>
              <a:t> </a:t>
            </a:r>
            <a:r>
              <a:rPr lang="en-US" sz="2900" dirty="0"/>
              <a:t>biorefinery.</a:t>
            </a:r>
            <a:r>
              <a:rPr lang="en-US" sz="2900" spc="-23" dirty="0"/>
              <a:t> </a:t>
            </a:r>
            <a:r>
              <a:rPr lang="en-US" sz="2900" dirty="0"/>
              <a:t>Stockholm,</a:t>
            </a:r>
            <a:r>
              <a:rPr lang="en-US" sz="2900" spc="-45" dirty="0"/>
              <a:t> </a:t>
            </a:r>
            <a:r>
              <a:rPr lang="en-US" sz="2900" dirty="0"/>
              <a:t>Sweden: RISE Research Institu</a:t>
            </a:r>
            <a:r>
              <a:rPr lang="en-US" sz="2900" spc="-11" dirty="0"/>
              <a:t>t</a:t>
            </a:r>
            <a:r>
              <a:rPr lang="en-US" sz="2900" dirty="0"/>
              <a:t>es</a:t>
            </a:r>
            <a:r>
              <a:rPr lang="en-US" sz="2900" spc="-33" dirty="0"/>
              <a:t> </a:t>
            </a:r>
            <a:r>
              <a:rPr lang="en-US" sz="2900" dirty="0"/>
              <a:t>of Sweden</a:t>
            </a:r>
            <a:r>
              <a:rPr lang="en-US" sz="2900" spc="246" dirty="0"/>
              <a:t>.</a:t>
            </a:r>
            <a:r>
              <a:rPr lang="en-US" sz="2900" dirty="0"/>
              <a:t>Luett</a:t>
            </a:r>
            <a:r>
              <a:rPr lang="en-US" sz="2900" spc="216" dirty="0"/>
              <a:t>u</a:t>
            </a:r>
            <a:r>
              <a:rPr lang="en-US" sz="2900" dirty="0"/>
              <a:t>1.4.2019.</a:t>
            </a:r>
            <a:r>
              <a:rPr lang="en-US" sz="2900" dirty="0">
                <a:solidFill>
                  <a:srgbClr val="0563C1"/>
                </a:solidFill>
                <a:hlinkClick r:id="rId4"/>
              </a:rPr>
              <a:t> http://www.innven</a:t>
            </a:r>
            <a:r>
              <a:rPr lang="en-US" sz="2900" spc="-11" dirty="0">
                <a:solidFill>
                  <a:srgbClr val="0563C1"/>
                </a:solidFill>
                <a:hlinkClick r:id="rId4"/>
              </a:rPr>
              <a:t>t</a:t>
            </a:r>
            <a:r>
              <a:rPr lang="en-US" sz="2900" dirty="0">
                <a:solidFill>
                  <a:srgbClr val="0563C1"/>
                </a:solidFill>
                <a:hlinkClick r:id="rId4"/>
              </a:rPr>
              <a:t>ia.</a:t>
            </a:r>
            <a:r>
              <a:rPr lang="en-US" sz="2900" spc="-11" dirty="0">
                <a:solidFill>
                  <a:srgbClr val="0563C1"/>
                </a:solidFill>
                <a:hlinkClick r:id="rId4"/>
              </a:rPr>
              <a:t>c</a:t>
            </a:r>
            <a:r>
              <a:rPr lang="en-US" sz="2900" dirty="0">
                <a:solidFill>
                  <a:srgbClr val="0563C1"/>
                </a:solidFill>
                <a:hlinkClick r:id="rId4"/>
              </a:rPr>
              <a:t>om/Glo</a:t>
            </a:r>
            <a:r>
              <a:rPr lang="en-US" sz="2900" spc="-15" dirty="0">
                <a:solidFill>
                  <a:srgbClr val="0563C1"/>
                </a:solidFill>
                <a:hlinkClick r:id="rId4"/>
              </a:rPr>
              <a:t>b</a:t>
            </a:r>
            <a:r>
              <a:rPr lang="en-US" sz="2900" dirty="0">
                <a:solidFill>
                  <a:srgbClr val="0563C1"/>
                </a:solidFill>
                <a:hlinkClick r:id="rId4"/>
              </a:rPr>
              <a:t>al/Roadmap</a:t>
            </a:r>
            <a:r>
              <a:rPr lang="en-US" sz="2900" spc="-12" dirty="0">
                <a:solidFill>
                  <a:srgbClr val="0563C1"/>
                </a:solidFill>
                <a:hlinkClick r:id="rId4"/>
              </a:rPr>
              <a:t>s</a:t>
            </a:r>
            <a:r>
              <a:rPr lang="en-US" sz="2900" dirty="0">
                <a:solidFill>
                  <a:srgbClr val="0563C1"/>
                </a:solidFill>
                <a:hlinkClick r:id="rId4"/>
              </a:rPr>
              <a:t>/Roadmap%20The%20pulp%20mi</a:t>
            </a:r>
            <a:r>
              <a:rPr lang="en-US" sz="2900" spc="-15" dirty="0">
                <a:solidFill>
                  <a:srgbClr val="0563C1"/>
                </a:solidFill>
                <a:hlinkClick r:id="rId4"/>
              </a:rPr>
              <a:t>l</a:t>
            </a:r>
            <a:r>
              <a:rPr lang="en-US" sz="2900" dirty="0">
                <a:solidFill>
                  <a:srgbClr val="0563C1"/>
                </a:solidFill>
                <a:hlinkClick r:id="rId4"/>
              </a:rPr>
              <a:t>l%20b</a:t>
            </a:r>
            <a:r>
              <a:rPr lang="en-US" sz="2900" spc="-14" dirty="0">
                <a:solidFill>
                  <a:srgbClr val="0563C1"/>
                </a:solidFill>
                <a:hlinkClick r:id="rId4"/>
              </a:rPr>
              <a:t>i</a:t>
            </a:r>
            <a:r>
              <a:rPr lang="en-US" sz="2900" dirty="0">
                <a:solidFill>
                  <a:srgbClr val="0563C1"/>
                </a:solidFill>
                <a:hlinkClick r:id="rId4"/>
              </a:rPr>
              <a:t>orefinery.pdf?e</a:t>
            </a:r>
            <a:r>
              <a:rPr lang="en-US" sz="2900" spc="-13" dirty="0">
                <a:solidFill>
                  <a:srgbClr val="0563C1"/>
                </a:solidFill>
                <a:hlinkClick r:id="rId4"/>
              </a:rPr>
              <a:t>p</a:t>
            </a:r>
            <a:r>
              <a:rPr lang="en-US" sz="2900" dirty="0">
                <a:solidFill>
                  <a:srgbClr val="0563C1"/>
                </a:solidFill>
                <a:hlinkClick r:id="rId4"/>
              </a:rPr>
              <a:t>sl</a:t>
            </a:r>
            <a:r>
              <a:rPr lang="en-US" sz="2900" spc="-14" dirty="0">
                <a:solidFill>
                  <a:srgbClr val="0563C1"/>
                </a:solidFill>
                <a:hlinkClick r:id="rId4"/>
              </a:rPr>
              <a:t>a</a:t>
            </a:r>
            <a:r>
              <a:rPr lang="en-US" sz="2900" dirty="0">
                <a:solidFill>
                  <a:srgbClr val="0563C1"/>
                </a:solidFill>
                <a:hlinkClick r:id="rId4"/>
              </a:rPr>
              <a:t>ngua</a:t>
            </a:r>
            <a:r>
              <a:rPr lang="en-US" sz="2900" spc="-16" dirty="0">
                <a:solidFill>
                  <a:srgbClr val="0563C1"/>
                </a:solidFill>
                <a:hlinkClick r:id="rId4"/>
              </a:rPr>
              <a:t>g</a:t>
            </a:r>
            <a:r>
              <a:rPr lang="en-US" sz="2900" dirty="0">
                <a:solidFill>
                  <a:srgbClr val="0563C1"/>
                </a:solidFill>
                <a:hlinkClick r:id="rId4"/>
              </a:rPr>
              <a:t>e=sv</a:t>
            </a:r>
          </a:p>
          <a:p>
            <a:r>
              <a:rPr lang="en-US" sz="2900" dirty="0"/>
              <a:t>RISE. 2015.</a:t>
            </a:r>
            <a:r>
              <a:rPr lang="en-US" sz="2900" spc="-12" dirty="0"/>
              <a:t> </a:t>
            </a:r>
            <a:r>
              <a:rPr lang="en-US" sz="2900" dirty="0"/>
              <a:t>Roadmaps</a:t>
            </a:r>
            <a:r>
              <a:rPr lang="en-US" sz="2900" spc="-33" dirty="0"/>
              <a:t> </a:t>
            </a:r>
            <a:r>
              <a:rPr lang="en-US" sz="2900" dirty="0"/>
              <a:t>toward</a:t>
            </a:r>
            <a:r>
              <a:rPr lang="en-US" sz="2900" spc="-36" dirty="0"/>
              <a:t> </a:t>
            </a:r>
            <a:r>
              <a:rPr lang="en-US" sz="2900" dirty="0"/>
              <a:t>the future bioeconom</a:t>
            </a:r>
            <a:r>
              <a:rPr lang="en-US" sz="2900" spc="209" dirty="0"/>
              <a:t>y</a:t>
            </a:r>
            <a:r>
              <a:rPr lang="en-US" sz="2900" spc="254" dirty="0"/>
              <a:t>–</a:t>
            </a:r>
            <a:r>
              <a:rPr lang="en-US" sz="2900" dirty="0"/>
              <a:t>the vital</a:t>
            </a:r>
            <a:r>
              <a:rPr lang="en-US" sz="2900" spc="-24" dirty="0"/>
              <a:t> </a:t>
            </a:r>
            <a:r>
              <a:rPr lang="en-US" sz="2900" dirty="0"/>
              <a:t>role of the</a:t>
            </a:r>
            <a:r>
              <a:rPr lang="en-US" sz="2900" spc="-20" dirty="0"/>
              <a:t> </a:t>
            </a:r>
            <a:r>
              <a:rPr lang="en-US" sz="2900" dirty="0"/>
              <a:t>forest</a:t>
            </a:r>
            <a:r>
              <a:rPr lang="en-US" sz="2900" spc="-20" dirty="0"/>
              <a:t> </a:t>
            </a:r>
            <a:r>
              <a:rPr lang="en-US" sz="2900" dirty="0"/>
              <a:t>industry.</a:t>
            </a:r>
            <a:r>
              <a:rPr lang="en-US" sz="2900" spc="-23" dirty="0"/>
              <a:t> </a:t>
            </a:r>
            <a:r>
              <a:rPr lang="en-US" sz="2900" dirty="0"/>
              <a:t>Stockholm</a:t>
            </a:r>
            <a:r>
              <a:rPr lang="en-US" sz="2900" spc="-12" dirty="0"/>
              <a:t>,</a:t>
            </a:r>
            <a:r>
              <a:rPr lang="en-US" sz="2900" spc="-33" dirty="0"/>
              <a:t> </a:t>
            </a:r>
            <a:r>
              <a:rPr lang="en-US" sz="2900" dirty="0"/>
              <a:t>Sweden: RISE Research Institu</a:t>
            </a:r>
            <a:r>
              <a:rPr lang="en-US" sz="2900" spc="-11" dirty="0"/>
              <a:t>t</a:t>
            </a:r>
            <a:r>
              <a:rPr lang="en-US" sz="2900" dirty="0"/>
              <a:t>es</a:t>
            </a:r>
            <a:r>
              <a:rPr lang="en-US" sz="2900" spc="-33" dirty="0"/>
              <a:t> </a:t>
            </a:r>
            <a:r>
              <a:rPr lang="en-US" sz="2900" dirty="0"/>
              <a:t>of Sweden. Luett</a:t>
            </a:r>
            <a:r>
              <a:rPr lang="en-US" sz="2900" spc="216" dirty="0"/>
              <a:t>u</a:t>
            </a:r>
            <a:r>
              <a:rPr lang="en-US" sz="2900" dirty="0"/>
              <a:t>4.6.2019. </a:t>
            </a:r>
            <a:r>
              <a:rPr lang="en-US" sz="2900" dirty="0">
                <a:solidFill>
                  <a:srgbClr val="0563C1"/>
                </a:solidFill>
              </a:rPr>
              <a:t>http://www.innven</a:t>
            </a:r>
            <a:r>
              <a:rPr lang="en-US" sz="2900" spc="-11" dirty="0">
                <a:solidFill>
                  <a:srgbClr val="0563C1"/>
                </a:solidFill>
              </a:rPr>
              <a:t>t</a:t>
            </a:r>
            <a:r>
              <a:rPr lang="en-US" sz="2900" dirty="0">
                <a:solidFill>
                  <a:srgbClr val="0563C1"/>
                </a:solidFill>
              </a:rPr>
              <a:t>ia.</a:t>
            </a:r>
            <a:r>
              <a:rPr lang="en-US" sz="2900" spc="-11" dirty="0">
                <a:solidFill>
                  <a:srgbClr val="0563C1"/>
                </a:solidFill>
              </a:rPr>
              <a:t>c</a:t>
            </a:r>
            <a:r>
              <a:rPr lang="en-US" sz="2900" dirty="0">
                <a:solidFill>
                  <a:srgbClr val="0563C1"/>
                </a:solidFill>
              </a:rPr>
              <a:t>om/Do</a:t>
            </a:r>
            <a:r>
              <a:rPr lang="en-US" sz="2900" spc="-11" dirty="0">
                <a:solidFill>
                  <a:srgbClr val="0563C1"/>
                </a:solidFill>
              </a:rPr>
              <a:t>c</a:t>
            </a:r>
            <a:r>
              <a:rPr lang="en-US" sz="2900" dirty="0">
                <a:solidFill>
                  <a:srgbClr val="0563C1"/>
                </a:solidFill>
              </a:rPr>
              <a:t>umen</a:t>
            </a:r>
            <a:r>
              <a:rPr lang="en-US" sz="2900" spc="-11" dirty="0">
                <a:solidFill>
                  <a:srgbClr val="0563C1"/>
                </a:solidFill>
              </a:rPr>
              <a:t>t</a:t>
            </a:r>
            <a:r>
              <a:rPr lang="en-US" sz="2900" spc="-12" dirty="0">
                <a:solidFill>
                  <a:srgbClr val="0563C1"/>
                </a:solidFill>
              </a:rPr>
              <a:t>s</a:t>
            </a:r>
            <a:r>
              <a:rPr lang="en-US" sz="2900" dirty="0">
                <a:solidFill>
                  <a:srgbClr val="0563C1"/>
                </a:solidFill>
              </a:rPr>
              <a:t>/Produktb</a:t>
            </a:r>
            <a:r>
              <a:rPr lang="en-US" sz="2900" spc="-15" dirty="0">
                <a:solidFill>
                  <a:srgbClr val="0563C1"/>
                </a:solidFill>
              </a:rPr>
              <a:t>l</a:t>
            </a:r>
            <a:r>
              <a:rPr lang="en-US" sz="2900" dirty="0">
                <a:solidFill>
                  <a:srgbClr val="0563C1"/>
                </a:solidFill>
              </a:rPr>
              <a:t>ad/S</a:t>
            </a:r>
            <a:r>
              <a:rPr lang="en-US" sz="2900" spc="-12" dirty="0">
                <a:solidFill>
                  <a:srgbClr val="0563C1"/>
                </a:solidFill>
              </a:rPr>
              <a:t>t</a:t>
            </a:r>
            <a:r>
              <a:rPr lang="en-US" sz="2900" dirty="0">
                <a:solidFill>
                  <a:srgbClr val="0563C1"/>
                </a:solidFill>
              </a:rPr>
              <a:t>ab/Folder_roa</a:t>
            </a:r>
            <a:r>
              <a:rPr lang="en-US" sz="2900" spc="-16" dirty="0">
                <a:solidFill>
                  <a:srgbClr val="0563C1"/>
                </a:solidFill>
              </a:rPr>
              <a:t>d</a:t>
            </a:r>
            <a:r>
              <a:rPr lang="en-US" sz="2900" dirty="0">
                <a:solidFill>
                  <a:srgbClr val="0563C1"/>
                </a:solidFill>
              </a:rPr>
              <a:t>maps_jan%202016_webb.pdf</a:t>
            </a:r>
            <a:endParaRPr lang="fi-FI" sz="2900" dirty="0"/>
          </a:p>
          <a:p>
            <a:r>
              <a:rPr lang="fi-FI" sz="2900" dirty="0"/>
              <a:t>Stora Enso. 2019. Metsäsanasto. Luettu 26.4.2019. https://www.storaensometsa.fi/metsasanasto/kuitupuu/ </a:t>
            </a:r>
          </a:p>
          <a:p>
            <a:endParaRPr lang="fi-FI" dirty="0"/>
          </a:p>
        </p:txBody>
      </p:sp>
      <p:sp>
        <p:nvSpPr>
          <p:cNvPr id="4" name="Footer Placeholder 3">
            <a:extLst>
              <a:ext uri="{FF2B5EF4-FFF2-40B4-BE49-F238E27FC236}">
                <a16:creationId xmlns:a16="http://schemas.microsoft.com/office/drawing/2014/main" id="{D5E1E1CF-336A-4844-B5C0-C0EB69970B23}"/>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874300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5F57-A7CF-49DC-B1ED-0A8FCAAAB3BA}"/>
              </a:ext>
            </a:extLst>
          </p:cNvPr>
          <p:cNvSpPr>
            <a:spLocks noGrp="1"/>
          </p:cNvSpPr>
          <p:nvPr>
            <p:ph type="title"/>
          </p:nvPr>
        </p:nvSpPr>
        <p:spPr/>
        <p:txBody>
          <a:bodyPr/>
          <a:lstStyle/>
          <a:p>
            <a:r>
              <a:rPr lang="fi-FI" dirty="0"/>
              <a:t>Lähteet (4/4)</a:t>
            </a:r>
          </a:p>
        </p:txBody>
      </p:sp>
      <p:sp>
        <p:nvSpPr>
          <p:cNvPr id="3" name="Content Placeholder 2">
            <a:extLst>
              <a:ext uri="{FF2B5EF4-FFF2-40B4-BE49-F238E27FC236}">
                <a16:creationId xmlns:a16="http://schemas.microsoft.com/office/drawing/2014/main" id="{FFA61E5C-FF07-45F0-8FE7-DA7A95F4D001}"/>
              </a:ext>
            </a:extLst>
          </p:cNvPr>
          <p:cNvSpPr>
            <a:spLocks noGrp="1"/>
          </p:cNvSpPr>
          <p:nvPr>
            <p:ph idx="1"/>
          </p:nvPr>
        </p:nvSpPr>
        <p:spPr>
          <a:xfrm>
            <a:off x="838200" y="1825625"/>
            <a:ext cx="10515600" cy="3546475"/>
          </a:xfrm>
        </p:spPr>
        <p:txBody>
          <a:bodyPr>
            <a:normAutofit lnSpcReduction="10000"/>
          </a:bodyPr>
          <a:lstStyle/>
          <a:p>
            <a:r>
              <a:rPr lang="fi-FI" sz="1400" dirty="0" err="1"/>
              <a:t>Tekniikka&amp;Talous</a:t>
            </a:r>
            <a:r>
              <a:rPr lang="fi-FI" sz="1400" dirty="0"/>
              <a:t>. 2016. Ligniinistä kehitetään hiilikuituja ja muovin korvaajia. Luettu 5.5.2019. https://www.tekniikkatalous.fi/summa_premium/ligniinista-kehitetaan-hiilikuituja-ja-muovin-korvaajia6593626  </a:t>
            </a:r>
          </a:p>
          <a:p>
            <a:r>
              <a:rPr lang="fi-FI" sz="1400" dirty="0"/>
              <a:t>Tilastokeskus. 2018. Teollisuuden energiankäyttö 2018. Luettu 26.4.2019. Pdf-tiedosto. </a:t>
            </a:r>
            <a:r>
              <a:rPr lang="fi-FI" sz="1400" dirty="0">
                <a:hlinkClick r:id="rId2"/>
              </a:rPr>
              <a:t>https://tilastokeskus.fi/keruu/teen/files/tayttoohje_fi.pdf</a:t>
            </a:r>
            <a:endParaRPr lang="fi-FI" sz="1400" dirty="0"/>
          </a:p>
          <a:p>
            <a:r>
              <a:rPr lang="fi-FI" sz="1400" dirty="0"/>
              <a:t>UPM. 2019. Edistetään ilmastomyönteisiä ratkaisuja. Luettu 16.4.2019. https://www.upm.com/fi/vastuullisuus/ihmiset-ja-yhteiskunta/yhteiskuntasuhteet/ilmasto/ </a:t>
            </a:r>
          </a:p>
          <a:p>
            <a:r>
              <a:rPr lang="fi-FI" sz="1400" dirty="0"/>
              <a:t>UPM. 2008. Vuosikertomus. Pdf-tiedosto. Luettu 16.4.2019. </a:t>
            </a:r>
            <a:r>
              <a:rPr lang="fi-FI" sz="1400" dirty="0">
                <a:hlinkClick r:id="rId3"/>
              </a:rPr>
              <a:t>https://vuosikertomukset.net/resources/UPM/fin/vuosikertomukset/UPM_vuosikertomus_2008.pdf</a:t>
            </a:r>
            <a:endParaRPr lang="fi-FI" sz="1400" dirty="0"/>
          </a:p>
          <a:p>
            <a:r>
              <a:rPr lang="fi-FI" sz="1400" dirty="0"/>
              <a:t>YLE. 2018. Suomessa muhii jättipotti – tehdas eristi puusta aineen, josta voi tehdä ympäristöystävällisiä maaleja ja liimoja. Luettu 5.5.2019. </a:t>
            </a:r>
            <a:r>
              <a:rPr lang="fi-FI" sz="1400" dirty="0">
                <a:hlinkClick r:id="rId4"/>
              </a:rPr>
              <a:t>https://yle.fi/uutiset/3-10098485</a:t>
            </a:r>
            <a:endParaRPr lang="fi-FI" sz="1400" dirty="0"/>
          </a:p>
          <a:p>
            <a:endParaRPr lang="en-US" sz="1400" dirty="0"/>
          </a:p>
          <a:p>
            <a:r>
              <a:rPr lang="en-US" sz="1400" dirty="0" err="1"/>
              <a:t>Valokuvat</a:t>
            </a:r>
            <a:r>
              <a:rPr lang="en-US" sz="1400" dirty="0"/>
              <a:t>: Nina Kukkasniemi</a:t>
            </a:r>
          </a:p>
          <a:p>
            <a:r>
              <a:rPr lang="en-US" sz="1400" dirty="0" err="1"/>
              <a:t>Kuviot</a:t>
            </a:r>
            <a:r>
              <a:rPr lang="en-US" sz="1400" dirty="0"/>
              <a:t>: </a:t>
            </a:r>
            <a:r>
              <a:rPr lang="en-US" sz="1400" dirty="0" err="1"/>
              <a:t>dianumerot</a:t>
            </a:r>
            <a:r>
              <a:rPr lang="en-US" sz="1400" dirty="0"/>
              <a:t> 11-12, 13-17 Nina Kukkasniemi</a:t>
            </a:r>
          </a:p>
          <a:p>
            <a:r>
              <a:rPr lang="en-US" sz="1400" dirty="0" err="1"/>
              <a:t>Kuviot</a:t>
            </a:r>
            <a:r>
              <a:rPr lang="en-US" sz="1400" dirty="0"/>
              <a:t>: </a:t>
            </a:r>
            <a:r>
              <a:rPr lang="en-US" sz="1400" dirty="0" err="1"/>
              <a:t>dianumerot</a:t>
            </a:r>
            <a:r>
              <a:rPr lang="en-US" sz="1400" dirty="0"/>
              <a:t> 2, 18, 20-28, 30-35 Mira Huhtala</a:t>
            </a:r>
          </a:p>
          <a:p>
            <a:endParaRPr lang="fi-FI" dirty="0"/>
          </a:p>
        </p:txBody>
      </p:sp>
      <p:sp>
        <p:nvSpPr>
          <p:cNvPr id="4" name="Footer Placeholder 3">
            <a:extLst>
              <a:ext uri="{FF2B5EF4-FFF2-40B4-BE49-F238E27FC236}">
                <a16:creationId xmlns:a16="http://schemas.microsoft.com/office/drawing/2014/main" id="{E8680B56-6C16-44AB-9341-5386BDE71E90}"/>
              </a:ext>
            </a:extLst>
          </p:cNvPr>
          <p:cNvSpPr>
            <a:spLocks noGrp="1"/>
          </p:cNvSpPr>
          <p:nvPr>
            <p:ph type="ftr" sz="quarter" idx="11"/>
          </p:nvPr>
        </p:nvSpPr>
        <p:spPr/>
        <p:txBody>
          <a:bodyPr/>
          <a:lstStyle/>
          <a:p>
            <a:r>
              <a:rPr lang="fi-FI" dirty="0"/>
              <a:t>kiertotalousamk.fi</a:t>
            </a:r>
          </a:p>
        </p:txBody>
      </p:sp>
      <p:pic>
        <p:nvPicPr>
          <p:cNvPr id="5" name="Picture 4">
            <a:hlinkClick r:id="rId5" action="ppaction://hlinksldjump"/>
            <a:extLst>
              <a:ext uri="{FF2B5EF4-FFF2-40B4-BE49-F238E27FC236}">
                <a16:creationId xmlns:a16="http://schemas.microsoft.com/office/drawing/2014/main" id="{B1CB2ACD-0746-492B-99EC-07E73D481FDF}"/>
              </a:ext>
            </a:extLst>
          </p:cNvPr>
          <p:cNvPicPr>
            <a:picLocks noChangeAspect="1"/>
          </p:cNvPicPr>
          <p:nvPr/>
        </p:nvPicPr>
        <p:blipFill>
          <a:blip r:embed="rId6"/>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617167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1726-8E4B-4E5D-B50D-10EE820C4AA7}"/>
              </a:ext>
            </a:extLst>
          </p:cNvPr>
          <p:cNvSpPr>
            <a:spLocks noGrp="1"/>
          </p:cNvSpPr>
          <p:nvPr>
            <p:ph type="title"/>
          </p:nvPr>
        </p:nvSpPr>
        <p:spPr/>
        <p:txBody>
          <a:bodyPr/>
          <a:lstStyle/>
          <a:p>
            <a:r>
              <a:rPr lang="fi-FI" dirty="0"/>
              <a:t>Kurssin tavoitteet</a:t>
            </a:r>
          </a:p>
        </p:txBody>
      </p:sp>
      <p:sp>
        <p:nvSpPr>
          <p:cNvPr id="3" name="Content Placeholder 2">
            <a:extLst>
              <a:ext uri="{FF2B5EF4-FFF2-40B4-BE49-F238E27FC236}">
                <a16:creationId xmlns:a16="http://schemas.microsoft.com/office/drawing/2014/main" id="{392DF880-448D-4435-B8AC-DD6CD14003EC}"/>
              </a:ext>
            </a:extLst>
          </p:cNvPr>
          <p:cNvSpPr>
            <a:spLocks noGrp="1"/>
          </p:cNvSpPr>
          <p:nvPr>
            <p:ph idx="1"/>
          </p:nvPr>
        </p:nvSpPr>
        <p:spPr/>
        <p:txBody>
          <a:bodyPr>
            <a:normAutofit/>
          </a:bodyPr>
          <a:lstStyle/>
          <a:p>
            <a:r>
              <a:rPr lang="fi-FI" dirty="0"/>
              <a:t>Opiskelijalle muodostuu kokonaiskuvan sellunvalmistuksen kierroista ja sellutehtaan eri mahdollisuuksista on sivuvirtojen hyödyntämiseen</a:t>
            </a:r>
          </a:p>
          <a:p>
            <a:r>
              <a:rPr lang="fi-FI" dirty="0"/>
              <a:t>Opiskelija osaa erottaa arvoa lisäävät tuotteet ja bulkkituotteet</a:t>
            </a:r>
          </a:p>
          <a:p>
            <a:r>
              <a:rPr lang="fi-FI" dirty="0"/>
              <a:t>Opiskelija tuntee sivuvirtojen loppukäyttökohteet</a:t>
            </a:r>
          </a:p>
          <a:p>
            <a:r>
              <a:rPr lang="fi-FI" dirty="0"/>
              <a:t>Opiskelija ajattelee selluteollisuuden prosesseja resurssiviisaasti ja ymmärtää sivuvirtojen mahdollisuudet</a:t>
            </a:r>
          </a:p>
          <a:p>
            <a:r>
              <a:rPr lang="fi-FI" dirty="0"/>
              <a:t>Opiskelija tuntee sivuvirtoja raaka-aineena käyttäviä yrityksiä ja innovaatioita</a:t>
            </a:r>
          </a:p>
        </p:txBody>
      </p:sp>
      <p:sp>
        <p:nvSpPr>
          <p:cNvPr id="4" name="Footer Placeholder 3">
            <a:extLst>
              <a:ext uri="{FF2B5EF4-FFF2-40B4-BE49-F238E27FC236}">
                <a16:creationId xmlns:a16="http://schemas.microsoft.com/office/drawing/2014/main" id="{C594396D-8A5E-4CA4-8ABD-43777509A664}"/>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91226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CDE6-000F-433C-93EE-A445C5BE3BA3}"/>
              </a:ext>
            </a:extLst>
          </p:cNvPr>
          <p:cNvSpPr>
            <a:spLocks noGrp="1"/>
          </p:cNvSpPr>
          <p:nvPr>
            <p:ph type="title"/>
          </p:nvPr>
        </p:nvSpPr>
        <p:spPr/>
        <p:txBody>
          <a:bodyPr/>
          <a:lstStyle/>
          <a:p>
            <a:r>
              <a:rPr lang="fi-FI" dirty="0"/>
              <a:t>Materiaalin soveltuvuus</a:t>
            </a:r>
          </a:p>
        </p:txBody>
      </p:sp>
      <p:sp>
        <p:nvSpPr>
          <p:cNvPr id="3" name="Content Placeholder 2">
            <a:extLst>
              <a:ext uri="{FF2B5EF4-FFF2-40B4-BE49-F238E27FC236}">
                <a16:creationId xmlns:a16="http://schemas.microsoft.com/office/drawing/2014/main" id="{5D77B515-77C4-4A2D-9843-562C58A886CB}"/>
              </a:ext>
            </a:extLst>
          </p:cNvPr>
          <p:cNvSpPr>
            <a:spLocks noGrp="1"/>
          </p:cNvSpPr>
          <p:nvPr>
            <p:ph idx="1"/>
          </p:nvPr>
        </p:nvSpPr>
        <p:spPr>
          <a:xfrm>
            <a:off x="838200" y="1825625"/>
            <a:ext cx="10515600" cy="3298825"/>
          </a:xfrm>
        </p:spPr>
        <p:txBody>
          <a:bodyPr/>
          <a:lstStyle/>
          <a:p>
            <a:r>
              <a:rPr lang="fi-FI" dirty="0"/>
              <a:t>Voidaan käyttää itseopiskelumateriaalina verkkototeutuksessa tai soveltaen kontaktiopetukseen</a:t>
            </a:r>
          </a:p>
          <a:p>
            <a:r>
              <a:rPr lang="fi-FI" dirty="0"/>
              <a:t>Oppimistehtävät verkkototeutuksessa esim. </a:t>
            </a:r>
            <a:r>
              <a:rPr lang="fi-FI" dirty="0" err="1"/>
              <a:t>moodle</a:t>
            </a:r>
            <a:r>
              <a:rPr lang="fi-FI" dirty="0"/>
              <a:t>-alustalla</a:t>
            </a:r>
          </a:p>
          <a:p>
            <a:pPr lvl="1"/>
            <a:r>
              <a:rPr lang="fi-FI" dirty="0"/>
              <a:t>Yhteisölliseen oppimiseen</a:t>
            </a:r>
          </a:p>
          <a:p>
            <a:pPr lvl="2"/>
            <a:r>
              <a:rPr lang="fi-FI" dirty="0"/>
              <a:t>Opettajan/opiskelijoiden kommentointia hyödyntäen</a:t>
            </a:r>
          </a:p>
          <a:p>
            <a:pPr lvl="1"/>
            <a:r>
              <a:rPr lang="fi-FI" dirty="0"/>
              <a:t>Tehtävänpalautus ja keskustelualue toimintoja hyödyntämällä</a:t>
            </a:r>
          </a:p>
          <a:p>
            <a:pPr lvl="1"/>
            <a:r>
              <a:rPr lang="fi-FI" dirty="0"/>
              <a:t>Suositusmäärä opiskelijoita toteutukselle 15-20.</a:t>
            </a:r>
          </a:p>
        </p:txBody>
      </p:sp>
      <p:sp>
        <p:nvSpPr>
          <p:cNvPr id="4" name="Footer Placeholder 3">
            <a:extLst>
              <a:ext uri="{FF2B5EF4-FFF2-40B4-BE49-F238E27FC236}">
                <a16:creationId xmlns:a16="http://schemas.microsoft.com/office/drawing/2014/main" id="{2A4D844B-55A9-44A1-A1D5-8958A2886DE8}"/>
              </a:ext>
            </a:extLst>
          </p:cNvPr>
          <p:cNvSpPr>
            <a:spLocks noGrp="1"/>
          </p:cNvSpPr>
          <p:nvPr>
            <p:ph type="ftr" sz="quarter" idx="11"/>
          </p:nvPr>
        </p:nvSpPr>
        <p:spPr/>
        <p:txBody>
          <a:bodyPr/>
          <a:lstStyle/>
          <a:p>
            <a:r>
              <a:rPr lang="fi-FI"/>
              <a:t>kiertotalousamk.fi</a:t>
            </a:r>
          </a:p>
        </p:txBody>
      </p:sp>
      <p:pic>
        <p:nvPicPr>
          <p:cNvPr id="5" name="Picture 4">
            <a:hlinkClick r:id="rId2" action="ppaction://hlinksldjump"/>
            <a:extLst>
              <a:ext uri="{FF2B5EF4-FFF2-40B4-BE49-F238E27FC236}">
                <a16:creationId xmlns:a16="http://schemas.microsoft.com/office/drawing/2014/main" id="{426595A2-45B5-4093-A6F5-128D6526E2FC}"/>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417672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68B0-9363-4AEB-A388-7D57F387B4CE}"/>
              </a:ext>
            </a:extLst>
          </p:cNvPr>
          <p:cNvSpPr>
            <a:spLocks noGrp="1"/>
          </p:cNvSpPr>
          <p:nvPr>
            <p:ph type="title"/>
          </p:nvPr>
        </p:nvSpPr>
        <p:spPr/>
        <p:txBody>
          <a:bodyPr/>
          <a:lstStyle/>
          <a:p>
            <a:r>
              <a:rPr lang="fi-FI" dirty="0"/>
              <a:t>Kurssin rakenne ja suoritustavat</a:t>
            </a:r>
          </a:p>
        </p:txBody>
      </p:sp>
      <p:sp>
        <p:nvSpPr>
          <p:cNvPr id="3" name="Content Placeholder 2">
            <a:extLst>
              <a:ext uri="{FF2B5EF4-FFF2-40B4-BE49-F238E27FC236}">
                <a16:creationId xmlns:a16="http://schemas.microsoft.com/office/drawing/2014/main" id="{60BB644C-397C-44B2-971A-F565D3B29571}"/>
              </a:ext>
            </a:extLst>
          </p:cNvPr>
          <p:cNvSpPr>
            <a:spLocks noGrp="1"/>
          </p:cNvSpPr>
          <p:nvPr>
            <p:ph idx="1"/>
          </p:nvPr>
        </p:nvSpPr>
        <p:spPr>
          <a:xfrm>
            <a:off x="838200" y="1825626"/>
            <a:ext cx="10515600" cy="3556866"/>
          </a:xfrm>
        </p:spPr>
        <p:txBody>
          <a:bodyPr>
            <a:normAutofit fontScale="92500" lnSpcReduction="10000"/>
          </a:bodyPr>
          <a:lstStyle/>
          <a:p>
            <a:r>
              <a:rPr lang="fi-FI" dirty="0"/>
              <a:t>Suoritetaan pääosin itsenäisesti verkkoalustalle vietyjen tehtävien ja materiaalin kautta (materiaali voidaan antaa kokonaisuudessaan opiskelijoiden käyttöön)</a:t>
            </a:r>
          </a:p>
          <a:p>
            <a:r>
              <a:rPr lang="fi-FI" dirty="0"/>
              <a:t>Suositeltava lähdemateriaali ja esimerkit lähdemateriaalista on mainittu tehtävien yhteydessä</a:t>
            </a:r>
          </a:p>
          <a:p>
            <a:r>
              <a:rPr lang="fi-FI" dirty="0"/>
              <a:t>Kurssin eteneminen: Johdanto ja tavoitteiden asettaminen, tehtävien itsenäinen suorittaminen, reflektointi</a:t>
            </a:r>
          </a:p>
          <a:p>
            <a:r>
              <a:rPr lang="fi-FI" dirty="0"/>
              <a:t>Tehtävät ovat luonteeltaan taustatiedon selvitystä vaativia yksilötehtäviä, pohdinta ja mielipide tehtäviä sekä keskusteluun perustuvia tehtäviä</a:t>
            </a:r>
          </a:p>
          <a:p>
            <a:endParaRPr lang="fi-FI" dirty="0"/>
          </a:p>
        </p:txBody>
      </p:sp>
      <p:sp>
        <p:nvSpPr>
          <p:cNvPr id="4" name="Footer Placeholder 3">
            <a:extLst>
              <a:ext uri="{FF2B5EF4-FFF2-40B4-BE49-F238E27FC236}">
                <a16:creationId xmlns:a16="http://schemas.microsoft.com/office/drawing/2014/main" id="{D89BEEC3-9061-4E35-9683-FC167C557640}"/>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77538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CAA5-C256-442D-9E90-1EBF7C81D6B0}"/>
              </a:ext>
            </a:extLst>
          </p:cNvPr>
          <p:cNvSpPr>
            <a:spLocks noGrp="1"/>
          </p:cNvSpPr>
          <p:nvPr>
            <p:ph type="title"/>
          </p:nvPr>
        </p:nvSpPr>
        <p:spPr/>
        <p:txBody>
          <a:bodyPr>
            <a:normAutofit/>
          </a:bodyPr>
          <a:lstStyle/>
          <a:p>
            <a:r>
              <a:rPr lang="fi-FI" dirty="0"/>
              <a:t>Arviointi</a:t>
            </a:r>
            <a:br>
              <a:rPr lang="fi-FI" dirty="0"/>
            </a:br>
            <a:r>
              <a:rPr lang="fi-FI" sz="1400" dirty="0"/>
              <a:t>Ylempi taso sisältää alemman tason määritetyn osaamisen.</a:t>
            </a:r>
            <a:endParaRPr lang="fi-FI" dirty="0"/>
          </a:p>
        </p:txBody>
      </p:sp>
      <p:graphicFrame>
        <p:nvGraphicFramePr>
          <p:cNvPr id="8" name="Table 8">
            <a:extLst>
              <a:ext uri="{FF2B5EF4-FFF2-40B4-BE49-F238E27FC236}">
                <a16:creationId xmlns:a16="http://schemas.microsoft.com/office/drawing/2014/main" id="{9CD0E644-6DA8-40D9-B923-CEF17A5982DE}"/>
              </a:ext>
            </a:extLst>
          </p:cNvPr>
          <p:cNvGraphicFramePr>
            <a:graphicFrameLocks noGrp="1"/>
          </p:cNvGraphicFramePr>
          <p:nvPr>
            <p:ph idx="1"/>
            <p:extLst>
              <p:ext uri="{D42A27DB-BD31-4B8C-83A1-F6EECF244321}">
                <p14:modId xmlns:p14="http://schemas.microsoft.com/office/powerpoint/2010/main" val="3928576434"/>
              </p:ext>
            </p:extLst>
          </p:nvPr>
        </p:nvGraphicFramePr>
        <p:xfrm>
          <a:off x="959260" y="1495978"/>
          <a:ext cx="10057169" cy="4023360"/>
        </p:xfrm>
        <a:graphic>
          <a:graphicData uri="http://schemas.openxmlformats.org/drawingml/2006/table">
            <a:tbl>
              <a:tblPr firstRow="1" bandRow="1">
                <a:tableStyleId>{8799B23B-EC83-4686-B30A-512413B5E67A}</a:tableStyleId>
              </a:tblPr>
              <a:tblGrid>
                <a:gridCol w="2298470">
                  <a:extLst>
                    <a:ext uri="{9D8B030D-6E8A-4147-A177-3AD203B41FA5}">
                      <a16:colId xmlns:a16="http://schemas.microsoft.com/office/drawing/2014/main" val="3474604484"/>
                    </a:ext>
                  </a:extLst>
                </a:gridCol>
                <a:gridCol w="2586233">
                  <a:extLst>
                    <a:ext uri="{9D8B030D-6E8A-4147-A177-3AD203B41FA5}">
                      <a16:colId xmlns:a16="http://schemas.microsoft.com/office/drawing/2014/main" val="3520302419"/>
                    </a:ext>
                  </a:extLst>
                </a:gridCol>
                <a:gridCol w="2586233">
                  <a:extLst>
                    <a:ext uri="{9D8B030D-6E8A-4147-A177-3AD203B41FA5}">
                      <a16:colId xmlns:a16="http://schemas.microsoft.com/office/drawing/2014/main" val="2241653130"/>
                    </a:ext>
                  </a:extLst>
                </a:gridCol>
                <a:gridCol w="2586233">
                  <a:extLst>
                    <a:ext uri="{9D8B030D-6E8A-4147-A177-3AD203B41FA5}">
                      <a16:colId xmlns:a16="http://schemas.microsoft.com/office/drawing/2014/main" val="3656916120"/>
                    </a:ext>
                  </a:extLst>
                </a:gridCol>
              </a:tblGrid>
              <a:tr h="213837">
                <a:tc>
                  <a:txBody>
                    <a:bodyPr/>
                    <a:lstStyle/>
                    <a:p>
                      <a:endParaRPr lang="fi-FI" sz="1000" dirty="0"/>
                    </a:p>
                  </a:txBody>
                  <a:tcPr/>
                </a:tc>
                <a:tc>
                  <a:txBody>
                    <a:bodyPr/>
                    <a:lstStyle/>
                    <a:p>
                      <a:r>
                        <a:rPr lang="fi-FI" sz="1000" dirty="0"/>
                        <a:t>1-2</a:t>
                      </a:r>
                    </a:p>
                  </a:txBody>
                  <a:tcPr/>
                </a:tc>
                <a:tc>
                  <a:txBody>
                    <a:bodyPr/>
                    <a:lstStyle/>
                    <a:p>
                      <a:r>
                        <a:rPr lang="fi-FI" sz="1000" dirty="0"/>
                        <a:t>3-4</a:t>
                      </a:r>
                    </a:p>
                  </a:txBody>
                  <a:tcPr/>
                </a:tc>
                <a:tc>
                  <a:txBody>
                    <a:bodyPr/>
                    <a:lstStyle/>
                    <a:p>
                      <a:r>
                        <a:rPr lang="fi-FI" sz="1000" dirty="0"/>
                        <a:t>5</a:t>
                      </a:r>
                    </a:p>
                  </a:txBody>
                  <a:tcPr/>
                </a:tc>
                <a:extLst>
                  <a:ext uri="{0D108BD9-81ED-4DB2-BD59-A6C34878D82A}">
                    <a16:rowId xmlns:a16="http://schemas.microsoft.com/office/drawing/2014/main" val="362107886"/>
                  </a:ext>
                </a:extLst>
              </a:tr>
              <a:tr h="1550316">
                <a:tc>
                  <a:txBody>
                    <a:bodyPr/>
                    <a:lstStyle/>
                    <a:p>
                      <a:r>
                        <a:rPr lang="fi-FI" sz="1000" dirty="0"/>
                        <a:t>Tietäminen</a:t>
                      </a:r>
                    </a:p>
                  </a:txBody>
                  <a:tcPr/>
                </a:tc>
                <a:tc>
                  <a:txBody>
                    <a:bodyPr/>
                    <a:lstStyle/>
                    <a:p>
                      <a:r>
                        <a:rPr lang="fi-FI" sz="1000" dirty="0"/>
                        <a:t>Osaa tunnistaa biotuotetehtaaseen ja kiertotalouteen liittyvät peruskäsitteet.</a:t>
                      </a:r>
                    </a:p>
                  </a:txBody>
                  <a:tcPr/>
                </a:tc>
                <a:tc>
                  <a:txBody>
                    <a:bodyPr/>
                    <a:lstStyle/>
                    <a:p>
                      <a:r>
                        <a:rPr lang="fi-FI" sz="1000" dirty="0"/>
                        <a:t>Ymmärtää tehtävänannon.</a:t>
                      </a:r>
                    </a:p>
                    <a:p>
                      <a:endParaRPr lang="fi-FI" sz="1000" dirty="0"/>
                    </a:p>
                    <a:p>
                      <a:r>
                        <a:rPr lang="fi-FI" sz="1000" dirty="0"/>
                        <a:t>Osaa jäsentää kiertotalouden ilmiöiden ja käsitteiden välisiä suhteita. Soveltaa teoriaa tehtävänantoon.</a:t>
                      </a:r>
                    </a:p>
                    <a:p>
                      <a:endParaRPr lang="fi-FI" sz="1000" dirty="0"/>
                    </a:p>
                    <a:p>
                      <a:r>
                        <a:rPr lang="fi-FI" sz="1000" dirty="0"/>
                        <a:t>Vertailee vaihtoehtoisia ratkaisuja. </a:t>
                      </a:r>
                    </a:p>
                  </a:txBody>
                  <a:tcPr/>
                </a:tc>
                <a:tc>
                  <a:txBody>
                    <a:bodyPr/>
                    <a:lstStyle/>
                    <a:p>
                      <a:r>
                        <a:rPr lang="fi-FI" sz="1000" dirty="0"/>
                        <a:t>Osaa rajata tehtävänantoa tarkoituksenmukaisesti. Ymmärtää laaja-alaisesti kiertotalouteen liittyviä kokonaisuuksia. Kiertotalousajattelu näkyy vastauksissa.</a:t>
                      </a:r>
                    </a:p>
                    <a:p>
                      <a:endParaRPr lang="fi-FI" sz="1000" dirty="0"/>
                    </a:p>
                    <a:p>
                      <a:r>
                        <a:rPr lang="fi-FI" sz="1000" dirty="0"/>
                        <a:t>Analysoi hankkimaansa tietoa. Käyttää monipuolisia ajantasaisia ja laadukkaita lähteitä yli tehtävissä vaadittujen rajojen.</a:t>
                      </a:r>
                    </a:p>
                    <a:p>
                      <a:endParaRPr lang="fi-FI" sz="1000" dirty="0"/>
                    </a:p>
                    <a:p>
                      <a:endParaRPr lang="fi-FI" sz="1000" dirty="0"/>
                    </a:p>
                  </a:txBody>
                  <a:tcPr/>
                </a:tc>
                <a:extLst>
                  <a:ext uri="{0D108BD9-81ED-4DB2-BD59-A6C34878D82A}">
                    <a16:rowId xmlns:a16="http://schemas.microsoft.com/office/drawing/2014/main" val="3565465577"/>
                  </a:ext>
                </a:extLst>
              </a:tr>
              <a:tr h="614781">
                <a:tc>
                  <a:txBody>
                    <a:bodyPr/>
                    <a:lstStyle/>
                    <a:p>
                      <a:r>
                        <a:rPr lang="fi-FI" sz="1000" dirty="0"/>
                        <a:t>Tekeminen</a:t>
                      </a:r>
                    </a:p>
                  </a:txBody>
                  <a:tcPr/>
                </a:tc>
                <a:tc>
                  <a:txBody>
                    <a:bodyPr/>
                    <a:lstStyle/>
                    <a:p>
                      <a:r>
                        <a:rPr lang="fi-FI" sz="1000" dirty="0"/>
                        <a:t>Osallistuu toimintaan ja tekee annetut tehtävät ohjeiden mukaan annetussa määräajassa.</a:t>
                      </a:r>
                    </a:p>
                  </a:txBody>
                  <a:tcPr/>
                </a:tc>
                <a:tc>
                  <a:txBody>
                    <a:bodyPr/>
                    <a:lstStyle/>
                    <a:p>
                      <a:r>
                        <a:rPr lang="fi-FI" sz="1000" dirty="0"/>
                        <a:t>Hankkii uutta tietoa.</a:t>
                      </a:r>
                    </a:p>
                    <a:p>
                      <a:endParaRPr lang="fi-FI" sz="1000" dirty="0"/>
                    </a:p>
                    <a:p>
                      <a:r>
                        <a:rPr lang="fi-FI" sz="1000" dirty="0"/>
                        <a:t>Osaa soveltaa aiemmin oppimaansa tietoa. Osaa perustella eri ratkaisuvaihtoehtoja.</a:t>
                      </a:r>
                    </a:p>
                  </a:txBody>
                  <a:tcPr/>
                </a:tc>
                <a:tc>
                  <a:txBody>
                    <a:bodyPr/>
                    <a:lstStyle/>
                    <a:p>
                      <a:r>
                        <a:rPr lang="fi-FI" sz="1000" dirty="0"/>
                        <a:t>Tuo oman osaamisensa yhteiseen käyttöön kommentointien ja analysointien näkökulmasta.</a:t>
                      </a:r>
                    </a:p>
                    <a:p>
                      <a:endParaRPr lang="fi-FI" sz="1000" dirty="0"/>
                    </a:p>
                  </a:txBody>
                  <a:tcPr/>
                </a:tc>
                <a:extLst>
                  <a:ext uri="{0D108BD9-81ED-4DB2-BD59-A6C34878D82A}">
                    <a16:rowId xmlns:a16="http://schemas.microsoft.com/office/drawing/2014/main" val="3237050302"/>
                  </a:ext>
                </a:extLst>
              </a:tr>
              <a:tr h="1149372">
                <a:tc>
                  <a:txBody>
                    <a:bodyPr/>
                    <a:lstStyle/>
                    <a:p>
                      <a:r>
                        <a:rPr lang="fi-FI" sz="1000" dirty="0"/>
                        <a:t>Oleminen</a:t>
                      </a:r>
                    </a:p>
                  </a:txBody>
                  <a:tcPr/>
                </a:tc>
                <a:tc>
                  <a:txBody>
                    <a:bodyPr/>
                    <a:lstStyle/>
                    <a:p>
                      <a:r>
                        <a:rPr lang="fi-FI" sz="1000" dirty="0"/>
                        <a:t>Osaa antaa sekä vastaanottaa palautetta.</a:t>
                      </a:r>
                    </a:p>
                    <a:p>
                      <a:endParaRPr lang="fi-FI" sz="1000" dirty="0"/>
                    </a:p>
                    <a:p>
                      <a:r>
                        <a:rPr lang="fi-FI" sz="1000" dirty="0"/>
                        <a:t>Osaa toimia vastuullisesti ja tarkastella asioita myös muiden näkökulmasta.</a:t>
                      </a:r>
                    </a:p>
                    <a:p>
                      <a:endParaRPr lang="fi-FI" sz="1000" dirty="0"/>
                    </a:p>
                    <a:p>
                      <a:endParaRPr lang="fi-FI" sz="1000" dirty="0"/>
                    </a:p>
                    <a:p>
                      <a:endParaRPr lang="fi-FI" sz="1000" dirty="0"/>
                    </a:p>
                  </a:txBody>
                  <a:tcPr/>
                </a:tc>
                <a:tc>
                  <a:txBody>
                    <a:bodyPr/>
                    <a:lstStyle/>
                    <a:p>
                      <a:r>
                        <a:rPr lang="fi-FI" sz="1000" dirty="0"/>
                        <a:t>On aktiivinen palautteen antaja ja saaja koko toteutuksen ajan. Tarkastelee asioita kriittisesti, mutta rakentavasti.</a:t>
                      </a:r>
                    </a:p>
                    <a:p>
                      <a:endParaRPr lang="fi-FI" sz="1000" dirty="0"/>
                    </a:p>
                    <a:p>
                      <a:r>
                        <a:rPr lang="fi-FI" sz="1000" dirty="0"/>
                        <a:t>Pohtii asioiden sosiaalisia, taloudellisia sekä ekologisia vaikutuksia. </a:t>
                      </a:r>
                    </a:p>
                  </a:txBody>
                  <a:tcPr/>
                </a:tc>
                <a:tc>
                  <a:txBody>
                    <a:bodyPr/>
                    <a:lstStyle/>
                    <a:p>
                      <a:r>
                        <a:rPr lang="fi-FI" sz="1000" dirty="0"/>
                        <a:t>Opiskelija kehittää uusia ja luovia ratkaisuja sekä tuo uudenlaista näkemystä tehtävänannon aihepiiriin.</a:t>
                      </a:r>
                    </a:p>
                    <a:p>
                      <a:endParaRPr lang="fi-FI" sz="1000" dirty="0"/>
                    </a:p>
                    <a:p>
                      <a:r>
                        <a:rPr lang="fi-FI" sz="1000" dirty="0"/>
                        <a:t>Käyttää saamaansa palautetta ammatillisen kasvun välineenä. Pystyy osoittamaan ja arvioimaan omaa ammatillista kasvuaan.</a:t>
                      </a:r>
                    </a:p>
                    <a:p>
                      <a:endParaRPr lang="fi-FI" sz="1000" dirty="0"/>
                    </a:p>
                  </a:txBody>
                  <a:tcPr/>
                </a:tc>
                <a:extLst>
                  <a:ext uri="{0D108BD9-81ED-4DB2-BD59-A6C34878D82A}">
                    <a16:rowId xmlns:a16="http://schemas.microsoft.com/office/drawing/2014/main" val="1419900916"/>
                  </a:ext>
                </a:extLst>
              </a:tr>
            </a:tbl>
          </a:graphicData>
        </a:graphic>
      </p:graphicFrame>
      <p:sp>
        <p:nvSpPr>
          <p:cNvPr id="4" name="Footer Placeholder 3">
            <a:extLst>
              <a:ext uri="{FF2B5EF4-FFF2-40B4-BE49-F238E27FC236}">
                <a16:creationId xmlns:a16="http://schemas.microsoft.com/office/drawing/2014/main" id="{FECE9717-969C-46D3-B983-84293B50858F}"/>
              </a:ext>
            </a:extLst>
          </p:cNvPr>
          <p:cNvSpPr>
            <a:spLocks noGrp="1"/>
          </p:cNvSpPr>
          <p:nvPr>
            <p:ph type="ftr" sz="quarter" idx="11"/>
          </p:nvPr>
        </p:nvSpPr>
        <p:spPr/>
        <p:txBody>
          <a:bodyPr/>
          <a:lstStyle/>
          <a:p>
            <a:r>
              <a:rPr lang="fi-FI"/>
              <a:t>kiertotalousamk.fi</a:t>
            </a:r>
          </a:p>
        </p:txBody>
      </p:sp>
      <p:sp>
        <p:nvSpPr>
          <p:cNvPr id="10" name="TextBox 9">
            <a:extLst>
              <a:ext uri="{FF2B5EF4-FFF2-40B4-BE49-F238E27FC236}">
                <a16:creationId xmlns:a16="http://schemas.microsoft.com/office/drawing/2014/main" id="{02726503-E470-4020-AD7C-54B33F6E3E0F}"/>
              </a:ext>
            </a:extLst>
          </p:cNvPr>
          <p:cNvSpPr txBox="1"/>
          <p:nvPr/>
        </p:nvSpPr>
        <p:spPr>
          <a:xfrm>
            <a:off x="7411985" y="5519338"/>
            <a:ext cx="4114799" cy="400110"/>
          </a:xfrm>
          <a:prstGeom prst="rect">
            <a:avLst/>
          </a:prstGeom>
          <a:noFill/>
        </p:spPr>
        <p:txBody>
          <a:bodyPr wrap="square" rtlCol="0">
            <a:spAutoFit/>
          </a:bodyPr>
          <a:lstStyle/>
          <a:p>
            <a:r>
              <a:rPr lang="fi-FI" sz="1000" dirty="0"/>
              <a:t>Muokattu lähteestä </a:t>
            </a:r>
            <a:r>
              <a:rPr lang="fi-FI" sz="1000" dirty="0" err="1"/>
              <a:t>Mäkiö</a:t>
            </a:r>
            <a:r>
              <a:rPr lang="fi-FI" sz="1000" dirty="0"/>
              <a:t> &amp; Virta 2019 / Arviointikehikko muokattu </a:t>
            </a:r>
            <a:r>
              <a:rPr lang="fi-FI" sz="1000" dirty="0" err="1"/>
              <a:t>TAMKissa</a:t>
            </a:r>
            <a:r>
              <a:rPr lang="fi-FI" sz="1000" dirty="0"/>
              <a:t> käytössä olevasta arviointikehikosta </a:t>
            </a:r>
          </a:p>
        </p:txBody>
      </p:sp>
      <p:pic>
        <p:nvPicPr>
          <p:cNvPr id="11" name="Picture 10">
            <a:hlinkClick r:id="rId2" action="ppaction://hlinksldjump"/>
            <a:extLst>
              <a:ext uri="{FF2B5EF4-FFF2-40B4-BE49-F238E27FC236}">
                <a16:creationId xmlns:a16="http://schemas.microsoft.com/office/drawing/2014/main" id="{C4B4EF80-2A42-4CB9-ACB2-B69EF03A4BEE}"/>
              </a:ext>
            </a:extLst>
          </p:cNvPr>
          <p:cNvPicPr>
            <a:picLocks noChangeAspect="1"/>
          </p:cNvPicPr>
          <p:nvPr/>
        </p:nvPicPr>
        <p:blipFill>
          <a:blip r:embed="rId3"/>
          <a:stretch>
            <a:fillRect/>
          </a:stretch>
        </p:blipFill>
        <p:spPr>
          <a:xfrm>
            <a:off x="11196891" y="230188"/>
            <a:ext cx="664522" cy="664522"/>
          </a:xfrm>
          <a:prstGeom prst="rect">
            <a:avLst/>
          </a:prstGeom>
        </p:spPr>
      </p:pic>
    </p:spTree>
    <p:extLst>
      <p:ext uri="{BB962C8B-B14F-4D97-AF65-F5344CB8AC3E}">
        <p14:creationId xmlns:p14="http://schemas.microsoft.com/office/powerpoint/2010/main" val="854584331"/>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427W7XWPXQD2-403814790-2872</_dlc_DocId>
    <_dlc_DocIdUrl xmlns="76865ef9-df32-4c37-ae45-f9784eb47bff">
      <Url>https://tt.eduuni.fi/sites/luc-lapinamk-extra/kiertotalousosaamista-ammattikorkeakouluihin/_layouts/15/DocIdRedir.aspx?ID=427W7XWPXQD2-403814790-2872</Url>
      <Description>427W7XWPXQD2-403814790-2872</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A295B2-FAEA-404F-B67E-2F6DC4573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1FB009-BD01-46A5-8707-C89D1C4FBDB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e9e6169-ad39-4139-80cb-366121f0def0"/>
    <ds:schemaRef ds:uri="76865ef9-df32-4c37-ae45-f9784eb47bff"/>
    <ds:schemaRef ds:uri="http://www.w3.org/XML/1998/namespace"/>
    <ds:schemaRef ds:uri="http://purl.org/dc/dcmitype/"/>
  </ds:schemaRefs>
</ds:datastoreItem>
</file>

<file path=customXml/itemProps3.xml><?xml version="1.0" encoding="utf-8"?>
<ds:datastoreItem xmlns:ds="http://schemas.openxmlformats.org/officeDocument/2006/customXml" ds:itemID="{CD45E855-3A02-4BAE-B75B-409022FD4806}">
  <ds:schemaRefs>
    <ds:schemaRef ds:uri="http://schemas.microsoft.com/sharepoint/events"/>
  </ds:schemaRefs>
</ds:datastoreItem>
</file>

<file path=customXml/itemProps4.xml><?xml version="1.0" encoding="utf-8"?>
<ds:datastoreItem xmlns:ds="http://schemas.openxmlformats.org/officeDocument/2006/customXml" ds:itemID="{868FDA8B-CD65-4CD9-97D8-FB5AB53E6C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1382</TotalTime>
  <Words>5454</Words>
  <Application>Microsoft Office PowerPoint</Application>
  <PresentationFormat>Widescreen</PresentationFormat>
  <Paragraphs>992</Paragraphs>
  <Slides>54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Calibri-Bold</vt:lpstr>
      <vt:lpstr>Microsoft Sans Serif</vt:lpstr>
      <vt:lpstr>MicrosoftSansSerif</vt:lpstr>
      <vt:lpstr>Wingdings-Regular</vt:lpstr>
      <vt:lpstr>1_Mukautettu suunnittelumalli</vt:lpstr>
      <vt:lpstr>Sellutehdas biotuotetehtaana</vt:lpstr>
      <vt:lpstr>PowerPoint Presentation</vt:lpstr>
      <vt:lpstr>Sisältö ja tavoitteet</vt:lpstr>
      <vt:lpstr>Sellutehdas biotuotetehtaana</vt:lpstr>
      <vt:lpstr>Pilotointi</vt:lpstr>
      <vt:lpstr>Kurssin tavoitteet</vt:lpstr>
      <vt:lpstr>Materiaalin soveltuvuus</vt:lpstr>
      <vt:lpstr>Kurssin rakenne ja suoritustavat</vt:lpstr>
      <vt:lpstr>Arviointi Ylempi taso sisältää alemman tason määritetyn osaamisen.</vt:lpstr>
      <vt:lpstr>Johdanto</vt:lpstr>
      <vt:lpstr>Johdanto</vt:lpstr>
      <vt:lpstr>Raaka-aineet ja biotuotetehdas</vt:lpstr>
      <vt:lpstr>PowerPoint Presentation</vt:lpstr>
      <vt:lpstr>Pääasialliset kuituraaka-aineet massan valmistuksessa</vt:lpstr>
      <vt:lpstr>Sellun  valmistuksen sivuvirrat      Resurssitehokkuus, hukan minimointi Jätteestä raaka-aineeksi</vt:lpstr>
      <vt:lpstr>Sellutehtaan sisäiset kierrot  </vt:lpstr>
      <vt:lpstr>Sellun  valmistuksen sivuvirrat      Resurssitehokkuus, hukan minimointi Jätteestä raaka-aineeksi</vt:lpstr>
      <vt:lpstr>PowerPoint Presentation</vt:lpstr>
      <vt:lpstr>PowerPoint Presentation</vt:lpstr>
      <vt:lpstr>PowerPoint Presentation</vt:lpstr>
      <vt:lpstr>Kuitulinja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Kemikaalikierto</vt:lpstr>
      <vt:lpstr>PowerPoint Presentation</vt:lpstr>
      <vt:lpstr>PowerPoint Presentation</vt:lpstr>
      <vt:lpstr>PowerPoint Presentation</vt:lpstr>
      <vt:lpstr>PowerPoint Presentation</vt:lpstr>
      <vt:lpstr>PowerPoint Presentation</vt:lpstr>
      <vt:lpstr>PowerPoint Presentation</vt:lpstr>
      <vt:lpstr>Tehtävät </vt:lpstr>
      <vt:lpstr>Johdanto tehtävä: Teollinen ekosysteemi, sellutehdas biotuotetehtaana</vt:lpstr>
      <vt:lpstr>Tehtävä 2: Puuraaka-aineet ja puun kuori </vt:lpstr>
      <vt:lpstr>Tehtävä 3: Sellun keitto, pesu ja lajittelu</vt:lpstr>
      <vt:lpstr>Tehtävä 4: Happidelignifiointi ja valkaisu </vt:lpstr>
      <vt:lpstr>Tehtävä 5: Mustalipeän haihdutus</vt:lpstr>
      <vt:lpstr>Tehtävä 6: Soodakattila</vt:lpstr>
      <vt:lpstr>Tehtävä 7: Puun uuteaineet – mäntyöljy ja tärpätti</vt:lpstr>
      <vt:lpstr>Tehtävä 8: Ligniinin erotus</vt:lpstr>
      <vt:lpstr>Tehtävä 9: Lannoitteet ja  maanparannus + kalkkikierto (valkolipeän valmistus) </vt:lpstr>
      <vt:lpstr>Tehtävä 10: Veden kierrot sellun valmistuksessa</vt:lpstr>
      <vt:lpstr>Lopetus tehtävä -itsearviointi</vt:lpstr>
      <vt:lpstr>Lähteet</vt:lpstr>
      <vt:lpstr>Lähteet (1/4)</vt:lpstr>
      <vt:lpstr>Lähteet (2/4)</vt:lpstr>
      <vt:lpstr>Lähteet (3/4)</vt:lpstr>
      <vt:lpstr>Lähteet (4/4)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Sellutehdas biotuotetehtaana</dc:title>
  <dc:creator>Nina Kukkasniemi (TAMK)</dc:creator>
  <cp:lastModifiedBy>Nina Kukkasniemi (TAMK)</cp:lastModifiedBy>
  <cp:revision>32</cp:revision>
  <dcterms:created xsi:type="dcterms:W3CDTF">2020-05-25T12:33:30Z</dcterms:created>
  <dcterms:modified xsi:type="dcterms:W3CDTF">2020-08-12T08:53:45Z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c064bc75-c4fc-4dce-b67b-c29a048dc7f2</vt:lpwstr>
  </property>
  <property fmtid="{D5CDD505-2E9C-101B-9397-08002B2CF9AE}" pid="3" name="ContentTypeId">
    <vt:lpwstr>0x010100844F74372C55FE4B821D5F2378F4B2BA</vt:lpwstr>
  </property>
</Properties>
</file>