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9" r:id="rId5"/>
    <p:sldId id="266" r:id="rId6"/>
    <p:sldId id="267" r:id="rId7"/>
    <p:sldId id="263" r:id="rId8"/>
    <p:sldId id="289" r:id="rId9"/>
    <p:sldId id="264" r:id="rId10"/>
    <p:sldId id="290" r:id="rId11"/>
    <p:sldId id="272" r:id="rId12"/>
    <p:sldId id="274" r:id="rId13"/>
    <p:sldId id="275" r:id="rId14"/>
    <p:sldId id="276" r:id="rId15"/>
    <p:sldId id="277" r:id="rId16"/>
    <p:sldId id="291" r:id="rId17"/>
    <p:sldId id="279" r:id="rId18"/>
    <p:sldId id="292" r:id="rId19"/>
    <p:sldId id="26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EC810D"/>
    <a:srgbClr val="7D127C"/>
    <a:srgbClr val="000000"/>
    <a:srgbClr val="C1C1C1"/>
    <a:srgbClr val="ED8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 snapToGrid="0">
      <p:cViewPr>
        <p:scale>
          <a:sx n="66" d="100"/>
          <a:sy n="66" d="100"/>
        </p:scale>
        <p:origin x="9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C628-3CF7-44BC-B50F-54F6020B04DB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FF17-DCA2-4BAE-9039-941CC76462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5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4.0/deed.fi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D92052-5CD1-4F46-B0FA-38378F14B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9339"/>
            <a:ext cx="12192000" cy="812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7460E9D-96AE-4354-B9A6-671C3691D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FCDEFFC-B747-41BE-9236-DF2B1797F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86DCCB0-7908-43F7-BD84-4D014AAAA422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4719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E755ACA-2F78-4086-9808-0EB99AA8839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47378C-5158-4E16-A773-F80A1A7B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63ADB4-A04B-4E55-AC73-33F2750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DFF951-2459-459B-A596-FE1F3440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0CBA284-BEAD-4B3B-9936-490324F5D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CFA370A-F2B3-4C0E-8746-8A24040595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4E01EB-0ACF-4BB4-AA47-890CAB50CB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33A7C0-0BA1-4D61-BA0B-26D3AD6B96A2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2225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38ECC46-6E27-4B1C-ACF5-3754AD5F356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BF9E61-E154-41D0-A983-77D5F09B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5F450-AE1F-4FC9-AF26-3CC86699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20FD88-1313-49C4-B98D-D5DAC713C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C67D56-A08D-4817-86CA-D377D98E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DA7FC5-0AAE-4823-AFC6-DCA74959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BD636C-496A-464F-B525-29821D57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F8AD7AB-EE06-4389-86E5-85D6BE87E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73CE822-CD81-421B-BAB7-89B76EC3D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EB24FD4-ECC3-4E7F-A0B1-82867BED6A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B33424F0-7140-405A-B73C-B548422EB174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68642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4ED2353-72F9-4F46-8CA0-5FEF318116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75A89D-743A-46C4-8A10-D765B9E1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C2C2EB-A0B0-4330-A057-840B8422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46297B-A980-4164-8EA4-A55D5C01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B1BF6A-7F59-4D18-8AAB-E9BD5C9E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05FD2A-FBB0-4F7D-A9F8-6D11DFCD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598DC56-7694-49F1-99AD-27A7468F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A8BA298-58DD-436D-A8CA-634BE3B41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4F41F5A-6EA4-4961-8A1C-074F81588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F909B0C-3F16-45D5-8C7A-173766C7E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52B28BDD-6110-4461-92AE-97C9B2035CAB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51925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FB5AFF70-A199-423B-97F3-AA2201E7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0"/>
            <a:ext cx="12334875" cy="822325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0BCB223-9F9D-4BAA-8163-8EC611452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2BAA450-5C4A-4BDC-B633-1E5A9F1721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EC568C0-E3B5-4663-B08C-9125BFD8F674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175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nnettava, henkilö, tietokone, käyttäminen&#10;&#10;Kuvaus luotu automaattisesti">
            <a:extLst>
              <a:ext uri="{FF2B5EF4-FFF2-40B4-BE49-F238E27FC236}">
                <a16:creationId xmlns:a16="http://schemas.microsoft.com/office/drawing/2014/main" id="{DB905609-50CA-442A-A888-C548FA2CE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0"/>
            <a:ext cx="12306300" cy="82042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3D3AB43-3E74-4C99-9738-4A6BE83854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DE33A31-3800-4A38-8ECB-59DE8BB6F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A8234FD-B202-4AC8-A3CD-5EAAA21F7AE7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21914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annettava, pöytä, sisä&#10;&#10;Kuvaus luotu automaattisesti">
            <a:extLst>
              <a:ext uri="{FF2B5EF4-FFF2-40B4-BE49-F238E27FC236}">
                <a16:creationId xmlns:a16="http://schemas.microsoft.com/office/drawing/2014/main" id="{83D253D6-23B5-4001-85A5-49F51BD51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306300" cy="922972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96389-E862-4B0A-BF1A-ACB215F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5CA27-9123-47B4-8C8F-8CF05F22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3FD36-718E-42D6-A435-3BE9E868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01A77C-33FA-49D2-A682-69E424EED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97" y="505122"/>
            <a:ext cx="2781003" cy="2781003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36CEEE7-E3C4-4D7C-B8BF-5138D703E448}"/>
              </a:ext>
            </a:extLst>
          </p:cNvPr>
          <p:cNvSpPr/>
          <p:nvPr userDrawn="1"/>
        </p:nvSpPr>
        <p:spPr>
          <a:xfrm>
            <a:off x="838200" y="3571875"/>
            <a:ext cx="10515600" cy="2676525"/>
          </a:xfrm>
          <a:prstGeom prst="round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E3307EB-485C-4B79-8DDA-231E7D6235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" y="6624091"/>
            <a:ext cx="11745686" cy="233909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1CA1578-FBC6-4386-8E2B-6A0F41B29F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5" y="6176963"/>
            <a:ext cx="974270" cy="68103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5BB3DF8-E8AE-4E99-B575-2C8F0217F9C6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334053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836F189-35EA-4881-BFB5-245466755EC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A52EFF-D943-4547-BC4C-5799DFA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CCD573-C93F-49DB-AA33-688F7916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17F7F4-B32F-4DF2-A505-663E139D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F5029-5478-4325-A642-80090559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672218-8FB6-4305-8793-DD4154C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E3F1D21-39E5-43BD-ACC6-9C4951B4C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0371EA05-0224-4A4E-998E-F885DB544D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627B2F1-0B6F-431D-8863-4FD3FC5C3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EAB5E986-8F44-457E-8DAC-3EDB5E8C8963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4052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B5C213F-8495-47F1-8D55-609434C669F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06B14EC-A99B-4F0C-BCDB-9B5ECFC7ACAF}"/>
              </a:ext>
            </a:extLst>
          </p:cNvPr>
          <p:cNvSpPr txBox="1"/>
          <p:nvPr userDrawn="1"/>
        </p:nvSpPr>
        <p:spPr>
          <a:xfrm>
            <a:off x="607371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CF69AB0-3698-41ED-BEF9-DC6FB2725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506A6B8-3ED9-402A-92EE-0030612378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EEAA1E2-9FB8-4F62-8B79-98A046283F57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8CEA5E-60E2-4644-BD90-2A5CBF5D29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HJÄ (ilman logo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23FE7-3F32-4516-BF68-59A7E52B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6D2C3-83A9-451F-AF8F-9AB9A5B6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DAD9D1-C4C5-44D1-956D-14B8BB55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C53B2-0B15-4A87-BE91-76C8A380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E0E961-ACA7-41C8-9CAD-626EDA1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8EBBB67-B190-4C60-86BF-FA4F3BCFBCA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477A8-ACA7-477F-BADE-1B34FF00ACD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4A125DFA-0C51-454C-B956-DA5455FEA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7710237-FFF1-4A1B-8D15-01C93853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5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750FF13-EA51-454B-B5EB-7E8BBACF4E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4E5A7C05-02A9-48B5-866C-529CA407D87F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140094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40702910-F9F7-493E-95B2-C977E979A62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896C7B-63AF-40A5-BB70-A06E2D71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32D297-0040-452B-9ADC-DECE2D5B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033A3C-7B91-4F67-B079-39C138AA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113505-7C81-4FCA-BA80-2AC5A738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D3FB-967E-4962-95E1-2F39F9C7BC28}" type="datetimeFigureOut">
              <a:rPr lang="fi-FI" smtClean="0"/>
              <a:t>11.12.2023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B8B0F1-E201-4BEB-9AD9-B45C632F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4923A7-CA2A-43FD-A68D-CFBACE89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C524C9D-DA76-4367-9450-514502D48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0" y="6624091"/>
            <a:ext cx="12363930" cy="246221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5E30704-B75D-480A-951F-41AC80D2B9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73" y="6191095"/>
            <a:ext cx="1127033" cy="67921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0518E1-5F9C-47FC-8C65-4E0216812F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4" y="6217653"/>
            <a:ext cx="1127033" cy="409994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AB0261A1-A197-4921-80EA-D18BD727A26D}"/>
              </a:ext>
            </a:extLst>
          </p:cNvPr>
          <p:cNvSpPr txBox="1"/>
          <p:nvPr userDrawn="1"/>
        </p:nvSpPr>
        <p:spPr>
          <a:xfrm>
            <a:off x="5559363" y="6610191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</p:spTree>
    <p:extLst>
      <p:ext uri="{BB962C8B-B14F-4D97-AF65-F5344CB8AC3E}">
        <p14:creationId xmlns:p14="http://schemas.microsoft.com/office/powerpoint/2010/main" val="269803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pimateriaalin tekijät CC 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E4350B55-30CC-44A4-BB26-19951041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33616"/>
            <a:ext cx="11745686" cy="23390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941943-C43E-4373-A48C-2A3B6A56EE2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624" y="-3925"/>
            <a:ext cx="7572375" cy="15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B922D8-4B6F-44A6-972E-026D7EFE2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Oppimateriaalin tekijät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435412-8F6C-4B8E-B1A5-1A42441C1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DCE77CB-FB12-49D3-9893-55F89BCF5C0D}"/>
              </a:ext>
            </a:extLst>
          </p:cNvPr>
          <p:cNvSpPr txBox="1"/>
          <p:nvPr userDrawn="1"/>
        </p:nvSpPr>
        <p:spPr>
          <a:xfrm>
            <a:off x="6060223" y="6610569"/>
            <a:ext cx="6203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Monialainen osaaminen sosiaali- ja terveysalan digitalisaation kehittämisessä -erikoistumiskoulutus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149287-124C-4E53-8604-8BC5482C6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4" y="5281794"/>
            <a:ext cx="946990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964234F-D31A-482F-AC1D-1D8C6EB66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/>
              <a:t>Tämän oppimateriaalin tekijät: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56578E8-AF21-4D58-95C9-6C462F64FDDB}"/>
              </a:ext>
            </a:extLst>
          </p:cNvPr>
          <p:cNvSpPr txBox="1"/>
          <p:nvPr userDrawn="1"/>
        </p:nvSpPr>
        <p:spPr>
          <a:xfrm>
            <a:off x="220436" y="5367118"/>
            <a:ext cx="250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0" u="none" dirty="0"/>
              <a:t>Erikoistumiskoulutuksen toteuttavat: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4E532BF-E580-4F25-9835-30EA37D338E1}"/>
              </a:ext>
            </a:extLst>
          </p:cNvPr>
          <p:cNvSpPr txBox="1"/>
          <p:nvPr userDrawn="1"/>
        </p:nvSpPr>
        <p:spPr>
          <a:xfrm>
            <a:off x="838200" y="4394315"/>
            <a:ext cx="916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u="none" dirty="0"/>
              <a:t>Tämä oppimateriaali on lisensoitu </a:t>
            </a:r>
            <a:r>
              <a:rPr lang="fi-FI" sz="2400" b="0" u="none" dirty="0">
                <a:hlinkClick r:id="rId6"/>
              </a:rPr>
              <a:t>CC BY-SA 4.0 -lisenssillä</a:t>
            </a:r>
            <a:r>
              <a:rPr lang="fi-FI" sz="2400" b="0" u="none" dirty="0"/>
              <a:t> ellei jossain kohden muuta ilmoiteta.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DDAB6818-F3C4-4A9D-95D5-7B2F838A17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73713" y="1825625"/>
            <a:ext cx="4733925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fi-FI" dirty="0"/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  <a:p>
            <a:pPr lvl="0"/>
            <a:r>
              <a:rPr lang="fi-FI" dirty="0"/>
              <a:t>Etunimi, Sukunimi, AMK</a:t>
            </a:r>
          </a:p>
        </p:txBody>
      </p: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F7915A-739B-4AD3-9F08-217902FD1E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225403"/>
            <a:ext cx="1127033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0A9729-F4A6-47CD-9EAC-B4039BF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9FBFDC-970E-42DC-9ACB-AC3B35C7E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F86B7-4094-4D88-924E-592AE913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D3FB-967E-4962-95E1-2F39F9C7BC28}" type="datetimeFigureOut">
              <a:rPr lang="fi-FI" smtClean="0"/>
              <a:t>11.12.2023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6606A0-4D72-49A1-80B0-8B290AC4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8B2D8-965A-4150-9991-83DDA16E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7A8-ACA7-477F-BADE-1B34FF00AC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1" r:id="rId5"/>
    <p:sldLayoutId id="2147483650" r:id="rId6"/>
    <p:sldLayoutId id="2147483659" r:id="rId7"/>
    <p:sldLayoutId id="2147483652" r:id="rId8"/>
    <p:sldLayoutId id="2147483658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f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F568B2-2161-4481-AB83-74BE8A09ADD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9884" y="5106256"/>
            <a:ext cx="10108271" cy="887857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Johdanto Sensoritekniikkaan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F8A91BA4-6D22-418D-94CF-E2E584894E25}"/>
              </a:ext>
            </a:extLst>
          </p:cNvPr>
          <p:cNvSpPr txBox="1">
            <a:spLocks/>
          </p:cNvSpPr>
          <p:nvPr/>
        </p:nvSpPr>
        <p:spPr>
          <a:xfrm>
            <a:off x="963845" y="3667875"/>
            <a:ext cx="10108271" cy="151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i="0" dirty="0">
                <a:solidFill>
                  <a:srgbClr val="244274"/>
                </a:solidFill>
                <a:effectLst/>
                <a:latin typeface="Lato" panose="020F0502020204030203" pitchFamily="34" charset="0"/>
              </a:rPr>
              <a:t>Terveyden- ja hyvinvoinnin seurantaosaaminen 2</a:t>
            </a:r>
          </a:p>
        </p:txBody>
      </p:sp>
    </p:spTree>
    <p:extLst>
      <p:ext uri="{BB962C8B-B14F-4D97-AF65-F5344CB8AC3E}">
        <p14:creationId xmlns:p14="http://schemas.microsoft.com/office/powerpoint/2010/main" val="198032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2E85980-9AC2-D540-CC15-1D9267ABD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Tarkkuus, erottelukyky, toistotarkkuus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318CFA5-BD01-BE62-F78C-0C8573F464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Tarkkuus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on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sensorin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ominaisuus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mitata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antaa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tuloksia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mahdollisimman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lähelle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oikeita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arvoja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4048" lvl="1" indent="-182880"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Tarkkuus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yhteydessä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mitttaustulosten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biakseen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yhteiseen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virheeseen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Tarkkuus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ilmoitetaan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absoluuttisena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suhteellisena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tarkkuutena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4048" lvl="1" indent="-182880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4487" lvl="1" indent="0"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Erottelukyky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pienin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mittavan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suuren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muutos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mikä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havaitaan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4048" lvl="1" indent="-182880"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Erottelukykyä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kutsutaan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myös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resoluutioksi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DB1F3D46-D6E1-5C82-8FA2-95E82346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276600"/>
            <a:ext cx="5067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>
            <a:extLst>
              <a:ext uri="{FF2B5EF4-FFF2-40B4-BE49-F238E27FC236}">
                <a16:creationId xmlns:a16="http://schemas.microsoft.com/office/drawing/2014/main" id="{DAB5B7DB-3DAA-FBCA-CE03-E64EF77A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6257926"/>
            <a:ext cx="9144001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>
            <a:extLst>
              <a:ext uri="{FF2B5EF4-FFF2-40B4-BE49-F238E27FC236}">
                <a16:creationId xmlns:a16="http://schemas.microsoft.com/office/drawing/2014/main" id="{3F60357F-3271-9B10-A263-1508C937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8" y="0"/>
            <a:ext cx="14859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8EEE40-9D0B-643E-45E5-4B42C7D7A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100">
                <a:solidFill>
                  <a:schemeClr val="tx1">
                    <a:lumMod val="75000"/>
                    <a:lumOff val="25000"/>
                  </a:schemeClr>
                </a:solidFill>
              </a:rPr>
              <a:t>Tositotarkkuus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D319C3-CB0A-8A2A-23FD-3796C4D45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719264"/>
            <a:ext cx="8229600" cy="4833937"/>
          </a:xfrm>
        </p:spPr>
        <p:txBody>
          <a:bodyPr/>
          <a:lstStyle/>
          <a:p>
            <a:pPr eaLnBrk="1" hangingPunct="1"/>
            <a:r>
              <a:rPr lang="en-US" altLang="en-US"/>
              <a:t>Toistotarkkuus on ominaisuusjonka takia sensori antaa saman tuloksen eri mittakerroilla.</a:t>
            </a:r>
          </a:p>
          <a:p>
            <a:pPr lvl="1" eaLnBrk="1" hangingPunct="1"/>
            <a:r>
              <a:rPr lang="en-US" altLang="en-US"/>
              <a:t>Toistotarkkuus kertoo samanlaisista mittatuloksista eri kerroilla eikä tuloksen oikeasta arvosta.</a:t>
            </a:r>
          </a:p>
          <a:p>
            <a:pPr lvl="1" eaLnBrk="1" hangingPunct="1"/>
            <a:r>
              <a:rPr lang="en-US" altLang="en-US"/>
              <a:t>Toistotarkkuus on välttämätön mutta ei riittävä tarkkaan tulokseen.</a:t>
            </a:r>
          </a:p>
          <a:p>
            <a:pPr eaLnBrk="1" hangingPunct="1"/>
            <a:r>
              <a:rPr lang="en-US" altLang="en-US"/>
              <a:t>Kaksi termiä jotka ovat yhteydessä toistotarkkuuteen</a:t>
            </a:r>
          </a:p>
          <a:p>
            <a:pPr lvl="1" eaLnBrk="1" hangingPunct="1"/>
            <a:r>
              <a:rPr lang="en-US" altLang="en-US"/>
              <a:t>Toistettavuus, joka tarkoittaa toistotarkkuutta lyhyen mittausajan sisällä</a:t>
            </a:r>
          </a:p>
          <a:p>
            <a:pPr lvl="1" eaLnBrk="1" hangingPunct="1"/>
            <a:r>
              <a:rPr lang="en-US" altLang="en-US"/>
              <a:t>Uudelleen toistettavuus, joka tarkoittaa pitemmän ajan sisällä tapahtuvan mittausken toistotarkkuutta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5E33548E-ED88-3787-2B78-BCDB9298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2526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>
            <a:extLst>
              <a:ext uri="{FF2B5EF4-FFF2-40B4-BE49-F238E27FC236}">
                <a16:creationId xmlns:a16="http://schemas.microsoft.com/office/drawing/2014/main" id="{53804737-6DCF-2725-11E4-21108CAD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0"/>
            <a:ext cx="14859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2">
            <a:extLst>
              <a:ext uri="{FF2B5EF4-FFF2-40B4-BE49-F238E27FC236}">
                <a16:creationId xmlns:a16="http://schemas.microsoft.com/office/drawing/2014/main" id="{A21C3D31-EE2B-8812-3D59-DD83F84B2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altLang="fi-FI">
                <a:solidFill>
                  <a:schemeClr val="tx1">
                    <a:lumMod val="75000"/>
                    <a:lumOff val="25000"/>
                  </a:schemeClr>
                </a:solidFill>
              </a:rPr>
              <a:t>Esimerkki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D9AAD5F-B73F-55D1-6084-051EF2775D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Nuolen heitto</a:t>
            </a:r>
          </a:p>
          <a:p>
            <a:pPr lvl="1" eaLnBrk="1" hangingPunct="1"/>
            <a:r>
              <a:rPr lang="en-US" altLang="en-US" sz="2200"/>
              <a:t>Erottelukyky: nuolen jättämä reikä</a:t>
            </a:r>
            <a:endParaRPr lang="en-US" altLang="en-US" sz="2100"/>
          </a:p>
          <a:p>
            <a:pPr lvl="1" eaLnBrk="1" hangingPunct="1"/>
            <a:r>
              <a:rPr lang="en-US" altLang="en-US" sz="2200"/>
              <a:t>Kumpi heittäjä on tarkempi ?</a:t>
            </a:r>
          </a:p>
          <a:p>
            <a:pPr lvl="1" eaLnBrk="1" hangingPunct="1"/>
            <a:r>
              <a:rPr lang="en-US" altLang="en-US" sz="2200"/>
              <a:t>Kummalla heittäjällä on toistotarkkuus parempi 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374A182D-933C-9EA3-07D8-AD20CB0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1"/>
            <a:ext cx="75438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>
            <a:extLst>
              <a:ext uri="{FF2B5EF4-FFF2-40B4-BE49-F238E27FC236}">
                <a16:creationId xmlns:a16="http://schemas.microsoft.com/office/drawing/2014/main" id="{7876700E-57B2-9F2A-0879-6E80A5EE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2526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>
            <a:extLst>
              <a:ext uri="{FF2B5EF4-FFF2-40B4-BE49-F238E27FC236}">
                <a16:creationId xmlns:a16="http://schemas.microsoft.com/office/drawing/2014/main" id="{8BDBBE54-994E-137D-26B6-0A9BCD58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0"/>
            <a:ext cx="14859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5E8A8A1-762B-9E43-26EE-4B5BFF6A1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Tarkkuus ja virheet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48AAADD-5ED3-C982-3855-2E7403BE4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990600"/>
            <a:ext cx="8229600" cy="5867400"/>
          </a:xfrm>
        </p:spPr>
        <p:txBody>
          <a:bodyPr/>
          <a:lstStyle/>
          <a:p>
            <a:pPr eaLnBrk="1" hangingPunct="1"/>
            <a:r>
              <a:rPr lang="en-US" altLang="en-US"/>
              <a:t>Systemaattiset virheet</a:t>
            </a:r>
          </a:p>
          <a:p>
            <a:pPr lvl="1" eaLnBrk="1" hangingPunct="1"/>
            <a:r>
              <a:rPr lang="en-US" altLang="en-US"/>
              <a:t>Johtuvat monista lähteistä, mm lämpötilasta, mekaanisesta rasituksesta, vaimennuksesta.</a:t>
            </a:r>
          </a:p>
          <a:p>
            <a:pPr lvl="1" eaLnBrk="1" hangingPunct="1"/>
            <a:r>
              <a:rPr lang="en-US" altLang="en-US"/>
              <a:t>Systemaattiset virheet voidaan kompensoida.</a:t>
            </a:r>
          </a:p>
          <a:p>
            <a:pPr eaLnBrk="1" hangingPunct="1"/>
            <a:r>
              <a:rPr lang="en-US" altLang="en-US"/>
              <a:t>Satunnaiset virheet</a:t>
            </a:r>
          </a:p>
          <a:p>
            <a:pPr lvl="1" eaLnBrk="1" hangingPunct="1"/>
            <a:r>
              <a:rPr lang="en-US" altLang="en-US"/>
              <a:t>Kutsutaan myös kohinaksi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71380CCD-A9F2-B913-2974-0D19F558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475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898D5B8A-2CEB-2627-B4EB-FC30F289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13335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9A7857-AFCB-9929-A83D-B819D94B1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Esimerkki: systemaattinen ja satunnainen virhe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A53B9909-C8B5-81A1-C6C3-C68E5423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2484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A86DB636-DE08-0576-80D4-74805F72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2526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D5D5AB76-826F-4454-FF6A-C874B64F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-31750"/>
            <a:ext cx="14859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D79592-34C3-3108-E70E-4FEE6F6BD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4513" y="1295401"/>
            <a:ext cx="7543800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Lisää sensoreiden ominaisuuksia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8B1F4CA-3B2E-8DFD-6A18-8146D56AE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971800"/>
            <a:ext cx="8229600" cy="5334000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Signaalin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sisääntuloalue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esim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max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lämpötila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Ulostulosignaalin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alue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Herkkyys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Lineaarisuus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Monotoonisuus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Tarkoittaa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että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ulostulo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kasvaa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pienenee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sisäänmeno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kasvaa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pienenee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>
              <a:defRPr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Hystereesi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tarkoittaa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että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ulóstulo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seuraa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samaa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käyrää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sisäänmenosignaali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kasvaa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pienenee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9571AC26-1BB9-175F-93CA-6DCC6F98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246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F39B7721-2560-49F5-A3AB-3B1E920F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8" y="1"/>
            <a:ext cx="1371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C0F1D-0278-493D-BCEA-3461A99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Oppimateriaalin tekijät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41A49E0-DEAE-4983-BE5A-00355399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900"/>
            <a:ext cx="10751049" cy="23177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marL="457200" lvl="1" indent="0">
              <a:buNone/>
            </a:pPr>
            <a:r>
              <a:rPr lang="fi-FI" sz="1800" dirty="0"/>
              <a:t>Arto Toppinen Savonia AMK</a:t>
            </a:r>
          </a:p>
          <a:p>
            <a:pPr lvl="0"/>
            <a:endParaRPr lang="en-US" sz="1600" dirty="0"/>
          </a:p>
        </p:txBody>
      </p:sp>
      <p:sp>
        <p:nvSpPr>
          <p:cNvPr id="3" name="Suorakulmio 2">
            <a:hlinkClick r:id="rId2"/>
            <a:extLst>
              <a:ext uri="{FF2B5EF4-FFF2-40B4-BE49-F238E27FC236}">
                <a16:creationId xmlns:a16="http://schemas.microsoft.com/office/drawing/2014/main" id="{23749169-F5F9-4EC5-8F6A-F44FA97468F4}"/>
              </a:ext>
            </a:extLst>
          </p:cNvPr>
          <p:cNvSpPr/>
          <p:nvPr/>
        </p:nvSpPr>
        <p:spPr>
          <a:xfrm>
            <a:off x="5095982" y="4417888"/>
            <a:ext cx="3071973" cy="47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73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BC4A1DF-07B0-B181-B697-FBC130525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Johdanto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59D9BA2-7414-F7D8-2A2B-F802AB4B4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Sensorit ja transducerit</a:t>
            </a:r>
          </a:p>
          <a:p>
            <a:pPr eaLnBrk="1" hangingPunct="1"/>
            <a:r>
              <a:rPr lang="en-US" altLang="en-US"/>
              <a:t>Mittausperiaatteet</a:t>
            </a:r>
          </a:p>
          <a:p>
            <a:pPr eaLnBrk="1" hangingPunct="1"/>
            <a:r>
              <a:rPr lang="en-US" altLang="en-US"/>
              <a:t>Sensoreiden ominaisuudet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668A573C-B29B-2BB4-2B37-BAF10435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6257926"/>
            <a:ext cx="9144001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0E92D4C2-509B-10E3-5A09-C0EE3F7B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-9525"/>
            <a:ext cx="1387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B94A01D-3170-590F-1EC0-D7544E10C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Johdanto sensoreihin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AE8A1E70-97CD-F600-F40D-C0F639AF9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752600"/>
            <a:ext cx="8001000" cy="3843338"/>
          </a:xfrm>
        </p:spPr>
        <p:txBody>
          <a:bodyPr/>
          <a:lstStyle/>
          <a:p>
            <a:pPr eaLnBrk="1" hangingPunct="1"/>
            <a:endParaRPr lang="en-US" altLang="en-US" sz="2200"/>
          </a:p>
          <a:p>
            <a:pPr lvl="1" eaLnBrk="1" hangingPunct="1"/>
            <a:r>
              <a:rPr lang="en-US" altLang="en-US" sz="2200"/>
              <a:t>Transducer on laite, joka muuttaa signaalin johonkin toiseen fysikaaliseen muotoon.</a:t>
            </a:r>
          </a:p>
          <a:p>
            <a:pPr lvl="1" eaLnBrk="1" hangingPunct="1"/>
            <a:r>
              <a:rPr lang="en-US" altLang="en-US" sz="2200"/>
              <a:t>Fysikaalisia muotoja ovat: Mekaaninen, terminen, magneettinen, sähköinen, optinen, kemiallinen…. Transducerit ovat ENERGIAN muuntimia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0C6EE6A8-EF6C-EACD-63E4-DFB723AA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7926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162F4C7C-DC8C-BEC5-D7AC-DC3AE8832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1" y="0"/>
            <a:ext cx="153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1927282-8CD1-969C-31C9-095375DA8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Johdanto sensoreihin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DE86A07-3E58-18E3-A022-DF2D8B59B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>
                <a:latin typeface="Helvetica" panose="020B0604020202020204" pitchFamily="34" charset="0"/>
              </a:rPr>
              <a:t>Sensori on laite ( sisääntulolaite ), joka vastaanottaa herätteen ja reagoi siihen vasteella.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Heräte: mekaaninen, terminen, magneettinen, sähköinen, optinen, kemiallinen…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Vaste: sähköinen signaali</a:t>
            </a:r>
          </a:p>
          <a:p>
            <a:pPr eaLnBrk="1" hangingPunct="1"/>
            <a:r>
              <a:rPr lang="en-US" altLang="en-US" sz="2200">
                <a:latin typeface="Helvetica" panose="020B0604020202020204" pitchFamily="34" charset="0"/>
              </a:rPr>
              <a:t>Aktuaattori on laite, joka vastaanottaa sähköisen signaalin ja muuttaa sen johonkin toiseen muotoon esim liikkeeksi.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1B0DD50-0311-DC3F-A167-B0527B74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648200"/>
            <a:ext cx="7594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">
            <a:extLst>
              <a:ext uri="{FF2B5EF4-FFF2-40B4-BE49-F238E27FC236}">
                <a16:creationId xmlns:a16="http://schemas.microsoft.com/office/drawing/2014/main" id="{BE3237E4-CC00-6682-CB9F-9AD023F6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7926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56483437-56FD-02C7-B0FB-B5A7627D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-31750"/>
            <a:ext cx="1387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itle 2">
            <a:extLst>
              <a:ext uri="{FF2B5EF4-FFF2-40B4-BE49-F238E27FC236}">
                <a16:creationId xmlns:a16="http://schemas.microsoft.com/office/drawing/2014/main" id="{E2042300-A4E6-69FF-D44F-A1CD72DEF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altLang="fi-FI">
                <a:solidFill>
                  <a:schemeClr val="tx1">
                    <a:lumMod val="75000"/>
                    <a:lumOff val="25000"/>
                  </a:schemeClr>
                </a:solidFill>
              </a:rPr>
              <a:t>Johdanto sensoreihin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934F807-9C11-85AA-9D97-FC340EB3B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</a:rPr>
              <a:t>Esimerkki: audio järjestelmä</a:t>
            </a:r>
          </a:p>
          <a:p>
            <a:pPr lvl="1" eaLnBrk="1" hangingPunct="1"/>
            <a:r>
              <a:rPr lang="en-US" altLang="en-US">
                <a:latin typeface="Helvetica" panose="020B0604020202020204" pitchFamily="34" charset="0"/>
              </a:rPr>
              <a:t>Sensori: sissänmenon transducer eli mikrofoni</a:t>
            </a:r>
          </a:p>
          <a:p>
            <a:pPr lvl="1" eaLnBrk="1" hangingPunct="1"/>
            <a:r>
              <a:rPr lang="en-US" altLang="en-US">
                <a:latin typeface="Helvetica" panose="020B0604020202020204" pitchFamily="34" charset="0"/>
              </a:rPr>
              <a:t>Aktuattori: ulostulon aktuaattori eli kaiutin.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EC68AE52-3E50-F6B7-D05C-64F58D1C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9525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901A8931-99AE-398A-AA0C-3599FA77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2573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7">
            <a:extLst>
              <a:ext uri="{FF2B5EF4-FFF2-40B4-BE49-F238E27FC236}">
                <a16:creationId xmlns:a16="http://schemas.microsoft.com/office/drawing/2014/main" id="{3B26A6ED-8034-962E-D57F-582053D2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4191001"/>
            <a:ext cx="16160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Amplifier,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processor,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etc.</a:t>
            </a:r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5B7AC03E-F2DA-234F-BBF9-81B451B47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800600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2296" name="Line 9">
            <a:extLst>
              <a:ext uri="{FF2B5EF4-FFF2-40B4-BE49-F238E27FC236}">
                <a16:creationId xmlns:a16="http://schemas.microsoft.com/office/drawing/2014/main" id="{854F9076-4D38-280C-EE65-BC943AA6F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724400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2297" name="Picture 1">
            <a:extLst>
              <a:ext uri="{FF2B5EF4-FFF2-40B4-BE49-F238E27FC236}">
                <a16:creationId xmlns:a16="http://schemas.microsoft.com/office/drawing/2014/main" id="{A53BBFE7-CF44-848C-4686-24F5F54B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9514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>
            <a:extLst>
              <a:ext uri="{FF2B5EF4-FFF2-40B4-BE49-F238E27FC236}">
                <a16:creationId xmlns:a16="http://schemas.microsoft.com/office/drawing/2014/main" id="{3487A81E-2139-5872-C68D-D4CA8D0E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6350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E6765917-7261-335F-FD0E-619FFB25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1"/>
            <a:ext cx="40386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6943CFFE-3FC2-6960-7582-8A349E0D1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Johdanto sensoreihin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100B681-5FBD-2B82-A85A-5248FA40F2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752600"/>
            <a:ext cx="5029200" cy="3962400"/>
          </a:xfrm>
        </p:spPr>
        <p:txBody>
          <a:bodyPr/>
          <a:lstStyle/>
          <a:p>
            <a:pPr eaLnBrk="1" hangingPunct="1"/>
            <a:r>
              <a:rPr lang="en-US" altLang="en-US" sz="2200"/>
              <a:t>Sensori järjestelmä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Primaariset sensorielementit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Toimintapisteen asetus ( jännite tai virta )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Vahvistus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Analoginen signaalin suodatus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Datan konversio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Kompensaatio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Digitaalinen signaalin käsittely</a:t>
            </a:r>
          </a:p>
          <a:p>
            <a:pPr lvl="1" eaLnBrk="1" hangingPunct="1"/>
            <a:r>
              <a:rPr lang="en-US" altLang="en-US" sz="2000">
                <a:latin typeface="Helvetica" panose="020B0604020202020204" pitchFamily="34" charset="0"/>
              </a:rPr>
              <a:t>Digitaalinen  tietoliikenteen prosessointi</a:t>
            </a:r>
            <a:endParaRPr lang="en-US" altLang="en-US" sz="2200">
              <a:latin typeface="Helvetica" panose="020B0604020202020204" pitchFamily="34" charset="0"/>
            </a:endParaRP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7D84AA4B-BD19-920C-E93C-CC074187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40476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>
            <a:extLst>
              <a:ext uri="{FF2B5EF4-FFF2-40B4-BE49-F238E27FC236}">
                <a16:creationId xmlns:a16="http://schemas.microsoft.com/office/drawing/2014/main" id="{F6771655-580F-2AE9-41EA-77FCA52D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-30163"/>
            <a:ext cx="1533525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58C948C-CA43-B9E0-CE63-DC98A653B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944562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Mittaukset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4259AA-83AD-2B45-170B-154A7F68A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305800" cy="4411663"/>
          </a:xfrm>
        </p:spPr>
        <p:txBody>
          <a:bodyPr rtlCol="0">
            <a:normAutofit fontScale="92500" lnSpcReduction="10000"/>
          </a:bodyPr>
          <a:lstStyle/>
          <a:p>
            <a:pPr marL="91440" indent="-91440">
              <a:defRPr/>
            </a:pP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Yksinkertainen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instrumenttimalli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Havaittava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muuttuja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mitataan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mittaussuureesta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4048" lvl="1" indent="-182880"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riippuu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mittaussuureesta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jollakin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tunnetulla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tavalla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84048" lvl="1" indent="-182880"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Sensori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synnyttää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signaalin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jota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voidaan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käsitellä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prosessoida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siirtää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näyttää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Mittaus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Prosessi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jossa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verrataan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tuntematonta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mitattavaa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asiaa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tunnettuun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standardiin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Esim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mitataan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pituutta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tai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kahteen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tunnettuun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standardiin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mitataan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nopeutta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D671215-34B4-CA87-91FD-8EAF6FE4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700338"/>
            <a:ext cx="695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">
            <a:extLst>
              <a:ext uri="{FF2B5EF4-FFF2-40B4-BE49-F238E27FC236}">
                <a16:creationId xmlns:a16="http://schemas.microsoft.com/office/drawing/2014/main" id="{C5E964C1-E6E3-D47A-4F56-18460CD8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2526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FA16095C-FE03-F043-6560-A75D2277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-15875"/>
            <a:ext cx="153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EC4E216-6661-F037-DD48-970B5962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Kalibrointi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F708622-D9FE-9F5F-657F-9162585364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/>
              <a:t>Tarkoittaa fyysisen mittasuureen ( X ) ja signaalin ( S ) suhdetta.</a:t>
            </a:r>
          </a:p>
          <a:p>
            <a:pPr lvl="1" eaLnBrk="1" hangingPunct="1"/>
            <a:r>
              <a:rPr lang="en-US" altLang="en-US" sz="2000"/>
              <a:t>Sensori tai instrumentti kalibroidaan soveltamalla useita </a:t>
            </a:r>
            <a:r>
              <a:rPr lang="en-US" altLang="en-US" sz="2000" b="1"/>
              <a:t>tunnettuja</a:t>
            </a:r>
            <a:r>
              <a:rPr lang="en-US" altLang="en-US" sz="2000"/>
              <a:t> fyysisiä tuloja ja rekisteröimällä  sensorin vaste.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C07D29C-6353-336B-9485-5246F543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1"/>
            <a:ext cx="42672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>
            <a:extLst>
              <a:ext uri="{FF2B5EF4-FFF2-40B4-BE49-F238E27FC236}">
                <a16:creationId xmlns:a16="http://schemas.microsoft.com/office/drawing/2014/main" id="{2244F3A7-F3D7-2618-4893-0E4EDAFF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7926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88BB5353-466B-5D4D-93D2-518C8B9F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0"/>
            <a:ext cx="1533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E193D7-2061-8F86-120E-18B09ECEC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Sensoreiden ominaisuuksia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CB1B6F2-7FD3-2B4C-C90C-0033A9BACE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1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/>
              <a:t>Staattiset ominaisuudet</a:t>
            </a:r>
          </a:p>
          <a:p>
            <a:pPr lvl="2" eaLnBrk="1" hangingPunct="1"/>
            <a:r>
              <a:rPr lang="en-US" altLang="en-US" sz="1700"/>
              <a:t>Tarkkuus</a:t>
            </a:r>
          </a:p>
          <a:p>
            <a:pPr lvl="2" eaLnBrk="1" hangingPunct="1"/>
            <a:r>
              <a:rPr lang="en-US" altLang="en-US" sz="1700"/>
              <a:t>Toistotarkkuus</a:t>
            </a:r>
          </a:p>
          <a:p>
            <a:pPr lvl="2" eaLnBrk="1" hangingPunct="1"/>
            <a:r>
              <a:rPr lang="en-US" altLang="en-US" sz="1700"/>
              <a:t>Erottelukyky</a:t>
            </a:r>
          </a:p>
          <a:p>
            <a:pPr lvl="2" eaLnBrk="1" hangingPunct="1"/>
            <a:r>
              <a:rPr lang="en-US" altLang="en-US" sz="1700"/>
              <a:t>Virheet</a:t>
            </a:r>
          </a:p>
          <a:p>
            <a:pPr lvl="2" eaLnBrk="1" hangingPunct="1"/>
            <a:r>
              <a:rPr lang="en-US" altLang="en-US" sz="1700"/>
              <a:t>Ajautuminen</a:t>
            </a:r>
          </a:p>
          <a:p>
            <a:pPr lvl="2" eaLnBrk="1" hangingPunct="1"/>
            <a:r>
              <a:rPr lang="en-US" altLang="en-US" sz="1700"/>
              <a:t>Herkkyys</a:t>
            </a:r>
          </a:p>
          <a:p>
            <a:pPr lvl="2" eaLnBrk="1" hangingPunct="1"/>
            <a:r>
              <a:rPr lang="en-US" altLang="en-US" sz="1700"/>
              <a:t>Lineaarisuus</a:t>
            </a:r>
          </a:p>
          <a:p>
            <a:pPr lvl="2" eaLnBrk="1" hangingPunct="1"/>
            <a:r>
              <a:rPr lang="en-US" altLang="en-US" sz="1700"/>
              <a:t>Hystereesi</a:t>
            </a:r>
          </a:p>
          <a:p>
            <a:pPr eaLnBrk="1" hangingPunct="1"/>
            <a:r>
              <a:rPr lang="en-US" altLang="en-US"/>
              <a:t>Dynaamiset olimaisuudet</a:t>
            </a:r>
          </a:p>
          <a:p>
            <a:pPr lvl="1" eaLnBrk="1" hangingPunct="1"/>
            <a:r>
              <a:rPr lang="en-US" altLang="en-US"/>
              <a:t>Kertovat miten sensori vastaa muuttuvaan sisäänmenoon.</a:t>
            </a:r>
            <a:endParaRPr lang="en-US" altLang="en-US" sz="1700"/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B4CE3146-DA52-B117-1E06-950ECC1C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7926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3D48B3FA-9BF7-AA74-9D60-E7F7A0AC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-31750"/>
            <a:ext cx="13906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C7A5E1E72AC64A83C56ED0BAD0B6C6" ma:contentTypeVersion="17" ma:contentTypeDescription="Luo uusi asiakirja." ma:contentTypeScope="" ma:versionID="4a1cb03677a6d46732d6121e65b243d0">
  <xsd:schema xmlns:xsd="http://www.w3.org/2001/XMLSchema" xmlns:xs="http://www.w3.org/2001/XMLSchema" xmlns:p="http://schemas.microsoft.com/office/2006/metadata/properties" xmlns:ns2="9925f18e-407e-420e-8571-51d983537b64" xmlns:ns3="908ba3c3-476d-49d9-9402-6f1fbb2f5e30" xmlns:ns4="4cb4f1c2-1b8e-491c-9abf-3ae89a5f0e6c" targetNamespace="http://schemas.microsoft.com/office/2006/metadata/properties" ma:root="true" ma:fieldsID="d28047b3fe853908707610cfc6a54c81" ns2:_="" ns3:_="" ns4:_="">
    <xsd:import namespace="9925f18e-407e-420e-8571-51d983537b64"/>
    <xsd:import namespace="908ba3c3-476d-49d9-9402-6f1fbb2f5e30"/>
    <xsd:import namespace="4cb4f1c2-1b8e-491c-9abf-3ae89a5f0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f18e-407e-420e-8571-51d983537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524aec-822c-496a-ac04-7365e57914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ba3c3-476d-49d9-9402-6f1fbb2f5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4f1c2-1b8e-491c-9abf-3ae89a5f0e6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1426921-d84d-4a9c-a5e0-227cc1da03b7}" ma:internalName="TaxCatchAll" ma:showField="CatchAllData" ma:web="908ba3c3-476d-49d9-9402-6f1fbb2f5e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4f1c2-1b8e-491c-9abf-3ae89a5f0e6c" xsi:nil="true"/>
    <lcf76f155ced4ddcb4097134ff3c332f xmlns="9925f18e-407e-420e-8571-51d983537b6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D638B6-27EA-49CF-92FA-B235DCCF4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5f18e-407e-420e-8571-51d983537b64"/>
    <ds:schemaRef ds:uri="908ba3c3-476d-49d9-9402-6f1fbb2f5e30"/>
    <ds:schemaRef ds:uri="4cb4f1c2-1b8e-491c-9abf-3ae89a5f0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FF5CC-B426-4780-9489-BEDF7E2C4D59}">
  <ds:schemaRefs>
    <ds:schemaRef ds:uri="9925f18e-407e-420e-8571-51d983537b6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908ba3c3-476d-49d9-9402-6f1fbb2f5e30"/>
    <ds:schemaRef ds:uri="4cb4f1c2-1b8e-491c-9abf-3ae89a5f0e6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E1153F-BCE2-43E1-9077-456B51495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Laajakuva</PresentationFormat>
  <Paragraphs>98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</vt:lpstr>
      <vt:lpstr>Lato</vt:lpstr>
      <vt:lpstr>Office-teema</vt:lpstr>
      <vt:lpstr>Johdanto Sensoritekniikkaan</vt:lpstr>
      <vt:lpstr>Johdanto</vt:lpstr>
      <vt:lpstr>Johdanto sensoreihin</vt:lpstr>
      <vt:lpstr>Johdanto sensoreihin</vt:lpstr>
      <vt:lpstr>Johdanto sensoreihin</vt:lpstr>
      <vt:lpstr>Johdanto sensoreihin</vt:lpstr>
      <vt:lpstr>Mittaukset</vt:lpstr>
      <vt:lpstr>Kalibrointi</vt:lpstr>
      <vt:lpstr>Sensoreiden ominaisuuksia</vt:lpstr>
      <vt:lpstr>Tarkkuus, erottelukyky, toistotarkkuus</vt:lpstr>
      <vt:lpstr>Tositotarkkuus</vt:lpstr>
      <vt:lpstr>Esimerkki</vt:lpstr>
      <vt:lpstr>Tarkkuus ja virheet</vt:lpstr>
      <vt:lpstr>Esimerkki: systemaattinen ja satunnainen virhe</vt:lpstr>
      <vt:lpstr>Lisää sensoreiden ominaisuuksia</vt:lpstr>
      <vt:lpstr>Oppimateriaalin tekijät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Viljanen</dc:creator>
  <cp:lastModifiedBy>Minna Tiainen (TAMK)</cp:lastModifiedBy>
  <cp:revision>7</cp:revision>
  <dcterms:created xsi:type="dcterms:W3CDTF">2021-04-13T12:53:10Z</dcterms:created>
  <dcterms:modified xsi:type="dcterms:W3CDTF">2023-12-11T15:29:06Z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0x010100D7C7A5E1E72AC64A83C56ED0BAD0B6C6</vt:lpwstr>
  </property>
  <property fmtid="{D5CDD505-2E9C-101B-9397-08002B2CF9AE}" pid="3" name="MediaServiceImageTags">
    <vt:lpwstr/>
  </property>
</Properties>
</file>