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1" r:id="rId4"/>
    <p:sldId id="266" r:id="rId5"/>
    <p:sldId id="269" r:id="rId6"/>
    <p:sldId id="272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D88DF5-7AEC-4B2F-AA0D-C5BC0B744DF9}" v="1139" dt="2025-03-04T10:35:57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7834C-41C3-2525-7867-75D496184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FD3A5D7-9B70-C3D0-5A9B-08C63C52A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FE0618-B9FD-42CF-DAA4-93713345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6706268-9723-E39D-BDB2-F20B98DF4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D6B910-2C0B-9EA5-8E50-35748DBE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30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200F80-FA0C-FDBA-3997-E7BD6181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0C3841E-F91F-C1D1-F86A-A00AEF766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FBBE711-E64B-6C8C-B42E-FD671933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BCBC26E-BDF7-B684-3F01-A625604C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2E90A96-03F9-0E77-1D4F-C41B88015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7652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912AD40-C95F-5702-C82F-5C3BA3626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48EE503-BA68-8ED2-E4F4-E0482AAB2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4DA6877-5F0D-B38E-31A9-3B82A4176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45E85B-7770-AD71-A829-EDBB2BACB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2D4A631-B3A1-8BE9-3085-D18AAED30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9216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A16594-8E48-C752-3DAB-2DA1BDB8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F0A9BE-4081-DC0D-1384-E37A59D05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C978F24-FA87-2952-52B4-11C83D44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27B9CF-CFEC-F37A-8D9D-B9C8ABDB2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C9DE281-EA51-A968-D894-AD4251FF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4063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639414-8411-7C51-07A6-4BD52B16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B47B8D9-F7E4-4EEA-96B3-35A1754F6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9774914-E384-DC6B-0827-0F4F1688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AB9B25E-956E-4656-AFF9-1453FF9BC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FFA4255-9D1D-FAD8-8CA4-284BA567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584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A2B34E-2C57-002A-94BE-049CB42FB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CB4FDB-FBFA-AB2A-9282-97B6C265F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8CA0358-18D3-E5CE-AB9D-2595FE214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FE2487-8D98-11CF-49F4-B5EB3253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2227C61-570E-7360-4155-62F9F33D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C8E2C26-4E04-84B2-6940-B60927CC6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406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33B1F2-A195-CFA0-5D7A-1B3778D21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217040-8A76-4C2B-91A5-BBF5999E6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017B512-8456-47F3-BE89-04C22EF68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08741DB-88FF-A760-4173-05150F1296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1BF3C3F-4BB8-384A-7DAC-EAA751FA0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6043B52-A420-A383-ABB2-8F4FF789A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5BDD99D-081F-0C97-4488-6C482D93C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F26BC83-1BCA-C814-353E-266961060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949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D0BAE1-45C2-18B1-C554-4284CA8BC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703CF6D-6657-3B8F-F511-B570C6502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25CFB44-E69C-CDE6-A602-2EE0333FB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0B889F6-32C3-B90D-E870-C3493760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304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DF305E5-636E-B681-41DF-CCBDEF069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1BD7567-4373-24A4-0523-68868412A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EE8278F-338A-389E-EE31-C992881F3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950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431B66-6C8A-9713-D9E9-C62C4A325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8B7D04-62D0-18E2-CACF-BDD33ECAB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4D95A3D-8026-7742-2663-2D36C7149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B7C37F-C0A8-0B42-C495-405524A54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B561889-6DFF-B034-3DF8-8F7D5492B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631907F-8E28-0005-1214-F90D80590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943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AB1E69-5256-2DCA-2259-B591F1766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5A7D0F2-8F86-A501-7684-B5FFA9345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2936806-969D-BF4E-78AC-49F120741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9515B01-B0CA-F70B-F980-89AA3A1A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A8EB6B8-BF22-C3ED-DC69-F15BEDAF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44BFEB2-D175-96EE-734C-4AB6BA3A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41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D26F03C-8587-B496-B550-000E0B03C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303FE37-AAB5-289C-B742-1CFA83CBA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CA561A8-E8B8-BFB1-122F-B1457AC01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76FBA-930C-470A-AE62-6AF3EB54F08E}" type="datetimeFigureOut">
              <a:rPr lang="fi-FI" smtClean="0"/>
              <a:t>10.3.2025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0FC170-692A-4AFD-6C3F-97C73A9C4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EBAD97B-A480-0FA0-E6CD-614D54ADA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C2705D-A028-41F2-BE5B-F312F46D33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322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fYWjFPgwEA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vbo.fi/sv/om-os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venskanu.fi/laromaterial/vaga-fraga/" TargetMode="External"/><Relationship Id="rId3" Type="http://schemas.openxmlformats.org/officeDocument/2006/relationships/hyperlink" Target="https://www.youtube.com/watch?v=bVZ_Zc93eGs" TargetMode="External"/><Relationship Id="rId7" Type="http://schemas.openxmlformats.org/officeDocument/2006/relationships/hyperlink" Target="https://www.svt.se/nyheter/uutiset/keita-ovat-ruotsinsuomalaise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nordjobb.org/fi/" TargetMode="External"/><Relationship Id="rId5" Type="http://schemas.openxmlformats.org/officeDocument/2006/relationships/hyperlink" Target="https://www.norden.org/fi/info-norden" TargetMode="External"/><Relationship Id="rId4" Type="http://schemas.openxmlformats.org/officeDocument/2006/relationships/hyperlink" Target="https://yle.fi/a/20-15144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lab.lab.fi/fi/opintojen-suorittaminen/kieli-ja-viestintaopinnot/tietoa-ja-ohjeita-kielten-ja-viestinnan-11" TargetMode="External"/><Relationship Id="rId7" Type="http://schemas.openxmlformats.org/officeDocument/2006/relationships/hyperlink" Target="https://yle.fi/a/74-2007879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norden.org/fi/info-norden/toisen-asteen-koulutus-ruotsissa" TargetMode="External"/><Relationship Id="rId5" Type="http://schemas.openxmlformats.org/officeDocument/2006/relationships/hyperlink" Target="https://svenskanu.fi/laromaterial/10-syyta-oppia-ruotsia/" TargetMode="External"/><Relationship Id="rId4" Type="http://schemas.openxmlformats.org/officeDocument/2006/relationships/hyperlink" Target="https://www.youtube.com/watch?v=ZijUit7K46c&amp;t=16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9lDwkruo7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vtplay.se/video/eEgW6MK/pippi-langstrump/13-pippi-gar-ombord?position=69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m9zIMq2Uou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keudanmatkassa.com%2Fwp-content%2Fuploads%2F2024%2F11%2Fmatkaraportti-ahvenanmaa-kirsi-malmivaara.pptx&amp;wdOrigin=BROWSELIN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eactored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mantix.com/se/resurser/blogg/basta-oversattningsapparna-2022/oversattningsappar-for-android#:~:text=Google%20Translate%20%C3%A4r%20fortfarande%20en,foton%20tagna%20med%20telefonens%20kamera." TargetMode="External"/><Relationship Id="rId3" Type="http://schemas.openxmlformats.org/officeDocument/2006/relationships/hyperlink" Target="https://www.youtube.com/watch?v=zjy2CL2bQVY" TargetMode="External"/><Relationship Id="rId7" Type="http://schemas.openxmlformats.org/officeDocument/2006/relationships/hyperlink" Target="https://termipankki.fi/tepa/fi/" TargetMode="External"/><Relationship Id="rId2" Type="http://schemas.openxmlformats.org/officeDocument/2006/relationships/hyperlink" Target="https://www.svtplay.se/historien-om-sverige-med-farah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venska.se/" TargetMode="External"/><Relationship Id="rId5" Type="http://schemas.openxmlformats.org/officeDocument/2006/relationships/hyperlink" Target="https://kaino.kotus.fi/suomi-ruotsi/" TargetMode="External"/><Relationship Id="rId10" Type="http://schemas.openxmlformats.org/officeDocument/2006/relationships/image" Target="../media/image8.jpeg"/><Relationship Id="rId4" Type="http://schemas.openxmlformats.org/officeDocument/2006/relationships/hyperlink" Target="https://areena.yle.fi/1-50779184" TargetMode="External"/><Relationship Id="rId9" Type="http://schemas.openxmlformats.org/officeDocument/2006/relationships/hyperlink" Target="https://www.semantix.com/se/resurser/blogg/basta-oversattningsapparna-2022/oversattningsapparna-for-iphon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svtplay.se/video/ja4gAoq/thank-you-for-the-music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sve.com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youtube.com/watch?v=AK-kaYaXwU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7A7DE5-D6DF-5506-5BC2-E0589333F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159"/>
            <a:ext cx="9144000" cy="2387600"/>
          </a:xfrm>
        </p:spPr>
        <p:txBody>
          <a:bodyPr>
            <a:normAutofit/>
          </a:bodyPr>
          <a:lstStyle/>
          <a:p>
            <a:r>
              <a:rPr lang="sv-SE" sz="4400" dirty="0" err="1"/>
              <a:t>Toinen</a:t>
            </a:r>
            <a:r>
              <a:rPr lang="sv-SE" sz="4400" dirty="0"/>
              <a:t> </a:t>
            </a:r>
            <a:r>
              <a:rPr lang="sv-SE" sz="4400" dirty="0" err="1"/>
              <a:t>kotimainen</a:t>
            </a:r>
            <a:r>
              <a:rPr lang="sv-SE" sz="4400" dirty="0"/>
              <a:t> </a:t>
            </a:r>
            <a:r>
              <a:rPr lang="sv-SE" sz="4400" dirty="0" err="1"/>
              <a:t>kieli</a:t>
            </a:r>
            <a:r>
              <a:rPr lang="sv-SE" sz="4400" dirty="0"/>
              <a:t> </a:t>
            </a:r>
            <a:r>
              <a:rPr lang="sv-SE" sz="4400" dirty="0" err="1"/>
              <a:t>palvelualoilla</a:t>
            </a:r>
            <a:r>
              <a:rPr lang="sv-SE" sz="4400" dirty="0"/>
              <a:t>: Serviceproffs, </a:t>
            </a:r>
            <a:r>
              <a:rPr lang="sv-SE" sz="4400" dirty="0" err="1"/>
              <a:t>paikallinen</a:t>
            </a:r>
            <a:r>
              <a:rPr lang="sv-SE" sz="4400" dirty="0"/>
              <a:t> </a:t>
            </a:r>
            <a:r>
              <a:rPr lang="sv-SE" sz="4400" dirty="0" err="1"/>
              <a:t>yto-valinnainen</a:t>
            </a:r>
            <a:r>
              <a:rPr lang="sv-SE" sz="4400" dirty="0"/>
              <a:t>, 3 </a:t>
            </a:r>
            <a:r>
              <a:rPr lang="sv-SE" sz="4400" dirty="0" err="1"/>
              <a:t>osp</a:t>
            </a:r>
            <a:endParaRPr lang="fi-FI" sz="44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05C69F-19AA-F88A-A658-03ABB824A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4629" y="3227538"/>
            <a:ext cx="9144000" cy="1655762"/>
          </a:xfrm>
        </p:spPr>
        <p:txBody>
          <a:bodyPr>
            <a:normAutofit/>
          </a:bodyPr>
          <a:lstStyle/>
          <a:p>
            <a:r>
              <a:rPr lang="sv-SE" dirty="0" err="1"/>
              <a:t>Rahoittaja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Toteuttaja</a:t>
            </a:r>
            <a:endParaRPr lang="sv-SE" dirty="0"/>
          </a:p>
        </p:txBody>
      </p:sp>
      <p:pic>
        <p:nvPicPr>
          <p:cNvPr id="5" name="Kuva 4" descr="Kuva, joka sisältää kohteen Fontti, Grafiikka, musta, logo&#10;&#10;Tekoälyn generoima sisältö voi olla virheellistä.">
            <a:extLst>
              <a:ext uri="{FF2B5EF4-FFF2-40B4-BE49-F238E27FC236}">
                <a16:creationId xmlns:a16="http://schemas.microsoft.com/office/drawing/2014/main" id="{7B07831C-B235-BFDA-64C7-F1336306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5" y="4011361"/>
            <a:ext cx="1698172" cy="596882"/>
          </a:xfrm>
          <a:prstGeom prst="rect">
            <a:avLst/>
          </a:prstGeom>
        </p:spPr>
      </p:pic>
      <p:pic>
        <p:nvPicPr>
          <p:cNvPr id="6" name="Kuva 5" descr="Kuva, joka sisältää kohteen Grafiikka, graafinen suunnittelu&#10;&#10;Kuvaus luotu automaattisesti">
            <a:extLst>
              <a:ext uri="{FF2B5EF4-FFF2-40B4-BE49-F238E27FC236}">
                <a16:creationId xmlns:a16="http://schemas.microsoft.com/office/drawing/2014/main" id="{C55D9E86-5931-A0EA-BF39-0E17BAF2A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10" y="2984182"/>
            <a:ext cx="920750" cy="88963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778373F-24A0-2977-FC7C-308C4F609D83}"/>
              </a:ext>
            </a:extLst>
          </p:cNvPr>
          <p:cNvSpPr txBox="1"/>
          <p:nvPr/>
        </p:nvSpPr>
        <p:spPr>
          <a:xfrm>
            <a:off x="1894114" y="4724400"/>
            <a:ext cx="8131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Opettajat:	Maria Berg-Carlander, maria.berg-carlander@keuda.fi</a:t>
            </a:r>
          </a:p>
          <a:p>
            <a:r>
              <a:rPr lang="fi-FI" sz="2000" dirty="0"/>
              <a:t>		Tiina Halonen, </a:t>
            </a:r>
            <a:r>
              <a:rPr lang="fi-FI" sz="2000" dirty="0" err="1"/>
              <a:t>tiina.halonen@</a:t>
            </a:r>
            <a:r>
              <a:rPr lang="fi-FI" sz="2000" err="1"/>
              <a:t>keuda</a:t>
            </a:r>
            <a:r>
              <a:rPr lang="fi-FI" sz="2000"/>
              <a:t>.fi</a:t>
            </a:r>
            <a:endParaRPr lang="fi-FI" sz="2000" dirty="0"/>
          </a:p>
          <a:p>
            <a:r>
              <a:rPr lang="fi-FI" sz="20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081480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82BC68-02BA-ABD9-EFD1-5AEBD8F2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Servicesvenska och företagsbesök</a:t>
            </a:r>
            <a:endParaRPr lang="fi-FI"/>
          </a:p>
        </p:txBody>
      </p:sp>
      <p:pic>
        <p:nvPicPr>
          <p:cNvPr id="6" name="Sisällön paikkamerkki 5" descr="Kuva, joka sisältää kohteen teksti, Esite, henkilö, mies&#10;&#10;Tekoälyn generoima sisältö voi olla virheellistä.">
            <a:extLst>
              <a:ext uri="{FF2B5EF4-FFF2-40B4-BE49-F238E27FC236}">
                <a16:creationId xmlns:a16="http://schemas.microsoft.com/office/drawing/2014/main" id="{6EEEDC30-9B29-0036-5BE9-3D08013B9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62" y="987425"/>
            <a:ext cx="3445652" cy="4873625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8247D0D-BC7B-7697-CC5D-7B86FD7CD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l"/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Esitellä suullisesti pohjoismainen yritys.                            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Treenata palvelutilanteita: tervehtiminen, lisämyynti, kassatyö (+</a:t>
            </a:r>
            <a:r>
              <a:rPr lang="fi-FI" b="0" i="0" dirty="0">
                <a:solidFill>
                  <a:srgbClr val="002EB8"/>
                </a:solidFill>
                <a:effectLst/>
                <a:latin typeface="titillium-web"/>
              </a:rPr>
              <a:t> lukusanat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), opastamisharjoitukset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</a:rPr>
              <a:t>Reactoredilla</a:t>
            </a:r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Käydä läpi ohjeet yritysvierailua varten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Tutustua kaksikieliseen yritykseen ja mitä se käytännössä tarkoittaa. 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3"/>
              </a:rPr>
              <a:t>Esimerkkivideo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 kaksikielisyydestä työelämässä.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495057"/>
                </a:solidFill>
                <a:latin typeface="titillium-web"/>
              </a:rPr>
              <a:t>Yritysvierailuun valmistautuminen: 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4"/>
              </a:rPr>
              <a:t>Osuuskauppa Varuboden-Osla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4"/>
              </a:rPr>
              <a:t>handelslag</a:t>
            </a:r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Oppia kysymään ja keskustelemaan ruotsiksi oikeassa vuorovaikutustilanteessa.   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Ymmärtää kielitaidon merkitys työmarkkinoilla.</a:t>
            </a:r>
          </a:p>
          <a:p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588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9602AC-D8DD-59D8-8BFB-07A11CF71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Pokkaruotsi</a:t>
            </a:r>
            <a:r>
              <a:rPr lang="sv-SE"/>
              <a:t> – nyckeln till Norden</a:t>
            </a:r>
            <a:endParaRPr lang="fi-FI"/>
          </a:p>
        </p:txBody>
      </p:sp>
      <p:pic>
        <p:nvPicPr>
          <p:cNvPr id="6" name="Sisällön paikkamerkki 5" descr="Kuva, joka sisältää kohteen teksti, kuvakaappaus, Fontti, kartta&#10;&#10;Tekoälyn generoima sisältö voi olla virheellistä.">
            <a:extLst>
              <a:ext uri="{FF2B5EF4-FFF2-40B4-BE49-F238E27FC236}">
                <a16:creationId xmlns:a16="http://schemas.microsoft.com/office/drawing/2014/main" id="{5F37052F-90FC-26DC-97C1-061987B06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796593"/>
            <a:ext cx="3896114" cy="5510771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FFF7089-31BE-40CD-E21A-793279A74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l"/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Tutustua Pohjoismaihin.  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3"/>
              </a:rPr>
              <a:t>Lyhyt piirretty video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 Pohjoismaista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495057"/>
                </a:solidFill>
                <a:latin typeface="titillium-web"/>
                <a:hlinkClick r:id="rId4"/>
              </a:rPr>
              <a:t>Videoita Pohjoismaista</a:t>
            </a:r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495057"/>
                </a:solidFill>
                <a:latin typeface="titillium-web"/>
              </a:rPr>
              <a:t>H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akea tietoa opiskelusta, asumisesta ja työskentelystä Pohjoismaissa vastaamalla helppoihin kysymyksiin palkasta, valuutasta jne. </a:t>
            </a:r>
            <a:r>
              <a:rPr lang="fi-FI" dirty="0">
                <a:hlinkClick r:id="rId5"/>
              </a:rPr>
              <a:t>Info Pohjola</a:t>
            </a:r>
            <a:r>
              <a:rPr lang="fi-FI" dirty="0"/>
              <a:t> ja </a:t>
            </a:r>
            <a:r>
              <a:rPr lang="fi-FI" dirty="0" err="1">
                <a:hlinkClick r:id="rId6"/>
              </a:rPr>
              <a:t>Nordjobb</a:t>
            </a:r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Tutustua käsitteeseen ruotsinsuomalaiset ja tunnettuihin suomalaisiin Ruotsissa. (Kirjallinen tiedonhakutehtävä </a:t>
            </a:r>
            <a:r>
              <a:rPr lang="fi-FI" dirty="0">
                <a:solidFill>
                  <a:srgbClr val="495057"/>
                </a:solidFill>
                <a:latin typeface="titillium-web"/>
              </a:rPr>
              <a:t>listatuista 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asioista ja henkilöistä) 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7"/>
              </a:rPr>
              <a:t>Videovinkki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 aiheesta.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Harjoitella arkipäivän kysymyksiin vastaamista. 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8"/>
              </a:rPr>
              <a:t>Svenska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  <a:hlinkClick r:id="rId8"/>
              </a:rPr>
              <a:t>nu:n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8"/>
              </a:rPr>
              <a:t> </a:t>
            </a:r>
            <a:r>
              <a:rPr lang="fi-FI" b="0" i="1" dirty="0" err="1">
                <a:solidFill>
                  <a:srgbClr val="495057"/>
                </a:solidFill>
                <a:effectLst/>
                <a:latin typeface="titillium-web"/>
                <a:hlinkClick r:id="rId8"/>
              </a:rPr>
              <a:t>Våga</a:t>
            </a:r>
            <a:r>
              <a:rPr lang="fi-FI" b="0" i="1" dirty="0">
                <a:solidFill>
                  <a:srgbClr val="495057"/>
                </a:solidFill>
                <a:effectLst/>
                <a:latin typeface="titillium-web"/>
                <a:hlinkClick r:id="rId8"/>
              </a:rPr>
              <a:t> </a:t>
            </a:r>
            <a:r>
              <a:rPr lang="fi-FI" b="0" i="1" dirty="0" err="1">
                <a:solidFill>
                  <a:srgbClr val="495057"/>
                </a:solidFill>
                <a:effectLst/>
                <a:latin typeface="titillium-web"/>
                <a:hlinkClick r:id="rId8"/>
              </a:rPr>
              <a:t>fråga</a:t>
            </a:r>
            <a:r>
              <a:rPr lang="fi-FI" b="0" i="1" dirty="0">
                <a:solidFill>
                  <a:srgbClr val="495057"/>
                </a:solidFill>
                <a:effectLst/>
                <a:latin typeface="titillium-web"/>
                <a:hlinkClick r:id="rId8"/>
              </a:rPr>
              <a:t>! -kortit</a:t>
            </a:r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Käydä läpi Alla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</a:rPr>
              <a:t>hjärtans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</a:rPr>
              <a:t>dag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 -suullinen aktiviteetti.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745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A0DA1F-F209-DBA3-70E6-69EA468F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Mot yrkeshögskolan</a:t>
            </a:r>
            <a:endParaRPr lang="fi-FI"/>
          </a:p>
        </p:txBody>
      </p:sp>
      <p:pic>
        <p:nvPicPr>
          <p:cNvPr id="6" name="Sisällön paikkamerkki 5" descr="Kuva, joka sisältää kohteen teksti, kuvakaappaus, Fontti, juliste&#10;&#10;Tekoälyn generoima sisältö voi olla virheellistä.">
            <a:extLst>
              <a:ext uri="{FF2B5EF4-FFF2-40B4-BE49-F238E27FC236}">
                <a16:creationId xmlns:a16="http://schemas.microsoft.com/office/drawing/2014/main" id="{71BDD416-5C20-31D2-0142-28A77B593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72" y="535041"/>
            <a:ext cx="4092057" cy="5787918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0B3A2F3-C4B8-C3FE-23A2-F5158B585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 Saat vinkkejä tehokkaaseen (sanaston) opiskeluun (PP-tiedostot erillisinä).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Millaista ruotsin opiskelun on amk:ssa?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2200" b="0" i="0">
                <a:solidFill>
                  <a:srgbClr val="495057"/>
                </a:solidFill>
                <a:effectLst/>
                <a:latin typeface="titillium-web"/>
                <a:hlinkClick r:id="rId3"/>
              </a:rPr>
              <a:t>”Virkamiesruotsi</a:t>
            </a:r>
            <a:r>
              <a:rPr lang="fi-FI" sz="2200" b="0" i="0">
                <a:solidFill>
                  <a:srgbClr val="495057"/>
                </a:solidFill>
                <a:effectLst/>
                <a:latin typeface="titillium-web"/>
              </a:rPr>
              <a:t>” (Valtionhallinnon kielitutkinto, toinen kotimainen kieli)  ja terveiset amk:n ruotsinopettajilta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700">
                <a:solidFill>
                  <a:srgbClr val="495057"/>
                </a:solidFill>
                <a:latin typeface="titillium-web"/>
              </a:rPr>
              <a:t>A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mk:n väyläopinnoista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700" b="0" i="0" err="1">
                <a:solidFill>
                  <a:srgbClr val="495057"/>
                </a:solidFill>
                <a:effectLst/>
                <a:latin typeface="titillium-web"/>
                <a:hlinkClick r:id="rId4"/>
              </a:rPr>
              <a:t>Därför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  <a:hlinkClick r:id="rId4"/>
              </a:rPr>
              <a:t> </a:t>
            </a:r>
            <a:r>
              <a:rPr lang="fi-FI" sz="1700" b="0" i="0" err="1">
                <a:solidFill>
                  <a:srgbClr val="495057"/>
                </a:solidFill>
                <a:effectLst/>
                <a:latin typeface="titillium-web"/>
                <a:hlinkClick r:id="rId4"/>
              </a:rPr>
              <a:t>svenska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! -Terveiset muutamalta kokemusasiantuntijalta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  <a:hlinkClick r:id="rId5"/>
              </a:rPr>
              <a:t>Svenska nu: 10 syytä opiskella ruotsia</a:t>
            </a:r>
            <a:endParaRPr lang="fi-FI" sz="1700" b="0" i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Tutustut Ruotsin koulujärjestelmään (esimerkiksi 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  <a:hlinkClick r:id="rId6"/>
              </a:rPr>
              <a:t>toisen asteen koulutus Ruotsissa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 Verbiharjoituksia </a:t>
            </a:r>
            <a:r>
              <a:rPr lang="fi-FI" sz="1700" b="0" i="0" err="1">
                <a:solidFill>
                  <a:srgbClr val="495057"/>
                </a:solidFill>
                <a:effectLst/>
                <a:latin typeface="titillium-web"/>
              </a:rPr>
              <a:t>Reactoredilla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 ja erillisellä toiminnallisella materiaalilla.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700" b="0" i="0" err="1">
                <a:solidFill>
                  <a:srgbClr val="495057"/>
                </a:solidFill>
                <a:effectLst/>
                <a:latin typeface="titillium-web"/>
              </a:rPr>
              <a:t>Kulturbit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 (Pala kulttuuria): "</a:t>
            </a:r>
            <a:r>
              <a:rPr lang="fi-FI" sz="1700" b="0" i="0" err="1">
                <a:solidFill>
                  <a:srgbClr val="495057"/>
                </a:solidFill>
                <a:effectLst/>
                <a:latin typeface="titillium-web"/>
              </a:rPr>
              <a:t>Det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fi-FI" sz="1700" b="0" i="0" err="1">
                <a:solidFill>
                  <a:srgbClr val="495057"/>
                </a:solidFill>
                <a:effectLst/>
                <a:latin typeface="titillium-web"/>
              </a:rPr>
              <a:t>är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fi-FI" sz="1700" b="0" i="0" err="1">
                <a:solidFill>
                  <a:srgbClr val="495057"/>
                </a:solidFill>
                <a:effectLst/>
                <a:latin typeface="titillium-web"/>
              </a:rPr>
              <a:t>inne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fi-FI" sz="1700" b="0" i="0" err="1">
                <a:solidFill>
                  <a:srgbClr val="495057"/>
                </a:solidFill>
                <a:effectLst/>
                <a:latin typeface="titillium-web"/>
              </a:rPr>
              <a:t>att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 vara </a:t>
            </a:r>
            <a:r>
              <a:rPr lang="fi-FI" sz="1700" b="0" i="0" err="1">
                <a:solidFill>
                  <a:srgbClr val="495057"/>
                </a:solidFill>
                <a:effectLst/>
                <a:latin typeface="titillium-web"/>
              </a:rPr>
              <a:t>finne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!” Esimerkiksi 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  <a:hlinkClick r:id="rId7"/>
              </a:rPr>
              <a:t>artikkeli</a:t>
            </a:r>
            <a: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  <a:t> Miriam Bryantista</a:t>
            </a:r>
            <a:endParaRPr lang="fi-FI" sz="1700">
              <a:solidFill>
                <a:srgbClr val="495057"/>
              </a:solidFill>
              <a:latin typeface="titillium-web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1700">
                <a:latin typeface="titillium-web"/>
              </a:rPr>
              <a:t>"</a:t>
            </a:r>
            <a:r>
              <a:rPr lang="fi-FI" sz="1700" err="1">
                <a:latin typeface="titillium-web"/>
              </a:rPr>
              <a:t>Utgångsbiljett</a:t>
            </a:r>
            <a:r>
              <a:rPr lang="fi-FI" sz="1700">
                <a:latin typeface="titillium-web"/>
              </a:rPr>
              <a:t>" </a:t>
            </a:r>
            <a:r>
              <a:rPr lang="fi-FI" sz="1700" err="1">
                <a:latin typeface="titillium-web"/>
              </a:rPr>
              <a:t>Tack</a:t>
            </a:r>
            <a:r>
              <a:rPr lang="fi-FI" sz="1700">
                <a:latin typeface="titillium-web"/>
              </a:rPr>
              <a:t> för </a:t>
            </a:r>
            <a:r>
              <a:rPr lang="fi-FI" sz="1700" err="1">
                <a:latin typeface="titillium-web"/>
              </a:rPr>
              <a:t>idag</a:t>
            </a:r>
            <a:r>
              <a:rPr lang="fi-FI" sz="1700">
                <a:latin typeface="titillium-web"/>
              </a:rPr>
              <a:t>! I min </a:t>
            </a:r>
            <a:r>
              <a:rPr lang="fi-FI" sz="1700" err="1">
                <a:latin typeface="titillium-web"/>
              </a:rPr>
              <a:t>ficka</a:t>
            </a:r>
            <a:r>
              <a:rPr lang="fi-FI" sz="1700">
                <a:latin typeface="titillium-web"/>
              </a:rPr>
              <a:t> </a:t>
            </a:r>
            <a:r>
              <a:rPr lang="fi-FI" sz="1700" err="1">
                <a:latin typeface="titillium-web"/>
              </a:rPr>
              <a:t>har</a:t>
            </a:r>
            <a:r>
              <a:rPr lang="fi-FI" sz="1700">
                <a:latin typeface="titillium-web"/>
              </a:rPr>
              <a:t> </a:t>
            </a:r>
            <a:r>
              <a:rPr lang="fi-FI" sz="1700" err="1">
                <a:latin typeface="titillium-web"/>
              </a:rPr>
              <a:t>jag</a:t>
            </a:r>
            <a:r>
              <a:rPr lang="fi-FI" sz="1700">
                <a:latin typeface="titillium-web"/>
              </a:rPr>
              <a:t> …...</a:t>
            </a:r>
            <a:br>
              <a:rPr lang="fi-FI" sz="1700" b="0" i="0">
                <a:solidFill>
                  <a:srgbClr val="495057"/>
                </a:solidFill>
                <a:effectLst/>
                <a:latin typeface="titillium-web"/>
              </a:rPr>
            </a:br>
            <a:endParaRPr lang="fi-FI" sz="1700" b="0" i="0">
              <a:solidFill>
                <a:srgbClr val="495057"/>
              </a:solidFill>
              <a:effectLst/>
              <a:latin typeface="titillium-web"/>
            </a:endParaRPr>
          </a:p>
          <a:p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271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B7C4CC-7970-6DB8-37C6-88F1C53D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800"/>
          </a:xfrm>
        </p:spPr>
        <p:txBody>
          <a:bodyPr/>
          <a:lstStyle/>
          <a:p>
            <a:r>
              <a:rPr lang="sv-SE"/>
              <a:t>VR-spel och brädspel</a:t>
            </a:r>
            <a:endParaRPr lang="fi-FI"/>
          </a:p>
        </p:txBody>
      </p:sp>
      <p:pic>
        <p:nvPicPr>
          <p:cNvPr id="6" name="Sisällön paikkamerkki 5" descr="Kuva, joka sisältää kohteen teksti, kuvakaappaus, vaaleanpunainen, muotoilu&#10;&#10;Tekoälyn generoima sisältö voi olla virheellistä.">
            <a:extLst>
              <a:ext uri="{FF2B5EF4-FFF2-40B4-BE49-F238E27FC236}">
                <a16:creationId xmlns:a16="http://schemas.microsoft.com/office/drawing/2014/main" id="{E4443237-0F40-AD56-D3BD-2C4CF1CA2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62" y="987425"/>
            <a:ext cx="3445652" cy="4873625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D96C4C4-B116-236A-A7EA-8045666AE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4000"/>
            <a:ext cx="4156755" cy="48736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err="1">
                <a:solidFill>
                  <a:srgbClr val="000000"/>
                </a:solidFill>
                <a:latin typeface="titillium-web"/>
              </a:rPr>
              <a:t>Ruotsia</a:t>
            </a:r>
            <a:r>
              <a:rPr lang="sv-SE">
                <a:solidFill>
                  <a:srgbClr val="000000"/>
                </a:solidFill>
                <a:latin typeface="titillium-web"/>
              </a:rPr>
              <a:t> </a:t>
            </a:r>
            <a:r>
              <a:rPr lang="sv-SE" err="1">
                <a:solidFill>
                  <a:srgbClr val="000000"/>
                </a:solidFill>
                <a:latin typeface="titillium-web"/>
              </a:rPr>
              <a:t>lautapelien</a:t>
            </a:r>
            <a:r>
              <a:rPr lang="sv-SE">
                <a:solidFill>
                  <a:srgbClr val="000000"/>
                </a:solidFill>
                <a:latin typeface="titillium-web"/>
              </a:rPr>
              <a:t> </a:t>
            </a:r>
            <a:r>
              <a:rPr lang="sv-SE" err="1">
                <a:solidFill>
                  <a:srgbClr val="000000"/>
                </a:solidFill>
                <a:latin typeface="titillium-web"/>
              </a:rPr>
              <a:t>avulla</a:t>
            </a:r>
            <a:r>
              <a:rPr lang="sv-SE">
                <a:solidFill>
                  <a:srgbClr val="000000"/>
                </a:solidFill>
                <a:latin typeface="titillium-web"/>
              </a:rPr>
              <a:t> </a:t>
            </a:r>
            <a:r>
              <a:rPr lang="sv-SE" err="1">
                <a:solidFill>
                  <a:srgbClr val="000000"/>
                </a:solidFill>
                <a:latin typeface="titillium-web"/>
              </a:rPr>
              <a:t>valinnan</a:t>
            </a:r>
            <a:r>
              <a:rPr lang="sv-SE">
                <a:solidFill>
                  <a:srgbClr val="000000"/>
                </a:solidFill>
                <a:latin typeface="titillium-web"/>
              </a:rPr>
              <a:t> </a:t>
            </a:r>
            <a:r>
              <a:rPr lang="sv-SE" err="1">
                <a:solidFill>
                  <a:srgbClr val="000000"/>
                </a:solidFill>
                <a:latin typeface="titillium-web"/>
              </a:rPr>
              <a:t>mukaan</a:t>
            </a:r>
            <a:endParaRPr lang="sv-SE" b="0" i="0">
              <a:solidFill>
                <a:srgbClr val="000000"/>
              </a:solidFill>
              <a:effectLst/>
              <a:latin typeface="titillium-web"/>
            </a:endParaRPr>
          </a:p>
          <a:p>
            <a:pPr algn="l" rtl="0" fontAlgn="base">
              <a:lnSpc>
                <a:spcPts val="1376"/>
              </a:lnSpc>
            </a:pP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Bakjakten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    </a:t>
            </a:r>
            <a:r>
              <a:rPr lang="fi-FI" sz="1300" b="0" i="0">
                <a:solidFill>
                  <a:srgbClr val="FF2600"/>
                </a:solidFill>
                <a:effectLst/>
                <a:latin typeface="Helvetica" panose="020B0604020202020204" pitchFamily="34" charset="0"/>
              </a:rPr>
              <a:t>    </a:t>
            </a:r>
            <a:endParaRPr lang="fi-FI" sz="13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76"/>
              </a:lnSpc>
            </a:pP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Banangrams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       </a:t>
            </a:r>
            <a:endParaRPr lang="fi-FI" sz="13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76"/>
              </a:lnSpc>
            </a:pP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Barn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Alias                                                  </a:t>
            </a:r>
            <a:endParaRPr lang="fi-FI" sz="13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76"/>
              </a:lnSpc>
            </a:pP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Original Alias     </a:t>
            </a:r>
            <a:br>
              <a:rPr lang="fi-FI" sz="13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Alias Party Junior   </a:t>
            </a:r>
            <a:endParaRPr lang="fi-FI" sz="13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76"/>
              </a:lnSpc>
            </a:pP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Säg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samma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                   </a:t>
            </a:r>
            <a:endParaRPr lang="fi-FI" sz="13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76"/>
              </a:lnSpc>
            </a:pP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5 </a:t>
            </a: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sekunder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     </a:t>
            </a:r>
            <a:endParaRPr lang="fi-FI" sz="13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76"/>
              </a:lnSpc>
            </a:pP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Rapp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i </a:t>
            </a: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käften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         </a:t>
            </a:r>
            <a:endParaRPr lang="fi-FI" sz="13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76"/>
              </a:lnSpc>
            </a:pP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Ryktet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går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           </a:t>
            </a:r>
            <a:br>
              <a:rPr lang="fi-FI" sz="13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fi-FI" sz="1300" b="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fi-FI" sz="13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Ska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vi </a:t>
            </a: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slå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vad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      </a:t>
            </a:r>
            <a:endParaRPr lang="fi-FI" sz="13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76"/>
              </a:lnSpc>
            </a:pP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Vem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där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             </a:t>
            </a:r>
            <a:endParaRPr lang="fi-FI" sz="13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76"/>
              </a:lnSpc>
            </a:pP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Crazy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chefs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        </a:t>
            </a:r>
            <a:endParaRPr lang="fi-FI" sz="13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76"/>
              </a:lnSpc>
            </a:pP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Tänk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lika      </a:t>
            </a:r>
          </a:p>
          <a:p>
            <a:pPr marL="285750" indent="-285750" algn="l" rtl="0" fontAlgn="base">
              <a:lnSpc>
                <a:spcPts val="1376"/>
              </a:lnSpc>
              <a:buFont typeface="Arial" panose="020B0604020202020204" pitchFamily="34" charset="0"/>
              <a:buChar char="•"/>
            </a:pP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VR-laseilla </a:t>
            </a:r>
            <a:r>
              <a:rPr lang="fi-FI" sz="1300" b="0" i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Mondly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-kielipeli        </a:t>
            </a:r>
            <a:r>
              <a:rPr lang="fi-FI" sz="1300" b="1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  </a:t>
            </a:r>
            <a:r>
              <a:rPr lang="fi-FI" sz="1300" b="0" i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</a:t>
            </a:r>
            <a:endParaRPr lang="fi-FI" sz="13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71EAF90-5953-EC96-4D24-90DA06AE9445}"/>
              </a:ext>
            </a:extLst>
          </p:cNvPr>
          <p:cNvSpPr txBox="1"/>
          <p:nvPr/>
        </p:nvSpPr>
        <p:spPr>
          <a:xfrm>
            <a:off x="5170714" y="3145971"/>
            <a:ext cx="1375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err="1"/>
              <a:t>Imperatiivi-muodon</a:t>
            </a:r>
            <a:r>
              <a:rPr lang="sv-SE"/>
              <a:t> </a:t>
            </a:r>
            <a:r>
              <a:rPr lang="sv-SE" err="1"/>
              <a:t>kertaus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793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2E7608-E019-FEE9-2F03-9D91411BC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Att jobba på svenska</a:t>
            </a:r>
            <a:endParaRPr lang="fi-FI"/>
          </a:p>
        </p:txBody>
      </p:sp>
      <p:pic>
        <p:nvPicPr>
          <p:cNvPr id="6" name="Sisällön paikkamerkki 5" descr="Kuva, joka sisältää kohteen teksti, kuvakaappaus, rusettinauha, liitin&#10;&#10;Tekoälyn generoima sisältö voi olla virheellistä.">
            <a:extLst>
              <a:ext uri="{FF2B5EF4-FFF2-40B4-BE49-F238E27FC236}">
                <a16:creationId xmlns:a16="http://schemas.microsoft.com/office/drawing/2014/main" id="{419580AF-4AAC-BC93-8A71-407AF2E1F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8" y="967665"/>
            <a:ext cx="4102943" cy="5803315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1816F59-436E-BDFC-5415-A3DDCF3FE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Grande entré (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ennen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luokkaan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tuloa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valitaan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kysymys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/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toivotus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/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huudahdus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/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toteamus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, 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joka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kerrotaan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kameralle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 ja 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joihin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reagoidaan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mallien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sv-SE" b="0" i="0" dirty="0" err="1">
                <a:solidFill>
                  <a:srgbClr val="495057"/>
                </a:solidFill>
                <a:effectLst/>
                <a:latin typeface="titillium-web"/>
              </a:rPr>
              <a:t>mukaan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Att visa vägen –</a:t>
            </a:r>
            <a:r>
              <a:rPr lang="sv-SE" dirty="0" err="1">
                <a:solidFill>
                  <a:srgbClr val="495057"/>
                </a:solidFill>
                <a:latin typeface="titillium-web"/>
              </a:rPr>
              <a:t>Reactored-harjoitus</a:t>
            </a:r>
            <a:endParaRPr lang="sv-SE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495057"/>
                </a:solidFill>
                <a:latin typeface="titillium-web"/>
              </a:rPr>
              <a:t>@andrachansenkeuda –IG-</a:t>
            </a:r>
            <a:r>
              <a:rPr lang="sv-SE" dirty="0" err="1">
                <a:solidFill>
                  <a:srgbClr val="495057"/>
                </a:solidFill>
                <a:latin typeface="titillium-web"/>
              </a:rPr>
              <a:t>tilin</a:t>
            </a:r>
            <a:r>
              <a:rPr lang="sv-SE" dirty="0">
                <a:solidFill>
                  <a:srgbClr val="495057"/>
                </a:solidFill>
                <a:latin typeface="titillium-web"/>
              </a:rPr>
              <a:t> </a:t>
            </a:r>
            <a:r>
              <a:rPr lang="sv-SE" dirty="0" err="1">
                <a:solidFill>
                  <a:srgbClr val="495057"/>
                </a:solidFill>
                <a:latin typeface="titillium-web"/>
              </a:rPr>
              <a:t>postausten</a:t>
            </a:r>
            <a:r>
              <a:rPr lang="sv-SE" dirty="0">
                <a:solidFill>
                  <a:srgbClr val="495057"/>
                </a:solidFill>
                <a:latin typeface="titillium-web"/>
              </a:rPr>
              <a:t> </a:t>
            </a:r>
            <a:r>
              <a:rPr lang="sv-SE" dirty="0" err="1">
                <a:solidFill>
                  <a:srgbClr val="495057"/>
                </a:solidFill>
                <a:latin typeface="titillium-web"/>
              </a:rPr>
              <a:t>kommentointi</a:t>
            </a:r>
            <a:r>
              <a:rPr lang="sv-SE" dirty="0">
                <a:solidFill>
                  <a:srgbClr val="495057"/>
                </a:solidFill>
                <a:latin typeface="titillium-web"/>
              </a:rPr>
              <a:t> </a:t>
            </a:r>
            <a:r>
              <a:rPr lang="sv-SE" dirty="0" err="1">
                <a:solidFill>
                  <a:srgbClr val="495057"/>
                </a:solidFill>
                <a:latin typeface="titillium-web"/>
              </a:rPr>
              <a:t>ruotsiksi</a:t>
            </a:r>
            <a:endParaRPr lang="sv-SE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495057"/>
                </a:solidFill>
                <a:latin typeface="titillium-web"/>
              </a:rPr>
              <a:t>Työhaastattelun</a:t>
            </a:r>
            <a:r>
              <a:rPr lang="sv-SE" dirty="0">
                <a:solidFill>
                  <a:srgbClr val="495057"/>
                </a:solidFill>
                <a:latin typeface="titillium-web"/>
              </a:rPr>
              <a:t> </a:t>
            </a:r>
            <a:r>
              <a:rPr lang="sv-SE" dirty="0" err="1">
                <a:solidFill>
                  <a:srgbClr val="495057"/>
                </a:solidFill>
                <a:latin typeface="titillium-web"/>
              </a:rPr>
              <a:t>kysymykset</a:t>
            </a:r>
            <a:r>
              <a:rPr lang="sv-SE" dirty="0">
                <a:solidFill>
                  <a:srgbClr val="495057"/>
                </a:solidFill>
                <a:latin typeface="titillium-web"/>
              </a:rPr>
              <a:t>.</a:t>
            </a:r>
            <a:endParaRPr lang="sv-SE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495057"/>
                </a:solidFill>
                <a:latin typeface="titillium-web"/>
              </a:rPr>
              <a:t>Työpaikkoja</a:t>
            </a:r>
            <a:r>
              <a:rPr lang="sv-SE" dirty="0">
                <a:solidFill>
                  <a:srgbClr val="495057"/>
                </a:solidFill>
                <a:latin typeface="titillium-web"/>
              </a:rPr>
              <a:t> </a:t>
            </a:r>
            <a:r>
              <a:rPr lang="sv-SE" b="0" i="0" dirty="0">
                <a:solidFill>
                  <a:srgbClr val="495057"/>
                </a:solidFill>
                <a:effectLst/>
                <a:latin typeface="titillium-web"/>
              </a:rPr>
              <a:t>platsbanken.se.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1858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A8B136-C377-BCFC-9675-6F7474D90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Tack</a:t>
            </a:r>
            <a:endParaRPr lang="fi-FI"/>
          </a:p>
        </p:txBody>
      </p:sp>
      <p:pic>
        <p:nvPicPr>
          <p:cNvPr id="6" name="Sisällön paikkamerkki 5" descr="Kuva, joka sisältää kohteen teksti, kuvakaappaus, muotoilu&#10;&#10;Tekoälyn generoima sisältö voi olla virheellistä.">
            <a:extLst>
              <a:ext uri="{FF2B5EF4-FFF2-40B4-BE49-F238E27FC236}">
                <a16:creationId xmlns:a16="http://schemas.microsoft.com/office/drawing/2014/main" id="{6EC458F5-CE2E-6090-BD5A-30AD899DF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22" y="639989"/>
            <a:ext cx="3943661" cy="5578022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5744F44-EE80-24AE-3EA9-655D1AB5A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Forms-</a:t>
            </a:r>
            <a:r>
              <a:rPr lang="sv-SE" dirty="0" err="1"/>
              <a:t>palautekysely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Soittolistoja</a:t>
            </a:r>
            <a:r>
              <a:rPr lang="sv-SE" dirty="0"/>
              <a:t> </a:t>
            </a:r>
            <a:r>
              <a:rPr lang="sv-SE" dirty="0" err="1"/>
              <a:t>vuodenajan</a:t>
            </a:r>
            <a:r>
              <a:rPr lang="sv-SE" dirty="0"/>
              <a:t> </a:t>
            </a:r>
            <a:r>
              <a:rPr lang="sv-SE" dirty="0" err="1"/>
              <a:t>mukaan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hlinkClick r:id="rId3"/>
              </a:rPr>
              <a:t>Idas sommarvisa</a:t>
            </a:r>
            <a:r>
              <a:rPr lang="sv-SE" dirty="0"/>
              <a:t>, </a:t>
            </a:r>
            <a:r>
              <a:rPr lang="sv-SE" dirty="0">
                <a:hlinkClick r:id="rId4"/>
              </a:rPr>
              <a:t>Pippis farvälsång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Diplom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336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385A0C-AC1B-4208-91B3-F4F9DBF4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59"/>
            <a:ext cx="8865565" cy="1129971"/>
          </a:xfrm>
        </p:spPr>
        <p:txBody>
          <a:bodyPr>
            <a:normAutofit/>
          </a:bodyPr>
          <a:lstStyle/>
          <a:p>
            <a:r>
              <a:rPr lang="fi-FI" sz="2000"/>
              <a:t>Toinen kotimainen kieli palvelualoilla: </a:t>
            </a:r>
            <a:br>
              <a:rPr lang="fi-FI" sz="2000"/>
            </a:br>
            <a:r>
              <a:rPr lang="fi-FI" sz="2000"/>
              <a:t>Paikallinen YTO-valinnaisopinto </a:t>
            </a:r>
            <a:r>
              <a:rPr lang="fi-FI" sz="2000" err="1"/>
              <a:t>Serviceproffs</a:t>
            </a:r>
            <a:r>
              <a:rPr lang="fi-FI" sz="2000"/>
              <a:t>, 3 </a:t>
            </a:r>
            <a:r>
              <a:rPr lang="fi-FI" sz="2000" err="1"/>
              <a:t>osp</a:t>
            </a:r>
            <a:r>
              <a:rPr lang="fi-FI" sz="2000"/>
              <a:t> </a:t>
            </a:r>
            <a:br>
              <a:rPr lang="fi-FI" sz="2000"/>
            </a:br>
            <a:r>
              <a:rPr lang="fi-FI" sz="2000"/>
              <a:t>Keudan ja </a:t>
            </a:r>
            <a:r>
              <a:rPr lang="fi-FI" sz="2000" err="1"/>
              <a:t>Hyria</a:t>
            </a:r>
            <a:r>
              <a:rPr lang="fi-FI" sz="2000"/>
              <a:t> koulutus Oy:n yhteistyönä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477CA8-9C12-4020-A2ED-F7B7A7613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D952D-2424-465E-A3B3-6637A28CDE80}" type="datetime1">
              <a:rPr lang="fi-FI" smtClean="0"/>
              <a:t>10.3.2025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0EAE813-4729-4933-8438-F428D4CE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9D3CA140-FF35-4452-9742-757AA58294AB}" type="slidenum">
              <a:rPr lang="fi-FI" smtClean="0"/>
              <a:pPr algn="l"/>
              <a:t>2</a:t>
            </a:fld>
            <a:endParaRPr lang="fi-FI"/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B0956F3C-DE0C-451C-A05F-68AF4ED51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636" y="2042076"/>
            <a:ext cx="10515600" cy="410934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i-FI" sz="2800">
              <a:effectLst/>
              <a:latin typeface="Segoe UI"/>
              <a:ea typeface="Times New Roman" panose="02020603050405020304" pitchFamily="18" charset="0"/>
              <a:cs typeface="Times New Roman"/>
            </a:endParaRPr>
          </a:p>
          <a:p>
            <a:pPr marL="0" indent="0">
              <a:buNone/>
            </a:pPr>
            <a:endParaRPr lang="fi-FI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B31CD0A-B438-469E-8893-CCD774A9A3B3}"/>
              </a:ext>
            </a:extLst>
          </p:cNvPr>
          <p:cNvSpPr txBox="1"/>
          <p:nvPr/>
        </p:nvSpPr>
        <p:spPr>
          <a:xfrm>
            <a:off x="838200" y="1349406"/>
            <a:ext cx="85794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/>
              <a:t>Tavoitteina on	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83F78E5-0A4E-7946-3F06-097F35B3C1E9}"/>
              </a:ext>
            </a:extLst>
          </p:cNvPr>
          <p:cNvSpPr txBox="1"/>
          <p:nvPr/>
        </p:nvSpPr>
        <p:spPr>
          <a:xfrm>
            <a:off x="914458" y="1690356"/>
            <a:ext cx="8789307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/>
              <a:t>nostaa ruotsin kielen osaamisen tasoa työllistymisen ja jatko-opintovalmiuksien tukemiseksi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/>
              <a:t>tarjota kielitaitoista työvoimaa palvelualoille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/>
              <a:t>luoda positiivinen asenne ruotsin kieleen.</a:t>
            </a:r>
            <a:r>
              <a:rPr lang="fi-FI"/>
              <a:t>	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218096C-0FD2-77DA-6E38-AE16F96D457A}"/>
              </a:ext>
            </a:extLst>
          </p:cNvPr>
          <p:cNvSpPr txBox="1"/>
          <p:nvPr/>
        </p:nvSpPr>
        <p:spPr>
          <a:xfrm>
            <a:off x="838200" y="2896249"/>
            <a:ext cx="85794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/>
              <a:t>	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E0B15D6B-A990-947A-897D-B0BAD81EF854}"/>
              </a:ext>
            </a:extLst>
          </p:cNvPr>
          <p:cNvSpPr txBox="1"/>
          <p:nvPr/>
        </p:nvSpPr>
        <p:spPr>
          <a:xfrm>
            <a:off x="838200" y="2620917"/>
            <a:ext cx="85794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/>
              <a:t>Miten?	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671DBDBA-755C-A9A0-4358-EE159F1715A6}"/>
              </a:ext>
            </a:extLst>
          </p:cNvPr>
          <p:cNvSpPr txBox="1"/>
          <p:nvPr/>
        </p:nvSpPr>
        <p:spPr>
          <a:xfrm>
            <a:off x="892995" y="2972917"/>
            <a:ext cx="911097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dirty="0"/>
              <a:t>hankkeen suunnittelu yhteistyössä yli oppilaitosrajojen </a:t>
            </a:r>
            <a:r>
              <a:rPr lang="fi-FI" sz="1600" dirty="0" err="1"/>
              <a:t>live-ja</a:t>
            </a:r>
            <a:r>
              <a:rPr lang="fi-FI" sz="1600" dirty="0"/>
              <a:t> </a:t>
            </a:r>
            <a:r>
              <a:rPr lang="fi-FI" sz="1600" dirty="0" err="1"/>
              <a:t>Teams</a:t>
            </a:r>
            <a:r>
              <a:rPr lang="fi-FI" sz="1600" dirty="0"/>
              <a:t>-tapaamisissa (hankkeen dokumentit </a:t>
            </a:r>
            <a:r>
              <a:rPr lang="fi-FI" sz="1600" dirty="0" err="1"/>
              <a:t>Teams</a:t>
            </a:r>
            <a:r>
              <a:rPr lang="fi-FI" sz="1600" dirty="0"/>
              <a:t>-tiimin tiedostokansioissa) – </a:t>
            </a:r>
            <a:r>
              <a:rPr lang="fi-FI" sz="1600" b="1" dirty="0"/>
              <a:t>syksy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panostamalla opinnon markkinointiin, jotta saadaan osallistujia (</a:t>
            </a:r>
            <a:r>
              <a:rPr lang="fi-FI" sz="1600" dirty="0">
                <a:hlinkClick r:id="rId2"/>
              </a:rPr>
              <a:t>hauska video </a:t>
            </a:r>
            <a:r>
              <a:rPr lang="fi-FI" sz="1600" dirty="0"/>
              <a:t>+ opettajien </a:t>
            </a:r>
            <a:r>
              <a:rPr lang="fi-FI" sz="1600" dirty="0" err="1"/>
              <a:t>täsmäiskut</a:t>
            </a:r>
            <a:r>
              <a:rPr lang="fi-FI" sz="1600" dirty="0"/>
              <a:t> opiskelijaryhmiin – vinkkejä kerätty markkinointiviestinnän opiskelijoilta) – </a:t>
            </a:r>
            <a:r>
              <a:rPr lang="fi-FI" sz="1600" b="1" dirty="0"/>
              <a:t>syksy 2023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dirty="0"/>
              <a:t>suunnittelemalla ja toteuttamalla opinnon innostava sisältö yhdessä (toteutustapa, opiskelumateriaali, digi- ja VR-aktiviteetit, opiskelun tuki, toiminnalliset menetelmät, työelämälähtöisyys, integraatio ammattiopintoihin, vierailut ja vierailijat, </a:t>
            </a:r>
            <a:r>
              <a:rPr lang="fi-FI" sz="1600" dirty="0" err="1"/>
              <a:t>tjk</a:t>
            </a:r>
            <a:r>
              <a:rPr lang="fi-FI" sz="1600" dirty="0"/>
              <a:t>-paikat) – </a:t>
            </a:r>
            <a:r>
              <a:rPr lang="fi-FI" sz="1600" b="1" dirty="0"/>
              <a:t>vuosi 2024</a:t>
            </a:r>
          </a:p>
        </p:txBody>
      </p:sp>
      <p:pic>
        <p:nvPicPr>
          <p:cNvPr id="14" name="Kuva 13" descr="Kuva, joka sisältää kohteen teksti, Fontti, clipart, Grafiikka&#10;&#10;Kuvaus luotu automaattisesti">
            <a:extLst>
              <a:ext uri="{FF2B5EF4-FFF2-40B4-BE49-F238E27FC236}">
                <a16:creationId xmlns:a16="http://schemas.microsoft.com/office/drawing/2014/main" id="{775C00F4-8D59-6099-3611-4AFA8255D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85" y="2487547"/>
            <a:ext cx="1416643" cy="1416643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A1DF2781-1FEC-1277-9B58-619290B3116C}"/>
              </a:ext>
            </a:extLst>
          </p:cNvPr>
          <p:cNvSpPr txBox="1"/>
          <p:nvPr/>
        </p:nvSpPr>
        <p:spPr>
          <a:xfrm>
            <a:off x="838200" y="4842770"/>
            <a:ext cx="88107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/>
              <a:t>Toivotut tulokset	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6DA43116-7550-BE0D-AB4F-1E0D7F5A0E6F}"/>
              </a:ext>
            </a:extLst>
          </p:cNvPr>
          <p:cNvSpPr txBox="1"/>
          <p:nvPr/>
        </p:nvSpPr>
        <p:spPr>
          <a:xfrm>
            <a:off x="926753" y="5129898"/>
            <a:ext cx="6900076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/>
              <a:t>Opiskelija uskaltaa hakeutua työhön, jossa saa käyttää ruotsin kieltä.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/>
              <a:t>Innostavaa materiaalia ruotsin kielen opetukseen.</a:t>
            </a:r>
            <a:r>
              <a:rPr lang="fi-FI"/>
              <a:t>	</a:t>
            </a:r>
          </a:p>
        </p:txBody>
      </p:sp>
      <p:pic>
        <p:nvPicPr>
          <p:cNvPr id="18" name="Kuva 17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D220943A-DD92-1F95-71A1-58E018BAB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232" y="4835031"/>
            <a:ext cx="3720249" cy="19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96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C826D-67F4-099F-F904-4C0CE2831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kasvi, terälehti, Kukkaperä, kukka&#10;&#10;Kuvaus luotu automaattisesti">
            <a:extLst>
              <a:ext uri="{FF2B5EF4-FFF2-40B4-BE49-F238E27FC236}">
                <a16:creationId xmlns:a16="http://schemas.microsoft.com/office/drawing/2014/main" id="{5BC92947-9C49-2BB9-4BC2-04B65718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26" y="-1097796"/>
            <a:ext cx="12381653" cy="8227015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98D2DB3D-8200-A21F-26DE-FA773A3DC5BD}"/>
              </a:ext>
            </a:extLst>
          </p:cNvPr>
          <p:cNvSpPr/>
          <p:nvPr/>
        </p:nvSpPr>
        <p:spPr>
          <a:xfrm>
            <a:off x="482631" y="394174"/>
            <a:ext cx="11226557" cy="5970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66556A3-BCC3-5B13-9379-166C2BC5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Keudan </a:t>
            </a:r>
            <a:r>
              <a:rPr lang="sv-SE" err="1"/>
              <a:t>toteutus</a:t>
            </a:r>
            <a:r>
              <a:rPr lang="sv-SE"/>
              <a:t>, n. 25 h</a:t>
            </a:r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1E76D68-838C-1C07-BC4C-6EE26989B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063" y="1573658"/>
            <a:ext cx="7755335" cy="390414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/>
              <a:t>2,5 h</a:t>
            </a:r>
            <a:r>
              <a:rPr lang="fi-FI" dirty="0"/>
              <a:t>/10 viikkoa kaikille aloille avoin</a:t>
            </a:r>
          </a:p>
          <a:p>
            <a:r>
              <a:rPr lang="fi-FI" dirty="0"/>
              <a:t>3 </a:t>
            </a:r>
            <a:r>
              <a:rPr lang="fi-FI" dirty="0" err="1"/>
              <a:t>osp</a:t>
            </a:r>
            <a:r>
              <a:rPr lang="fi-FI" dirty="0"/>
              <a:t> lähiopetusta (+ halutessa 3 </a:t>
            </a:r>
            <a:r>
              <a:rPr lang="fi-FI" dirty="0" err="1"/>
              <a:t>osp</a:t>
            </a:r>
            <a:r>
              <a:rPr lang="fi-FI" dirty="0"/>
              <a:t> työssä/vaihdossa</a:t>
            </a:r>
          </a:p>
          <a:p>
            <a:pPr marL="0" indent="0">
              <a:buNone/>
            </a:pPr>
            <a:r>
              <a:rPr lang="fi-FI" dirty="0">
                <a:ea typeface="+mn-lt"/>
                <a:cs typeface="+mn-lt"/>
                <a:hlinkClick r:id="rId3"/>
              </a:rPr>
              <a:t>matkaraportti-ahvenanmaa-kirsi-malmivaara.pptx</a:t>
            </a:r>
            <a:r>
              <a:rPr lang="fi-FI" dirty="0"/>
              <a:t>)</a:t>
            </a:r>
          </a:p>
          <a:p>
            <a:r>
              <a:rPr lang="fi-FI" dirty="0"/>
              <a:t>Hybridiopetus 2 opettajan (Tiina </a:t>
            </a:r>
            <a:r>
              <a:rPr lang="fi-FI"/>
              <a:t>Halonen</a:t>
            </a:r>
            <a:r>
              <a:rPr lang="fi-FI" dirty="0"/>
              <a:t> &amp; Maria Berg-Carlander) voimin: toinen luokassa, toinen </a:t>
            </a:r>
            <a:r>
              <a:rPr lang="fi-FI" dirty="0" err="1"/>
              <a:t>Teamsissa</a:t>
            </a:r>
            <a:endParaRPr lang="fi-FI" dirty="0"/>
          </a:p>
          <a:p>
            <a:r>
              <a:rPr lang="fi-FI"/>
              <a:t>Hybridiopetuksen välineistö</a:t>
            </a:r>
            <a:r>
              <a:rPr lang="fi-FI" dirty="0"/>
              <a:t> (zoomattava ja 360 astetta kääntyvä kamera, </a:t>
            </a:r>
            <a:r>
              <a:rPr lang="fi-FI" dirty="0" err="1"/>
              <a:t>Catch</a:t>
            </a:r>
            <a:r>
              <a:rPr lang="fi-FI" dirty="0"/>
              <a:t> box ja </a:t>
            </a:r>
            <a:r>
              <a:rPr lang="fi-FI" dirty="0" err="1"/>
              <a:t>Jabra</a:t>
            </a:r>
            <a:r>
              <a:rPr lang="fi-FI" dirty="0"/>
              <a:t>-kaiutin)</a:t>
            </a:r>
          </a:p>
          <a:p>
            <a:endParaRPr lang="fi-FI" dirty="0"/>
          </a:p>
          <a:p>
            <a:endParaRPr lang="fi-FI" dirty="0"/>
          </a:p>
          <a:p>
            <a:pPr lvl="1"/>
            <a:endParaRPr lang="fi-FI" dirty="0"/>
          </a:p>
          <a:p>
            <a:pPr marL="0" indent="0">
              <a:buNone/>
            </a:pPr>
            <a:endParaRPr lang="fi-FI" sz="3200" dirty="0"/>
          </a:p>
        </p:txBody>
      </p:sp>
      <p:pic>
        <p:nvPicPr>
          <p:cNvPr id="10" name="Kuva 9" descr="Kuva, joka sisältää kohteen teksti, laatikko, elektroniikka, Elektroninen laite&#10;&#10;Kuvaus luotu automaattisesti">
            <a:extLst>
              <a:ext uri="{FF2B5EF4-FFF2-40B4-BE49-F238E27FC236}">
                <a16:creationId xmlns:a16="http://schemas.microsoft.com/office/drawing/2014/main" id="{E61305A8-4792-0D34-DC86-92A6364BD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15" y="3718202"/>
            <a:ext cx="2191679" cy="2913167"/>
          </a:xfrm>
          <a:prstGeom prst="rect">
            <a:avLst/>
          </a:prstGeom>
        </p:spPr>
      </p:pic>
      <p:pic>
        <p:nvPicPr>
          <p:cNvPr id="14" name="Sisällön paikkamerkki 13" descr="Kuva, joka sisältää kohteen tietokone, teksti, Syötelaite, sisä-&#10;&#10;Kuvaus luotu automaattisesti">
            <a:extLst>
              <a:ext uri="{FF2B5EF4-FFF2-40B4-BE49-F238E27FC236}">
                <a16:creationId xmlns:a16="http://schemas.microsoft.com/office/drawing/2014/main" id="{8CEBF4D0-16BE-B915-B4FA-D9E65BC35F9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71" y="660774"/>
            <a:ext cx="2572941" cy="3521303"/>
          </a:xfrm>
        </p:spPr>
      </p:pic>
    </p:spTree>
    <p:extLst>
      <p:ext uri="{BB962C8B-B14F-4D97-AF65-F5344CB8AC3E}">
        <p14:creationId xmlns:p14="http://schemas.microsoft.com/office/powerpoint/2010/main" val="401519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A25523-E529-648E-E694-B95A8018B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Oppimisalusta</a:t>
            </a:r>
            <a:r>
              <a:rPr lang="sv-SE"/>
              <a:t>, </a:t>
            </a:r>
            <a:r>
              <a:rPr lang="sv-SE" err="1"/>
              <a:t>sovellukset</a:t>
            </a:r>
            <a:r>
              <a:rPr lang="sv-SE"/>
              <a:t> 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E098FE-13B0-B7D3-DC02-0F97D286F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Pinja (=</a:t>
            </a:r>
            <a:r>
              <a:rPr lang="sv-SE" err="1"/>
              <a:t>Moodle</a:t>
            </a:r>
            <a:r>
              <a:rPr lang="sv-SE"/>
              <a:t>), </a:t>
            </a:r>
            <a:r>
              <a:rPr lang="sv-SE" err="1"/>
              <a:t>jossa</a:t>
            </a:r>
            <a:r>
              <a:rPr lang="sv-SE"/>
              <a:t> </a:t>
            </a:r>
            <a:r>
              <a:rPr lang="sv-SE" err="1"/>
              <a:t>integroituina</a:t>
            </a:r>
            <a:r>
              <a:rPr lang="sv-SE"/>
              <a:t> </a:t>
            </a:r>
            <a:r>
              <a:rPr lang="sv-SE" err="1"/>
              <a:t>esim</a:t>
            </a:r>
            <a:r>
              <a:rPr lang="sv-SE"/>
              <a:t>. H5P-työkalu ja </a:t>
            </a:r>
          </a:p>
          <a:p>
            <a:pPr marL="0" indent="0">
              <a:buNone/>
            </a:pPr>
            <a:r>
              <a:rPr lang="sv-SE">
                <a:hlinkClick r:id="rId2"/>
              </a:rPr>
              <a:t>    Reactored-</a:t>
            </a:r>
            <a:r>
              <a:rPr lang="sv-SE" err="1">
                <a:hlinkClick r:id="rId2"/>
              </a:rPr>
              <a:t>kielityökalu</a:t>
            </a:r>
            <a:r>
              <a:rPr lang="sv-SE"/>
              <a:t>, </a:t>
            </a:r>
            <a:r>
              <a:rPr lang="sv-SE" err="1"/>
              <a:t>jonka</a:t>
            </a:r>
            <a:r>
              <a:rPr lang="sv-SE"/>
              <a:t> Keuda on </a:t>
            </a:r>
            <a:r>
              <a:rPr lang="sv-SE" err="1"/>
              <a:t>maksanut</a:t>
            </a:r>
            <a:r>
              <a:rPr lang="sv-SE"/>
              <a:t> </a:t>
            </a:r>
            <a:r>
              <a:rPr lang="sv-SE" err="1"/>
              <a:t>opiskelijoiden</a:t>
            </a:r>
            <a:r>
              <a:rPr lang="sv-SE"/>
              <a:t> </a:t>
            </a:r>
            <a:r>
              <a:rPr lang="sv-SE" err="1"/>
              <a:t>käyttöön</a:t>
            </a:r>
            <a:r>
              <a:rPr lang="sv-SE"/>
              <a:t>. </a:t>
            </a:r>
          </a:p>
          <a:p>
            <a:r>
              <a:rPr lang="sv-SE"/>
              <a:t>VR-</a:t>
            </a:r>
            <a:r>
              <a:rPr lang="sv-SE" err="1"/>
              <a:t>lasit</a:t>
            </a:r>
            <a:r>
              <a:rPr lang="sv-SE"/>
              <a:t>, </a:t>
            </a:r>
            <a:r>
              <a:rPr lang="sv-SE" err="1"/>
              <a:t>joilla</a:t>
            </a:r>
            <a:r>
              <a:rPr lang="sv-SE"/>
              <a:t> </a:t>
            </a:r>
            <a:r>
              <a:rPr lang="sv-SE" err="1"/>
              <a:t>pelataan</a:t>
            </a:r>
            <a:r>
              <a:rPr lang="sv-SE"/>
              <a:t> mm. </a:t>
            </a:r>
            <a:r>
              <a:rPr lang="sv-SE" err="1"/>
              <a:t>Mondly-kielipeliä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5087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41CC58-F9EB-E70D-5EBE-26208927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Materiaalit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094433-9443-C87D-C244-3955DC704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err="1"/>
              <a:t>Opettajat</a:t>
            </a:r>
            <a:r>
              <a:rPr lang="sv-SE"/>
              <a:t> </a:t>
            </a:r>
            <a:r>
              <a:rPr lang="sv-SE" err="1"/>
              <a:t>koostivat</a:t>
            </a:r>
            <a:r>
              <a:rPr lang="sv-SE"/>
              <a:t> </a:t>
            </a:r>
            <a:r>
              <a:rPr lang="sv-SE" err="1"/>
              <a:t>itse</a:t>
            </a:r>
            <a:r>
              <a:rPr lang="sv-SE"/>
              <a:t>.</a:t>
            </a:r>
          </a:p>
          <a:p>
            <a:r>
              <a:rPr lang="sv-SE" err="1"/>
              <a:t>Paljon</a:t>
            </a:r>
            <a:r>
              <a:rPr lang="sv-SE"/>
              <a:t> </a:t>
            </a:r>
            <a:r>
              <a:rPr lang="sv-SE" err="1"/>
              <a:t>erilaisia</a:t>
            </a:r>
            <a:r>
              <a:rPr lang="sv-SE"/>
              <a:t> </a:t>
            </a:r>
            <a:r>
              <a:rPr lang="sv-SE" err="1"/>
              <a:t>suullisia</a:t>
            </a:r>
            <a:r>
              <a:rPr lang="sv-SE"/>
              <a:t> ja </a:t>
            </a:r>
            <a:r>
              <a:rPr lang="sv-SE" err="1"/>
              <a:t>kirjallisia</a:t>
            </a:r>
            <a:r>
              <a:rPr lang="sv-SE"/>
              <a:t> </a:t>
            </a:r>
            <a:r>
              <a:rPr lang="sv-SE" err="1"/>
              <a:t>harjoituksia</a:t>
            </a:r>
            <a:r>
              <a:rPr lang="sv-SE"/>
              <a:t>.</a:t>
            </a:r>
          </a:p>
          <a:p>
            <a:r>
              <a:rPr lang="sv-SE" err="1"/>
              <a:t>Toiminnallisia</a:t>
            </a:r>
            <a:r>
              <a:rPr lang="sv-SE"/>
              <a:t> (</a:t>
            </a:r>
            <a:r>
              <a:rPr lang="sv-SE" err="1"/>
              <a:t>ns</a:t>
            </a:r>
            <a:r>
              <a:rPr lang="sv-SE"/>
              <a:t>. </a:t>
            </a:r>
            <a:r>
              <a:rPr lang="sv-SE" err="1"/>
              <a:t>digitaalis-taktiilisia</a:t>
            </a:r>
            <a:r>
              <a:rPr lang="sv-SE"/>
              <a:t> </a:t>
            </a:r>
            <a:r>
              <a:rPr lang="sv-SE" err="1"/>
              <a:t>materiaaleja</a:t>
            </a:r>
            <a:r>
              <a:rPr lang="sv-SE"/>
              <a:t>), </a:t>
            </a:r>
            <a:r>
              <a:rPr lang="sv-SE" err="1"/>
              <a:t>joita</a:t>
            </a:r>
            <a:r>
              <a:rPr lang="sv-SE"/>
              <a:t> </a:t>
            </a:r>
            <a:r>
              <a:rPr lang="sv-SE" err="1"/>
              <a:t>opettajat</a:t>
            </a:r>
            <a:r>
              <a:rPr lang="sv-SE"/>
              <a:t> </a:t>
            </a:r>
            <a:r>
              <a:rPr lang="sv-SE" err="1"/>
              <a:t>räätälöineet</a:t>
            </a:r>
            <a:r>
              <a:rPr lang="sv-SE"/>
              <a:t> </a:t>
            </a:r>
            <a:r>
              <a:rPr lang="sv-SE" err="1"/>
              <a:t>tälle</a:t>
            </a:r>
            <a:r>
              <a:rPr lang="sv-SE"/>
              <a:t> </a:t>
            </a:r>
            <a:r>
              <a:rPr lang="sv-SE" err="1"/>
              <a:t>opinnolle</a:t>
            </a:r>
            <a:r>
              <a:rPr lang="sv-SE"/>
              <a:t>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8108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A2D50-ADF7-EB58-6C66-8C46DDB3E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D20F09-E684-6965-9C36-012E16EC3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Oppituntien</a:t>
            </a:r>
            <a:r>
              <a:rPr lang="sv-SE" dirty="0"/>
              <a:t> </a:t>
            </a:r>
            <a:r>
              <a:rPr lang="sv-SE" dirty="0" err="1"/>
              <a:t>sisältö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F1F278-B8D1-7A7E-E4E6-D45967D4F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err="1"/>
              <a:t>Jokaisesta</a:t>
            </a:r>
            <a:r>
              <a:rPr lang="sv-SE"/>
              <a:t> </a:t>
            </a:r>
            <a:r>
              <a:rPr lang="sv-SE" err="1"/>
              <a:t>opetuskerrasta</a:t>
            </a:r>
            <a:r>
              <a:rPr lang="sv-SE"/>
              <a:t> </a:t>
            </a:r>
            <a:r>
              <a:rPr lang="sv-SE" err="1"/>
              <a:t>tehtiin</a:t>
            </a:r>
            <a:r>
              <a:rPr lang="sv-SE"/>
              <a:t> </a:t>
            </a:r>
            <a:r>
              <a:rPr lang="sv-SE" err="1"/>
              <a:t>kuvaus</a:t>
            </a:r>
            <a:r>
              <a:rPr lang="sv-SE"/>
              <a:t> </a:t>
            </a:r>
            <a:r>
              <a:rPr lang="sv-SE" err="1"/>
              <a:t>ns</a:t>
            </a:r>
            <a:r>
              <a:rPr lang="sv-SE"/>
              <a:t>. </a:t>
            </a:r>
            <a:r>
              <a:rPr lang="sv-SE" err="1"/>
              <a:t>aikakauslehden</a:t>
            </a:r>
            <a:r>
              <a:rPr lang="sv-SE"/>
              <a:t> </a:t>
            </a:r>
            <a:r>
              <a:rPr lang="sv-SE" err="1"/>
              <a:t>kantena</a:t>
            </a:r>
            <a:r>
              <a:rPr lang="sv-SE"/>
              <a:t> tai </a:t>
            </a:r>
            <a:r>
              <a:rPr lang="sv-SE" err="1"/>
              <a:t>lööppinä</a:t>
            </a:r>
            <a:r>
              <a:rPr lang="sv-SE"/>
              <a:t> canva.com –</a:t>
            </a:r>
            <a:r>
              <a:rPr lang="sv-SE" err="1"/>
              <a:t>sivuston</a:t>
            </a:r>
            <a:r>
              <a:rPr lang="sv-SE"/>
              <a:t> </a:t>
            </a:r>
            <a:r>
              <a:rPr lang="sv-SE" err="1"/>
              <a:t>avulla</a:t>
            </a:r>
            <a:r>
              <a:rPr lang="sv-SE"/>
              <a:t>.</a:t>
            </a:r>
          </a:p>
          <a:p>
            <a:r>
              <a:rPr lang="sv-SE" dirty="0" err="1"/>
              <a:t>Tunnin</a:t>
            </a:r>
            <a:r>
              <a:rPr lang="sv-SE" dirty="0"/>
              <a:t> </a:t>
            </a:r>
            <a:r>
              <a:rPr lang="sv-SE" dirty="0" err="1"/>
              <a:t>alussa</a:t>
            </a:r>
            <a:r>
              <a:rPr lang="sv-SE" dirty="0"/>
              <a:t> </a:t>
            </a:r>
            <a:r>
              <a:rPr lang="sv-SE" dirty="0" err="1"/>
              <a:t>nostettiin</a:t>
            </a:r>
            <a:r>
              <a:rPr lang="sv-SE" dirty="0"/>
              <a:t> </a:t>
            </a:r>
            <a:r>
              <a:rPr lang="sv-SE" dirty="0" err="1"/>
              <a:t>esiin</a:t>
            </a:r>
            <a:r>
              <a:rPr lang="sv-SE" dirty="0"/>
              <a:t> </a:t>
            </a:r>
            <a:r>
              <a:rPr lang="sv-SE" dirty="0" err="1"/>
              <a:t>jokin</a:t>
            </a:r>
            <a:r>
              <a:rPr lang="sv-SE" dirty="0"/>
              <a:t> </a:t>
            </a:r>
            <a:r>
              <a:rPr lang="sv-SE" dirty="0" err="1"/>
              <a:t>ajankohtainen</a:t>
            </a:r>
            <a:r>
              <a:rPr lang="sv-SE" dirty="0"/>
              <a:t> </a:t>
            </a:r>
            <a:r>
              <a:rPr lang="sv-SE" dirty="0" err="1"/>
              <a:t>asia</a:t>
            </a:r>
            <a:r>
              <a:rPr lang="sv-SE" dirty="0"/>
              <a:t>, </a:t>
            </a:r>
            <a:r>
              <a:rPr lang="sv-SE" dirty="0" err="1"/>
              <a:t>esimerkiksi</a:t>
            </a:r>
            <a:r>
              <a:rPr lang="sv-SE" dirty="0"/>
              <a:t> </a:t>
            </a:r>
            <a:r>
              <a:rPr lang="sv-SE" err="1"/>
              <a:t>Grönlannin</a:t>
            </a:r>
            <a:r>
              <a:rPr lang="sv-SE" dirty="0"/>
              <a:t> </a:t>
            </a:r>
            <a:r>
              <a:rPr lang="sv-SE" dirty="0" err="1"/>
              <a:t>tilanne</a:t>
            </a:r>
            <a:r>
              <a:rPr lang="sv-SE" dirty="0"/>
              <a:t>, </a:t>
            </a:r>
            <a:r>
              <a:rPr lang="sv-SE" dirty="0" err="1"/>
              <a:t>Mello</a:t>
            </a:r>
            <a:r>
              <a:rPr lang="sv-SE" dirty="0"/>
              <a:t>, Alla hjärtans dag </a:t>
            </a:r>
          </a:p>
          <a:p>
            <a:r>
              <a:rPr lang="sv-SE" dirty="0" err="1"/>
              <a:t>Jokaisella</a:t>
            </a:r>
            <a:r>
              <a:rPr lang="sv-SE" dirty="0"/>
              <a:t> tunnilla </a:t>
            </a:r>
            <a:r>
              <a:rPr lang="sv-SE" dirty="0" err="1"/>
              <a:t>myös</a:t>
            </a:r>
            <a:r>
              <a:rPr lang="sv-SE" dirty="0"/>
              <a:t> </a:t>
            </a:r>
            <a:r>
              <a:rPr lang="sv-SE" dirty="0" err="1"/>
              <a:t>pala</a:t>
            </a:r>
            <a:r>
              <a:rPr lang="sv-SE" dirty="0"/>
              <a:t> </a:t>
            </a:r>
            <a:r>
              <a:rPr lang="sv-SE" dirty="0" err="1"/>
              <a:t>kulttuuria</a:t>
            </a:r>
            <a:r>
              <a:rPr lang="sv-SE" dirty="0"/>
              <a:t>, ”Dagens kulturbit”, </a:t>
            </a:r>
            <a:r>
              <a:rPr lang="sv-SE" dirty="0" err="1"/>
              <a:t>jossa</a:t>
            </a:r>
            <a:r>
              <a:rPr lang="sv-SE" dirty="0"/>
              <a:t> </a:t>
            </a:r>
            <a:r>
              <a:rPr lang="sv-SE" dirty="0" err="1"/>
              <a:t>esimerkiksi</a:t>
            </a:r>
            <a:r>
              <a:rPr lang="sv-SE" dirty="0"/>
              <a:t> </a:t>
            </a:r>
            <a:r>
              <a:rPr lang="sv-SE" dirty="0" err="1"/>
              <a:t>artistien</a:t>
            </a:r>
            <a:r>
              <a:rPr lang="sv-SE" dirty="0"/>
              <a:t> </a:t>
            </a:r>
            <a:r>
              <a:rPr lang="sv-SE" dirty="0" err="1"/>
              <a:t>kappaleita</a:t>
            </a:r>
            <a:r>
              <a:rPr lang="sv-SE" dirty="0"/>
              <a:t>, </a:t>
            </a:r>
            <a:r>
              <a:rPr lang="sv-SE" dirty="0" err="1"/>
              <a:t>tunnettuja</a:t>
            </a:r>
            <a:r>
              <a:rPr lang="sv-SE" dirty="0"/>
              <a:t> </a:t>
            </a:r>
            <a:r>
              <a:rPr lang="sv-SE" dirty="0" err="1"/>
              <a:t>dekkareita</a:t>
            </a:r>
            <a:r>
              <a:rPr lang="sv-SE" dirty="0"/>
              <a:t>.</a:t>
            </a:r>
          </a:p>
          <a:p>
            <a:r>
              <a:rPr lang="sv-SE" dirty="0" err="1"/>
              <a:t>Toiminnallisia</a:t>
            </a:r>
            <a:r>
              <a:rPr lang="sv-SE" dirty="0"/>
              <a:t> </a:t>
            </a:r>
            <a:r>
              <a:rPr lang="sv-SE" dirty="0" err="1"/>
              <a:t>tehtäviä</a:t>
            </a:r>
            <a:r>
              <a:rPr lang="sv-SE" dirty="0"/>
              <a:t>, </a:t>
            </a:r>
            <a:r>
              <a:rPr lang="sv-SE" dirty="0" err="1"/>
              <a:t>suullisia</a:t>
            </a:r>
            <a:r>
              <a:rPr lang="sv-SE" dirty="0"/>
              <a:t> </a:t>
            </a:r>
            <a:r>
              <a:rPr lang="sv-SE" dirty="0" err="1"/>
              <a:t>tehtäviä</a:t>
            </a:r>
            <a:r>
              <a:rPr lang="sv-SE" dirty="0"/>
              <a:t>, </a:t>
            </a:r>
            <a:r>
              <a:rPr lang="sv-SE" err="1"/>
              <a:t>sanasto</a:t>
            </a:r>
            <a:r>
              <a:rPr lang="sv-SE"/>
              <a:t>-ja </a:t>
            </a:r>
            <a:r>
              <a:rPr lang="sv-SE" err="1"/>
              <a:t>peruskieliopin</a:t>
            </a:r>
            <a:r>
              <a:rPr lang="sv-SE"/>
              <a:t> </a:t>
            </a:r>
            <a:r>
              <a:rPr lang="sv-SE" err="1"/>
              <a:t>tehtäviä</a:t>
            </a:r>
            <a:r>
              <a:rPr lang="sv-SE" dirty="0"/>
              <a:t>.</a:t>
            </a:r>
            <a:endParaRPr lang="sv-SE"/>
          </a:p>
          <a:p>
            <a:r>
              <a:rPr lang="fi-FI"/>
              <a:t>Toinen opettaja luokassa, toinen </a:t>
            </a:r>
            <a:r>
              <a:rPr lang="fi-FI" err="1"/>
              <a:t>Teamsissa</a:t>
            </a:r>
            <a:r>
              <a:rPr lang="fi-FI"/>
              <a:t>.</a:t>
            </a:r>
          </a:p>
          <a:p>
            <a:r>
              <a:rPr lang="fi-FI" err="1"/>
              <a:t>Teamsissa</a:t>
            </a:r>
            <a:r>
              <a:rPr lang="fi-FI"/>
              <a:t> oleville räätälöitiin muutamia toiminnallisia tai suullisia tehtäviä erikseen.</a:t>
            </a:r>
          </a:p>
          <a:p>
            <a:r>
              <a:rPr lang="fi-FI"/>
              <a:t>Tarkemmat oppituntikuvaukset seuraavilla dioilla.</a:t>
            </a:r>
          </a:p>
          <a:p>
            <a:endParaRPr lang="fi-FI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216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3B6466-D564-8BAF-5902-905A3F9D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När Finland var Sverige</a:t>
            </a:r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80F85A1-0E7C-B119-CAB5-E2F6F57D7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59429"/>
            <a:ext cx="3932237" cy="4561114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l"/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Muutama sana Suomen ja ruotsin yhteisestä historiasta (PP-esitys, joka erillisessä tiedostossa)</a:t>
            </a:r>
            <a:endParaRPr lang="fi-FI" dirty="0">
              <a:solidFill>
                <a:srgbClr val="495057"/>
              </a:solidFill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Tietovisa (tehty H5P:llä)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</a:rPr>
              <a:t>Historien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</a:rPr>
              <a:t>om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 Sverige/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  <a:hlinkClick r:id="rId2"/>
              </a:rPr>
              <a:t>Avsnitt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2"/>
              </a:rPr>
              <a:t> 10 -video (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  <a:hlinkClick r:id="rId2"/>
              </a:rPr>
              <a:t>Svt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2"/>
              </a:rPr>
              <a:t>)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, johon tehty sanasto avuksi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rgbClr val="495057"/>
                </a:solidFill>
                <a:latin typeface="titillium-web"/>
                <a:hlinkClick r:id="rId3"/>
              </a:rPr>
              <a:t>Finlands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3"/>
              </a:rPr>
              <a:t>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3"/>
              </a:rPr>
              <a:t>och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3"/>
              </a:rPr>
              <a:t>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3"/>
              </a:rPr>
              <a:t>Sveriges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3"/>
              </a:rPr>
              <a:t>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3"/>
              </a:rPr>
              <a:t>gemensamma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3"/>
              </a:rPr>
              <a:t> historia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3"/>
              </a:rPr>
              <a:t>med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3"/>
              </a:rPr>
              <a:t>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3"/>
              </a:rPr>
              <a:t>hjälp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3"/>
              </a:rPr>
              <a:t> av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3"/>
              </a:rPr>
              <a:t>målningar</a:t>
            </a:r>
            <a:endParaRPr lang="fi-FI" dirty="0">
              <a:solidFill>
                <a:srgbClr val="495057"/>
              </a:solidFill>
              <a:latin typeface="titillium-web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495057"/>
                </a:solidFill>
                <a:ea typeface="+mn-lt"/>
                <a:cs typeface="+mn-lt"/>
                <a:hlinkClick r:id="rId4"/>
              </a:rPr>
              <a:t>Ruotsalaisten kadehtiminen - Halme ja Tervo suomalaisuuden ydintä etsimässä, Yle Areena - katso, jos kiinnostaa</a:t>
            </a:r>
            <a:endParaRPr lang="fi-FI" dirty="0">
              <a:solidFill>
                <a:srgbClr val="495057"/>
              </a:solidFill>
              <a:latin typeface="titillium-web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dirty="0">
              <a:solidFill>
                <a:srgbClr val="495057"/>
              </a:solidFill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Kääntämisen apuvälineet ja siihen liittyvä kirjallinen hakutehtävä</a:t>
            </a:r>
            <a:r>
              <a:rPr lang="fi-FI" dirty="0">
                <a:solidFill>
                  <a:srgbClr val="495057"/>
                </a:solidFill>
                <a:latin typeface="titillium-web"/>
              </a:rPr>
              <a:t>:</a:t>
            </a:r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r>
              <a:rPr lang="fi-FI" dirty="0">
                <a:solidFill>
                  <a:srgbClr val="495057"/>
                </a:solidFill>
                <a:latin typeface="titillium-web"/>
                <a:hlinkClick r:id="rId5"/>
              </a:rPr>
              <a:t>Suomi-ruotsi sanakirja</a:t>
            </a:r>
            <a:endParaRPr lang="fi-FI" dirty="0">
              <a:solidFill>
                <a:srgbClr val="495057"/>
              </a:solidFill>
              <a:latin typeface="titillium-web"/>
            </a:endParaRPr>
          </a:p>
          <a:p>
            <a:r>
              <a:rPr lang="fi-FI" dirty="0">
                <a:solidFill>
                  <a:srgbClr val="495057"/>
                </a:solidFill>
                <a:latin typeface="titillium-web"/>
                <a:hlinkClick r:id="rId6"/>
              </a:rPr>
              <a:t>Svenska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6"/>
              </a:rPr>
              <a:t>Akademiens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6"/>
              </a:rPr>
              <a:t>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6"/>
              </a:rPr>
              <a:t>ordlista</a:t>
            </a:r>
            <a:endParaRPr lang="fi-FI" dirty="0">
              <a:solidFill>
                <a:srgbClr val="495057"/>
              </a:solidFill>
              <a:latin typeface="titillium-web"/>
            </a:endParaRPr>
          </a:p>
          <a:p>
            <a:r>
              <a:rPr lang="fi-FI" dirty="0">
                <a:hlinkClick r:id="rId7"/>
              </a:rPr>
              <a:t>TEPA-termipankki (erikoisalojen sanastojen ja sanakirjojen kokoelma)</a:t>
            </a:r>
            <a:endParaRPr lang="fi-FI" dirty="0"/>
          </a:p>
          <a:p>
            <a:r>
              <a:rPr lang="sv-SE" dirty="0">
                <a:hlinkClick r:id="rId8"/>
              </a:rPr>
              <a:t>10 </a:t>
            </a:r>
            <a:r>
              <a:rPr lang="sv-SE" dirty="0" err="1">
                <a:hlinkClick r:id="rId8"/>
              </a:rPr>
              <a:t>översättningsappar</a:t>
            </a:r>
            <a:r>
              <a:rPr lang="sv-SE" dirty="0">
                <a:hlinkClick r:id="rId8"/>
              </a:rPr>
              <a:t> för Android</a:t>
            </a:r>
            <a:endParaRPr lang="fi-FI" dirty="0">
              <a:solidFill>
                <a:srgbClr val="495057"/>
              </a:solidFill>
              <a:latin typeface="titillium-web"/>
            </a:endParaRPr>
          </a:p>
          <a:p>
            <a:r>
              <a:rPr lang="sv-SE" dirty="0">
                <a:hlinkClick r:id="rId9"/>
              </a:rPr>
              <a:t>De 10 bästa </a:t>
            </a:r>
            <a:r>
              <a:rPr lang="sv-SE" dirty="0" err="1">
                <a:hlinkClick r:id="rId9"/>
              </a:rPr>
              <a:t>översättningsapparna</a:t>
            </a:r>
            <a:r>
              <a:rPr lang="sv-SE" dirty="0">
                <a:hlinkClick r:id="rId9"/>
              </a:rPr>
              <a:t> för iPhone</a:t>
            </a:r>
            <a:endParaRPr lang="fi-FI" dirty="0">
              <a:solidFill>
                <a:srgbClr val="495057"/>
              </a:solidFill>
              <a:latin typeface="titillium-web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495057"/>
                </a:solidFill>
                <a:latin typeface="titillium-web"/>
              </a:rPr>
              <a:t>Substantiivien taivutus (harjoittelu </a:t>
            </a:r>
            <a:r>
              <a:rPr lang="fi-FI" dirty="0" err="1">
                <a:solidFill>
                  <a:srgbClr val="495057"/>
                </a:solidFill>
                <a:latin typeface="titillium-web"/>
              </a:rPr>
              <a:t>Reactored</a:t>
            </a:r>
            <a:r>
              <a:rPr lang="fi-FI" dirty="0">
                <a:solidFill>
                  <a:srgbClr val="495057"/>
                </a:solidFill>
                <a:latin typeface="titillium-web"/>
              </a:rPr>
              <a:t>-kielityökalulla)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rgbClr val="495057"/>
                </a:solidFill>
                <a:latin typeface="titillium-web"/>
              </a:rPr>
              <a:t>Språkgrodor</a:t>
            </a:r>
            <a:r>
              <a:rPr lang="fi-FI" dirty="0">
                <a:solidFill>
                  <a:srgbClr val="495057"/>
                </a:solidFill>
                <a:latin typeface="titillium-web"/>
              </a:rPr>
              <a:t> (Kirjavinkki: </a:t>
            </a:r>
            <a:r>
              <a:rPr lang="fi-FI" dirty="0" err="1">
                <a:solidFill>
                  <a:srgbClr val="495057"/>
                </a:solidFill>
                <a:latin typeface="titillium-web"/>
              </a:rPr>
              <a:t>Bara</a:t>
            </a:r>
            <a:r>
              <a:rPr lang="fi-FI" dirty="0">
                <a:solidFill>
                  <a:srgbClr val="495057"/>
                </a:solidFill>
                <a:latin typeface="titillium-web"/>
              </a:rPr>
              <a:t> ett </a:t>
            </a:r>
            <a:r>
              <a:rPr lang="fi-FI" dirty="0" err="1">
                <a:solidFill>
                  <a:srgbClr val="495057"/>
                </a:solidFill>
                <a:latin typeface="titillium-web"/>
              </a:rPr>
              <a:t>book</a:t>
            </a:r>
            <a:r>
              <a:rPr lang="fi-FI" dirty="0">
                <a:solidFill>
                  <a:srgbClr val="495057"/>
                </a:solidFill>
                <a:latin typeface="titillium-web"/>
              </a:rPr>
              <a:t>, Alfred </a:t>
            </a:r>
            <a:r>
              <a:rPr lang="fi-FI" dirty="0" err="1">
                <a:solidFill>
                  <a:srgbClr val="495057"/>
                </a:solidFill>
                <a:latin typeface="titillium-web"/>
              </a:rPr>
              <a:t>Backa</a:t>
            </a:r>
            <a:r>
              <a:rPr lang="fi-FI" dirty="0">
                <a:solidFill>
                  <a:srgbClr val="495057"/>
                </a:solidFill>
                <a:latin typeface="titillium-web"/>
              </a:rPr>
              <a:t> </a:t>
            </a:r>
            <a:r>
              <a:rPr lang="fi-FI" dirty="0" err="1">
                <a:solidFill>
                  <a:srgbClr val="495057"/>
                </a:solidFill>
                <a:latin typeface="titillium-web"/>
              </a:rPr>
              <a:t>och</a:t>
            </a:r>
            <a:r>
              <a:rPr lang="fi-FI" dirty="0">
                <a:solidFill>
                  <a:srgbClr val="495057"/>
                </a:solidFill>
                <a:latin typeface="titillium-web"/>
              </a:rPr>
              <a:t> Jonna Brander, </a:t>
            </a:r>
            <a:r>
              <a:rPr lang="fi-FI" dirty="0" err="1">
                <a:solidFill>
                  <a:srgbClr val="495057"/>
                </a:solidFill>
                <a:latin typeface="titillium-web"/>
              </a:rPr>
              <a:t>Schilds&amp;Söderströms</a:t>
            </a:r>
            <a:r>
              <a:rPr lang="fi-FI" dirty="0">
                <a:solidFill>
                  <a:srgbClr val="495057"/>
                </a:solidFill>
                <a:latin typeface="titillium-web"/>
              </a:rPr>
              <a:t>, 2017)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Valmistutuminen kielilähettilään vierailuun: kysymyslauseen muodostaminen ja kysymysten tekeminen kirjallisesti sekä itsensä esittely</a:t>
            </a:r>
          </a:p>
          <a:p>
            <a:endParaRPr lang="fi-FI" dirty="0"/>
          </a:p>
        </p:txBody>
      </p:sp>
      <p:pic>
        <p:nvPicPr>
          <p:cNvPr id="10" name="Sisällön paikkamerkki 9" descr="Kuva, joka sisältää kohteen teksti, kuvakaappaus, Fontti, muotoilu&#10;&#10;Tekoälyn generoima sisältö voi olla virheellistä.">
            <a:extLst>
              <a:ext uri="{FF2B5EF4-FFF2-40B4-BE49-F238E27FC236}">
                <a16:creationId xmlns:a16="http://schemas.microsoft.com/office/drawing/2014/main" id="{214D6912-E5F1-0410-FA8C-593B72951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62" y="987425"/>
            <a:ext cx="3729652" cy="5275322"/>
          </a:xfrm>
        </p:spPr>
      </p:pic>
    </p:spTree>
    <p:extLst>
      <p:ext uri="{BB962C8B-B14F-4D97-AF65-F5344CB8AC3E}">
        <p14:creationId xmlns:p14="http://schemas.microsoft.com/office/powerpoint/2010/main" val="3135383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F0D9A2-8C8D-76B9-C0B8-39A43718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Träffa språkambassadören</a:t>
            </a:r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978581C-32D3-93F2-A3AE-34369EFD8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Kielilähettiläs Sara-Maria Pirhonen vieraana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 Esittäytyminen vieraalle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Kysymykset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495057"/>
                </a:solidFill>
                <a:latin typeface="titillium-web"/>
              </a:rPr>
              <a:t>Vierailusta kiittäminen ja lahjan ojentaminen</a:t>
            </a:r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495057"/>
                </a:solidFill>
                <a:latin typeface="titillium-web"/>
              </a:rPr>
              <a:t>T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ietoa ruotsalaisista ilmiöistä, tällä kertaa Mellosta.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  <a:hlinkClick r:id="rId2"/>
              </a:rPr>
              <a:t>SVT:s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2"/>
              </a:rPr>
              <a:t>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  <a:hlinkClick r:id="rId2"/>
              </a:rPr>
              <a:t>hyllning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2"/>
              </a:rPr>
              <a:t>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  <a:hlinkClick r:id="rId2"/>
              </a:rPr>
              <a:t>till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2"/>
              </a:rPr>
              <a:t>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  <a:hlinkClick r:id="rId2"/>
              </a:rPr>
              <a:t>den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2"/>
              </a:rPr>
              <a:t>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  <a:hlinkClick r:id="rId2"/>
              </a:rPr>
              <a:t>svenska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2"/>
              </a:rPr>
              <a:t>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  <a:hlinkClick r:id="rId2"/>
              </a:rPr>
              <a:t>musikindustrin</a:t>
            </a:r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endParaRPr lang="fi-FI" dirty="0"/>
          </a:p>
        </p:txBody>
      </p:sp>
      <p:pic>
        <p:nvPicPr>
          <p:cNvPr id="10" name="Sisällön paikkamerkki 9" descr="Kuva, joka sisältää kohteen teksti, kuvakaappaus, Fontti, kartta&#10;&#10;Tekoälyn generoima sisältö voi olla virheellistä.">
            <a:extLst>
              <a:ext uri="{FF2B5EF4-FFF2-40B4-BE49-F238E27FC236}">
                <a16:creationId xmlns:a16="http://schemas.microsoft.com/office/drawing/2014/main" id="{6632AF12-1126-8FD5-A03F-91BE304E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43" y="746744"/>
            <a:ext cx="4320657" cy="6111256"/>
          </a:xfrm>
        </p:spPr>
      </p:pic>
    </p:spTree>
    <p:extLst>
      <p:ext uri="{BB962C8B-B14F-4D97-AF65-F5344CB8AC3E}">
        <p14:creationId xmlns:p14="http://schemas.microsoft.com/office/powerpoint/2010/main" val="159023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505A4E-0F0E-08E5-3AD7-76009FAF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Handeln mellan Finland och Sverige</a:t>
            </a:r>
            <a:endParaRPr lang="fi-FI"/>
          </a:p>
        </p:txBody>
      </p:sp>
      <p:pic>
        <p:nvPicPr>
          <p:cNvPr id="6" name="Sisällön paikkamerkki 5" descr="Kuva, joka sisältää kohteen teksti, vaate, nainen, Housut&#10;&#10;Tekoälyn generoima sisältö voi olla virheellistä.">
            <a:extLst>
              <a:ext uri="{FF2B5EF4-FFF2-40B4-BE49-F238E27FC236}">
                <a16:creationId xmlns:a16="http://schemas.microsoft.com/office/drawing/2014/main" id="{3F571636-F920-5345-6288-A5980709A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62" y="987425"/>
            <a:ext cx="3445652" cy="4873625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88CFA8A-7BDC-F4F1-E97D-AC4E47ECA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Ymmärtää, miksi Grönlanti on nyt ajankohtainen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Saada tietoa Suomen ja Ruotsin välisestä kaupasta (PP-esitys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</a:rPr>
              <a:t>Grannar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,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</a:rPr>
              <a:t>vänner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</a:rPr>
              <a:t>och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</a:rPr>
              <a:t>affärspartner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(s) erillisenä tiedostona).      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Tutustua Pohjoismaisiin yrityksiin ja tuotteisiin toiminnallisesti: sijoita yritykset kartalle.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Ymmärtää kielitaidon (ruotsin) merkityksen Pohjoismaisessa kaupankäynnissä.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  <a:hlinkClick r:id="rId3"/>
              </a:rPr>
              <a:t>Finsk-svenska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  <a:hlinkClick r:id="rId3"/>
              </a:rPr>
              <a:t>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  <a:hlinkClick r:id="rId3"/>
              </a:rPr>
              <a:t>handelskammaren</a:t>
            </a:r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Harjoitella substantiivien taivutusta Ikean tuotteiden avulla (käytiin yhdessä läpi tuotenimien logiikka).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Osata esitellä suullisesti itse valittu pohjoismainen yritys – tukena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</a:rPr>
              <a:t>mind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 </a:t>
            </a:r>
            <a:r>
              <a:rPr lang="fi-FI" b="0" i="0" dirty="0" err="1">
                <a:solidFill>
                  <a:srgbClr val="495057"/>
                </a:solidFill>
                <a:effectLst/>
                <a:latin typeface="titillium-web"/>
              </a:rPr>
              <a:t>map</a:t>
            </a:r>
            <a:r>
              <a:rPr lang="fi-FI" b="0" i="0" dirty="0">
                <a:solidFill>
                  <a:srgbClr val="495057"/>
                </a:solidFill>
                <a:effectLst/>
                <a:latin typeface="titillium-web"/>
              </a:rPr>
              <a:t>, jossa lauseiden alut valmiina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495057"/>
                </a:solidFill>
                <a:latin typeface="titillium-web"/>
                <a:hlinkClick r:id="rId4"/>
              </a:rPr>
              <a:t>Video: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4"/>
              </a:rPr>
              <a:t>Sveriges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4"/>
              </a:rPr>
              <a:t>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4"/>
              </a:rPr>
              <a:t>och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4"/>
              </a:rPr>
              <a:t>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4"/>
              </a:rPr>
              <a:t>Finlands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4"/>
              </a:rPr>
              <a:t> </a:t>
            </a:r>
            <a:r>
              <a:rPr lang="fi-FI" dirty="0" err="1">
                <a:solidFill>
                  <a:srgbClr val="495057"/>
                </a:solidFill>
                <a:latin typeface="titillium-web"/>
                <a:hlinkClick r:id="rId4"/>
              </a:rPr>
              <a:t>näringslivssamarbete</a:t>
            </a:r>
            <a:r>
              <a:rPr lang="fi-FI" dirty="0">
                <a:solidFill>
                  <a:srgbClr val="495057"/>
                </a:solidFill>
                <a:latin typeface="titillium-web"/>
                <a:hlinkClick r:id="rId4"/>
              </a:rPr>
              <a:t> </a:t>
            </a:r>
            <a:r>
              <a:rPr lang="fi-FI" dirty="0">
                <a:solidFill>
                  <a:srgbClr val="495057"/>
                </a:solidFill>
                <a:latin typeface="titillium-web"/>
              </a:rPr>
              <a:t>(videoon tehdyt kysymykset liittyvät lukuihin)</a:t>
            </a:r>
            <a:endParaRPr lang="fi-FI" b="0" i="0" dirty="0">
              <a:solidFill>
                <a:srgbClr val="495057"/>
              </a:solidFill>
              <a:effectLst/>
              <a:latin typeface="titillium-web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4739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6467</TotalTime>
  <Words>996</Words>
  <Application>Microsoft Office PowerPoint</Application>
  <PresentationFormat>Laajakuva</PresentationFormat>
  <Paragraphs>136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Helvetica</vt:lpstr>
      <vt:lpstr>Segoe UI</vt:lpstr>
      <vt:lpstr>titillium-web</vt:lpstr>
      <vt:lpstr>WordVisiCarriageReturn_MSFontService</vt:lpstr>
      <vt:lpstr>Office-teema</vt:lpstr>
      <vt:lpstr>Toinen kotimainen kieli palvelualoilla: Serviceproffs, paikallinen yto-valinnainen, 3 osp</vt:lpstr>
      <vt:lpstr>Toinen kotimainen kieli palvelualoilla:  Paikallinen YTO-valinnaisopinto Serviceproffs, 3 osp  Keudan ja Hyria koulutus Oy:n yhteistyönä</vt:lpstr>
      <vt:lpstr>Keudan toteutus, n. 25 h</vt:lpstr>
      <vt:lpstr>Oppimisalusta, sovellukset </vt:lpstr>
      <vt:lpstr>Materiaalit</vt:lpstr>
      <vt:lpstr>Oppituntien sisältö</vt:lpstr>
      <vt:lpstr>När Finland var Sverige</vt:lpstr>
      <vt:lpstr>Träffa språkambassadören</vt:lpstr>
      <vt:lpstr>Handeln mellan Finland och Sverige</vt:lpstr>
      <vt:lpstr>Servicesvenska och företagsbesök</vt:lpstr>
      <vt:lpstr>Pokkaruotsi – nyckeln till Norden</vt:lpstr>
      <vt:lpstr>Mot yrkeshögskolan</vt:lpstr>
      <vt:lpstr>VR-spel och brädspel</vt:lpstr>
      <vt:lpstr>Att jobba på svenska</vt:lpstr>
      <vt:lpstr>Tack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Tiina Halonen</dc:creator>
  <cp:lastModifiedBy>Tiina Halonen</cp:lastModifiedBy>
  <cp:revision>2</cp:revision>
  <dcterms:created xsi:type="dcterms:W3CDTF">2025-02-24T12:30:49Z</dcterms:created>
  <dcterms:modified xsi:type="dcterms:W3CDTF">2025-03-10T08:11:22Z</dcterms:modified>
</cp:coreProperties>
</file>