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5"/>
  </p:sldMasterIdLst>
  <p:notesMasterIdLst>
    <p:notesMasterId r:id="rId25"/>
  </p:notesMasterIdLst>
  <p:sldIdLst>
    <p:sldId id="263" r:id="rId6"/>
    <p:sldId id="265" r:id="rId7"/>
    <p:sldId id="266" r:id="rId8"/>
    <p:sldId id="271" r:id="rId9"/>
    <p:sldId id="292" r:id="rId10"/>
    <p:sldId id="274" r:id="rId11"/>
    <p:sldId id="275" r:id="rId12"/>
    <p:sldId id="293" r:id="rId13"/>
    <p:sldId id="276" r:id="rId14"/>
    <p:sldId id="277" r:id="rId15"/>
    <p:sldId id="279" r:id="rId16"/>
    <p:sldId id="280" r:id="rId17"/>
    <p:sldId id="281" r:id="rId18"/>
    <p:sldId id="282" r:id="rId19"/>
    <p:sldId id="286" r:id="rId20"/>
    <p:sldId id="289" r:id="rId21"/>
    <p:sldId id="290" r:id="rId22"/>
    <p:sldId id="283" r:id="rId23"/>
    <p:sldId id="291" r:id="rId2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90" y="13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2DE3DC-FFA5-4B06-8CE1-A4327DB2171A}" type="datetimeFigureOut">
              <a:rPr lang="fi-FI" smtClean="0"/>
              <a:t>28.9.2020</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6609CB-CAF6-4571-BA04-25E12737EAA4}" type="slidenum">
              <a:rPr lang="fi-FI" smtClean="0"/>
              <a:t>‹#›</a:t>
            </a:fld>
            <a:endParaRPr lang="fi-FI"/>
          </a:p>
        </p:txBody>
      </p:sp>
    </p:spTree>
    <p:extLst>
      <p:ext uri="{BB962C8B-B14F-4D97-AF65-F5344CB8AC3E}">
        <p14:creationId xmlns:p14="http://schemas.microsoft.com/office/powerpoint/2010/main" val="35626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a:xfrm>
            <a:off x="1716506" y="6192671"/>
            <a:ext cx="966537" cy="365125"/>
          </a:xfrm>
        </p:spPr>
        <p:txBody>
          <a:bodyPr/>
          <a:lstStyle/>
          <a:p>
            <a:fld id="{308255F3-F20B-4B87-BA2E-E1B81D1F1716}" type="datetime1">
              <a:rPr lang="fi-FI" smtClean="0"/>
              <a:t>28.9.2020</a:t>
            </a:fld>
            <a:endParaRPr lang="fi-FI" dirty="0"/>
          </a:p>
        </p:txBody>
      </p:sp>
      <p:sp>
        <p:nvSpPr>
          <p:cNvPr id="5" name="Alatunnisteen paikkamerkki 4"/>
          <p:cNvSpPr>
            <a:spLocks noGrp="1"/>
          </p:cNvSpPr>
          <p:nvPr>
            <p:ph type="ftr" sz="quarter" idx="11"/>
          </p:nvPr>
        </p:nvSpPr>
        <p:spPr/>
        <p:txBody>
          <a:bodyPr/>
          <a:lstStyle/>
          <a:p>
            <a:r>
              <a:rPr lang="fi-FI" dirty="0" smtClean="0"/>
              <a:t>kiertotalousamk.fi</a:t>
            </a:r>
            <a:endParaRPr lang="fi-FI" dirty="0"/>
          </a:p>
        </p:txBody>
      </p:sp>
      <p:pic>
        <p:nvPicPr>
          <p:cNvPr id="7" name="Kuva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524000" y="5257800"/>
            <a:ext cx="5359363" cy="876031"/>
          </a:xfrm>
          <a:prstGeom prst="rect">
            <a:avLst/>
          </a:prstGeom>
        </p:spPr>
      </p:pic>
    </p:spTree>
    <p:extLst>
      <p:ext uri="{BB962C8B-B14F-4D97-AF65-F5344CB8AC3E}">
        <p14:creationId xmlns:p14="http://schemas.microsoft.com/office/powerpoint/2010/main" val="362874719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Alatunnisteen paikkamerkki 4"/>
          <p:cNvSpPr>
            <a:spLocks noGrp="1"/>
          </p:cNvSpPr>
          <p:nvPr>
            <p:ph type="ftr" sz="quarter" idx="11"/>
          </p:nvPr>
        </p:nvSpPr>
        <p:spPr/>
        <p:txBody>
          <a:bodyPr/>
          <a:lstStyle/>
          <a:p>
            <a:r>
              <a:rPr lang="fi-FI" smtClean="0"/>
              <a:t>kiertotalousamk.fi</a:t>
            </a:r>
            <a:endParaRPr lang="fi-FI"/>
          </a:p>
        </p:txBody>
      </p:sp>
      <p:pic>
        <p:nvPicPr>
          <p:cNvPr id="4" name="Kuva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4432" y="5352837"/>
            <a:ext cx="4704659" cy="769014"/>
          </a:xfrm>
          <a:prstGeom prst="rect">
            <a:avLst/>
          </a:prstGeom>
        </p:spPr>
      </p:pic>
    </p:spTree>
    <p:extLst>
      <p:ext uri="{BB962C8B-B14F-4D97-AF65-F5344CB8AC3E}">
        <p14:creationId xmlns:p14="http://schemas.microsoft.com/office/powerpoint/2010/main" val="338560391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Otsikko ja sisältö">
    <p:spTree>
      <p:nvGrpSpPr>
        <p:cNvPr id="1" name=""/>
        <p:cNvGrpSpPr/>
        <p:nvPr/>
      </p:nvGrpSpPr>
      <p:grpSpPr>
        <a:xfrm>
          <a:off x="0" y="0"/>
          <a:ext cx="0" cy="0"/>
          <a:chOff x="0" y="0"/>
          <a:chExt cx="0" cy="0"/>
        </a:xfrm>
      </p:grpSpPr>
      <p:pic>
        <p:nvPicPr>
          <p:cNvPr id="6" name="Kuva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Alatunnisteen paikkamerkki 4"/>
          <p:cNvSpPr>
            <a:spLocks noGrp="1"/>
          </p:cNvSpPr>
          <p:nvPr>
            <p:ph type="ftr" sz="quarter" idx="11"/>
          </p:nvPr>
        </p:nvSpPr>
        <p:spPr/>
        <p:txBody>
          <a:bodyPr/>
          <a:lstStyle/>
          <a:p>
            <a:r>
              <a:rPr lang="fi-FI" smtClean="0"/>
              <a:t>kiertotalousamk.fi</a:t>
            </a:r>
            <a:endParaRPr lang="fi-FI"/>
          </a:p>
        </p:txBody>
      </p:sp>
      <p:pic>
        <p:nvPicPr>
          <p:cNvPr id="9" name="Kuva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4432" y="5352837"/>
            <a:ext cx="4704659" cy="769014"/>
          </a:xfrm>
          <a:prstGeom prst="rect">
            <a:avLst/>
          </a:prstGeom>
        </p:spPr>
      </p:pic>
    </p:spTree>
    <p:extLst>
      <p:ext uri="{BB962C8B-B14F-4D97-AF65-F5344CB8AC3E}">
        <p14:creationId xmlns:p14="http://schemas.microsoft.com/office/powerpoint/2010/main" val="349030913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pic>
        <p:nvPicPr>
          <p:cNvPr id="4" name="Kuva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4"/>
            <a:ext cx="10515600" cy="1089442"/>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5" name="Alatunnisteen paikkamerkki 4"/>
          <p:cNvSpPr>
            <a:spLocks noGrp="1"/>
          </p:cNvSpPr>
          <p:nvPr>
            <p:ph type="ftr" sz="quarter" idx="11"/>
          </p:nvPr>
        </p:nvSpPr>
        <p:spPr/>
        <p:txBody>
          <a:bodyPr/>
          <a:lstStyle/>
          <a:p>
            <a:r>
              <a:rPr lang="fi-FI" smtClean="0"/>
              <a:t>kiertotalousamk.fi</a:t>
            </a:r>
            <a:endParaRPr lang="fi-FI"/>
          </a:p>
        </p:txBody>
      </p:sp>
      <p:pic>
        <p:nvPicPr>
          <p:cNvPr id="8" name="Kuva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4432" y="5352837"/>
            <a:ext cx="4704659" cy="769014"/>
          </a:xfrm>
          <a:prstGeom prst="rect">
            <a:avLst/>
          </a:prstGeom>
        </p:spPr>
      </p:pic>
    </p:spTree>
    <p:extLst>
      <p:ext uri="{BB962C8B-B14F-4D97-AF65-F5344CB8AC3E}">
        <p14:creationId xmlns:p14="http://schemas.microsoft.com/office/powerpoint/2010/main" val="1410854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pic>
        <p:nvPicPr>
          <p:cNvPr id="5" name="Kuva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199790"/>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199790"/>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11"/>
          </p:nvPr>
        </p:nvSpPr>
        <p:spPr/>
        <p:txBody>
          <a:bodyPr/>
          <a:lstStyle/>
          <a:p>
            <a:r>
              <a:rPr lang="fi-FI" smtClean="0"/>
              <a:t>kiertotalousamk.fi</a:t>
            </a:r>
            <a:endParaRPr lang="fi-FI"/>
          </a:p>
        </p:txBody>
      </p:sp>
      <p:pic>
        <p:nvPicPr>
          <p:cNvPr id="9" name="Kuva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4432" y="5352837"/>
            <a:ext cx="4704659" cy="769014"/>
          </a:xfrm>
          <a:prstGeom prst="rect">
            <a:avLst/>
          </a:prstGeom>
        </p:spPr>
      </p:pic>
    </p:spTree>
    <p:extLst>
      <p:ext uri="{BB962C8B-B14F-4D97-AF65-F5344CB8AC3E}">
        <p14:creationId xmlns:p14="http://schemas.microsoft.com/office/powerpoint/2010/main" val="96840297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Kaksi sisältökohdetta">
    <p:spTree>
      <p:nvGrpSpPr>
        <p:cNvPr id="1" name=""/>
        <p:cNvGrpSpPr/>
        <p:nvPr/>
      </p:nvGrpSpPr>
      <p:grpSpPr>
        <a:xfrm>
          <a:off x="0" y="0"/>
          <a:ext cx="0" cy="0"/>
          <a:chOff x="0" y="0"/>
          <a:chExt cx="0" cy="0"/>
        </a:xfrm>
      </p:grpSpPr>
      <p:pic>
        <p:nvPicPr>
          <p:cNvPr id="7" name="Kuva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isällön paikkamerkki 2"/>
          <p:cNvSpPr>
            <a:spLocks noGrp="1"/>
          </p:cNvSpPr>
          <p:nvPr>
            <p:ph sz="half" idx="1"/>
          </p:nvPr>
        </p:nvSpPr>
        <p:spPr>
          <a:xfrm>
            <a:off x="838200" y="1690688"/>
            <a:ext cx="5181600" cy="4351338"/>
          </a:xfrm>
        </p:spPr>
        <p:txBody>
          <a:bodyPr/>
          <a:lstStyle>
            <a:lvl1pPr marL="457200" indent="-457200">
              <a:buFont typeface="Arial" panose="020B0604020202020204" pitchFamily="34" charset="0"/>
              <a:buChar char="•"/>
              <a:defRPr/>
            </a:lvl1pPr>
          </a:lstStyle>
          <a:p>
            <a:pPr lvl="0"/>
            <a:r>
              <a:rPr lang="fi-FI" dirty="0" smtClean="0"/>
              <a:t>Muokkaa tekstin perustyylejä</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Sisällön paikkamerkki 3"/>
          <p:cNvSpPr>
            <a:spLocks noGrp="1"/>
          </p:cNvSpPr>
          <p:nvPr>
            <p:ph sz="half" idx="2"/>
          </p:nvPr>
        </p:nvSpPr>
        <p:spPr>
          <a:xfrm>
            <a:off x="6172200" y="1825625"/>
            <a:ext cx="5181600" cy="4216401"/>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11"/>
          </p:nvPr>
        </p:nvSpPr>
        <p:spPr/>
        <p:txBody>
          <a:bodyPr/>
          <a:lstStyle/>
          <a:p>
            <a:r>
              <a:rPr lang="fi-FI" smtClean="0"/>
              <a:t>kiertotalousamk.fi</a:t>
            </a:r>
            <a:endParaRPr lang="fi-FI"/>
          </a:p>
        </p:txBody>
      </p:sp>
      <p:pic>
        <p:nvPicPr>
          <p:cNvPr id="10" name="Kuv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4432" y="5352837"/>
            <a:ext cx="4704659" cy="769014"/>
          </a:xfrm>
          <a:prstGeom prst="rect">
            <a:avLst/>
          </a:prstGeom>
        </p:spPr>
      </p:pic>
    </p:spTree>
    <p:extLst>
      <p:ext uri="{BB962C8B-B14F-4D97-AF65-F5344CB8AC3E}">
        <p14:creationId xmlns:p14="http://schemas.microsoft.com/office/powerpoint/2010/main" val="130986731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pic>
        <p:nvPicPr>
          <p:cNvPr id="5" name="Kuva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p:cNvSpPr>
            <a:spLocks noGrp="1"/>
          </p:cNvSpPr>
          <p:nvPr>
            <p:ph type="title"/>
          </p:nvPr>
        </p:nvSpPr>
        <p:spPr/>
        <p:txBody>
          <a:bodyPr/>
          <a:lstStyle/>
          <a:p>
            <a:r>
              <a:rPr lang="fi-FI" smtClean="0"/>
              <a:t>Muokkaa perustyyl. napsautt.</a:t>
            </a:r>
            <a:endParaRPr lang="fi-FI"/>
          </a:p>
        </p:txBody>
      </p:sp>
      <p:sp>
        <p:nvSpPr>
          <p:cNvPr id="4" name="Alatunnisteen paikkamerkki 3"/>
          <p:cNvSpPr>
            <a:spLocks noGrp="1"/>
          </p:cNvSpPr>
          <p:nvPr>
            <p:ph type="ftr" sz="quarter" idx="11"/>
          </p:nvPr>
        </p:nvSpPr>
        <p:spPr/>
        <p:txBody>
          <a:bodyPr/>
          <a:lstStyle/>
          <a:p>
            <a:r>
              <a:rPr lang="fi-FI" smtClean="0"/>
              <a:t>kiertotalousamk.fi</a:t>
            </a:r>
            <a:endParaRPr lang="fi-FI"/>
          </a:p>
        </p:txBody>
      </p:sp>
      <p:pic>
        <p:nvPicPr>
          <p:cNvPr id="3" name="Kuva 2"/>
          <p:cNvPicPr>
            <a:picLocks noChangeAspect="1"/>
          </p:cNvPicPr>
          <p:nvPr userDrawn="1"/>
        </p:nvPicPr>
        <p:blipFill>
          <a:blip r:embed="rId3"/>
          <a:stretch>
            <a:fillRect/>
          </a:stretch>
        </p:blipFill>
        <p:spPr>
          <a:xfrm>
            <a:off x="3745788" y="3044918"/>
            <a:ext cx="4700423" cy="768163"/>
          </a:xfrm>
          <a:prstGeom prst="rect">
            <a:avLst/>
          </a:prstGeom>
        </p:spPr>
      </p:pic>
    </p:spTree>
    <p:extLst>
      <p:ext uri="{BB962C8B-B14F-4D97-AF65-F5344CB8AC3E}">
        <p14:creationId xmlns:p14="http://schemas.microsoft.com/office/powerpoint/2010/main" val="397468606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402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838200" y="1825625"/>
            <a:ext cx="10515600" cy="4161289"/>
          </a:xfrm>
          <a:prstGeom prst="rect">
            <a:avLst/>
          </a:prstGeom>
        </p:spPr>
        <p:txBody>
          <a:bodyPr vert="horz" lIns="91440" tIns="45720" rIns="91440" bIns="45720" rtlCol="0">
            <a:normAutofit/>
          </a:bodyPr>
          <a:lstStyle/>
          <a:p>
            <a:pPr lvl="0"/>
            <a:r>
              <a:rPr lang="fi-FI" dirty="0" smtClean="0"/>
              <a:t>Muokkaa tekstin perustyylejä</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353E9E-8905-47D9-8774-71C2D0812B6B}" type="datetime1">
              <a:rPr lang="fi-FI" smtClean="0"/>
              <a:t>28.9.2020</a:t>
            </a:fld>
            <a:endParaRPr lang="fi-FI"/>
          </a:p>
        </p:txBody>
      </p:sp>
      <p:sp>
        <p:nvSpPr>
          <p:cNvPr id="5" name="Alatunnisteen paikkamerkki 4"/>
          <p:cNvSpPr>
            <a:spLocks noGrp="1"/>
          </p:cNvSpPr>
          <p:nvPr>
            <p:ph type="ftr" sz="quarter" idx="3"/>
          </p:nvPr>
        </p:nvSpPr>
        <p:spPr>
          <a:xfrm>
            <a:off x="4038600" y="619267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dirty="0" smtClean="0"/>
              <a:t>kiertotalousamk.fi</a:t>
            </a:r>
            <a:endParaRPr lang="fi-FI" dirty="0"/>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2966C3-9558-4BBB-9775-7D1DA6AA08CC}" type="slidenum">
              <a:rPr lang="fi-FI" smtClean="0"/>
              <a:t>‹#›</a:t>
            </a:fld>
            <a:endParaRPr lang="fi-FI"/>
          </a:p>
        </p:txBody>
      </p:sp>
    </p:spTree>
    <p:extLst>
      <p:ext uri="{BB962C8B-B14F-4D97-AF65-F5344CB8AC3E}">
        <p14:creationId xmlns:p14="http://schemas.microsoft.com/office/powerpoint/2010/main" val="115271154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701" r:id="rId3"/>
    <p:sldLayoutId id="2147483692" r:id="rId4"/>
    <p:sldLayoutId id="2147483693" r:id="rId5"/>
    <p:sldLayoutId id="2147483702" r:id="rId6"/>
    <p:sldLayoutId id="2147483695" r:id="rId7"/>
  </p:sldLayoutIdLst>
  <p:timing>
    <p:tnLst>
      <p:par>
        <p:cTn id="1" dur="indefinite" restart="never" nodeType="tmRoot"/>
      </p:par>
    </p:tnLst>
  </p:timing>
  <p:hf sldNum="0" hdr="0"/>
  <p:txStyles>
    <p:titleStyle>
      <a:lvl1pPr algn="l" defTabSz="914400" rtl="0" eaLnBrk="1" latinLnBrk="0" hangingPunct="1">
        <a:lnSpc>
          <a:spcPct val="90000"/>
        </a:lnSpc>
        <a:spcBef>
          <a:spcPct val="0"/>
        </a:spcBef>
        <a:buNone/>
        <a:defRPr sz="4400" kern="1200">
          <a:solidFill>
            <a:schemeClr val="tx1"/>
          </a:solidFill>
          <a:latin typeface="Microsoft Sans Serif" panose="020B0604020202020204" pitchFamily="34" charset="0"/>
          <a:ea typeface="Microsoft Sans Serif" panose="020B0604020202020204" pitchFamily="34" charset="0"/>
          <a:cs typeface="Microsoft Sans Serif"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www.vttresearch.com/fi/toimialat/valmistava-teollisuus" TargetMode="External"/><Relationship Id="rId2" Type="http://schemas.openxmlformats.org/officeDocument/2006/relationships/hyperlink" Target="https://www.vttresearch.com/fi/palvelut/innovaatio-ja-liiketoimintaekosysteemit" TargetMode="External"/><Relationship Id="rId1" Type="http://schemas.openxmlformats.org/officeDocument/2006/relationships/slideLayout" Target="../slideLayouts/slideLayout3.xml"/><Relationship Id="rId4" Type="http://schemas.openxmlformats.org/officeDocument/2006/relationships/hyperlink" Target="https://www.pwc.fi/fi/julkaisut/tiedostot/pwcn-yritysvastuubarometri-2018.pdf"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kesko.fi/yritys/vastuullisuus/olennaisuusarvio/" TargetMode="External"/><Relationship Id="rId2" Type="http://schemas.openxmlformats.org/officeDocument/2006/relationships/hyperlink" Target="https://www.kesko.fi/globalassets/pdf-tiedostot/kesko_vsk_2018_fi-1.pdf"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ratkaisutoimisto.com/kylla-sidosryhmat-tietaa/"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hyperlink" Target="https://www.ttl.fi/oppimateriaalit/opas/arvonluonti/mista-e-arvonluonnissa-kyse/"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hyperlink" Target="https://sisaltomarkkinointi.medita.fi/vastuullisuus-on-riskeja-ja-mahdollisuuksia"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sisaltomarkkinointi.medita.fi/vastuullisuus-on-riskeja-ja-mahdollisuuksi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sisaltomarkkinointi.medita.fi/vastuullisuus-on-riskeja-ja-mahdollisuuksi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pk-rh.fi/uploads/henkiloriskit/sidosryhmayhteistyon-riskit-tietokortti.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Sidosryhmät</a:t>
            </a:r>
          </a:p>
        </p:txBody>
      </p:sp>
      <p:sp>
        <p:nvSpPr>
          <p:cNvPr id="3" name="Alaotsikko 2"/>
          <p:cNvSpPr>
            <a:spLocks noGrp="1"/>
          </p:cNvSpPr>
          <p:nvPr>
            <p:ph type="subTitle" idx="1"/>
          </p:nvPr>
        </p:nvSpPr>
        <p:spPr/>
        <p:txBody>
          <a:bodyPr>
            <a:normAutofit lnSpcReduction="10000"/>
          </a:bodyPr>
          <a:lstStyle/>
          <a:p>
            <a:r>
              <a:rPr lang="fi-FI" dirty="0"/>
              <a:t>2 op</a:t>
            </a:r>
          </a:p>
          <a:p>
            <a:r>
              <a:rPr lang="fi-FI" dirty="0"/>
              <a:t>Riitta Niemelä</a:t>
            </a:r>
          </a:p>
          <a:p>
            <a:r>
              <a:rPr lang="fi-FI" dirty="0"/>
              <a:t>Tarja Launonen</a:t>
            </a:r>
          </a:p>
          <a:p>
            <a:r>
              <a:rPr lang="fi-FI" dirty="0"/>
              <a:t>VAMK</a:t>
            </a:r>
          </a:p>
          <a:p>
            <a:endParaRPr lang="fi-FI" dirty="0"/>
          </a:p>
        </p:txBody>
      </p:sp>
      <p:sp>
        <p:nvSpPr>
          <p:cNvPr id="4" name="Päivämäärän paikkamerkki 3"/>
          <p:cNvSpPr>
            <a:spLocks noGrp="1"/>
          </p:cNvSpPr>
          <p:nvPr>
            <p:ph type="dt" sz="half" idx="10"/>
          </p:nvPr>
        </p:nvSpPr>
        <p:spPr/>
        <p:txBody>
          <a:bodyPr/>
          <a:lstStyle/>
          <a:p>
            <a:fld id="{308255F3-F20B-4B87-BA2E-E1B81D1F1716}" type="datetime1">
              <a:rPr lang="fi-FI" smtClean="0"/>
              <a:t>28.9.2020</a:t>
            </a:fld>
            <a:endParaRPr lang="fi-FI" dirty="0"/>
          </a:p>
        </p:txBody>
      </p:sp>
      <p:sp>
        <p:nvSpPr>
          <p:cNvPr id="5" name="Alatunnisteen paikkamerkki 4"/>
          <p:cNvSpPr>
            <a:spLocks noGrp="1"/>
          </p:cNvSpPr>
          <p:nvPr>
            <p:ph type="ftr" sz="quarter" idx="11"/>
          </p:nvPr>
        </p:nvSpPr>
        <p:spPr/>
        <p:txBody>
          <a:bodyPr/>
          <a:lstStyle/>
          <a:p>
            <a:r>
              <a:rPr lang="fi-FI" smtClean="0"/>
              <a:t>kiertotalousamk.fi</a:t>
            </a:r>
            <a:endParaRPr lang="fi-FI" dirty="0"/>
          </a:p>
        </p:txBody>
      </p:sp>
    </p:spTree>
    <p:extLst>
      <p:ext uri="{BB962C8B-B14F-4D97-AF65-F5344CB8AC3E}">
        <p14:creationId xmlns:p14="http://schemas.microsoft.com/office/powerpoint/2010/main" val="35589182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Sidosryhmät ja </a:t>
            </a:r>
            <a:r>
              <a:rPr lang="fi-FI" dirty="0" smtClean="0"/>
              <a:t>arvonluonti (1) </a:t>
            </a:r>
            <a:endParaRPr lang="fi-FI" dirty="0"/>
          </a:p>
        </p:txBody>
      </p:sp>
      <p:sp>
        <p:nvSpPr>
          <p:cNvPr id="3" name="Sisällön paikkamerkki 2"/>
          <p:cNvSpPr>
            <a:spLocks noGrp="1"/>
          </p:cNvSpPr>
          <p:nvPr>
            <p:ph idx="1"/>
          </p:nvPr>
        </p:nvSpPr>
        <p:spPr>
          <a:xfrm>
            <a:off x="1045028" y="1825626"/>
            <a:ext cx="10308771" cy="3373392"/>
          </a:xfrm>
        </p:spPr>
        <p:txBody>
          <a:bodyPr>
            <a:normAutofit/>
          </a:bodyPr>
          <a:lstStyle/>
          <a:p>
            <a:r>
              <a:rPr lang="fi-FI" dirty="0" smtClean="0"/>
              <a:t>Sen lisäksi, että yritys välttää mahdollisia riskejä, </a:t>
            </a:r>
            <a:r>
              <a:rPr lang="fi-FI" dirty="0"/>
              <a:t>a</a:t>
            </a:r>
            <a:r>
              <a:rPr lang="fi-FI" dirty="0" smtClean="0"/>
              <a:t>voin </a:t>
            </a:r>
            <a:r>
              <a:rPr lang="fi-FI" dirty="0"/>
              <a:t>vuorovaikutus sidosryhmien kanssa tuo organisaatiolle </a:t>
            </a:r>
            <a:r>
              <a:rPr lang="fi-FI" dirty="0" smtClean="0"/>
              <a:t>myös monenlaista muuta hyötyä</a:t>
            </a:r>
            <a:r>
              <a:rPr lang="fi-FI" dirty="0"/>
              <a:t>. M</a:t>
            </a:r>
            <a:r>
              <a:rPr lang="fi-FI" dirty="0" smtClean="0"/>
              <a:t>yös arvonluonnissa on tärkeää  </a:t>
            </a:r>
            <a:r>
              <a:rPr lang="fi-FI" dirty="0"/>
              <a:t>tunnistaa keskeiset  sidosryhmät ja päättää, millaista vuorovaikutusta minkäkin sidosryhmän kanssa käydään. </a:t>
            </a:r>
            <a:endParaRPr lang="fi-FI" dirty="0" smtClean="0"/>
          </a:p>
          <a:p>
            <a:r>
              <a:rPr lang="fi-FI" dirty="0" smtClean="0"/>
              <a:t>Juutinen</a:t>
            </a:r>
            <a:r>
              <a:rPr lang="fi-FI" dirty="0"/>
              <a:t>, S. Strategisen yritysvastuun käsikirjan </a:t>
            </a:r>
            <a:r>
              <a:rPr lang="fi-FI" dirty="0" smtClean="0"/>
              <a:t>sivun </a:t>
            </a:r>
            <a:r>
              <a:rPr lang="fi-FI" dirty="0"/>
              <a:t>56 </a:t>
            </a:r>
            <a:r>
              <a:rPr lang="fi-FI" dirty="0" smtClean="0"/>
              <a:t>kuva 2 havainnollistaa monipuolisesti vuorovaikutuksesta syntyviä etuja </a:t>
            </a:r>
            <a:endParaRPr lang="fi-FI" dirty="0"/>
          </a:p>
          <a:p>
            <a:endParaRPr lang="fi-FI" dirty="0" smtClean="0">
              <a:solidFill>
                <a:srgbClr val="FF0000"/>
              </a:solidFill>
            </a:endParaRPr>
          </a:p>
          <a:p>
            <a:endParaRPr lang="fi-FI" dirty="0">
              <a:solidFill>
                <a:srgbClr val="FF0000"/>
              </a:solidFill>
            </a:endParaRPr>
          </a:p>
        </p:txBody>
      </p:sp>
      <p:sp>
        <p:nvSpPr>
          <p:cNvPr id="4" name="Alatunnisteen paikkamerkki 3"/>
          <p:cNvSpPr>
            <a:spLocks noGrp="1"/>
          </p:cNvSpPr>
          <p:nvPr>
            <p:ph type="ftr" sz="quarter" idx="11"/>
          </p:nvPr>
        </p:nvSpPr>
        <p:spPr/>
        <p:txBody>
          <a:bodyPr/>
          <a:lstStyle/>
          <a:p>
            <a:r>
              <a:rPr lang="fi-FI" smtClean="0"/>
              <a:t>kiertotalousamk.fi</a:t>
            </a:r>
            <a:endParaRPr lang="fi-FI"/>
          </a:p>
        </p:txBody>
      </p:sp>
    </p:spTree>
    <p:extLst>
      <p:ext uri="{BB962C8B-B14F-4D97-AF65-F5344CB8AC3E}">
        <p14:creationId xmlns:p14="http://schemas.microsoft.com/office/powerpoint/2010/main" val="40115745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Sidosryhmät ja </a:t>
            </a:r>
            <a:r>
              <a:rPr lang="fi-FI" dirty="0" smtClean="0"/>
              <a:t>arvonluonti (2) </a:t>
            </a:r>
            <a:endParaRPr lang="fi-FI" dirty="0"/>
          </a:p>
        </p:txBody>
      </p:sp>
      <p:sp>
        <p:nvSpPr>
          <p:cNvPr id="3" name="Sisällön paikkamerkki 2"/>
          <p:cNvSpPr>
            <a:spLocks noGrp="1"/>
          </p:cNvSpPr>
          <p:nvPr>
            <p:ph idx="1"/>
          </p:nvPr>
        </p:nvSpPr>
        <p:spPr>
          <a:xfrm>
            <a:off x="838200" y="1825626"/>
            <a:ext cx="10515600" cy="3556272"/>
          </a:xfrm>
        </p:spPr>
        <p:txBody>
          <a:bodyPr>
            <a:normAutofit fontScale="77500" lnSpcReduction="20000"/>
          </a:bodyPr>
          <a:lstStyle/>
          <a:p>
            <a:r>
              <a:rPr lang="fi-FI" dirty="0"/>
              <a:t>Organisaatioiden toimintaympäristöt ja työn tekemisen tavat ovat muutoksessa. Muutosten myötä myös organisaatioiden arvonluonnin periaatteet ja käytännöt muuttuvat. Esimerkiksi tuotteiden ja palveluiden arvo syntyy yhä useammin yhdessä sidosryhmien kanssa virtuaalisesti ja hajautetusti digitaalisilla alustoilla. </a:t>
            </a:r>
            <a:r>
              <a:rPr lang="fi-FI" dirty="0" smtClean="0"/>
              <a:t>Organisaatioiden on siis hyvä miettiä, </a:t>
            </a:r>
            <a:r>
              <a:rPr lang="fi-FI" dirty="0"/>
              <a:t>m</a:t>
            </a:r>
            <a:r>
              <a:rPr lang="fi-FI" dirty="0" smtClean="0"/>
              <a:t>iten niiden </a:t>
            </a:r>
            <a:r>
              <a:rPr lang="fi-FI" dirty="0"/>
              <a:t>pitäisi reagoida muutoksiin ja miten totuttuja arvonluonnin tapoja voitaisiin </a:t>
            </a:r>
            <a:r>
              <a:rPr lang="fi-FI" dirty="0" smtClean="0"/>
              <a:t>uudistaa. Yritykset muodostavat yhdessä ekosysteemejä, joissa voivat mm. innovoida kestäviä ratkaisuja</a:t>
            </a:r>
            <a:r>
              <a:rPr lang="fi-FI" dirty="0"/>
              <a:t> </a:t>
            </a:r>
            <a:r>
              <a:rPr lang="fi-FI" dirty="0" smtClean="0"/>
              <a:t>tulevaisuuteen.</a:t>
            </a:r>
          </a:p>
          <a:p>
            <a:r>
              <a:rPr lang="fi-FI" dirty="0" smtClean="0"/>
              <a:t>Aiheesta löydät lisää mm. seuraavista linkeistä: </a:t>
            </a:r>
            <a:r>
              <a:rPr lang="fi-FI" dirty="0"/>
              <a:t> </a:t>
            </a:r>
            <a:r>
              <a:rPr lang="fi-FI" dirty="0" smtClean="0"/>
              <a:t>  </a:t>
            </a:r>
            <a:r>
              <a:rPr lang="fi-FI" sz="2600" dirty="0">
                <a:hlinkClick r:id="rId2"/>
              </a:rPr>
              <a:t>https://www.vttresearch.com/fi/palvelut/innovaatio-ja-liiketoimintaekosysteemit</a:t>
            </a:r>
            <a:r>
              <a:rPr lang="fi-FI" sz="2600" dirty="0"/>
              <a:t>  </a:t>
            </a:r>
            <a:r>
              <a:rPr lang="fi-FI" dirty="0" smtClean="0">
                <a:hlinkClick r:id="rId3"/>
              </a:rPr>
              <a:t>https</a:t>
            </a:r>
            <a:r>
              <a:rPr lang="fi-FI" dirty="0">
                <a:hlinkClick r:id="rId3"/>
              </a:rPr>
              <a:t>://www.vttresearch.com/fi/toimialat/valmistava-teollisuus</a:t>
            </a:r>
            <a:r>
              <a:rPr lang="fi-FI" dirty="0"/>
              <a:t>  </a:t>
            </a:r>
          </a:p>
          <a:p>
            <a:r>
              <a:rPr lang="fi-FI" dirty="0" smtClean="0"/>
              <a:t>Tutustu </a:t>
            </a:r>
            <a:r>
              <a:rPr lang="fi-FI" dirty="0"/>
              <a:t>myös </a:t>
            </a:r>
            <a:r>
              <a:rPr lang="fi-FI" dirty="0" smtClean="0"/>
              <a:t>tutkimukseen yritysten arvonluonnista </a:t>
            </a:r>
            <a:r>
              <a:rPr lang="fi-FI" dirty="0" err="1">
                <a:hlinkClick r:id="rId4"/>
              </a:rPr>
              <a:t>PwC:n</a:t>
            </a:r>
            <a:r>
              <a:rPr lang="fi-FI" dirty="0">
                <a:hlinkClick r:id="rId4"/>
              </a:rPr>
              <a:t> </a:t>
            </a:r>
            <a:r>
              <a:rPr lang="fi-FI" dirty="0" smtClean="0">
                <a:hlinkClick r:id="rId4"/>
              </a:rPr>
              <a:t>yritysvastuubarometriin2018</a:t>
            </a:r>
            <a:r>
              <a:rPr lang="fi-FI" dirty="0" smtClean="0"/>
              <a:t> tai uudempaan tutkimukseen</a:t>
            </a:r>
            <a:r>
              <a:rPr lang="fi-FI" dirty="0"/>
              <a:t>  </a:t>
            </a:r>
            <a:r>
              <a:rPr lang="fi-FI" dirty="0" smtClean="0"/>
              <a:t>. </a:t>
            </a:r>
            <a:endParaRPr lang="fi-FI" dirty="0"/>
          </a:p>
        </p:txBody>
      </p:sp>
      <p:sp>
        <p:nvSpPr>
          <p:cNvPr id="4" name="Alatunnisteen paikkamerkki 3"/>
          <p:cNvSpPr>
            <a:spLocks noGrp="1"/>
          </p:cNvSpPr>
          <p:nvPr>
            <p:ph type="ftr" sz="quarter" idx="11"/>
          </p:nvPr>
        </p:nvSpPr>
        <p:spPr/>
        <p:txBody>
          <a:bodyPr/>
          <a:lstStyle/>
          <a:p>
            <a:r>
              <a:rPr lang="fi-FI" smtClean="0"/>
              <a:t>kiertotalousamk.fi</a:t>
            </a:r>
            <a:endParaRPr lang="fi-FI"/>
          </a:p>
        </p:txBody>
      </p:sp>
    </p:spTree>
    <p:extLst>
      <p:ext uri="{BB962C8B-B14F-4D97-AF65-F5344CB8AC3E}">
        <p14:creationId xmlns:p14="http://schemas.microsoft.com/office/powerpoint/2010/main" val="20428824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Sidosryhmät ja </a:t>
            </a:r>
            <a:r>
              <a:rPr lang="fi-FI" dirty="0" smtClean="0"/>
              <a:t>arvonluonti (3) </a:t>
            </a:r>
            <a:endParaRPr lang="fi-FI" dirty="0"/>
          </a:p>
        </p:txBody>
      </p:sp>
      <p:sp>
        <p:nvSpPr>
          <p:cNvPr id="3" name="Sisällön paikkamerkki 2"/>
          <p:cNvSpPr>
            <a:spLocks noGrp="1"/>
          </p:cNvSpPr>
          <p:nvPr>
            <p:ph idx="1"/>
          </p:nvPr>
        </p:nvSpPr>
        <p:spPr/>
        <p:txBody>
          <a:bodyPr/>
          <a:lstStyle/>
          <a:p>
            <a:r>
              <a:rPr lang="fi-FI" dirty="0"/>
              <a:t>Esimerkkinä </a:t>
            </a:r>
            <a:r>
              <a:rPr lang="fi-FI" dirty="0" smtClean="0"/>
              <a:t>vielä Keskon </a:t>
            </a:r>
            <a:r>
              <a:rPr lang="fi-FI" dirty="0"/>
              <a:t>sidosryhmät</a:t>
            </a:r>
          </a:p>
          <a:p>
            <a:r>
              <a:rPr lang="fi-FI" dirty="0">
                <a:hlinkClick r:id="rId2"/>
              </a:rPr>
              <a:t>https://www.kesko.fi/globalassets/pdf-tiedostot/kesko_vsk_2018_fi-1.pdf</a:t>
            </a:r>
            <a:r>
              <a:rPr lang="fi-FI" dirty="0"/>
              <a:t>   arvonluonti eri sidosryhmille s. 13.  </a:t>
            </a:r>
            <a:r>
              <a:rPr lang="fi-FI" sz="1400" dirty="0"/>
              <a:t>Jos tämä linkki on vanhentunut löydät seuraavan vuoden toimintakertomuksen itse ja siitä löytynee vastaavat asiat. </a:t>
            </a:r>
          </a:p>
          <a:p>
            <a:r>
              <a:rPr lang="fi-FI" dirty="0"/>
              <a:t> </a:t>
            </a:r>
            <a:r>
              <a:rPr lang="fi-FI" dirty="0">
                <a:hlinkClick r:id="rId3"/>
              </a:rPr>
              <a:t>https://www.kesko.fi/yritys/vastuullisuus/olennaisuusarvio/</a:t>
            </a:r>
            <a:r>
              <a:rPr lang="fi-FI" dirty="0"/>
              <a:t> Keskon sidosryhmien olennaisuusarviointi</a:t>
            </a:r>
          </a:p>
          <a:p>
            <a:endParaRPr lang="fi-FI" dirty="0"/>
          </a:p>
        </p:txBody>
      </p:sp>
      <p:sp>
        <p:nvSpPr>
          <p:cNvPr id="4" name="Alatunnisteen paikkamerkki 3"/>
          <p:cNvSpPr>
            <a:spLocks noGrp="1"/>
          </p:cNvSpPr>
          <p:nvPr>
            <p:ph type="ftr" sz="quarter" idx="11"/>
          </p:nvPr>
        </p:nvSpPr>
        <p:spPr/>
        <p:txBody>
          <a:bodyPr/>
          <a:lstStyle/>
          <a:p>
            <a:r>
              <a:rPr lang="fi-FI" smtClean="0"/>
              <a:t>kiertotalousamk.fi</a:t>
            </a:r>
            <a:endParaRPr lang="fi-FI"/>
          </a:p>
        </p:txBody>
      </p:sp>
    </p:spTree>
    <p:extLst>
      <p:ext uri="{BB962C8B-B14F-4D97-AF65-F5344CB8AC3E}">
        <p14:creationId xmlns:p14="http://schemas.microsoft.com/office/powerpoint/2010/main" val="32041911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423850" y="1709738"/>
            <a:ext cx="9923599" cy="2852737"/>
          </a:xfrm>
        </p:spPr>
        <p:txBody>
          <a:bodyPr/>
          <a:lstStyle/>
          <a:p>
            <a:r>
              <a:rPr lang="fi-FI" dirty="0" smtClean="0"/>
              <a:t>TEHTÄVÄT</a:t>
            </a:r>
            <a:endParaRPr lang="fi-FI" dirty="0"/>
          </a:p>
        </p:txBody>
      </p:sp>
      <p:sp>
        <p:nvSpPr>
          <p:cNvPr id="3" name="Tekstin paikkamerkki 2"/>
          <p:cNvSpPr>
            <a:spLocks noGrp="1"/>
          </p:cNvSpPr>
          <p:nvPr>
            <p:ph type="body" idx="1"/>
          </p:nvPr>
        </p:nvSpPr>
        <p:spPr/>
        <p:txBody>
          <a:bodyPr/>
          <a:lstStyle/>
          <a:p>
            <a:r>
              <a:rPr lang="fi-FI" dirty="0" smtClean="0"/>
              <a:t>  </a:t>
            </a:r>
            <a:endParaRPr lang="fi-FI" dirty="0"/>
          </a:p>
        </p:txBody>
      </p:sp>
      <p:sp>
        <p:nvSpPr>
          <p:cNvPr id="4" name="Alatunnisteen paikkamerkki 3"/>
          <p:cNvSpPr>
            <a:spLocks noGrp="1"/>
          </p:cNvSpPr>
          <p:nvPr>
            <p:ph type="ftr" sz="quarter" idx="11"/>
          </p:nvPr>
        </p:nvSpPr>
        <p:spPr/>
        <p:txBody>
          <a:bodyPr/>
          <a:lstStyle/>
          <a:p>
            <a:r>
              <a:rPr lang="fi-FI" smtClean="0"/>
              <a:t>kiertotalousamk.fi</a:t>
            </a:r>
            <a:endParaRPr lang="fi-FI"/>
          </a:p>
        </p:txBody>
      </p:sp>
    </p:spTree>
    <p:extLst>
      <p:ext uri="{BB962C8B-B14F-4D97-AF65-F5344CB8AC3E}">
        <p14:creationId xmlns:p14="http://schemas.microsoft.com/office/powerpoint/2010/main" val="15340022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800" dirty="0"/>
              <a:t>Alla on kaksi yritystä. Pohdi </a:t>
            </a:r>
            <a:r>
              <a:rPr lang="fi-FI" sz="2800" b="1" dirty="0"/>
              <a:t>kaikki vastauksesi molempien </a:t>
            </a:r>
            <a:r>
              <a:rPr lang="fi-FI" sz="2800" dirty="0"/>
              <a:t>yritysten kannalta kussakin tehtävässä (kohdeorganisaatiot)</a:t>
            </a:r>
          </a:p>
        </p:txBody>
      </p:sp>
      <p:sp>
        <p:nvSpPr>
          <p:cNvPr id="3" name="Sisällön paikkamerkki 2"/>
          <p:cNvSpPr>
            <a:spLocks noGrp="1"/>
          </p:cNvSpPr>
          <p:nvPr>
            <p:ph sz="half" idx="1"/>
          </p:nvPr>
        </p:nvSpPr>
        <p:spPr/>
        <p:txBody>
          <a:bodyPr/>
          <a:lstStyle/>
          <a:p>
            <a:r>
              <a:rPr lang="fi-FI" dirty="0"/>
              <a:t>1. Paikallinen matkailualan yritys, joka tarjoaa majoitus- ja ravintolapalveluita.</a:t>
            </a:r>
          </a:p>
          <a:p>
            <a:endParaRPr lang="fi-FI" dirty="0"/>
          </a:p>
        </p:txBody>
      </p:sp>
      <p:sp>
        <p:nvSpPr>
          <p:cNvPr id="4" name="Sisällön paikkamerkki 3"/>
          <p:cNvSpPr>
            <a:spLocks noGrp="1"/>
          </p:cNvSpPr>
          <p:nvPr>
            <p:ph sz="half" idx="2"/>
          </p:nvPr>
        </p:nvSpPr>
        <p:spPr/>
        <p:txBody>
          <a:bodyPr/>
          <a:lstStyle/>
          <a:p>
            <a:r>
              <a:rPr lang="fi-FI" dirty="0"/>
              <a:t>2. Suomalainen elintarvikealan yritys, joka valmistaa lihatuotteita ja suunnittelee viennin aloittamista Ruotsiin. Henkilökuntaa on noin 50. Yritys suunnittelee samalla kiertotalouteen siirtymistä. </a:t>
            </a:r>
          </a:p>
          <a:p>
            <a:endParaRPr lang="fi-FI" dirty="0"/>
          </a:p>
        </p:txBody>
      </p:sp>
      <p:sp>
        <p:nvSpPr>
          <p:cNvPr id="5" name="Alatunnisteen paikkamerkki 4"/>
          <p:cNvSpPr>
            <a:spLocks noGrp="1"/>
          </p:cNvSpPr>
          <p:nvPr>
            <p:ph type="ftr" sz="quarter" idx="11"/>
          </p:nvPr>
        </p:nvSpPr>
        <p:spPr/>
        <p:txBody>
          <a:bodyPr/>
          <a:lstStyle/>
          <a:p>
            <a:r>
              <a:rPr lang="fi-FI" smtClean="0"/>
              <a:t>kiertotalousamk.fi</a:t>
            </a:r>
            <a:endParaRPr lang="fi-FI"/>
          </a:p>
        </p:txBody>
      </p:sp>
    </p:spTree>
    <p:extLst>
      <p:ext uri="{BB962C8B-B14F-4D97-AF65-F5344CB8AC3E}">
        <p14:creationId xmlns:p14="http://schemas.microsoft.com/office/powerpoint/2010/main" val="16024903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600" dirty="0"/>
              <a:t>Tehtävä 1. Sidosryhmäanalyysi ja vuorovaikutus </a:t>
            </a:r>
          </a:p>
        </p:txBody>
      </p:sp>
      <p:sp>
        <p:nvSpPr>
          <p:cNvPr id="3" name="Sisällön paikkamerkki 2"/>
          <p:cNvSpPr>
            <a:spLocks noGrp="1"/>
          </p:cNvSpPr>
          <p:nvPr>
            <p:ph sz="half" idx="1"/>
          </p:nvPr>
        </p:nvSpPr>
        <p:spPr>
          <a:xfrm>
            <a:off x="838200" y="1690688"/>
            <a:ext cx="10515600" cy="3756523"/>
          </a:xfrm>
        </p:spPr>
        <p:txBody>
          <a:bodyPr>
            <a:normAutofit fontScale="92500" lnSpcReduction="10000"/>
          </a:bodyPr>
          <a:lstStyle/>
          <a:p>
            <a:pPr marL="0" indent="0">
              <a:buNone/>
            </a:pPr>
            <a:r>
              <a:rPr lang="fi-FI" dirty="0"/>
              <a:t>Tunnista edellisessä kalvossa mainittujen kohdeyritysten sidosryhmät</a:t>
            </a:r>
          </a:p>
          <a:p>
            <a:pPr marL="0" indent="0">
              <a:buNone/>
            </a:pPr>
            <a:r>
              <a:rPr lang="fi-FI" dirty="0"/>
              <a:t>a) keskeiset sidosryhmät ja </a:t>
            </a:r>
            <a:br>
              <a:rPr lang="fi-FI" dirty="0"/>
            </a:br>
            <a:r>
              <a:rPr lang="fi-FI" dirty="0"/>
              <a:t>b) luokittele ne kuvan 1 mukaan . Kuva 1 on teoriaosassa kohdassa Sidosryhmäanalyysi </a:t>
            </a:r>
            <a:br>
              <a:rPr lang="fi-FI" dirty="0"/>
            </a:br>
            <a:r>
              <a:rPr lang="fi-FI" dirty="0"/>
              <a:t>c) Kerro perustellen, millaista vuorovaikutusta yrityksen tulisi käydä kunkin sidosryhmän kanssa</a:t>
            </a:r>
          </a:p>
          <a:p>
            <a:pPr marL="0" indent="0">
              <a:buNone/>
            </a:pPr>
            <a:r>
              <a:rPr lang="fi-FI" dirty="0"/>
              <a:t>d) Miten sidosryhmien painotuksen muuttuisivat, jos organisaatio haluaisi profiloitua kiertotalouden edelläkävijänä? Tulisiko tällöin mukaan uusia sidosryhmiä? </a:t>
            </a:r>
          </a:p>
          <a:p>
            <a:pPr marL="0" indent="0">
              <a:buNone/>
            </a:pPr>
            <a:r>
              <a:rPr lang="fi-FI" dirty="0"/>
              <a:t> </a:t>
            </a:r>
          </a:p>
          <a:p>
            <a:endParaRPr lang="fi-FI" dirty="0"/>
          </a:p>
        </p:txBody>
      </p:sp>
      <p:sp>
        <p:nvSpPr>
          <p:cNvPr id="4" name="Sisällön paikkamerkki 3"/>
          <p:cNvSpPr>
            <a:spLocks noGrp="1"/>
          </p:cNvSpPr>
          <p:nvPr>
            <p:ph sz="half" idx="2"/>
          </p:nvPr>
        </p:nvSpPr>
        <p:spPr/>
        <p:txBody>
          <a:bodyPr>
            <a:normAutofit fontScale="92500" lnSpcReduction="10000"/>
          </a:bodyPr>
          <a:lstStyle/>
          <a:p>
            <a:pPr marL="0" indent="0">
              <a:buNone/>
            </a:pPr>
            <a:r>
              <a:rPr lang="fi-FI" dirty="0" smtClean="0"/>
              <a:t>                                                                 .</a:t>
            </a:r>
            <a:endParaRPr lang="fi-FI" dirty="0"/>
          </a:p>
        </p:txBody>
      </p:sp>
      <p:sp>
        <p:nvSpPr>
          <p:cNvPr id="5" name="Alatunnisteen paikkamerkki 4"/>
          <p:cNvSpPr>
            <a:spLocks noGrp="1"/>
          </p:cNvSpPr>
          <p:nvPr>
            <p:ph type="ftr" sz="quarter" idx="11"/>
          </p:nvPr>
        </p:nvSpPr>
        <p:spPr/>
        <p:txBody>
          <a:bodyPr/>
          <a:lstStyle/>
          <a:p>
            <a:r>
              <a:rPr lang="fi-FI" dirty="0" smtClean="0"/>
              <a:t>kiertotalousamk.fi</a:t>
            </a:r>
            <a:endParaRPr lang="fi-FI" dirty="0"/>
          </a:p>
        </p:txBody>
      </p:sp>
    </p:spTree>
    <p:extLst>
      <p:ext uri="{BB962C8B-B14F-4D97-AF65-F5344CB8AC3E}">
        <p14:creationId xmlns:p14="http://schemas.microsoft.com/office/powerpoint/2010/main" val="27078753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600" dirty="0"/>
              <a:t>Tehtävä 2. Eri sidosryhmien kiinnostus yritykseen</a:t>
            </a:r>
          </a:p>
        </p:txBody>
      </p:sp>
      <p:sp>
        <p:nvSpPr>
          <p:cNvPr id="3" name="Sisällön paikkamerkki 2"/>
          <p:cNvSpPr>
            <a:spLocks noGrp="1"/>
          </p:cNvSpPr>
          <p:nvPr>
            <p:ph sz="half" idx="1"/>
          </p:nvPr>
        </p:nvSpPr>
        <p:spPr>
          <a:xfrm>
            <a:off x="838200" y="1690688"/>
            <a:ext cx="10515600" cy="3704272"/>
          </a:xfrm>
        </p:spPr>
        <p:txBody>
          <a:bodyPr>
            <a:normAutofit fontScale="92500" lnSpcReduction="20000"/>
          </a:bodyPr>
          <a:lstStyle/>
          <a:p>
            <a:r>
              <a:rPr lang="fi-FI" dirty="0"/>
              <a:t>Mistä seikoista olisit erityisen kiinnostut ja miksi </a:t>
            </a:r>
            <a:r>
              <a:rPr lang="fi-FI" b="1" dirty="0"/>
              <a:t>kummankin</a:t>
            </a:r>
            <a:r>
              <a:rPr lang="fi-FI" dirty="0"/>
              <a:t> kohdeyrityksen toiminnassa eli mitä tietoa haluaisit, jos olisit</a:t>
            </a:r>
          </a:p>
          <a:p>
            <a:r>
              <a:rPr lang="fi-FI" dirty="0"/>
              <a:t>a) (vastuullinen) asiakas  </a:t>
            </a:r>
          </a:p>
          <a:p>
            <a:r>
              <a:rPr lang="fi-FI" dirty="0"/>
              <a:t>b) työnhakija </a:t>
            </a:r>
          </a:p>
          <a:p>
            <a:r>
              <a:rPr lang="fi-FI" dirty="0"/>
              <a:t>c)  kunnanjohtaja </a:t>
            </a:r>
          </a:p>
          <a:p>
            <a:r>
              <a:rPr lang="fi-FI" dirty="0"/>
              <a:t>d) rahoittaja </a:t>
            </a:r>
          </a:p>
          <a:p>
            <a:r>
              <a:rPr lang="fi-FI" dirty="0"/>
              <a:t>e) jonkun muun sidosryhmän edustaja (valitse lisäksi vapaasti joku </a:t>
            </a:r>
            <a:r>
              <a:rPr lang="fi-FI" dirty="0" smtClean="0"/>
              <a:t>sidosryhmä)</a:t>
            </a:r>
          </a:p>
          <a:p>
            <a:pPr marL="0" indent="0">
              <a:buNone/>
            </a:pPr>
            <a:r>
              <a:rPr lang="fi-FI" dirty="0" smtClean="0"/>
              <a:t>      Ota vastauksissasi huomioon myös kiertotalouden näkökulma.</a:t>
            </a:r>
            <a:endParaRPr lang="fi-FI" dirty="0"/>
          </a:p>
        </p:txBody>
      </p:sp>
      <p:sp>
        <p:nvSpPr>
          <p:cNvPr id="4" name="Sisällön paikkamerkki 3"/>
          <p:cNvSpPr>
            <a:spLocks noGrp="1"/>
          </p:cNvSpPr>
          <p:nvPr>
            <p:ph sz="half" idx="2"/>
          </p:nvPr>
        </p:nvSpPr>
        <p:spPr/>
        <p:txBody>
          <a:bodyPr>
            <a:normAutofit fontScale="92500" lnSpcReduction="20000"/>
          </a:bodyPr>
          <a:lstStyle/>
          <a:p>
            <a:pPr marL="0" indent="0">
              <a:buNone/>
            </a:pPr>
            <a:r>
              <a:rPr lang="fi-FI" dirty="0" smtClean="0"/>
              <a:t>                                                        .</a:t>
            </a:r>
            <a:endParaRPr lang="fi-FI" dirty="0"/>
          </a:p>
        </p:txBody>
      </p:sp>
      <p:sp>
        <p:nvSpPr>
          <p:cNvPr id="5" name="Alatunnisteen paikkamerkki 4"/>
          <p:cNvSpPr>
            <a:spLocks noGrp="1"/>
          </p:cNvSpPr>
          <p:nvPr>
            <p:ph type="ftr" sz="quarter" idx="11"/>
          </p:nvPr>
        </p:nvSpPr>
        <p:spPr/>
        <p:txBody>
          <a:bodyPr/>
          <a:lstStyle/>
          <a:p>
            <a:r>
              <a:rPr lang="fi-FI" smtClean="0"/>
              <a:t>kiertotalousamk.fi</a:t>
            </a:r>
            <a:endParaRPr lang="fi-FI"/>
          </a:p>
        </p:txBody>
      </p:sp>
    </p:spTree>
    <p:extLst>
      <p:ext uri="{BB962C8B-B14F-4D97-AF65-F5344CB8AC3E}">
        <p14:creationId xmlns:p14="http://schemas.microsoft.com/office/powerpoint/2010/main" val="13706445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200" dirty="0"/>
              <a:t>Tehtävä 3. Sidosryhmiin liittyvät riskit ja mahdollisuudet </a:t>
            </a:r>
          </a:p>
        </p:txBody>
      </p:sp>
      <p:sp>
        <p:nvSpPr>
          <p:cNvPr id="3" name="Sisällön paikkamerkki 2"/>
          <p:cNvSpPr>
            <a:spLocks noGrp="1"/>
          </p:cNvSpPr>
          <p:nvPr>
            <p:ph idx="1"/>
          </p:nvPr>
        </p:nvSpPr>
        <p:spPr>
          <a:xfrm>
            <a:off x="1123406" y="1825625"/>
            <a:ext cx="10230394" cy="3177449"/>
          </a:xfrm>
        </p:spPr>
        <p:txBody>
          <a:bodyPr>
            <a:normAutofit/>
          </a:bodyPr>
          <a:lstStyle/>
          <a:p>
            <a:r>
              <a:rPr lang="fi-FI" dirty="0"/>
              <a:t>a) Mitä hyötyjä kohdeorganisaatioiden arvonluonnille voi olla avoimesta ja hyvin hoidetusta vuorovaikutuksesta sidosryhmien kanssa?  Pohdi sidosryhmäkohtaisesti. </a:t>
            </a:r>
          </a:p>
          <a:p>
            <a:r>
              <a:rPr lang="fi-FI" dirty="0"/>
              <a:t>b) Mitä sidosryhmiin liittyviä riskejä kohdeorganisaatiolla voi olla?   Pohdi sidosryhmäkohtaisesti.</a:t>
            </a:r>
          </a:p>
          <a:p>
            <a:r>
              <a:rPr lang="fi-FI" dirty="0"/>
              <a:t>c) Millaisia hiljaisia signaaleja yrityksen olisi hyvä </a:t>
            </a:r>
            <a:r>
              <a:rPr lang="fi-FI" dirty="0" smtClean="0"/>
              <a:t>kuulla riskien vähentämiseksi ja arvonluonnin lisäämiseksi ?</a:t>
            </a:r>
          </a:p>
          <a:p>
            <a:endParaRPr lang="fi-FI" dirty="0"/>
          </a:p>
        </p:txBody>
      </p:sp>
      <p:sp>
        <p:nvSpPr>
          <p:cNvPr id="4" name="Alatunnisteen paikkamerkki 3"/>
          <p:cNvSpPr>
            <a:spLocks noGrp="1"/>
          </p:cNvSpPr>
          <p:nvPr>
            <p:ph type="ftr" sz="quarter" idx="11"/>
          </p:nvPr>
        </p:nvSpPr>
        <p:spPr/>
        <p:txBody>
          <a:bodyPr/>
          <a:lstStyle/>
          <a:p>
            <a:r>
              <a:rPr lang="fi-FI" smtClean="0"/>
              <a:t>kiertotalousamk.fi</a:t>
            </a:r>
            <a:endParaRPr lang="fi-FI"/>
          </a:p>
        </p:txBody>
      </p:sp>
    </p:spTree>
    <p:extLst>
      <p:ext uri="{BB962C8B-B14F-4D97-AF65-F5344CB8AC3E}">
        <p14:creationId xmlns:p14="http://schemas.microsoft.com/office/powerpoint/2010/main" val="183094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600" dirty="0"/>
              <a:t>Tehtävä 4. Sidosryhmien odotusten </a:t>
            </a:r>
            <a:r>
              <a:rPr lang="fi-FI" sz="3600" dirty="0" smtClean="0"/>
              <a:t>selvittäminen</a:t>
            </a:r>
            <a:endParaRPr lang="fi-FI" sz="3600" dirty="0"/>
          </a:p>
        </p:txBody>
      </p:sp>
      <p:sp>
        <p:nvSpPr>
          <p:cNvPr id="3" name="Sisällön paikkamerkki 2"/>
          <p:cNvSpPr>
            <a:spLocks noGrp="1"/>
          </p:cNvSpPr>
          <p:nvPr>
            <p:ph idx="1"/>
          </p:nvPr>
        </p:nvSpPr>
        <p:spPr>
          <a:xfrm>
            <a:off x="1175656" y="1825625"/>
            <a:ext cx="10178143" cy="3490958"/>
          </a:xfrm>
        </p:spPr>
        <p:txBody>
          <a:bodyPr>
            <a:normAutofit fontScale="92500"/>
          </a:bodyPr>
          <a:lstStyle/>
          <a:p>
            <a:r>
              <a:rPr lang="fi-FI" dirty="0"/>
              <a:t>Tutustu alla olevan linkin sivuun ja sovella sen asioita kohdeyrityksiin</a:t>
            </a:r>
          </a:p>
          <a:p>
            <a:r>
              <a:rPr lang="fi-FI" dirty="0">
                <a:hlinkClick r:id="rId2"/>
              </a:rPr>
              <a:t>https://www.ratkaisutoimisto.com/kylla-sidosryhmat-tietaa/</a:t>
            </a:r>
            <a:endParaRPr lang="fi-FI" dirty="0"/>
          </a:p>
          <a:p>
            <a:r>
              <a:rPr lang="fi-FI" dirty="0"/>
              <a:t>Mieti, mitä kysyt,  miltä sidosryhmältä ja miltä sen osalta selvittääksesi </a:t>
            </a:r>
            <a:r>
              <a:rPr lang="fi-FI" b="1" dirty="0"/>
              <a:t>matkailualan yrityksen (yritys 1) </a:t>
            </a:r>
            <a:r>
              <a:rPr lang="fi-FI" dirty="0"/>
              <a:t>kiertotalouteen liittyviä </a:t>
            </a:r>
            <a:r>
              <a:rPr lang="fi-FI" dirty="0" smtClean="0"/>
              <a:t>odotuksia. </a:t>
            </a:r>
            <a:endParaRPr lang="fi-FI" dirty="0"/>
          </a:p>
          <a:p>
            <a:r>
              <a:rPr lang="fi-FI" dirty="0"/>
              <a:t>Mieti, mitä kysyt,  miltä sidosryhmältä ja miltä sen osalta selvittääksesi </a:t>
            </a:r>
            <a:r>
              <a:rPr lang="fi-FI" b="1" dirty="0"/>
              <a:t>liha-alan yrityksen (yritys 2) </a:t>
            </a:r>
            <a:r>
              <a:rPr lang="fi-FI" dirty="0"/>
              <a:t>vientimahdollisuuksiin ja kiertotalouteen liittyviä </a:t>
            </a:r>
            <a:r>
              <a:rPr lang="fi-FI" dirty="0" smtClean="0"/>
              <a:t>odotuksia.</a:t>
            </a:r>
            <a:endParaRPr lang="fi-FI" dirty="0"/>
          </a:p>
          <a:p>
            <a:endParaRPr lang="fi-FI" dirty="0"/>
          </a:p>
        </p:txBody>
      </p:sp>
      <p:sp>
        <p:nvSpPr>
          <p:cNvPr id="4" name="Alatunnisteen paikkamerkki 3"/>
          <p:cNvSpPr>
            <a:spLocks noGrp="1"/>
          </p:cNvSpPr>
          <p:nvPr>
            <p:ph type="ftr" sz="quarter" idx="11"/>
          </p:nvPr>
        </p:nvSpPr>
        <p:spPr/>
        <p:txBody>
          <a:bodyPr/>
          <a:lstStyle/>
          <a:p>
            <a:r>
              <a:rPr lang="fi-FI" smtClean="0"/>
              <a:t>kiertotalousamk.fi</a:t>
            </a:r>
            <a:endParaRPr lang="fi-FI"/>
          </a:p>
        </p:txBody>
      </p:sp>
    </p:spTree>
    <p:extLst>
      <p:ext uri="{BB962C8B-B14F-4D97-AF65-F5344CB8AC3E}">
        <p14:creationId xmlns:p14="http://schemas.microsoft.com/office/powerpoint/2010/main" val="5297643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Tehtävä 5. Moniulotteinen arvonluonti</a:t>
            </a:r>
          </a:p>
        </p:txBody>
      </p:sp>
      <p:sp>
        <p:nvSpPr>
          <p:cNvPr id="3" name="Sisällön paikkamerkki 2"/>
          <p:cNvSpPr>
            <a:spLocks noGrp="1"/>
          </p:cNvSpPr>
          <p:nvPr>
            <p:ph idx="1"/>
          </p:nvPr>
        </p:nvSpPr>
        <p:spPr>
          <a:xfrm>
            <a:off x="838200" y="1825625"/>
            <a:ext cx="10515600" cy="3660775"/>
          </a:xfrm>
        </p:spPr>
        <p:txBody>
          <a:bodyPr>
            <a:normAutofit fontScale="77500" lnSpcReduction="20000"/>
          </a:bodyPr>
          <a:lstStyle/>
          <a:p>
            <a:r>
              <a:rPr lang="fi-FI" dirty="0"/>
              <a:t>Aiemmissa sidosryhmätehtävissä pohdit arvonluontia yrityksen itselleen tuottaman lisäarvon kannalta.</a:t>
            </a:r>
          </a:p>
          <a:p>
            <a:r>
              <a:rPr lang="fi-FI" dirty="0"/>
              <a:t>Laajenna nyt arvonluonnin käsitystä lukemalla linkki Ja katsomalla videot </a:t>
            </a:r>
            <a:r>
              <a:rPr lang="fi-FI" dirty="0">
                <a:hlinkClick r:id="rId2"/>
              </a:rPr>
              <a:t>https://www.ttl.fi/oppimateriaalit/opas/arvonluonti/mista-e-arvonluonnissa-kyse/</a:t>
            </a:r>
            <a:r>
              <a:rPr lang="fi-FI" dirty="0"/>
              <a:t> </a:t>
            </a:r>
          </a:p>
          <a:p>
            <a:r>
              <a:rPr lang="fi-FI" dirty="0"/>
              <a:t> Pohdi laajemmin ( ei vain kohdeyrityksiin soveltaen), mitä on arvonluonti ja miten sen   käsite on muuttunut ja muuttumassa yhä laajemmaksi. Kerro lisäksi, mitä moniulotteista arvoa voi syntyä eri arvoverkon toimijoille, kun yritys toimii tiiviissä yhteistyössä sidosryhmiensä kanssa? Mitä arvoa voidaan tällöin menettää?  Kirjoita esseemuodossa.</a:t>
            </a:r>
          </a:p>
          <a:p>
            <a:r>
              <a:rPr lang="fi-FI" dirty="0"/>
              <a:t>Pohdi myös kohdeyrityksiin soveltaen, mitä arvoa syntyy arvoverkon eri sidosryhmille eri vaiheessa  ja miten  arvonluonti ja ajattelu mahdollisesti </a:t>
            </a:r>
            <a:r>
              <a:rPr lang="fi-FI" dirty="0" smtClean="0"/>
              <a:t>tulevaisuudessa muuttuu</a:t>
            </a:r>
            <a:r>
              <a:rPr lang="fi-FI" dirty="0"/>
              <a:t> </a:t>
            </a:r>
            <a:r>
              <a:rPr lang="fi-FI" dirty="0" smtClean="0"/>
              <a:t>tai sen </a:t>
            </a:r>
            <a:r>
              <a:rPr lang="fi-FI" dirty="0"/>
              <a:t>pitäisi muuttua </a:t>
            </a:r>
            <a:r>
              <a:rPr lang="fi-FI" dirty="0" smtClean="0"/>
              <a:t>kohdeyrityksessä </a:t>
            </a:r>
            <a:endParaRPr lang="fi-FI" dirty="0"/>
          </a:p>
          <a:p>
            <a:endParaRPr lang="fi-FI" dirty="0"/>
          </a:p>
        </p:txBody>
      </p:sp>
      <p:sp>
        <p:nvSpPr>
          <p:cNvPr id="4" name="Alatunnisteen paikkamerkki 3"/>
          <p:cNvSpPr>
            <a:spLocks noGrp="1"/>
          </p:cNvSpPr>
          <p:nvPr>
            <p:ph type="ftr" sz="quarter" idx="11"/>
          </p:nvPr>
        </p:nvSpPr>
        <p:spPr/>
        <p:txBody>
          <a:bodyPr/>
          <a:lstStyle/>
          <a:p>
            <a:r>
              <a:rPr lang="fi-FI" smtClean="0"/>
              <a:t>kiertotalousamk.fi</a:t>
            </a:r>
            <a:endParaRPr lang="fi-FI"/>
          </a:p>
        </p:txBody>
      </p:sp>
    </p:spTree>
    <p:extLst>
      <p:ext uri="{BB962C8B-B14F-4D97-AF65-F5344CB8AC3E}">
        <p14:creationId xmlns:p14="http://schemas.microsoft.com/office/powerpoint/2010/main" val="243688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Tavoitteet ja sisältö </a:t>
            </a:r>
            <a:endParaRPr lang="fi-FI" dirty="0"/>
          </a:p>
        </p:txBody>
      </p:sp>
      <p:sp>
        <p:nvSpPr>
          <p:cNvPr id="3" name="Sisällön paikkamerkki 2"/>
          <p:cNvSpPr>
            <a:spLocks noGrp="1"/>
          </p:cNvSpPr>
          <p:nvPr>
            <p:ph sz="half" idx="1"/>
          </p:nvPr>
        </p:nvSpPr>
        <p:spPr>
          <a:xfrm>
            <a:off x="838200" y="1825625"/>
            <a:ext cx="5181600" cy="3647328"/>
          </a:xfrm>
        </p:spPr>
        <p:txBody>
          <a:bodyPr>
            <a:normAutofit/>
          </a:bodyPr>
          <a:lstStyle/>
          <a:p>
            <a:pPr marL="0" indent="0">
              <a:buNone/>
            </a:pPr>
            <a:r>
              <a:rPr lang="fi-FI" sz="2400" b="1" dirty="0" smtClean="0"/>
              <a:t>Tavoitteet:</a:t>
            </a:r>
          </a:p>
          <a:p>
            <a:r>
              <a:rPr lang="fi-FI" sz="2400" dirty="0" smtClean="0"/>
              <a:t>Opiskelija </a:t>
            </a:r>
            <a:r>
              <a:rPr lang="fi-FI" sz="2400" dirty="0"/>
              <a:t>osaa tunnistaa kiertotalousajattelua soveltavan tai sitä kohti </a:t>
            </a:r>
            <a:r>
              <a:rPr lang="fi-FI" sz="2400" dirty="0" smtClean="0"/>
              <a:t>pyrkivän </a:t>
            </a:r>
            <a:r>
              <a:rPr lang="fi-FI" sz="2400" dirty="0"/>
              <a:t>organisaation keskeiset sidosryhmät ja osaa luokitella ne niiden merkittävyyden kannalta.</a:t>
            </a:r>
          </a:p>
          <a:p>
            <a:r>
              <a:rPr lang="fi-FI" sz="2400" dirty="0"/>
              <a:t>Opiskelija osaa valita organisaation kannalta oikeat vuorovaikutustavat eri sidosryhmien kanssa.  </a:t>
            </a:r>
          </a:p>
          <a:p>
            <a:endParaRPr lang="fi-FI" dirty="0"/>
          </a:p>
        </p:txBody>
      </p:sp>
      <p:sp>
        <p:nvSpPr>
          <p:cNvPr id="4" name="Sisällön paikkamerkki 3"/>
          <p:cNvSpPr>
            <a:spLocks noGrp="1"/>
          </p:cNvSpPr>
          <p:nvPr>
            <p:ph sz="half" idx="2"/>
          </p:nvPr>
        </p:nvSpPr>
        <p:spPr>
          <a:xfrm>
            <a:off x="6172200" y="1775012"/>
            <a:ext cx="5181600" cy="4250403"/>
          </a:xfrm>
        </p:spPr>
        <p:txBody>
          <a:bodyPr>
            <a:normAutofit/>
          </a:bodyPr>
          <a:lstStyle/>
          <a:p>
            <a:pPr marL="0" indent="0">
              <a:buNone/>
            </a:pPr>
            <a:r>
              <a:rPr lang="fi-FI" sz="2400" b="1" dirty="0" smtClean="0"/>
              <a:t>Sisältö:</a:t>
            </a:r>
          </a:p>
          <a:p>
            <a:r>
              <a:rPr lang="fi-FI" sz="2400" dirty="0" smtClean="0"/>
              <a:t>Mikä </a:t>
            </a:r>
            <a:r>
              <a:rPr lang="fi-FI" sz="2400" dirty="0"/>
              <a:t>on sidosryhmä?</a:t>
            </a:r>
          </a:p>
          <a:p>
            <a:r>
              <a:rPr lang="fi-FI" sz="2400" dirty="0"/>
              <a:t>Sidosryhmien merkitys organisaatiolle</a:t>
            </a:r>
          </a:p>
          <a:p>
            <a:r>
              <a:rPr lang="fi-FI" sz="2400" dirty="0"/>
              <a:t>Sidosryhmien luokittelu niiden vaikutusmahdollisuuksien ja kiinnostuksen mukaan.</a:t>
            </a:r>
          </a:p>
          <a:p>
            <a:r>
              <a:rPr lang="fi-FI" sz="2400" dirty="0"/>
              <a:t>Vuorovaikutus sidosryhmien kanssa ja sen merkitys arvonluonnille strategisen kehittämisen ja operatiivisen toiminnan kannalta</a:t>
            </a:r>
            <a:r>
              <a:rPr lang="fi-FI" sz="2600" dirty="0"/>
              <a:t>. </a:t>
            </a:r>
          </a:p>
          <a:p>
            <a:endParaRPr lang="fi-FI" dirty="0"/>
          </a:p>
        </p:txBody>
      </p:sp>
      <p:sp>
        <p:nvSpPr>
          <p:cNvPr id="5" name="Alatunnisteen paikkamerkki 4"/>
          <p:cNvSpPr>
            <a:spLocks noGrp="1"/>
          </p:cNvSpPr>
          <p:nvPr>
            <p:ph type="ftr" sz="quarter" idx="11"/>
          </p:nvPr>
        </p:nvSpPr>
        <p:spPr/>
        <p:txBody>
          <a:bodyPr/>
          <a:lstStyle/>
          <a:p>
            <a:r>
              <a:rPr lang="fi-FI" smtClean="0"/>
              <a:t>kiertotalousamk.fi</a:t>
            </a:r>
            <a:endParaRPr lang="fi-FI"/>
          </a:p>
        </p:txBody>
      </p:sp>
    </p:spTree>
    <p:extLst>
      <p:ext uri="{BB962C8B-B14F-4D97-AF65-F5344CB8AC3E}">
        <p14:creationId xmlns:p14="http://schemas.microsoft.com/office/powerpoint/2010/main" val="38015172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Suoritustapa ja oppimateriaali </a:t>
            </a:r>
            <a:endParaRPr lang="fi-FI" dirty="0"/>
          </a:p>
        </p:txBody>
      </p:sp>
      <p:sp>
        <p:nvSpPr>
          <p:cNvPr id="3" name="Sisällön paikkamerkki 2"/>
          <p:cNvSpPr>
            <a:spLocks noGrp="1"/>
          </p:cNvSpPr>
          <p:nvPr>
            <p:ph sz="half" idx="1"/>
          </p:nvPr>
        </p:nvSpPr>
        <p:spPr/>
        <p:txBody>
          <a:bodyPr/>
          <a:lstStyle/>
          <a:p>
            <a:pPr marL="0" indent="0">
              <a:buNone/>
            </a:pPr>
            <a:r>
              <a:rPr lang="fi-FI" b="1" dirty="0" smtClean="0"/>
              <a:t>Toteutus:</a:t>
            </a:r>
          </a:p>
          <a:p>
            <a:r>
              <a:rPr lang="fi-FI" dirty="0"/>
              <a:t>Kurssi voi sisältää kontaktiopetusta tai olla täysin verkkototeutus. </a:t>
            </a:r>
          </a:p>
          <a:p>
            <a:r>
              <a:rPr lang="fi-FI" dirty="0"/>
              <a:t>Kurssi suoritetaan aineistoihin perustuvilla tehtävillä ja mahdollisesti tentillä. </a:t>
            </a:r>
            <a:endParaRPr lang="fi-FI" dirty="0" smtClean="0"/>
          </a:p>
          <a:p>
            <a:r>
              <a:rPr lang="fi-FI" sz="2400" dirty="0" smtClean="0"/>
              <a:t>Kuuluu kokonaisuuteen </a:t>
            </a:r>
            <a:r>
              <a:rPr lang="fi-FI" sz="2000" dirty="0" smtClean="0"/>
              <a:t>https</a:t>
            </a:r>
            <a:r>
              <a:rPr lang="fi-FI" sz="2000" dirty="0"/>
              <a:t>://kiertotalousamk.turkuamk.fi/opintojaksot/</a:t>
            </a:r>
          </a:p>
          <a:p>
            <a:endParaRPr lang="fi-FI" dirty="0"/>
          </a:p>
          <a:p>
            <a:endParaRPr lang="fi-FI" dirty="0"/>
          </a:p>
        </p:txBody>
      </p:sp>
      <p:sp>
        <p:nvSpPr>
          <p:cNvPr id="4" name="Sisällön paikkamerkki 3"/>
          <p:cNvSpPr>
            <a:spLocks noGrp="1"/>
          </p:cNvSpPr>
          <p:nvPr>
            <p:ph sz="half" idx="2"/>
          </p:nvPr>
        </p:nvSpPr>
        <p:spPr/>
        <p:txBody>
          <a:bodyPr/>
          <a:lstStyle/>
          <a:p>
            <a:pPr marL="0" indent="0">
              <a:buNone/>
            </a:pPr>
            <a:r>
              <a:rPr lang="fi-FI" b="1" dirty="0" smtClean="0"/>
              <a:t>Opiskeluaineisto:</a:t>
            </a:r>
          </a:p>
          <a:p>
            <a:r>
              <a:rPr lang="fi-FI" b="1" dirty="0"/>
              <a:t>Juutinen, S. 2016. Strategisen yritysvastuun käsikirja.</a:t>
            </a:r>
            <a:r>
              <a:rPr lang="fi-FI" dirty="0"/>
              <a:t> Helsinki. Talentum Pro. Saatavana myös </a:t>
            </a:r>
            <a:r>
              <a:rPr lang="fi-FI" b="1" dirty="0"/>
              <a:t>e-kirjana. </a:t>
            </a:r>
            <a:endParaRPr lang="fi-FI" dirty="0"/>
          </a:p>
          <a:p>
            <a:r>
              <a:rPr lang="fi-FI" dirty="0"/>
              <a:t>Muut aineistot ilmoitetaan kurssin aikana. Kaikki materiaalit ovat saatavilla verkossa. </a:t>
            </a:r>
          </a:p>
          <a:p>
            <a:endParaRPr lang="fi-FI" dirty="0"/>
          </a:p>
        </p:txBody>
      </p:sp>
      <p:sp>
        <p:nvSpPr>
          <p:cNvPr id="5" name="Alatunnisteen paikkamerkki 4"/>
          <p:cNvSpPr>
            <a:spLocks noGrp="1"/>
          </p:cNvSpPr>
          <p:nvPr>
            <p:ph type="ftr" sz="quarter" idx="11"/>
          </p:nvPr>
        </p:nvSpPr>
        <p:spPr/>
        <p:txBody>
          <a:bodyPr/>
          <a:lstStyle/>
          <a:p>
            <a:r>
              <a:rPr lang="fi-FI" smtClean="0"/>
              <a:t>kiertotalousamk.fi</a:t>
            </a:r>
            <a:endParaRPr lang="fi-FI"/>
          </a:p>
        </p:txBody>
      </p:sp>
    </p:spTree>
    <p:extLst>
      <p:ext uri="{BB962C8B-B14F-4D97-AF65-F5344CB8AC3E}">
        <p14:creationId xmlns:p14="http://schemas.microsoft.com/office/powerpoint/2010/main" val="3745935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Sidosryhmäanalyysi (1)</a:t>
            </a:r>
            <a:endParaRPr lang="fi-FI" dirty="0"/>
          </a:p>
        </p:txBody>
      </p:sp>
      <p:sp>
        <p:nvSpPr>
          <p:cNvPr id="3" name="Sisällön paikkamerkki 2"/>
          <p:cNvSpPr>
            <a:spLocks noGrp="1"/>
          </p:cNvSpPr>
          <p:nvPr>
            <p:ph sz="half" idx="1"/>
          </p:nvPr>
        </p:nvSpPr>
        <p:spPr>
          <a:xfrm>
            <a:off x="838200" y="1690688"/>
            <a:ext cx="9932894" cy="3607453"/>
          </a:xfrm>
        </p:spPr>
        <p:txBody>
          <a:bodyPr>
            <a:normAutofit/>
          </a:bodyPr>
          <a:lstStyle/>
          <a:p>
            <a:r>
              <a:rPr lang="fi-FI" dirty="0"/>
              <a:t>Kertaa yrityksien sidosryhmien määritelmä</a:t>
            </a:r>
          </a:p>
          <a:p>
            <a:r>
              <a:rPr lang="fi-FI" dirty="0"/>
              <a:t>Yrityksen riskien ja mahdollisuuksien tunnistamisen kannalta on tärkeää tunnistaa yrityksen keskeiset sidosryhmät ja järjestelmällisesti olla vuorovaikutuksessa niiden kanssa. Yrityksen strategian valmistelussa ja operatiivisessa toiminnassa on siis tärkeää ottaa huomioon yrityksen kaikkien keskeisten sidosryhmien näkökulmat.</a:t>
            </a:r>
          </a:p>
          <a:p>
            <a:r>
              <a:rPr lang="fi-FI" dirty="0"/>
              <a:t>Lue lisää </a:t>
            </a:r>
            <a:r>
              <a:rPr lang="fi-FI" dirty="0">
                <a:hlinkClick r:id="rId2"/>
              </a:rPr>
              <a:t>Sidosryhmien merkityksestä </a:t>
            </a:r>
            <a:endParaRPr lang="fi-FI" dirty="0"/>
          </a:p>
          <a:p>
            <a:endParaRPr lang="fi-FI" dirty="0"/>
          </a:p>
        </p:txBody>
      </p:sp>
      <p:sp>
        <p:nvSpPr>
          <p:cNvPr id="4" name="Sisällön paikkamerkki 3"/>
          <p:cNvSpPr>
            <a:spLocks noGrp="1"/>
          </p:cNvSpPr>
          <p:nvPr>
            <p:ph sz="half" idx="2"/>
          </p:nvPr>
        </p:nvSpPr>
        <p:spPr/>
        <p:txBody>
          <a:bodyPr>
            <a:normAutofit/>
          </a:bodyPr>
          <a:lstStyle/>
          <a:p>
            <a:pPr marL="0" indent="0">
              <a:buNone/>
            </a:pPr>
            <a:r>
              <a:rPr lang="fi-FI" dirty="0" smtClean="0"/>
              <a:t>                                     </a:t>
            </a:r>
            <a:endParaRPr lang="fi-FI" dirty="0"/>
          </a:p>
        </p:txBody>
      </p:sp>
      <p:sp>
        <p:nvSpPr>
          <p:cNvPr id="5" name="Alatunnisteen paikkamerkki 4"/>
          <p:cNvSpPr>
            <a:spLocks noGrp="1"/>
          </p:cNvSpPr>
          <p:nvPr>
            <p:ph type="ftr" sz="quarter" idx="11"/>
          </p:nvPr>
        </p:nvSpPr>
        <p:spPr/>
        <p:txBody>
          <a:bodyPr/>
          <a:lstStyle/>
          <a:p>
            <a:r>
              <a:rPr lang="fi-FI" smtClean="0"/>
              <a:t>kiertotalousamk.fi</a:t>
            </a:r>
            <a:endParaRPr lang="fi-FI"/>
          </a:p>
        </p:txBody>
      </p:sp>
    </p:spTree>
    <p:extLst>
      <p:ext uri="{BB962C8B-B14F-4D97-AF65-F5344CB8AC3E}">
        <p14:creationId xmlns:p14="http://schemas.microsoft.com/office/powerpoint/2010/main" val="33485696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432594"/>
            <a:ext cx="10515600" cy="1107450"/>
          </a:xfrm>
        </p:spPr>
        <p:txBody>
          <a:bodyPr/>
          <a:lstStyle/>
          <a:p>
            <a:r>
              <a:rPr lang="fi-FI" dirty="0" smtClean="0"/>
              <a:t>Sidosryhmäanalyysi (2)</a:t>
            </a:r>
            <a:endParaRPr lang="fi-FI" dirty="0"/>
          </a:p>
        </p:txBody>
      </p:sp>
      <p:sp>
        <p:nvSpPr>
          <p:cNvPr id="3" name="Sisällön paikkamerkki 2"/>
          <p:cNvSpPr>
            <a:spLocks noGrp="1"/>
          </p:cNvSpPr>
          <p:nvPr>
            <p:ph sz="half" idx="1"/>
          </p:nvPr>
        </p:nvSpPr>
        <p:spPr>
          <a:xfrm>
            <a:off x="838199" y="1690688"/>
            <a:ext cx="10082349" cy="4351338"/>
          </a:xfrm>
        </p:spPr>
        <p:txBody>
          <a:bodyPr>
            <a:normAutofit fontScale="92500" lnSpcReduction="20000"/>
          </a:bodyPr>
          <a:lstStyle/>
          <a:p>
            <a:pPr marL="0" indent="0">
              <a:buNone/>
            </a:pPr>
            <a:r>
              <a:rPr lang="fi-FI" sz="2600" dirty="0" smtClean="0"/>
              <a:t>Vuorovaikutuksen eri tapoja </a:t>
            </a:r>
            <a:r>
              <a:rPr lang="fi-FI" sz="2600" dirty="0"/>
              <a:t>voidaan </a:t>
            </a:r>
            <a:r>
              <a:rPr lang="fi-FI" sz="2600" dirty="0" smtClean="0"/>
              <a:t>miettiä sen </a:t>
            </a:r>
            <a:r>
              <a:rPr lang="fi-FI" sz="2600" dirty="0"/>
              <a:t>mukaan, millainen kiinnostus </a:t>
            </a:r>
            <a:r>
              <a:rPr lang="fi-FI" sz="2600" dirty="0" smtClean="0"/>
              <a:t>sidosryhmillä </a:t>
            </a:r>
            <a:r>
              <a:rPr lang="fi-FI" sz="2600" dirty="0"/>
              <a:t>on </a:t>
            </a:r>
            <a:r>
              <a:rPr lang="fi-FI" sz="2600" dirty="0" smtClean="0"/>
              <a:t>yritystä kohtaan  </a:t>
            </a:r>
            <a:r>
              <a:rPr lang="fi-FI" sz="2600" dirty="0"/>
              <a:t>ja toisaalta, millainen vaikutusmahdollisuus niillä </a:t>
            </a:r>
            <a:r>
              <a:rPr lang="fi-FI" sz="2600" dirty="0" smtClean="0"/>
              <a:t>on yrityksen toimintaan. </a:t>
            </a:r>
            <a:endParaRPr lang="fi-FI" sz="2600" dirty="0"/>
          </a:p>
          <a:p>
            <a:pPr marL="0" indent="0">
              <a:buNone/>
            </a:pPr>
            <a:r>
              <a:rPr lang="fi-FI" sz="2600" dirty="0" smtClean="0"/>
              <a:t>Luokittelun </a:t>
            </a:r>
            <a:r>
              <a:rPr lang="fi-FI" sz="2600" dirty="0"/>
              <a:t>perusteella määritetään sitten vuorovaikutuksen tavat</a:t>
            </a:r>
          </a:p>
          <a:p>
            <a:r>
              <a:rPr lang="fi-FI" sz="2600" dirty="0"/>
              <a:t>Jos sidosryhmän kiinnostuksen taso ja vaikutusmahdollisuus on pieni, kyseeseen voi tulla avoin tiedotus.</a:t>
            </a:r>
          </a:p>
          <a:p>
            <a:r>
              <a:rPr lang="fi-FI" sz="2600" dirty="0"/>
              <a:t>Jos taas vaikutusmahdollisuus on suuri ja kiinnostuksen taso suuri, kyseeseen voi tulla kumppanuus.</a:t>
            </a:r>
          </a:p>
          <a:p>
            <a:r>
              <a:rPr lang="fi-FI" sz="2600" dirty="0"/>
              <a:t>Kannattaa </a:t>
            </a:r>
            <a:r>
              <a:rPr lang="fi-FI" sz="2600" dirty="0" smtClean="0"/>
              <a:t>kuitenkin muistaa</a:t>
            </a:r>
            <a:r>
              <a:rPr lang="fi-FI" sz="2600" dirty="0"/>
              <a:t>, että vaikka jonkin sidosryhmän kiinnostuksen taso voi tällä hetkellä olla pieni, sillä voi kuitenkin kiinnostus herätä ja olla suurikin vaikutusmahdollisuus </a:t>
            </a:r>
            <a:r>
              <a:rPr lang="fi-FI" sz="2600" dirty="0" smtClean="0"/>
              <a:t>tulevaisuudessa. Tulee siis seurata hiljaisia signaaleja ja tarkkailla kehityskulkuja. </a:t>
            </a:r>
            <a:endParaRPr lang="fi-FI" sz="2600" dirty="0"/>
          </a:p>
          <a:p>
            <a:r>
              <a:rPr lang="fi-FI" sz="2600" dirty="0" smtClean="0"/>
              <a:t>Lähde: Juutinen</a:t>
            </a:r>
            <a:r>
              <a:rPr lang="fi-FI" sz="2600" dirty="0"/>
              <a:t>, S. Strategisen yritysvastuun </a:t>
            </a:r>
            <a:r>
              <a:rPr lang="fi-FI" sz="2600" dirty="0" err="1" smtClean="0"/>
              <a:t>käsikirja,josta</a:t>
            </a:r>
            <a:r>
              <a:rPr lang="fi-FI" sz="2600" dirty="0" smtClean="0"/>
              <a:t> voit lukea lisää  </a:t>
            </a:r>
            <a:r>
              <a:rPr lang="fi-FI" sz="2600" dirty="0"/>
              <a:t>luvusta 6</a:t>
            </a:r>
            <a:r>
              <a:rPr lang="fi-FI" dirty="0"/>
              <a:t>.  </a:t>
            </a:r>
          </a:p>
          <a:p>
            <a:endParaRPr lang="fi-FI" dirty="0"/>
          </a:p>
        </p:txBody>
      </p:sp>
      <p:sp>
        <p:nvSpPr>
          <p:cNvPr id="4" name="Sisällön paikkamerkki 3"/>
          <p:cNvSpPr>
            <a:spLocks noGrp="1"/>
          </p:cNvSpPr>
          <p:nvPr>
            <p:ph sz="half" idx="2"/>
          </p:nvPr>
        </p:nvSpPr>
        <p:spPr>
          <a:xfrm>
            <a:off x="10920548" y="1825625"/>
            <a:ext cx="433252" cy="4216401"/>
          </a:xfrm>
        </p:spPr>
        <p:txBody>
          <a:bodyPr>
            <a:normAutofit fontScale="92500" lnSpcReduction="20000"/>
          </a:bodyPr>
          <a:lstStyle/>
          <a:p>
            <a:pPr marL="0" indent="0">
              <a:buNone/>
            </a:pPr>
            <a:r>
              <a:rPr lang="fi-FI" dirty="0" smtClean="0"/>
              <a:t>   </a:t>
            </a:r>
            <a:endParaRPr lang="fi-FI" dirty="0"/>
          </a:p>
        </p:txBody>
      </p:sp>
      <p:sp>
        <p:nvSpPr>
          <p:cNvPr id="5" name="Alatunnisteen paikkamerkki 4"/>
          <p:cNvSpPr>
            <a:spLocks noGrp="1"/>
          </p:cNvSpPr>
          <p:nvPr>
            <p:ph type="ftr" sz="quarter" idx="11"/>
          </p:nvPr>
        </p:nvSpPr>
        <p:spPr/>
        <p:txBody>
          <a:bodyPr/>
          <a:lstStyle/>
          <a:p>
            <a:r>
              <a:rPr lang="fi-FI" smtClean="0"/>
              <a:t>kiertotalousamk.fi</a:t>
            </a:r>
            <a:endParaRPr lang="fi-FI"/>
          </a:p>
        </p:txBody>
      </p:sp>
    </p:spTree>
    <p:extLst>
      <p:ext uri="{BB962C8B-B14F-4D97-AF65-F5344CB8AC3E}">
        <p14:creationId xmlns:p14="http://schemas.microsoft.com/office/powerpoint/2010/main" val="952778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Sidosryhmät ja </a:t>
            </a:r>
            <a:r>
              <a:rPr lang="fi-FI" dirty="0" smtClean="0"/>
              <a:t>riskit (1) </a:t>
            </a:r>
            <a:endParaRPr lang="fi-FI" dirty="0"/>
          </a:p>
        </p:txBody>
      </p:sp>
      <p:sp>
        <p:nvSpPr>
          <p:cNvPr id="3" name="Sisällön paikkamerkki 2"/>
          <p:cNvSpPr>
            <a:spLocks noGrp="1"/>
          </p:cNvSpPr>
          <p:nvPr>
            <p:ph idx="1"/>
          </p:nvPr>
        </p:nvSpPr>
        <p:spPr/>
        <p:txBody>
          <a:bodyPr/>
          <a:lstStyle/>
          <a:p>
            <a:r>
              <a:rPr lang="fi-FI" dirty="0"/>
              <a:t>Organisaatioiden </a:t>
            </a:r>
            <a:r>
              <a:rPr lang="fi-FI" dirty="0" err="1" smtClean="0"/>
              <a:t>sidosryhmístä</a:t>
            </a:r>
            <a:r>
              <a:rPr lang="fi-FI" dirty="0" smtClean="0"/>
              <a:t> voi organisaatioille aiheutua monenlaisia </a:t>
            </a:r>
            <a:r>
              <a:rPr lang="fi-FI" dirty="0"/>
              <a:t>riskejä. </a:t>
            </a:r>
            <a:r>
              <a:rPr lang="fi-FI" dirty="0" smtClean="0"/>
              <a:t>Luonnollisesti on myös päinvastoin, yrityksen toiminta voi vahingoittaa sidosryhmiä ja siitä voi seurata monenlaista ongelmaa</a:t>
            </a:r>
            <a:r>
              <a:rPr lang="fi-FI" dirty="0" smtClean="0">
                <a:solidFill>
                  <a:srgbClr val="FF0000"/>
                </a:solidFill>
              </a:rPr>
              <a:t>. </a:t>
            </a:r>
            <a:r>
              <a:rPr lang="fi-FI" dirty="0" smtClean="0"/>
              <a:t>Nykyisen </a:t>
            </a:r>
            <a:r>
              <a:rPr lang="fi-FI" dirty="0"/>
              <a:t>avoimen tiedonvälityksen aikana </a:t>
            </a:r>
            <a:r>
              <a:rPr lang="fi-FI" dirty="0" smtClean="0"/>
              <a:t>reaktio mihin tahansa asiaan voi </a:t>
            </a:r>
            <a:r>
              <a:rPr lang="fi-FI" dirty="0"/>
              <a:t>nousta puheenaiheeksi ja aiheuttaa organisaatiolle </a:t>
            </a:r>
            <a:r>
              <a:rPr lang="fi-FI" dirty="0" smtClean="0"/>
              <a:t>maineen menetystä, lisäkustannuksia tai muuta ongelmaa.</a:t>
            </a:r>
            <a:r>
              <a:rPr lang="fi-FI" dirty="0"/>
              <a:t> </a:t>
            </a:r>
            <a:r>
              <a:rPr lang="fi-FI" dirty="0" smtClean="0"/>
              <a:t> Esimerkiksi </a:t>
            </a:r>
            <a:r>
              <a:rPr lang="fi-FI" dirty="0"/>
              <a:t>alihankkijan työntekijöiden olosuhteet, ympäristövahinko tai sidosryhmän muuttuva mielipide ovat seikkoja, jotka voivat aiheuttaa organisaatiolle vahinkoa</a:t>
            </a:r>
            <a:r>
              <a:rPr lang="fi-FI" dirty="0" smtClean="0"/>
              <a:t>. </a:t>
            </a:r>
          </a:p>
          <a:p>
            <a:r>
              <a:rPr lang="fi-FI" dirty="0" smtClean="0"/>
              <a:t>Tulee siis  </a:t>
            </a:r>
            <a:endParaRPr lang="fi-FI" dirty="0"/>
          </a:p>
          <a:p>
            <a:endParaRPr lang="fi-FI" dirty="0"/>
          </a:p>
        </p:txBody>
      </p:sp>
      <p:sp>
        <p:nvSpPr>
          <p:cNvPr id="4" name="Alatunnisteen paikkamerkki 3"/>
          <p:cNvSpPr>
            <a:spLocks noGrp="1"/>
          </p:cNvSpPr>
          <p:nvPr>
            <p:ph type="ftr" sz="quarter" idx="11"/>
          </p:nvPr>
        </p:nvSpPr>
        <p:spPr/>
        <p:txBody>
          <a:bodyPr/>
          <a:lstStyle/>
          <a:p>
            <a:r>
              <a:rPr lang="fi-FI" dirty="0" smtClean="0"/>
              <a:t>kiertotalousamk.fi</a:t>
            </a:r>
            <a:endParaRPr lang="fi-FI" dirty="0"/>
          </a:p>
        </p:txBody>
      </p:sp>
    </p:spTree>
    <p:extLst>
      <p:ext uri="{BB962C8B-B14F-4D97-AF65-F5344CB8AC3E}">
        <p14:creationId xmlns:p14="http://schemas.microsoft.com/office/powerpoint/2010/main" val="976808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Sidosryhmät ja </a:t>
            </a:r>
            <a:r>
              <a:rPr lang="fi-FI" dirty="0" smtClean="0"/>
              <a:t>riskit (2) </a:t>
            </a:r>
            <a:endParaRPr lang="fi-FI" dirty="0"/>
          </a:p>
        </p:txBody>
      </p:sp>
      <p:sp>
        <p:nvSpPr>
          <p:cNvPr id="3" name="Sisällön paikkamerkki 2"/>
          <p:cNvSpPr>
            <a:spLocks noGrp="1"/>
          </p:cNvSpPr>
          <p:nvPr>
            <p:ph idx="1"/>
          </p:nvPr>
        </p:nvSpPr>
        <p:spPr>
          <a:xfrm>
            <a:off x="838200" y="1825626"/>
            <a:ext cx="10515600" cy="3620434"/>
          </a:xfrm>
        </p:spPr>
        <p:txBody>
          <a:bodyPr>
            <a:normAutofit lnSpcReduction="10000"/>
          </a:bodyPr>
          <a:lstStyle/>
          <a:p>
            <a:r>
              <a:rPr lang="fi-FI" dirty="0"/>
              <a:t>"Vastuullisuuskysymyksissä silmät on avattava erityisesti tärkeimpien sidosryhmien tunnereaktioille ja käyttäytymiselle sekä median toimintalogiikalle. Niiden vaikutukset maineeseen näkyvät nopeastikin. Sidosryhmien reaktiot eivät näy tuloslaskelmassa tai ilmaannu siististi ranskalaisin viivoin kokousmuistioon. Ne edellyttävät kohtaamista, vuorovaikutusta ja ymmärrystä – rahanarvoista resurssia, jonka merkitykseen ollaan laajasti vasta heräämässä. Vastuullisessa toiminnassa on tärkeää toimia avoimesti suhteessa kaikkiin sidosryhmiin. On tärkeää tunnistaa keskeiset sidosryhmät " </a:t>
            </a:r>
            <a:r>
              <a:rPr lang="fi-FI" sz="1600" dirty="0"/>
              <a:t>lähde</a:t>
            </a:r>
            <a:r>
              <a:rPr lang="fi-FI" dirty="0"/>
              <a:t> </a:t>
            </a:r>
            <a:r>
              <a:rPr lang="fi-FI" sz="2000" dirty="0">
                <a:hlinkClick r:id="rId2"/>
              </a:rPr>
              <a:t>https://sisaltomarkkinointi.medita.fi/vastuullisuus-on-riskeja-ja-mahdollisuuksia</a:t>
            </a:r>
            <a:r>
              <a:rPr lang="fi-FI" dirty="0">
                <a:hlinkClick r:id="rId2"/>
              </a:rPr>
              <a:t> </a:t>
            </a:r>
            <a:endParaRPr lang="fi-FI" dirty="0"/>
          </a:p>
          <a:p>
            <a:endParaRPr lang="fi-FI" dirty="0"/>
          </a:p>
        </p:txBody>
      </p:sp>
      <p:sp>
        <p:nvSpPr>
          <p:cNvPr id="4" name="Alatunnisteen paikkamerkki 3"/>
          <p:cNvSpPr>
            <a:spLocks noGrp="1"/>
          </p:cNvSpPr>
          <p:nvPr>
            <p:ph type="ftr" sz="quarter" idx="11"/>
          </p:nvPr>
        </p:nvSpPr>
        <p:spPr/>
        <p:txBody>
          <a:bodyPr/>
          <a:lstStyle/>
          <a:p>
            <a:r>
              <a:rPr lang="fi-FI" smtClean="0"/>
              <a:t>kiertotalousamk.fi</a:t>
            </a:r>
            <a:endParaRPr lang="fi-FI"/>
          </a:p>
        </p:txBody>
      </p:sp>
    </p:spTree>
    <p:extLst>
      <p:ext uri="{BB962C8B-B14F-4D97-AF65-F5344CB8AC3E}">
        <p14:creationId xmlns:p14="http://schemas.microsoft.com/office/powerpoint/2010/main" val="34221967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Sidosryhmät ja </a:t>
            </a:r>
            <a:r>
              <a:rPr lang="fi-FI" dirty="0" smtClean="0"/>
              <a:t>riskit (3) </a:t>
            </a:r>
            <a:endParaRPr lang="fi-FI" dirty="0"/>
          </a:p>
        </p:txBody>
      </p:sp>
      <p:sp>
        <p:nvSpPr>
          <p:cNvPr id="3" name="Sisällön paikkamerkki 2"/>
          <p:cNvSpPr>
            <a:spLocks noGrp="1"/>
          </p:cNvSpPr>
          <p:nvPr>
            <p:ph idx="1"/>
          </p:nvPr>
        </p:nvSpPr>
        <p:spPr/>
        <p:txBody>
          <a:bodyPr/>
          <a:lstStyle/>
          <a:p>
            <a:r>
              <a:rPr lang="fi-FI" dirty="0" smtClean="0"/>
              <a:t>Sidosryhmiin liittyviä riskejä voidaan kartoittaa etukäteen ja jopa kääntää niitä mahdollisuuksiksi kysymällä, tutkimalla ja mittaamalla. </a:t>
            </a:r>
          </a:p>
          <a:p>
            <a:r>
              <a:rPr lang="fi-FI" dirty="0" smtClean="0"/>
              <a:t>Sidosryhmien tunnereaktiot vaativat kohtaamista</a:t>
            </a:r>
            <a:r>
              <a:rPr lang="fi-FI" dirty="0"/>
              <a:t> </a:t>
            </a:r>
            <a:r>
              <a:rPr lang="fi-FI" dirty="0" smtClean="0"/>
              <a:t>ja ymmärrystä sekä avoimuutta suhteessa kaikkiin sidosryhmiin.  </a:t>
            </a:r>
          </a:p>
          <a:p>
            <a:r>
              <a:rPr lang="fi-FI" dirty="0"/>
              <a:t>Erityisesti tärkeimpien sidosryhmien tunnereaktioita ja käyttäytymistä tulee analysoida. Samoin tulee tutkia median toimintalogiikkaa.  </a:t>
            </a:r>
          </a:p>
          <a:p>
            <a:endParaRPr lang="fi-FI" dirty="0" smtClean="0"/>
          </a:p>
          <a:p>
            <a:pPr marL="0" indent="0">
              <a:buNone/>
            </a:pPr>
            <a:r>
              <a:rPr lang="fi-FI" sz="1600" dirty="0" smtClean="0"/>
              <a:t>Lähde</a:t>
            </a:r>
            <a:r>
              <a:rPr lang="fi-FI" sz="1600" dirty="0"/>
              <a:t>: </a:t>
            </a:r>
            <a:r>
              <a:rPr lang="fi-FI" sz="1600" dirty="0">
                <a:hlinkClick r:id="rId2"/>
              </a:rPr>
              <a:t>https://</a:t>
            </a:r>
            <a:r>
              <a:rPr lang="fi-FI" sz="1600" dirty="0" smtClean="0">
                <a:hlinkClick r:id="rId2"/>
              </a:rPr>
              <a:t>sisaltomarkkinointi.medita.fi/vastuullisuus-on-riskeja-ja-mahdollisuuksia</a:t>
            </a:r>
            <a:r>
              <a:rPr lang="fi-FI" sz="1600" dirty="0" smtClean="0"/>
              <a:t>    Lue lisää linkistä.</a:t>
            </a:r>
            <a:endParaRPr lang="fi-FI" sz="1600" dirty="0"/>
          </a:p>
        </p:txBody>
      </p:sp>
      <p:sp>
        <p:nvSpPr>
          <p:cNvPr id="4" name="Alatunnisteen paikkamerkki 3"/>
          <p:cNvSpPr>
            <a:spLocks noGrp="1"/>
          </p:cNvSpPr>
          <p:nvPr>
            <p:ph type="ftr" sz="quarter" idx="11"/>
          </p:nvPr>
        </p:nvSpPr>
        <p:spPr/>
        <p:txBody>
          <a:bodyPr/>
          <a:lstStyle/>
          <a:p>
            <a:r>
              <a:rPr lang="fi-FI" smtClean="0"/>
              <a:t>kiertotalousamk.fi</a:t>
            </a:r>
            <a:endParaRPr lang="fi-FI"/>
          </a:p>
        </p:txBody>
      </p:sp>
    </p:spTree>
    <p:extLst>
      <p:ext uri="{BB962C8B-B14F-4D97-AF65-F5344CB8AC3E}">
        <p14:creationId xmlns:p14="http://schemas.microsoft.com/office/powerpoint/2010/main" val="29311835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Sidosryhmät ja </a:t>
            </a:r>
            <a:r>
              <a:rPr lang="fi-FI" dirty="0" smtClean="0"/>
              <a:t>riskit (4) </a:t>
            </a:r>
            <a:endParaRPr lang="fi-FI" dirty="0"/>
          </a:p>
        </p:txBody>
      </p:sp>
      <p:sp>
        <p:nvSpPr>
          <p:cNvPr id="3" name="Sisällön paikkamerkki 2"/>
          <p:cNvSpPr>
            <a:spLocks noGrp="1"/>
          </p:cNvSpPr>
          <p:nvPr>
            <p:ph idx="1"/>
          </p:nvPr>
        </p:nvSpPr>
        <p:spPr>
          <a:xfrm>
            <a:off x="838200" y="1825626"/>
            <a:ext cx="10515600" cy="3464832"/>
          </a:xfrm>
        </p:spPr>
        <p:txBody>
          <a:bodyPr>
            <a:normAutofit fontScale="40000" lnSpcReduction="20000"/>
          </a:bodyPr>
          <a:lstStyle/>
          <a:p>
            <a:r>
              <a:rPr lang="fi-FI" sz="5900" dirty="0"/>
              <a:t>Riskejä tulee </a:t>
            </a:r>
            <a:r>
              <a:rPr lang="fi-FI" sz="5900" dirty="0" smtClean="0"/>
              <a:t> </a:t>
            </a:r>
            <a:r>
              <a:rPr lang="fi-FI" sz="5900" dirty="0"/>
              <a:t>miettiä siitä näkökulmasta, millaisia vaikutuksia niillä </a:t>
            </a:r>
            <a:r>
              <a:rPr lang="fi-FI" sz="5900" dirty="0" smtClean="0"/>
              <a:t>toteutuessaan on organisaation </a:t>
            </a:r>
            <a:r>
              <a:rPr lang="fi-FI" sz="5900" dirty="0"/>
              <a:t>sidosryhmiin, ja millaiset reaktiot niistä </a:t>
            </a:r>
            <a:r>
              <a:rPr lang="fi-FI" sz="5900" dirty="0" smtClean="0"/>
              <a:t>mahdollisti tulevat</a:t>
            </a:r>
            <a:r>
              <a:rPr lang="fi-FI" sz="5900" dirty="0"/>
              <a:t>.  Avoimessa vuorovaikutuksessa saadaan jo ennakkoon käsityksiä siitä, millaisia muutoksia sidosryhmien odotuksissa ja mielipiteissä tulee olemaan.  Saatu tieto tulee johdonmukaisesti käsitellä ja viedä eteenpäin suunnitellussa </a:t>
            </a:r>
            <a:r>
              <a:rPr lang="fi-FI" sz="5900" dirty="0" smtClean="0"/>
              <a:t>prosessissa.  Näin johdettuna </a:t>
            </a:r>
            <a:r>
              <a:rPr lang="fi-FI" sz="5900" dirty="0"/>
              <a:t>tieto on oikeaan aikaan henkilöillä, jotka tarvitsevat sitä.</a:t>
            </a:r>
          </a:p>
          <a:p>
            <a:r>
              <a:rPr lang="fi-FI" sz="5900" dirty="0" smtClean="0"/>
              <a:t>Tässä </a:t>
            </a:r>
            <a:r>
              <a:rPr lang="fi-FI" sz="5900" dirty="0"/>
              <a:t>linkissä esitellään </a:t>
            </a:r>
            <a:r>
              <a:rPr lang="fi-FI" sz="5900" dirty="0" err="1"/>
              <a:t>PK-yritysten</a:t>
            </a:r>
            <a:r>
              <a:rPr lang="fi-FI" sz="5900" dirty="0"/>
              <a:t> riskienhallintaa eri sidosryhmien kannalta. </a:t>
            </a:r>
            <a:endParaRPr lang="fi-FI" sz="5900" dirty="0" smtClean="0"/>
          </a:p>
          <a:p>
            <a:pPr marL="0" indent="0">
              <a:buNone/>
            </a:pPr>
            <a:r>
              <a:rPr lang="fi-FI" sz="6000" dirty="0" smtClean="0">
                <a:hlinkClick r:id="rId2"/>
              </a:rPr>
              <a:t>    </a:t>
            </a:r>
            <a:r>
              <a:rPr lang="fi-FI" sz="6000" dirty="0" err="1" smtClean="0">
                <a:hlinkClick r:id="rId2"/>
              </a:rPr>
              <a:t>PK-yrityksen</a:t>
            </a:r>
            <a:r>
              <a:rPr lang="fi-FI" sz="6000" dirty="0" smtClean="0">
                <a:hlinkClick r:id="rId2"/>
              </a:rPr>
              <a:t> riskienhallinta</a:t>
            </a:r>
            <a:endParaRPr lang="fi-FI" sz="6000" dirty="0" smtClean="0"/>
          </a:p>
          <a:p>
            <a:r>
              <a:rPr lang="fi-FI" sz="6000" dirty="0"/>
              <a:t>LISÄÄ aiheesta löydät esimerkiksi Strategisen yritysvastuun käsikirjasta luvusta 6. </a:t>
            </a:r>
          </a:p>
          <a:p>
            <a:pPr marL="0" indent="0">
              <a:buNone/>
            </a:pPr>
            <a:r>
              <a:rPr lang="fi-FI" dirty="0"/>
              <a:t> </a:t>
            </a:r>
          </a:p>
          <a:p>
            <a:endParaRPr lang="fi-FI" dirty="0"/>
          </a:p>
        </p:txBody>
      </p:sp>
      <p:sp>
        <p:nvSpPr>
          <p:cNvPr id="4" name="Alatunnisteen paikkamerkki 3"/>
          <p:cNvSpPr>
            <a:spLocks noGrp="1"/>
          </p:cNvSpPr>
          <p:nvPr>
            <p:ph type="ftr" sz="quarter" idx="11"/>
          </p:nvPr>
        </p:nvSpPr>
        <p:spPr/>
        <p:txBody>
          <a:bodyPr/>
          <a:lstStyle/>
          <a:p>
            <a:r>
              <a:rPr lang="fi-FI" smtClean="0"/>
              <a:t>kiertotalousamk.fi</a:t>
            </a:r>
            <a:endParaRPr lang="fi-FI"/>
          </a:p>
        </p:txBody>
      </p:sp>
    </p:spTree>
    <p:extLst>
      <p:ext uri="{BB962C8B-B14F-4D97-AF65-F5344CB8AC3E}">
        <p14:creationId xmlns:p14="http://schemas.microsoft.com/office/powerpoint/2010/main" val="227438860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Mukautettu suunnittelumalli">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76865ef9-df32-4c37-ae45-f9784eb47bff">427W7XWPXQD2-403814790-1590</_dlc_DocId>
    <_dlc_DocIdUrl xmlns="76865ef9-df32-4c37-ae45-f9784eb47bff">
      <Url>https://tt.eduuni.fi/sites/luc-lapinamk-extra/kiertotalousosaamista-ammattikorkeakouluihin/_layouts/15/DocIdRedir.aspx?ID=427W7XWPXQD2-403814790-1590</Url>
      <Description>427W7XWPXQD2-403814790-1590</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844F74372C55FE4B821D5F2378F4B2BA" ma:contentTypeVersion="1" ma:contentTypeDescription="Luo uusi asiakirja." ma:contentTypeScope="" ma:versionID="822fe6b422b8dec44a40602c4233d47b">
  <xsd:schema xmlns:xsd="http://www.w3.org/2001/XMLSchema" xmlns:xs="http://www.w3.org/2001/XMLSchema" xmlns:p="http://schemas.microsoft.com/office/2006/metadata/properties" xmlns:ns2="76865ef9-df32-4c37-ae45-f9784eb47bff" xmlns:ns3="7e9e6169-ad39-4139-80cb-366121f0def0" targetNamespace="http://schemas.microsoft.com/office/2006/metadata/properties" ma:root="true" ma:fieldsID="6eb707645daa25c755dded653de544e8" ns2:_="" ns3:_="">
    <xsd:import namespace="76865ef9-df32-4c37-ae45-f9784eb47bff"/>
    <xsd:import namespace="7e9e6169-ad39-4139-80cb-366121f0def0"/>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865ef9-df32-4c37-ae45-f9784eb47bff" elementFormDefault="qualified">
    <xsd:import namespace="http://schemas.microsoft.com/office/2006/documentManagement/types"/>
    <xsd:import namespace="http://schemas.microsoft.com/office/infopath/2007/PartnerControls"/>
    <xsd:element name="_dlc_DocId" ma:index="8" nillable="true" ma:displayName="Tiedostotunnisteen arvo" ma:description="Tälle kohteelle määritetyn tiedostotunnisteen arvo." ma:internalName="_dlc_DocId" ma:readOnly="true">
      <xsd:simpleType>
        <xsd:restriction base="dms:Text"/>
      </xsd:simpleType>
    </xsd:element>
    <xsd:element name="_dlc_DocIdUrl" ma:index="9" nillable="true" ma:displayName="Tiedostotunniste" ma:description="Tämän tiedoston pysyvä linkki."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e9e6169-ad39-4139-80cb-366121f0def0" elementFormDefault="qualified">
    <xsd:import namespace="http://schemas.microsoft.com/office/2006/documentManagement/types"/>
    <xsd:import namespace="http://schemas.microsoft.com/office/infopath/2007/PartnerControls"/>
    <xsd:element name="SharedWithUsers" ma:index="11" nillable="true" ma:displayName="Jaettu"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511FB009-BD01-46A5-8707-C89D1C4FBDB4}">
  <ds:schemaRefs>
    <ds:schemaRef ds:uri="http://www.w3.org/XML/1998/namespace"/>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purl.org/dc/terms/"/>
    <ds:schemaRef ds:uri="76865ef9-df32-4c37-ae45-f9784eb47bff"/>
    <ds:schemaRef ds:uri="7e9e6169-ad39-4139-80cb-366121f0def0"/>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09A295B2-FAEA-404F-B67E-2F6DC4573A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6865ef9-df32-4c37-ae45-f9784eb47bff"/>
    <ds:schemaRef ds:uri="7e9e6169-ad39-4139-80cb-366121f0de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68FDA8B-CD65-4CD9-97D8-FB5AB53E6CCC}">
  <ds:schemaRefs>
    <ds:schemaRef ds:uri="http://schemas.microsoft.com/sharepoint/v3/contenttype/forms"/>
  </ds:schemaRefs>
</ds:datastoreItem>
</file>

<file path=customXml/itemProps4.xml><?xml version="1.0" encoding="utf-8"?>
<ds:datastoreItem xmlns:ds="http://schemas.openxmlformats.org/officeDocument/2006/customXml" ds:itemID="{CD45E855-3A02-4BAE-B75B-409022FD4806}">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2308</TotalTime>
  <Words>1281</Words>
  <Application>Microsoft Office PowerPoint</Application>
  <PresentationFormat>Widescreen</PresentationFormat>
  <Paragraphs>117</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Microsoft Sans Serif</vt:lpstr>
      <vt:lpstr>1_Mukautettu suunnittelumalli</vt:lpstr>
      <vt:lpstr>Sidosryhmät</vt:lpstr>
      <vt:lpstr>Tavoitteet ja sisältö </vt:lpstr>
      <vt:lpstr>Suoritustapa ja oppimateriaali </vt:lpstr>
      <vt:lpstr>Sidosryhmäanalyysi (1)</vt:lpstr>
      <vt:lpstr>Sidosryhmäanalyysi (2)</vt:lpstr>
      <vt:lpstr>Sidosryhmät ja riskit (1) </vt:lpstr>
      <vt:lpstr>Sidosryhmät ja riskit (2) </vt:lpstr>
      <vt:lpstr>Sidosryhmät ja riskit (3) </vt:lpstr>
      <vt:lpstr>Sidosryhmät ja riskit (4) </vt:lpstr>
      <vt:lpstr>Sidosryhmät ja arvonluonti (1) </vt:lpstr>
      <vt:lpstr>Sidosryhmät ja arvonluonti (2) </vt:lpstr>
      <vt:lpstr>Sidosryhmät ja arvonluonti (3) </vt:lpstr>
      <vt:lpstr>TEHTÄVÄT</vt:lpstr>
      <vt:lpstr>Alla on kaksi yritystä. Pohdi kaikki vastauksesi molempien yritysten kannalta kussakin tehtävässä (kohdeorganisaatiot)</vt:lpstr>
      <vt:lpstr>Tehtävä 1. Sidosryhmäanalyysi ja vuorovaikutus </vt:lpstr>
      <vt:lpstr>Tehtävä 2. Eri sidosryhmien kiinnostus yritykseen</vt:lpstr>
      <vt:lpstr>Tehtävä 3. Sidosryhmiin liittyvät riskit ja mahdollisuudet </vt:lpstr>
      <vt:lpstr>Tehtävä 4. Sidosryhmien odotusten selvittäminen</vt:lpstr>
      <vt:lpstr>Tehtävä 5. Moniulotteinen arvonluonti</vt:lpstr>
    </vt:vector>
  </TitlesOfParts>
  <Company>Turun ammattikorkeakoulu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Sidosryhmät</dc:title>
  <dc:creator>Virta Marketta</dc:creator>
  <cp:lastModifiedBy>Niemelä, Riitta</cp:lastModifiedBy>
  <cp:revision>55</cp:revision>
  <dcterms:created xsi:type="dcterms:W3CDTF">2019-02-14T13:35:11Z</dcterms:created>
  <dcterms:modified xsi:type="dcterms:W3CDTF">2020-09-28T05:41:54Z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0x010100844F74372C55FE4B821D5F2378F4B2BA</vt:lpwstr>
  </property>
  <property fmtid="{D5CDD505-2E9C-101B-9397-08002B2CF9AE}" pid="3" name="_dlc_DocIdItemGuid">
    <vt:lpwstr>db07e57f-cb60-4b3f-b533-83c4734a93b9</vt:lpwstr>
  </property>
</Properties>
</file>