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27"/>
  </p:notesMasterIdLst>
  <p:handoutMasterIdLst>
    <p:handoutMasterId r:id="rId28"/>
  </p:handoutMasterIdLst>
  <p:sldIdLst>
    <p:sldId id="262" r:id="rId5"/>
    <p:sldId id="264" r:id="rId6"/>
    <p:sldId id="265" r:id="rId7"/>
    <p:sldId id="266" r:id="rId8"/>
    <p:sldId id="279" r:id="rId9"/>
    <p:sldId id="267" r:id="rId10"/>
    <p:sldId id="268" r:id="rId11"/>
    <p:sldId id="269" r:id="rId12"/>
    <p:sldId id="292" r:id="rId13"/>
    <p:sldId id="285" r:id="rId14"/>
    <p:sldId id="293" r:id="rId15"/>
    <p:sldId id="271" r:id="rId16"/>
    <p:sldId id="294" r:id="rId17"/>
    <p:sldId id="295" r:id="rId18"/>
    <p:sldId id="273" r:id="rId19"/>
    <p:sldId id="296" r:id="rId20"/>
    <p:sldId id="297" r:id="rId21"/>
    <p:sldId id="298" r:id="rId22"/>
    <p:sldId id="276" r:id="rId23"/>
    <p:sldId id="299" r:id="rId24"/>
    <p:sldId id="283" r:id="rId25"/>
    <p:sldId id="300"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2260"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37EE9C-2D87-A028-D8BA-C76090064A1C}" name="Nina Kukkasniemi (TAMK)" initials="NK(" userId="S::nina.kukkasniemi@tuni.fi::475c3659-4520-4bf8-8d39-06a4c884cf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08E"/>
    <a:srgbClr val="7DCDBE"/>
    <a:srgbClr val="EFEFEF"/>
    <a:srgbClr val="C3B9D7"/>
    <a:srgbClr val="FFDCA5"/>
    <a:srgbClr val="F07387"/>
    <a:srgbClr val="F5A5C8"/>
    <a:srgbClr val="82C8F0"/>
    <a:srgbClr val="270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8" autoAdjust="0"/>
    <p:restoredTop sz="88141" autoAdjust="0"/>
  </p:normalViewPr>
  <p:slideViewPr>
    <p:cSldViewPr snapToObjects="1" showGuides="1">
      <p:cViewPr varScale="1">
        <p:scale>
          <a:sx n="59" d="100"/>
          <a:sy n="59" d="100"/>
        </p:scale>
        <p:origin x="1048" y="48"/>
      </p:cViewPr>
      <p:guideLst>
        <p:guide orient="horz" pos="2160"/>
        <p:guide orient="horz" pos="22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56" d="100"/>
          <a:sy n="156" d="100"/>
        </p:scale>
        <p:origin x="54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ja Lähteenmäki (TAMK)" userId="ee232dbd-0a33-43c4-bfc8-1e13bbcfcdae" providerId="ADAL" clId="{7EBE7650-91B5-46D5-BAB6-C29813B03513}"/>
    <pc:docChg chg="undo custSel modSld">
      <pc:chgData name="Eija Lähteenmäki (TAMK)" userId="ee232dbd-0a33-43c4-bfc8-1e13bbcfcdae" providerId="ADAL" clId="{7EBE7650-91B5-46D5-BAB6-C29813B03513}" dt="2024-04-27T09:32:21.436" v="473" actId="207"/>
      <pc:docMkLst>
        <pc:docMk/>
      </pc:docMkLst>
      <pc:sldChg chg="modSp mod">
        <pc:chgData name="Eija Lähteenmäki (TAMK)" userId="ee232dbd-0a33-43c4-bfc8-1e13bbcfcdae" providerId="ADAL" clId="{7EBE7650-91B5-46D5-BAB6-C29813B03513}" dt="2024-04-27T08:58:19.740" v="1" actId="207"/>
        <pc:sldMkLst>
          <pc:docMk/>
          <pc:sldMk cId="136812777" sldId="265"/>
        </pc:sldMkLst>
        <pc:spChg chg="mod">
          <ac:chgData name="Eija Lähteenmäki (TAMK)" userId="ee232dbd-0a33-43c4-bfc8-1e13bbcfcdae" providerId="ADAL" clId="{7EBE7650-91B5-46D5-BAB6-C29813B03513}" dt="2024-04-27T08:58:19.740" v="1" actId="207"/>
          <ac:spMkLst>
            <pc:docMk/>
            <pc:sldMk cId="136812777" sldId="265"/>
            <ac:spMk id="3" creationId="{30B0A35C-F778-6C51-9F36-0F0D96E42530}"/>
          </ac:spMkLst>
        </pc:spChg>
      </pc:sldChg>
      <pc:sldChg chg="modSp mod">
        <pc:chgData name="Eija Lähteenmäki (TAMK)" userId="ee232dbd-0a33-43c4-bfc8-1e13bbcfcdae" providerId="ADAL" clId="{7EBE7650-91B5-46D5-BAB6-C29813B03513}" dt="2024-04-27T09:00:09.121" v="33" actId="207"/>
        <pc:sldMkLst>
          <pc:docMk/>
          <pc:sldMk cId="2158427463" sldId="266"/>
        </pc:sldMkLst>
        <pc:spChg chg="mod">
          <ac:chgData name="Eija Lähteenmäki (TAMK)" userId="ee232dbd-0a33-43c4-bfc8-1e13bbcfcdae" providerId="ADAL" clId="{7EBE7650-91B5-46D5-BAB6-C29813B03513}" dt="2024-04-27T09:00:09.121" v="33" actId="207"/>
          <ac:spMkLst>
            <pc:docMk/>
            <pc:sldMk cId="2158427463" sldId="266"/>
            <ac:spMk id="3" creationId="{1CFFEBA0-913F-A5A8-F726-BCDA3A72C018}"/>
          </ac:spMkLst>
        </pc:spChg>
      </pc:sldChg>
      <pc:sldChg chg="modSp mod">
        <pc:chgData name="Eija Lähteenmäki (TAMK)" userId="ee232dbd-0a33-43c4-bfc8-1e13bbcfcdae" providerId="ADAL" clId="{7EBE7650-91B5-46D5-BAB6-C29813B03513}" dt="2024-04-27T09:04:38.862" v="99" actId="207"/>
        <pc:sldMkLst>
          <pc:docMk/>
          <pc:sldMk cId="2727147678" sldId="267"/>
        </pc:sldMkLst>
        <pc:spChg chg="mod">
          <ac:chgData name="Eija Lähteenmäki (TAMK)" userId="ee232dbd-0a33-43c4-bfc8-1e13bbcfcdae" providerId="ADAL" clId="{7EBE7650-91B5-46D5-BAB6-C29813B03513}" dt="2024-04-27T09:04:38.862" v="99" actId="207"/>
          <ac:spMkLst>
            <pc:docMk/>
            <pc:sldMk cId="2727147678" sldId="267"/>
            <ac:spMk id="3" creationId="{1207500C-D55A-C199-2DAA-D5492CCB5078}"/>
          </ac:spMkLst>
        </pc:spChg>
      </pc:sldChg>
      <pc:sldChg chg="modSp mod">
        <pc:chgData name="Eija Lähteenmäki (TAMK)" userId="ee232dbd-0a33-43c4-bfc8-1e13bbcfcdae" providerId="ADAL" clId="{7EBE7650-91B5-46D5-BAB6-C29813B03513}" dt="2024-04-27T09:07:07.545" v="102" actId="14100"/>
        <pc:sldMkLst>
          <pc:docMk/>
          <pc:sldMk cId="1967224001" sldId="269"/>
        </pc:sldMkLst>
        <pc:spChg chg="mod">
          <ac:chgData name="Eija Lähteenmäki (TAMK)" userId="ee232dbd-0a33-43c4-bfc8-1e13bbcfcdae" providerId="ADAL" clId="{7EBE7650-91B5-46D5-BAB6-C29813B03513}" dt="2024-04-27T09:07:07.545" v="102" actId="14100"/>
          <ac:spMkLst>
            <pc:docMk/>
            <pc:sldMk cId="1967224001" sldId="269"/>
            <ac:spMk id="3" creationId="{11FFEF56-27F0-6AE7-4E46-6FC17014FD47}"/>
          </ac:spMkLst>
        </pc:spChg>
      </pc:sldChg>
      <pc:sldChg chg="modSp mod">
        <pc:chgData name="Eija Lähteenmäki (TAMK)" userId="ee232dbd-0a33-43c4-bfc8-1e13bbcfcdae" providerId="ADAL" clId="{7EBE7650-91B5-46D5-BAB6-C29813B03513}" dt="2024-04-27T09:15:07.377" v="203" actId="207"/>
        <pc:sldMkLst>
          <pc:docMk/>
          <pc:sldMk cId="1292916491" sldId="271"/>
        </pc:sldMkLst>
        <pc:spChg chg="mod">
          <ac:chgData name="Eija Lähteenmäki (TAMK)" userId="ee232dbd-0a33-43c4-bfc8-1e13bbcfcdae" providerId="ADAL" clId="{7EBE7650-91B5-46D5-BAB6-C29813B03513}" dt="2024-04-27T09:15:07.377" v="203" actId="207"/>
          <ac:spMkLst>
            <pc:docMk/>
            <pc:sldMk cId="1292916491" sldId="271"/>
            <ac:spMk id="3" creationId="{67313ECA-7EA1-A067-3908-3E89AE9EA370}"/>
          </ac:spMkLst>
        </pc:spChg>
      </pc:sldChg>
      <pc:sldChg chg="modSp mod">
        <pc:chgData name="Eija Lähteenmäki (TAMK)" userId="ee232dbd-0a33-43c4-bfc8-1e13bbcfcdae" providerId="ADAL" clId="{7EBE7650-91B5-46D5-BAB6-C29813B03513}" dt="2024-04-27T09:27:37.241" v="391" actId="207"/>
        <pc:sldMkLst>
          <pc:docMk/>
          <pc:sldMk cId="2485911745" sldId="276"/>
        </pc:sldMkLst>
        <pc:spChg chg="mod">
          <ac:chgData name="Eija Lähteenmäki (TAMK)" userId="ee232dbd-0a33-43c4-bfc8-1e13bbcfcdae" providerId="ADAL" clId="{7EBE7650-91B5-46D5-BAB6-C29813B03513}" dt="2024-04-27T09:27:37.241" v="391" actId="207"/>
          <ac:spMkLst>
            <pc:docMk/>
            <pc:sldMk cId="2485911745" sldId="276"/>
            <ac:spMk id="3" creationId="{8CF2444E-5C13-E85E-3877-0B0C7FAA2736}"/>
          </ac:spMkLst>
        </pc:spChg>
      </pc:sldChg>
      <pc:sldChg chg="modSp mod">
        <pc:chgData name="Eija Lähteenmäki (TAMK)" userId="ee232dbd-0a33-43c4-bfc8-1e13bbcfcdae" providerId="ADAL" clId="{7EBE7650-91B5-46D5-BAB6-C29813B03513}" dt="2024-04-27T09:01:31.135" v="49" actId="207"/>
        <pc:sldMkLst>
          <pc:docMk/>
          <pc:sldMk cId="1702827319" sldId="279"/>
        </pc:sldMkLst>
        <pc:spChg chg="mod">
          <ac:chgData name="Eija Lähteenmäki (TAMK)" userId="ee232dbd-0a33-43c4-bfc8-1e13bbcfcdae" providerId="ADAL" clId="{7EBE7650-91B5-46D5-BAB6-C29813B03513}" dt="2024-04-27T09:01:31.135" v="49" actId="207"/>
          <ac:spMkLst>
            <pc:docMk/>
            <pc:sldMk cId="1702827319" sldId="279"/>
            <ac:spMk id="3" creationId="{1CFFEBA0-913F-A5A8-F726-BCDA3A72C018}"/>
          </ac:spMkLst>
        </pc:spChg>
      </pc:sldChg>
      <pc:sldChg chg="modSp mod">
        <pc:chgData name="Eija Lähteenmäki (TAMK)" userId="ee232dbd-0a33-43c4-bfc8-1e13bbcfcdae" providerId="ADAL" clId="{7EBE7650-91B5-46D5-BAB6-C29813B03513}" dt="2024-04-27T09:32:21.436" v="473" actId="207"/>
        <pc:sldMkLst>
          <pc:docMk/>
          <pc:sldMk cId="2841066102" sldId="283"/>
        </pc:sldMkLst>
        <pc:spChg chg="mod">
          <ac:chgData name="Eija Lähteenmäki (TAMK)" userId="ee232dbd-0a33-43c4-bfc8-1e13bbcfcdae" providerId="ADAL" clId="{7EBE7650-91B5-46D5-BAB6-C29813B03513}" dt="2024-04-27T09:32:21.436" v="473" actId="207"/>
          <ac:spMkLst>
            <pc:docMk/>
            <pc:sldMk cId="2841066102" sldId="283"/>
            <ac:spMk id="3" creationId="{8CF2444E-5C13-E85E-3877-0B0C7FAA2736}"/>
          </ac:spMkLst>
        </pc:spChg>
      </pc:sldChg>
      <pc:sldChg chg="modSp mod">
        <pc:chgData name="Eija Lähteenmäki (TAMK)" userId="ee232dbd-0a33-43c4-bfc8-1e13bbcfcdae" providerId="ADAL" clId="{7EBE7650-91B5-46D5-BAB6-C29813B03513}" dt="2024-04-27T09:13:22.349" v="181" actId="207"/>
        <pc:sldMkLst>
          <pc:docMk/>
          <pc:sldMk cId="246993069" sldId="285"/>
        </pc:sldMkLst>
        <pc:spChg chg="mod">
          <ac:chgData name="Eija Lähteenmäki (TAMK)" userId="ee232dbd-0a33-43c4-bfc8-1e13bbcfcdae" providerId="ADAL" clId="{7EBE7650-91B5-46D5-BAB6-C29813B03513}" dt="2024-04-27T09:13:22.349" v="181" actId="207"/>
          <ac:spMkLst>
            <pc:docMk/>
            <pc:sldMk cId="246993069" sldId="285"/>
            <ac:spMk id="3" creationId="{11FFEF56-27F0-6AE7-4E46-6FC17014FD47}"/>
          </ac:spMkLst>
        </pc:spChg>
      </pc:sldChg>
      <pc:sldChg chg="modSp mod">
        <pc:chgData name="Eija Lähteenmäki (TAMK)" userId="ee232dbd-0a33-43c4-bfc8-1e13bbcfcdae" providerId="ADAL" clId="{7EBE7650-91B5-46D5-BAB6-C29813B03513}" dt="2024-04-27T09:08:31" v="109" actId="14100"/>
        <pc:sldMkLst>
          <pc:docMk/>
          <pc:sldMk cId="4282145519" sldId="292"/>
        </pc:sldMkLst>
        <pc:spChg chg="mod">
          <ac:chgData name="Eija Lähteenmäki (TAMK)" userId="ee232dbd-0a33-43c4-bfc8-1e13bbcfcdae" providerId="ADAL" clId="{7EBE7650-91B5-46D5-BAB6-C29813B03513}" dt="2024-04-27T09:08:31" v="109" actId="14100"/>
          <ac:spMkLst>
            <pc:docMk/>
            <pc:sldMk cId="4282145519" sldId="292"/>
            <ac:spMk id="3" creationId="{11FFEF56-27F0-6AE7-4E46-6FC17014FD47}"/>
          </ac:spMkLst>
        </pc:spChg>
      </pc:sldChg>
      <pc:sldChg chg="modSp mod">
        <pc:chgData name="Eija Lähteenmäki (TAMK)" userId="ee232dbd-0a33-43c4-bfc8-1e13bbcfcdae" providerId="ADAL" clId="{7EBE7650-91B5-46D5-BAB6-C29813B03513}" dt="2024-04-27T09:13:52.243" v="199" actId="207"/>
        <pc:sldMkLst>
          <pc:docMk/>
          <pc:sldMk cId="3599897859" sldId="293"/>
        </pc:sldMkLst>
        <pc:spChg chg="mod">
          <ac:chgData name="Eija Lähteenmäki (TAMK)" userId="ee232dbd-0a33-43c4-bfc8-1e13bbcfcdae" providerId="ADAL" clId="{7EBE7650-91B5-46D5-BAB6-C29813B03513}" dt="2024-04-27T09:13:52.243" v="199" actId="207"/>
          <ac:spMkLst>
            <pc:docMk/>
            <pc:sldMk cId="3599897859" sldId="293"/>
            <ac:spMk id="3" creationId="{11FFEF56-27F0-6AE7-4E46-6FC17014FD47}"/>
          </ac:spMkLst>
        </pc:spChg>
      </pc:sldChg>
      <pc:sldChg chg="modSp mod">
        <pc:chgData name="Eija Lähteenmäki (TAMK)" userId="ee232dbd-0a33-43c4-bfc8-1e13bbcfcdae" providerId="ADAL" clId="{7EBE7650-91B5-46D5-BAB6-C29813B03513}" dt="2024-04-27T09:18:52.211" v="268" actId="207"/>
        <pc:sldMkLst>
          <pc:docMk/>
          <pc:sldMk cId="2230863126" sldId="294"/>
        </pc:sldMkLst>
        <pc:spChg chg="mod">
          <ac:chgData name="Eija Lähteenmäki (TAMK)" userId="ee232dbd-0a33-43c4-bfc8-1e13bbcfcdae" providerId="ADAL" clId="{7EBE7650-91B5-46D5-BAB6-C29813B03513}" dt="2024-04-27T09:18:52.211" v="268" actId="207"/>
          <ac:spMkLst>
            <pc:docMk/>
            <pc:sldMk cId="2230863126" sldId="294"/>
            <ac:spMk id="3" creationId="{67313ECA-7EA1-A067-3908-3E89AE9EA370}"/>
          </ac:spMkLst>
        </pc:spChg>
      </pc:sldChg>
      <pc:sldChg chg="modSp mod">
        <pc:chgData name="Eija Lähteenmäki (TAMK)" userId="ee232dbd-0a33-43c4-bfc8-1e13bbcfcdae" providerId="ADAL" clId="{7EBE7650-91B5-46D5-BAB6-C29813B03513}" dt="2024-04-27T09:20:53.080" v="274" actId="207"/>
        <pc:sldMkLst>
          <pc:docMk/>
          <pc:sldMk cId="2693554227" sldId="296"/>
        </pc:sldMkLst>
        <pc:spChg chg="mod">
          <ac:chgData name="Eija Lähteenmäki (TAMK)" userId="ee232dbd-0a33-43c4-bfc8-1e13bbcfcdae" providerId="ADAL" clId="{7EBE7650-91B5-46D5-BAB6-C29813B03513}" dt="2024-04-27T09:20:53.080" v="274" actId="207"/>
          <ac:spMkLst>
            <pc:docMk/>
            <pc:sldMk cId="2693554227" sldId="296"/>
            <ac:spMk id="3" creationId="{70E11BC5-ADB3-CC57-3F2D-F9911C109C39}"/>
          </ac:spMkLst>
        </pc:spChg>
      </pc:sldChg>
      <pc:sldChg chg="modSp mod">
        <pc:chgData name="Eija Lähteenmäki (TAMK)" userId="ee232dbd-0a33-43c4-bfc8-1e13bbcfcdae" providerId="ADAL" clId="{7EBE7650-91B5-46D5-BAB6-C29813B03513}" dt="2024-04-27T09:22:48.715" v="304" actId="207"/>
        <pc:sldMkLst>
          <pc:docMk/>
          <pc:sldMk cId="491533931" sldId="297"/>
        </pc:sldMkLst>
        <pc:spChg chg="mod">
          <ac:chgData name="Eija Lähteenmäki (TAMK)" userId="ee232dbd-0a33-43c4-bfc8-1e13bbcfcdae" providerId="ADAL" clId="{7EBE7650-91B5-46D5-BAB6-C29813B03513}" dt="2024-04-27T09:22:48.715" v="304" actId="207"/>
          <ac:spMkLst>
            <pc:docMk/>
            <pc:sldMk cId="491533931" sldId="297"/>
            <ac:spMk id="3" creationId="{70E11BC5-ADB3-CC57-3F2D-F9911C109C39}"/>
          </ac:spMkLst>
        </pc:spChg>
      </pc:sldChg>
      <pc:sldChg chg="modSp mod">
        <pc:chgData name="Eija Lähteenmäki (TAMK)" userId="ee232dbd-0a33-43c4-bfc8-1e13bbcfcdae" providerId="ADAL" clId="{7EBE7650-91B5-46D5-BAB6-C29813B03513}" dt="2024-04-27T09:23:03.639" v="315" actId="207"/>
        <pc:sldMkLst>
          <pc:docMk/>
          <pc:sldMk cId="472598729" sldId="298"/>
        </pc:sldMkLst>
        <pc:spChg chg="mod">
          <ac:chgData name="Eija Lähteenmäki (TAMK)" userId="ee232dbd-0a33-43c4-bfc8-1e13bbcfcdae" providerId="ADAL" clId="{7EBE7650-91B5-46D5-BAB6-C29813B03513}" dt="2024-04-27T09:23:03.639" v="315" actId="207"/>
          <ac:spMkLst>
            <pc:docMk/>
            <pc:sldMk cId="472598729" sldId="298"/>
            <ac:spMk id="3" creationId="{70E11BC5-ADB3-CC57-3F2D-F9911C109C39}"/>
          </ac:spMkLst>
        </pc:spChg>
      </pc:sldChg>
      <pc:sldChg chg="modSp mod">
        <pc:chgData name="Eija Lähteenmäki (TAMK)" userId="ee232dbd-0a33-43c4-bfc8-1e13bbcfcdae" providerId="ADAL" clId="{7EBE7650-91B5-46D5-BAB6-C29813B03513}" dt="2024-04-27T09:30:10.847" v="435" actId="14100"/>
        <pc:sldMkLst>
          <pc:docMk/>
          <pc:sldMk cId="1213342081" sldId="299"/>
        </pc:sldMkLst>
        <pc:spChg chg="mod">
          <ac:chgData name="Eija Lähteenmäki (TAMK)" userId="ee232dbd-0a33-43c4-bfc8-1e13bbcfcdae" providerId="ADAL" clId="{7EBE7650-91B5-46D5-BAB6-C29813B03513}" dt="2024-04-27T09:30:10.847" v="435" actId="14100"/>
          <ac:spMkLst>
            <pc:docMk/>
            <pc:sldMk cId="1213342081" sldId="299"/>
            <ac:spMk id="3" creationId="{8CF2444E-5C13-E85E-3877-0B0C7FAA2736}"/>
          </ac:spMkLst>
        </pc:spChg>
      </pc:sldChg>
    </pc:docChg>
  </pc:docChgLst>
  <pc:docChgLst>
    <pc:chgData name="Eija Lähteenmäki (TAMK)" userId="ee232dbd-0a33-43c4-bfc8-1e13bbcfcdae" providerId="ADAL" clId="{C2A8566D-2F95-4EB3-A605-B2E884400882}"/>
    <pc:docChg chg="modSld">
      <pc:chgData name="Eija Lähteenmäki (TAMK)" userId="ee232dbd-0a33-43c4-bfc8-1e13bbcfcdae" providerId="ADAL" clId="{C2A8566D-2F95-4EB3-A605-B2E884400882}" dt="2024-05-28T11:24:02.712" v="89" actId="20577"/>
      <pc:docMkLst>
        <pc:docMk/>
      </pc:docMkLst>
      <pc:sldChg chg="modSp mod">
        <pc:chgData name="Eija Lähteenmäki (TAMK)" userId="ee232dbd-0a33-43c4-bfc8-1e13bbcfcdae" providerId="ADAL" clId="{C2A8566D-2F95-4EB3-A605-B2E884400882}" dt="2024-05-28T10:56:01.370" v="0" actId="207"/>
        <pc:sldMkLst>
          <pc:docMk/>
          <pc:sldMk cId="136812777" sldId="265"/>
        </pc:sldMkLst>
        <pc:spChg chg="mod">
          <ac:chgData name="Eija Lähteenmäki (TAMK)" userId="ee232dbd-0a33-43c4-bfc8-1e13bbcfcdae" providerId="ADAL" clId="{C2A8566D-2F95-4EB3-A605-B2E884400882}" dt="2024-05-28T10:56:01.370" v="0" actId="207"/>
          <ac:spMkLst>
            <pc:docMk/>
            <pc:sldMk cId="136812777" sldId="265"/>
            <ac:spMk id="3" creationId="{30B0A35C-F778-6C51-9F36-0F0D96E42530}"/>
          </ac:spMkLst>
        </pc:spChg>
      </pc:sldChg>
      <pc:sldChg chg="modSp mod">
        <pc:chgData name="Eija Lähteenmäki (TAMK)" userId="ee232dbd-0a33-43c4-bfc8-1e13bbcfcdae" providerId="ADAL" clId="{C2A8566D-2F95-4EB3-A605-B2E884400882}" dt="2024-05-28T10:58:40.622" v="5" actId="20577"/>
        <pc:sldMkLst>
          <pc:docMk/>
          <pc:sldMk cId="2158427463" sldId="266"/>
        </pc:sldMkLst>
        <pc:spChg chg="mod">
          <ac:chgData name="Eija Lähteenmäki (TAMK)" userId="ee232dbd-0a33-43c4-bfc8-1e13bbcfcdae" providerId="ADAL" clId="{C2A8566D-2F95-4EB3-A605-B2E884400882}" dt="2024-05-28T10:58:40.622" v="5" actId="20577"/>
          <ac:spMkLst>
            <pc:docMk/>
            <pc:sldMk cId="2158427463" sldId="266"/>
            <ac:spMk id="3" creationId="{1CFFEBA0-913F-A5A8-F726-BCDA3A72C018}"/>
          </ac:spMkLst>
        </pc:spChg>
      </pc:sldChg>
      <pc:sldChg chg="modSp mod">
        <pc:chgData name="Eija Lähteenmäki (TAMK)" userId="ee232dbd-0a33-43c4-bfc8-1e13bbcfcdae" providerId="ADAL" clId="{C2A8566D-2F95-4EB3-A605-B2E884400882}" dt="2024-05-28T11:00:07.228" v="7" actId="207"/>
        <pc:sldMkLst>
          <pc:docMk/>
          <pc:sldMk cId="2727147678" sldId="267"/>
        </pc:sldMkLst>
        <pc:spChg chg="mod">
          <ac:chgData name="Eija Lähteenmäki (TAMK)" userId="ee232dbd-0a33-43c4-bfc8-1e13bbcfcdae" providerId="ADAL" clId="{C2A8566D-2F95-4EB3-A605-B2E884400882}" dt="2024-05-28T11:00:07.228" v="7" actId="207"/>
          <ac:spMkLst>
            <pc:docMk/>
            <pc:sldMk cId="2727147678" sldId="267"/>
            <ac:spMk id="3" creationId="{1207500C-D55A-C199-2DAA-D5492CCB5078}"/>
          </ac:spMkLst>
        </pc:spChg>
      </pc:sldChg>
      <pc:sldChg chg="modSp mod">
        <pc:chgData name="Eija Lähteenmäki (TAMK)" userId="ee232dbd-0a33-43c4-bfc8-1e13bbcfcdae" providerId="ADAL" clId="{C2A8566D-2F95-4EB3-A605-B2E884400882}" dt="2024-05-28T11:00:36.673" v="8" actId="207"/>
        <pc:sldMkLst>
          <pc:docMk/>
          <pc:sldMk cId="1967224001" sldId="269"/>
        </pc:sldMkLst>
        <pc:spChg chg="mod">
          <ac:chgData name="Eija Lähteenmäki (TAMK)" userId="ee232dbd-0a33-43c4-bfc8-1e13bbcfcdae" providerId="ADAL" clId="{C2A8566D-2F95-4EB3-A605-B2E884400882}" dt="2024-05-28T11:00:36.673" v="8" actId="207"/>
          <ac:spMkLst>
            <pc:docMk/>
            <pc:sldMk cId="1967224001" sldId="269"/>
            <ac:spMk id="3" creationId="{11FFEF56-27F0-6AE7-4E46-6FC17014FD47}"/>
          </ac:spMkLst>
        </pc:spChg>
      </pc:sldChg>
      <pc:sldChg chg="modSp mod">
        <pc:chgData name="Eija Lähteenmäki (TAMK)" userId="ee232dbd-0a33-43c4-bfc8-1e13bbcfcdae" providerId="ADAL" clId="{C2A8566D-2F95-4EB3-A605-B2E884400882}" dt="2024-05-28T11:04:12.484" v="14" actId="207"/>
        <pc:sldMkLst>
          <pc:docMk/>
          <pc:sldMk cId="1292916491" sldId="271"/>
        </pc:sldMkLst>
        <pc:spChg chg="mod">
          <ac:chgData name="Eija Lähteenmäki (TAMK)" userId="ee232dbd-0a33-43c4-bfc8-1e13bbcfcdae" providerId="ADAL" clId="{C2A8566D-2F95-4EB3-A605-B2E884400882}" dt="2024-05-28T11:04:12.484" v="14" actId="207"/>
          <ac:spMkLst>
            <pc:docMk/>
            <pc:sldMk cId="1292916491" sldId="271"/>
            <ac:spMk id="3" creationId="{67313ECA-7EA1-A067-3908-3E89AE9EA370}"/>
          </ac:spMkLst>
        </pc:spChg>
      </pc:sldChg>
      <pc:sldChg chg="modSp mod">
        <pc:chgData name="Eija Lähteenmäki (TAMK)" userId="ee232dbd-0a33-43c4-bfc8-1e13bbcfcdae" providerId="ADAL" clId="{C2A8566D-2F95-4EB3-A605-B2E884400882}" dt="2024-05-28T11:15:20.699" v="45" actId="207"/>
        <pc:sldMkLst>
          <pc:docMk/>
          <pc:sldMk cId="2485911745" sldId="276"/>
        </pc:sldMkLst>
        <pc:spChg chg="mod">
          <ac:chgData name="Eija Lähteenmäki (TAMK)" userId="ee232dbd-0a33-43c4-bfc8-1e13bbcfcdae" providerId="ADAL" clId="{C2A8566D-2F95-4EB3-A605-B2E884400882}" dt="2024-05-28T11:15:20.699" v="45" actId="207"/>
          <ac:spMkLst>
            <pc:docMk/>
            <pc:sldMk cId="2485911745" sldId="276"/>
            <ac:spMk id="3" creationId="{8CF2444E-5C13-E85E-3877-0B0C7FAA2736}"/>
          </ac:spMkLst>
        </pc:spChg>
      </pc:sldChg>
      <pc:sldChg chg="modSp mod">
        <pc:chgData name="Eija Lähteenmäki (TAMK)" userId="ee232dbd-0a33-43c4-bfc8-1e13bbcfcdae" providerId="ADAL" clId="{C2A8566D-2F95-4EB3-A605-B2E884400882}" dt="2024-05-28T10:59:27.722" v="6" actId="207"/>
        <pc:sldMkLst>
          <pc:docMk/>
          <pc:sldMk cId="1702827319" sldId="279"/>
        </pc:sldMkLst>
        <pc:spChg chg="mod">
          <ac:chgData name="Eija Lähteenmäki (TAMK)" userId="ee232dbd-0a33-43c4-bfc8-1e13bbcfcdae" providerId="ADAL" clId="{C2A8566D-2F95-4EB3-A605-B2E884400882}" dt="2024-05-28T10:59:27.722" v="6" actId="207"/>
          <ac:spMkLst>
            <pc:docMk/>
            <pc:sldMk cId="1702827319" sldId="279"/>
            <ac:spMk id="3" creationId="{1CFFEBA0-913F-A5A8-F726-BCDA3A72C018}"/>
          </ac:spMkLst>
        </pc:spChg>
      </pc:sldChg>
      <pc:sldChg chg="modSp mod">
        <pc:chgData name="Eija Lähteenmäki (TAMK)" userId="ee232dbd-0a33-43c4-bfc8-1e13bbcfcdae" providerId="ADAL" clId="{C2A8566D-2F95-4EB3-A605-B2E884400882}" dt="2024-05-28T11:20:53.611" v="77" actId="6549"/>
        <pc:sldMkLst>
          <pc:docMk/>
          <pc:sldMk cId="2841066102" sldId="283"/>
        </pc:sldMkLst>
        <pc:spChg chg="mod">
          <ac:chgData name="Eija Lähteenmäki (TAMK)" userId="ee232dbd-0a33-43c4-bfc8-1e13bbcfcdae" providerId="ADAL" clId="{C2A8566D-2F95-4EB3-A605-B2E884400882}" dt="2024-05-28T11:20:53.611" v="77" actId="6549"/>
          <ac:spMkLst>
            <pc:docMk/>
            <pc:sldMk cId="2841066102" sldId="283"/>
            <ac:spMk id="3" creationId="{8CF2444E-5C13-E85E-3877-0B0C7FAA2736}"/>
          </ac:spMkLst>
        </pc:spChg>
      </pc:sldChg>
      <pc:sldChg chg="modSp mod">
        <pc:chgData name="Eija Lähteenmäki (TAMK)" userId="ee232dbd-0a33-43c4-bfc8-1e13bbcfcdae" providerId="ADAL" clId="{C2A8566D-2F95-4EB3-A605-B2E884400882}" dt="2024-05-28T11:03:02.491" v="11" actId="207"/>
        <pc:sldMkLst>
          <pc:docMk/>
          <pc:sldMk cId="246993069" sldId="285"/>
        </pc:sldMkLst>
        <pc:spChg chg="mod">
          <ac:chgData name="Eija Lähteenmäki (TAMK)" userId="ee232dbd-0a33-43c4-bfc8-1e13bbcfcdae" providerId="ADAL" clId="{C2A8566D-2F95-4EB3-A605-B2E884400882}" dt="2024-05-28T11:03:02.491" v="11" actId="207"/>
          <ac:spMkLst>
            <pc:docMk/>
            <pc:sldMk cId="246993069" sldId="285"/>
            <ac:spMk id="3" creationId="{11FFEF56-27F0-6AE7-4E46-6FC17014FD47}"/>
          </ac:spMkLst>
        </pc:spChg>
      </pc:sldChg>
      <pc:sldChg chg="modSp mod">
        <pc:chgData name="Eija Lähteenmäki (TAMK)" userId="ee232dbd-0a33-43c4-bfc8-1e13bbcfcdae" providerId="ADAL" clId="{C2A8566D-2F95-4EB3-A605-B2E884400882}" dt="2024-05-28T11:01:06.733" v="9" actId="207"/>
        <pc:sldMkLst>
          <pc:docMk/>
          <pc:sldMk cId="4282145519" sldId="292"/>
        </pc:sldMkLst>
        <pc:spChg chg="mod">
          <ac:chgData name="Eija Lähteenmäki (TAMK)" userId="ee232dbd-0a33-43c4-bfc8-1e13bbcfcdae" providerId="ADAL" clId="{C2A8566D-2F95-4EB3-A605-B2E884400882}" dt="2024-05-28T11:01:06.733" v="9" actId="207"/>
          <ac:spMkLst>
            <pc:docMk/>
            <pc:sldMk cId="4282145519" sldId="292"/>
            <ac:spMk id="3" creationId="{11FFEF56-27F0-6AE7-4E46-6FC17014FD47}"/>
          </ac:spMkLst>
        </pc:spChg>
      </pc:sldChg>
      <pc:sldChg chg="modSp mod">
        <pc:chgData name="Eija Lähteenmäki (TAMK)" userId="ee232dbd-0a33-43c4-bfc8-1e13bbcfcdae" providerId="ADAL" clId="{C2A8566D-2F95-4EB3-A605-B2E884400882}" dt="2024-05-28T11:03:16.203" v="12" actId="207"/>
        <pc:sldMkLst>
          <pc:docMk/>
          <pc:sldMk cId="3599897859" sldId="293"/>
        </pc:sldMkLst>
        <pc:spChg chg="mod">
          <ac:chgData name="Eija Lähteenmäki (TAMK)" userId="ee232dbd-0a33-43c4-bfc8-1e13bbcfcdae" providerId="ADAL" clId="{C2A8566D-2F95-4EB3-A605-B2E884400882}" dt="2024-05-28T11:03:16.203" v="12" actId="207"/>
          <ac:spMkLst>
            <pc:docMk/>
            <pc:sldMk cId="3599897859" sldId="293"/>
            <ac:spMk id="3" creationId="{11FFEF56-27F0-6AE7-4E46-6FC17014FD47}"/>
          </ac:spMkLst>
        </pc:spChg>
      </pc:sldChg>
      <pc:sldChg chg="modSp mod">
        <pc:chgData name="Eija Lähteenmäki (TAMK)" userId="ee232dbd-0a33-43c4-bfc8-1e13bbcfcdae" providerId="ADAL" clId="{C2A8566D-2F95-4EB3-A605-B2E884400882}" dt="2024-05-28T11:05:33.929" v="16" actId="207"/>
        <pc:sldMkLst>
          <pc:docMk/>
          <pc:sldMk cId="2230863126" sldId="294"/>
        </pc:sldMkLst>
        <pc:spChg chg="mod">
          <ac:chgData name="Eija Lähteenmäki (TAMK)" userId="ee232dbd-0a33-43c4-bfc8-1e13bbcfcdae" providerId="ADAL" clId="{C2A8566D-2F95-4EB3-A605-B2E884400882}" dt="2024-05-28T11:05:33.929" v="16" actId="207"/>
          <ac:spMkLst>
            <pc:docMk/>
            <pc:sldMk cId="2230863126" sldId="294"/>
            <ac:spMk id="3" creationId="{67313ECA-7EA1-A067-3908-3E89AE9EA370}"/>
          </ac:spMkLst>
        </pc:spChg>
      </pc:sldChg>
      <pc:sldChg chg="modSp mod">
        <pc:chgData name="Eija Lähteenmäki (TAMK)" userId="ee232dbd-0a33-43c4-bfc8-1e13bbcfcdae" providerId="ADAL" clId="{C2A8566D-2F95-4EB3-A605-B2E884400882}" dt="2024-05-28T11:24:02.712" v="89" actId="20577"/>
        <pc:sldMkLst>
          <pc:docMk/>
          <pc:sldMk cId="2917943298" sldId="295"/>
        </pc:sldMkLst>
        <pc:spChg chg="mod">
          <ac:chgData name="Eija Lähteenmäki (TAMK)" userId="ee232dbd-0a33-43c4-bfc8-1e13bbcfcdae" providerId="ADAL" clId="{C2A8566D-2F95-4EB3-A605-B2E884400882}" dt="2024-05-28T11:24:02.712" v="89" actId="20577"/>
          <ac:spMkLst>
            <pc:docMk/>
            <pc:sldMk cId="2917943298" sldId="295"/>
            <ac:spMk id="3" creationId="{67313ECA-7EA1-A067-3908-3E89AE9EA370}"/>
          </ac:spMkLst>
        </pc:spChg>
      </pc:sldChg>
      <pc:sldChg chg="modSp mod">
        <pc:chgData name="Eija Lähteenmäki (TAMK)" userId="ee232dbd-0a33-43c4-bfc8-1e13bbcfcdae" providerId="ADAL" clId="{C2A8566D-2F95-4EB3-A605-B2E884400882}" dt="2024-05-28T11:07:43.314" v="19" actId="207"/>
        <pc:sldMkLst>
          <pc:docMk/>
          <pc:sldMk cId="2693554227" sldId="296"/>
        </pc:sldMkLst>
        <pc:spChg chg="mod">
          <ac:chgData name="Eija Lähteenmäki (TAMK)" userId="ee232dbd-0a33-43c4-bfc8-1e13bbcfcdae" providerId="ADAL" clId="{C2A8566D-2F95-4EB3-A605-B2E884400882}" dt="2024-05-28T11:07:43.314" v="19" actId="207"/>
          <ac:spMkLst>
            <pc:docMk/>
            <pc:sldMk cId="2693554227" sldId="296"/>
            <ac:spMk id="3" creationId="{70E11BC5-ADB3-CC57-3F2D-F9911C109C39}"/>
          </ac:spMkLst>
        </pc:spChg>
      </pc:sldChg>
      <pc:sldChg chg="modSp mod">
        <pc:chgData name="Eija Lähteenmäki (TAMK)" userId="ee232dbd-0a33-43c4-bfc8-1e13bbcfcdae" providerId="ADAL" clId="{C2A8566D-2F95-4EB3-A605-B2E884400882}" dt="2024-05-28T11:09:36.632" v="24" actId="207"/>
        <pc:sldMkLst>
          <pc:docMk/>
          <pc:sldMk cId="491533931" sldId="297"/>
        </pc:sldMkLst>
        <pc:spChg chg="mod">
          <ac:chgData name="Eija Lähteenmäki (TAMK)" userId="ee232dbd-0a33-43c4-bfc8-1e13bbcfcdae" providerId="ADAL" clId="{C2A8566D-2F95-4EB3-A605-B2E884400882}" dt="2024-05-28T11:09:36.632" v="24" actId="207"/>
          <ac:spMkLst>
            <pc:docMk/>
            <pc:sldMk cId="491533931" sldId="297"/>
            <ac:spMk id="3" creationId="{70E11BC5-ADB3-CC57-3F2D-F9911C109C39}"/>
          </ac:spMkLst>
        </pc:spChg>
      </pc:sldChg>
      <pc:sldChg chg="modSp mod">
        <pc:chgData name="Eija Lähteenmäki (TAMK)" userId="ee232dbd-0a33-43c4-bfc8-1e13bbcfcdae" providerId="ADAL" clId="{C2A8566D-2F95-4EB3-A605-B2E884400882}" dt="2024-05-28T11:10:43.276" v="35" actId="20577"/>
        <pc:sldMkLst>
          <pc:docMk/>
          <pc:sldMk cId="472598729" sldId="298"/>
        </pc:sldMkLst>
        <pc:spChg chg="mod">
          <ac:chgData name="Eija Lähteenmäki (TAMK)" userId="ee232dbd-0a33-43c4-bfc8-1e13bbcfcdae" providerId="ADAL" clId="{C2A8566D-2F95-4EB3-A605-B2E884400882}" dt="2024-05-28T11:10:43.276" v="35" actId="20577"/>
          <ac:spMkLst>
            <pc:docMk/>
            <pc:sldMk cId="472598729" sldId="298"/>
            <ac:spMk id="3" creationId="{70E11BC5-ADB3-CC57-3F2D-F9911C109C39}"/>
          </ac:spMkLst>
        </pc:spChg>
      </pc:sldChg>
      <pc:sldChg chg="modSp mod">
        <pc:chgData name="Eija Lähteenmäki (TAMK)" userId="ee232dbd-0a33-43c4-bfc8-1e13bbcfcdae" providerId="ADAL" clId="{C2A8566D-2F95-4EB3-A605-B2E884400882}" dt="2024-05-28T11:17:39.080" v="59" actId="6549"/>
        <pc:sldMkLst>
          <pc:docMk/>
          <pc:sldMk cId="1213342081" sldId="299"/>
        </pc:sldMkLst>
        <pc:spChg chg="mod">
          <ac:chgData name="Eija Lähteenmäki (TAMK)" userId="ee232dbd-0a33-43c4-bfc8-1e13bbcfcdae" providerId="ADAL" clId="{C2A8566D-2F95-4EB3-A605-B2E884400882}" dt="2024-05-28T11:17:39.080" v="59" actId="6549"/>
          <ac:spMkLst>
            <pc:docMk/>
            <pc:sldMk cId="1213342081" sldId="299"/>
            <ac:spMk id="3" creationId="{8CF2444E-5C13-E85E-3877-0B0C7FAA273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2398E1-C99F-B940-AA2A-81EFFACD4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11D06C-D5DE-814D-931E-02A0CE659BAA}" type="datetimeFigureOut">
              <a:rPr lang="fi-FI" smtClean="0"/>
              <a:t>28.5.2024</a:t>
            </a:fld>
            <a:endParaRPr lang="fi-FI"/>
          </a:p>
        </p:txBody>
      </p:sp>
      <p:sp>
        <p:nvSpPr>
          <p:cNvPr id="4" name="Footer Placeholder 3">
            <a:extLst>
              <a:ext uri="{FF2B5EF4-FFF2-40B4-BE49-F238E27FC236}">
                <a16:creationId xmlns:a16="http://schemas.microsoft.com/office/drawing/2014/main" id="{A6F1C63F-BE00-6D49-B7F3-B253A7D51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E6271539-0194-5C43-B2F5-2C601016B9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E09C7D-6C28-B047-9D84-D52122B215C7}" type="slidenum">
              <a:rPr lang="fi-FI" smtClean="0"/>
              <a:t>‹#›</a:t>
            </a:fld>
            <a:endParaRPr lang="fi-FI"/>
          </a:p>
        </p:txBody>
      </p:sp>
    </p:spTree>
    <p:extLst>
      <p:ext uri="{BB962C8B-B14F-4D97-AF65-F5344CB8AC3E}">
        <p14:creationId xmlns:p14="http://schemas.microsoft.com/office/powerpoint/2010/main" val="377155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BFB5-475C-5B44-BA4D-42DE8089864D}" type="datetimeFigureOut">
              <a:rPr lang="fi-FI" smtClean="0"/>
              <a:t>28.5.2024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97949-CA96-A34A-920F-344DC55B3479}" type="slidenum">
              <a:rPr lang="fi-FI" smtClean="0"/>
              <a:t>‹#›</a:t>
            </a:fld>
            <a:endParaRPr lang="fi-FI"/>
          </a:p>
        </p:txBody>
      </p:sp>
    </p:spTree>
    <p:extLst>
      <p:ext uri="{BB962C8B-B14F-4D97-AF65-F5344CB8AC3E}">
        <p14:creationId xmlns:p14="http://schemas.microsoft.com/office/powerpoint/2010/main" val="307862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1A97949-CA96-A34A-920F-344DC55B3479}" type="slidenum">
              <a:rPr lang="fi-FI" smtClean="0"/>
              <a:t>1</a:t>
            </a:fld>
            <a:endParaRPr lang="fi-FI"/>
          </a:p>
        </p:txBody>
      </p:sp>
    </p:spTree>
    <p:extLst>
      <p:ext uri="{BB962C8B-B14F-4D97-AF65-F5344CB8AC3E}">
        <p14:creationId xmlns:p14="http://schemas.microsoft.com/office/powerpoint/2010/main" val="4224753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urp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4DC2A24-6828-8091-2D10-8B1DA85D6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2" name="Title 1"/>
          <p:cNvSpPr>
            <a:spLocks noGrp="1"/>
          </p:cNvSpPr>
          <p:nvPr>
            <p:ph type="ctrTitle"/>
          </p:nvPr>
        </p:nvSpPr>
        <p:spPr>
          <a:xfrm>
            <a:off x="0" y="1826926"/>
            <a:ext cx="12192000" cy="638369"/>
          </a:xfrm>
          <a:prstGeom prst="rect">
            <a:avLst/>
          </a:prstGeom>
        </p:spPr>
        <p:txBody>
          <a:bodyPr anchor="t" anchorCtr="0">
            <a:noAutofit/>
          </a:bodyPr>
          <a:lstStyle>
            <a:lvl1pPr algn="ctr">
              <a:defRPr sz="4000">
                <a:solidFill>
                  <a:srgbClr val="4E008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84233A6-15F1-FFBC-D2A9-FDDE8DCC1852}"/>
              </a:ext>
            </a:extLst>
          </p:cNvPr>
          <p:cNvSpPr>
            <a:spLocks noGrp="1" noChangeAspect="1"/>
          </p:cNvSpPr>
          <p:nvPr>
            <p:ph type="pic" idx="1" hasCustomPrompt="1"/>
          </p:nvPr>
        </p:nvSpPr>
        <p:spPr>
          <a:xfrm>
            <a:off x="0" y="2465295"/>
            <a:ext cx="12192000" cy="3346225"/>
          </a:xfrm>
        </p:spPr>
        <p:txBody>
          <a:bodyPr anchor="t">
            <a:no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Hankkeen</a:t>
            </a:r>
            <a:r>
              <a:rPr lang="en-US" dirty="0"/>
              <a:t> </a:t>
            </a:r>
            <a:r>
              <a:rPr lang="en-US" dirty="0" err="1"/>
              <a:t>pääkuva</a:t>
            </a:r>
            <a:r>
              <a:rPr lang="en-US" dirty="0"/>
              <a:t> </a:t>
            </a:r>
            <a:r>
              <a:rPr lang="en-US" dirty="0" err="1"/>
              <a:t>tähän</a:t>
            </a:r>
            <a:r>
              <a:rPr lang="en-US" dirty="0"/>
              <a:t>. Kuvan </a:t>
            </a:r>
            <a:r>
              <a:rPr lang="en-US" dirty="0" err="1"/>
              <a:t>koko</a:t>
            </a:r>
            <a:r>
              <a:rPr lang="en-US" dirty="0"/>
              <a:t> 1280x400px. </a:t>
            </a:r>
            <a:r>
              <a:rPr lang="en-US" dirty="0" err="1"/>
              <a:t>Lisää</a:t>
            </a:r>
            <a:r>
              <a:rPr lang="en-US" dirty="0"/>
              <a:t> </a:t>
            </a:r>
            <a:r>
              <a:rPr lang="en-US" dirty="0" err="1"/>
              <a:t>kuva</a:t>
            </a:r>
            <a:r>
              <a:rPr lang="en-US" dirty="0"/>
              <a:t> </a:t>
            </a:r>
            <a:r>
              <a:rPr lang="en-US" dirty="0" err="1"/>
              <a:t>alla</a:t>
            </a:r>
            <a:r>
              <a:rPr lang="en-US" dirty="0"/>
              <a:t> </a:t>
            </a:r>
            <a:r>
              <a:rPr lang="en-US" dirty="0" err="1"/>
              <a:t>olevaa</a:t>
            </a:r>
            <a:r>
              <a:rPr lang="en-US" dirty="0"/>
              <a:t> </a:t>
            </a:r>
            <a:r>
              <a:rPr lang="en-US" dirty="0" err="1"/>
              <a:t>ikonia</a:t>
            </a:r>
            <a:r>
              <a:rPr lang="en-US" dirty="0"/>
              <a:t> </a:t>
            </a:r>
            <a:r>
              <a:rPr lang="en-US" dirty="0" err="1"/>
              <a:t>klikkaamalla</a:t>
            </a:r>
            <a:r>
              <a:rPr lang="en-US" dirty="0"/>
              <a:t>.</a:t>
            </a:r>
          </a:p>
        </p:txBody>
      </p:sp>
    </p:spTree>
    <p:extLst>
      <p:ext uri="{BB962C8B-B14F-4D97-AF65-F5344CB8AC3E}">
        <p14:creationId xmlns:p14="http://schemas.microsoft.com/office/powerpoint/2010/main" val="2128437407"/>
      </p:ext>
    </p:extLst>
  </p:cSld>
  <p:clrMapOvr>
    <a:masterClrMapping/>
  </p:clrMapOvr>
  <p:extLst>
    <p:ext uri="{DCECCB84-F9BA-43D5-87BE-67443E8EF086}">
      <p15:sldGuideLst xmlns:p15="http://schemas.microsoft.com/office/powerpoint/2012/main">
        <p15:guide id="1" orient="horz" pos="164" userDrawn="1">
          <p15:clr>
            <a:srgbClr val="FBAE40"/>
          </p15:clr>
        </p15:guide>
        <p15:guide id="2" pos="166" userDrawn="1">
          <p15:clr>
            <a:srgbClr val="FBAE40"/>
          </p15:clr>
        </p15:guide>
        <p15:guide id="3" pos="7680" userDrawn="1">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p:nvPr>
        </p:nvSpPr>
        <p:spPr>
          <a:xfrm>
            <a:off x="532141" y="1864659"/>
            <a:ext cx="11090275" cy="952376"/>
          </a:xfrm>
          <a:prstGeom prst="rect">
            <a:avLst/>
          </a:prstGeom>
        </p:spPr>
        <p:txBody>
          <a:bodyPr anchor="b">
            <a:noAutofit/>
          </a:bodyPr>
          <a:lstStyle>
            <a:lvl1pPr algn="ctr">
              <a:defRPr sz="5400">
                <a:solidFill>
                  <a:srgbClr val="4E008E"/>
                </a:solidFill>
              </a:defRPr>
            </a:lvl1pPr>
          </a:lstStyle>
          <a:p>
            <a:r>
              <a:rPr lang="en-US" dirty="0"/>
              <a:t>Click to edit Master title style</a:t>
            </a:r>
          </a:p>
        </p:txBody>
      </p:sp>
      <p:sp>
        <p:nvSpPr>
          <p:cNvPr id="3" name="Subtitle 2"/>
          <p:cNvSpPr>
            <a:spLocks noGrp="1"/>
          </p:cNvSpPr>
          <p:nvPr>
            <p:ph type="subTitle" idx="1"/>
          </p:nvPr>
        </p:nvSpPr>
        <p:spPr>
          <a:xfrm>
            <a:off x="532141" y="3135318"/>
            <a:ext cx="11083550" cy="1440000"/>
          </a:xfrm>
        </p:spPr>
        <p:txBody>
          <a:bodyPr>
            <a:noAutofit/>
          </a:bodyPr>
          <a:lstStyle>
            <a:lvl1pPr marL="0" indent="0" algn="ctr">
              <a:buNone/>
              <a:defRPr sz="3200">
                <a:solidFill>
                  <a:srgbClr val="4E00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38BB0235-0F5A-40FA-B663-F054FD106CF2}"/>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9" name="Slide Number Placeholder 5">
            <a:extLst>
              <a:ext uri="{FF2B5EF4-FFF2-40B4-BE49-F238E27FC236}">
                <a16:creationId xmlns:a16="http://schemas.microsoft.com/office/drawing/2014/main" id="{BE0BDB65-6D51-44F4-970C-428F139C630D}"/>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18146348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1723"/>
            <a:ext cx="10515600" cy="64561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10400" y="1707297"/>
            <a:ext cx="10515600" cy="37880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9EC2DD84-1BF6-4E3C-BCC3-08913B1A4537}"/>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0" name="Slide Number Placeholder 5">
            <a:extLst>
              <a:ext uri="{FF2B5EF4-FFF2-40B4-BE49-F238E27FC236}">
                <a16:creationId xmlns:a16="http://schemas.microsoft.com/office/drawing/2014/main" id="{36B2755C-0223-4E55-9084-FF6941279518}"/>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38357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1"/>
            <a:ext cx="10655486" cy="649288"/>
          </a:xfrm>
          <a:prstGeom prst="rect">
            <a:avLst/>
          </a:prstGeo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410400" y="1825625"/>
            <a:ext cx="5181600"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399" y="1825625"/>
            <a:ext cx="5387465"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7BCE51E9-C67C-4EF8-826E-F1A4EE041BC0}"/>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2" name="Slide Number Placeholder 5">
            <a:extLst>
              <a:ext uri="{FF2B5EF4-FFF2-40B4-BE49-F238E27FC236}">
                <a16:creationId xmlns:a16="http://schemas.microsoft.com/office/drawing/2014/main" id="{105DAC9A-9264-4E96-A741-2D8DA1F06451}"/>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7449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6517"/>
            <a:ext cx="10650635" cy="649288"/>
          </a:xfrm>
          <a:prstGeom prst="rect">
            <a:avLst/>
          </a:prstGeom>
        </p:spPr>
        <p:txBody>
          <a:bodyPr anchor="t" anchorCtr="0"/>
          <a:lstStyle/>
          <a:p>
            <a:r>
              <a:rPr lang="en-US"/>
              <a:t>Click to edit Master title style</a:t>
            </a:r>
            <a:endParaRPr lang="en-US" dirty="0"/>
          </a:p>
        </p:txBody>
      </p:sp>
      <p:sp>
        <p:nvSpPr>
          <p:cNvPr id="3" name="Text Placeholder 2"/>
          <p:cNvSpPr>
            <a:spLocks noGrp="1"/>
          </p:cNvSpPr>
          <p:nvPr>
            <p:ph type="body" idx="1"/>
          </p:nvPr>
        </p:nvSpPr>
        <p:spPr>
          <a:xfrm>
            <a:off x="410400" y="1700214"/>
            <a:ext cx="5157787"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0400" y="2647950"/>
            <a:ext cx="5157787"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81687" y="1700214"/>
            <a:ext cx="5183188"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1687" y="2647950"/>
            <a:ext cx="5183188"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8267BC55-B784-4D84-8769-21885DB5752F}"/>
              </a:ext>
            </a:extLst>
          </p:cNvPr>
          <p:cNvSpPr>
            <a:spLocks noGrp="1"/>
          </p:cNvSpPr>
          <p:nvPr>
            <p:ph type="dt" sz="half" idx="14"/>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4" name="Slide Number Placeholder 5">
            <a:extLst>
              <a:ext uri="{FF2B5EF4-FFF2-40B4-BE49-F238E27FC236}">
                <a16:creationId xmlns:a16="http://schemas.microsoft.com/office/drawing/2014/main" id="{01527A28-514A-4E4D-B9BB-80131B1DE746}"/>
              </a:ext>
            </a:extLst>
          </p:cNvPr>
          <p:cNvSpPr>
            <a:spLocks noGrp="1"/>
          </p:cNvSpPr>
          <p:nvPr>
            <p:ph type="sldNum" sz="quarter" idx="15"/>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48849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4401"/>
            <a:ext cx="10651813" cy="642938"/>
          </a:xfrm>
          <a:prstGeom prst="rect">
            <a:avLst/>
          </a:prstGeom>
        </p:spPr>
        <p:txBody>
          <a:bodyPr anchor="t" anchorCtr="0"/>
          <a:lstStyle/>
          <a:p>
            <a:r>
              <a:rPr lang="en-US"/>
              <a:t>Click to edit Master title style</a:t>
            </a:r>
            <a:endParaRPr lang="en-US" dirty="0"/>
          </a:p>
        </p:txBody>
      </p:sp>
      <p:sp>
        <p:nvSpPr>
          <p:cNvPr id="7" name="Date Placeholder 3">
            <a:extLst>
              <a:ext uri="{FF2B5EF4-FFF2-40B4-BE49-F238E27FC236}">
                <a16:creationId xmlns:a16="http://schemas.microsoft.com/office/drawing/2014/main" id="{17B513FB-A89D-4CD9-816A-A2426574FCB0}"/>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0" name="Slide Number Placeholder 5">
            <a:extLst>
              <a:ext uri="{FF2B5EF4-FFF2-40B4-BE49-F238E27FC236}">
                <a16:creationId xmlns:a16="http://schemas.microsoft.com/office/drawing/2014/main" id="{D7FC877C-D72B-4FA2-A4D8-10EC144C44B6}"/>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43132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1F2527F-684A-4121-9363-8807B0AFD189}"/>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0" name="Slide Number Placeholder 5">
            <a:extLst>
              <a:ext uri="{FF2B5EF4-FFF2-40B4-BE49-F238E27FC236}">
                <a16:creationId xmlns:a16="http://schemas.microsoft.com/office/drawing/2014/main" id="{2306364A-3632-4E1B-8113-A8981F3C5267}"/>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3291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0"/>
            <a:ext cx="3932237" cy="1149350"/>
          </a:xfrm>
          <a:prstGeom prst="rect">
            <a:avLst/>
          </a:prstGeom>
        </p:spPr>
        <p:txBody>
          <a:bodyPr anchor="b">
            <a:noAutofit/>
          </a:bodyPr>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22800" y="914275"/>
            <a:ext cx="7018337" cy="4652808"/>
          </a:xfrm>
        </p:spPr>
        <p:txBody>
          <a:bodyPr anchor="t">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10400" y="2223821"/>
            <a:ext cx="3932237" cy="3343262"/>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403500BF-A2C1-4F36-A443-35E1074B6686}"/>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3" name="Slide Number Placeholder 5">
            <a:extLst>
              <a:ext uri="{FF2B5EF4-FFF2-40B4-BE49-F238E27FC236}">
                <a16:creationId xmlns:a16="http://schemas.microsoft.com/office/drawing/2014/main" id="{803234A5-5678-4107-B6E4-4D194E2ECF6A}"/>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1998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captio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679" y="1143245"/>
            <a:ext cx="4853934" cy="3149671"/>
          </a:xfrm>
          <a:prstGeom prst="rect">
            <a:avLst/>
          </a:prstGeom>
        </p:spPr>
        <p:txBody>
          <a:bodyPr/>
          <a:lstStyle>
            <a:lvl1pPr>
              <a:defRPr sz="4400">
                <a:solidFill>
                  <a:srgbClr val="4E008E"/>
                </a:solidFill>
              </a:defRPr>
            </a:lvl1pPr>
          </a:lstStyle>
          <a:p>
            <a:r>
              <a:rPr lang="en-US" dirty="0"/>
              <a:t>This is a place for a longer text that goes on for three or more lines</a:t>
            </a:r>
          </a:p>
        </p:txBody>
      </p:sp>
      <p:sp>
        <p:nvSpPr>
          <p:cNvPr id="11" name="Content Placeholder 2">
            <a:extLst>
              <a:ext uri="{FF2B5EF4-FFF2-40B4-BE49-F238E27FC236}">
                <a16:creationId xmlns:a16="http://schemas.microsoft.com/office/drawing/2014/main" id="{CB8C4556-08AF-304E-8426-06F9F8EFFA15}"/>
              </a:ext>
            </a:extLst>
          </p:cNvPr>
          <p:cNvSpPr>
            <a:spLocks noGrp="1"/>
          </p:cNvSpPr>
          <p:nvPr>
            <p:ph idx="1"/>
          </p:nvPr>
        </p:nvSpPr>
        <p:spPr>
          <a:xfrm>
            <a:off x="6028267" y="1312458"/>
            <a:ext cx="5040000" cy="42366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D17F52D9-8B1E-4F7F-AA8C-39AD4EB471D1}"/>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3" name="Slide Number Placeholder 5">
            <a:extLst>
              <a:ext uri="{FF2B5EF4-FFF2-40B4-BE49-F238E27FC236}">
                <a16:creationId xmlns:a16="http://schemas.microsoft.com/office/drawing/2014/main" id="{EB5273A0-B2DF-4C71-84F5-8A0CABCD51C5}"/>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248971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6863F8-3927-4BEE-0B33-588E8C281FA5}"/>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4762" y="0"/>
            <a:ext cx="12182476" cy="6858000"/>
          </a:xfrm>
          <a:prstGeom prst="rect">
            <a:avLst/>
          </a:prstGeom>
        </p:spPr>
      </p:pic>
      <p:sp>
        <p:nvSpPr>
          <p:cNvPr id="3" name="Text Placeholder 2"/>
          <p:cNvSpPr>
            <a:spLocks noGrp="1"/>
          </p:cNvSpPr>
          <p:nvPr>
            <p:ph type="body" idx="1"/>
          </p:nvPr>
        </p:nvSpPr>
        <p:spPr>
          <a:xfrm>
            <a:off x="410400" y="1707297"/>
            <a:ext cx="10515600" cy="3680491"/>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6" name="Slide Number Placeholder 5"/>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
        <p:nvSpPr>
          <p:cNvPr id="12" name="Title Placeholder 11">
            <a:extLst>
              <a:ext uri="{FF2B5EF4-FFF2-40B4-BE49-F238E27FC236}">
                <a16:creationId xmlns:a16="http://schemas.microsoft.com/office/drawing/2014/main" id="{03743BE5-29C0-A94B-962C-58F60464054B}"/>
              </a:ext>
            </a:extLst>
          </p:cNvPr>
          <p:cNvSpPr>
            <a:spLocks noGrp="1"/>
          </p:cNvSpPr>
          <p:nvPr>
            <p:ph type="title"/>
          </p:nvPr>
        </p:nvSpPr>
        <p:spPr>
          <a:xfrm>
            <a:off x="410400" y="911553"/>
            <a:ext cx="10521733" cy="645785"/>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661027825"/>
      </p:ext>
    </p:extLst>
  </p:cSld>
  <p:clrMap bg1="lt1" tx1="dk1" bg2="lt2" tx2="dk2" accent1="accent1" accent2="accent2" accent3="accent3" accent4="accent4" accent5="accent5" accent6="accent6" hlink="hlink" folHlink="folHlink"/>
  <p:sldLayoutIdLst>
    <p:sldLayoutId id="2147483806" r:id="rId1"/>
    <p:sldLayoutId id="2147483781" r:id="rId2"/>
    <p:sldLayoutId id="2147483770" r:id="rId3"/>
    <p:sldLayoutId id="2147483772" r:id="rId4"/>
    <p:sldLayoutId id="2147483773" r:id="rId5"/>
    <p:sldLayoutId id="2147483774" r:id="rId6"/>
    <p:sldLayoutId id="2147483775" r:id="rId7"/>
    <p:sldLayoutId id="2147483777" r:id="rId8"/>
    <p:sldLayoutId id="2147483791" r:id="rId9"/>
  </p:sldLayoutIdLst>
  <p:hf hdr="0"/>
  <p:txStyles>
    <p:titleStyle>
      <a:lvl1pPr algn="l" defTabSz="914400" rtl="0" eaLnBrk="1" latinLnBrk="0" hangingPunct="1">
        <a:lnSpc>
          <a:spcPct val="90000"/>
        </a:lnSpc>
        <a:spcBef>
          <a:spcPct val="0"/>
        </a:spcBef>
        <a:buNone/>
        <a:defRPr sz="4000" b="1" i="0" kern="1200">
          <a:solidFill>
            <a:srgbClr val="4E008E"/>
          </a:solidFill>
          <a:latin typeface="Arial" panose="020B0604020202020204" pitchFamily="34" charset="0"/>
          <a:ea typeface="+mj-ea"/>
          <a:cs typeface="Arial" panose="020B0604020202020204" pitchFamily="34" charset="0"/>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tabLst/>
        <a:defRPr sz="3200" kern="1200">
          <a:solidFill>
            <a:schemeClr val="tx1"/>
          </a:solidFill>
          <a:latin typeface="+mn-lt"/>
          <a:ea typeface="+mn-ea"/>
          <a:cs typeface="+mn-cs"/>
        </a:defRPr>
      </a:lvl1pPr>
      <a:lvl2pPr marL="488950" indent="-174625" algn="l" defTabSz="914400" rtl="0" eaLnBrk="1" latinLnBrk="0" hangingPunct="1">
        <a:lnSpc>
          <a:spcPct val="9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804863" indent="-13335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155700" indent="-12858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4pPr>
      <a:lvl5pPr marL="1470025" indent="-13335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nc-sa/4.0/deed.f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teollisetsymbioosit.fi/kansallisen-teollisia-symbiooseja-edistavan-toimintamallin-fiss-toteutus-ja-organisointi/" TargetMode="External"/><Relationship Id="rId2" Type="http://schemas.openxmlformats.org/officeDocument/2006/relationships/hyperlink" Target="https://www.youtube.com/watch?v=zCfvV350Cy4" TargetMode="External"/><Relationship Id="rId1" Type="http://schemas.openxmlformats.org/officeDocument/2006/relationships/slideLayout" Target="../slideLayouts/slideLayout3.xml"/><Relationship Id="rId5" Type="http://schemas.openxmlformats.org/officeDocument/2006/relationships/hyperlink" Target="https://urn.fi/URN:ISBN:978-952-7266-79-3" TargetMode="External"/><Relationship Id="rId4" Type="http://schemas.openxmlformats.org/officeDocument/2006/relationships/hyperlink" Target="https://www.sitra.fi/artikkelit/yhdeksan-askelta-ekoteollisuuspuiston-perustamisee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oundcloud.com/vttpodcast/onko-jatteeton-ja-paastoton-maailma-totta-vai-tarua-80-vuoden-paasta?utm_source=clipboard&amp;utm_medium=text&amp;utm_campaign=social_sharing" TargetMode="External"/><Relationship Id="rId2" Type="http://schemas.openxmlformats.org/officeDocument/2006/relationships/hyperlink" Target="https://urn.fi/URN:NBN:fi:tuni-202201101208"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finlex.fi/fi/laki/ajantasa/2011/20110646" TargetMode="External"/><Relationship Id="rId2" Type="http://schemas.openxmlformats.org/officeDocument/2006/relationships/hyperlink" Target="https://urn.fi/URN:ISBN:978-951-827-340-3" TargetMode="External"/><Relationship Id="rId1" Type="http://schemas.openxmlformats.org/officeDocument/2006/relationships/slideLayout" Target="../slideLayouts/slideLayout3.xml"/><Relationship Id="rId5" Type="http://schemas.openxmlformats.org/officeDocument/2006/relationships/hyperlink" Target="https://julkaisut.valtioneuvosto.fi/bitstream/handle/10024/164785/VN_2023_29.pdf" TargetMode="External"/><Relationship Id="rId4" Type="http://schemas.openxmlformats.org/officeDocument/2006/relationships/hyperlink" Target="https://ym.fi/jatelainsaadanto"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f.hubspotusercontent30.net/hubfs/5597538/Teollisen%20kiertotalouden%20haasteet%20ja%20mahdollisuudet%20vuonna%202021-2.pdf" TargetMode="External"/><Relationship Id="rId2" Type="http://schemas.openxmlformats.org/officeDocument/2006/relationships/hyperlink" Target="https://lutpub.lut.fi/bitstream/handle/10024/135122/Diplomity%F6_Valikangas_Henna.pdf" TargetMode="External"/><Relationship Id="rId1" Type="http://schemas.openxmlformats.org/officeDocument/2006/relationships/slideLayout" Target="../slideLayouts/slideLayout3.xml"/><Relationship Id="rId4" Type="http://schemas.openxmlformats.org/officeDocument/2006/relationships/hyperlink" Target="https://www.lapinamk.fi/loader.aspx?id=02b9ade3-5812-4cde-bc8f-078a3052b01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mdpi.com/2199-8531/6/4/185" TargetMode="External"/><Relationship Id="rId2" Type="http://schemas.openxmlformats.org/officeDocument/2006/relationships/hyperlink" Target="https://soundcloud.com/kohinakampus/sivuvirtojen-ja-teollisten-symbioosien-alkulahteilla?utm_source=clipboard&amp;utm_medium=text&amp;utm_campaign=social_sharing" TargetMode="External"/><Relationship Id="rId1" Type="http://schemas.openxmlformats.org/officeDocument/2006/relationships/slideLayout" Target="../slideLayouts/slideLayout3.xml"/><Relationship Id="rId4" Type="http://schemas.openxmlformats.org/officeDocument/2006/relationships/hyperlink" Target="https://urn.fi/URN:ISBN:978-951-827-340-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user-792254501/kasvutarinoita-kiertotaloudesta-isojen-materiaalivirtojen-kasittely-ja-kierratys?utm_source=clipboard&amp;utm_medium=text&amp;utm_campaign=social_sharing" TargetMode="External"/><Relationship Id="rId2" Type="http://schemas.openxmlformats.org/officeDocument/2006/relationships/hyperlink" Target="https://urn.fi/URN:NBN:fi-fe2023080392987" TargetMode="External"/><Relationship Id="rId1" Type="http://schemas.openxmlformats.org/officeDocument/2006/relationships/slideLayout" Target="../slideLayouts/slideLayout3.xml"/><Relationship Id="rId6" Type="http://schemas.openxmlformats.org/officeDocument/2006/relationships/hyperlink" Target="http://kiertoasuomesta.fi/" TargetMode="External"/><Relationship Id="rId5" Type="http://schemas.openxmlformats.org/officeDocument/2006/relationships/hyperlink" Target="https://www.materiaalitori.fi/" TargetMode="External"/><Relationship Id="rId4" Type="http://schemas.openxmlformats.org/officeDocument/2006/relationships/hyperlink" Target="https://www.materiaalitkiertoon.fi/fi-FI/Circwaste/Teollisuuden_sivuvirtojen_hyodyntaminen(4812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60C3-F266-E60E-E446-59263C44F02E}"/>
              </a:ext>
            </a:extLst>
          </p:cNvPr>
          <p:cNvSpPr>
            <a:spLocks noGrp="1"/>
          </p:cNvSpPr>
          <p:nvPr>
            <p:ph type="ctrTitle"/>
          </p:nvPr>
        </p:nvSpPr>
        <p:spPr/>
        <p:txBody>
          <a:bodyPr/>
          <a:lstStyle/>
          <a:p>
            <a:r>
              <a:rPr lang="fi-FI" dirty="0"/>
              <a:t>Sivuvirtojen hallinta ja hyödyntäminen (5 op)</a:t>
            </a:r>
          </a:p>
        </p:txBody>
      </p:sp>
      <p:pic>
        <p:nvPicPr>
          <p:cNvPr id="8" name="Picture 7" descr="Text&#10;&#10;Description automatically generated">
            <a:extLst>
              <a:ext uri="{FF2B5EF4-FFF2-40B4-BE49-F238E27FC236}">
                <a16:creationId xmlns:a16="http://schemas.microsoft.com/office/drawing/2014/main" id="{4CB5A19E-CCDE-0B1F-83D6-E3AE1DC8E686}"/>
              </a:ext>
            </a:extLst>
          </p:cNvPr>
          <p:cNvPicPr>
            <a:picLocks noChangeAspect="1"/>
          </p:cNvPicPr>
          <p:nvPr/>
        </p:nvPicPr>
        <p:blipFill>
          <a:blip r:embed="rId3"/>
          <a:stretch>
            <a:fillRect/>
          </a:stretch>
        </p:blipFill>
        <p:spPr>
          <a:xfrm>
            <a:off x="150316" y="116632"/>
            <a:ext cx="3069021" cy="7826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05525846-4A27-FF7D-DC53-0D1795601BF1}"/>
              </a:ext>
            </a:extLst>
          </p:cNvPr>
          <p:cNvPicPr>
            <a:picLocks noChangeAspect="1"/>
          </p:cNvPicPr>
          <p:nvPr/>
        </p:nvPicPr>
        <p:blipFill>
          <a:blip r:embed="rId4"/>
          <a:stretch>
            <a:fillRect/>
          </a:stretch>
        </p:blipFill>
        <p:spPr>
          <a:xfrm>
            <a:off x="3376031" y="68722"/>
            <a:ext cx="3337995" cy="878420"/>
          </a:xfrm>
          <a:prstGeom prst="rect">
            <a:avLst/>
          </a:prstGeom>
        </p:spPr>
      </p:pic>
      <p:pic>
        <p:nvPicPr>
          <p:cNvPr id="17" name="Picture 16" descr="Diagram&#10;&#10;Description automatically generated">
            <a:extLst>
              <a:ext uri="{FF2B5EF4-FFF2-40B4-BE49-F238E27FC236}">
                <a16:creationId xmlns:a16="http://schemas.microsoft.com/office/drawing/2014/main" id="{3A3B413F-3F68-44CB-DD64-5FFA0D5F3828}"/>
              </a:ext>
            </a:extLst>
          </p:cNvPr>
          <p:cNvPicPr>
            <a:picLocks noChangeAspect="1"/>
          </p:cNvPicPr>
          <p:nvPr/>
        </p:nvPicPr>
        <p:blipFill>
          <a:blip r:embed="rId5"/>
          <a:stretch>
            <a:fillRect/>
          </a:stretch>
        </p:blipFill>
        <p:spPr>
          <a:xfrm>
            <a:off x="1652184" y="2465295"/>
            <a:ext cx="3134305" cy="2988691"/>
          </a:xfrm>
          <a:prstGeom prst="rect">
            <a:avLst/>
          </a:prstGeom>
        </p:spPr>
      </p:pic>
      <p:sp>
        <p:nvSpPr>
          <p:cNvPr id="18" name="TextBox 17">
            <a:extLst>
              <a:ext uri="{FF2B5EF4-FFF2-40B4-BE49-F238E27FC236}">
                <a16:creationId xmlns:a16="http://schemas.microsoft.com/office/drawing/2014/main" id="{5D049A33-E0CB-52E6-4F23-41D306EA5159}"/>
              </a:ext>
            </a:extLst>
          </p:cNvPr>
          <p:cNvSpPr txBox="1"/>
          <p:nvPr/>
        </p:nvSpPr>
        <p:spPr>
          <a:xfrm>
            <a:off x="5231904" y="3002358"/>
            <a:ext cx="5796644" cy="2462213"/>
          </a:xfrm>
          <a:prstGeom prst="rect">
            <a:avLst/>
          </a:prstGeom>
          <a:noFill/>
        </p:spPr>
        <p:txBody>
          <a:bodyPr wrap="square" rtlCol="0">
            <a:spAutoFit/>
          </a:bodyPr>
          <a:lstStyle/>
          <a:p>
            <a:r>
              <a:rPr lang="fi-FI" sz="2000" dirty="0"/>
              <a:t>Opintojakson toteutus osana Pakkausarvoketjun kiertotalousosaaja -koulutusta (30 op)</a:t>
            </a:r>
          </a:p>
          <a:p>
            <a:endParaRPr lang="fi-FI" sz="2000" dirty="0"/>
          </a:p>
          <a:p>
            <a:endParaRPr lang="fi-FI" sz="2000" dirty="0"/>
          </a:p>
          <a:p>
            <a:r>
              <a:rPr lang="fi-FI" sz="2000" dirty="0"/>
              <a:t>Marita Hiipakka</a:t>
            </a:r>
            <a:endParaRPr lang="fi-FI" dirty="0"/>
          </a:p>
          <a:p>
            <a:endParaRPr lang="fi-FI" dirty="0"/>
          </a:p>
          <a:p>
            <a:endParaRPr lang="fi-FI" dirty="0"/>
          </a:p>
          <a:p>
            <a:endParaRPr lang="fi-FI" dirty="0"/>
          </a:p>
        </p:txBody>
      </p:sp>
      <p:pic>
        <p:nvPicPr>
          <p:cNvPr id="3" name="Picture 2" descr="A sign with text and symbols&#10;&#10;Description automatically generated">
            <a:extLst>
              <a:ext uri="{FF2B5EF4-FFF2-40B4-BE49-F238E27FC236}">
                <a16:creationId xmlns:a16="http://schemas.microsoft.com/office/drawing/2014/main" id="{22E01EEE-DFB6-4261-78BF-7F232052E3F2}"/>
              </a:ext>
            </a:extLst>
          </p:cNvPr>
          <p:cNvPicPr>
            <a:picLocks noChangeAspect="1"/>
          </p:cNvPicPr>
          <p:nvPr/>
        </p:nvPicPr>
        <p:blipFill>
          <a:blip r:embed="rId6"/>
          <a:stretch>
            <a:fillRect/>
          </a:stretch>
        </p:blipFill>
        <p:spPr>
          <a:xfrm>
            <a:off x="5303912" y="4938148"/>
            <a:ext cx="1812091" cy="638369"/>
          </a:xfrm>
          <a:prstGeom prst="rect">
            <a:avLst/>
          </a:prstGeom>
        </p:spPr>
      </p:pic>
      <p:sp>
        <p:nvSpPr>
          <p:cNvPr id="4" name="TextBox 3">
            <a:extLst>
              <a:ext uri="{FF2B5EF4-FFF2-40B4-BE49-F238E27FC236}">
                <a16:creationId xmlns:a16="http://schemas.microsoft.com/office/drawing/2014/main" id="{3E9435C6-4E34-6EFE-7F57-7F6D1C0D4436}"/>
              </a:ext>
            </a:extLst>
          </p:cNvPr>
          <p:cNvSpPr txBox="1"/>
          <p:nvPr/>
        </p:nvSpPr>
        <p:spPr>
          <a:xfrm>
            <a:off x="7143908" y="4967829"/>
            <a:ext cx="3884640" cy="579005"/>
          </a:xfrm>
          <a:prstGeom prst="rect">
            <a:avLst/>
          </a:prstGeom>
          <a:noFill/>
        </p:spPr>
        <p:txBody>
          <a:bodyPr wrap="square">
            <a:spAutoFit/>
          </a:bodyPr>
          <a:lstStyle/>
          <a:p>
            <a:pPr>
              <a:lnSpc>
                <a:spcPct val="107000"/>
              </a:lnSpc>
              <a:spcAft>
                <a:spcPts val="800"/>
              </a:spcAft>
            </a:pP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Tämä teos on lisensoitu Creative </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Commons</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Nimeä-</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EiKaupallinen</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JaaSamoin</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4.0.Kansainvälinen -lisenssillä. Tarkastele lisenssiä osoitteessa </a:t>
            </a:r>
            <a:r>
              <a:rPr lang="fi-FI" sz="1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https://creativecommons.org/licenses/by-nc-sa/4.0/deed.fi</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5273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404664"/>
            <a:ext cx="11374232" cy="645616"/>
          </a:xfrm>
        </p:spPr>
        <p:txBody>
          <a:bodyPr/>
          <a:lstStyle/>
          <a:p>
            <a:pPr marL="514350" indent="-514350">
              <a:buFont typeface="+mj-lt"/>
              <a:buAutoNum type="arabicPeriod"/>
            </a:pPr>
            <a:r>
              <a:rPr lang="fi-FI" sz="4000" dirty="0"/>
              <a:t>Sivuvirtojen ja niiden hyödyntämis-potentiaalin tunnistaminen (</a:t>
            </a:r>
            <a:r>
              <a:rPr lang="fi-FI" dirty="0"/>
              <a:t>3/4</a:t>
            </a:r>
            <a:r>
              <a:rPr lang="fi-FI" sz="4000" dirty="0"/>
              <a:t>)</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0399" y="1841820"/>
            <a:ext cx="11286605" cy="3747420"/>
          </a:xfrm>
        </p:spPr>
        <p:txBody>
          <a:bodyPr/>
          <a:lstStyle/>
          <a:p>
            <a:r>
              <a:rPr lang="fi-FI" sz="2000" dirty="0"/>
              <a:t>Tehtävänäsi on </a:t>
            </a:r>
            <a:r>
              <a:rPr lang="fi-FI" sz="2000" dirty="0">
                <a:effectLst/>
              </a:rPr>
              <a:t>tehdä vapaamuotoinen kartoitus</a:t>
            </a:r>
            <a:r>
              <a:rPr lang="fi-FI" sz="2000" dirty="0"/>
              <a:t> organisaatiosi sivuvirroista (materiaalivirtoja + muita mahdollisia sivuvirtoja) ymmärtääksesi, miten paljon ja missä prosesseissa näitä muodostuu. Voit rajata tehtävää tarkoituksenmukaisesti, mutta tarkastele asioita kokonaisvaltaisesti. Tiedonhaussa voit mahdollisesti tehdä sisäisiä haastatteluja. Tässä tehtävässä on tarkoitus keskittyä erilaisiin sivuvirtoihin ja niiden hyödyntämiseen tai hyödyntämispotentiaaliin (ottamatta liikaa kantaa mahdollisiin rajoitteisiin sivuvirtojen käytössä).</a:t>
            </a:r>
          </a:p>
          <a:p>
            <a:r>
              <a:rPr lang="fi-FI" sz="2000" dirty="0"/>
              <a:t>Selvityksesi avulla sinun on mahdollista löytää tuotantoketjusi vaiheet tai kohdat organisaatiossasi tai sen toiminnassa, joissa sivuvirtoja muodostuu paljon ja joissa sivuvirtojen hyödyntämisellä  ja sitä kautta kiertotaloudella on paljon potentiaalia. Voit esimerkiksi tunnistaa vaiheita, joissa ensiömateriaaleja voidaan korvata kierrätetyillä. (Millaisilla? Voit etsiä kierrätettyjä vaihtoehtoja markkinoilta.) Voit myös pohtia, edistäisikö esim. materiaalikatselmus sivuvirtojen käyttöä omassa organisaatiossasi tai jos sellainen on jo tehty, onko se johtanut toimenpiteisiin ja millaisia vaikutuksia sillä on ollut.</a:t>
            </a: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10</a:t>
            </a:fld>
            <a:endParaRPr lang="fi-FI" dirty="0"/>
          </a:p>
        </p:txBody>
      </p:sp>
    </p:spTree>
    <p:extLst>
      <p:ext uri="{BB962C8B-B14F-4D97-AF65-F5344CB8AC3E}">
        <p14:creationId xmlns:p14="http://schemas.microsoft.com/office/powerpoint/2010/main" val="246993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404664"/>
            <a:ext cx="11374232" cy="645616"/>
          </a:xfrm>
        </p:spPr>
        <p:txBody>
          <a:bodyPr/>
          <a:lstStyle/>
          <a:p>
            <a:pPr marL="514350" indent="-514350">
              <a:buFont typeface="+mj-lt"/>
              <a:buAutoNum type="arabicPeriod"/>
            </a:pPr>
            <a:r>
              <a:rPr lang="fi-FI" sz="4000" dirty="0"/>
              <a:t>Sivuvirtojen ja niiden hyödyntämis-potentiaalin tunnistaminen (4</a:t>
            </a:r>
            <a:r>
              <a:rPr lang="fi-FI" dirty="0"/>
              <a:t>/4</a:t>
            </a:r>
            <a:r>
              <a:rPr lang="fi-FI" sz="4000" dirty="0"/>
              <a:t>)</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0399" y="1841820"/>
            <a:ext cx="11286605" cy="3146485"/>
          </a:xfrm>
        </p:spPr>
        <p:txBody>
          <a:bodyPr/>
          <a:lstStyle/>
          <a:p>
            <a:r>
              <a:rPr lang="fi-FI" sz="2000" dirty="0"/>
              <a:t>Kirjoita selvityksestäsi vähintään 350 sanan essee tai yhteenveto, johon liität tekemäsi selvityksen liitteeksi ja jossa pohdit löytämiesi sivuvirtojen hyödyntämispotentiaalia. Mitä muutoksia sivuvirtojen käyttö toisi organisaatioosi? Olisiko sivuvirtojen hyödyntäminen tavoiteltavaa, vai onko jokin muu ratkaisu parempi? Millä tavalla voit edistää sivuvirtojen tunnistamista? Perustele.</a:t>
            </a: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11</a:t>
            </a:fld>
            <a:endParaRPr lang="fi-FI" dirty="0"/>
          </a:p>
        </p:txBody>
      </p:sp>
    </p:spTree>
    <p:extLst>
      <p:ext uri="{BB962C8B-B14F-4D97-AF65-F5344CB8AC3E}">
        <p14:creationId xmlns:p14="http://schemas.microsoft.com/office/powerpoint/2010/main" val="359989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4F8E-4C13-DBA1-0D83-4F550B7909EA}"/>
              </a:ext>
            </a:extLst>
          </p:cNvPr>
          <p:cNvSpPr>
            <a:spLocks noGrp="1"/>
          </p:cNvSpPr>
          <p:nvPr>
            <p:ph type="title"/>
          </p:nvPr>
        </p:nvSpPr>
        <p:spPr>
          <a:xfrm>
            <a:off x="410400" y="404664"/>
            <a:ext cx="11212016" cy="645616"/>
          </a:xfrm>
        </p:spPr>
        <p:txBody>
          <a:bodyPr/>
          <a:lstStyle/>
          <a:p>
            <a:pPr marL="742950" indent="-742950">
              <a:buFont typeface="+mj-lt"/>
              <a:buAutoNum type="arabicPeriod" startAt="2"/>
            </a:pPr>
            <a:r>
              <a:rPr lang="fi-FI" sz="4000" dirty="0"/>
              <a:t>Sivuvirtojen hallinta ja teolliset symbioosit</a:t>
            </a:r>
            <a:br>
              <a:rPr lang="fi-FI" sz="4000" dirty="0"/>
            </a:br>
            <a:r>
              <a:rPr lang="fi-FI" dirty="0">
                <a:latin typeface="+mj-lt"/>
              </a:rPr>
              <a:t> (1/3)</a:t>
            </a:r>
          </a:p>
        </p:txBody>
      </p:sp>
      <p:sp>
        <p:nvSpPr>
          <p:cNvPr id="3" name="Content Placeholder 2">
            <a:extLst>
              <a:ext uri="{FF2B5EF4-FFF2-40B4-BE49-F238E27FC236}">
                <a16:creationId xmlns:a16="http://schemas.microsoft.com/office/drawing/2014/main" id="{67313ECA-7EA1-A067-3908-3E89AE9EA370}"/>
              </a:ext>
            </a:extLst>
          </p:cNvPr>
          <p:cNvSpPr>
            <a:spLocks noGrp="1"/>
          </p:cNvSpPr>
          <p:nvPr>
            <p:ph idx="1"/>
          </p:nvPr>
        </p:nvSpPr>
        <p:spPr>
          <a:xfrm>
            <a:off x="410400" y="1632833"/>
            <a:ext cx="11014192" cy="3788068"/>
          </a:xfrm>
        </p:spPr>
        <p:txBody>
          <a:bodyPr/>
          <a:lstStyle/>
          <a:p>
            <a:r>
              <a:rPr lang="fi-FI" sz="2000" dirty="0"/>
              <a:t>Tehtävän tarkoituksena on tarkastella esimerkkejä teollisista symbiooseista ja ekoteollisuuspuistoista ja niiden merkityksestä sivuvirtojen hyödyntämisessä. Lisäksi on tarkoitus tutustua jätteettömyyteen ja päästöttömyyteen</a:t>
            </a:r>
          </a:p>
          <a:p>
            <a:r>
              <a:rPr lang="fi-FI" sz="2000" dirty="0"/>
              <a:t>Tutustu tehtävään yleisesti soveltuviin aineistoihin. Etsi ja hyödynnä myös muita lähteitä.</a:t>
            </a:r>
          </a:p>
          <a:p>
            <a:pPr lvl="1"/>
            <a:r>
              <a:rPr lang="fi-FI" sz="2000" dirty="0"/>
              <a:t>Paneelikeskustelu: Teolliset symbioosit kiertotalouden edistäjinä </a:t>
            </a:r>
            <a:r>
              <a:rPr lang="fi-FI" sz="2000" dirty="0">
                <a:hlinkClick r:id="rId2"/>
              </a:rPr>
              <a:t>https://www.youtube.com/watch?v=zCfvV350Cy4</a:t>
            </a:r>
            <a:r>
              <a:rPr lang="fi-FI" sz="2000" dirty="0"/>
              <a:t> </a:t>
            </a:r>
          </a:p>
          <a:p>
            <a:pPr lvl="1"/>
            <a:r>
              <a:rPr lang="fi-FI" sz="2000" dirty="0"/>
              <a:t>Kansallisen teollisia symbiooseja edistävän toimintamallin (FISS) toteutus ja organisointi </a:t>
            </a:r>
            <a:r>
              <a:rPr lang="fi-FI" sz="2000" dirty="0">
                <a:hlinkClick r:id="rId3"/>
              </a:rPr>
              <a:t>https://teollisetsymbioosit.fi/kansallisen-teollisia-symbiooseja-edistavan-toimintamallin-fiss-toteutus-ja-organisointi/</a:t>
            </a:r>
            <a:endParaRPr lang="fi-FI" sz="2000" dirty="0"/>
          </a:p>
          <a:p>
            <a:pPr lvl="1"/>
            <a:r>
              <a:rPr lang="fi-FI" sz="2000" dirty="0">
                <a:hlinkClick r:id="rId4"/>
              </a:rPr>
              <a:t>https://www.sitra.fi/artikkelit/yhdeksan-askelta-ekoteollisuuspuiston-perustamiseen/</a:t>
            </a:r>
            <a:r>
              <a:rPr lang="fi-FI" sz="2000" dirty="0"/>
              <a:t> </a:t>
            </a:r>
          </a:p>
          <a:p>
            <a:pPr lvl="1"/>
            <a:r>
              <a:rPr lang="fi-FI" sz="2000" dirty="0"/>
              <a:t>Pirkanmaan teolliset symbioosit (PITS) : sivuvirtoja, synergioita ja symbiooseja. 2023. </a:t>
            </a:r>
            <a:r>
              <a:rPr lang="fi-FI" sz="2000" dirty="0">
                <a:hlinkClick r:id="rId5"/>
              </a:rPr>
              <a:t>https://urn.fi/URN:ISBN:978-952-7266-79-3</a:t>
            </a:r>
            <a:endParaRPr lang="fi-FI" sz="2000" dirty="0"/>
          </a:p>
        </p:txBody>
      </p:sp>
      <p:sp>
        <p:nvSpPr>
          <p:cNvPr id="4" name="Date Placeholder 3">
            <a:extLst>
              <a:ext uri="{FF2B5EF4-FFF2-40B4-BE49-F238E27FC236}">
                <a16:creationId xmlns:a16="http://schemas.microsoft.com/office/drawing/2014/main" id="{F3361551-C73E-C5B1-3BBD-1658411C4AF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AEDB8B17-471B-2E8B-285E-03FD1CCF3E98}"/>
              </a:ext>
            </a:extLst>
          </p:cNvPr>
          <p:cNvSpPr>
            <a:spLocks noGrp="1"/>
          </p:cNvSpPr>
          <p:nvPr>
            <p:ph type="sldNum" sz="quarter" idx="4"/>
          </p:nvPr>
        </p:nvSpPr>
        <p:spPr/>
        <p:txBody>
          <a:bodyPr/>
          <a:lstStyle/>
          <a:p>
            <a:r>
              <a:rPr lang="fi-FI"/>
              <a:t>|  </a:t>
            </a:r>
            <a:fld id="{CDC8994D-33BE-6F4B-918B-78B2D731EB1C}" type="slidenum">
              <a:rPr lang="fi-FI" smtClean="0"/>
              <a:pPr/>
              <a:t>12</a:t>
            </a:fld>
            <a:endParaRPr lang="fi-FI" dirty="0"/>
          </a:p>
        </p:txBody>
      </p:sp>
    </p:spTree>
    <p:extLst>
      <p:ext uri="{BB962C8B-B14F-4D97-AF65-F5344CB8AC3E}">
        <p14:creationId xmlns:p14="http://schemas.microsoft.com/office/powerpoint/2010/main" val="129291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4F8E-4C13-DBA1-0D83-4F550B7909EA}"/>
              </a:ext>
            </a:extLst>
          </p:cNvPr>
          <p:cNvSpPr>
            <a:spLocks noGrp="1"/>
          </p:cNvSpPr>
          <p:nvPr>
            <p:ph type="title"/>
          </p:nvPr>
        </p:nvSpPr>
        <p:spPr>
          <a:xfrm>
            <a:off x="410400" y="404664"/>
            <a:ext cx="11212016" cy="645616"/>
          </a:xfrm>
        </p:spPr>
        <p:txBody>
          <a:bodyPr/>
          <a:lstStyle/>
          <a:p>
            <a:pPr marL="742950" indent="-742950">
              <a:buFont typeface="+mj-lt"/>
              <a:buAutoNum type="arabicPeriod" startAt="2"/>
            </a:pPr>
            <a:r>
              <a:rPr lang="fi-FI" sz="4000" dirty="0"/>
              <a:t>Sivuvirtojen hallinta ja teolliset symbioosit</a:t>
            </a:r>
            <a:br>
              <a:rPr lang="fi-FI" sz="4000" dirty="0"/>
            </a:br>
            <a:r>
              <a:rPr lang="fi-FI" dirty="0">
                <a:latin typeface="+mj-lt"/>
              </a:rPr>
              <a:t> (2/3)</a:t>
            </a:r>
          </a:p>
        </p:txBody>
      </p:sp>
      <p:sp>
        <p:nvSpPr>
          <p:cNvPr id="3" name="Content Placeholder 2">
            <a:extLst>
              <a:ext uri="{FF2B5EF4-FFF2-40B4-BE49-F238E27FC236}">
                <a16:creationId xmlns:a16="http://schemas.microsoft.com/office/drawing/2014/main" id="{67313ECA-7EA1-A067-3908-3E89AE9EA370}"/>
              </a:ext>
            </a:extLst>
          </p:cNvPr>
          <p:cNvSpPr>
            <a:spLocks noGrp="1"/>
          </p:cNvSpPr>
          <p:nvPr>
            <p:ph idx="1"/>
          </p:nvPr>
        </p:nvSpPr>
        <p:spPr>
          <a:xfrm>
            <a:off x="410400" y="1632832"/>
            <a:ext cx="11014192" cy="4028415"/>
          </a:xfrm>
        </p:spPr>
        <p:txBody>
          <a:bodyPr/>
          <a:lstStyle/>
          <a:p>
            <a:pPr lvl="1"/>
            <a:r>
              <a:rPr lang="fi-FI" sz="2000" dirty="0"/>
              <a:t>Närvänen, A. 2022. Ekoteolliset puistot ja niiden toiminta Suomessa. </a:t>
            </a:r>
            <a:r>
              <a:rPr lang="fi-FI" sz="2000" dirty="0">
                <a:hlinkClick r:id="rId2"/>
              </a:rPr>
              <a:t>https://urn.fi/URN:NBN:fi:tuni-202201101208</a:t>
            </a:r>
            <a:endParaRPr lang="fi-FI" sz="2000" dirty="0"/>
          </a:p>
          <a:p>
            <a:pPr lvl="1"/>
            <a:r>
              <a:rPr lang="fi-FI" sz="2000" dirty="0"/>
              <a:t>Podcast: Onko jätteetön ja päästötön maailma totta vai tarua 80 vuoden päästä? </a:t>
            </a:r>
            <a:r>
              <a:rPr lang="fi-FI" sz="2000" dirty="0">
                <a:hlinkClick r:id="rId3"/>
              </a:rPr>
              <a:t>https://soundcloud.com/vttpodcast/onko-jatteeton-ja-paastoton-maailma-totta-vai-tarua-80-vuoden-paasta?utm_source=clipboard&amp;utm_medium=text&amp;utm_campaign=social_sharing</a:t>
            </a:r>
            <a:r>
              <a:rPr lang="fi-FI" sz="2000" dirty="0"/>
              <a:t> </a:t>
            </a:r>
          </a:p>
          <a:p>
            <a:r>
              <a:rPr lang="fi-FI" sz="2000" dirty="0"/>
              <a:t>Tehtävä: Valitse jokin tuntemasi tai sinua kiinnostava suomalainen ekoteollisuuspuisto tai teollinen symbioosi (tai </a:t>
            </a:r>
            <a:r>
              <a:rPr lang="fi-FI" sz="2000" dirty="0" err="1"/>
              <a:t>tehdasintegraatti</a:t>
            </a:r>
            <a:r>
              <a:rPr lang="fi-FI" sz="2000" dirty="0"/>
              <a:t>). Esittele sen toimintaa (mm. ympäristöarvot mukaan lukien päästöt ja hukka, taloudellinen näkökulma, tuotteet, toimivuus, … jne.).</a:t>
            </a:r>
          </a:p>
          <a:p>
            <a:r>
              <a:rPr lang="fi-FI" sz="2000" dirty="0"/>
              <a:t>Lisää symbioosiisi kuvitteellinen tai olemassa oleva yritys, joka hyödyntää toiminnassaan kiertotalouden periaatteita (kerro, millä tavalla). Perustele valintasi, miksi juuri sinun yrityksesi sopisi valitsemaasi symbioosiin. (Perustele esim. samojen kriteerien mukaan, joita käytit valitsemasi teollisen symbioosin kuvaamiseen.) Millaista lisäarvoa yrityksesi toisi symbioosin muille toimijoille? Entä vastavuoroisuus?</a:t>
            </a:r>
          </a:p>
        </p:txBody>
      </p:sp>
      <p:sp>
        <p:nvSpPr>
          <p:cNvPr id="4" name="Date Placeholder 3">
            <a:extLst>
              <a:ext uri="{FF2B5EF4-FFF2-40B4-BE49-F238E27FC236}">
                <a16:creationId xmlns:a16="http://schemas.microsoft.com/office/drawing/2014/main" id="{F3361551-C73E-C5B1-3BBD-1658411C4AF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AEDB8B17-471B-2E8B-285E-03FD1CCF3E98}"/>
              </a:ext>
            </a:extLst>
          </p:cNvPr>
          <p:cNvSpPr>
            <a:spLocks noGrp="1"/>
          </p:cNvSpPr>
          <p:nvPr>
            <p:ph type="sldNum" sz="quarter" idx="4"/>
          </p:nvPr>
        </p:nvSpPr>
        <p:spPr/>
        <p:txBody>
          <a:bodyPr/>
          <a:lstStyle/>
          <a:p>
            <a:r>
              <a:rPr lang="fi-FI"/>
              <a:t>|  </a:t>
            </a:r>
            <a:fld id="{CDC8994D-33BE-6F4B-918B-78B2D731EB1C}" type="slidenum">
              <a:rPr lang="fi-FI" smtClean="0"/>
              <a:pPr/>
              <a:t>13</a:t>
            </a:fld>
            <a:endParaRPr lang="fi-FI" dirty="0"/>
          </a:p>
        </p:txBody>
      </p:sp>
    </p:spTree>
    <p:extLst>
      <p:ext uri="{BB962C8B-B14F-4D97-AF65-F5344CB8AC3E}">
        <p14:creationId xmlns:p14="http://schemas.microsoft.com/office/powerpoint/2010/main" val="223086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4F8E-4C13-DBA1-0D83-4F550B7909EA}"/>
              </a:ext>
            </a:extLst>
          </p:cNvPr>
          <p:cNvSpPr>
            <a:spLocks noGrp="1"/>
          </p:cNvSpPr>
          <p:nvPr>
            <p:ph type="title"/>
          </p:nvPr>
        </p:nvSpPr>
        <p:spPr>
          <a:xfrm>
            <a:off x="410400" y="404664"/>
            <a:ext cx="11212016" cy="645616"/>
          </a:xfrm>
        </p:spPr>
        <p:txBody>
          <a:bodyPr/>
          <a:lstStyle/>
          <a:p>
            <a:pPr marL="742950" indent="-742950">
              <a:buFont typeface="+mj-lt"/>
              <a:buAutoNum type="arabicPeriod" startAt="2"/>
            </a:pPr>
            <a:r>
              <a:rPr lang="fi-FI" sz="4000" dirty="0"/>
              <a:t>Sivuvirtojen hallinta ja teolliset symbioosit</a:t>
            </a:r>
            <a:br>
              <a:rPr lang="fi-FI" sz="4000" dirty="0"/>
            </a:br>
            <a:r>
              <a:rPr lang="fi-FI" dirty="0">
                <a:latin typeface="+mj-lt"/>
              </a:rPr>
              <a:t> (3/3)</a:t>
            </a:r>
          </a:p>
        </p:txBody>
      </p:sp>
      <p:sp>
        <p:nvSpPr>
          <p:cNvPr id="3" name="Content Placeholder 2">
            <a:extLst>
              <a:ext uri="{FF2B5EF4-FFF2-40B4-BE49-F238E27FC236}">
                <a16:creationId xmlns:a16="http://schemas.microsoft.com/office/drawing/2014/main" id="{67313ECA-7EA1-A067-3908-3E89AE9EA370}"/>
              </a:ext>
            </a:extLst>
          </p:cNvPr>
          <p:cNvSpPr>
            <a:spLocks noGrp="1"/>
          </p:cNvSpPr>
          <p:nvPr>
            <p:ph idx="1"/>
          </p:nvPr>
        </p:nvSpPr>
        <p:spPr>
          <a:xfrm>
            <a:off x="410400" y="1632833"/>
            <a:ext cx="11014192" cy="3788068"/>
          </a:xfrm>
        </p:spPr>
        <p:txBody>
          <a:bodyPr/>
          <a:lstStyle/>
          <a:p>
            <a:r>
              <a:rPr lang="fi-FI" sz="2000" dirty="0"/>
              <a:t>Tarkastele yritystäsi ja sen sijoittumista symbioosiin SWOT-analyysillä. Huomioi asioita ja yrityksesi kyvykkyyttä kokonaisvaltaisesti.</a:t>
            </a:r>
          </a:p>
          <a:p>
            <a:r>
              <a:rPr lang="fi-FI" sz="2000" dirty="0"/>
              <a:t>Laadi pohtimastasi kokonaisuudesta vapaamuotoinen tuotos, jossa olet perustellut valintojasi ja tekemiäsi ratkaisuja ja johon liität mukaan tekemäsi </a:t>
            </a:r>
            <a:r>
              <a:rPr lang="fi-FI" sz="2000" dirty="0" err="1"/>
              <a:t>SWOTin</a:t>
            </a:r>
            <a:r>
              <a:rPr lang="fi-FI" sz="2000" dirty="0"/>
              <a:t>. Käytä työssä mielellään vähintään kahta ulkoista lähdettä (muista lähdeviittaaminen ja lähdeluettelo, </a:t>
            </a:r>
            <a:r>
              <a:rPr lang="fi-FI" sz="2000"/>
              <a:t>hyperlinkit sallittuja).</a:t>
            </a:r>
            <a:endParaRPr lang="fi-FI" sz="2000" dirty="0"/>
          </a:p>
          <a:p>
            <a:r>
              <a:rPr lang="fi-FI" sz="2000" dirty="0"/>
              <a:t>Palauta tuotos Moodlen Kysymys- ja vastausalue -keskustelualueelle. </a:t>
            </a:r>
            <a:r>
              <a:rPr lang="fi-FI" sz="2000" dirty="0">
                <a:effectLst/>
              </a:rPr>
              <a:t>Optio</a:t>
            </a:r>
            <a:r>
              <a:rPr lang="fi-FI" sz="2000" dirty="0"/>
              <a:t>na voit kommentoida mielellään vähintään yhtä muuta alueelle postattua palautusta.</a:t>
            </a:r>
          </a:p>
          <a:p>
            <a:endParaRPr lang="fi-FI" sz="2000" dirty="0"/>
          </a:p>
        </p:txBody>
      </p:sp>
      <p:sp>
        <p:nvSpPr>
          <p:cNvPr id="4" name="Date Placeholder 3">
            <a:extLst>
              <a:ext uri="{FF2B5EF4-FFF2-40B4-BE49-F238E27FC236}">
                <a16:creationId xmlns:a16="http://schemas.microsoft.com/office/drawing/2014/main" id="{F3361551-C73E-C5B1-3BBD-1658411C4AF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AEDB8B17-471B-2E8B-285E-03FD1CCF3E98}"/>
              </a:ext>
            </a:extLst>
          </p:cNvPr>
          <p:cNvSpPr>
            <a:spLocks noGrp="1"/>
          </p:cNvSpPr>
          <p:nvPr>
            <p:ph type="sldNum" sz="quarter" idx="4"/>
          </p:nvPr>
        </p:nvSpPr>
        <p:spPr/>
        <p:txBody>
          <a:bodyPr/>
          <a:lstStyle/>
          <a:p>
            <a:r>
              <a:rPr lang="fi-FI"/>
              <a:t>|  </a:t>
            </a:r>
            <a:fld id="{CDC8994D-33BE-6F4B-918B-78B2D731EB1C}" type="slidenum">
              <a:rPr lang="fi-FI" smtClean="0"/>
              <a:pPr/>
              <a:t>14</a:t>
            </a:fld>
            <a:endParaRPr lang="fi-FI" dirty="0"/>
          </a:p>
        </p:txBody>
      </p:sp>
    </p:spTree>
    <p:extLst>
      <p:ext uri="{BB962C8B-B14F-4D97-AF65-F5344CB8AC3E}">
        <p14:creationId xmlns:p14="http://schemas.microsoft.com/office/powerpoint/2010/main" val="291794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DC3B-E210-618A-4654-403046B7C629}"/>
              </a:ext>
            </a:extLst>
          </p:cNvPr>
          <p:cNvSpPr>
            <a:spLocks noGrp="1"/>
          </p:cNvSpPr>
          <p:nvPr>
            <p:ph type="title"/>
          </p:nvPr>
        </p:nvSpPr>
        <p:spPr>
          <a:xfrm>
            <a:off x="410400" y="407120"/>
            <a:ext cx="11158208" cy="645616"/>
          </a:xfrm>
        </p:spPr>
        <p:txBody>
          <a:bodyPr/>
          <a:lstStyle/>
          <a:p>
            <a:pPr marL="742950" indent="-742950">
              <a:buFont typeface="+mj-lt"/>
              <a:buAutoNum type="arabicPeriod" startAt="3"/>
            </a:pPr>
            <a:r>
              <a:rPr lang="fi-FI" sz="4000" dirty="0"/>
              <a:t>Reunaehtoja sivuvirtojen hyödyntämiselle</a:t>
            </a:r>
            <a:br>
              <a:rPr lang="fi-FI" sz="4000" dirty="0"/>
            </a:br>
            <a:r>
              <a:rPr lang="fi-FI" dirty="0"/>
              <a:t> (1/4)</a:t>
            </a:r>
          </a:p>
        </p:txBody>
      </p:sp>
      <p:sp>
        <p:nvSpPr>
          <p:cNvPr id="3" name="Content Placeholder 2">
            <a:extLst>
              <a:ext uri="{FF2B5EF4-FFF2-40B4-BE49-F238E27FC236}">
                <a16:creationId xmlns:a16="http://schemas.microsoft.com/office/drawing/2014/main" id="{70E11BC5-ADB3-CC57-3F2D-F9911C109C39}"/>
              </a:ext>
            </a:extLst>
          </p:cNvPr>
          <p:cNvSpPr>
            <a:spLocks noGrp="1"/>
          </p:cNvSpPr>
          <p:nvPr>
            <p:ph idx="1"/>
          </p:nvPr>
        </p:nvSpPr>
        <p:spPr>
          <a:xfrm>
            <a:off x="410400" y="1632286"/>
            <a:ext cx="10515600" cy="3788068"/>
          </a:xfrm>
        </p:spPr>
        <p:txBody>
          <a:bodyPr/>
          <a:lstStyle/>
          <a:p>
            <a:r>
              <a:rPr lang="fi-FI" sz="2000" dirty="0"/>
              <a:t>Tehtävän tarkoituksena on tarkastellaan lainsäädännön ja säädösten roolia sekä muita reunaehtoja sivuvirtojen hallinnassa ja hyödyntämisessä.</a:t>
            </a:r>
          </a:p>
          <a:p>
            <a:r>
              <a:rPr lang="fi-FI" sz="2000" dirty="0"/>
              <a:t>Tutustu tehtävään yleisesti soveltuviin aineistoihin. Etsi ja hyödynnä myös muita lähteitä.</a:t>
            </a:r>
          </a:p>
          <a:p>
            <a:pPr lvl="1"/>
            <a:r>
              <a:rPr lang="fi-FI" sz="2000" dirty="0"/>
              <a:t>Heponiemi, K. 2020. Hävikki vai hukka – Mikä on sen hinta ja kuka sen maksaa? s. 8–12. </a:t>
            </a:r>
            <a:r>
              <a:rPr lang="fi-FI" sz="2000" dirty="0">
                <a:hlinkClick r:id="rId2"/>
              </a:rPr>
              <a:t>https://urn.fi/URN:ISBN:978-951-827-340-3</a:t>
            </a:r>
            <a:endParaRPr lang="fi-FI" sz="2000" dirty="0"/>
          </a:p>
          <a:p>
            <a:pPr lvl="1"/>
            <a:r>
              <a:rPr lang="fi-FI" sz="2000" dirty="0">
                <a:ea typeface="Open Sans" panose="020B0606030504020204" pitchFamily="34" charset="0"/>
                <a:cs typeface="Open Sans" panose="020B0606030504020204" pitchFamily="34" charset="0"/>
              </a:rPr>
              <a:t>Jätelaki 2011/646 (ajantasainen säädös), soveltuvin osin. </a:t>
            </a:r>
            <a:r>
              <a:rPr lang="fi-FI" sz="2000" dirty="0">
                <a:ea typeface="Open Sans" panose="020B0606030504020204" pitchFamily="34" charset="0"/>
                <a:cs typeface="Open Sans" panose="020B0606030504020204" pitchFamily="34" charset="0"/>
                <a:hlinkClick r:id="rId3"/>
              </a:rPr>
              <a:t>https://finlex.fi/fi/laki/ajantasa/2011/20110646</a:t>
            </a:r>
            <a:endParaRPr lang="fi-FI" sz="2000" dirty="0">
              <a:ea typeface="Open Sans" panose="020B0606030504020204" pitchFamily="34" charset="0"/>
              <a:cs typeface="Open Sans" panose="020B0606030504020204" pitchFamily="34" charset="0"/>
            </a:endParaRPr>
          </a:p>
          <a:p>
            <a:pPr lvl="1"/>
            <a:r>
              <a:rPr lang="fi-FI" sz="2000" dirty="0">
                <a:ea typeface="Open Sans" panose="020B0606030504020204" pitchFamily="34" charset="0"/>
                <a:cs typeface="Open Sans" panose="020B0606030504020204" pitchFamily="34" charset="0"/>
              </a:rPr>
              <a:t>Ympäristöministeriö. Jätelainsäädäntö: Jätteeksi luokittelun päättyminen. </a:t>
            </a:r>
            <a:r>
              <a:rPr lang="fi-FI" sz="2000" dirty="0">
                <a:ea typeface="Open Sans" panose="020B0606030504020204" pitchFamily="34" charset="0"/>
                <a:cs typeface="Open Sans" panose="020B0606030504020204" pitchFamily="34" charset="0"/>
                <a:hlinkClick r:id="rId4"/>
              </a:rPr>
              <a:t>https://ym.fi/jatelainsaadanto</a:t>
            </a:r>
            <a:endParaRPr lang="fi-FI" sz="2000" dirty="0">
              <a:ea typeface="Open Sans" panose="020B0606030504020204" pitchFamily="34" charset="0"/>
              <a:cs typeface="Open Sans" panose="020B0606030504020204" pitchFamily="34" charset="0"/>
            </a:endParaRPr>
          </a:p>
          <a:p>
            <a:pPr lvl="1"/>
            <a:r>
              <a:rPr lang="fi-FI" sz="2000" dirty="0">
                <a:ea typeface="Open Sans" panose="020B0606030504020204" pitchFamily="34" charset="0"/>
                <a:cs typeface="Open Sans" panose="020B0606030504020204" pitchFamily="34" charset="0"/>
              </a:rPr>
              <a:t>Roschier ym. 2023. Kierrätysmateriaalien käyttöosuusvelvoite kiertotalouden edistäjänä VN:n julkaisuja 29. </a:t>
            </a:r>
            <a:r>
              <a:rPr lang="fi-FI" sz="2000" dirty="0">
                <a:ea typeface="Open Sans" panose="020B0606030504020204" pitchFamily="34" charset="0"/>
                <a:cs typeface="Open Sans" panose="020B0606030504020204" pitchFamily="34" charset="0"/>
                <a:hlinkClick r:id="rId5"/>
              </a:rPr>
              <a:t>https://julkaisut.valtioneuvosto.fi/bitstream/handle/10024/164785/VN_2023_29.pdf</a:t>
            </a:r>
            <a:r>
              <a:rPr lang="fi-FI" sz="2000" dirty="0">
                <a:ea typeface="Open Sans" panose="020B0606030504020204" pitchFamily="34" charset="0"/>
                <a:cs typeface="Open Sans" panose="020B0606030504020204" pitchFamily="34" charset="0"/>
              </a:rPr>
              <a:t>  </a:t>
            </a:r>
          </a:p>
        </p:txBody>
      </p:sp>
      <p:sp>
        <p:nvSpPr>
          <p:cNvPr id="4" name="Date Placeholder 3">
            <a:extLst>
              <a:ext uri="{FF2B5EF4-FFF2-40B4-BE49-F238E27FC236}">
                <a16:creationId xmlns:a16="http://schemas.microsoft.com/office/drawing/2014/main" id="{C480837F-405E-840C-55E4-B44C474F6AC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97C61AD-A6A1-2AAE-AFFF-82069E9EAE03}"/>
              </a:ext>
            </a:extLst>
          </p:cNvPr>
          <p:cNvSpPr>
            <a:spLocks noGrp="1"/>
          </p:cNvSpPr>
          <p:nvPr>
            <p:ph type="sldNum" sz="quarter" idx="4"/>
          </p:nvPr>
        </p:nvSpPr>
        <p:spPr/>
        <p:txBody>
          <a:bodyPr/>
          <a:lstStyle/>
          <a:p>
            <a:r>
              <a:rPr lang="fi-FI"/>
              <a:t>|  </a:t>
            </a:r>
            <a:fld id="{CDC8994D-33BE-6F4B-918B-78B2D731EB1C}" type="slidenum">
              <a:rPr lang="fi-FI" smtClean="0"/>
              <a:pPr/>
              <a:t>15</a:t>
            </a:fld>
            <a:endParaRPr lang="fi-FI" dirty="0"/>
          </a:p>
        </p:txBody>
      </p:sp>
    </p:spTree>
    <p:extLst>
      <p:ext uri="{BB962C8B-B14F-4D97-AF65-F5344CB8AC3E}">
        <p14:creationId xmlns:p14="http://schemas.microsoft.com/office/powerpoint/2010/main" val="6406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DC3B-E210-618A-4654-403046B7C629}"/>
              </a:ext>
            </a:extLst>
          </p:cNvPr>
          <p:cNvSpPr>
            <a:spLocks noGrp="1"/>
          </p:cNvSpPr>
          <p:nvPr>
            <p:ph type="title"/>
          </p:nvPr>
        </p:nvSpPr>
        <p:spPr>
          <a:xfrm>
            <a:off x="410400" y="407120"/>
            <a:ext cx="11158208" cy="645616"/>
          </a:xfrm>
        </p:spPr>
        <p:txBody>
          <a:bodyPr/>
          <a:lstStyle/>
          <a:p>
            <a:pPr marL="742950" indent="-742950">
              <a:buFont typeface="+mj-lt"/>
              <a:buAutoNum type="arabicPeriod" startAt="3"/>
            </a:pPr>
            <a:r>
              <a:rPr lang="fi-FI" sz="4000" dirty="0"/>
              <a:t>Reunaehtoja sivuvirtojen hyödyntämiselle</a:t>
            </a:r>
            <a:br>
              <a:rPr lang="fi-FI" sz="4000" dirty="0"/>
            </a:br>
            <a:r>
              <a:rPr lang="fi-FI" dirty="0"/>
              <a:t> (2/4)</a:t>
            </a:r>
          </a:p>
        </p:txBody>
      </p:sp>
      <p:sp>
        <p:nvSpPr>
          <p:cNvPr id="3" name="Content Placeholder 2">
            <a:extLst>
              <a:ext uri="{FF2B5EF4-FFF2-40B4-BE49-F238E27FC236}">
                <a16:creationId xmlns:a16="http://schemas.microsoft.com/office/drawing/2014/main" id="{70E11BC5-ADB3-CC57-3F2D-F9911C109C39}"/>
              </a:ext>
            </a:extLst>
          </p:cNvPr>
          <p:cNvSpPr>
            <a:spLocks noGrp="1"/>
          </p:cNvSpPr>
          <p:nvPr>
            <p:ph idx="1"/>
          </p:nvPr>
        </p:nvSpPr>
        <p:spPr>
          <a:xfrm>
            <a:off x="410400" y="1632286"/>
            <a:ext cx="10515600" cy="3788068"/>
          </a:xfrm>
        </p:spPr>
        <p:txBody>
          <a:bodyPr/>
          <a:lstStyle/>
          <a:p>
            <a:pPr lvl="1"/>
            <a:r>
              <a:rPr lang="fi-FI" sz="2000" dirty="0">
                <a:ea typeface="Open Sans" panose="020B0606030504020204" pitchFamily="34" charset="0"/>
                <a:cs typeface="Open Sans" panose="020B0606030504020204" pitchFamily="34" charset="0"/>
              </a:rPr>
              <a:t>Välikangas, H. 2017. Liiketoimintamahdollisuuksien tunnistaminen teollisuuden jätteistä ja sivutuotteista, s. 64–80. </a:t>
            </a:r>
            <a:r>
              <a:rPr lang="fi-FI" sz="2000" dirty="0">
                <a:ea typeface="Open Sans" panose="020B0606030504020204" pitchFamily="34" charset="0"/>
                <a:cs typeface="Open Sans" panose="020B0606030504020204" pitchFamily="34" charset="0"/>
                <a:hlinkClick r:id="rId2"/>
              </a:rPr>
              <a:t>https://lutpub.lut.fi/bitstream/handle/10024/135122/Diplomity%F6_Valikangas_Henna.pdf</a:t>
            </a:r>
            <a:r>
              <a:rPr lang="fi-FI" sz="2000" dirty="0">
                <a:ea typeface="Open Sans" panose="020B0606030504020204" pitchFamily="34" charset="0"/>
                <a:cs typeface="Open Sans" panose="020B0606030504020204" pitchFamily="34" charset="0"/>
              </a:rPr>
              <a:t> </a:t>
            </a:r>
          </a:p>
          <a:p>
            <a:pPr lvl="1"/>
            <a:r>
              <a:rPr lang="fi-FI" sz="2000" dirty="0">
                <a:ea typeface="Open Sans" panose="020B0606030504020204" pitchFamily="34" charset="0"/>
                <a:cs typeface="Open Sans" panose="020B0606030504020204" pitchFamily="34" charset="0"/>
              </a:rPr>
              <a:t>Nousiainen ym. 2021. Teollisen kiertotalouden haasteet ja mahdollisuudet vuonna 2021. </a:t>
            </a:r>
            <a:r>
              <a:rPr lang="fi-FI" sz="2000" dirty="0">
                <a:ea typeface="Open Sans" panose="020B0606030504020204" pitchFamily="34" charset="0"/>
                <a:cs typeface="Open Sans" panose="020B0606030504020204" pitchFamily="34" charset="0"/>
                <a:hlinkClick r:id="rId3"/>
              </a:rPr>
              <a:t>https://f.hubspotusercontent30.net/hubfs/5597538/Teollisen%20kiertotalouden%20haasteet%20ja%20mahdollisuudet%20vuonna%202021-2.pdf</a:t>
            </a:r>
            <a:endParaRPr lang="fi-FI" sz="2000" dirty="0">
              <a:ea typeface="Open Sans" panose="020B0606030504020204" pitchFamily="34" charset="0"/>
              <a:cs typeface="Open Sans" panose="020B0606030504020204" pitchFamily="34" charset="0"/>
            </a:endParaRPr>
          </a:p>
          <a:p>
            <a:pPr lvl="1"/>
            <a:r>
              <a:rPr lang="fi-FI" sz="2000" dirty="0">
                <a:ea typeface="Open Sans" panose="020B0606030504020204" pitchFamily="34" charset="0"/>
                <a:cs typeface="Open Sans" panose="020B0606030504020204" pitchFamily="34" charset="0"/>
              </a:rPr>
              <a:t>Pajunen ym. 2022. Teollisen kiertotalouden edistäminen Suomessa – toimijat, yhteistyö ja osaaminen. </a:t>
            </a:r>
            <a:r>
              <a:rPr lang="fi-FI" sz="2000" dirty="0">
                <a:hlinkClick r:id="rId4"/>
              </a:rPr>
              <a:t>https://www.lapinamk.fi/loader.aspx?id=02b9ade3-5812-4cde-bc8f-078a3052b016</a:t>
            </a:r>
            <a:r>
              <a:rPr lang="fi-FI" sz="2000" dirty="0"/>
              <a:t> </a:t>
            </a:r>
            <a:endParaRPr lang="fi-FI" sz="2000" dirty="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C480837F-405E-840C-55E4-B44C474F6AC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97C61AD-A6A1-2AAE-AFFF-82069E9EAE03}"/>
              </a:ext>
            </a:extLst>
          </p:cNvPr>
          <p:cNvSpPr>
            <a:spLocks noGrp="1"/>
          </p:cNvSpPr>
          <p:nvPr>
            <p:ph type="sldNum" sz="quarter" idx="4"/>
          </p:nvPr>
        </p:nvSpPr>
        <p:spPr/>
        <p:txBody>
          <a:bodyPr/>
          <a:lstStyle/>
          <a:p>
            <a:r>
              <a:rPr lang="fi-FI"/>
              <a:t>|  </a:t>
            </a:r>
            <a:fld id="{CDC8994D-33BE-6F4B-918B-78B2D731EB1C}" type="slidenum">
              <a:rPr lang="fi-FI" smtClean="0"/>
              <a:pPr/>
              <a:t>16</a:t>
            </a:fld>
            <a:endParaRPr lang="fi-FI" dirty="0"/>
          </a:p>
        </p:txBody>
      </p:sp>
    </p:spTree>
    <p:extLst>
      <p:ext uri="{BB962C8B-B14F-4D97-AF65-F5344CB8AC3E}">
        <p14:creationId xmlns:p14="http://schemas.microsoft.com/office/powerpoint/2010/main" val="2693554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DC3B-E210-618A-4654-403046B7C629}"/>
              </a:ext>
            </a:extLst>
          </p:cNvPr>
          <p:cNvSpPr>
            <a:spLocks noGrp="1"/>
          </p:cNvSpPr>
          <p:nvPr>
            <p:ph type="title"/>
          </p:nvPr>
        </p:nvSpPr>
        <p:spPr>
          <a:xfrm>
            <a:off x="410400" y="407120"/>
            <a:ext cx="11158208" cy="645616"/>
          </a:xfrm>
        </p:spPr>
        <p:txBody>
          <a:bodyPr/>
          <a:lstStyle/>
          <a:p>
            <a:pPr marL="742950" indent="-742950">
              <a:buFont typeface="+mj-lt"/>
              <a:buAutoNum type="arabicPeriod" startAt="3"/>
            </a:pPr>
            <a:r>
              <a:rPr lang="fi-FI" sz="4000" dirty="0"/>
              <a:t>Reunaehtoja sivuvirtojen hyödyntämiselle</a:t>
            </a:r>
            <a:br>
              <a:rPr lang="fi-FI" sz="4000" dirty="0"/>
            </a:br>
            <a:r>
              <a:rPr lang="fi-FI" dirty="0"/>
              <a:t> (3/4)</a:t>
            </a:r>
          </a:p>
        </p:txBody>
      </p:sp>
      <p:sp>
        <p:nvSpPr>
          <p:cNvPr id="3" name="Content Placeholder 2">
            <a:extLst>
              <a:ext uri="{FF2B5EF4-FFF2-40B4-BE49-F238E27FC236}">
                <a16:creationId xmlns:a16="http://schemas.microsoft.com/office/drawing/2014/main" id="{70E11BC5-ADB3-CC57-3F2D-F9911C109C39}"/>
              </a:ext>
            </a:extLst>
          </p:cNvPr>
          <p:cNvSpPr>
            <a:spLocks noGrp="1"/>
          </p:cNvSpPr>
          <p:nvPr>
            <p:ph idx="1"/>
          </p:nvPr>
        </p:nvSpPr>
        <p:spPr>
          <a:xfrm>
            <a:off x="410400" y="1632286"/>
            <a:ext cx="10515600" cy="3788068"/>
          </a:xfrm>
        </p:spPr>
        <p:txBody>
          <a:bodyPr/>
          <a:lstStyle/>
          <a:p>
            <a:r>
              <a:rPr lang="fi-FI" sz="2000" dirty="0">
                <a:ea typeface="Open Sans" panose="020B0606030504020204" pitchFamily="34" charset="0"/>
                <a:cs typeface="Open Sans" panose="020B0606030504020204" pitchFamily="34" charset="0"/>
              </a:rPr>
              <a:t>Tehtävä: Palaa ensimmäisen osion tehtävään, jossa kartoitit oman organisaatiosi mahdollisia sivuvirtoja ja niiden hyödyntämispotentiaalia. Tarkastele asiaa nyt sivuvirtojen käytön reunaehtojen kautta. Mitkä tekijät mielestäsi ovat haasteellisia sivuvirran tai sivuvirtojen hyödyntämiselle ja miksi? Vastaa perustellen. Miten voisit omassa työssäsi mahdollisesti vaikuttaa asiaan?</a:t>
            </a:r>
          </a:p>
          <a:p>
            <a:r>
              <a:rPr lang="fi-FI" sz="2000" dirty="0">
                <a:ea typeface="Open Sans" panose="020B0606030504020204" pitchFamily="34" charset="0"/>
                <a:cs typeface="Open Sans" panose="020B0606030504020204" pitchFamily="34" charset="0"/>
              </a:rPr>
              <a:t>Palaa toisen osion tehtävään, jossa liitit kiertotalouden toimenpiteitä noudattavan yrityksen osaksi jotakin teollista symbioosia. Tarkastele myös tätä tilannetta sivuvirtojen käytön reunaehtojen kautta. Mitkä tekijät mielestäsi ovat haasteita sivuvirran tai sivuvirtojen hyödyntämiselle ja/tai kiertotalouden periaatteiden toteutumiselle tässä yrityksessä ja tässä symbioosissa? Olisiko mahdollista muuttaa jotakin? Vastaa perustellen.</a:t>
            </a:r>
          </a:p>
        </p:txBody>
      </p:sp>
      <p:sp>
        <p:nvSpPr>
          <p:cNvPr id="4" name="Date Placeholder 3">
            <a:extLst>
              <a:ext uri="{FF2B5EF4-FFF2-40B4-BE49-F238E27FC236}">
                <a16:creationId xmlns:a16="http://schemas.microsoft.com/office/drawing/2014/main" id="{C480837F-405E-840C-55E4-B44C474F6AC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97C61AD-A6A1-2AAE-AFFF-82069E9EAE03}"/>
              </a:ext>
            </a:extLst>
          </p:cNvPr>
          <p:cNvSpPr>
            <a:spLocks noGrp="1"/>
          </p:cNvSpPr>
          <p:nvPr>
            <p:ph type="sldNum" sz="quarter" idx="4"/>
          </p:nvPr>
        </p:nvSpPr>
        <p:spPr/>
        <p:txBody>
          <a:bodyPr/>
          <a:lstStyle/>
          <a:p>
            <a:r>
              <a:rPr lang="fi-FI"/>
              <a:t>|  </a:t>
            </a:r>
            <a:fld id="{CDC8994D-33BE-6F4B-918B-78B2D731EB1C}" type="slidenum">
              <a:rPr lang="fi-FI" smtClean="0"/>
              <a:pPr/>
              <a:t>17</a:t>
            </a:fld>
            <a:endParaRPr lang="fi-FI" dirty="0"/>
          </a:p>
        </p:txBody>
      </p:sp>
    </p:spTree>
    <p:extLst>
      <p:ext uri="{BB962C8B-B14F-4D97-AF65-F5344CB8AC3E}">
        <p14:creationId xmlns:p14="http://schemas.microsoft.com/office/powerpoint/2010/main" val="491533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DC3B-E210-618A-4654-403046B7C629}"/>
              </a:ext>
            </a:extLst>
          </p:cNvPr>
          <p:cNvSpPr>
            <a:spLocks noGrp="1"/>
          </p:cNvSpPr>
          <p:nvPr>
            <p:ph type="title"/>
          </p:nvPr>
        </p:nvSpPr>
        <p:spPr>
          <a:xfrm>
            <a:off x="410400" y="407120"/>
            <a:ext cx="11158208" cy="645616"/>
          </a:xfrm>
        </p:spPr>
        <p:txBody>
          <a:bodyPr/>
          <a:lstStyle/>
          <a:p>
            <a:pPr marL="742950" indent="-742950">
              <a:buFont typeface="+mj-lt"/>
              <a:buAutoNum type="arabicPeriod" startAt="3"/>
            </a:pPr>
            <a:r>
              <a:rPr lang="fi-FI" sz="4000" dirty="0"/>
              <a:t>Reunaehtoja sivuvirtojen hyödyntämiselle</a:t>
            </a:r>
            <a:br>
              <a:rPr lang="fi-FI" sz="4000" dirty="0"/>
            </a:br>
            <a:r>
              <a:rPr lang="fi-FI" dirty="0"/>
              <a:t> (4/4)</a:t>
            </a:r>
          </a:p>
        </p:txBody>
      </p:sp>
      <p:sp>
        <p:nvSpPr>
          <p:cNvPr id="3" name="Content Placeholder 2">
            <a:extLst>
              <a:ext uri="{FF2B5EF4-FFF2-40B4-BE49-F238E27FC236}">
                <a16:creationId xmlns:a16="http://schemas.microsoft.com/office/drawing/2014/main" id="{70E11BC5-ADB3-CC57-3F2D-F9911C109C39}"/>
              </a:ext>
            </a:extLst>
          </p:cNvPr>
          <p:cNvSpPr>
            <a:spLocks noGrp="1"/>
          </p:cNvSpPr>
          <p:nvPr>
            <p:ph idx="1"/>
          </p:nvPr>
        </p:nvSpPr>
        <p:spPr>
          <a:xfrm>
            <a:off x="410400" y="1632286"/>
            <a:ext cx="10515600" cy="3788068"/>
          </a:xfrm>
        </p:spPr>
        <p:txBody>
          <a:bodyPr/>
          <a:lstStyle/>
          <a:p>
            <a:r>
              <a:rPr lang="fi-FI" sz="2000" dirty="0">
                <a:ea typeface="Open Sans" panose="020B0606030504020204" pitchFamily="34" charset="0"/>
                <a:cs typeface="Open Sans" panose="020B0606030504020204" pitchFamily="34" charset="0"/>
              </a:rPr>
              <a:t>Laadi kokonaisuudesta vapaamuotoinen essee (vähintään 350 sanaa), jossa olet perustellut valintojasi ja tekemiäsi ratkaisuja. Listaa esseesi loppuun vielä yhteenvetona kolme mielestäsi kriittisintä kohtaa, jotka voivat tuottaa haasteita sivuvirtojen hyödyntämiselle. Käytä työssä mielellään vähintään kahta ulkoista lähdettä (muista lähdeviittaaminen ja lähdeluettelo, hyperlinkit sallittuja).</a:t>
            </a:r>
          </a:p>
          <a:p>
            <a:r>
              <a:rPr lang="fi-FI" sz="2000" dirty="0"/>
              <a:t>Palauta tuotos Moodlen Kysymys- ja vastausalue -keskustelualueelle. </a:t>
            </a:r>
            <a:r>
              <a:rPr lang="fi-FI" sz="2000" dirty="0">
                <a:effectLst/>
              </a:rPr>
              <a:t>Optio</a:t>
            </a:r>
            <a:r>
              <a:rPr lang="fi-FI" sz="2000" dirty="0"/>
              <a:t>na voit kommentoida mielellään vähintään yhtä muuta alueelle postattua palautusta.</a:t>
            </a:r>
          </a:p>
          <a:p>
            <a:endParaRPr lang="fi-FI" sz="2000" dirty="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C480837F-405E-840C-55E4-B44C474F6AC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97C61AD-A6A1-2AAE-AFFF-82069E9EAE03}"/>
              </a:ext>
            </a:extLst>
          </p:cNvPr>
          <p:cNvSpPr>
            <a:spLocks noGrp="1"/>
          </p:cNvSpPr>
          <p:nvPr>
            <p:ph type="sldNum" sz="quarter" idx="4"/>
          </p:nvPr>
        </p:nvSpPr>
        <p:spPr/>
        <p:txBody>
          <a:bodyPr/>
          <a:lstStyle/>
          <a:p>
            <a:r>
              <a:rPr lang="fi-FI"/>
              <a:t>|  </a:t>
            </a:r>
            <a:fld id="{CDC8994D-33BE-6F4B-918B-78B2D731EB1C}" type="slidenum">
              <a:rPr lang="fi-FI" smtClean="0"/>
              <a:pPr/>
              <a:t>18</a:t>
            </a:fld>
            <a:endParaRPr lang="fi-FI" dirty="0"/>
          </a:p>
        </p:txBody>
      </p:sp>
    </p:spTree>
    <p:extLst>
      <p:ext uri="{BB962C8B-B14F-4D97-AF65-F5344CB8AC3E}">
        <p14:creationId xmlns:p14="http://schemas.microsoft.com/office/powerpoint/2010/main" val="472598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a:xfrm>
            <a:off x="410400" y="479128"/>
            <a:ext cx="10515600" cy="645616"/>
          </a:xfrm>
        </p:spPr>
        <p:txBody>
          <a:bodyPr/>
          <a:lstStyle/>
          <a:p>
            <a:pPr marL="742950" indent="-742950">
              <a:buFont typeface="+mj-lt"/>
              <a:buAutoNum type="arabicPeriod" startAt="4"/>
            </a:pPr>
            <a:r>
              <a:rPr lang="fi-FI" dirty="0"/>
              <a:t>Sivuvirtojen hallinta ja hyödyntäminen: kokoava työ(1/2)</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a:xfrm>
            <a:off x="410400" y="1707297"/>
            <a:ext cx="11374232" cy="3788068"/>
          </a:xfrm>
        </p:spPr>
        <p:txBody>
          <a:bodyPr/>
          <a:lstStyle/>
          <a:p>
            <a:r>
              <a:rPr lang="fi-FI" sz="2000" dirty="0"/>
              <a:t>Tehtävän tarkoituksena on koostaa koko opintojakson kattava kokoava tehtävä sivuvirroista ja niiden käytöstä.</a:t>
            </a:r>
          </a:p>
          <a:p>
            <a:r>
              <a:rPr lang="fi-FI" sz="2000" dirty="0"/>
              <a:t>Tehtävään yleisesti soveltuvina aineistoina voit käyttää kokonaisuudessa aiemmin esiteltyjä materiaaleja. Etsi ja hyödynnä myös muita lähteitä.</a:t>
            </a:r>
          </a:p>
          <a:p>
            <a:r>
              <a:rPr lang="pt-BR" sz="2000" dirty="0" err="1"/>
              <a:t>Tehtävä</a:t>
            </a:r>
            <a:r>
              <a:rPr lang="pt-BR" sz="2000" dirty="0"/>
              <a:t>: </a:t>
            </a:r>
            <a:r>
              <a:rPr lang="fi-FI" sz="2000" dirty="0"/>
              <a:t>Arvioi omaa organisaatiotasi (tai jotakin tunnettua organisaatiota) sivuvirtojen hallinnan ja hyödyntämisen näkökulmasta. Tunnista toiminnassa muodostuvia sivuvirtoja ja arvioi niiden hyödyntämispotentiaalia. Suunnittele, miten organisaatiossa konkreettisesti voitaisiin vähentää hukkaa ja lisätä sivuvirtojen hyödyntämistä sekä tuotannossa että koko organisaatiossa. Pohdi, voitaisiinko hukan tai hävikin muodostumiseen puuttua esimerkiksi digitaalisin keinoin. Miten? Selvitä ja perustele, millaisia rajoitteita ja reunaehtoja havaitset sivuvirtojen hyödyntämiselle. Pohdi, miten voisit hyödyntää teollisia symbiooseja tai symbiooseja sekä parantaa yhteistyötä toimijaverkostossa sivuvirtojen hyödyntämisen edistämiseksi.</a:t>
            </a:r>
            <a:endParaRPr lang="pt-BR" sz="2000" dirty="0"/>
          </a:p>
          <a:p>
            <a:endParaRPr lang="fi-FI" sz="2000" dirty="0"/>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a:t>|  </a:t>
            </a:r>
            <a:fld id="{CDC8994D-33BE-6F4B-918B-78B2D731EB1C}" type="slidenum">
              <a:rPr lang="fi-FI" smtClean="0"/>
              <a:pPr/>
              <a:t>19</a:t>
            </a:fld>
            <a:endParaRPr lang="fi-FI" dirty="0"/>
          </a:p>
        </p:txBody>
      </p:sp>
    </p:spTree>
    <p:extLst>
      <p:ext uri="{BB962C8B-B14F-4D97-AF65-F5344CB8AC3E}">
        <p14:creationId xmlns:p14="http://schemas.microsoft.com/office/powerpoint/2010/main" val="248591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DDD50C-0E46-B3D0-1150-3C207DD7F615}"/>
              </a:ext>
            </a:extLst>
          </p:cNvPr>
          <p:cNvSpPr>
            <a:spLocks noGrp="1"/>
          </p:cNvSpPr>
          <p:nvPr>
            <p:ph type="title"/>
          </p:nvPr>
        </p:nvSpPr>
        <p:spPr/>
        <p:txBody>
          <a:bodyPr/>
          <a:lstStyle/>
          <a:p>
            <a:r>
              <a:rPr lang="fi-FI" dirty="0"/>
              <a:t>Sisältö</a:t>
            </a:r>
          </a:p>
        </p:txBody>
      </p:sp>
      <p:sp>
        <p:nvSpPr>
          <p:cNvPr id="7" name="Content Placeholder 6">
            <a:extLst>
              <a:ext uri="{FF2B5EF4-FFF2-40B4-BE49-F238E27FC236}">
                <a16:creationId xmlns:a16="http://schemas.microsoft.com/office/drawing/2014/main" id="{C144660B-64A7-84B5-A542-ECE4AF51E086}"/>
              </a:ext>
            </a:extLst>
          </p:cNvPr>
          <p:cNvSpPr>
            <a:spLocks noGrp="1"/>
          </p:cNvSpPr>
          <p:nvPr>
            <p:ph idx="1"/>
          </p:nvPr>
        </p:nvSpPr>
        <p:spPr/>
        <p:txBody>
          <a:bodyPr/>
          <a:lstStyle/>
          <a:p>
            <a:r>
              <a:rPr lang="fi-FI" sz="2000" dirty="0"/>
              <a:t>Sivuvirtojen hyödyntämispotentiaali eri teollisuudenaloilla, mukaan lukien pakkausteollisuus</a:t>
            </a:r>
          </a:p>
          <a:p>
            <a:r>
              <a:rPr lang="fi-FI" sz="2000" dirty="0"/>
              <a:t>Reunaehdot sivuvirtojen hyödyntämiselle</a:t>
            </a:r>
          </a:p>
          <a:p>
            <a:pPr marL="0" indent="0">
              <a:buNone/>
            </a:pPr>
            <a:r>
              <a:rPr lang="fi-FI" sz="2000" dirty="0"/>
              <a:t> </a:t>
            </a:r>
          </a:p>
          <a:p>
            <a:pPr marL="0" indent="0">
              <a:buNone/>
            </a:pPr>
            <a:r>
              <a:rPr lang="fi-FI" sz="2000" dirty="0"/>
              <a:t>Ydinkysymyksiä:</a:t>
            </a:r>
          </a:p>
          <a:p>
            <a:r>
              <a:rPr lang="fi-FI" sz="2000" dirty="0"/>
              <a:t>Miten tunnistaa sivuvirtoja ja niiden hyödyntämispotentiaalia?</a:t>
            </a:r>
          </a:p>
          <a:p>
            <a:r>
              <a:rPr lang="fi-FI" sz="2000" dirty="0"/>
              <a:t>Mitä hyötyä sivuvirtojen hyödyntämisestä on?</a:t>
            </a:r>
          </a:p>
          <a:p>
            <a:r>
              <a:rPr lang="fi-FI" sz="2000" dirty="0"/>
              <a:t>Miten sivuvirtojen hallinta edesauttaa teollisten symbioosien syntymistä?</a:t>
            </a:r>
          </a:p>
          <a:p>
            <a:r>
              <a:rPr lang="fi-FI" sz="2000" dirty="0"/>
              <a:t>Mitä reunaehtoja lainsäädäntö asettaa sivuvirtojen hyödyntämiselle?</a:t>
            </a:r>
          </a:p>
        </p:txBody>
      </p:sp>
      <p:sp>
        <p:nvSpPr>
          <p:cNvPr id="4" name="Date Placeholder 3">
            <a:extLst>
              <a:ext uri="{FF2B5EF4-FFF2-40B4-BE49-F238E27FC236}">
                <a16:creationId xmlns:a16="http://schemas.microsoft.com/office/drawing/2014/main" id="{F445DAA9-6D01-7374-A802-82E92760D41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58147E74-FB8F-62B5-B1A3-243384275CD5}"/>
              </a:ext>
            </a:extLst>
          </p:cNvPr>
          <p:cNvSpPr>
            <a:spLocks noGrp="1"/>
          </p:cNvSpPr>
          <p:nvPr>
            <p:ph type="sldNum" sz="quarter" idx="4"/>
          </p:nvPr>
        </p:nvSpPr>
        <p:spPr/>
        <p:txBody>
          <a:bodyPr/>
          <a:lstStyle/>
          <a:p>
            <a:r>
              <a:rPr lang="fi-FI"/>
              <a:t>|  </a:t>
            </a:r>
            <a:fld id="{CDC8994D-33BE-6F4B-918B-78B2D731EB1C}" type="slidenum">
              <a:rPr lang="fi-FI" smtClean="0"/>
              <a:pPr/>
              <a:t>2</a:t>
            </a:fld>
            <a:endParaRPr lang="fi-FI" dirty="0"/>
          </a:p>
        </p:txBody>
      </p:sp>
    </p:spTree>
    <p:extLst>
      <p:ext uri="{BB962C8B-B14F-4D97-AF65-F5344CB8AC3E}">
        <p14:creationId xmlns:p14="http://schemas.microsoft.com/office/powerpoint/2010/main" val="15999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a:xfrm>
            <a:off x="410400" y="332656"/>
            <a:ext cx="10515600" cy="645616"/>
          </a:xfrm>
        </p:spPr>
        <p:txBody>
          <a:bodyPr/>
          <a:lstStyle/>
          <a:p>
            <a:pPr marL="742950" indent="-742950">
              <a:buFont typeface="+mj-lt"/>
              <a:buAutoNum type="arabicPeriod" startAt="4"/>
            </a:pPr>
            <a:r>
              <a:rPr lang="fi-FI" dirty="0"/>
              <a:t>Sivuvirtojen hallinta ja hyödyntäminen: kokoava työ(2/2)</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a:xfrm>
            <a:off x="410399" y="1560824"/>
            <a:ext cx="11286605" cy="4172431"/>
          </a:xfrm>
        </p:spPr>
        <p:txBody>
          <a:bodyPr/>
          <a:lstStyle/>
          <a:p>
            <a:r>
              <a:rPr lang="fi-FI" sz="2000" dirty="0"/>
              <a:t>Listaa pohdintasi tuloksena tuottamastasi kokonaisuudesta konkreettisia toimenpiteitä ja sijoita ne vertailuun, jossa vertailet toimenpiteen toteuttamisen helppoutta sen tuottamiin kustannuksiin (tai vaikuttaviin reunaehtoihin).</a:t>
            </a:r>
          </a:p>
          <a:p>
            <a:r>
              <a:rPr lang="fi-FI" sz="2000" dirty="0"/>
              <a:t>Laadi lopuksi tuottamasi kokonaisuuden perusteella lyhyt ehdotus etenemissuunnitelmasta sivuvirtojen hyödyntämisen suhteen.</a:t>
            </a:r>
          </a:p>
          <a:p>
            <a:r>
              <a:rPr lang="fi-FI" sz="2000" dirty="0"/>
              <a:t>Huomioi työssäsi seuraavat kriteerit:</a:t>
            </a:r>
          </a:p>
          <a:p>
            <a:pPr lvl="1"/>
            <a:r>
              <a:rPr lang="fi-FI" sz="2000" dirty="0"/>
              <a:t>sivuvirtojen hyödyntämispotentiaali ja nollahukka sekä laajemmin teollisuudessa että osana pakkausten kiertotalouden kokonaisuutta</a:t>
            </a:r>
          </a:p>
          <a:p>
            <a:pPr lvl="1"/>
            <a:r>
              <a:rPr lang="fi-FI" sz="2000" dirty="0"/>
              <a:t>lainsäädännön asettamat ja muut yleiset reunaehdot sivuvirtojen hyödyntämiselle.</a:t>
            </a:r>
          </a:p>
          <a:p>
            <a:r>
              <a:rPr lang="fi-FI" sz="2000" dirty="0"/>
              <a:t>Laadi yksin, parityönä tai ryhmässä (korkeintaan 3 henkilöä) aiheesta esitys tai essee (vähintään 350 sanaa), johon kokoat tehtävänannon eri osiot. Liitä mukaan vertailu ja ehdotuksesi etenemissuunnitelmasta sivuvirtojen hyödyntämisen suhteen. Ulkoisten lähteiden käyttö on suositeltavaa (muista lähdeviittaaminen ja lähdeluettelo, hyperlinkit sallittuja), mutta ei pakollista.</a:t>
            </a:r>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a:t>|  </a:t>
            </a:r>
            <a:fld id="{CDC8994D-33BE-6F4B-918B-78B2D731EB1C}" type="slidenum">
              <a:rPr lang="fi-FI" smtClean="0"/>
              <a:pPr/>
              <a:t>20</a:t>
            </a:fld>
            <a:endParaRPr lang="fi-FI" dirty="0"/>
          </a:p>
        </p:txBody>
      </p:sp>
    </p:spTree>
    <p:extLst>
      <p:ext uri="{BB962C8B-B14F-4D97-AF65-F5344CB8AC3E}">
        <p14:creationId xmlns:p14="http://schemas.microsoft.com/office/powerpoint/2010/main" val="1213342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p:txBody>
          <a:bodyPr/>
          <a:lstStyle/>
          <a:p>
            <a:pPr marL="742950" indent="-742950">
              <a:buFont typeface="+mj-lt"/>
              <a:buAutoNum type="arabicPeriod" startAt="5"/>
            </a:pPr>
            <a:r>
              <a:rPr lang="fi-FI" dirty="0"/>
              <a:t>Loppureflektio</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p:txBody>
          <a:bodyPr/>
          <a:lstStyle/>
          <a:p>
            <a:r>
              <a:rPr lang="fi-FI" sz="2000" dirty="0"/>
              <a:t>Pohdi loppureflektiossa omaa oppimistasi opintojakson teemoihin peilaten:</a:t>
            </a:r>
          </a:p>
          <a:p>
            <a:pPr marL="771525" lvl="1" indent="-457200">
              <a:buFont typeface="+mj-lt"/>
              <a:buAutoNum type="arabicPeriod"/>
            </a:pPr>
            <a:r>
              <a:rPr lang="fi-FI" sz="2000" dirty="0">
                <a:effectLst/>
              </a:rPr>
              <a:t>sivuvirtojen ja niiden hyödyntämispotentiaalin tunnistaminen</a:t>
            </a:r>
            <a:endParaRPr lang="fi-FI" sz="2000" dirty="0"/>
          </a:p>
          <a:p>
            <a:pPr marL="771525" lvl="1" indent="-457200">
              <a:buFont typeface="+mj-lt"/>
              <a:buAutoNum type="arabicPeriod"/>
            </a:pPr>
            <a:r>
              <a:rPr lang="fi-FI" sz="2000" dirty="0">
                <a:effectLst/>
              </a:rPr>
              <a:t>sivuvirtojen hallinta ja teolliset symbioosit</a:t>
            </a:r>
            <a:endParaRPr lang="fi-FI" sz="2000" dirty="0"/>
          </a:p>
          <a:p>
            <a:pPr marL="771525" lvl="1" indent="-457200">
              <a:buFont typeface="+mj-lt"/>
              <a:buAutoNum type="arabicPeriod"/>
            </a:pPr>
            <a:r>
              <a:rPr lang="fi-FI" sz="2000" dirty="0"/>
              <a:t>r</a:t>
            </a:r>
            <a:r>
              <a:rPr lang="fi-FI" sz="2000" dirty="0">
                <a:effectLst/>
              </a:rPr>
              <a:t>eunaehtoja sivuvirtojen hyödyntämiselle.</a:t>
            </a:r>
            <a:endParaRPr lang="fi-FI" sz="2000" dirty="0"/>
          </a:p>
          <a:p>
            <a:endParaRPr lang="fi-FI" sz="2000" dirty="0"/>
          </a:p>
          <a:p>
            <a:r>
              <a:rPr lang="fi-FI" sz="2000" dirty="0"/>
              <a:t>Tapaamisessa jakaannutaan pienryhmiin, joissa osallistujat pohtivat yhtä teemaa kerrallaan oppimiskahvilatyyppisesti. Osallistujat tallentavat pohdintansa kirjaamalla ne fläppitauluille. Opiskelijat keskustelevat reflektioista ja kommentoivat niitä lopuksi yhteenveto-osiossa.</a:t>
            </a:r>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a:t>|  </a:t>
            </a:r>
            <a:fld id="{CDC8994D-33BE-6F4B-918B-78B2D731EB1C}" type="slidenum">
              <a:rPr lang="fi-FI" smtClean="0"/>
              <a:pPr/>
              <a:t>21</a:t>
            </a:fld>
            <a:endParaRPr lang="fi-FI" dirty="0"/>
          </a:p>
        </p:txBody>
      </p:sp>
    </p:spTree>
    <p:extLst>
      <p:ext uri="{BB962C8B-B14F-4D97-AF65-F5344CB8AC3E}">
        <p14:creationId xmlns:p14="http://schemas.microsoft.com/office/powerpoint/2010/main" val="2841066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DC0522-4615-4A72-DA85-76B0412862E7}"/>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A1B4F861-CF0F-3D87-54CA-F5125C87A39D}"/>
              </a:ext>
            </a:extLst>
          </p:cNvPr>
          <p:cNvSpPr>
            <a:spLocks noGrp="1"/>
          </p:cNvSpPr>
          <p:nvPr>
            <p:ph type="sldNum" sz="quarter" idx="4"/>
          </p:nvPr>
        </p:nvSpPr>
        <p:spPr/>
        <p:txBody>
          <a:bodyPr/>
          <a:lstStyle/>
          <a:p>
            <a:r>
              <a:rPr lang="fi-FI"/>
              <a:t>|  </a:t>
            </a:r>
            <a:fld id="{CDC8994D-33BE-6F4B-918B-78B2D731EB1C}" type="slidenum">
              <a:rPr lang="fi-FI" smtClean="0"/>
              <a:pPr/>
              <a:t>22</a:t>
            </a:fld>
            <a:endParaRPr lang="fi-FI" dirty="0"/>
          </a:p>
        </p:txBody>
      </p:sp>
      <p:sp>
        <p:nvSpPr>
          <p:cNvPr id="3" name="Content Placeholder 2">
            <a:extLst>
              <a:ext uri="{FF2B5EF4-FFF2-40B4-BE49-F238E27FC236}">
                <a16:creationId xmlns:a16="http://schemas.microsoft.com/office/drawing/2014/main" id="{43FD9014-0E1B-ED76-0D5D-5B2D970DA4C1}"/>
              </a:ext>
            </a:extLst>
          </p:cNvPr>
          <p:cNvSpPr>
            <a:spLocks noGrp="1"/>
          </p:cNvSpPr>
          <p:nvPr>
            <p:ph idx="4294967295"/>
          </p:nvPr>
        </p:nvSpPr>
        <p:spPr>
          <a:xfrm>
            <a:off x="476944" y="3600078"/>
            <a:ext cx="10515600" cy="1197074"/>
          </a:xfrm>
        </p:spPr>
        <p:txBody>
          <a:bodyPr anchor="b"/>
          <a:lstStyle/>
          <a:p>
            <a:pPr marL="0" indent="0">
              <a:buNone/>
            </a:pPr>
            <a:r>
              <a:rPr lang="fi-FI" sz="1600" dirty="0"/>
              <a:t>Koulutus on rahoitettu Euroopan unionin elpymis- ja palautumistukivälineellä (RRF), joka on EU:n elpymisvälineen (Next </a:t>
            </a:r>
            <a:r>
              <a:rPr lang="fi-FI" sz="1600" dirty="0" err="1"/>
              <a:t>Generation</a:t>
            </a:r>
            <a:r>
              <a:rPr lang="fi-FI" sz="1600" dirty="0"/>
              <a:t> EU) suurin ohjelma. Rahoituksen on myöntänyt Jatkuvan oppimisen ja työllisyyden palvelukeskus. Palvelukeskus edistää työikäisten osaamisen kehittämistä ja osaavan työvoiman saatavuutta. Palvelukeskuksen toimintaa ohjaavat opetus- ja kulttuuriministeriö sekä työ- ja elinkeinoministeriö.</a:t>
            </a:r>
          </a:p>
        </p:txBody>
      </p:sp>
      <p:pic>
        <p:nvPicPr>
          <p:cNvPr id="6" name="Picture 5" descr="Text&#10;&#10;Description automatically generated">
            <a:extLst>
              <a:ext uri="{FF2B5EF4-FFF2-40B4-BE49-F238E27FC236}">
                <a16:creationId xmlns:a16="http://schemas.microsoft.com/office/drawing/2014/main" id="{EBEE47FD-0006-5E70-0F7D-05F4BE07E17C}"/>
              </a:ext>
            </a:extLst>
          </p:cNvPr>
          <p:cNvPicPr>
            <a:picLocks noChangeAspect="1"/>
          </p:cNvPicPr>
          <p:nvPr/>
        </p:nvPicPr>
        <p:blipFill>
          <a:blip r:embed="rId2"/>
          <a:stretch>
            <a:fillRect/>
          </a:stretch>
        </p:blipFill>
        <p:spPr>
          <a:xfrm>
            <a:off x="380873" y="2598490"/>
            <a:ext cx="3069021" cy="78260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4CC35BF1-4C3D-AE29-5B25-2A903EDAF48F}"/>
              </a:ext>
            </a:extLst>
          </p:cNvPr>
          <p:cNvPicPr>
            <a:picLocks noChangeAspect="1"/>
          </p:cNvPicPr>
          <p:nvPr/>
        </p:nvPicPr>
        <p:blipFill>
          <a:blip r:embed="rId3"/>
          <a:stretch>
            <a:fillRect/>
          </a:stretch>
        </p:blipFill>
        <p:spPr>
          <a:xfrm>
            <a:off x="3606588" y="2550580"/>
            <a:ext cx="3337995" cy="878420"/>
          </a:xfrm>
          <a:prstGeom prst="rect">
            <a:avLst/>
          </a:prstGeom>
        </p:spPr>
      </p:pic>
    </p:spTree>
    <p:extLst>
      <p:ext uri="{BB962C8B-B14F-4D97-AF65-F5344CB8AC3E}">
        <p14:creationId xmlns:p14="http://schemas.microsoft.com/office/powerpoint/2010/main" val="262084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63FA-A317-3A94-AEFD-D32AF0B03430}"/>
              </a:ext>
            </a:extLst>
          </p:cNvPr>
          <p:cNvSpPr>
            <a:spLocks noGrp="1"/>
          </p:cNvSpPr>
          <p:nvPr>
            <p:ph type="title"/>
          </p:nvPr>
        </p:nvSpPr>
        <p:spPr/>
        <p:txBody>
          <a:bodyPr/>
          <a:lstStyle/>
          <a:p>
            <a:r>
              <a:rPr lang="fi-FI" dirty="0"/>
              <a:t>Osaamistavoitteet</a:t>
            </a:r>
          </a:p>
        </p:txBody>
      </p:sp>
      <p:sp>
        <p:nvSpPr>
          <p:cNvPr id="3" name="Content Placeholder 2">
            <a:extLst>
              <a:ext uri="{FF2B5EF4-FFF2-40B4-BE49-F238E27FC236}">
                <a16:creationId xmlns:a16="http://schemas.microsoft.com/office/drawing/2014/main" id="{30B0A35C-F778-6C51-9F36-0F0D96E42530}"/>
              </a:ext>
            </a:extLst>
          </p:cNvPr>
          <p:cNvSpPr>
            <a:spLocks noGrp="1"/>
          </p:cNvSpPr>
          <p:nvPr>
            <p:ph idx="1"/>
          </p:nvPr>
        </p:nvSpPr>
        <p:spPr/>
        <p:txBody>
          <a:bodyPr/>
          <a:lstStyle/>
          <a:p>
            <a:pPr marL="0" indent="0">
              <a:buNone/>
            </a:pPr>
            <a:r>
              <a:rPr lang="fi-FI" sz="2000" dirty="0"/>
              <a:t>Opiskelija</a:t>
            </a:r>
          </a:p>
          <a:p>
            <a:pPr>
              <a:buFont typeface="Arial" panose="020B0604020202020204" pitchFamily="34" charset="0"/>
              <a:buChar char="•"/>
            </a:pPr>
            <a:r>
              <a:rPr lang="fi-FI" sz="2000" dirty="0"/>
              <a:t>osaa tunnistaa sivuvirtojen hyödyntämispotentiaalin pakkausteollisuuden näkökulmasta ja laajemminkin, nollahukka</a:t>
            </a:r>
          </a:p>
          <a:p>
            <a:pPr>
              <a:buFont typeface="Arial" panose="020B0604020202020204" pitchFamily="34" charset="0"/>
              <a:buChar char="•"/>
            </a:pPr>
            <a:r>
              <a:rPr lang="fi-FI" sz="2000" dirty="0"/>
              <a:t>ymmärtää lainsäädännön asettamat reunaehdot materiaalien hyödyntämiselle.</a:t>
            </a:r>
          </a:p>
        </p:txBody>
      </p:sp>
      <p:sp>
        <p:nvSpPr>
          <p:cNvPr id="4" name="Date Placeholder 3">
            <a:extLst>
              <a:ext uri="{FF2B5EF4-FFF2-40B4-BE49-F238E27FC236}">
                <a16:creationId xmlns:a16="http://schemas.microsoft.com/office/drawing/2014/main" id="{5D3A21C1-2CA4-EBED-E5FF-197D3871CBC0}"/>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92E781B2-8E99-5ABB-BBF4-AC8728A5648F}"/>
              </a:ext>
            </a:extLst>
          </p:cNvPr>
          <p:cNvSpPr>
            <a:spLocks noGrp="1"/>
          </p:cNvSpPr>
          <p:nvPr>
            <p:ph type="sldNum" sz="quarter" idx="4"/>
          </p:nvPr>
        </p:nvSpPr>
        <p:spPr/>
        <p:txBody>
          <a:bodyPr/>
          <a:lstStyle/>
          <a:p>
            <a:r>
              <a:rPr lang="fi-FI"/>
              <a:t>|  </a:t>
            </a:r>
            <a:fld id="{CDC8994D-33BE-6F4B-918B-78B2D731EB1C}" type="slidenum">
              <a:rPr lang="fi-FI" smtClean="0"/>
              <a:pPr/>
              <a:t>3</a:t>
            </a:fld>
            <a:endParaRPr lang="fi-FI" dirty="0"/>
          </a:p>
        </p:txBody>
      </p:sp>
    </p:spTree>
    <p:extLst>
      <p:ext uri="{BB962C8B-B14F-4D97-AF65-F5344CB8AC3E}">
        <p14:creationId xmlns:p14="http://schemas.microsoft.com/office/powerpoint/2010/main" val="13681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a:xfrm>
            <a:off x="410400" y="620688"/>
            <a:ext cx="10515600" cy="645616"/>
          </a:xfrm>
        </p:spPr>
        <p:txBody>
          <a:bodyPr/>
          <a:lstStyle/>
          <a:p>
            <a:r>
              <a:rPr lang="fi-FI" dirty="0"/>
              <a:t>Arviointikriteerit (1/2)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416262"/>
            <a:ext cx="11086200" cy="4028962"/>
          </a:xfrm>
        </p:spPr>
        <p:txBody>
          <a:bodyPr/>
          <a:lstStyle/>
          <a:p>
            <a:r>
              <a:rPr lang="fi-FI" sz="2000" b="0" i="0" dirty="0">
                <a:solidFill>
                  <a:srgbClr val="212529"/>
                </a:solidFill>
                <a:effectLst/>
              </a:rPr>
              <a:t>Arviointikriteerit, tyydyttävä (1–2)</a:t>
            </a:r>
          </a:p>
          <a:p>
            <a:pPr lvl="1"/>
            <a:r>
              <a:rPr lang="fi-FI" sz="2000" dirty="0"/>
              <a:t>O</a:t>
            </a:r>
            <a:r>
              <a:rPr lang="fi-FI" sz="2000" b="0" i="0" dirty="0">
                <a:effectLst/>
              </a:rPr>
              <a:t>saa tunnistaa ja nimetä teollisuuden sivuvirtoja ja niiden hyödyntämismahdollisuuksia.</a:t>
            </a:r>
          </a:p>
          <a:p>
            <a:pPr lvl="1"/>
            <a:r>
              <a:rPr lang="fi-FI" sz="2000" dirty="0"/>
              <a:t>O</a:t>
            </a:r>
            <a:r>
              <a:rPr lang="fi-FI" sz="2000" b="0" i="0" dirty="0">
                <a:effectLst/>
              </a:rPr>
              <a:t>saa nimetä lainsäädännön asettamia reunaehtoja materiaalien hyödyntämiselle.</a:t>
            </a:r>
          </a:p>
          <a:p>
            <a:pPr lvl="1"/>
            <a:r>
              <a:rPr lang="fi-FI" sz="2000" dirty="0"/>
              <a:t>T</a:t>
            </a:r>
            <a:r>
              <a:rPr lang="fi-FI" sz="2000" b="0" i="0" dirty="0">
                <a:effectLst/>
              </a:rPr>
              <a:t>unnistaa olemassa olevia alalle tärkeitä toimintatapoja kiertotalouden kannalta, kuten teolliset symbioosit.</a:t>
            </a:r>
          </a:p>
          <a:p>
            <a:pPr lvl="1"/>
            <a:endParaRPr lang="fi-FI" sz="2000" b="0" i="0" dirty="0">
              <a:effectLst/>
            </a:endParaRPr>
          </a:p>
          <a:p>
            <a:r>
              <a:rPr lang="fi-FI" sz="2000" b="0" i="0" dirty="0">
                <a:solidFill>
                  <a:srgbClr val="212529"/>
                </a:solidFill>
                <a:effectLst/>
              </a:rPr>
              <a:t>Arviointikriteerit, hyvä (3–4)</a:t>
            </a:r>
          </a:p>
          <a:p>
            <a:pPr lvl="1"/>
            <a:r>
              <a:rPr lang="fi-FI" sz="2000" dirty="0"/>
              <a:t>S</a:t>
            </a:r>
            <a:r>
              <a:rPr lang="fi-FI" sz="2000" b="0" i="0" dirty="0">
                <a:effectLst/>
              </a:rPr>
              <a:t>elittää sivuvirtojen hallintaa ja niiden hyödyntämispotentiaalia pakkausmateriaaleissa.</a:t>
            </a:r>
          </a:p>
          <a:p>
            <a:pPr lvl="1"/>
            <a:r>
              <a:rPr lang="fi-FI" sz="2000" dirty="0"/>
              <a:t>V</a:t>
            </a:r>
            <a:r>
              <a:rPr lang="fi-FI" sz="2000" b="0" i="0" dirty="0">
                <a:effectLst/>
              </a:rPr>
              <a:t>ertailee raaka-aineita, osaa valita niistä sopivimman käyttökohteen perusteella ja perustelee valintansa.</a:t>
            </a:r>
          </a:p>
          <a:p>
            <a:pPr lvl="1"/>
            <a:r>
              <a:rPr lang="fi-FI" sz="2000" dirty="0"/>
              <a:t>S</a:t>
            </a:r>
            <a:r>
              <a:rPr lang="fi-FI" sz="2000" b="0" i="0" dirty="0">
                <a:effectLst/>
              </a:rPr>
              <a:t>oveltaa lainsäädännön asettamia reunaehtoja materiaalien hyödyntämiselle.</a:t>
            </a:r>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a:t>|  </a:t>
            </a:r>
            <a:fld id="{CDC8994D-33BE-6F4B-918B-78B2D731EB1C}" type="slidenum">
              <a:rPr lang="fi-FI" smtClean="0"/>
              <a:pPr/>
              <a:t>4</a:t>
            </a:fld>
            <a:endParaRPr lang="fi-FI" dirty="0"/>
          </a:p>
        </p:txBody>
      </p:sp>
    </p:spTree>
    <p:extLst>
      <p:ext uri="{BB962C8B-B14F-4D97-AF65-F5344CB8AC3E}">
        <p14:creationId xmlns:p14="http://schemas.microsoft.com/office/powerpoint/2010/main" val="215842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a:xfrm>
            <a:off x="410400" y="620688"/>
            <a:ext cx="10515600" cy="645616"/>
          </a:xfrm>
        </p:spPr>
        <p:txBody>
          <a:bodyPr/>
          <a:lstStyle/>
          <a:p>
            <a:r>
              <a:rPr lang="fi-FI" dirty="0"/>
              <a:t>Arviointikriteerit (2/2)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416262"/>
            <a:ext cx="11086200" cy="3788068"/>
          </a:xfrm>
        </p:spPr>
        <p:txBody>
          <a:bodyPr/>
          <a:lstStyle/>
          <a:p>
            <a:r>
              <a:rPr lang="fi-FI" sz="2000" b="0" i="0" dirty="0">
                <a:solidFill>
                  <a:srgbClr val="212529"/>
                </a:solidFill>
                <a:effectLst/>
              </a:rPr>
              <a:t>Arviointikriteerit, kiitettävä (5)</a:t>
            </a:r>
          </a:p>
          <a:p>
            <a:pPr lvl="1"/>
            <a:r>
              <a:rPr lang="fi-FI" sz="2000" b="0" i="0" dirty="0">
                <a:effectLst/>
              </a:rPr>
              <a:t>Ymmärtää laaja-alaisesti sivuvirtojen hyödyntämispotentiaalin osana pakkausten kiertotalouden kokonaisuutta.</a:t>
            </a:r>
          </a:p>
          <a:p>
            <a:pPr lvl="1"/>
            <a:r>
              <a:rPr lang="fi-FI" sz="2000" b="0" i="0" dirty="0">
                <a:effectLst/>
              </a:rPr>
              <a:t>Tarkastelee ja arvioi kokonaisuutta, jossa ammattiala toimii.</a:t>
            </a:r>
          </a:p>
          <a:p>
            <a:pPr lvl="1"/>
            <a:r>
              <a:rPr lang="fi-FI" sz="2000" dirty="0"/>
              <a:t>A</a:t>
            </a:r>
            <a:r>
              <a:rPr lang="fi-FI" sz="2000" b="0" i="0" dirty="0">
                <a:effectLst/>
              </a:rPr>
              <a:t>rvioi ja vertailee erilaisia ratkaisuvaihtoehtoja, yhdistelee ratkaisutapoja luovasti tai luo uusia.</a:t>
            </a:r>
          </a:p>
          <a:p>
            <a:pPr lvl="1"/>
            <a:r>
              <a:rPr lang="fi-FI" sz="2000" dirty="0"/>
              <a:t>Y</a:t>
            </a:r>
            <a:r>
              <a:rPr lang="fi-FI" sz="2000" b="0" i="0" dirty="0">
                <a:effectLst/>
              </a:rPr>
              <a:t>mmärtää lainsäädännön asettamat reunaehdot materiaalien hyödyntämiselle.</a:t>
            </a:r>
          </a:p>
          <a:p>
            <a:endParaRPr lang="fi-FI" sz="1600" dirty="0"/>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a:t>|  </a:t>
            </a:r>
            <a:fld id="{CDC8994D-33BE-6F4B-918B-78B2D731EB1C}" type="slidenum">
              <a:rPr lang="fi-FI" smtClean="0"/>
              <a:pPr/>
              <a:t>5</a:t>
            </a:fld>
            <a:endParaRPr lang="fi-FI" dirty="0"/>
          </a:p>
        </p:txBody>
      </p:sp>
    </p:spTree>
    <p:extLst>
      <p:ext uri="{BB962C8B-B14F-4D97-AF65-F5344CB8AC3E}">
        <p14:creationId xmlns:p14="http://schemas.microsoft.com/office/powerpoint/2010/main" val="170282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AD9F-4C40-DE3D-2965-B983FCA2FEDA}"/>
              </a:ext>
            </a:extLst>
          </p:cNvPr>
          <p:cNvSpPr>
            <a:spLocks noGrp="1"/>
          </p:cNvSpPr>
          <p:nvPr>
            <p:ph type="title"/>
          </p:nvPr>
        </p:nvSpPr>
        <p:spPr/>
        <p:txBody>
          <a:bodyPr/>
          <a:lstStyle/>
          <a:p>
            <a:r>
              <a:rPr lang="fi-FI" dirty="0"/>
              <a:t>Pedagoginen lähestymistapa</a:t>
            </a:r>
          </a:p>
        </p:txBody>
      </p:sp>
      <p:sp>
        <p:nvSpPr>
          <p:cNvPr id="3" name="Content Placeholder 2">
            <a:extLst>
              <a:ext uri="{FF2B5EF4-FFF2-40B4-BE49-F238E27FC236}">
                <a16:creationId xmlns:a16="http://schemas.microsoft.com/office/drawing/2014/main" id="{1207500C-D55A-C199-2DAA-D5492CCB5078}"/>
              </a:ext>
            </a:extLst>
          </p:cNvPr>
          <p:cNvSpPr>
            <a:spLocks noGrp="1"/>
          </p:cNvSpPr>
          <p:nvPr>
            <p:ph idx="1"/>
          </p:nvPr>
        </p:nvSpPr>
        <p:spPr/>
        <p:txBody>
          <a:bodyPr/>
          <a:lstStyle/>
          <a:p>
            <a:r>
              <a:rPr lang="fi-FI" sz="2000" dirty="0"/>
              <a:t>Korkeintaan 30 opiskelijaa</a:t>
            </a:r>
          </a:p>
          <a:p>
            <a:r>
              <a:rPr lang="fi-FI" sz="2000" dirty="0"/>
              <a:t>Toteutusesimerkki sisältää yhden 7–8 tunnin lähitapaamisen ja kaksi 2–3 tunnin etätapaamista asiantuntijapuheenvuoroineen.</a:t>
            </a:r>
          </a:p>
          <a:p>
            <a:r>
              <a:rPr lang="fi-FI" sz="2000" dirty="0"/>
              <a:t>Tietoa rakennetaan yhteisöllisesti. Toimintatapoja ovat yhteisöllisyys, verkostoissa toimiminen sekä ajasta ja paikasta riippumaton itsenäinen opiskelu.</a:t>
            </a:r>
          </a:p>
          <a:p>
            <a:r>
              <a:rPr lang="fi-FI" sz="2000" dirty="0"/>
              <a:t>Opintojakson tehtäväpalautukset ovat itsenäisiä palautuksia. Opiskelijoilla on mahdollisuus yhteisölliseen työskentelyyn ja vertaispalautteeseen lähi- ja etätapaamisten sekä keskustelualueiden kautta. Opintojakso on suunniteltu suoritettavaksi 5–6 viikon aikana.</a:t>
            </a:r>
          </a:p>
          <a:p>
            <a:pPr marL="0" indent="0">
              <a:buNone/>
            </a:pPr>
            <a:endParaRPr lang="fi-FI" sz="2000" dirty="0"/>
          </a:p>
        </p:txBody>
      </p:sp>
      <p:sp>
        <p:nvSpPr>
          <p:cNvPr id="4" name="Date Placeholder 3">
            <a:extLst>
              <a:ext uri="{FF2B5EF4-FFF2-40B4-BE49-F238E27FC236}">
                <a16:creationId xmlns:a16="http://schemas.microsoft.com/office/drawing/2014/main" id="{F83D04AE-5879-EC1E-776F-88EDF7DA74B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53228243-258D-AA49-820E-7822E3869CD9}"/>
              </a:ext>
            </a:extLst>
          </p:cNvPr>
          <p:cNvSpPr>
            <a:spLocks noGrp="1"/>
          </p:cNvSpPr>
          <p:nvPr>
            <p:ph type="sldNum" sz="quarter" idx="4"/>
          </p:nvPr>
        </p:nvSpPr>
        <p:spPr/>
        <p:txBody>
          <a:bodyPr/>
          <a:lstStyle/>
          <a:p>
            <a:r>
              <a:rPr lang="fi-FI"/>
              <a:t>|  </a:t>
            </a:r>
            <a:fld id="{CDC8994D-33BE-6F4B-918B-78B2D731EB1C}" type="slidenum">
              <a:rPr lang="fi-FI" smtClean="0"/>
              <a:pPr/>
              <a:t>6</a:t>
            </a:fld>
            <a:endParaRPr lang="fi-FI" dirty="0"/>
          </a:p>
        </p:txBody>
      </p:sp>
    </p:spTree>
    <p:extLst>
      <p:ext uri="{BB962C8B-B14F-4D97-AF65-F5344CB8AC3E}">
        <p14:creationId xmlns:p14="http://schemas.microsoft.com/office/powerpoint/2010/main" val="272714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3BB1-18D8-5C35-667C-20DFB2EC1401}"/>
              </a:ext>
            </a:extLst>
          </p:cNvPr>
          <p:cNvSpPr>
            <a:spLocks noGrp="1"/>
          </p:cNvSpPr>
          <p:nvPr>
            <p:ph type="title"/>
          </p:nvPr>
        </p:nvSpPr>
        <p:spPr/>
        <p:txBody>
          <a:bodyPr/>
          <a:lstStyle/>
          <a:p>
            <a:r>
              <a:rPr lang="fi-FI" dirty="0">
                <a:latin typeface="Arial"/>
                <a:cs typeface="Arial"/>
              </a:rPr>
              <a:t>Oppimistehtävien kuvaukset</a:t>
            </a:r>
          </a:p>
        </p:txBody>
      </p:sp>
      <p:sp>
        <p:nvSpPr>
          <p:cNvPr id="3" name="Content Placeholder 2">
            <a:extLst>
              <a:ext uri="{FF2B5EF4-FFF2-40B4-BE49-F238E27FC236}">
                <a16:creationId xmlns:a16="http://schemas.microsoft.com/office/drawing/2014/main" id="{07FD1772-E586-051B-9124-6DFE8FFB5613}"/>
              </a:ext>
            </a:extLst>
          </p:cNvPr>
          <p:cNvSpPr>
            <a:spLocks noGrp="1"/>
          </p:cNvSpPr>
          <p:nvPr>
            <p:ph idx="1"/>
          </p:nvPr>
        </p:nvSpPr>
        <p:spPr/>
        <p:txBody>
          <a:bodyPr/>
          <a:lstStyle/>
          <a:p>
            <a:pPr marL="514350" indent="-514350">
              <a:buFont typeface="+mj-lt"/>
              <a:buAutoNum type="arabicPeriod"/>
            </a:pPr>
            <a:r>
              <a:rPr lang="fi-FI" sz="2000" dirty="0"/>
              <a:t>Sivuvirtojen ja niiden hyödyntämispotentiaalin tunnistaminen</a:t>
            </a:r>
          </a:p>
          <a:p>
            <a:pPr marL="514350" indent="-514350">
              <a:buFont typeface="+mj-lt"/>
              <a:buAutoNum type="arabicPeriod"/>
            </a:pPr>
            <a:r>
              <a:rPr lang="fi-FI" sz="2000" dirty="0"/>
              <a:t>Sivuvirtojen hallinta ja teolliset symbioosit</a:t>
            </a:r>
          </a:p>
          <a:p>
            <a:pPr marL="514350" indent="-514350">
              <a:buFont typeface="+mj-lt"/>
              <a:buAutoNum type="arabicPeriod"/>
            </a:pPr>
            <a:r>
              <a:rPr lang="fi-FI" sz="2000" dirty="0"/>
              <a:t>Reunaehtoja sivuvirtojen hyödyntämiselle</a:t>
            </a:r>
          </a:p>
          <a:p>
            <a:pPr marL="514350" indent="-514350">
              <a:buFont typeface="+mj-lt"/>
              <a:buAutoNum type="arabicPeriod"/>
            </a:pPr>
            <a:r>
              <a:rPr lang="fi-FI" sz="2000" dirty="0"/>
              <a:t>Sivuvirtojen hallinta ja hyödyntäminen: kokoava työ</a:t>
            </a:r>
          </a:p>
          <a:p>
            <a:pPr marL="514350" indent="-514350">
              <a:buFont typeface="+mj-lt"/>
              <a:buAutoNum type="arabicPeriod"/>
            </a:pPr>
            <a:r>
              <a:rPr lang="fi-FI" sz="2000" dirty="0"/>
              <a:t>Loppureflektio</a:t>
            </a:r>
          </a:p>
        </p:txBody>
      </p:sp>
      <p:sp>
        <p:nvSpPr>
          <p:cNvPr id="4" name="Date Placeholder 3">
            <a:extLst>
              <a:ext uri="{FF2B5EF4-FFF2-40B4-BE49-F238E27FC236}">
                <a16:creationId xmlns:a16="http://schemas.microsoft.com/office/drawing/2014/main" id="{5C214C44-6A7B-8A2C-4F10-D09D89FD07FE}"/>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71075ABC-E565-1386-B7F0-DA6BA787D413}"/>
              </a:ext>
            </a:extLst>
          </p:cNvPr>
          <p:cNvSpPr>
            <a:spLocks noGrp="1"/>
          </p:cNvSpPr>
          <p:nvPr>
            <p:ph type="sldNum" sz="quarter" idx="4"/>
          </p:nvPr>
        </p:nvSpPr>
        <p:spPr/>
        <p:txBody>
          <a:bodyPr/>
          <a:lstStyle/>
          <a:p>
            <a:r>
              <a:rPr lang="fi-FI"/>
              <a:t>|  </a:t>
            </a:r>
            <a:fld id="{CDC8994D-33BE-6F4B-918B-78B2D731EB1C}" type="slidenum">
              <a:rPr lang="fi-FI" smtClean="0"/>
              <a:pPr/>
              <a:t>7</a:t>
            </a:fld>
            <a:endParaRPr lang="fi-FI" dirty="0"/>
          </a:p>
        </p:txBody>
      </p:sp>
    </p:spTree>
    <p:extLst>
      <p:ext uri="{BB962C8B-B14F-4D97-AF65-F5344CB8AC3E}">
        <p14:creationId xmlns:p14="http://schemas.microsoft.com/office/powerpoint/2010/main" val="330505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pPr marL="514350" indent="-514350">
              <a:buFont typeface="+mj-lt"/>
              <a:buAutoNum type="arabicPeriod"/>
            </a:pPr>
            <a:r>
              <a:rPr lang="fi-FI" sz="4000" dirty="0"/>
              <a:t>Sivuvirtojen ja niiden hyödyntämis-potentiaalin tunnistaminen (</a:t>
            </a:r>
            <a:r>
              <a:rPr lang="fi-FI" dirty="0"/>
              <a:t>1/4)</a:t>
            </a:r>
            <a:endParaRPr lang="fi-FI" sz="4000" dirty="0"/>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0399" y="1625796"/>
            <a:ext cx="11286605" cy="3891436"/>
          </a:xfrm>
        </p:spPr>
        <p:txBody>
          <a:bodyPr vert="horz" lIns="91440" tIns="45720" rIns="91440" bIns="45720" rtlCol="0" anchor="t">
            <a:noAutofit/>
          </a:bodyPr>
          <a:lstStyle/>
          <a:p>
            <a:r>
              <a:rPr lang="fi-FI" sz="2000" dirty="0"/>
              <a:t>Tehtävän tarkoituksena on tutustua sivuvirtoihin, niiden tunnistamiseen ja hyödyntämispotentiaalin arviointiin kiertotaloudessa eri toimialoilla ja pakkausarvoketjussa.</a:t>
            </a:r>
          </a:p>
          <a:p>
            <a:r>
              <a:rPr lang="fi-FI" sz="2000" dirty="0"/>
              <a:t>Aloita tehtävä kuuntelemalla podcast Sivuvirtojen ja teollisten symbioosien alkulähteillä (</a:t>
            </a:r>
            <a:r>
              <a:rPr lang="fi-FI" sz="2000" dirty="0">
                <a:hlinkClick r:id="rId2"/>
              </a:rPr>
              <a:t>https://soundcloud.com/kohinakampus/sivuvirtojen-ja-teollisten-symbioosien-alkulahteilla?utm_source=clipboard&amp;utm_medium=text&amp;utm_campaign=social_sharing</a:t>
            </a:r>
            <a:r>
              <a:rPr lang="fi-FI" sz="2000" dirty="0"/>
              <a:t>)</a:t>
            </a:r>
          </a:p>
          <a:p>
            <a:r>
              <a:rPr lang="fi-FI" sz="2000" dirty="0"/>
              <a:t>Tutustu tehtävään yleisesti soveltuviin aineistoihin. Etsi ja hyödynnä myös muita lähteitä.</a:t>
            </a:r>
          </a:p>
          <a:p>
            <a:pPr lvl="1"/>
            <a:r>
              <a:rPr lang="en-US" sz="2000" dirty="0"/>
              <a:t>Leppänen, T. </a:t>
            </a:r>
            <a:r>
              <a:rPr lang="en-US" sz="2000" dirty="0" err="1"/>
              <a:t>ym</a:t>
            </a:r>
            <a:r>
              <a:rPr lang="en-US" sz="2000" dirty="0"/>
              <a:t>. 2020. J. Open </a:t>
            </a:r>
            <a:r>
              <a:rPr lang="en-US" sz="2000" dirty="0" err="1"/>
              <a:t>Innov</a:t>
            </a:r>
            <a:r>
              <a:rPr lang="en-US" sz="2000" dirty="0"/>
              <a:t>. Technol. Mark. Complex. 6, 185. </a:t>
            </a:r>
            <a:r>
              <a:rPr lang="en-US" sz="2000" dirty="0">
                <a:hlinkClick r:id="rId3"/>
              </a:rPr>
              <a:t>https://www.mdpi.com/2199-8531/6/4/185</a:t>
            </a:r>
            <a:endParaRPr lang="en-US" sz="2000" dirty="0"/>
          </a:p>
          <a:p>
            <a:pPr lvl="1"/>
            <a:r>
              <a:rPr lang="fi-FI" sz="2000" dirty="0" err="1"/>
              <a:t>Orola</a:t>
            </a:r>
            <a:r>
              <a:rPr lang="fi-FI" sz="2000" dirty="0"/>
              <a:t>, A. &amp; Heponiemi, K. (toim.) 2020. Materiaalitehokkuudella vauhtia yritysten vastuulliseen toimintaan. LAB-ammattikorkeakoulun julkaisusarja, osa 8. Lahti. </a:t>
            </a:r>
            <a:r>
              <a:rPr lang="fi-FI" sz="2000" dirty="0">
                <a:ea typeface="+mn-lt"/>
                <a:cs typeface="+mn-lt"/>
                <a:hlinkClick r:id="rId4"/>
              </a:rPr>
              <a:t>https://urn.fi/URN:ISBN:978-951-827-340-3</a:t>
            </a:r>
            <a:r>
              <a:rPr lang="fi-FI" sz="2000" dirty="0"/>
              <a:t>  </a:t>
            </a:r>
            <a:endParaRPr lang="en-US" sz="2000" dirty="0"/>
          </a:p>
          <a:p>
            <a:pPr lvl="1"/>
            <a:endParaRPr lang="en-US" sz="2000" dirty="0"/>
          </a:p>
          <a:p>
            <a:pPr lvl="1"/>
            <a:endParaRPr lang="fi-FI" sz="2000" dirty="0">
              <a:highlight>
                <a:srgbClr val="FFFF00"/>
              </a:highlight>
            </a:endParaRP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8</a:t>
            </a:fld>
            <a:endParaRPr lang="fi-FI" dirty="0"/>
          </a:p>
        </p:txBody>
      </p:sp>
    </p:spTree>
    <p:extLst>
      <p:ext uri="{BB962C8B-B14F-4D97-AF65-F5344CB8AC3E}">
        <p14:creationId xmlns:p14="http://schemas.microsoft.com/office/powerpoint/2010/main" val="196722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pPr marL="514350" indent="-514350">
              <a:buFont typeface="+mj-lt"/>
              <a:buAutoNum type="arabicPeriod"/>
            </a:pPr>
            <a:r>
              <a:rPr lang="fi-FI" sz="4000" dirty="0"/>
              <a:t>Sivuvirtojen ja niiden hyödyntämis-potentiaalin tunnistaminen (2</a:t>
            </a:r>
            <a:r>
              <a:rPr lang="fi-FI" dirty="0"/>
              <a:t>/4)</a:t>
            </a:r>
            <a:endParaRPr lang="fi-FI" sz="4000" dirty="0"/>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0399" y="1625796"/>
            <a:ext cx="11286605" cy="4179468"/>
          </a:xfrm>
        </p:spPr>
        <p:txBody>
          <a:bodyPr/>
          <a:lstStyle/>
          <a:p>
            <a:pPr marL="650875" lvl="1" indent="-342900" eaLnBrk="0" fontAlgn="base" hangingPunct="0">
              <a:lnSpc>
                <a:spcPct val="100000"/>
              </a:lnSpc>
              <a:spcBef>
                <a:spcPct val="0"/>
              </a:spcBef>
              <a:spcAft>
                <a:spcPct val="0"/>
              </a:spcAft>
            </a:pPr>
            <a:r>
              <a:rPr kumimoji="0" lang="fi-FI" altLang="fi-FI" sz="2000" b="0" i="0" u="none" strike="noStrike" cap="none" normalizeH="0" baseline="0" dirty="0" err="1">
                <a:ln>
                  <a:noFill/>
                </a:ln>
                <a:solidFill>
                  <a:schemeClr val="tx1"/>
                </a:solidFill>
                <a:effectLst/>
              </a:rPr>
              <a:t>Brännström</a:t>
            </a:r>
            <a:r>
              <a:rPr kumimoji="0" lang="fi-FI" altLang="fi-FI" sz="2000" b="0" i="0" u="none" strike="noStrike" cap="none" normalizeH="0" baseline="0" dirty="0">
                <a:ln>
                  <a:noFill/>
                </a:ln>
                <a:solidFill>
                  <a:schemeClr val="tx1"/>
                </a:solidFill>
                <a:effectLst/>
              </a:rPr>
              <a:t>, H. ym. 2021. Selvitys metsä- ja </a:t>
            </a:r>
            <a:r>
              <a:rPr kumimoji="0" lang="fi-FI" altLang="fi-FI" sz="2000" b="0" i="0" u="none" strike="noStrike" cap="none" normalizeH="0" baseline="0" dirty="0" err="1">
                <a:ln>
                  <a:noFill/>
                </a:ln>
                <a:solidFill>
                  <a:schemeClr val="tx1"/>
                </a:solidFill>
                <a:effectLst/>
              </a:rPr>
              <a:t>agrobiotalouden</a:t>
            </a:r>
            <a:r>
              <a:rPr kumimoji="0" lang="fi-FI" altLang="fi-FI" sz="2000" b="0" i="0" u="none" strike="noStrike" cap="none" normalizeH="0" baseline="0" dirty="0">
                <a:ln>
                  <a:noFill/>
                </a:ln>
                <a:solidFill>
                  <a:schemeClr val="tx1"/>
                </a:solidFill>
                <a:effectLst/>
              </a:rPr>
              <a:t> sivuvirroista. LUKE.</a:t>
            </a:r>
          </a:p>
          <a:p>
            <a:pPr marL="650875" lvl="1" indent="-342900" eaLnBrk="0" fontAlgn="base" hangingPunct="0">
              <a:lnSpc>
                <a:spcPct val="100000"/>
              </a:lnSpc>
              <a:spcBef>
                <a:spcPct val="0"/>
              </a:spcBef>
              <a:spcAft>
                <a:spcPct val="0"/>
              </a:spcAft>
            </a:pPr>
            <a:r>
              <a:rPr kumimoji="0" lang="fi-FI" altLang="fi-FI" sz="2000" b="0" i="0" u="none" strike="noStrike" cap="none" normalizeH="0" baseline="0" dirty="0">
                <a:ln>
                  <a:noFill/>
                </a:ln>
                <a:solidFill>
                  <a:schemeClr val="tx1"/>
                </a:solidFill>
                <a:effectLst/>
              </a:rPr>
              <a:t>Berg, J. 2016. </a:t>
            </a:r>
            <a:r>
              <a:rPr kumimoji="0" lang="fi-FI" altLang="fi-FI" sz="2000" b="0" i="0" u="none" strike="noStrike" cap="none" normalizeH="0" baseline="0" dirty="0" err="1">
                <a:ln>
                  <a:noFill/>
                </a:ln>
                <a:solidFill>
                  <a:schemeClr val="tx1"/>
                </a:solidFill>
                <a:effectLst/>
              </a:rPr>
              <a:t>ETL:n</a:t>
            </a:r>
            <a:r>
              <a:rPr kumimoji="0" lang="fi-FI" altLang="fi-FI" sz="2000" b="0" i="0" u="none" strike="noStrike" cap="none" normalizeH="0" baseline="0" dirty="0">
                <a:ln>
                  <a:noFill/>
                </a:ln>
                <a:solidFill>
                  <a:schemeClr val="tx1"/>
                </a:solidFill>
                <a:effectLst/>
              </a:rPr>
              <a:t> jäte ja sivuvirtaselvitys</a:t>
            </a:r>
            <a:r>
              <a:rPr kumimoji="0" lang="fi-FI" altLang="fi-FI" sz="2000" b="0" i="0" u="none" strike="noStrike" cap="none" normalizeH="0" baseline="0" dirty="0">
                <a:ln>
                  <a:noFill/>
                </a:ln>
                <a:effectLst/>
              </a:rPr>
              <a:t>. Elintarvikeliitto</a:t>
            </a:r>
            <a:r>
              <a:rPr lang="fi-FI" altLang="fi-FI" sz="2000" dirty="0"/>
              <a:t>.</a:t>
            </a:r>
            <a:endParaRPr kumimoji="0" lang="fi-FI" altLang="fi-FI" sz="2000" b="0" i="0" u="none" strike="noStrike" cap="none" normalizeH="0" baseline="0" dirty="0">
              <a:ln>
                <a:noFill/>
              </a:ln>
              <a:effectLst/>
            </a:endParaRPr>
          </a:p>
          <a:p>
            <a:pPr marL="650875" lvl="1" indent="-342900" eaLnBrk="0" fontAlgn="base" hangingPunct="0">
              <a:lnSpc>
                <a:spcPct val="100000"/>
              </a:lnSpc>
              <a:spcBef>
                <a:spcPct val="0"/>
              </a:spcBef>
              <a:spcAft>
                <a:spcPct val="0"/>
              </a:spcAft>
            </a:pPr>
            <a:r>
              <a:rPr lang="fi-FI" sz="2000" dirty="0"/>
              <a:t>Synergiaideoita paperi- ja pakkausteollisuuden sivuvirroista Pirkanmaalla (PITS-hanke) </a:t>
            </a:r>
            <a:r>
              <a:rPr lang="fi-FI" sz="2000" dirty="0">
                <a:hlinkClick r:id="rId2"/>
              </a:rPr>
              <a:t>https://urn.fi/URN:NBN:fi-fe2023080392987</a:t>
            </a:r>
            <a:r>
              <a:rPr lang="fi-FI" sz="2000" dirty="0"/>
              <a:t> </a:t>
            </a:r>
          </a:p>
          <a:p>
            <a:pPr marL="650875" lvl="1" indent="-342900" eaLnBrk="0" fontAlgn="base" hangingPunct="0">
              <a:lnSpc>
                <a:spcPct val="100000"/>
              </a:lnSpc>
              <a:spcBef>
                <a:spcPct val="0"/>
              </a:spcBef>
              <a:spcAft>
                <a:spcPct val="0"/>
              </a:spcAft>
            </a:pPr>
            <a:r>
              <a:rPr lang="fi-FI" sz="2000" dirty="0"/>
              <a:t>Podcast: </a:t>
            </a:r>
            <a:r>
              <a:rPr lang="fi-FI" sz="2000" dirty="0" err="1"/>
              <a:t>KASVUtarinoita</a:t>
            </a:r>
            <a:r>
              <a:rPr lang="fi-FI" sz="2000" dirty="0"/>
              <a:t> Kiertotaloudesta: Isojen materiaalivirtojen käsittely ja kierrätys. </a:t>
            </a:r>
            <a:r>
              <a:rPr lang="fi-FI" sz="2000" dirty="0">
                <a:hlinkClick r:id="rId3"/>
              </a:rPr>
              <a:t>https://soundcloud.com/user-792254501/kasvutarinoita-kiertotaloudesta-isojen-materiaalivirtojen-kasittely-ja-kierratys?utm_source=clipboard&amp;utm_medium=text&amp;utm_campaign=social_sharing</a:t>
            </a:r>
            <a:r>
              <a:rPr lang="fi-FI" sz="2000" dirty="0"/>
              <a:t> </a:t>
            </a:r>
          </a:p>
          <a:p>
            <a:pPr marL="650875" lvl="1" indent="-342900" eaLnBrk="0" fontAlgn="base" hangingPunct="0">
              <a:lnSpc>
                <a:spcPct val="100000"/>
              </a:lnSpc>
              <a:spcBef>
                <a:spcPct val="0"/>
              </a:spcBef>
              <a:spcAft>
                <a:spcPct val="0"/>
              </a:spcAft>
            </a:pPr>
            <a:r>
              <a:rPr lang="fi-FI" sz="2000" dirty="0"/>
              <a:t>Teollisuuden sivuvirtojen hyödyntäminen (materiaalitkiertoon.fi) </a:t>
            </a:r>
            <a:r>
              <a:rPr lang="fi-FI" sz="2000" dirty="0">
                <a:hlinkClick r:id="rId4"/>
              </a:rPr>
              <a:t>https://www.materiaalitkiertoon.fi/fi-FI/Circwaste/Teollisuuden_sivuvirtojen_hyodyntaminen(48128)</a:t>
            </a:r>
            <a:r>
              <a:rPr lang="fi-FI" sz="2000" dirty="0"/>
              <a:t> </a:t>
            </a:r>
          </a:p>
          <a:p>
            <a:pPr marL="650875" lvl="1" indent="-342900" eaLnBrk="0" fontAlgn="base" hangingPunct="0">
              <a:lnSpc>
                <a:spcPct val="100000"/>
              </a:lnSpc>
              <a:spcBef>
                <a:spcPct val="0"/>
              </a:spcBef>
              <a:spcAft>
                <a:spcPct val="0"/>
              </a:spcAft>
            </a:pPr>
            <a:r>
              <a:rPr lang="fi-FI" sz="2000" dirty="0"/>
              <a:t>Materiaalitori </a:t>
            </a:r>
            <a:r>
              <a:rPr lang="fi-FI" sz="2000" dirty="0">
                <a:hlinkClick r:id="rId5"/>
              </a:rPr>
              <a:t>https://www.materiaalitori.fi/</a:t>
            </a:r>
            <a:r>
              <a:rPr lang="fi-FI" sz="2000" dirty="0"/>
              <a:t> </a:t>
            </a:r>
          </a:p>
          <a:p>
            <a:pPr marL="650875" lvl="1" indent="-342900" eaLnBrk="0" fontAlgn="base" hangingPunct="0">
              <a:lnSpc>
                <a:spcPct val="100000"/>
              </a:lnSpc>
              <a:spcBef>
                <a:spcPct val="0"/>
              </a:spcBef>
              <a:spcAft>
                <a:spcPct val="0"/>
              </a:spcAft>
            </a:pPr>
            <a:r>
              <a:rPr lang="fi-FI" sz="2000" dirty="0" err="1"/>
              <a:t>KiertoaSuomesta</a:t>
            </a:r>
            <a:r>
              <a:rPr lang="fi-FI" sz="2000" dirty="0"/>
              <a:t> </a:t>
            </a:r>
            <a:r>
              <a:rPr lang="fi-FI" sz="2000" dirty="0">
                <a:hlinkClick r:id="rId6"/>
              </a:rPr>
              <a:t>http://kiertoasuomesta.fi/</a:t>
            </a:r>
            <a:r>
              <a:rPr lang="fi-FI" sz="2000" dirty="0"/>
              <a:t> </a:t>
            </a:r>
            <a:endParaRPr kumimoji="0" lang="fi-FI" altLang="fi-FI" sz="2000" b="0" i="0" u="none" strike="noStrike" cap="none" normalizeH="0" baseline="0" dirty="0">
              <a:ln>
                <a:noFill/>
              </a:ln>
              <a:solidFill>
                <a:schemeClr val="tx1"/>
              </a:solidFill>
              <a:effectLst/>
            </a:endParaRP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9</a:t>
            </a:fld>
            <a:endParaRPr lang="fi-FI" dirty="0"/>
          </a:p>
        </p:txBody>
      </p:sp>
    </p:spTree>
    <p:extLst>
      <p:ext uri="{BB962C8B-B14F-4D97-AF65-F5344CB8AC3E}">
        <p14:creationId xmlns:p14="http://schemas.microsoft.com/office/powerpoint/2010/main" val="4282145519"/>
      </p:ext>
    </p:extLst>
  </p:cSld>
  <p:clrMapOvr>
    <a:masterClrMapping/>
  </p:clrMapOvr>
</p:sld>
</file>

<file path=ppt/theme/theme1.xml><?xml version="1.0" encoding="utf-8"?>
<a:theme xmlns:a="http://schemas.openxmlformats.org/drawingml/2006/main" name="TUNI Theme">
  <a:themeElements>
    <a:clrScheme name="TUNI-teema-pp">
      <a:dk1>
        <a:srgbClr val="000000"/>
      </a:dk1>
      <a:lt1>
        <a:srgbClr val="FFFFFF"/>
      </a:lt1>
      <a:dk2>
        <a:srgbClr val="4E008E"/>
      </a:dk2>
      <a:lt2>
        <a:srgbClr val="FFFFFF"/>
      </a:lt2>
      <a:accent1>
        <a:srgbClr val="4E008E"/>
      </a:accent1>
      <a:accent2>
        <a:srgbClr val="38B399"/>
      </a:accent2>
      <a:accent3>
        <a:srgbClr val="FFE349"/>
      </a:accent3>
      <a:accent4>
        <a:srgbClr val="CF286F"/>
      </a:accent4>
      <a:accent5>
        <a:srgbClr val="000000"/>
      </a:accent5>
      <a:accent6>
        <a:srgbClr val="79C0EB"/>
      </a:accent6>
      <a:hlink>
        <a:srgbClr val="0041BE"/>
      </a:hlink>
      <a:folHlink>
        <a:srgbClr val="CF28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MK pohja FI.pptx" id="{631ABD5D-05F0-48CF-9379-C9DBE51FDC5F}" vid="{4A00A58A-E5DF-455A-8088-D3D383A07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C2120E3F40FB6478149831F17BF428D" ma:contentTypeVersion="11" ma:contentTypeDescription="Luo uusi asiakirja." ma:contentTypeScope="" ma:versionID="8dd54bd6cdf0a03e2e417bb52ffc85dd">
  <xsd:schema xmlns:xsd="http://www.w3.org/2001/XMLSchema" xmlns:xs="http://www.w3.org/2001/XMLSchema" xmlns:p="http://schemas.microsoft.com/office/2006/metadata/properties" xmlns:ns2="c22718f1-2baa-4fe8-b044-ea7a9edd45cb" xmlns:ns3="ef81c04f-485b-4f40-b52a-de9919c65430" targetNamespace="http://schemas.microsoft.com/office/2006/metadata/properties" ma:root="true" ma:fieldsID="66a6537b9c921c86f553f93be4731db5" ns2:_="" ns3:_="">
    <xsd:import namespace="c22718f1-2baa-4fe8-b044-ea7a9edd45cb"/>
    <xsd:import namespace="ef81c04f-485b-4f40-b52a-de9919c6543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718f1-2baa-4fe8-b044-ea7a9edd4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eef07030-0f6a-43b1-b2b9-3b252e59dea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81c04f-485b-4f40-b52a-de9919c6543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ebde5d-00c3-4510-92b4-ac2e2db6152c}" ma:internalName="TaxCatchAll" ma:showField="CatchAllData" ma:web="ef81c04f-485b-4f40-b52a-de9919c654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22718f1-2baa-4fe8-b044-ea7a9edd45cb">
      <Terms xmlns="http://schemas.microsoft.com/office/infopath/2007/PartnerControls"/>
    </lcf76f155ced4ddcb4097134ff3c332f>
    <TaxCatchAll xmlns="ef81c04f-485b-4f40-b52a-de9919c654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83AA62-7816-42C0-A581-D37C403A2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2718f1-2baa-4fe8-b044-ea7a9edd45cb"/>
    <ds:schemaRef ds:uri="ef81c04f-485b-4f40-b52a-de9919c65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268F20-1C66-4515-9230-63E3E4153368}">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terms/"/>
    <ds:schemaRef ds:uri="ef81c04f-485b-4f40-b52a-de9919c65430"/>
    <ds:schemaRef ds:uri="http://schemas.microsoft.com/office/2006/metadata/properties"/>
    <ds:schemaRef ds:uri="c22718f1-2baa-4fe8-b044-ea7a9edd45cb"/>
    <ds:schemaRef ds:uri="http://www.w3.org/XML/1998/namespace"/>
    <ds:schemaRef ds:uri="http://purl.org/dc/dcmitype/"/>
  </ds:schemaRefs>
</ds:datastoreItem>
</file>

<file path=customXml/itemProps3.xml><?xml version="1.0" encoding="utf-8"?>
<ds:datastoreItem xmlns:ds="http://schemas.openxmlformats.org/officeDocument/2006/customXml" ds:itemID="{0831A378-2E10-4327-925F-8D4F311223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TAMK pohja FI</Template>
  <TotalTime>0</TotalTime>
  <Words>2076</Words>
  <Application>Microsoft Office PowerPoint</Application>
  <PresentationFormat>Laajakuva</PresentationFormat>
  <Paragraphs>161</Paragraphs>
  <Slides>22</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22</vt:i4>
      </vt:variant>
    </vt:vector>
  </HeadingPairs>
  <TitlesOfParts>
    <vt:vector size="26" baseType="lpstr">
      <vt:lpstr>Arial</vt:lpstr>
      <vt:lpstr>Calibri</vt:lpstr>
      <vt:lpstr>Open Sans</vt:lpstr>
      <vt:lpstr>TUNI Theme</vt:lpstr>
      <vt:lpstr>Sivuvirtojen hallinta ja hyödyntäminen (5 op)</vt:lpstr>
      <vt:lpstr>Sisältö</vt:lpstr>
      <vt:lpstr>Osaamistavoitteet</vt:lpstr>
      <vt:lpstr>Arviointikriteerit (1/2)</vt:lpstr>
      <vt:lpstr>Arviointikriteerit (2/2)</vt:lpstr>
      <vt:lpstr>Pedagoginen lähestymistapa</vt:lpstr>
      <vt:lpstr>Oppimistehtävien kuvaukset</vt:lpstr>
      <vt:lpstr>Sivuvirtojen ja niiden hyödyntämis-potentiaalin tunnistaminen (1/4)</vt:lpstr>
      <vt:lpstr>Sivuvirtojen ja niiden hyödyntämis-potentiaalin tunnistaminen (2/4)</vt:lpstr>
      <vt:lpstr>Sivuvirtojen ja niiden hyödyntämis-potentiaalin tunnistaminen (3/4)</vt:lpstr>
      <vt:lpstr>Sivuvirtojen ja niiden hyödyntämis-potentiaalin tunnistaminen (4/4)</vt:lpstr>
      <vt:lpstr>Sivuvirtojen hallinta ja teolliset symbioosit  (1/3)</vt:lpstr>
      <vt:lpstr>Sivuvirtojen hallinta ja teolliset symbioosit  (2/3)</vt:lpstr>
      <vt:lpstr>Sivuvirtojen hallinta ja teolliset symbioosit  (3/3)</vt:lpstr>
      <vt:lpstr>Reunaehtoja sivuvirtojen hyödyntämiselle  (1/4)</vt:lpstr>
      <vt:lpstr>Reunaehtoja sivuvirtojen hyödyntämiselle  (2/4)</vt:lpstr>
      <vt:lpstr>Reunaehtoja sivuvirtojen hyödyntämiselle  (3/4)</vt:lpstr>
      <vt:lpstr>Reunaehtoja sivuvirtojen hyödyntämiselle  (4/4)</vt:lpstr>
      <vt:lpstr>Sivuvirtojen hallinta ja hyödyntäminen: kokoava työ(1/2)</vt:lpstr>
      <vt:lpstr>Sivuvirtojen hallinta ja hyödyntäminen: kokoava työ(2/2)</vt:lpstr>
      <vt:lpstr>Loppureflektio</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Hankkeen nimi</dc:title>
  <dc:creator>Nina Kukkasniemi (TAMK)</dc:creator>
  <cp:lastModifiedBy>Eija Lähteenmäki (TAMK)</cp:lastModifiedBy>
  <cp:revision>26</cp:revision>
  <dcterms:created xsi:type="dcterms:W3CDTF">2020-12-01T13:41:19Z</dcterms:created>
  <dcterms:modified xsi:type="dcterms:W3CDTF">2024-05-28T11:24:11Z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0x0101006C2120E3F40FB6478149831F17BF428D</vt:lpwstr>
  </property>
  <property fmtid="{D5CDD505-2E9C-101B-9397-08002B2CF9AE}" pid="3" name="MediaServiceImageTags">
    <vt:lpwstr/>
  </property>
</Properties>
</file>