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5"/>
  </p:sldMasterIdLst>
  <p:notesMasterIdLst>
    <p:notesMasterId r:id="rId9"/>
  </p:notesMasterIdLst>
  <p:handoutMasterIdLst>
    <p:handoutMasterId r:id="rId10"/>
  </p:handoutMasterIdLst>
  <p:sldIdLst>
    <p:sldId id="263" r:id="rId6"/>
    <p:sldId id="262" r:id="rId7"/>
    <p:sldId id="266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18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0" d="100"/>
          <a:sy n="50" d="100"/>
        </p:scale>
        <p:origin x="2708" y="4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1.xml"/><Relationship Id="rId10" Type="http://schemas.openxmlformats.org/officeDocument/2006/relationships/handoutMaster" Target="handoutMasters/handoutMaster1.xml"/><Relationship Id="rId4" Type="http://schemas.openxmlformats.org/officeDocument/2006/relationships/customXml" Target="../customXml/item4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>
            <a:extLst>
              <a:ext uri="{FF2B5EF4-FFF2-40B4-BE49-F238E27FC236}">
                <a16:creationId xmlns:a16="http://schemas.microsoft.com/office/drawing/2014/main" id="{B8E5E598-2735-48CA-8FB1-A7B3DAD3AF8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67D1B7F0-B4EA-41A9-ADD0-D3084A1D72B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FFF414-3086-49E9-82B2-C17316108978}" type="datetimeFigureOut">
              <a:rPr lang="fi-FI" smtClean="0"/>
              <a:t>22.10.2020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37D71E2D-C8B4-47E2-AECD-A9D7BDF1EB1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53BC4E5-EAFB-4643-BFA1-70F9FF5E8A9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D7F859-2135-428F-8ADD-D90C256FDB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816846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2DE3DC-FFA5-4B06-8CE1-A4327DB2171A}" type="datetimeFigureOut">
              <a:rPr lang="fi-FI" smtClean="0"/>
              <a:t>22.10.2020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6609CB-CAF6-4571-BA04-25E12737EAA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6266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1716506" y="6192671"/>
            <a:ext cx="966537" cy="365125"/>
          </a:xfrm>
        </p:spPr>
        <p:txBody>
          <a:bodyPr/>
          <a:lstStyle/>
          <a:p>
            <a:fld id="{308255F3-F20B-4B87-BA2E-E1B81D1F1716}" type="datetime1">
              <a:rPr lang="fi-FI" smtClean="0"/>
              <a:t>22.10.2020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kiertotalousamk.fi</a:t>
            </a:r>
          </a:p>
        </p:txBody>
      </p:sp>
      <p:pic>
        <p:nvPicPr>
          <p:cNvPr id="9" name="Kuva 8">
            <a:extLst>
              <a:ext uri="{FF2B5EF4-FFF2-40B4-BE49-F238E27FC236}">
                <a16:creationId xmlns:a16="http://schemas.microsoft.com/office/drawing/2014/main" id="{622A0E4C-7C97-4657-9B94-98E50905AAC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6506" y="5547048"/>
            <a:ext cx="5274844" cy="510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87471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kiertotalousamk.fi</a:t>
            </a:r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9E15E898-23F8-4C10-BE3C-BA1D2491638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281" y="5484201"/>
            <a:ext cx="4493794" cy="435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5603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kiertotalousamk.fi</a:t>
            </a:r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6584B789-2E77-4B4C-A1F6-1A2D5B9DDD9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281" y="5484201"/>
            <a:ext cx="4493794" cy="435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03091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4"/>
            <a:ext cx="10515600" cy="108944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kiertotalousamk.fi</a:t>
            </a:r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F1C4D422-5CBF-47B4-A37E-0AE3DA7C731E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281" y="5484201"/>
            <a:ext cx="4493794" cy="435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085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19979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19979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kiertotalousamk.fi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F303DE2E-D3BF-455C-A4ED-D583C42712F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281" y="5484201"/>
            <a:ext cx="4493794" cy="435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8402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690688"/>
            <a:ext cx="5181600" cy="4351338"/>
          </a:xfrm>
        </p:spPr>
        <p:txBody>
          <a:bodyPr/>
          <a:lstStyle>
            <a:lvl1pPr marL="457200" indent="-457200">
              <a:buFont typeface="Arial" panose="020B0604020202020204" pitchFamily="34" charset="0"/>
              <a:buChar char="•"/>
              <a:defRPr/>
            </a:lvl1pPr>
          </a:lstStyle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216401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kiertotalousamk.fi</a:t>
            </a:r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6817B4EF-C9EF-4E27-8D20-1C594E2B64A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281" y="5484201"/>
            <a:ext cx="4493794" cy="435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9867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kiertotalousamk.fi</a:t>
            </a:r>
          </a:p>
        </p:txBody>
      </p:sp>
      <p:pic>
        <p:nvPicPr>
          <p:cNvPr id="6" name="Kuva 5">
            <a:extLst>
              <a:ext uri="{FF2B5EF4-FFF2-40B4-BE49-F238E27FC236}">
                <a16:creationId xmlns:a16="http://schemas.microsoft.com/office/drawing/2014/main" id="{2AE53650-BBC8-4F32-90A1-F8E57FC2489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281" y="5484201"/>
            <a:ext cx="4493794" cy="435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46860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2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1612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53E9E-8905-47D9-8774-71C2D0812B6B}" type="datetime1">
              <a:rPr lang="fi-FI" smtClean="0"/>
              <a:t>22.10.2020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19267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 dirty="0"/>
              <a:t>kiertotalousamk.fi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2966C3-9558-4BBB-9775-7D1DA6AA08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52711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701" r:id="rId3"/>
    <p:sldLayoutId id="2147483692" r:id="rId4"/>
    <p:sldLayoutId id="2147483693" r:id="rId5"/>
    <p:sldLayoutId id="2147483702" r:id="rId6"/>
    <p:sldLayoutId id="2147483695" r:id="rId7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Microsoft Sans Serif" panose="020B0604020202020204" pitchFamily="34" charset="0"/>
          <a:ea typeface="Microsoft Sans Serif" panose="020B0604020202020204" pitchFamily="34" charset="0"/>
          <a:cs typeface="Microsoft Sans Serif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martgrid.gov/the_smart_grid/index.html" TargetMode="Externa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ec.ch/whitepaper/pdf/iecWP-energystorage-LR-en.pdf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Smart </a:t>
            </a:r>
            <a:r>
              <a:rPr lang="fi-FI" dirty="0" err="1" smtClean="0"/>
              <a:t>grids</a:t>
            </a:r>
            <a:r>
              <a:rPr lang="fi-FI" dirty="0" smtClean="0"/>
              <a:t> &amp; </a:t>
            </a:r>
            <a:br>
              <a:rPr lang="fi-FI" dirty="0" smtClean="0"/>
            </a:br>
            <a:r>
              <a:rPr lang="fi-FI" dirty="0" err="1" smtClean="0"/>
              <a:t>electrical</a:t>
            </a:r>
            <a:r>
              <a:rPr lang="fi-FI" dirty="0" smtClean="0"/>
              <a:t> </a:t>
            </a:r>
            <a:r>
              <a:rPr lang="fi-FI" dirty="0" err="1" smtClean="0"/>
              <a:t>energy</a:t>
            </a:r>
            <a:r>
              <a:rPr lang="fi-FI" dirty="0" smtClean="0"/>
              <a:t> </a:t>
            </a:r>
            <a:r>
              <a:rPr lang="fi-FI" dirty="0" err="1" smtClean="0"/>
              <a:t>storages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255F3-F20B-4B87-BA2E-E1B81D1F1716}" type="datetime1">
              <a:rPr lang="fi-FI" smtClean="0"/>
              <a:t>22.10.2020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kiertotalousamk.fi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589182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Smart </a:t>
            </a:r>
            <a:r>
              <a:rPr lang="fi-FI" dirty="0" err="1" smtClean="0"/>
              <a:t>grids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65474" y="1825625"/>
            <a:ext cx="10288325" cy="4161289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Go to following webpage and find answers for given questions. </a:t>
            </a:r>
            <a:r>
              <a:rPr lang="fi-FI" dirty="0" smtClean="0">
                <a:hlinkClick r:id="rId2"/>
              </a:rPr>
              <a:t>https</a:t>
            </a:r>
            <a:r>
              <a:rPr lang="fi-FI" dirty="0">
                <a:hlinkClick r:id="rId2"/>
              </a:rPr>
              <a:t>://www.smartgrid.gov/the_smart_grid/index.html</a:t>
            </a:r>
            <a:endParaRPr lang="en-US" dirty="0" smtClean="0"/>
          </a:p>
          <a:p>
            <a:pPr marL="0" indent="0">
              <a:buNone/>
            </a:pPr>
            <a:endParaRPr lang="fi-FI" dirty="0" smtClean="0"/>
          </a:p>
          <a:p>
            <a:pPr marL="514350" indent="-514350">
              <a:buFont typeface="+mj-lt"/>
              <a:buAutoNum type="arabicPeriod"/>
            </a:pPr>
            <a:r>
              <a:rPr lang="fi-FI" dirty="0" err="1"/>
              <a:t>What</a:t>
            </a:r>
            <a:r>
              <a:rPr lang="fi-FI" dirty="0"/>
              <a:t> </a:t>
            </a:r>
            <a:r>
              <a:rPr lang="fi-FI" dirty="0" err="1"/>
              <a:t>are</a:t>
            </a:r>
            <a:r>
              <a:rPr lang="fi-FI" dirty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objectives</a:t>
            </a:r>
            <a:r>
              <a:rPr lang="fi-FI" dirty="0" smtClean="0"/>
              <a:t> </a:t>
            </a:r>
            <a:r>
              <a:rPr lang="fi-FI" dirty="0"/>
              <a:t>and </a:t>
            </a:r>
            <a:r>
              <a:rPr lang="fi-FI" dirty="0" err="1"/>
              <a:t>drivers</a:t>
            </a:r>
            <a:r>
              <a:rPr lang="fi-FI" dirty="0"/>
              <a:t> for </a:t>
            </a:r>
            <a:r>
              <a:rPr lang="fi-FI" dirty="0" err="1"/>
              <a:t>smart</a:t>
            </a:r>
            <a:r>
              <a:rPr lang="fi-FI" dirty="0"/>
              <a:t> </a:t>
            </a:r>
            <a:r>
              <a:rPr lang="fi-FI" dirty="0" err="1"/>
              <a:t>grid</a:t>
            </a:r>
            <a:r>
              <a:rPr lang="fi-FI" dirty="0"/>
              <a:t>?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 err="1" smtClean="0"/>
              <a:t>What</a:t>
            </a:r>
            <a:r>
              <a:rPr lang="fi-FI" dirty="0" smtClean="0"/>
              <a:t> </a:t>
            </a:r>
            <a:r>
              <a:rPr lang="fi-FI" dirty="0" err="1" smtClean="0"/>
              <a:t>are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differences</a:t>
            </a:r>
            <a:r>
              <a:rPr lang="fi-FI" dirty="0" smtClean="0"/>
              <a:t> </a:t>
            </a:r>
            <a:r>
              <a:rPr lang="fi-FI" dirty="0" err="1" smtClean="0"/>
              <a:t>between</a:t>
            </a:r>
            <a:r>
              <a:rPr lang="fi-FI" dirty="0" smtClean="0"/>
              <a:t> </a:t>
            </a:r>
            <a:r>
              <a:rPr lang="fi-FI" dirty="0" smtClean="0"/>
              <a:t>a </a:t>
            </a:r>
            <a:r>
              <a:rPr lang="fi-FI" dirty="0" err="1" smtClean="0"/>
              <a:t>traditional</a:t>
            </a:r>
            <a:r>
              <a:rPr lang="fi-FI" dirty="0" smtClean="0"/>
              <a:t> </a:t>
            </a:r>
            <a:r>
              <a:rPr lang="fi-FI" dirty="0" err="1" smtClean="0"/>
              <a:t>grid</a:t>
            </a:r>
            <a:r>
              <a:rPr lang="fi-FI" dirty="0" smtClean="0"/>
              <a:t> and </a:t>
            </a:r>
            <a:r>
              <a:rPr lang="fi-FI" dirty="0" err="1" smtClean="0"/>
              <a:t>smart</a:t>
            </a:r>
            <a:r>
              <a:rPr lang="fi-FI" dirty="0" smtClean="0"/>
              <a:t> </a:t>
            </a:r>
            <a:r>
              <a:rPr lang="fi-FI" dirty="0" err="1" smtClean="0"/>
              <a:t>grid</a:t>
            </a:r>
            <a:r>
              <a:rPr lang="fi-FI" dirty="0" smtClean="0"/>
              <a:t>? </a:t>
            </a:r>
            <a:r>
              <a:rPr lang="fi-FI" dirty="0" err="1" smtClean="0"/>
              <a:t>When</a:t>
            </a:r>
            <a:r>
              <a:rPr lang="fi-FI" dirty="0" smtClean="0"/>
              <a:t> </a:t>
            </a:r>
            <a:r>
              <a:rPr lang="fi-FI" dirty="0" err="1" smtClean="0"/>
              <a:t>do</a:t>
            </a:r>
            <a:r>
              <a:rPr lang="fi-FI" dirty="0" smtClean="0"/>
              <a:t> </a:t>
            </a:r>
            <a:r>
              <a:rPr lang="fi-FI" dirty="0" err="1" smtClean="0"/>
              <a:t>we</a:t>
            </a:r>
            <a:r>
              <a:rPr lang="fi-FI" dirty="0" smtClean="0"/>
              <a:t> </a:t>
            </a:r>
            <a:r>
              <a:rPr lang="fi-FI" dirty="0" err="1" smtClean="0"/>
              <a:t>have</a:t>
            </a:r>
            <a:r>
              <a:rPr lang="fi-FI" dirty="0" smtClean="0"/>
              <a:t> </a:t>
            </a:r>
            <a:r>
              <a:rPr lang="fi-FI" dirty="0" err="1" smtClean="0"/>
              <a:t>smart</a:t>
            </a:r>
            <a:r>
              <a:rPr lang="fi-FI" dirty="0" smtClean="0"/>
              <a:t> </a:t>
            </a:r>
            <a:r>
              <a:rPr lang="fi-FI" dirty="0" err="1" smtClean="0"/>
              <a:t>girds</a:t>
            </a:r>
            <a:r>
              <a:rPr lang="fi-FI" dirty="0" smtClean="0"/>
              <a:t>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Describe few </a:t>
            </a:r>
            <a:r>
              <a:rPr lang="en-US" dirty="0"/>
              <a:t>applications </a:t>
            </a:r>
            <a:r>
              <a:rPr lang="en-US" dirty="0" smtClean="0"/>
              <a:t>how smart grid is utilized</a:t>
            </a:r>
            <a:r>
              <a:rPr lang="en-US" dirty="0"/>
              <a:t>?</a:t>
            </a:r>
          </a:p>
          <a:p>
            <a:pPr marL="514350" indent="-514350">
              <a:buFont typeface="+mj-lt"/>
              <a:buAutoNum type="arabicPeriod"/>
            </a:pPr>
            <a:endParaRPr lang="fi-FI" dirty="0" smtClean="0"/>
          </a:p>
          <a:p>
            <a:pPr marL="514350" indent="-514350">
              <a:buFont typeface="+mj-lt"/>
              <a:buAutoNum type="arabicPeriod"/>
            </a:pPr>
            <a:endParaRPr lang="fi-FI" dirty="0" smtClean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kiertotalousamk.fi</a:t>
            </a:r>
          </a:p>
        </p:txBody>
      </p:sp>
    </p:spTree>
    <p:extLst>
      <p:ext uri="{BB962C8B-B14F-4D97-AF65-F5344CB8AC3E}">
        <p14:creationId xmlns:p14="http://schemas.microsoft.com/office/powerpoint/2010/main" val="29308733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Electrical</a:t>
            </a:r>
            <a:r>
              <a:rPr lang="fi-FI" dirty="0" smtClean="0"/>
              <a:t> </a:t>
            </a:r>
            <a:r>
              <a:rPr lang="fi-FI" dirty="0" err="1" smtClean="0"/>
              <a:t>energy</a:t>
            </a:r>
            <a:r>
              <a:rPr lang="fi-FI" dirty="0" smtClean="0"/>
              <a:t> </a:t>
            </a:r>
            <a:r>
              <a:rPr lang="fi-FI" dirty="0" err="1" smtClean="0"/>
              <a:t>storages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73426" y="1825625"/>
            <a:ext cx="10280374" cy="358921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/>
              <a:t>Download </a:t>
            </a:r>
            <a:r>
              <a:rPr lang="en-US" dirty="0" smtClean="0"/>
              <a:t>and read document: IEC White </a:t>
            </a:r>
            <a:r>
              <a:rPr lang="en-US" dirty="0"/>
              <a:t>Paper, Electrical Energy </a:t>
            </a:r>
            <a:r>
              <a:rPr lang="en-US" dirty="0" smtClean="0"/>
              <a:t>Storage </a:t>
            </a:r>
            <a:r>
              <a:rPr lang="en-US" dirty="0" smtClean="0">
                <a:hlinkClick r:id="rId2"/>
              </a:rPr>
              <a:t>https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www.iec.ch/whitepaper/pdf/iecWP-energystorage-LR-en.pdf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Answer </a:t>
            </a:r>
            <a:r>
              <a:rPr lang="en-US" dirty="0"/>
              <a:t>following questions using given document: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What </a:t>
            </a:r>
            <a:r>
              <a:rPr lang="en-US" dirty="0"/>
              <a:t>are the main objectives and drivers to increase use of electrical energy storages (EES)?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Describe </a:t>
            </a:r>
            <a:r>
              <a:rPr lang="en-US" dirty="0"/>
              <a:t>typical classification of EES according to energy form.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Which </a:t>
            </a:r>
            <a:r>
              <a:rPr lang="en-US" dirty="0"/>
              <a:t>EES is market leader? What </a:t>
            </a:r>
            <a:r>
              <a:rPr lang="en-US" dirty="0" smtClean="0"/>
              <a:t>is the </a:t>
            </a:r>
            <a:r>
              <a:rPr lang="en-US" dirty="0"/>
              <a:t>position with other EES systems?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Describe </a:t>
            </a:r>
            <a:r>
              <a:rPr lang="en-US" dirty="0"/>
              <a:t>typical applications where EES are utilized?</a:t>
            </a:r>
          </a:p>
          <a:p>
            <a:pPr marL="0" indent="0">
              <a:buNone/>
            </a:pPr>
            <a:endParaRPr lang="fi-FI" dirty="0" smtClean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kiertotalousamk.fi</a:t>
            </a:r>
          </a:p>
        </p:txBody>
      </p:sp>
    </p:spTree>
    <p:extLst>
      <p:ext uri="{BB962C8B-B14F-4D97-AF65-F5344CB8AC3E}">
        <p14:creationId xmlns:p14="http://schemas.microsoft.com/office/powerpoint/2010/main" val="1408957386"/>
      </p:ext>
    </p:extLst>
  </p:cSld>
  <p:clrMapOvr>
    <a:masterClrMapping/>
  </p:clrMapOvr>
</p:sld>
</file>

<file path=ppt/theme/theme1.xml><?xml version="1.0" encoding="utf-8"?>
<a:theme xmlns:a="http://schemas.openxmlformats.org/drawingml/2006/main" name="1_Mukautettu suunnittelumalli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76865ef9-df32-4c37-ae45-f9784eb47bff">427W7XWPXQD2-403814790-1666</_dlc_DocId>
    <_dlc_DocIdUrl xmlns="76865ef9-df32-4c37-ae45-f9784eb47bff">
      <Url>https://tt.eduuni.fi/sites/luc-lapinamk-extra/kiertotalousosaamista-ammattikorkeakouluihin/_layouts/15/DocIdRedir.aspx?ID=427W7XWPXQD2-403814790-1666</Url>
      <Description>427W7XWPXQD2-403814790-1666</Description>
    </_dlc_DocIdUrl>
  </documentManagement>
</p:properti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844F74372C55FE4B821D5F2378F4B2BA" ma:contentTypeVersion="1" ma:contentTypeDescription="Luo uusi asiakirja." ma:contentTypeScope="" ma:versionID="822fe6b422b8dec44a40602c4233d47b">
  <xsd:schema xmlns:xsd="http://www.w3.org/2001/XMLSchema" xmlns:xs="http://www.w3.org/2001/XMLSchema" xmlns:p="http://schemas.microsoft.com/office/2006/metadata/properties" xmlns:ns2="76865ef9-df32-4c37-ae45-f9784eb47bff" xmlns:ns3="7e9e6169-ad39-4139-80cb-366121f0def0" targetNamespace="http://schemas.microsoft.com/office/2006/metadata/properties" ma:root="true" ma:fieldsID="6eb707645daa25c755dded653de544e8" ns2:_="" ns3:_="">
    <xsd:import namespace="76865ef9-df32-4c37-ae45-f9784eb47bff"/>
    <xsd:import namespace="7e9e6169-ad39-4139-80cb-366121f0def0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6865ef9-df32-4c37-ae45-f9784eb47bff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Tiedostotunnisteen arvo" ma:description="Tälle kohteelle määritetyn tiedostotunnisteen arvo." ma:internalName="_dlc_DocId" ma:readOnly="true">
      <xsd:simpleType>
        <xsd:restriction base="dms:Text"/>
      </xsd:simpleType>
    </xsd:element>
    <xsd:element name="_dlc_DocIdUrl" ma:index="9" nillable="true" ma:displayName="Tiedostotunniste" ma:description="Tämän tiedoston pysyvä linkki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9e6169-ad39-4139-80cb-366121f0def0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Jaettu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68FDA8B-CD65-4CD9-97D8-FB5AB53E6CC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11FB009-BD01-46A5-8707-C89D1C4FBDB4}">
  <ds:schemaRefs>
    <ds:schemaRef ds:uri="76865ef9-df32-4c37-ae45-f9784eb47bff"/>
    <ds:schemaRef ds:uri="http://www.w3.org/XML/1998/namespace"/>
    <ds:schemaRef ds:uri="http://purl.org/dc/dcmitype/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7e9e6169-ad39-4139-80cb-366121f0def0"/>
  </ds:schemaRefs>
</ds:datastoreItem>
</file>

<file path=customXml/itemProps3.xml><?xml version="1.0" encoding="utf-8"?>
<ds:datastoreItem xmlns:ds="http://schemas.openxmlformats.org/officeDocument/2006/customXml" ds:itemID="{85AA936D-CA59-412B-AB19-AA53C1FBDD20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A6EE1A74-F9FB-42C6-9C52-F8BBFBFE38A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6865ef9-df32-4c37-ae45-f9784eb47bff"/>
    <ds:schemaRef ds:uri="7e9e6169-ad39-4139-80cb-366121f0def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1714</TotalTime>
  <Words>140</Words>
  <Application>Microsoft Office PowerPoint</Application>
  <PresentationFormat>Laajakuva</PresentationFormat>
  <Paragraphs>19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7" baseType="lpstr">
      <vt:lpstr>Arial</vt:lpstr>
      <vt:lpstr>Calibri</vt:lpstr>
      <vt:lpstr>Microsoft Sans Serif</vt:lpstr>
      <vt:lpstr>1_Mukautettu suunnittelumalli</vt:lpstr>
      <vt:lpstr>Smart grids &amp;  electrical energy storages</vt:lpstr>
      <vt:lpstr>Smart grids</vt:lpstr>
      <vt:lpstr>Electrical energy storages</vt:lpstr>
    </vt:vector>
  </TitlesOfParts>
  <Company>Turun ammattikorkeakoulu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Virta Marketta</dc:creator>
  <cp:lastModifiedBy>Asseri Laitinen</cp:lastModifiedBy>
  <cp:revision>31</cp:revision>
  <dcterms:created xsi:type="dcterms:W3CDTF">2019-02-14T13:35:11Z</dcterms:created>
  <dcterms:modified xsi:type="dcterms:W3CDTF">2020-10-22T16:25:13Z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0x010100844F74372C55FE4B821D5F2378F4B2BA</vt:lpwstr>
  </property>
  <property fmtid="{D5CDD505-2E9C-101B-9397-08002B2CF9AE}" pid="3" name="_dlc_DocIdItemGuid">
    <vt:lpwstr>bbf82c28-1dc0-4312-b240-673e41d33fcb</vt:lpwstr>
  </property>
</Properties>
</file>