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7206C-C2E9-4BA8-9B6C-3DB06104123A}" v="173" dt="2024-11-15T07:25:42.6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D27A8-0F5B-491D-8599-A7AF6195969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1BFD3DC2-F95B-42FF-A695-3F6F8B333B5D}">
      <dgm:prSet phldrT="[Teksti]"/>
      <dgm:spPr/>
      <dgm:t>
        <a:bodyPr/>
        <a:lstStyle/>
        <a:p>
          <a:r>
            <a:rPr lang="fi-FI" dirty="0"/>
            <a:t>Perusterveydenhuolto</a:t>
          </a:r>
        </a:p>
      </dgm:t>
    </dgm:pt>
    <dgm:pt modelId="{5A2ADBF3-8E66-4F35-A627-1F440FDA725C}" type="parTrans" cxnId="{D2C28885-491A-4F7E-9F9C-B153E18AF888}">
      <dgm:prSet/>
      <dgm:spPr/>
      <dgm:t>
        <a:bodyPr/>
        <a:lstStyle/>
        <a:p>
          <a:endParaRPr lang="fi-FI"/>
        </a:p>
      </dgm:t>
    </dgm:pt>
    <dgm:pt modelId="{91276920-0705-4FB3-9DBA-1A0428E6126E}" type="sibTrans" cxnId="{D2C28885-491A-4F7E-9F9C-B153E18AF888}">
      <dgm:prSet/>
      <dgm:spPr/>
      <dgm:t>
        <a:bodyPr/>
        <a:lstStyle/>
        <a:p>
          <a:endParaRPr lang="fi-FI"/>
        </a:p>
      </dgm:t>
    </dgm:pt>
    <dgm:pt modelId="{7A2A9B80-8373-4111-AF6D-56B0010B7D4A}">
      <dgm:prSet phldrT="[Teksti]"/>
      <dgm:spPr/>
      <dgm:t>
        <a:bodyPr/>
        <a:lstStyle/>
        <a:p>
          <a:r>
            <a:rPr lang="fi-FI" dirty="0"/>
            <a:t>Erikoissairaanhoito</a:t>
          </a:r>
        </a:p>
      </dgm:t>
    </dgm:pt>
    <dgm:pt modelId="{61EEF21E-B4CB-45E8-8372-6722126E49C1}" type="parTrans" cxnId="{4324DFA6-59DC-4447-9FA8-5D8A3586A98D}">
      <dgm:prSet/>
      <dgm:spPr/>
      <dgm:t>
        <a:bodyPr/>
        <a:lstStyle/>
        <a:p>
          <a:endParaRPr lang="fi-FI"/>
        </a:p>
      </dgm:t>
    </dgm:pt>
    <dgm:pt modelId="{1F79BD46-C1D2-4C9E-B9AB-ED392D7B0BEE}" type="sibTrans" cxnId="{4324DFA6-59DC-4447-9FA8-5D8A3586A98D}">
      <dgm:prSet/>
      <dgm:spPr/>
      <dgm:t>
        <a:bodyPr/>
        <a:lstStyle/>
        <a:p>
          <a:endParaRPr lang="fi-FI"/>
        </a:p>
      </dgm:t>
    </dgm:pt>
    <dgm:pt modelId="{8DC40677-6F64-443B-B5A9-50D310C12849}">
      <dgm:prSet phldrT="[Teksti]"/>
      <dgm:spPr/>
      <dgm:t>
        <a:bodyPr/>
        <a:lstStyle/>
        <a:p>
          <a:r>
            <a:rPr lang="fi-FI" dirty="0"/>
            <a:t>Sosiaalihuolto</a:t>
          </a:r>
        </a:p>
      </dgm:t>
    </dgm:pt>
    <dgm:pt modelId="{EFF25840-9894-4E65-8172-03AAE0A75729}" type="parTrans" cxnId="{3425A103-5AE4-4FD8-A191-6DE80ABD8FD3}">
      <dgm:prSet/>
      <dgm:spPr/>
      <dgm:t>
        <a:bodyPr/>
        <a:lstStyle/>
        <a:p>
          <a:endParaRPr lang="fi-FI"/>
        </a:p>
      </dgm:t>
    </dgm:pt>
    <dgm:pt modelId="{1FAAD9D8-24EF-4D6F-AF88-A3E8B9C9506B}" type="sibTrans" cxnId="{3425A103-5AE4-4FD8-A191-6DE80ABD8FD3}">
      <dgm:prSet/>
      <dgm:spPr/>
      <dgm:t>
        <a:bodyPr/>
        <a:lstStyle/>
        <a:p>
          <a:endParaRPr lang="fi-FI"/>
        </a:p>
      </dgm:t>
    </dgm:pt>
    <dgm:pt modelId="{E7875BD4-A391-4D70-9E55-CB30BA068100}">
      <dgm:prSet/>
      <dgm:spPr/>
      <dgm:t>
        <a:bodyPr/>
        <a:lstStyle/>
        <a:p>
          <a:r>
            <a:rPr lang="fi-FI" dirty="0"/>
            <a:t>Suun terveydenhuolto</a:t>
          </a:r>
        </a:p>
      </dgm:t>
    </dgm:pt>
    <dgm:pt modelId="{DDAB875A-B6ED-4BC4-840B-CCEE14092B56}" type="parTrans" cxnId="{E3A1A1BD-8F77-4AA2-ADA9-C5BA857DEB20}">
      <dgm:prSet/>
      <dgm:spPr/>
      <dgm:t>
        <a:bodyPr/>
        <a:lstStyle/>
        <a:p>
          <a:endParaRPr lang="fi-FI"/>
        </a:p>
      </dgm:t>
    </dgm:pt>
    <dgm:pt modelId="{9D0FFA45-F9A1-4B10-9867-D67EEA8EDBE3}" type="sibTrans" cxnId="{E3A1A1BD-8F77-4AA2-ADA9-C5BA857DEB20}">
      <dgm:prSet/>
      <dgm:spPr/>
      <dgm:t>
        <a:bodyPr/>
        <a:lstStyle/>
        <a:p>
          <a:endParaRPr lang="fi-FI"/>
        </a:p>
      </dgm:t>
    </dgm:pt>
    <dgm:pt modelId="{EC3ECA5A-6BAF-4F92-9F7C-E46E4DF70543}">
      <dgm:prSet/>
      <dgm:spPr/>
      <dgm:t>
        <a:bodyPr/>
        <a:lstStyle/>
        <a:p>
          <a:r>
            <a:rPr lang="fi-FI" dirty="0"/>
            <a:t>Mielenterveys- ja päihdepalvelut</a:t>
          </a:r>
        </a:p>
      </dgm:t>
    </dgm:pt>
    <dgm:pt modelId="{F67226C4-19FA-4EB6-8400-AF1F3064B89D}" type="parTrans" cxnId="{7D85685A-E8F0-4D5A-8B75-D711F17783B6}">
      <dgm:prSet/>
      <dgm:spPr/>
      <dgm:t>
        <a:bodyPr/>
        <a:lstStyle/>
        <a:p>
          <a:endParaRPr lang="fi-FI"/>
        </a:p>
      </dgm:t>
    </dgm:pt>
    <dgm:pt modelId="{F83A1EF7-FFF8-49D3-943D-5B448E3DD13B}" type="sibTrans" cxnId="{7D85685A-E8F0-4D5A-8B75-D711F17783B6}">
      <dgm:prSet/>
      <dgm:spPr/>
      <dgm:t>
        <a:bodyPr/>
        <a:lstStyle/>
        <a:p>
          <a:endParaRPr lang="fi-FI"/>
        </a:p>
      </dgm:t>
    </dgm:pt>
    <dgm:pt modelId="{4D13FD35-E530-4CD6-A971-47FC0FF7BC3A}">
      <dgm:prSet/>
      <dgm:spPr/>
      <dgm:t>
        <a:bodyPr/>
        <a:lstStyle/>
        <a:p>
          <a:r>
            <a:rPr lang="fi-FI" dirty="0"/>
            <a:t>Vammaispalvelut</a:t>
          </a:r>
        </a:p>
      </dgm:t>
    </dgm:pt>
    <dgm:pt modelId="{82FB56EE-B1D6-4A09-BFB3-144BFD4F316B}" type="parTrans" cxnId="{0563F9B7-3EE1-4CD6-81C2-D735443030BF}">
      <dgm:prSet/>
      <dgm:spPr/>
      <dgm:t>
        <a:bodyPr/>
        <a:lstStyle/>
        <a:p>
          <a:endParaRPr lang="fi-FI"/>
        </a:p>
      </dgm:t>
    </dgm:pt>
    <dgm:pt modelId="{D902F07C-9AEC-4B52-BF1A-928145D1F4D1}" type="sibTrans" cxnId="{0563F9B7-3EE1-4CD6-81C2-D735443030BF}">
      <dgm:prSet/>
      <dgm:spPr/>
      <dgm:t>
        <a:bodyPr/>
        <a:lstStyle/>
        <a:p>
          <a:endParaRPr lang="fi-FI"/>
        </a:p>
      </dgm:t>
    </dgm:pt>
    <dgm:pt modelId="{C6346B9E-BB40-4FAF-B57B-370160B9CAFB}">
      <dgm:prSet/>
      <dgm:spPr/>
      <dgm:t>
        <a:bodyPr/>
        <a:lstStyle/>
        <a:p>
          <a:r>
            <a:rPr lang="fi-FI" dirty="0"/>
            <a:t>Ikääntyneiden asumispalvelut</a:t>
          </a:r>
        </a:p>
      </dgm:t>
    </dgm:pt>
    <dgm:pt modelId="{8670431A-1DF4-4428-BB49-04EEFDC60267}" type="parTrans" cxnId="{F2E2BDBB-75E2-496A-9BCE-06372F9C7660}">
      <dgm:prSet/>
      <dgm:spPr/>
      <dgm:t>
        <a:bodyPr/>
        <a:lstStyle/>
        <a:p>
          <a:endParaRPr lang="fi-FI"/>
        </a:p>
      </dgm:t>
    </dgm:pt>
    <dgm:pt modelId="{FF350150-F190-44AF-89B8-0135813490EE}" type="sibTrans" cxnId="{F2E2BDBB-75E2-496A-9BCE-06372F9C7660}">
      <dgm:prSet/>
      <dgm:spPr/>
      <dgm:t>
        <a:bodyPr/>
        <a:lstStyle/>
        <a:p>
          <a:endParaRPr lang="fi-FI"/>
        </a:p>
      </dgm:t>
    </dgm:pt>
    <dgm:pt modelId="{EADA5D58-CED3-4772-B6C2-3DD4003AF750}" type="pres">
      <dgm:prSet presAssocID="{F3BD27A8-0F5B-491D-8599-A7AF61959694}" presName="compositeShape" presStyleCnt="0">
        <dgm:presLayoutVars>
          <dgm:dir/>
          <dgm:resizeHandles/>
        </dgm:presLayoutVars>
      </dgm:prSet>
      <dgm:spPr/>
    </dgm:pt>
    <dgm:pt modelId="{90B4BEF1-ABDA-4B43-A62B-3C36E2F8178D}" type="pres">
      <dgm:prSet presAssocID="{F3BD27A8-0F5B-491D-8599-A7AF61959694}" presName="pyramid" presStyleLbl="node1" presStyleIdx="0" presStyleCnt="1" custLinFactNeighborX="33217" custLinFactNeighborY="-7283"/>
      <dgm:spPr>
        <a:solidFill>
          <a:schemeClr val="accent2">
            <a:lumMod val="75000"/>
          </a:schemeClr>
        </a:solidFill>
      </dgm:spPr>
    </dgm:pt>
    <dgm:pt modelId="{9ABD8C98-A8DE-4FA5-9512-1518C60F471E}" type="pres">
      <dgm:prSet presAssocID="{F3BD27A8-0F5B-491D-8599-A7AF61959694}" presName="theList" presStyleCnt="0"/>
      <dgm:spPr/>
    </dgm:pt>
    <dgm:pt modelId="{BE4F70BD-D09C-4712-BA07-4FA4833C4FF8}" type="pres">
      <dgm:prSet presAssocID="{1BFD3DC2-F95B-42FF-A695-3F6F8B333B5D}" presName="aNode" presStyleLbl="fgAcc1" presStyleIdx="0" presStyleCnt="7">
        <dgm:presLayoutVars>
          <dgm:bulletEnabled val="1"/>
        </dgm:presLayoutVars>
      </dgm:prSet>
      <dgm:spPr/>
    </dgm:pt>
    <dgm:pt modelId="{04D9E79F-2895-4BB0-A21E-8ECF9A261F21}" type="pres">
      <dgm:prSet presAssocID="{1BFD3DC2-F95B-42FF-A695-3F6F8B333B5D}" presName="aSpace" presStyleCnt="0"/>
      <dgm:spPr/>
    </dgm:pt>
    <dgm:pt modelId="{CD9C09F4-3EE4-4B44-BC5A-8748E3C23E02}" type="pres">
      <dgm:prSet presAssocID="{7A2A9B80-8373-4111-AF6D-56B0010B7D4A}" presName="aNode" presStyleLbl="fgAcc1" presStyleIdx="1" presStyleCnt="7">
        <dgm:presLayoutVars>
          <dgm:bulletEnabled val="1"/>
        </dgm:presLayoutVars>
      </dgm:prSet>
      <dgm:spPr/>
    </dgm:pt>
    <dgm:pt modelId="{2C19AB5E-29B2-4273-BA1C-3DC306B2790A}" type="pres">
      <dgm:prSet presAssocID="{7A2A9B80-8373-4111-AF6D-56B0010B7D4A}" presName="aSpace" presStyleCnt="0"/>
      <dgm:spPr/>
    </dgm:pt>
    <dgm:pt modelId="{898C7551-5145-4E9E-BF7B-FB09A8F4EB73}" type="pres">
      <dgm:prSet presAssocID="{8DC40677-6F64-443B-B5A9-50D310C12849}" presName="aNode" presStyleLbl="fgAcc1" presStyleIdx="2" presStyleCnt="7">
        <dgm:presLayoutVars>
          <dgm:bulletEnabled val="1"/>
        </dgm:presLayoutVars>
      </dgm:prSet>
      <dgm:spPr/>
    </dgm:pt>
    <dgm:pt modelId="{4B42EF37-B5A4-43CC-B931-32CCB5FC520B}" type="pres">
      <dgm:prSet presAssocID="{8DC40677-6F64-443B-B5A9-50D310C12849}" presName="aSpace" presStyleCnt="0"/>
      <dgm:spPr/>
    </dgm:pt>
    <dgm:pt modelId="{B33FCD56-0B33-4F4B-9C6D-5721E149F07E}" type="pres">
      <dgm:prSet presAssocID="{E7875BD4-A391-4D70-9E55-CB30BA068100}" presName="aNode" presStyleLbl="fgAcc1" presStyleIdx="3" presStyleCnt="7">
        <dgm:presLayoutVars>
          <dgm:bulletEnabled val="1"/>
        </dgm:presLayoutVars>
      </dgm:prSet>
      <dgm:spPr/>
    </dgm:pt>
    <dgm:pt modelId="{31F3CC78-4AFA-4259-9146-C11888384765}" type="pres">
      <dgm:prSet presAssocID="{E7875BD4-A391-4D70-9E55-CB30BA068100}" presName="aSpace" presStyleCnt="0"/>
      <dgm:spPr/>
    </dgm:pt>
    <dgm:pt modelId="{70C52378-E4A3-4031-AB52-E70824E69BA3}" type="pres">
      <dgm:prSet presAssocID="{EC3ECA5A-6BAF-4F92-9F7C-E46E4DF70543}" presName="aNode" presStyleLbl="fgAcc1" presStyleIdx="4" presStyleCnt="7">
        <dgm:presLayoutVars>
          <dgm:bulletEnabled val="1"/>
        </dgm:presLayoutVars>
      </dgm:prSet>
      <dgm:spPr/>
    </dgm:pt>
    <dgm:pt modelId="{25C00BE6-611E-45BE-ADC2-C05637132E00}" type="pres">
      <dgm:prSet presAssocID="{EC3ECA5A-6BAF-4F92-9F7C-E46E4DF70543}" presName="aSpace" presStyleCnt="0"/>
      <dgm:spPr/>
    </dgm:pt>
    <dgm:pt modelId="{A7F0D3BF-917F-4155-B5BE-479D80DC9AD0}" type="pres">
      <dgm:prSet presAssocID="{4D13FD35-E530-4CD6-A971-47FC0FF7BC3A}" presName="aNode" presStyleLbl="fgAcc1" presStyleIdx="5" presStyleCnt="7">
        <dgm:presLayoutVars>
          <dgm:bulletEnabled val="1"/>
        </dgm:presLayoutVars>
      </dgm:prSet>
      <dgm:spPr/>
    </dgm:pt>
    <dgm:pt modelId="{808F8199-6030-4EE5-81AE-D960AE555FE7}" type="pres">
      <dgm:prSet presAssocID="{4D13FD35-E530-4CD6-A971-47FC0FF7BC3A}" presName="aSpace" presStyleCnt="0"/>
      <dgm:spPr/>
    </dgm:pt>
    <dgm:pt modelId="{21D3B4F3-71AA-4BAF-BA5C-41483D978C7B}" type="pres">
      <dgm:prSet presAssocID="{C6346B9E-BB40-4FAF-B57B-370160B9CAFB}" presName="aNode" presStyleLbl="fgAcc1" presStyleIdx="6" presStyleCnt="7">
        <dgm:presLayoutVars>
          <dgm:bulletEnabled val="1"/>
        </dgm:presLayoutVars>
      </dgm:prSet>
      <dgm:spPr/>
    </dgm:pt>
    <dgm:pt modelId="{084A3B79-C7B8-49D4-8441-E7BACD7648E0}" type="pres">
      <dgm:prSet presAssocID="{C6346B9E-BB40-4FAF-B57B-370160B9CAFB}" presName="aSpace" presStyleCnt="0"/>
      <dgm:spPr/>
    </dgm:pt>
  </dgm:ptLst>
  <dgm:cxnLst>
    <dgm:cxn modelId="{3425A103-5AE4-4FD8-A191-6DE80ABD8FD3}" srcId="{F3BD27A8-0F5B-491D-8599-A7AF61959694}" destId="{8DC40677-6F64-443B-B5A9-50D310C12849}" srcOrd="2" destOrd="0" parTransId="{EFF25840-9894-4E65-8172-03AAE0A75729}" sibTransId="{1FAAD9D8-24EF-4D6F-AF88-A3E8B9C9506B}"/>
    <dgm:cxn modelId="{06E3D93A-0C57-4EAA-B5C5-D033DBABECA8}" type="presOf" srcId="{7A2A9B80-8373-4111-AF6D-56B0010B7D4A}" destId="{CD9C09F4-3EE4-4B44-BC5A-8748E3C23E02}" srcOrd="0" destOrd="0" presId="urn:microsoft.com/office/officeart/2005/8/layout/pyramid2"/>
    <dgm:cxn modelId="{E3E1686C-4B02-4B5E-B3EC-96CC5BF6C15E}" type="presOf" srcId="{8DC40677-6F64-443B-B5A9-50D310C12849}" destId="{898C7551-5145-4E9E-BF7B-FB09A8F4EB73}" srcOrd="0" destOrd="0" presId="urn:microsoft.com/office/officeart/2005/8/layout/pyramid2"/>
    <dgm:cxn modelId="{0C289555-E31B-4B7F-929A-34B0EB517706}" type="presOf" srcId="{C6346B9E-BB40-4FAF-B57B-370160B9CAFB}" destId="{21D3B4F3-71AA-4BAF-BA5C-41483D978C7B}" srcOrd="0" destOrd="0" presId="urn:microsoft.com/office/officeart/2005/8/layout/pyramid2"/>
    <dgm:cxn modelId="{62EF3758-FEB8-4784-9105-9FAF98027D49}" type="presOf" srcId="{EC3ECA5A-6BAF-4F92-9F7C-E46E4DF70543}" destId="{70C52378-E4A3-4031-AB52-E70824E69BA3}" srcOrd="0" destOrd="0" presId="urn:microsoft.com/office/officeart/2005/8/layout/pyramid2"/>
    <dgm:cxn modelId="{2094E958-6D1E-458A-AA67-A0988198C198}" type="presOf" srcId="{E7875BD4-A391-4D70-9E55-CB30BA068100}" destId="{B33FCD56-0B33-4F4B-9C6D-5721E149F07E}" srcOrd="0" destOrd="0" presId="urn:microsoft.com/office/officeart/2005/8/layout/pyramid2"/>
    <dgm:cxn modelId="{7D85685A-E8F0-4D5A-8B75-D711F17783B6}" srcId="{F3BD27A8-0F5B-491D-8599-A7AF61959694}" destId="{EC3ECA5A-6BAF-4F92-9F7C-E46E4DF70543}" srcOrd="4" destOrd="0" parTransId="{F67226C4-19FA-4EB6-8400-AF1F3064B89D}" sibTransId="{F83A1EF7-FFF8-49D3-943D-5B448E3DD13B}"/>
    <dgm:cxn modelId="{81212382-2DD6-4E91-967A-5673EDDE9ED3}" type="presOf" srcId="{1BFD3DC2-F95B-42FF-A695-3F6F8B333B5D}" destId="{BE4F70BD-D09C-4712-BA07-4FA4833C4FF8}" srcOrd="0" destOrd="0" presId="urn:microsoft.com/office/officeart/2005/8/layout/pyramid2"/>
    <dgm:cxn modelId="{D2C28885-491A-4F7E-9F9C-B153E18AF888}" srcId="{F3BD27A8-0F5B-491D-8599-A7AF61959694}" destId="{1BFD3DC2-F95B-42FF-A695-3F6F8B333B5D}" srcOrd="0" destOrd="0" parTransId="{5A2ADBF3-8E66-4F35-A627-1F440FDA725C}" sibTransId="{91276920-0705-4FB3-9DBA-1A0428E6126E}"/>
    <dgm:cxn modelId="{EBD63F95-3BF2-4F18-A9F7-650084E3E96C}" type="presOf" srcId="{4D13FD35-E530-4CD6-A971-47FC0FF7BC3A}" destId="{A7F0D3BF-917F-4155-B5BE-479D80DC9AD0}" srcOrd="0" destOrd="0" presId="urn:microsoft.com/office/officeart/2005/8/layout/pyramid2"/>
    <dgm:cxn modelId="{4324DFA6-59DC-4447-9FA8-5D8A3586A98D}" srcId="{F3BD27A8-0F5B-491D-8599-A7AF61959694}" destId="{7A2A9B80-8373-4111-AF6D-56B0010B7D4A}" srcOrd="1" destOrd="0" parTransId="{61EEF21E-B4CB-45E8-8372-6722126E49C1}" sibTransId="{1F79BD46-C1D2-4C9E-B9AB-ED392D7B0BEE}"/>
    <dgm:cxn modelId="{0563F9B7-3EE1-4CD6-81C2-D735443030BF}" srcId="{F3BD27A8-0F5B-491D-8599-A7AF61959694}" destId="{4D13FD35-E530-4CD6-A971-47FC0FF7BC3A}" srcOrd="5" destOrd="0" parTransId="{82FB56EE-B1D6-4A09-BFB3-144BFD4F316B}" sibTransId="{D902F07C-9AEC-4B52-BF1A-928145D1F4D1}"/>
    <dgm:cxn modelId="{F2E2BDBB-75E2-496A-9BCE-06372F9C7660}" srcId="{F3BD27A8-0F5B-491D-8599-A7AF61959694}" destId="{C6346B9E-BB40-4FAF-B57B-370160B9CAFB}" srcOrd="6" destOrd="0" parTransId="{8670431A-1DF4-4428-BB49-04EEFDC60267}" sibTransId="{FF350150-F190-44AF-89B8-0135813490EE}"/>
    <dgm:cxn modelId="{E3A1A1BD-8F77-4AA2-ADA9-C5BA857DEB20}" srcId="{F3BD27A8-0F5B-491D-8599-A7AF61959694}" destId="{E7875BD4-A391-4D70-9E55-CB30BA068100}" srcOrd="3" destOrd="0" parTransId="{DDAB875A-B6ED-4BC4-840B-CCEE14092B56}" sibTransId="{9D0FFA45-F9A1-4B10-9867-D67EEA8EDBE3}"/>
    <dgm:cxn modelId="{CD9A14F6-7FB7-40BC-BCB9-51CB213F9F73}" type="presOf" srcId="{F3BD27A8-0F5B-491D-8599-A7AF61959694}" destId="{EADA5D58-CED3-4772-B6C2-3DD4003AF750}" srcOrd="0" destOrd="0" presId="urn:microsoft.com/office/officeart/2005/8/layout/pyramid2"/>
    <dgm:cxn modelId="{FA187916-E38A-451D-BFBC-29220AB87032}" type="presParOf" srcId="{EADA5D58-CED3-4772-B6C2-3DD4003AF750}" destId="{90B4BEF1-ABDA-4B43-A62B-3C36E2F8178D}" srcOrd="0" destOrd="0" presId="urn:microsoft.com/office/officeart/2005/8/layout/pyramid2"/>
    <dgm:cxn modelId="{D3714B35-B129-49B6-8BA9-17C77DFBEF4A}" type="presParOf" srcId="{EADA5D58-CED3-4772-B6C2-3DD4003AF750}" destId="{9ABD8C98-A8DE-4FA5-9512-1518C60F471E}" srcOrd="1" destOrd="0" presId="urn:microsoft.com/office/officeart/2005/8/layout/pyramid2"/>
    <dgm:cxn modelId="{9CE5FF03-57BB-444B-84C2-88C10AB52799}" type="presParOf" srcId="{9ABD8C98-A8DE-4FA5-9512-1518C60F471E}" destId="{BE4F70BD-D09C-4712-BA07-4FA4833C4FF8}" srcOrd="0" destOrd="0" presId="urn:microsoft.com/office/officeart/2005/8/layout/pyramid2"/>
    <dgm:cxn modelId="{79D40ED5-7D7D-4EB5-83A1-0390F7F205A2}" type="presParOf" srcId="{9ABD8C98-A8DE-4FA5-9512-1518C60F471E}" destId="{04D9E79F-2895-4BB0-A21E-8ECF9A261F21}" srcOrd="1" destOrd="0" presId="urn:microsoft.com/office/officeart/2005/8/layout/pyramid2"/>
    <dgm:cxn modelId="{B5E632D5-8162-4AC1-AB6E-90E0B6EFDE10}" type="presParOf" srcId="{9ABD8C98-A8DE-4FA5-9512-1518C60F471E}" destId="{CD9C09F4-3EE4-4B44-BC5A-8748E3C23E02}" srcOrd="2" destOrd="0" presId="urn:microsoft.com/office/officeart/2005/8/layout/pyramid2"/>
    <dgm:cxn modelId="{900D0F92-3263-46B5-B00A-A4C28FDD4CFB}" type="presParOf" srcId="{9ABD8C98-A8DE-4FA5-9512-1518C60F471E}" destId="{2C19AB5E-29B2-4273-BA1C-3DC306B2790A}" srcOrd="3" destOrd="0" presId="urn:microsoft.com/office/officeart/2005/8/layout/pyramid2"/>
    <dgm:cxn modelId="{22980052-6648-4C13-8CF0-4C4BD56EBB95}" type="presParOf" srcId="{9ABD8C98-A8DE-4FA5-9512-1518C60F471E}" destId="{898C7551-5145-4E9E-BF7B-FB09A8F4EB73}" srcOrd="4" destOrd="0" presId="urn:microsoft.com/office/officeart/2005/8/layout/pyramid2"/>
    <dgm:cxn modelId="{59235FD7-BC21-46E5-98DD-D395DBFDF39A}" type="presParOf" srcId="{9ABD8C98-A8DE-4FA5-9512-1518C60F471E}" destId="{4B42EF37-B5A4-43CC-B931-32CCB5FC520B}" srcOrd="5" destOrd="0" presId="urn:microsoft.com/office/officeart/2005/8/layout/pyramid2"/>
    <dgm:cxn modelId="{9E53FE88-618C-4143-A487-D814534924D3}" type="presParOf" srcId="{9ABD8C98-A8DE-4FA5-9512-1518C60F471E}" destId="{B33FCD56-0B33-4F4B-9C6D-5721E149F07E}" srcOrd="6" destOrd="0" presId="urn:microsoft.com/office/officeart/2005/8/layout/pyramid2"/>
    <dgm:cxn modelId="{0A3E10A9-D36D-4780-AC23-28302AC8E066}" type="presParOf" srcId="{9ABD8C98-A8DE-4FA5-9512-1518C60F471E}" destId="{31F3CC78-4AFA-4259-9146-C11888384765}" srcOrd="7" destOrd="0" presId="urn:microsoft.com/office/officeart/2005/8/layout/pyramid2"/>
    <dgm:cxn modelId="{0AECB948-357D-4A22-AD56-471EB563C84D}" type="presParOf" srcId="{9ABD8C98-A8DE-4FA5-9512-1518C60F471E}" destId="{70C52378-E4A3-4031-AB52-E70824E69BA3}" srcOrd="8" destOrd="0" presId="urn:microsoft.com/office/officeart/2005/8/layout/pyramid2"/>
    <dgm:cxn modelId="{7BF70ADE-9F05-473B-BB4B-3AB4A334E9E3}" type="presParOf" srcId="{9ABD8C98-A8DE-4FA5-9512-1518C60F471E}" destId="{25C00BE6-611E-45BE-ADC2-C05637132E00}" srcOrd="9" destOrd="0" presId="urn:microsoft.com/office/officeart/2005/8/layout/pyramid2"/>
    <dgm:cxn modelId="{CAC9635D-4DB8-444D-9753-616BAEBAE75A}" type="presParOf" srcId="{9ABD8C98-A8DE-4FA5-9512-1518C60F471E}" destId="{A7F0D3BF-917F-4155-B5BE-479D80DC9AD0}" srcOrd="10" destOrd="0" presId="urn:microsoft.com/office/officeart/2005/8/layout/pyramid2"/>
    <dgm:cxn modelId="{11D74547-0CAD-4EE0-BA4E-E3BF79261EEA}" type="presParOf" srcId="{9ABD8C98-A8DE-4FA5-9512-1518C60F471E}" destId="{808F8199-6030-4EE5-81AE-D960AE555FE7}" srcOrd="11" destOrd="0" presId="urn:microsoft.com/office/officeart/2005/8/layout/pyramid2"/>
    <dgm:cxn modelId="{2E0538E4-87C3-46AA-9B91-89E75EA0077E}" type="presParOf" srcId="{9ABD8C98-A8DE-4FA5-9512-1518C60F471E}" destId="{21D3B4F3-71AA-4BAF-BA5C-41483D978C7B}" srcOrd="12" destOrd="0" presId="urn:microsoft.com/office/officeart/2005/8/layout/pyramid2"/>
    <dgm:cxn modelId="{D3FE6C68-41A7-4C0D-951B-3BC0CE002E79}" type="presParOf" srcId="{9ABD8C98-A8DE-4FA5-9512-1518C60F471E}" destId="{084A3B79-C7B8-49D4-8441-E7BACD7648E0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4BEF1-ABDA-4B43-A62B-3C36E2F8178D}">
      <dsp:nvSpPr>
        <dsp:cNvPr id="0" name=""/>
        <dsp:cNvSpPr/>
      </dsp:nvSpPr>
      <dsp:spPr>
        <a:xfrm>
          <a:off x="3597347" y="0"/>
          <a:ext cx="5418667" cy="5418667"/>
        </a:xfrm>
        <a:prstGeom prst="triangle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4F70BD-D09C-4712-BA07-4FA4833C4FF8}">
      <dsp:nvSpPr>
        <dsp:cNvPr id="0" name=""/>
        <dsp:cNvSpPr/>
      </dsp:nvSpPr>
      <dsp:spPr>
        <a:xfrm>
          <a:off x="4506761" y="542395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Perusterveydenhuolto</a:t>
          </a:r>
        </a:p>
      </dsp:txBody>
      <dsp:txXfrm>
        <a:off x="4533626" y="569260"/>
        <a:ext cx="3468403" cy="496603"/>
      </dsp:txXfrm>
    </dsp:sp>
    <dsp:sp modelId="{CD9C09F4-3EE4-4B44-BC5A-8748E3C23E02}">
      <dsp:nvSpPr>
        <dsp:cNvPr id="0" name=""/>
        <dsp:cNvSpPr/>
      </dsp:nvSpPr>
      <dsp:spPr>
        <a:xfrm>
          <a:off x="4506761" y="1161520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Erikoissairaanhoito</a:t>
          </a:r>
        </a:p>
      </dsp:txBody>
      <dsp:txXfrm>
        <a:off x="4533626" y="1188385"/>
        <a:ext cx="3468403" cy="496603"/>
      </dsp:txXfrm>
    </dsp:sp>
    <dsp:sp modelId="{898C7551-5145-4E9E-BF7B-FB09A8F4EB73}">
      <dsp:nvSpPr>
        <dsp:cNvPr id="0" name=""/>
        <dsp:cNvSpPr/>
      </dsp:nvSpPr>
      <dsp:spPr>
        <a:xfrm>
          <a:off x="4506761" y="1780645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Sosiaalihuolto</a:t>
          </a:r>
        </a:p>
      </dsp:txBody>
      <dsp:txXfrm>
        <a:off x="4533626" y="1807510"/>
        <a:ext cx="3468403" cy="496603"/>
      </dsp:txXfrm>
    </dsp:sp>
    <dsp:sp modelId="{B33FCD56-0B33-4F4B-9C6D-5721E149F07E}">
      <dsp:nvSpPr>
        <dsp:cNvPr id="0" name=""/>
        <dsp:cNvSpPr/>
      </dsp:nvSpPr>
      <dsp:spPr>
        <a:xfrm>
          <a:off x="4506761" y="2399770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Suun terveydenhuolto</a:t>
          </a:r>
        </a:p>
      </dsp:txBody>
      <dsp:txXfrm>
        <a:off x="4533626" y="2426635"/>
        <a:ext cx="3468403" cy="496603"/>
      </dsp:txXfrm>
    </dsp:sp>
    <dsp:sp modelId="{70C52378-E4A3-4031-AB52-E70824E69BA3}">
      <dsp:nvSpPr>
        <dsp:cNvPr id="0" name=""/>
        <dsp:cNvSpPr/>
      </dsp:nvSpPr>
      <dsp:spPr>
        <a:xfrm>
          <a:off x="4506761" y="3018896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Mielenterveys- ja päihdepalvelut</a:t>
          </a:r>
        </a:p>
      </dsp:txBody>
      <dsp:txXfrm>
        <a:off x="4533626" y="3045761"/>
        <a:ext cx="3468403" cy="496603"/>
      </dsp:txXfrm>
    </dsp:sp>
    <dsp:sp modelId="{A7F0D3BF-917F-4155-B5BE-479D80DC9AD0}">
      <dsp:nvSpPr>
        <dsp:cNvPr id="0" name=""/>
        <dsp:cNvSpPr/>
      </dsp:nvSpPr>
      <dsp:spPr>
        <a:xfrm>
          <a:off x="4506761" y="3638021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Vammaispalvelut</a:t>
          </a:r>
        </a:p>
      </dsp:txBody>
      <dsp:txXfrm>
        <a:off x="4533626" y="3664886"/>
        <a:ext cx="3468403" cy="496603"/>
      </dsp:txXfrm>
    </dsp:sp>
    <dsp:sp modelId="{21D3B4F3-71AA-4BAF-BA5C-41483D978C7B}">
      <dsp:nvSpPr>
        <dsp:cNvPr id="0" name=""/>
        <dsp:cNvSpPr/>
      </dsp:nvSpPr>
      <dsp:spPr>
        <a:xfrm>
          <a:off x="4506761" y="4257146"/>
          <a:ext cx="3522133" cy="55033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700" kern="1200" dirty="0"/>
            <a:t>Ikääntyneiden asumispalvelut</a:t>
          </a:r>
        </a:p>
      </dsp:txBody>
      <dsp:txXfrm>
        <a:off x="4533626" y="4284011"/>
        <a:ext cx="3468403" cy="496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80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73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38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613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8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98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70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60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233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3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53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m.fi/documents/1271139/1398339/Sote-j%C3%A4rjestelm%C3%A4.jpg/c0374c83-691f-ea34-76ac-1a11795f05b6?t=167482046130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tm.fi/yksityiset-sotepalvelut" TargetMode="External"/><Relationship Id="rId2" Type="http://schemas.openxmlformats.org/officeDocument/2006/relationships/hyperlink" Target="https://stm.fi/sotepalvelut/jarjestelma-vastuu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yoelamatieto.fi/fi/analyysit/analysisOhsCos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3" name="Rectangle 8">
            <a:extLst>
              <a:ext uri="{FF2B5EF4-FFF2-40B4-BE49-F238E27FC236}">
                <a16:creationId xmlns:a16="http://schemas.microsoft.com/office/drawing/2014/main" id="{945D478C-A9A5-4832-89D8-703607711B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68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0">
            <a:extLst>
              <a:ext uri="{FF2B5EF4-FFF2-40B4-BE49-F238E27FC236}">
                <a16:creationId xmlns:a16="http://schemas.microsoft.com/office/drawing/2014/main" id="{6070DF15-E754-42BB-9A78-F070643B1F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980" y="4519947"/>
            <a:ext cx="12208582" cy="233565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F88006E-FE3B-213C-AC80-46B3CB1F9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6375" y="4208685"/>
            <a:ext cx="8845256" cy="1854599"/>
          </a:xfrm>
        </p:spPr>
        <p:txBody>
          <a:bodyPr>
            <a:normAutofit/>
          </a:bodyPr>
          <a:lstStyle/>
          <a:p>
            <a:r>
              <a:rPr lang="fi-FI" sz="4000" dirty="0">
                <a:latin typeface="Arial" panose="020B0604020202020204" pitchFamily="34" charset="0"/>
                <a:cs typeface="Arial" panose="020B0604020202020204" pitchFamily="34" charset="0"/>
              </a:rPr>
              <a:t>Sosiaali- ja terveyshuollon palveluiden järjestäminen</a:t>
            </a:r>
          </a:p>
        </p:txBody>
      </p:sp>
      <p:pic>
        <p:nvPicPr>
          <p:cNvPr id="115" name="Picture 3" descr="Abstrakti kuva verkkoyhteyksistä valkoisella taustalla">
            <a:extLst>
              <a:ext uri="{FF2B5EF4-FFF2-40B4-BE49-F238E27FC236}">
                <a16:creationId xmlns:a16="http://schemas.microsoft.com/office/drawing/2014/main" id="{BD379224-FE9C-D738-BAC8-9648E24DB1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618"/>
          <a:stretch/>
        </p:blipFill>
        <p:spPr>
          <a:xfrm>
            <a:off x="-15059" y="1"/>
            <a:ext cx="12200741" cy="4510316"/>
          </a:xfrm>
          <a:prstGeom prst="rect">
            <a:avLst/>
          </a:prstGeom>
        </p:spPr>
      </p:pic>
      <p:grpSp>
        <p:nvGrpSpPr>
          <p:cNvPr id="116" name="Group 12">
            <a:extLst>
              <a:ext uri="{FF2B5EF4-FFF2-40B4-BE49-F238E27FC236}">
                <a16:creationId xmlns:a16="http://schemas.microsoft.com/office/drawing/2014/main" id="{67A83510-2790-4866-911D-2E1588DF5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9432" y="4252353"/>
            <a:ext cx="12157773" cy="494218"/>
            <a:chOff x="18956" y="5952517"/>
            <a:chExt cx="12157773" cy="494218"/>
          </a:xfrm>
          <a:solidFill>
            <a:schemeClr val="bg1"/>
          </a:solidFill>
        </p:grpSpPr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DAB74ACE-7603-4829-88FE-C3C2B05EB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637219" y="6356157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7" name="Freeform 15">
              <a:extLst>
                <a:ext uri="{FF2B5EF4-FFF2-40B4-BE49-F238E27FC236}">
                  <a16:creationId xmlns:a16="http://schemas.microsoft.com/office/drawing/2014/main" id="{DE3E37A0-8723-42F4-9435-F06BD0191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139192" y="6359421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6" name="Freeform 18">
              <a:extLst>
                <a:ext uri="{FF2B5EF4-FFF2-40B4-BE49-F238E27FC236}">
                  <a16:creationId xmlns:a16="http://schemas.microsoft.com/office/drawing/2014/main" id="{0C5FE567-8965-4799-B1E6-8A6E1A848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384660" y="6368396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7" name="Freeform 22">
              <a:extLst>
                <a:ext uri="{FF2B5EF4-FFF2-40B4-BE49-F238E27FC236}">
                  <a16:creationId xmlns:a16="http://schemas.microsoft.com/office/drawing/2014/main" id="{BA3FF2FD-6394-4F97-B186-BD4A98C619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653573" y="6308012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1A361C9F-AD97-4338-B557-8766AFD03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8956" y="595659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F4FAA936-A80F-43B5-8A7D-17CC7CF771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709370" y="6291575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21246F32-1BA7-40E4-9AF9-CA517D441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452381" y="6295774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1" name="Freeform 23">
              <a:extLst>
                <a:ext uri="{FF2B5EF4-FFF2-40B4-BE49-F238E27FC236}">
                  <a16:creationId xmlns:a16="http://schemas.microsoft.com/office/drawing/2014/main" id="{C18EE8CE-BCF9-4C64-B335-C7830B03F3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883090" y="6322699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2" name="Freeform 26">
              <a:extLst>
                <a:ext uri="{FF2B5EF4-FFF2-40B4-BE49-F238E27FC236}">
                  <a16:creationId xmlns:a16="http://schemas.microsoft.com/office/drawing/2014/main" id="{64AC2B2B-568F-4175-8D84-AD8F6B563F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404559" y="6308010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3" name="Freeform 27">
              <a:extLst>
                <a:ext uri="{FF2B5EF4-FFF2-40B4-BE49-F238E27FC236}">
                  <a16:creationId xmlns:a16="http://schemas.microsoft.com/office/drawing/2014/main" id="{D9C6CF5C-8CF6-4274-86E0-CAF4A31F4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937280" y="6282192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4" name="Freeform 28">
              <a:extLst>
                <a:ext uri="{FF2B5EF4-FFF2-40B4-BE49-F238E27FC236}">
                  <a16:creationId xmlns:a16="http://schemas.microsoft.com/office/drawing/2014/main" id="{3BFC56A2-55B3-432A-BD3B-4B2423A6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194538" y="62900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BB036CEA-B307-404A-89D6-9414F417D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742191" y="6338204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6" name="Freeform 43">
              <a:extLst>
                <a:ext uri="{FF2B5EF4-FFF2-40B4-BE49-F238E27FC236}">
                  <a16:creationId xmlns:a16="http://schemas.microsoft.com/office/drawing/2014/main" id="{CB37E5F5-B903-4611-A739-0B7FBE8510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902106" y="6043523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7" name="Freeform 51">
              <a:extLst>
                <a:ext uri="{FF2B5EF4-FFF2-40B4-BE49-F238E27FC236}">
                  <a16:creationId xmlns:a16="http://schemas.microsoft.com/office/drawing/2014/main" id="{B1012F2B-A8F1-4FD5-8E6F-1CC97D0AA8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710297" y="6035458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id="{C04C6E0B-838E-4B10-91CA-29C498382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277444" y="6038724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29" name="Freeform 53">
              <a:extLst>
                <a:ext uri="{FF2B5EF4-FFF2-40B4-BE49-F238E27FC236}">
                  <a16:creationId xmlns:a16="http://schemas.microsoft.com/office/drawing/2014/main" id="{15D6CFEB-4FC5-45C3-8BDF-95EAD1EDFC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471034" y="6035460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0" name="Freeform 54">
              <a:extLst>
                <a:ext uri="{FF2B5EF4-FFF2-40B4-BE49-F238E27FC236}">
                  <a16:creationId xmlns:a16="http://schemas.microsoft.com/office/drawing/2014/main" id="{EA8E01BA-7055-4707-906A-F08E2E253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094009" y="6011795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1" name="Freeform 55">
              <a:extLst>
                <a:ext uri="{FF2B5EF4-FFF2-40B4-BE49-F238E27FC236}">
                  <a16:creationId xmlns:a16="http://schemas.microsoft.com/office/drawing/2014/main" id="{CDA2DE76-0D5E-4F6F-95E7-508B725F8A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264556" y="604198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2" name="Freeform 56">
              <a:extLst>
                <a:ext uri="{FF2B5EF4-FFF2-40B4-BE49-F238E27FC236}">
                  <a16:creationId xmlns:a16="http://schemas.microsoft.com/office/drawing/2014/main" id="{669578C5-3D06-4B77-A897-A014B441B5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392340" y="5985586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3" name="Freeform 57">
              <a:extLst>
                <a:ext uri="{FF2B5EF4-FFF2-40B4-BE49-F238E27FC236}">
                  <a16:creationId xmlns:a16="http://schemas.microsoft.com/office/drawing/2014/main" id="{85AA3005-AAD0-4587-B352-ECD937D61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037697" y="6020771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4" name="Freeform 59">
              <a:extLst>
                <a:ext uri="{FF2B5EF4-FFF2-40B4-BE49-F238E27FC236}">
                  <a16:creationId xmlns:a16="http://schemas.microsoft.com/office/drawing/2014/main" id="{B4E9730F-E8B1-4F7C-BA99-3B3016F10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473186" y="605207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5" name="Freeform 60">
              <a:extLst>
                <a:ext uri="{FF2B5EF4-FFF2-40B4-BE49-F238E27FC236}">
                  <a16:creationId xmlns:a16="http://schemas.microsoft.com/office/drawing/2014/main" id="{A8922D05-C325-4918-84E6-1C62AD7BE0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825017" y="6002818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6" name="Freeform 61">
              <a:extLst>
                <a:ext uri="{FF2B5EF4-FFF2-40B4-BE49-F238E27FC236}">
                  <a16:creationId xmlns:a16="http://schemas.microsoft.com/office/drawing/2014/main" id="{38DD42E8-8604-45E3-99FE-72D479AF2C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572460" y="5957121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2E946C70-11C9-4C85-BE3B-1149117F3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908414" y="6286792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48F637C4-CFB7-4421-9DAB-6730244B2C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634353" y="62661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6E137FD9-DCB4-4E5A-960B-350C3627E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177783" y="6246129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9DCD8437-9BFD-44B4-AAC8-75388190F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982245" y="6242949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C9EEBF9B-D5F1-4EE3-A46A-A5A5E396A4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268040" y="6282192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3A77B17D-E4D2-444B-8D75-F0171A3E8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510851" y="6246285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3" name="Freeform 12">
              <a:extLst>
                <a:ext uri="{FF2B5EF4-FFF2-40B4-BE49-F238E27FC236}">
                  <a16:creationId xmlns:a16="http://schemas.microsoft.com/office/drawing/2014/main" id="{5FDB9442-6054-49E2-948E-D30AD9E09F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028371" y="6264238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4" name="Freeform 13">
              <a:extLst>
                <a:ext uri="{FF2B5EF4-FFF2-40B4-BE49-F238E27FC236}">
                  <a16:creationId xmlns:a16="http://schemas.microsoft.com/office/drawing/2014/main" id="{3E1DF8B7-7CB2-4181-8525-4EE2D5D9EE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656011" y="6301648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5" name="Freeform 14">
              <a:extLst>
                <a:ext uri="{FF2B5EF4-FFF2-40B4-BE49-F238E27FC236}">
                  <a16:creationId xmlns:a16="http://schemas.microsoft.com/office/drawing/2014/main" id="{4B3B2382-7947-4BAF-BF2F-830393F8EF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333279" y="6267101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6" name="Freeform 16">
              <a:extLst>
                <a:ext uri="{FF2B5EF4-FFF2-40B4-BE49-F238E27FC236}">
                  <a16:creationId xmlns:a16="http://schemas.microsoft.com/office/drawing/2014/main" id="{AC95E7F5-BA75-4053-AC8F-81ACC4262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773156" y="6239757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7" name="Freeform 17">
              <a:extLst>
                <a:ext uri="{FF2B5EF4-FFF2-40B4-BE49-F238E27FC236}">
                  <a16:creationId xmlns:a16="http://schemas.microsoft.com/office/drawing/2014/main" id="{8D431126-FDB6-42AF-BC9E-58E4C417B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398709" y="6264239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8" name="Freeform 21">
              <a:extLst>
                <a:ext uri="{FF2B5EF4-FFF2-40B4-BE49-F238E27FC236}">
                  <a16:creationId xmlns:a16="http://schemas.microsoft.com/office/drawing/2014/main" id="{4AA2BE9B-BD88-4958-B98E-7363A0FD5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47787" y="6218542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9" name="Freeform 25">
              <a:extLst>
                <a:ext uri="{FF2B5EF4-FFF2-40B4-BE49-F238E27FC236}">
                  <a16:creationId xmlns:a16="http://schemas.microsoft.com/office/drawing/2014/main" id="{BA18EADE-8501-4251-ADCD-EB02B73DF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90115" y="6200589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0" name="Freeform 29">
              <a:extLst>
                <a:ext uri="{FF2B5EF4-FFF2-40B4-BE49-F238E27FC236}">
                  <a16:creationId xmlns:a16="http://schemas.microsoft.com/office/drawing/2014/main" id="{D1886B2F-FFB5-4032-A012-EAE8464DDA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11181" y="6179372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1" name="Freeform 31">
              <a:extLst>
                <a:ext uri="{FF2B5EF4-FFF2-40B4-BE49-F238E27FC236}">
                  <a16:creationId xmlns:a16="http://schemas.microsoft.com/office/drawing/2014/main" id="{65048464-3972-4F85-858C-BD0D6CC8A6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543201" y="6241343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2" name="Freeform 32">
              <a:extLst>
                <a:ext uri="{FF2B5EF4-FFF2-40B4-BE49-F238E27FC236}">
                  <a16:creationId xmlns:a16="http://schemas.microsoft.com/office/drawing/2014/main" id="{9B136B45-B116-4EA4-802D-0D9EC238C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406775" y="5979446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3" name="Freeform 33">
              <a:extLst>
                <a:ext uri="{FF2B5EF4-FFF2-40B4-BE49-F238E27FC236}">
                  <a16:creationId xmlns:a16="http://schemas.microsoft.com/office/drawing/2014/main" id="{F7DA7C34-DDA0-41AB-A47F-E981F63E23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327423" y="6028408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4" name="Freeform 34">
              <a:extLst>
                <a:ext uri="{FF2B5EF4-FFF2-40B4-BE49-F238E27FC236}">
                  <a16:creationId xmlns:a16="http://schemas.microsoft.com/office/drawing/2014/main" id="{BB16C09B-E126-49FC-B0C4-2CB43FA038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334031" y="6019431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5" name="Freeform 35">
              <a:extLst>
                <a:ext uri="{FF2B5EF4-FFF2-40B4-BE49-F238E27FC236}">
                  <a16:creationId xmlns:a16="http://schemas.microsoft.com/office/drawing/2014/main" id="{A12A7CBF-E4C8-4085-88C3-03102FE468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124491" y="601290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6" name="Freeform 36">
              <a:extLst>
                <a:ext uri="{FF2B5EF4-FFF2-40B4-BE49-F238E27FC236}">
                  <a16:creationId xmlns:a16="http://schemas.microsoft.com/office/drawing/2014/main" id="{55CA9A4D-ABE6-426B-B7F0-F5B933349C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57884" y="5982710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7" name="Freeform 37">
              <a:extLst>
                <a:ext uri="{FF2B5EF4-FFF2-40B4-BE49-F238E27FC236}">
                  <a16:creationId xmlns:a16="http://schemas.microsoft.com/office/drawing/2014/main" id="{8A4F3A5B-B199-4716-ADF4-5E33A7C0D1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649584" y="5970470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8" name="Freeform 38">
              <a:extLst>
                <a:ext uri="{FF2B5EF4-FFF2-40B4-BE49-F238E27FC236}">
                  <a16:creationId xmlns:a16="http://schemas.microsoft.com/office/drawing/2014/main" id="{5846F32E-5DDD-4AF4-BE1C-5F1A3FF10D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829398" y="601045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9" name="Freeform 39">
              <a:extLst>
                <a:ext uri="{FF2B5EF4-FFF2-40B4-BE49-F238E27FC236}">
                  <a16:creationId xmlns:a16="http://schemas.microsoft.com/office/drawing/2014/main" id="{AFE38B2F-69BC-4661-84A3-EA04CDC3FE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580384" y="5998215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0" name="Freeform 40">
              <a:extLst>
                <a:ext uri="{FF2B5EF4-FFF2-40B4-BE49-F238E27FC236}">
                  <a16:creationId xmlns:a16="http://schemas.microsoft.com/office/drawing/2014/main" id="{5CA6F12C-4208-48A6-B7B0-DD18CB399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121911" y="5994951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1" name="Freeform 41">
              <a:extLst>
                <a:ext uri="{FF2B5EF4-FFF2-40B4-BE49-F238E27FC236}">
                  <a16:creationId xmlns:a16="http://schemas.microsoft.com/office/drawing/2014/main" id="{0F08EA53-C6C6-49F1-B8DA-E20FFD6078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438116" y="599495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2" name="Freeform 42">
              <a:extLst>
                <a:ext uri="{FF2B5EF4-FFF2-40B4-BE49-F238E27FC236}">
                  <a16:creationId xmlns:a16="http://schemas.microsoft.com/office/drawing/2014/main" id="{6B6EA655-7497-4604-92DF-43CE7322ED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10716" y="5973734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3" name="Freeform 44">
              <a:extLst>
                <a:ext uri="{FF2B5EF4-FFF2-40B4-BE49-F238E27FC236}">
                  <a16:creationId xmlns:a16="http://schemas.microsoft.com/office/drawing/2014/main" id="{082FFE9A-67C2-471A-AF37-ED9C238DBE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639354" y="5976998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4" name="Freeform 45">
              <a:extLst>
                <a:ext uri="{FF2B5EF4-FFF2-40B4-BE49-F238E27FC236}">
                  <a16:creationId xmlns:a16="http://schemas.microsoft.com/office/drawing/2014/main" id="{B0FD6176-7431-446D-91DB-56644A93C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67906" y="5952517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5" name="Freeform 46">
              <a:extLst>
                <a:ext uri="{FF2B5EF4-FFF2-40B4-BE49-F238E27FC236}">
                  <a16:creationId xmlns:a16="http://schemas.microsoft.com/office/drawing/2014/main" id="{A46603FA-6405-410B-AD8A-3D75BE7A85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895937" y="6000664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6" name="Freeform 47">
              <a:extLst>
                <a:ext uri="{FF2B5EF4-FFF2-40B4-BE49-F238E27FC236}">
                  <a16:creationId xmlns:a16="http://schemas.microsoft.com/office/drawing/2014/main" id="{6BE439BF-AE87-4F53-9DC9-72414AD1F1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865326" y="5973733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7" name="Freeform 48">
              <a:extLst>
                <a:ext uri="{FF2B5EF4-FFF2-40B4-BE49-F238E27FC236}">
                  <a16:creationId xmlns:a16="http://schemas.microsoft.com/office/drawing/2014/main" id="{55C88911-7FE8-4196-8D02-DAB1B62D97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3115444" y="5992749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8" name="Freeform 49">
              <a:extLst>
                <a:ext uri="{FF2B5EF4-FFF2-40B4-BE49-F238E27FC236}">
                  <a16:creationId xmlns:a16="http://schemas.microsoft.com/office/drawing/2014/main" id="{BAD26C77-660F-4C9C-9A98-234048198B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215687" y="5955781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9" name="Freeform 8">
              <a:extLst>
                <a:ext uri="{FF2B5EF4-FFF2-40B4-BE49-F238E27FC236}">
                  <a16:creationId xmlns:a16="http://schemas.microsoft.com/office/drawing/2014/main" id="{507A2021-3F23-43FC-AB0D-130B5759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683670" y="6019431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0" name="Freeform 106">
              <a:extLst>
                <a:ext uri="{FF2B5EF4-FFF2-40B4-BE49-F238E27FC236}">
                  <a16:creationId xmlns:a16="http://schemas.microsoft.com/office/drawing/2014/main" id="{CB855C11-52EB-43D9-8831-1A26FCE12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9451" y="6204541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1" name="Freeform 19">
              <a:extLst>
                <a:ext uri="{FF2B5EF4-FFF2-40B4-BE49-F238E27FC236}">
                  <a16:creationId xmlns:a16="http://schemas.microsoft.com/office/drawing/2014/main" id="{1A6AD416-1A17-49A9-8301-8C0A5A78CA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397390" y="6351960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2" name="Freeform 20">
              <a:extLst>
                <a:ext uri="{FF2B5EF4-FFF2-40B4-BE49-F238E27FC236}">
                  <a16:creationId xmlns:a16="http://schemas.microsoft.com/office/drawing/2014/main" id="{F03687D9-14CC-461B-B4B5-907E10B6A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140401" y="6356159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3" name="Freeform 26">
              <a:extLst>
                <a:ext uri="{FF2B5EF4-FFF2-40B4-BE49-F238E27FC236}">
                  <a16:creationId xmlns:a16="http://schemas.microsoft.com/office/drawing/2014/main" id="{FCC639BE-A7F9-46A2-955A-3ACA45455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2049121" y="6351959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4" name="Freeform 27">
              <a:extLst>
                <a:ext uri="{FF2B5EF4-FFF2-40B4-BE49-F238E27FC236}">
                  <a16:creationId xmlns:a16="http://schemas.microsoft.com/office/drawing/2014/main" id="{B3FED40E-A961-4D78-947A-5AC1BD5100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625300" y="6342577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5" name="Freeform 28">
              <a:extLst>
                <a:ext uri="{FF2B5EF4-FFF2-40B4-BE49-F238E27FC236}">
                  <a16:creationId xmlns:a16="http://schemas.microsoft.com/office/drawing/2014/main" id="{1445BCDF-9E07-46AD-A6B5-5BEFA223C1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851300" y="6351959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6" name="Freeform 55">
              <a:extLst>
                <a:ext uri="{FF2B5EF4-FFF2-40B4-BE49-F238E27FC236}">
                  <a16:creationId xmlns:a16="http://schemas.microsoft.com/office/drawing/2014/main" id="{23324DC7-93D9-451A-9ABF-1B4D92BF22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988188" y="6083917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7" name="Freeform 56">
              <a:extLst>
                <a:ext uri="{FF2B5EF4-FFF2-40B4-BE49-F238E27FC236}">
                  <a16:creationId xmlns:a16="http://schemas.microsoft.com/office/drawing/2014/main" id="{003474BA-A947-4598-96BB-BAACE2411D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080360" y="6045971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8" name="Freeform 57">
              <a:extLst>
                <a:ext uri="{FF2B5EF4-FFF2-40B4-BE49-F238E27FC236}">
                  <a16:creationId xmlns:a16="http://schemas.microsoft.com/office/drawing/2014/main" id="{04426A72-0FD0-478F-AAC5-B49E142535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725717" y="6081156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9" name="Freeform 60">
              <a:extLst>
                <a:ext uri="{FF2B5EF4-FFF2-40B4-BE49-F238E27FC236}">
                  <a16:creationId xmlns:a16="http://schemas.microsoft.com/office/drawing/2014/main" id="{17260BB0-9DCA-4927-89A5-1314AD40E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513037" y="606320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0" name="Freeform 61">
              <a:extLst>
                <a:ext uri="{FF2B5EF4-FFF2-40B4-BE49-F238E27FC236}">
                  <a16:creationId xmlns:a16="http://schemas.microsoft.com/office/drawing/2014/main" id="{F459656F-63AC-4FC7-8D12-282B9B0C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1260480" y="6017506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1" name="Freeform 5">
              <a:extLst>
                <a:ext uri="{FF2B5EF4-FFF2-40B4-BE49-F238E27FC236}">
                  <a16:creationId xmlns:a16="http://schemas.microsoft.com/office/drawing/2014/main" id="{5C345A48-BE33-4B10-AF97-207DC7E2C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596434" y="6347177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2" name="Freeform 6">
              <a:extLst>
                <a:ext uri="{FF2B5EF4-FFF2-40B4-BE49-F238E27FC236}">
                  <a16:creationId xmlns:a16="http://schemas.microsoft.com/office/drawing/2014/main" id="{65503F74-3A89-46DD-AD4D-9BB164E25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310592" y="6345841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3" name="Freeform 7">
              <a:extLst>
                <a:ext uri="{FF2B5EF4-FFF2-40B4-BE49-F238E27FC236}">
                  <a16:creationId xmlns:a16="http://schemas.microsoft.com/office/drawing/2014/main" id="{5D8D4A6C-9C30-46E6-953F-8FFE24534F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865803" y="6306514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4" name="Freeform 8">
              <a:extLst>
                <a:ext uri="{FF2B5EF4-FFF2-40B4-BE49-F238E27FC236}">
                  <a16:creationId xmlns:a16="http://schemas.microsoft.com/office/drawing/2014/main" id="{844B12AB-BDBA-412B-8127-0671AB6BF8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670714" y="633931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5" name="Freeform 9">
              <a:extLst>
                <a:ext uri="{FF2B5EF4-FFF2-40B4-BE49-F238E27FC236}">
                  <a16:creationId xmlns:a16="http://schemas.microsoft.com/office/drawing/2014/main" id="{84AE8FA4-8AC5-4D0E-9FF8-B6F6D961FC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956060" y="6342577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6" name="Freeform 11">
              <a:extLst>
                <a:ext uri="{FF2B5EF4-FFF2-40B4-BE49-F238E27FC236}">
                  <a16:creationId xmlns:a16="http://schemas.microsoft.com/office/drawing/2014/main" id="{462515DF-512D-49E0-B5FE-637D9E352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198871" y="6306670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7" name="Freeform 12">
              <a:extLst>
                <a:ext uri="{FF2B5EF4-FFF2-40B4-BE49-F238E27FC236}">
                  <a16:creationId xmlns:a16="http://schemas.microsoft.com/office/drawing/2014/main" id="{342CB8A0-096D-4A9F-B962-294DB670BD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716391" y="6324623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8" name="Freeform 13">
              <a:extLst>
                <a:ext uri="{FF2B5EF4-FFF2-40B4-BE49-F238E27FC236}">
                  <a16:creationId xmlns:a16="http://schemas.microsoft.com/office/drawing/2014/main" id="{6870353D-6B96-4946-8BB5-015BF6E6E2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344031" y="6362033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89" name="Freeform 14">
              <a:extLst>
                <a:ext uri="{FF2B5EF4-FFF2-40B4-BE49-F238E27FC236}">
                  <a16:creationId xmlns:a16="http://schemas.microsoft.com/office/drawing/2014/main" id="{20249E38-6114-4065-8836-941D6C55D5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070859" y="6318096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0" name="Freeform 16">
              <a:extLst>
                <a:ext uri="{FF2B5EF4-FFF2-40B4-BE49-F238E27FC236}">
                  <a16:creationId xmlns:a16="http://schemas.microsoft.com/office/drawing/2014/main" id="{BDA5073D-3C1B-4779-8DEF-FD9CD5308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461176" y="6300142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1" name="Freeform 17">
              <a:extLst>
                <a:ext uri="{FF2B5EF4-FFF2-40B4-BE49-F238E27FC236}">
                  <a16:creationId xmlns:a16="http://schemas.microsoft.com/office/drawing/2014/main" id="{79505220-ED85-46B5-A218-0991FA5794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039205" y="6341355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2" name="Freeform 21">
              <a:extLst>
                <a:ext uri="{FF2B5EF4-FFF2-40B4-BE49-F238E27FC236}">
                  <a16:creationId xmlns:a16="http://schemas.microsoft.com/office/drawing/2014/main" id="{A8513416-DF87-4A83-8026-AF40654BA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730057" y="6318096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3" name="Freeform 25">
              <a:extLst>
                <a:ext uri="{FF2B5EF4-FFF2-40B4-BE49-F238E27FC236}">
                  <a16:creationId xmlns:a16="http://schemas.microsoft.com/office/drawing/2014/main" id="{AF0489C4-7984-4A49-9D02-ACE2DD3EC8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930591" y="6309120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4" name="Freeform 29">
              <a:extLst>
                <a:ext uri="{FF2B5EF4-FFF2-40B4-BE49-F238E27FC236}">
                  <a16:creationId xmlns:a16="http://schemas.microsoft.com/office/drawing/2014/main" id="{3DB0DE7C-BF6D-4059-94C4-FD4D6E7BA9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497041" y="6299934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5" name="Freeform 31">
              <a:extLst>
                <a:ext uri="{FF2B5EF4-FFF2-40B4-BE49-F238E27FC236}">
                  <a16:creationId xmlns:a16="http://schemas.microsoft.com/office/drawing/2014/main" id="{5B58E23E-6D06-4F24-B6F8-98AE632C2A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207517" y="6336989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6" name="Freeform 32">
              <a:extLst>
                <a:ext uri="{FF2B5EF4-FFF2-40B4-BE49-F238E27FC236}">
                  <a16:creationId xmlns:a16="http://schemas.microsoft.com/office/drawing/2014/main" id="{7D87D95A-4B48-4140-BB5C-9A33AACBFA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094795" y="6039831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7" name="Freeform 33">
              <a:extLst>
                <a:ext uri="{FF2B5EF4-FFF2-40B4-BE49-F238E27FC236}">
                  <a16:creationId xmlns:a16="http://schemas.microsoft.com/office/drawing/2014/main" id="{6D78BEA4-B995-4BEC-A3B4-C580D646AD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015443" y="6088793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8" name="Freeform 34">
              <a:extLst>
                <a:ext uri="{FF2B5EF4-FFF2-40B4-BE49-F238E27FC236}">
                  <a16:creationId xmlns:a16="http://schemas.microsoft.com/office/drawing/2014/main" id="{C075F1AC-7155-4487-8B7A-0C74E2C65D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022051" y="6079816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9" name="Freeform 35">
              <a:extLst>
                <a:ext uri="{FF2B5EF4-FFF2-40B4-BE49-F238E27FC236}">
                  <a16:creationId xmlns:a16="http://schemas.microsoft.com/office/drawing/2014/main" id="{2923812A-0930-464A-B863-8232CDF9BE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806684" y="6076799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0" name="Freeform 36">
              <a:extLst>
                <a:ext uri="{FF2B5EF4-FFF2-40B4-BE49-F238E27FC236}">
                  <a16:creationId xmlns:a16="http://schemas.microsoft.com/office/drawing/2014/main" id="{5B22D5AF-1F95-4943-ADBD-50BF0DD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345904" y="6043095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1" name="Freeform 37">
              <a:extLst>
                <a:ext uri="{FF2B5EF4-FFF2-40B4-BE49-F238E27FC236}">
                  <a16:creationId xmlns:a16="http://schemas.microsoft.com/office/drawing/2014/main" id="{09709304-5160-4325-BE4E-F970450FA8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337604" y="6030855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2" name="Freeform 38">
              <a:extLst>
                <a:ext uri="{FF2B5EF4-FFF2-40B4-BE49-F238E27FC236}">
                  <a16:creationId xmlns:a16="http://schemas.microsoft.com/office/drawing/2014/main" id="{6086BD94-D139-4DEE-9FB6-849360DAB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517418" y="6070840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3" name="Freeform 39">
              <a:extLst>
                <a:ext uri="{FF2B5EF4-FFF2-40B4-BE49-F238E27FC236}">
                  <a16:creationId xmlns:a16="http://schemas.microsoft.com/office/drawing/2014/main" id="{84B8A4B1-C709-4864-851E-6A76DE4E52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8268404" y="6058600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4" name="Freeform 40">
              <a:extLst>
                <a:ext uri="{FF2B5EF4-FFF2-40B4-BE49-F238E27FC236}">
                  <a16:creationId xmlns:a16="http://schemas.microsoft.com/office/drawing/2014/main" id="{51183B3E-65BA-45BB-9238-E5553DA7E2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809931" y="6055336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5" name="Freeform 41">
              <a:extLst>
                <a:ext uri="{FF2B5EF4-FFF2-40B4-BE49-F238E27FC236}">
                  <a16:creationId xmlns:a16="http://schemas.microsoft.com/office/drawing/2014/main" id="{B456CBC6-D8DB-4226-8743-8355D0C1E2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126136" y="6055335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6" name="Freeform 42">
              <a:extLst>
                <a:ext uri="{FF2B5EF4-FFF2-40B4-BE49-F238E27FC236}">
                  <a16:creationId xmlns:a16="http://schemas.microsoft.com/office/drawing/2014/main" id="{2A43AE63-9201-415C-A88E-C52685BF9A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798736" y="6034119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7" name="Freeform 44">
              <a:extLst>
                <a:ext uri="{FF2B5EF4-FFF2-40B4-BE49-F238E27FC236}">
                  <a16:creationId xmlns:a16="http://schemas.microsoft.com/office/drawing/2014/main" id="{0BB8C75E-6B9A-4E95-85CF-ACD2D2AD2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327374" y="6037383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8" name="Freeform 45">
              <a:extLst>
                <a:ext uri="{FF2B5EF4-FFF2-40B4-BE49-F238E27FC236}">
                  <a16:creationId xmlns:a16="http://schemas.microsoft.com/office/drawing/2014/main" id="{F593E6EC-FB46-40CB-825C-C1305B1FB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7555926" y="6012902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9" name="Freeform 46">
              <a:extLst>
                <a:ext uri="{FF2B5EF4-FFF2-40B4-BE49-F238E27FC236}">
                  <a16:creationId xmlns:a16="http://schemas.microsoft.com/office/drawing/2014/main" id="{517F36F0-8630-4831-9057-6CA9B217B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10583957" y="6061049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0" name="Freeform 47">
              <a:extLst>
                <a:ext uri="{FF2B5EF4-FFF2-40B4-BE49-F238E27FC236}">
                  <a16:creationId xmlns:a16="http://schemas.microsoft.com/office/drawing/2014/main" id="{9614B5E6-3CE1-465E-8381-646179E1B1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553346" y="6034118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1" name="Freeform 48">
              <a:extLst>
                <a:ext uri="{FF2B5EF4-FFF2-40B4-BE49-F238E27FC236}">
                  <a16:creationId xmlns:a16="http://schemas.microsoft.com/office/drawing/2014/main" id="{5A40C31A-16AE-42C0-AC3B-52DCA2F5A2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9804575" y="6052072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12" name="Freeform 49">
              <a:extLst>
                <a:ext uri="{FF2B5EF4-FFF2-40B4-BE49-F238E27FC236}">
                  <a16:creationId xmlns:a16="http://schemas.microsoft.com/office/drawing/2014/main" id="{CE95CDB5-B8FA-431B-B9BE-7791AD92C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0800000">
              <a:off x="6903707" y="6016166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3" name="Kuva 2">
            <a:extLst>
              <a:ext uri="{FF2B5EF4-FFF2-40B4-BE49-F238E27FC236}">
                <a16:creationId xmlns:a16="http://schemas.microsoft.com/office/drawing/2014/main" id="{AE7E6631-1D36-1719-02A1-321420AA2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30" y="5831453"/>
            <a:ext cx="2391319" cy="928394"/>
          </a:xfrm>
          <a:prstGeom prst="rect">
            <a:avLst/>
          </a:prstGeom>
        </p:spPr>
      </p:pic>
      <p:pic>
        <p:nvPicPr>
          <p:cNvPr id="4" name="Kuva 3">
            <a:extLst>
              <a:ext uri="{FF2B5EF4-FFF2-40B4-BE49-F238E27FC236}">
                <a16:creationId xmlns:a16="http://schemas.microsoft.com/office/drawing/2014/main" id="{52468531-0860-AB75-514D-106A620AAA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68" y="5469973"/>
            <a:ext cx="3820690" cy="152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30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560945-D081-8199-1245-703C89E83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Sosiaali- ja terveyshuollon järjestelmä ja vastuut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AAB4B4-CEB2-6F8C-D283-999B345CF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7" y="2326907"/>
            <a:ext cx="9634011" cy="4351338"/>
          </a:xfrm>
        </p:spPr>
        <p:txBody>
          <a:bodyPr/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Ohjaus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Sosiaali- ja terveyspalveluiden järjestäminen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Tutkimus- ja kehittäminen</a:t>
            </a: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Luvat ja valvonta</a:t>
            </a:r>
          </a:p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c0374c83-691f-ea34-76ac-1a11795f05b6 (1280×720)</a:t>
            </a: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4026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A0EA4A-F954-D151-A290-657C728B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018" y="502920"/>
            <a:ext cx="10087841" cy="1325563"/>
          </a:xfrm>
        </p:spPr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Julkinen sosiaali- ja terveydenhuolto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16FC40-8F6E-3C21-4949-1C58E509A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629" y="1874520"/>
            <a:ext cx="11752447" cy="4351338"/>
          </a:xfrm>
        </p:spPr>
        <p:txBody>
          <a:bodyPr>
            <a:normAutofit fontScale="92500" lnSpcReduction="20000"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Sosiaali- ja terveysjärjestelmän järjestämisvastuu. Hyvinvointialueet 21 kappaletta ja Helsingin kaupunki:</a:t>
            </a:r>
          </a:p>
          <a:p>
            <a:pPr>
              <a:buFontTx/>
              <a:buChar char="-"/>
            </a:pP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Lakisääteiset sosiaali- ja terveydenhuoltopalvelut</a:t>
            </a:r>
          </a:p>
          <a:p>
            <a:pPr>
              <a:buFontTx/>
              <a:buChar char="-"/>
            </a:pP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Hyvinvoinnin ja terveyden edistäminen</a:t>
            </a:r>
          </a:p>
          <a:p>
            <a:pPr>
              <a:buFontTx/>
              <a:buChar char="-"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Osan palveluista saavat kaikki ja osa on harkinnanvaraisia tarpeeseen perustuvia.</a:t>
            </a:r>
          </a:p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Rahoitetaan verovaroin ja osittain asiakasmaksuilla.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895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9E3BC-413D-F194-6B78-F89C23B68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00" y="135159"/>
            <a:ext cx="9634011" cy="1325563"/>
          </a:xfrm>
        </p:spPr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Hyvinvointialueet</a:t>
            </a:r>
          </a:p>
        </p:txBody>
      </p:sp>
      <p:graphicFrame>
        <p:nvGraphicFramePr>
          <p:cNvPr id="4" name="Kaaviokuva 3">
            <a:extLst>
              <a:ext uri="{FF2B5EF4-FFF2-40B4-BE49-F238E27FC236}">
                <a16:creationId xmlns:a16="http://schemas.microsoft.com/office/drawing/2014/main" id="{60D0EE88-2D00-E74F-95F4-9573CCADD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3939256"/>
              </p:ext>
            </p:extLst>
          </p:nvPr>
        </p:nvGraphicFramePr>
        <p:xfrm>
          <a:off x="-379161" y="958116"/>
          <a:ext cx="982632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kstiruutu 7">
            <a:extLst>
              <a:ext uri="{FF2B5EF4-FFF2-40B4-BE49-F238E27FC236}">
                <a16:creationId xmlns:a16="http://schemas.microsoft.com/office/drawing/2014/main" id="{08F5D9B8-A654-D4E7-5740-C36DF87A9DCF}"/>
              </a:ext>
            </a:extLst>
          </p:cNvPr>
          <p:cNvSpPr txBox="1"/>
          <p:nvPr/>
        </p:nvSpPr>
        <p:spPr>
          <a:xfrm>
            <a:off x="242075" y="1645920"/>
            <a:ext cx="32615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dirty="0"/>
              <a:t>Hyvinvointialueiden järjestämisvastuu</a:t>
            </a:r>
          </a:p>
          <a:p>
            <a:endParaRPr lang="fi-FI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i-FI" dirty="0"/>
              <a:t> Voivat myös itse tuottaa palvelut</a:t>
            </a:r>
          </a:p>
        </p:txBody>
      </p:sp>
    </p:spTree>
    <p:extLst>
      <p:ext uri="{BB962C8B-B14F-4D97-AF65-F5344CB8AC3E}">
        <p14:creationId xmlns:p14="http://schemas.microsoft.com/office/powerpoint/2010/main" val="1021945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9BA5A-4892-1745-DB20-3A91B0F34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266" y="502920"/>
            <a:ext cx="10145594" cy="1325563"/>
          </a:xfrm>
        </p:spPr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Työterveyshuolto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C71418-3227-6E85-9D2B-9E4FEBCB7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266" y="1874520"/>
            <a:ext cx="10145594" cy="4351338"/>
          </a:xfrm>
        </p:spPr>
        <p:txBody>
          <a:bodyPr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Työssä olevien on mahdollista saada palveluja työterveyshuollosta.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Rahoitetaan työantajien ja työntekijöiden työtulo-/sairasvakuutusmaksuilla ja työnantajien asiakasmaksuilla.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Osan työterveyshuollon kustannuksista maksaa Kela.</a:t>
            </a:r>
          </a:p>
        </p:txBody>
      </p:sp>
    </p:spTree>
    <p:extLst>
      <p:ext uri="{BB962C8B-B14F-4D97-AF65-F5344CB8AC3E}">
        <p14:creationId xmlns:p14="http://schemas.microsoft.com/office/powerpoint/2010/main" val="142967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F219F5-351C-ECD8-CCC6-3E91BBD40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390" y="175661"/>
            <a:ext cx="9634011" cy="1325563"/>
          </a:xfrm>
        </p:spPr>
        <p:txBody>
          <a:bodyPr/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Yksityissektori ja kolmas sektori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46A949A-BCE5-0AD2-72F3-16A807F31A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90" y="1874520"/>
            <a:ext cx="10857296" cy="4351338"/>
          </a:xfrm>
        </p:spPr>
        <p:txBody>
          <a:bodyPr>
            <a:normAutofit lnSpcReduction="10000"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Yksityinen terveydenhuolto täydentää julkisia palveluita. Osuus sote-palveluista 22 %.</a:t>
            </a:r>
          </a:p>
          <a:p>
            <a:pPr marL="0" indent="0">
              <a:buNone/>
            </a:pPr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Yksityisesti sosiaali- ja terveydenhuollon palveluita tuottavat yritykset, järjestöt ja säätiöt.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Tuottavat palveluita myös hyvinvointialueen maksamana.</a:t>
            </a: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977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D32DFC-E2AC-C0E0-6E42-A2903CB71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40" y="558265"/>
            <a:ext cx="11165305" cy="5919537"/>
          </a:xfrm>
        </p:spPr>
        <p:txBody>
          <a:bodyPr>
            <a:normAutofit lnSpcReduction="10000"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Asiakkaalle voidaan maksaa yksityisiä palveluita esim. hyvinvointialueen toimesta tai antaa palveluseteli. Asiakas voi saada myös sairasvakuutuksen (Kela-korvaus) kautta korvausta maksuista.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Yleisimpiä yksityisiä terveyspalveluita ovat: lääkärin ja hammaslääkärin palvelut, fysioterapiapalvelut ja työterveyshuolto.</a:t>
            </a:r>
          </a:p>
          <a:p>
            <a:endParaRPr lang="fi-FI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Yleisimpiä yksityisiä sosiaalipalveluita: ikääntyneiden palveluasuminen, ikääntyneiden ja vammaisten kotipalvelut, lasten- ja nuorten laitos- ja perhehoito.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6443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565591-51FA-D633-C978-E792D8EE9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56" y="268788"/>
            <a:ext cx="9634011" cy="363354"/>
          </a:xfrm>
        </p:spPr>
        <p:txBody>
          <a:bodyPr>
            <a:normAutofit fontScale="9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6E10A4-0296-8701-F307-AFE84D62A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386" y="1078029"/>
            <a:ext cx="11203806" cy="5147829"/>
          </a:xfrm>
        </p:spPr>
        <p:txBody>
          <a:bodyPr>
            <a:normAutofit lnSpcReduction="10000"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Niskanen, T. &amp; Kari, O. 2024. Asiakkaan kohtaaminen ja ohjaaminen. </a:t>
            </a:r>
            <a:r>
              <a:rPr lang="fi-FI" dirty="0" err="1">
                <a:latin typeface="Arial" panose="020B0604020202020204" pitchFamily="34" charset="0"/>
                <a:cs typeface="Arial" panose="020B0604020202020204" pitchFamily="34" charset="0"/>
              </a:rPr>
              <a:t>SanomaPro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Sosiaali- ja terveysministeriö. 2023. Sosiaali- ja terveydenhuollon järjestelmä ja vastuut.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Sosiaali- ja terveydenhuollon järjestelmä ja vastuut - Sosiaali- ja terveysministeriö (stm.fi)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Sosiaali- ja terveysministeriö. 2023. Yksityiset sosiaali- ja terveyspalveluiden tuottajat.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Yksityiset sosiaali- ja terveyspalvelut - Sosiaali- ja terveysministeriö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Työterveyslaitos. Työterveyshuollon rahoitus ja kustannukset. Työterveyslaitos: Työelämätieto.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Työterveyshuollon rahoitus ja kustannukset | Työelämätieto | www.tyoelamatieto.fi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5325725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Office">
      <a:dk1>
        <a:srgbClr val="000000"/>
      </a:dk1>
      <a:lt1>
        <a:srgbClr val="FFFFFF"/>
      </a:lt1>
      <a:dk2>
        <a:srgbClr val="1D242E"/>
      </a:dk2>
      <a:lt2>
        <a:srgbClr val="F2F1F1"/>
      </a:lt2>
      <a:accent1>
        <a:srgbClr val="4472C4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9A5879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296</Words>
  <Application>Microsoft Office PowerPoint</Application>
  <PresentationFormat>Laajakuva</PresentationFormat>
  <Paragraphs>53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Avenir Next LT Pro</vt:lpstr>
      <vt:lpstr>Modern Love</vt:lpstr>
      <vt:lpstr>Wingdings</vt:lpstr>
      <vt:lpstr>BohemianVTI</vt:lpstr>
      <vt:lpstr>Sosiaali- ja terveyshuollon palveluiden järjestäminen</vt:lpstr>
      <vt:lpstr>Sosiaali- ja terveyshuollon järjestelmä ja vastuut</vt:lpstr>
      <vt:lpstr>Julkinen sosiaali- ja terveydenhuolto</vt:lpstr>
      <vt:lpstr>Hyvinvointialueet</vt:lpstr>
      <vt:lpstr>Työterveyshuolto</vt:lpstr>
      <vt:lpstr>Yksityissektori ja kolmas sektori</vt:lpstr>
      <vt:lpstr>PowerPoint-esitys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Sosiaali- ja terveyshuollon toimintaperiaatteet, suositukset ja palveluiden järjestäminen</dc:title>
  <dc:creator>Heini Toivonen</dc:creator>
  <cp:lastModifiedBy>Heini Toivonen</cp:lastModifiedBy>
  <cp:revision>2</cp:revision>
  <dcterms:created xsi:type="dcterms:W3CDTF">2024-11-11T08:04:51Z</dcterms:created>
  <dcterms:modified xsi:type="dcterms:W3CDTF">2024-11-15T07:27:02Z</dcterms:modified>
</cp:coreProperties>
</file>