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Lst>
  <p:notesMasterIdLst>
    <p:notesMasterId r:id="rId16"/>
  </p:notesMasterIdLst>
  <p:sldIdLst>
    <p:sldId id="436" r:id="rId4"/>
    <p:sldId id="438" r:id="rId5"/>
    <p:sldId id="439" r:id="rId6"/>
    <p:sldId id="383" r:id="rId7"/>
    <p:sldId id="267" r:id="rId8"/>
    <p:sldId id="433" r:id="rId9"/>
    <p:sldId id="269" r:id="rId10"/>
    <p:sldId id="280" r:id="rId11"/>
    <p:sldId id="281" r:id="rId12"/>
    <p:sldId id="293" r:id="rId13"/>
    <p:sldId id="379" r:id="rId14"/>
    <p:sldId id="381"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705" autoAdjust="0"/>
  </p:normalViewPr>
  <p:slideViewPr>
    <p:cSldViewPr snapToGrid="0">
      <p:cViewPr varScale="1">
        <p:scale>
          <a:sx n="105" d="100"/>
          <a:sy n="105"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B0842-A42A-486A-9D2C-96E09CAD4223}" type="datetimeFigureOut">
              <a:rPr lang="fi-FI" smtClean="0"/>
              <a:t>31.8.2023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98F9F-4006-4BC9-931E-CDF24F657538}" type="slidenum">
              <a:rPr lang="fi-FI" smtClean="0"/>
              <a:t>‹#›</a:t>
            </a:fld>
            <a:endParaRPr lang="fi-FI"/>
          </a:p>
        </p:txBody>
      </p:sp>
    </p:spTree>
    <p:extLst>
      <p:ext uri="{BB962C8B-B14F-4D97-AF65-F5344CB8AC3E}">
        <p14:creationId xmlns:p14="http://schemas.microsoft.com/office/powerpoint/2010/main" val="177251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29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1" dirty="0"/>
              <a:t>Sosiaalinen kestävyys taipuu kestävyyden muita osa-alueita huonommin numeraalisesti mitattavaksi, saanut siksi ehkä vähiten huomiota</a:t>
            </a:r>
          </a:p>
          <a:p>
            <a:pPr marL="0" indent="0">
              <a:buFontTx/>
              <a:buNone/>
            </a:pPr>
            <a:endParaRPr lang="fi-FI" dirty="0">
              <a:sym typeface="Wingdings" panose="05000000000000000000" pitchFamily="2" charset="2"/>
            </a:endParaRPr>
          </a:p>
          <a:p>
            <a:pPr marL="171450" indent="-171450">
              <a:buFontTx/>
              <a:buChar char="-"/>
            </a:pPr>
            <a:r>
              <a:rPr lang="fi-FI" dirty="0">
                <a:sym typeface="Wingdings" panose="05000000000000000000" pitchFamily="2" charset="2"/>
              </a:rPr>
              <a:t> Mittaamisen ongelma, usein tyydytään muutamaan mittariin (kompromisseja, monimutkaista sosiaalista todellisuutta aidosti vaikea runtata jonkin yksittäisen mittarin alle </a:t>
            </a:r>
            <a:r>
              <a:rPr lang="fi-FI" strike="sngStrike" dirty="0">
                <a:sym typeface="Wingdings" panose="05000000000000000000" pitchFamily="2" charset="2"/>
              </a:rPr>
              <a:t>GDP, </a:t>
            </a:r>
            <a:r>
              <a:rPr lang="fi-FI" strike="noStrike" dirty="0">
                <a:sym typeface="Wingdings" panose="05000000000000000000" pitchFamily="2" charset="2"/>
              </a:rPr>
              <a:t>mittareiden valinta myös vallankäyttöä ja sisältävät oletuksia maailmasta</a:t>
            </a:r>
          </a:p>
          <a:p>
            <a:pPr marL="171450" indent="-171450">
              <a:buFont typeface="Wingdings" panose="05000000000000000000" pitchFamily="2" charset="2"/>
              <a:buChar char="à"/>
            </a:pPr>
            <a:r>
              <a:rPr lang="fi-FI" strike="noStrike" dirty="0">
                <a:sym typeface="Wingdings" panose="05000000000000000000" pitchFamily="2" charset="2"/>
              </a:rPr>
              <a:t>Sosiaalista kehitystä koskevien mittareiden pitäisi pystyä tunnistamaan epätasa-arvoisuutta ja epäoikeudenmukaisuutta</a:t>
            </a:r>
          </a:p>
          <a:p>
            <a:pPr marL="171450" indent="-171450">
              <a:buFont typeface="Wingdings" panose="05000000000000000000" pitchFamily="2" charset="2"/>
              <a:buChar char="à"/>
            </a:pPr>
            <a:endParaRPr lang="fi-FI" strike="noStrike" dirty="0">
              <a:sym typeface="Wingdings" panose="05000000000000000000" pitchFamily="2" charset="2"/>
            </a:endParaRPr>
          </a:p>
          <a:p>
            <a:pPr marL="171450" indent="-171450">
              <a:buFont typeface="Wingdings" panose="05000000000000000000" pitchFamily="2" charset="2"/>
              <a:buChar char="à"/>
            </a:pPr>
            <a:r>
              <a:rPr lang="fi-FI" strike="noStrike" dirty="0">
                <a:sym typeface="Wingdings" panose="05000000000000000000" pitchFamily="2" charset="2"/>
              </a:rPr>
              <a:t>Turha kysyä esim. että ’oletko rasisti?’  minkälaisia käytäntöjä työntekijöille riippumatta rotu, sukupuoli-, luokka-asetelmasta kokea olonsa turvalliseksi ja esimerkiksi valittaa työssä ilmenevistä epäkohdista?</a:t>
            </a:r>
          </a:p>
          <a:p>
            <a:pPr marL="171450" indent="-171450">
              <a:buFont typeface="Wingdings" panose="05000000000000000000" pitchFamily="2" charset="2"/>
              <a:buChar char="à"/>
            </a:pPr>
            <a:r>
              <a:rPr lang="fi-FI" strike="noStrike" dirty="0">
                <a:sym typeface="Wingdings" panose="05000000000000000000" pitchFamily="2" charset="2"/>
              </a:rPr>
              <a:t>Millä tavalla yrityksissä rakennetaan luottamusta eri asemissa olevien työntekijöiden välille?</a:t>
            </a:r>
            <a:endParaRPr lang="fi-FI" strike="noStrike" dirty="0"/>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C11E6-A549-4D8F-A367-00CF6459A2F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32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91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dirty="0"/>
              <a:t>Sosiaalisen kestävyyden määrittely on kestävyyden eri ulottuvuuksista epämääräisin (jotkut puhuvat jopa kaaoksesta, määrittelyä vältellään jopa tieteellisissä artikkeleissa), mutta tietyt sisällöt toistuvat.</a:t>
            </a:r>
          </a:p>
          <a:p>
            <a:pPr marL="171450" indent="-171450">
              <a:buFontTx/>
              <a:buChar char="-"/>
            </a:pPr>
            <a:r>
              <a:rPr lang="fi-FI" dirty="0"/>
              <a:t>Sosiaalisen kestävyyden kanssa samansuuntaisia/ osin päällekkäisiä käsitteitä ovat koulutuksessa aiemmin esitellyssä donitsitalousmallissa donitsin sosiaalinen perusta, tai </a:t>
            </a:r>
            <a:r>
              <a:rPr lang="fi-FI" dirty="0" err="1"/>
              <a:t>Ykn</a:t>
            </a:r>
            <a:r>
              <a:rPr lang="fi-FI" dirty="0"/>
              <a:t> kestävän kehityksen tavoitteista erityisesti tässä diassa olevat</a:t>
            </a:r>
          </a:p>
          <a:p>
            <a:pPr marL="171450" indent="-171450">
              <a:buFontTx/>
              <a:buChar char="-"/>
            </a:pPr>
            <a:endParaRPr lang="fi-FI" dirty="0"/>
          </a:p>
          <a:p>
            <a:pPr marL="171450" indent="-171450">
              <a:buFontTx/>
              <a:buChar char="-"/>
            </a:pPr>
            <a:r>
              <a:rPr lang="fi-FI" dirty="0"/>
              <a:t>KAIKKI VAIKUTTAA KAIKKEEN</a:t>
            </a:r>
          </a:p>
          <a:p>
            <a:pPr marL="171450" indent="-171450">
              <a:buFontTx/>
              <a:buChar char="-"/>
            </a:pPr>
            <a:r>
              <a:rPr lang="fi-FI" dirty="0"/>
              <a:t>Sosiaaliseen kestävyyteen liittyvät tavoitteet ovat kytköksissä toisiinsa, esim. RAUHA on muiden tavoitteiden toteutumisen edellytys – ja sota tuhoisaa kestävyyden kaikkien ulottuvuuksien kannalta. Vastaavasti sosiaaliseen kestävyys kytkeytyy tiiviisti kestävyyden muihin osa-alueisiin: sosiaalista kestävyyttä ei pidemmän päälle ole ilman ekologista ja taloudellista (maapallon resurssit ehtivät uusiutumaan nopeammin kuin niitä käytetään, jne.) kestävyyttä. Sosiaalisen kestävyyden vahvistaminen lisää yksilöiden ja yhteisöjen joustavuutta ja sopeutumiskykyä muuttuvissa olosuhteissa.</a:t>
            </a:r>
          </a:p>
          <a:p>
            <a:pPr marL="171450" indent="-171450">
              <a:buFontTx/>
              <a:buChar char="-"/>
            </a:pPr>
            <a:endParaRPr lang="fi-FI" b="1" dirty="0">
              <a:sym typeface="Wingdings" panose="05000000000000000000" pitchFamily="2" charset="2"/>
            </a:endParaRPr>
          </a:p>
          <a:p>
            <a:pPr marL="171450" indent="-171450">
              <a:buFontTx/>
              <a:buChar char="-"/>
            </a:pPr>
            <a:r>
              <a:rPr lang="fi-FI" b="0" dirty="0">
                <a:sym typeface="Wingdings" panose="05000000000000000000" pitchFamily="2" charset="2"/>
              </a:rPr>
              <a:t>Epämääräisyys juontaa osin tulkinnanvaraisuudesta ja moniulotteisuudesta: Millä tavalla käytäntö on kestävä ja kenelle? Kenen pitäisi muuttaa toimintaansa? Kenen sosiaalisia ja kulttuurisia toimintatapoja vaalia</a:t>
            </a:r>
            <a:r>
              <a:rPr lang="fi-FI" b="1" dirty="0">
                <a:sym typeface="Wingdings" panose="05000000000000000000" pitchFamily="2" charset="2"/>
              </a:rPr>
              <a:t>?  valta- ja tasa-arvokysymykset</a:t>
            </a:r>
            <a:endParaRPr lang="fi-FI"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C11E6-A549-4D8F-A367-00CF6459A2F2}"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49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b="1" noProof="0" dirty="0"/>
              <a:t>Ei köyhyyttä: </a:t>
            </a:r>
            <a:r>
              <a:rPr lang="fi-FI" noProof="0" dirty="0"/>
              <a:t>EU ihmisoikeus…: viimesijaisten etuuksien taso suomessa riittämätön, köyhien köyhyys pitkittyy (pitkäaikaistyöttömät). </a:t>
            </a:r>
            <a:r>
              <a:rPr lang="fi-FI" dirty="0"/>
              <a:t>Suomessa ei ole virallista köyhyysrajaa, mutta alle 60% mediaanitulosta ansaitsevia pidetään köyhin Vuonna 2016 n 14 500 € vuodessa/ 1210 € kuussa (Heinonen 2019, 75) Suomessa n 900 000 köyhyys- ja syrjäytymisriskissä (Eskelinen &amp; Sironen 2017). Työikäisistä alhainen elämänlaatu kasautuu erityisesti työttömille, työkyvyttömille ja toimeentulotuen saajille</a:t>
            </a:r>
          </a:p>
          <a:p>
            <a:pPr marL="0" indent="0">
              <a:buNone/>
            </a:pPr>
            <a:r>
              <a:rPr lang="fi-FI" b="1" dirty="0"/>
              <a:t>Köyhyys on muutakin kuin rahan puutetta</a:t>
            </a:r>
            <a:r>
              <a:rPr lang="fi-FI" dirty="0"/>
              <a:t>: vaihtoehtojen, toivon, näköalan puute, ulkopuolisuus, usein myös huono(neva) itsetunto ja terveys</a:t>
            </a:r>
          </a:p>
          <a:p>
            <a:r>
              <a:rPr lang="fi-FI" dirty="0"/>
              <a:t>Toimintavalmiuksien puute (Sen), keskittyminen siihen mistä puute mahdollisuuksien ja vaihtoehtojen sijaan</a:t>
            </a:r>
          </a:p>
          <a:p>
            <a:r>
              <a:rPr lang="fi-FI" dirty="0"/>
              <a:t>Köyhyys </a:t>
            </a:r>
            <a:r>
              <a:rPr lang="fi-FI" dirty="0">
                <a:sym typeface="Wingdings" panose="05000000000000000000" pitchFamily="2" charset="2"/>
              </a:rPr>
              <a:t> kykyjen alikäyttö ja stressi, kyvyttömyys hyödyntää omaa potentiaalia</a:t>
            </a:r>
          </a:p>
          <a:p>
            <a:r>
              <a:rPr lang="fi-FI" dirty="0">
                <a:sym typeface="Wingdings" panose="05000000000000000000" pitchFamily="2" charset="2"/>
              </a:rPr>
              <a:t>Aineellinen ja aineeton köyhyys vahvistavat toisiaan</a:t>
            </a:r>
          </a:p>
          <a:p>
            <a:pPr lvl="1"/>
            <a:r>
              <a:rPr lang="fi-FI" dirty="0">
                <a:sym typeface="Wingdings" panose="05000000000000000000" pitchFamily="2" charset="2"/>
              </a:rPr>
              <a:t>ylisukupolvinen huono-osaisuus</a:t>
            </a:r>
          </a:p>
          <a:p>
            <a:pPr lvl="1"/>
            <a:r>
              <a:rPr lang="fi-FI" dirty="0">
                <a:sym typeface="Wingdings" panose="05000000000000000000" pitchFamily="2" charset="2"/>
              </a:rPr>
              <a:t>menetyskokemukset</a:t>
            </a:r>
          </a:p>
          <a:p>
            <a:pPr lvl="1"/>
            <a:r>
              <a:rPr lang="fi-FI" dirty="0">
                <a:sym typeface="Wingdings" panose="05000000000000000000" pitchFamily="2" charset="2"/>
              </a:rPr>
              <a:t>riippuvuus(suhteet)</a:t>
            </a:r>
          </a:p>
          <a:p>
            <a:pPr lvl="1"/>
            <a:r>
              <a:rPr lang="fi-FI" dirty="0">
                <a:sym typeface="Wingdings" panose="05000000000000000000" pitchFamily="2" charset="2"/>
              </a:rPr>
              <a:t>kielteiset dominoefektit</a:t>
            </a:r>
          </a:p>
          <a:p>
            <a:pPr lvl="1"/>
            <a:r>
              <a:rPr lang="fi-FI" dirty="0">
                <a:sym typeface="Wingdings" panose="05000000000000000000" pitchFamily="2" charset="2"/>
              </a:rPr>
              <a:t>ontto odotushorisontti</a:t>
            </a:r>
          </a:p>
          <a:p>
            <a:r>
              <a:rPr lang="fi-FI" dirty="0"/>
              <a:t>Etuudet ja palvelut voivat tuntua leimaavilta ja kontrolloivilta (häpeä, katkeruus), altistaa pahimmillaan psyykkisille, päihde- ja ihmissuhdeongelmille</a:t>
            </a:r>
          </a:p>
          <a:p>
            <a:r>
              <a:rPr lang="fi-FI" dirty="0"/>
              <a:t>Pienet tulot </a:t>
            </a:r>
            <a:r>
              <a:rPr lang="fi-FI" dirty="0">
                <a:sym typeface="Wingdings" panose="05000000000000000000" pitchFamily="2" charset="2"/>
              </a:rPr>
              <a:t> pienet eläkkeet</a:t>
            </a:r>
            <a:endParaRPr lang="fi-FI" dirty="0"/>
          </a:p>
          <a:p>
            <a:endParaRPr lang="fi-FI" noProof="0" dirty="0"/>
          </a:p>
          <a:p>
            <a:r>
              <a:rPr lang="fi-FI" b="1" noProof="0" dirty="0"/>
              <a:t>2. Ei nälkää: </a:t>
            </a:r>
            <a:r>
              <a:rPr lang="fi-FI" noProof="0" dirty="0"/>
              <a:t>maatalouden hiilialanjälki saatava pienemmäksi</a:t>
            </a:r>
          </a:p>
          <a:p>
            <a:endParaRPr lang="fi-FI" noProof="0" dirty="0"/>
          </a:p>
          <a:p>
            <a:r>
              <a:rPr lang="fi-FI" b="1" noProof="0" dirty="0"/>
              <a:t>3. Terveys: </a:t>
            </a:r>
            <a:r>
              <a:rPr lang="fi-FI" noProof="0" dirty="0"/>
              <a:t>Lasten ja lasta odottavien vanhempien terveydenhuolto maailman huippua; periaatteessa jokainen hoidetaan MUTTA elinajanodotteessa silti luokka- ja tulotasokohtaiset erot, julkisen terveydenhuollon kriisi. Tasa-arvo: naisvaltaisten alojen palkkakuoppa, sairaanhoitajat; Mielenterveysongelmat. Väliinputoajia ihmiset, joilla useampia ongelmia yhtä aikaa, erityisesti jos samanaikainen mielenterveys- ja päihdeongelma</a:t>
            </a:r>
          </a:p>
          <a:p>
            <a:endParaRPr lang="fi-FI" noProof="0" dirty="0"/>
          </a:p>
          <a:p>
            <a:r>
              <a:rPr lang="fi-FI" b="1" noProof="0" dirty="0"/>
              <a:t>4. Hyvä koulutus </a:t>
            </a:r>
            <a:r>
              <a:rPr lang="fi-FI" noProof="0" dirty="0"/>
              <a:t>Suomalaiset yksi maailman koulutetuimmista väestöistä, lukutaito huippuluokkaa – mutta kääntynyt laskuun viime vuosina. Korkeakoulusektori pärjännyt kohtuullisen hyvin, mutta suhteellisen niukoilla resursseilla, vedetty kireälle. Usko korkeakoulutukseen, mutta myös tekijöitä tarvitaan (korkeakoulutetutkin voi olla tekijöitä </a:t>
            </a:r>
            <a:r>
              <a:rPr lang="fi-FI" noProof="0" dirty="0">
                <a:sym typeface="Wingdings" panose="05000000000000000000" pitchFamily="2" charset="2"/>
              </a:rPr>
              <a:t>) – osaaja- ja työvoimapulaa monilla aloilla. Joitain osin kyse myös palkkauksesta ja työoloista. Hoitajat, sosiaaliala, jne.</a:t>
            </a:r>
            <a:endParaRPr lang="fi-FI" noProof="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5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dirty="0"/>
              <a:t>5: Sukupuolten tasa-arvo</a:t>
            </a:r>
          </a:p>
          <a:p>
            <a:r>
              <a:rPr lang="fi-FI" noProof="0" dirty="0"/>
              <a:t>Lähisuhdeväkivalta: Suomi EU:n toiseksi vaarallisin maa naisille/ kaikki sosioekonomiset asemat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https://naistenlinja.fi/naisiin-kohdistuva-vakivalta-suomessa: 47% kaikista yli 15 v naisista kokenut, fyysistä tai seksuaalisuutta loukkaavaa väkivaltaaja; 30% kokenut näitä parisuhteessa, 24% kokenut vainoa. Useimmiten paikka koti &amp; tekijä nykyinen tai ex kumppani; n 20 naista kuolee vuosittain nykyisen tai ex-kumppanin surmaamana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(Miesten kokemassa väkivallassa tekijä tyypillisimmin toinen mies, tapahtuu </a:t>
            </a:r>
            <a:r>
              <a:rPr lang="fi-FI" noProof="0" dirty="0" err="1"/>
              <a:t>pa</a:t>
            </a:r>
            <a:r>
              <a:rPr lang="fi-FI" noProof="0" dirty="0"/>
              <a:t> kodin ulkopuolella).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Kohonnut väkivallan riski: haavoittuvissa asemissa olevat naiset, Suomessa sukupuolivähemmistöön kuuluvat, ikäänsä nähden varhain kehittyneet tytöt, nuoret naiset, seksityötä tekevät, ikääntyneet, </a:t>
            </a:r>
            <a:r>
              <a:rPr lang="fi-FI" noProof="0" dirty="0" err="1"/>
              <a:t>rodullistetut</a:t>
            </a:r>
            <a:r>
              <a:rPr lang="fi-FI" noProof="0" dirty="0"/>
              <a:t>, rikoksiin syyllistyneet, romaninaiset, hengellisiin yhteisöihin kuuluvat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Istanbulin sopimus: väkilukuun pohjautuen Suomessa pitäisi olla turvakotipaikkoja 550, on 211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 Naisia hyvin mukana poliittisessa päätöksenteossa, taloudellisessa päätöksenteossa miehet yliedustettuja</a:t>
            </a:r>
          </a:p>
          <a:p>
            <a:pPr marL="171450" indent="-171450">
              <a:buFontTx/>
              <a:buChar char="-"/>
            </a:pPr>
            <a:r>
              <a:rPr lang="fi-FI" b="1" noProof="0" dirty="0"/>
              <a:t>Naisen euro vuonna 2021 oli Suomessa 84 senttiä/ Työelämä, yritykset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b="0" i="0" dirty="0">
                <a:solidFill>
                  <a:srgbClr val="002642"/>
                </a:solidFill>
                <a:effectLst/>
                <a:latin typeface="Helvetica Neue"/>
              </a:rPr>
              <a:t>Sukupuolten välinen palkkatasa-arvo toteutuu nykytahdilla vuonna 2100 (STTK). </a:t>
            </a:r>
            <a:endParaRPr lang="fi-FI" dirty="0"/>
          </a:p>
          <a:p>
            <a:pPr marL="171450" indent="-171450">
              <a:buFontTx/>
              <a:buChar char="-"/>
            </a:pPr>
            <a:endParaRPr lang="fi-FI" b="1" noProof="0" dirty="0"/>
          </a:p>
          <a:p>
            <a:pPr marL="171450" indent="-171450">
              <a:buFontTx/>
              <a:buChar char="-"/>
            </a:pPr>
            <a:r>
              <a:rPr lang="fi-FI" noProof="0" dirty="0"/>
              <a:t>Yrittäjistä naisia vain noin kolmasosa; päätyvät miehiä useammin matalapalkka-aloille</a:t>
            </a:r>
          </a:p>
          <a:p>
            <a:pPr marL="171450" indent="-171450">
              <a:buFontTx/>
              <a:buChar char="-"/>
            </a:pPr>
            <a:endParaRPr lang="fi-FI" noProof="0" dirty="0"/>
          </a:p>
          <a:p>
            <a:pPr marL="171450" indent="-171450">
              <a:buFontTx/>
              <a:buChar char="-"/>
            </a:pPr>
            <a:r>
              <a:rPr lang="fi-FI" noProof="0" dirty="0"/>
              <a:t>TEM Työolobarometri</a:t>
            </a:r>
          </a:p>
          <a:p>
            <a:pPr marL="171450" indent="-171450">
              <a:buFontTx/>
              <a:buChar char="-"/>
            </a:pPr>
            <a:endParaRPr lang="fi-FI" noProof="0" dirty="0"/>
          </a:p>
          <a:p>
            <a:r>
              <a:rPr lang="fi-FI" noProof="0" dirty="0"/>
              <a:t>- Naisilla miehiä pienempi elinikäinen palkkakertymä ja eläkkeet mm. Lasten kanssa kotiin jäämään kannustavan palkkajärjestelmän vuoksi</a:t>
            </a:r>
          </a:p>
          <a:p>
            <a:r>
              <a:rPr lang="fi-FI" noProof="0" dirty="0"/>
              <a:t>Palkkakuoppa </a:t>
            </a:r>
            <a:r>
              <a:rPr lang="fi-FI" noProof="0" dirty="0">
                <a:sym typeface="Wingdings" panose="05000000000000000000" pitchFamily="2" charset="2"/>
              </a:rPr>
              <a:t>&gt; ammatit jakautuvat edelleen poikkeuksellisen vahvasti mies- ja naisvaltaisiin aloihin (tyyppiä hoiva-aloilla naisia ja insinöörialoilla miehiä) = vahvasti sukupuolittuneet opiskeluvalinnat ja työmarkkinat; naisvaltaiset alat matalapalkkaisempia</a:t>
            </a:r>
          </a:p>
          <a:p>
            <a:endParaRPr lang="fi-FI" noProof="0" dirty="0">
              <a:sym typeface="Wingdings" panose="05000000000000000000" pitchFamily="2" charset="2"/>
            </a:endParaRPr>
          </a:p>
          <a:p>
            <a:r>
              <a:rPr lang="fi-FI" noProof="0" dirty="0">
                <a:sym typeface="Wingdings" panose="05000000000000000000" pitchFamily="2" charset="2"/>
              </a:rPr>
              <a:t>Yksi syy, miksi suhteettoman vähän naisia yrittäjinä se, että yrittäjänaisilla heikot mahdollisuudet perhevapaiden pitoon</a:t>
            </a:r>
          </a:p>
          <a:p>
            <a:r>
              <a:rPr lang="fi-FI" noProof="0" dirty="0">
                <a:sym typeface="Wingdings" panose="05000000000000000000" pitchFamily="2" charset="2"/>
              </a:rPr>
              <a:t>Kun naisia ei etenkään </a:t>
            </a:r>
            <a:r>
              <a:rPr lang="fi-FI" noProof="0" dirty="0" err="1">
                <a:sym typeface="Wingdings" panose="05000000000000000000" pitchFamily="2" charset="2"/>
              </a:rPr>
              <a:t>start</a:t>
            </a:r>
            <a:r>
              <a:rPr lang="fi-FI" noProof="0" dirty="0">
                <a:sym typeface="Wingdings" panose="05000000000000000000" pitchFamily="2" charset="2"/>
              </a:rPr>
              <a:t> </a:t>
            </a:r>
            <a:r>
              <a:rPr lang="fi-FI" noProof="0" dirty="0" err="1">
                <a:sym typeface="Wingdings" panose="05000000000000000000" pitchFamily="2" charset="2"/>
              </a:rPr>
              <a:t>up</a:t>
            </a:r>
            <a:r>
              <a:rPr lang="fi-FI" noProof="0" dirty="0">
                <a:sym typeface="Wingdings" panose="05000000000000000000" pitchFamily="2" charset="2"/>
              </a:rPr>
              <a:t> – yrittäjinä (liiketoimintaa vastaamaan erilaisiin ongelmiin), naisten kokemat ongelmat eivät tule korjatuiksi</a:t>
            </a:r>
          </a:p>
          <a:p>
            <a:endParaRPr lang="fi-FI" noProof="0" dirty="0">
              <a:sym typeface="Wingdings" panose="05000000000000000000" pitchFamily="2" charset="2"/>
            </a:endParaRPr>
          </a:p>
          <a:p>
            <a:r>
              <a:rPr lang="fi-FI" b="1" noProof="0" dirty="0">
                <a:sym typeface="Wingdings" panose="05000000000000000000" pitchFamily="2" charset="2"/>
              </a:rPr>
              <a:t>10. Eriarvoisuuden vähentäminen</a:t>
            </a:r>
            <a:r>
              <a:rPr lang="fi-FI" noProof="0" dirty="0">
                <a:sym typeface="Wingdings" panose="05000000000000000000" pitchFamily="2" charset="2"/>
              </a:rPr>
              <a:t>; tuloerot ja sosiaaliset etäisyydet eri ryhmiin kuuluvien välillä kasvaneet, kaikkein pienituloisimpien asema heikentynyt, toimeentulotuen varassa entistä enemmän ihmisiä + entistä pidempiä aikoja. Kehitysyhteistyö </a:t>
            </a:r>
            <a:r>
              <a:rPr lang="fi-FI" noProof="0" dirty="0" err="1">
                <a:sym typeface="Wingdings" panose="05000000000000000000" pitchFamily="2" charset="2"/>
              </a:rPr>
              <a:t>yms</a:t>
            </a:r>
            <a:r>
              <a:rPr lang="fi-FI" noProof="0" dirty="0">
                <a:sym typeface="Wingdings" panose="05000000000000000000" pitchFamily="2" charset="2"/>
              </a:rPr>
              <a:t>; toisaalta Suomessa rasismia ja erityisesti paperittomien asema heikko. Kaikkein heikoimmassa asemassa pitkäaikaisvangit, suljetuissa laitoksissa asuvat ja asunnottomat (’huono-osaisuuden kova ydin’).</a:t>
            </a:r>
          </a:p>
          <a:p>
            <a:r>
              <a:rPr lang="fi-FI" dirty="0"/>
              <a:t>Eriarvoisuuden kokemus kasvaa sosioekonomisen aseman alentuessa</a:t>
            </a:r>
          </a:p>
          <a:p>
            <a:pPr marL="0" indent="0">
              <a:buNone/>
            </a:pPr>
            <a:endParaRPr lang="fi-FI" dirty="0"/>
          </a:p>
          <a:p>
            <a:r>
              <a:rPr lang="fi-FI" dirty="0"/>
              <a:t>Sosiaalista etäisyyttä tuottavat </a:t>
            </a:r>
          </a:p>
          <a:p>
            <a:pPr lvl="1"/>
            <a:r>
              <a:rPr lang="fi-FI" dirty="0"/>
              <a:t>Sosioekonominen rakenne (sosiaaliluokat)</a:t>
            </a:r>
          </a:p>
          <a:p>
            <a:pPr lvl="1"/>
            <a:r>
              <a:rPr lang="fi-FI" dirty="0"/>
              <a:t>Sosiaaliset vertailut (</a:t>
            </a:r>
            <a:r>
              <a:rPr lang="fi-FI" dirty="0">
                <a:sym typeface="Wingdings" panose="05000000000000000000" pitchFamily="2" charset="2"/>
              </a:rPr>
              <a:t>s</a:t>
            </a:r>
            <a:r>
              <a:rPr lang="fi-FI" dirty="0"/>
              <a:t>tatuserot)</a:t>
            </a:r>
          </a:p>
          <a:p>
            <a:pPr lvl="1"/>
            <a:r>
              <a:rPr lang="fi-FI" dirty="0"/>
              <a:t>Kulttuuriset jäsenyydet (</a:t>
            </a:r>
            <a:r>
              <a:rPr lang="fi-FI" dirty="0">
                <a:sym typeface="Wingdings" panose="05000000000000000000" pitchFamily="2" charset="2"/>
              </a:rPr>
              <a:t> eriytyvät arjen rakenteet)</a:t>
            </a:r>
          </a:p>
          <a:p>
            <a:pPr marL="457200" lvl="1" indent="0">
              <a:buNone/>
            </a:pPr>
            <a:endParaRPr lang="fi-FI" dirty="0">
              <a:sym typeface="Wingdings" panose="05000000000000000000" pitchFamily="2" charset="2"/>
            </a:endParaRPr>
          </a:p>
          <a:p>
            <a:r>
              <a:rPr lang="fi-FI" dirty="0">
                <a:sym typeface="Wingdings" panose="05000000000000000000" pitchFamily="2" charset="2"/>
              </a:rPr>
              <a:t>Yhdessä aiheuttavat ja vahvistavat elintaso-, elämänlaatu- ja elämäntapaeroja, vähentävät kohtaamisia yli erojen  Alueiden eriytyminen, rikkaiden ja köyhien saarekkeet</a:t>
            </a:r>
          </a:p>
          <a:p>
            <a:pPr marL="457200" lvl="1" indent="0">
              <a:buNone/>
            </a:pPr>
            <a:endParaRPr lang="fi-FI" dirty="0">
              <a:sym typeface="Wingdings" panose="05000000000000000000" pitchFamily="2" charset="2"/>
            </a:endParaRPr>
          </a:p>
          <a:p>
            <a:r>
              <a:rPr lang="fi-FI" dirty="0">
                <a:sym typeface="Wingdings" panose="05000000000000000000" pitchFamily="2" charset="2"/>
              </a:rPr>
              <a:t>Ylempien sosioekonomisten, status- ja kulttuuristen ryhmien mitattu elintaso, elämänlaatu, elämäntapa keskimäärin paremmalla tasolla kuin alemmilla ryhmillä</a:t>
            </a:r>
            <a:endParaRPr lang="fi-FI" dirty="0"/>
          </a:p>
          <a:p>
            <a:endParaRPr lang="fi-FI"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Huono-osaisuus synnyttää vastakulttuuria: Kun huono-osaisilla ei keinoja tavoitella yhteiskunnassa yleisesti arvostettuja asioita, osa kiistää niiden arvon - Miksi mukautua sääntöihin pelissä, jonka säännöt tehty itseä vastaan (Isola &amp; Suominen 2016, 29)? </a:t>
            </a:r>
            <a:r>
              <a:rPr lang="fi-FI" dirty="0">
                <a:sym typeface="Wingdings" panose="05000000000000000000" pitchFamily="2" charset="2"/>
              </a:rPr>
              <a:t></a:t>
            </a:r>
            <a:r>
              <a:rPr lang="fi-FI" dirty="0"/>
              <a:t>Aktiivinen kapinallisuus sääntöjä vastaan, vastarintakulttuuri/ passiivisempi järjestelmän välttely, vetäytyminen</a:t>
            </a:r>
          </a:p>
          <a:p>
            <a:endParaRPr lang="fi-FI" noProof="0" dirty="0">
              <a:sym typeface="Wingdings" panose="05000000000000000000" pitchFamily="2" charset="2"/>
            </a:endParaRPr>
          </a:p>
          <a:p>
            <a:endParaRPr lang="fi-FI" noProof="0" dirty="0">
              <a:sym typeface="Wingdings" panose="05000000000000000000" pitchFamily="2" charset="2"/>
            </a:endParaRPr>
          </a:p>
          <a:p>
            <a:r>
              <a:rPr lang="fi-FI" b="1" noProof="0" dirty="0">
                <a:sym typeface="Wingdings" panose="05000000000000000000" pitchFamily="2" charset="2"/>
              </a:rPr>
              <a:t>11. Kestävät kaupungit ja yhteisöt</a:t>
            </a:r>
          </a:p>
          <a:p>
            <a:r>
              <a:rPr lang="fi-FI" noProof="0" dirty="0">
                <a:sym typeface="Wingdings" panose="05000000000000000000" pitchFamily="2" charset="2"/>
              </a:rPr>
              <a:t>Suomalaiset kunnat ja kaupungit ovat turvallisia ja toimivia, 94% kaupungeissa asuvista pystyy hyödyntämään julkista liikennettä. Asunnottomuus vähäistä. Haaste: Harvaan asuttujen alueiden mahdollisuudet turvalliseen ja kestävään elämään pitkien välimatkojen vuoksi (poliisin tulo, pääsy sairaalaan)</a:t>
            </a:r>
          </a:p>
          <a:p>
            <a:endParaRPr lang="en-GB" dirty="0">
              <a:sym typeface="Wingdings" panose="05000000000000000000" pitchFamily="2" charset="2"/>
            </a:endParaRPr>
          </a:p>
          <a:p>
            <a:r>
              <a:rPr lang="en-GB" b="1" dirty="0">
                <a:sym typeface="Wingdings" panose="05000000000000000000" pitchFamily="2" charset="2"/>
              </a:rPr>
              <a:t>16. </a:t>
            </a:r>
            <a:r>
              <a:rPr lang="en-GB" b="1" dirty="0" err="1">
                <a:sym typeface="Wingdings" panose="05000000000000000000" pitchFamily="2" charset="2"/>
              </a:rPr>
              <a:t>Rauha</a:t>
            </a:r>
            <a:r>
              <a:rPr lang="en-GB" b="1" dirty="0">
                <a:sym typeface="Wingdings" panose="05000000000000000000" pitchFamily="2" charset="2"/>
              </a:rPr>
              <a:t> &amp; </a:t>
            </a:r>
            <a:r>
              <a:rPr lang="en-GB" b="1" dirty="0" err="1">
                <a:sym typeface="Wingdings" panose="05000000000000000000" pitchFamily="2" charset="2"/>
              </a:rPr>
              <a:t>oikeudenmukaisuus</a:t>
            </a:r>
            <a:r>
              <a:rPr lang="en-GB" b="1" dirty="0">
                <a:sym typeface="Wingdings" panose="05000000000000000000" pitchFamily="2" charset="2"/>
              </a:rPr>
              <a:t>: </a:t>
            </a:r>
            <a:r>
              <a:rPr lang="en-GB" dirty="0" err="1">
                <a:sym typeface="Wingdings" panose="05000000000000000000" pitchFamily="2" charset="2"/>
              </a:rPr>
              <a:t>Oikeusvaltioperiaate</a:t>
            </a:r>
            <a:r>
              <a:rPr lang="en-GB" dirty="0">
                <a:sym typeface="Wingdings" panose="05000000000000000000" pitchFamily="2" charset="2"/>
              </a:rPr>
              <a:t> </a:t>
            </a:r>
            <a:r>
              <a:rPr lang="en-GB" dirty="0" err="1">
                <a:sym typeface="Wingdings" panose="05000000000000000000" pitchFamily="2" charset="2"/>
              </a:rPr>
              <a:t>toimii</a:t>
            </a:r>
            <a:r>
              <a:rPr lang="en-GB" dirty="0">
                <a:sym typeface="Wingdings" panose="05000000000000000000" pitchFamily="2" charset="2"/>
              </a:rPr>
              <a:t>, </a:t>
            </a:r>
            <a:r>
              <a:rPr lang="en-GB" dirty="0" err="1">
                <a:sym typeface="Wingdings" panose="05000000000000000000" pitchFamily="2" charset="2"/>
              </a:rPr>
              <a:t>oikeuden</a:t>
            </a:r>
            <a:r>
              <a:rPr lang="en-GB" dirty="0">
                <a:sym typeface="Wingdings" panose="05000000000000000000" pitchFamily="2" charset="2"/>
              </a:rPr>
              <a:t> </a:t>
            </a:r>
            <a:r>
              <a:rPr lang="en-GB" dirty="0" err="1">
                <a:sym typeface="Wingdings" panose="05000000000000000000" pitchFamily="2" charset="2"/>
              </a:rPr>
              <a:t>suoja</a:t>
            </a:r>
            <a:r>
              <a:rPr lang="en-GB" dirty="0">
                <a:sym typeface="Wingdings" panose="05000000000000000000" pitchFamily="2" charset="2"/>
              </a:rPr>
              <a:t> </a:t>
            </a:r>
            <a:r>
              <a:rPr lang="en-GB" dirty="0" err="1">
                <a:sym typeface="Wingdings" panose="05000000000000000000" pitchFamily="2" charset="2"/>
              </a:rPr>
              <a:t>niin</a:t>
            </a:r>
            <a:r>
              <a:rPr lang="en-GB" dirty="0">
                <a:sym typeface="Wingdings" panose="05000000000000000000" pitchFamily="2" charset="2"/>
              </a:rPr>
              <a:t> </a:t>
            </a:r>
            <a:r>
              <a:rPr lang="en-GB" dirty="0" err="1">
                <a:sym typeface="Wingdings" panose="05000000000000000000" pitchFamily="2" charset="2"/>
              </a:rPr>
              <a:t>rikosten</a:t>
            </a:r>
            <a:r>
              <a:rPr lang="en-GB" dirty="0">
                <a:sym typeface="Wingdings" panose="05000000000000000000" pitchFamily="2" charset="2"/>
              </a:rPr>
              <a:t> </a:t>
            </a:r>
            <a:r>
              <a:rPr lang="en-GB" dirty="0" err="1">
                <a:sym typeface="Wingdings" panose="05000000000000000000" pitchFamily="2" charset="2"/>
              </a:rPr>
              <a:t>uhreilla</a:t>
            </a:r>
            <a:r>
              <a:rPr lang="en-GB" dirty="0">
                <a:sym typeface="Wingdings" panose="05000000000000000000" pitchFamily="2" charset="2"/>
              </a:rPr>
              <a:t> </a:t>
            </a:r>
            <a:r>
              <a:rPr lang="en-GB" dirty="0" err="1">
                <a:sym typeface="Wingdings" panose="05000000000000000000" pitchFamily="2" charset="2"/>
              </a:rPr>
              <a:t>kun</a:t>
            </a:r>
            <a:r>
              <a:rPr lang="en-GB" dirty="0">
                <a:sym typeface="Wingdings" panose="05000000000000000000" pitchFamily="2" charset="2"/>
              </a:rPr>
              <a:t> </a:t>
            </a:r>
            <a:r>
              <a:rPr lang="en-GB" dirty="0" err="1">
                <a:sym typeface="Wingdings" panose="05000000000000000000" pitchFamily="2" charset="2"/>
              </a:rPr>
              <a:t>niistä</a:t>
            </a:r>
            <a:r>
              <a:rPr lang="en-GB" dirty="0">
                <a:sym typeface="Wingdings" panose="05000000000000000000" pitchFamily="2" charset="2"/>
              </a:rPr>
              <a:t> </a:t>
            </a:r>
            <a:r>
              <a:rPr lang="en-GB" dirty="0" err="1">
                <a:sym typeface="Wingdings" panose="05000000000000000000" pitchFamily="2" charset="2"/>
              </a:rPr>
              <a:t>syytetyillä</a:t>
            </a:r>
            <a:r>
              <a:rPr lang="en-GB" dirty="0">
                <a:sym typeface="Wingdings" panose="05000000000000000000" pitchFamily="2" charset="2"/>
              </a:rPr>
              <a:t> ja </a:t>
            </a:r>
            <a:r>
              <a:rPr lang="en-GB" dirty="0" err="1">
                <a:sym typeface="Wingdings" panose="05000000000000000000" pitchFamily="2" charset="2"/>
              </a:rPr>
              <a:t>niihin</a:t>
            </a:r>
            <a:r>
              <a:rPr lang="en-GB" dirty="0">
                <a:sym typeface="Wingdings" panose="05000000000000000000" pitchFamily="2" charset="2"/>
              </a:rPr>
              <a:t> </a:t>
            </a:r>
            <a:r>
              <a:rPr lang="en-GB" dirty="0" err="1">
                <a:sym typeface="Wingdings" panose="05000000000000000000" pitchFamily="2" charset="2"/>
              </a:rPr>
              <a:t>syyllistyneillä</a:t>
            </a:r>
            <a:r>
              <a:rPr lang="en-GB" dirty="0">
                <a:sym typeface="Wingdings" panose="05000000000000000000" pitchFamily="2" charset="2"/>
              </a:rPr>
              <a:t>, </a:t>
            </a:r>
            <a:r>
              <a:rPr lang="en-GB" dirty="0" err="1">
                <a:sym typeface="Wingdings" panose="05000000000000000000" pitchFamily="2" charset="2"/>
              </a:rPr>
              <a:t>vapaa</a:t>
            </a:r>
            <a:r>
              <a:rPr lang="en-GB" dirty="0">
                <a:sym typeface="Wingdings" panose="05000000000000000000" pitchFamily="2" charset="2"/>
              </a:rPr>
              <a:t> </a:t>
            </a:r>
            <a:r>
              <a:rPr lang="en-GB" dirty="0" err="1">
                <a:sym typeface="Wingdings" panose="05000000000000000000" pitchFamily="2" charset="2"/>
              </a:rPr>
              <a:t>lehdistö</a:t>
            </a:r>
            <a:r>
              <a:rPr lang="en-GB" dirty="0">
                <a:sym typeface="Wingdings" panose="05000000000000000000" pitchFamily="2" charset="2"/>
              </a:rPr>
              <a:t>, </a:t>
            </a:r>
            <a:r>
              <a:rPr lang="en-GB" dirty="0" err="1">
                <a:sym typeface="Wingdings" panose="05000000000000000000" pitchFamily="2" charset="2"/>
              </a:rPr>
              <a:t>korruptio</a:t>
            </a:r>
            <a:r>
              <a:rPr lang="en-GB" dirty="0">
                <a:sym typeface="Wingdings" panose="05000000000000000000" pitchFamily="2" charset="2"/>
              </a:rPr>
              <a:t> </a:t>
            </a:r>
            <a:r>
              <a:rPr lang="en-GB" dirty="0" err="1">
                <a:sym typeface="Wingdings" panose="05000000000000000000" pitchFamily="2" charset="2"/>
              </a:rPr>
              <a:t>vähäistä</a:t>
            </a:r>
            <a:r>
              <a:rPr lang="en-GB" dirty="0">
                <a:sym typeface="Wingdings" panose="05000000000000000000" pitchFamily="2" charset="2"/>
              </a:rPr>
              <a:t>. </a:t>
            </a:r>
            <a:r>
              <a:rPr lang="en-GB" dirty="0" err="1">
                <a:sym typeface="Wingdings" panose="05000000000000000000" pitchFamily="2" charset="2"/>
              </a:rPr>
              <a:t>Haasteita</a:t>
            </a:r>
            <a:r>
              <a:rPr lang="en-GB" dirty="0">
                <a:sym typeface="Wingdings" panose="05000000000000000000" pitchFamily="2" charset="2"/>
              </a:rPr>
              <a:t>: </a:t>
            </a:r>
            <a:r>
              <a:rPr lang="en-GB" dirty="0" err="1">
                <a:sym typeface="Wingdings" panose="05000000000000000000" pitchFamily="2" charset="2"/>
              </a:rPr>
              <a:t>verkossa</a:t>
            </a:r>
            <a:r>
              <a:rPr lang="en-GB" dirty="0">
                <a:sym typeface="Wingdings" panose="05000000000000000000" pitchFamily="2" charset="2"/>
              </a:rPr>
              <a:t> </a:t>
            </a:r>
            <a:r>
              <a:rPr lang="en-GB" dirty="0" err="1">
                <a:sym typeface="Wingdings" panose="05000000000000000000" pitchFamily="2" charset="2"/>
              </a:rPr>
              <a:t>tapahtuvat</a:t>
            </a:r>
            <a:r>
              <a:rPr lang="en-GB" dirty="0">
                <a:sym typeface="Wingdings" panose="05000000000000000000" pitchFamily="2" charset="2"/>
              </a:rPr>
              <a:t> </a:t>
            </a:r>
            <a:r>
              <a:rPr lang="en-GB" dirty="0" err="1">
                <a:sym typeface="Wingdings" panose="05000000000000000000" pitchFamily="2" charset="2"/>
              </a:rPr>
              <a:t>rikokset</a:t>
            </a:r>
            <a:r>
              <a:rPr lang="en-GB" dirty="0">
                <a:sym typeface="Wingdings" panose="05000000000000000000" pitchFamily="2" charset="2"/>
              </a:rPr>
              <a:t>, </a:t>
            </a:r>
            <a:r>
              <a:rPr lang="en-GB" dirty="0" err="1">
                <a:sym typeface="Wingdings" panose="05000000000000000000" pitchFamily="2" charset="2"/>
              </a:rPr>
              <a:t>vihapuhe</a:t>
            </a:r>
            <a:r>
              <a:rPr lang="en-GB" dirty="0">
                <a:sym typeface="Wingdings" panose="05000000000000000000" pitchFamily="2" charset="2"/>
              </a:rPr>
              <a:t>, </a:t>
            </a:r>
            <a:r>
              <a:rPr lang="en-GB" dirty="0" err="1">
                <a:sym typeface="Wingdings" panose="05000000000000000000" pitchFamily="2" charset="2"/>
              </a:rPr>
              <a:t>jengiväkivalta</a:t>
            </a:r>
            <a:r>
              <a:rPr lang="en-GB" dirty="0">
                <a:sym typeface="Wingdings" panose="05000000000000000000" pitchFamily="2" charset="2"/>
              </a:rPr>
              <a:t>.  </a:t>
            </a:r>
            <a:r>
              <a:rPr lang="en-GB" dirty="0" err="1">
                <a:sym typeface="Wingdings" panose="05000000000000000000" pitchFamily="2" charset="2"/>
              </a:rPr>
              <a:t>Pääsevätkö</a:t>
            </a:r>
            <a:r>
              <a:rPr lang="en-GB" dirty="0">
                <a:sym typeface="Wingdings" panose="05000000000000000000" pitchFamily="2" charset="2"/>
              </a:rPr>
              <a:t> </a:t>
            </a:r>
            <a:r>
              <a:rPr lang="en-GB" dirty="0" err="1">
                <a:sym typeface="Wingdings" panose="05000000000000000000" pitchFamily="2" charset="2"/>
              </a:rPr>
              <a:t>kaikki</a:t>
            </a:r>
            <a:r>
              <a:rPr lang="en-GB" dirty="0">
                <a:sym typeface="Wingdings" panose="05000000000000000000" pitchFamily="2" charset="2"/>
              </a:rPr>
              <a:t> </a:t>
            </a:r>
            <a:r>
              <a:rPr lang="en-GB" dirty="0" err="1">
                <a:sym typeface="Wingdings" panose="05000000000000000000" pitchFamily="2" charset="2"/>
              </a:rPr>
              <a:t>osallisiksi</a:t>
            </a:r>
            <a:r>
              <a:rPr lang="en-GB" dirty="0">
                <a:sym typeface="Wingdings" panose="05000000000000000000" pitchFamily="2" charset="2"/>
              </a:rPr>
              <a:t> &amp; </a:t>
            </a:r>
            <a:r>
              <a:rPr lang="en-GB" dirty="0" err="1">
                <a:sym typeface="Wingdings" panose="05000000000000000000" pitchFamily="2" charset="2"/>
              </a:rPr>
              <a:t>mukaan</a:t>
            </a:r>
            <a:r>
              <a:rPr lang="en-GB" dirty="0">
                <a:sym typeface="Wingdings" panose="05000000000000000000" pitchFamily="2" charset="2"/>
              </a:rPr>
              <a:t> </a:t>
            </a:r>
            <a:r>
              <a:rPr lang="en-GB" dirty="0" err="1">
                <a:sym typeface="Wingdings" panose="05000000000000000000" pitchFamily="2" charset="2"/>
              </a:rPr>
              <a:t>suomalaiseen</a:t>
            </a:r>
            <a:r>
              <a:rPr lang="en-GB" dirty="0">
                <a:sym typeface="Wingdings" panose="05000000000000000000" pitchFamily="2" charset="2"/>
              </a:rPr>
              <a:t> </a:t>
            </a:r>
            <a:r>
              <a:rPr lang="en-GB" dirty="0" err="1">
                <a:sym typeface="Wingdings" panose="05000000000000000000" pitchFamily="2" charset="2"/>
              </a:rPr>
              <a:t>yhteiskuntaan</a:t>
            </a:r>
            <a:r>
              <a:rPr lang="en-GB" dirty="0">
                <a:sym typeface="Wingdings" panose="05000000000000000000" pitchFamily="2" charset="2"/>
              </a:rPr>
              <a:t>?</a:t>
            </a:r>
          </a:p>
          <a:p>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1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Polarisaatio</a:t>
            </a:r>
            <a:r>
              <a:rPr lang="en-GB" dirty="0"/>
              <a:t>? </a:t>
            </a:r>
            <a:r>
              <a:rPr lang="en-GB" dirty="0" err="1">
                <a:sym typeface="Wingdings" panose="05000000000000000000" pitchFamily="2" charset="2"/>
              </a:rPr>
              <a:t>uusia</a:t>
            </a:r>
            <a:r>
              <a:rPr lang="en-GB" dirty="0">
                <a:sym typeface="Wingdings" panose="05000000000000000000" pitchFamily="2" charset="2"/>
              </a:rPr>
              <a:t> </a:t>
            </a:r>
            <a:r>
              <a:rPr lang="en-GB" dirty="0" err="1">
                <a:sym typeface="Wingdings" panose="05000000000000000000" pitchFamily="2" charset="2"/>
              </a:rPr>
              <a:t>jakolinjoja</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Kaiken</a:t>
            </a:r>
            <a:r>
              <a:rPr lang="en-GB" dirty="0"/>
              <a:t> </a:t>
            </a:r>
            <a:r>
              <a:rPr lang="en-GB" dirty="0" err="1"/>
              <a:t>kiihtyminen</a:t>
            </a:r>
            <a:r>
              <a:rPr lang="en-GB" dirty="0"/>
              <a:t> + some + </a:t>
            </a:r>
            <a:r>
              <a:rPr lang="en-GB" dirty="0" err="1"/>
              <a:t>oman</a:t>
            </a:r>
            <a:r>
              <a:rPr lang="en-GB" dirty="0"/>
              <a:t> </a:t>
            </a:r>
            <a:r>
              <a:rPr lang="en-GB" dirty="0" err="1"/>
              <a:t>kilpailukykyisyyden</a:t>
            </a:r>
            <a:r>
              <a:rPr lang="en-GB" dirty="0"/>
              <a:t> </a:t>
            </a:r>
            <a:r>
              <a:rPr lang="en-GB" dirty="0" err="1"/>
              <a:t>jatkuva</a:t>
            </a:r>
            <a:r>
              <a:rPr lang="en-GB" dirty="0"/>
              <a:t> </a:t>
            </a:r>
            <a:r>
              <a:rPr lang="en-GB" dirty="0" err="1"/>
              <a:t>ylläpito</a:t>
            </a:r>
            <a:r>
              <a:rPr lang="en-GB" dirty="0"/>
              <a:t> </a:t>
            </a:r>
            <a:r>
              <a:rPr lang="en-GB" dirty="0" err="1"/>
              <a:t>uuvuttaa</a:t>
            </a:r>
            <a:r>
              <a:rPr lang="en-GB" dirty="0"/>
              <a:t>, </a:t>
            </a:r>
            <a:r>
              <a:rPr lang="fi-FI" sz="1200" dirty="0">
                <a:latin typeface="Calibri" panose="020F0502020204030204" pitchFamily="34" charset="0"/>
                <a:cs typeface="Calibri" panose="020F0502020204030204" pitchFamily="34" charset="0"/>
              </a:rPr>
              <a:t>Nykyinen talousjärjestelmä kilpailuttaa meidät ja planeetan heikkoon kuntoon? </a:t>
            </a:r>
            <a:endParaRPr lang="fi-FI" sz="12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a:p>
            <a:endParaRPr lang="en-GB" dirty="0"/>
          </a:p>
          <a:p>
            <a:r>
              <a:rPr lang="en-GB" dirty="0" err="1"/>
              <a:t>Polarisaatio</a:t>
            </a:r>
            <a:r>
              <a:rPr lang="en-GB" dirty="0"/>
              <a:t> </a:t>
            </a:r>
            <a:r>
              <a:rPr lang="en-GB" dirty="0">
                <a:sym typeface="Wingdings" panose="05000000000000000000" pitchFamily="2" charset="2"/>
              </a:rPr>
              <a:t> </a:t>
            </a:r>
            <a:r>
              <a:rPr lang="en-GB" dirty="0" err="1">
                <a:sym typeface="Wingdings" panose="05000000000000000000" pitchFamily="2" charset="2"/>
              </a:rPr>
              <a:t>uusia</a:t>
            </a:r>
            <a:r>
              <a:rPr lang="en-GB" dirty="0">
                <a:sym typeface="Wingdings" panose="05000000000000000000" pitchFamily="2" charset="2"/>
              </a:rPr>
              <a:t> </a:t>
            </a:r>
            <a:r>
              <a:rPr lang="en-GB" dirty="0" err="1">
                <a:sym typeface="Wingdings" panose="05000000000000000000" pitchFamily="2" charset="2"/>
              </a:rPr>
              <a:t>jakolonjoja</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82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Esim</a:t>
            </a:r>
            <a:r>
              <a:rPr lang="en-GB" dirty="0"/>
              <a:t>. </a:t>
            </a:r>
            <a:r>
              <a:rPr lang="en-GB" dirty="0" err="1"/>
              <a:t>Ekologinen</a:t>
            </a:r>
            <a:r>
              <a:rPr lang="en-GB" dirty="0"/>
              <a:t> </a:t>
            </a:r>
            <a:r>
              <a:rPr lang="en-GB" dirty="0" err="1"/>
              <a:t>rappio</a:t>
            </a:r>
            <a:r>
              <a:rPr lang="en-GB" dirty="0"/>
              <a:t> </a:t>
            </a:r>
            <a:r>
              <a:rPr lang="en-GB" dirty="0" err="1"/>
              <a:t>vähentää</a:t>
            </a:r>
            <a:r>
              <a:rPr lang="en-GB" dirty="0"/>
              <a:t> </a:t>
            </a:r>
            <a:r>
              <a:rPr lang="en-GB" dirty="0" err="1"/>
              <a:t>talouden</a:t>
            </a:r>
            <a:r>
              <a:rPr lang="en-GB" dirty="0"/>
              <a:t> </a:t>
            </a:r>
            <a:r>
              <a:rPr lang="en-GB" dirty="0" err="1"/>
              <a:t>kykyä</a:t>
            </a:r>
            <a:r>
              <a:rPr lang="en-GB" dirty="0"/>
              <a:t> </a:t>
            </a:r>
            <a:r>
              <a:rPr lang="en-GB" dirty="0" err="1"/>
              <a:t>tuottaa</a:t>
            </a:r>
            <a:r>
              <a:rPr lang="en-GB" dirty="0"/>
              <a:t> </a:t>
            </a:r>
            <a:r>
              <a:rPr lang="en-GB" dirty="0" err="1"/>
              <a:t>uutta</a:t>
            </a:r>
            <a:r>
              <a:rPr lang="en-GB" dirty="0"/>
              <a:t> </a:t>
            </a:r>
            <a:r>
              <a:rPr lang="en-GB" dirty="0" err="1"/>
              <a:t>arvoa</a:t>
            </a:r>
            <a:r>
              <a:rPr lang="en-GB" dirty="0"/>
              <a:t> ja </a:t>
            </a:r>
            <a:r>
              <a:rPr lang="en-GB" dirty="0" err="1"/>
              <a:t>ekologiset</a:t>
            </a:r>
            <a:r>
              <a:rPr lang="en-GB" dirty="0"/>
              <a:t> </a:t>
            </a:r>
            <a:r>
              <a:rPr lang="en-GB" dirty="0" err="1"/>
              <a:t>kriisit</a:t>
            </a:r>
            <a:r>
              <a:rPr lang="en-GB" dirty="0"/>
              <a:t> </a:t>
            </a:r>
            <a:r>
              <a:rPr lang="en-GB" dirty="0" err="1"/>
              <a:t>lisäävät</a:t>
            </a:r>
            <a:r>
              <a:rPr lang="en-GB" dirty="0"/>
              <a:t> jo </a:t>
            </a:r>
            <a:r>
              <a:rPr lang="en-GB" dirty="0" err="1"/>
              <a:t>nyt</a:t>
            </a:r>
            <a:r>
              <a:rPr lang="en-GB" dirty="0"/>
              <a:t> </a:t>
            </a:r>
            <a:r>
              <a:rPr lang="en-GB" dirty="0" err="1"/>
              <a:t>eriarvoisuutta</a:t>
            </a:r>
            <a:r>
              <a:rPr lang="en-GB" dirty="0"/>
              <a:t> ja </a:t>
            </a:r>
            <a:r>
              <a:rPr lang="en-GB" dirty="0" err="1"/>
              <a:t>haavoittuvuutta</a:t>
            </a:r>
            <a:r>
              <a:rPr lang="en-GB" dirty="0"/>
              <a:t> (</a:t>
            </a:r>
            <a:r>
              <a:rPr lang="en-GB" dirty="0" err="1"/>
              <a:t>äärisäät</a:t>
            </a:r>
            <a:r>
              <a:rPr lang="en-GB" dirty="0"/>
              <a:t>, </a:t>
            </a:r>
            <a:r>
              <a:rPr lang="en-GB" dirty="0" err="1"/>
              <a:t>konfliktit</a:t>
            </a:r>
            <a:r>
              <a:rPr lang="en-GB" dirty="0"/>
              <a:t>, </a:t>
            </a:r>
            <a:r>
              <a:rPr lang="en-GB" dirty="0" err="1"/>
              <a:t>siirtolaisuus</a:t>
            </a:r>
            <a:r>
              <a:rPr lang="en-GB" dirty="0"/>
              <a:t>, </a:t>
            </a:r>
            <a:r>
              <a:rPr lang="en-GB" dirty="0" err="1"/>
              <a:t>ruokapula</a:t>
            </a:r>
            <a:r>
              <a:rPr lang="en-GB" dirty="0"/>
              <a:t>, </a:t>
            </a:r>
            <a:r>
              <a:rPr lang="en-GB" dirty="0" err="1"/>
              <a:t>sairaudet</a:t>
            </a:r>
            <a:r>
              <a:rPr lang="en-GB" dirty="0"/>
              <a:t>); </a:t>
            </a:r>
            <a:r>
              <a:rPr lang="en-GB" dirty="0" err="1"/>
              <a:t>kurjistaa</a:t>
            </a:r>
            <a:r>
              <a:rPr lang="en-GB" dirty="0"/>
              <a:t> </a:t>
            </a:r>
            <a:r>
              <a:rPr lang="en-GB" dirty="0" err="1"/>
              <a:t>elämää</a:t>
            </a:r>
            <a:r>
              <a:rPr lang="en-GB" dirty="0"/>
              <a:t> </a:t>
            </a:r>
            <a:r>
              <a:rPr lang="en-GB" dirty="0" err="1"/>
              <a:t>kaikkialla</a:t>
            </a:r>
            <a:endParaRPr lang="en-GB" dirty="0"/>
          </a:p>
          <a:p>
            <a:r>
              <a:rPr lang="en-GB" dirty="0" err="1"/>
              <a:t>Itä-Afrikka</a:t>
            </a:r>
            <a:r>
              <a:rPr lang="en-GB" dirty="0"/>
              <a:t>, Somalia, </a:t>
            </a:r>
            <a:r>
              <a:rPr lang="en-GB" dirty="0" err="1"/>
              <a:t>yhteen</a:t>
            </a:r>
            <a:r>
              <a:rPr lang="en-GB" dirty="0"/>
              <a:t> </a:t>
            </a:r>
            <a:r>
              <a:rPr lang="en-GB" dirty="0" err="1"/>
              <a:t>kaupunkiin</a:t>
            </a:r>
            <a:r>
              <a:rPr lang="en-GB" dirty="0"/>
              <a:t> </a:t>
            </a:r>
            <a:r>
              <a:rPr lang="en-GB" dirty="0" err="1"/>
              <a:t>tullut</a:t>
            </a:r>
            <a:r>
              <a:rPr lang="en-GB" dirty="0"/>
              <a:t> 250 000 </a:t>
            </a:r>
            <a:r>
              <a:rPr lang="en-GB" dirty="0" err="1"/>
              <a:t>ihmistä</a:t>
            </a:r>
            <a:r>
              <a:rPr lang="en-GB" dirty="0"/>
              <a:t> </a:t>
            </a:r>
            <a:r>
              <a:rPr lang="en-GB" dirty="0" err="1"/>
              <a:t>kuivuutta</a:t>
            </a:r>
            <a:r>
              <a:rPr lang="en-GB" dirty="0"/>
              <a:t> </a:t>
            </a:r>
            <a:r>
              <a:rPr lang="en-GB" dirty="0" err="1"/>
              <a:t>pakoon</a:t>
            </a:r>
            <a:r>
              <a:rPr lang="en-GB" dirty="0"/>
              <a:t>, </a:t>
            </a:r>
            <a:r>
              <a:rPr lang="en-GB" dirty="0" err="1"/>
              <a:t>elämisen</a:t>
            </a:r>
            <a:r>
              <a:rPr lang="en-GB" dirty="0"/>
              <a:t> </a:t>
            </a:r>
            <a:r>
              <a:rPr lang="en-GB" dirty="0" err="1"/>
              <a:t>edellytykset</a:t>
            </a:r>
            <a:r>
              <a:rPr lang="en-GB" dirty="0"/>
              <a:t> </a:t>
            </a:r>
            <a:r>
              <a:rPr lang="en-GB" dirty="0" err="1"/>
              <a:t>menneet</a:t>
            </a:r>
            <a:endParaRPr lang="en-GB" dirty="0"/>
          </a:p>
          <a:p>
            <a:r>
              <a:rPr lang="fi-FI" sz="1200" b="1" dirty="0"/>
              <a:t>sosiaalialaspesifi näkökulma: uhkaa kaikkea, minkä puolesta sosiaalityö on kamppaillut</a:t>
            </a:r>
            <a:endParaRPr lang="en-GB" dirty="0"/>
          </a:p>
          <a:p>
            <a:endParaRPr lang="fi-FI" dirty="0"/>
          </a:p>
          <a:p>
            <a:r>
              <a:rPr lang="fi-FI" dirty="0"/>
              <a:t>Haastaa olemassaolon mielekkyyttä ja eettistä oikeutusta </a:t>
            </a:r>
            <a:r>
              <a:rPr lang="fi-FI" u="sng" dirty="0"/>
              <a:t>nykyhetkessä</a:t>
            </a:r>
            <a:r>
              <a:rPr lang="fi-FI" dirty="0"/>
              <a:t> </a:t>
            </a:r>
          </a:p>
          <a:p>
            <a:r>
              <a:rPr lang="fi-FI" dirty="0"/>
              <a:t>S</a:t>
            </a:r>
            <a:r>
              <a:rPr lang="fi-FI" sz="1200" dirty="0"/>
              <a:t>uojattomimpia köyhät ja marginalisoidut ihmiset erityisesti globaalissa etelässä </a:t>
            </a:r>
          </a:p>
          <a:p>
            <a:r>
              <a:rPr lang="fi-FI" sz="1200" dirty="0"/>
              <a:t>Koskee myös rikkaita, vaikka pystyvät paremmin varautumaan</a:t>
            </a:r>
            <a:endParaRPr lang="fi-FI" sz="1200" b="1"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08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CFDBE-A849-194D-A9F3-12B7C16340B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1407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33.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4.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3.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419201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94433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8">
            <a:extLst>
              <a:ext uri="{FF2B5EF4-FFF2-40B4-BE49-F238E27FC236}">
                <a16:creationId xmlns:a16="http://schemas.microsoft.com/office/drawing/2014/main" id="{F5C9E637-0DB0-4F53-9ED5-8573770CE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01192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80836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80804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005251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8459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363727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265120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343550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34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4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4142356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jyu.wisdom.fi</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164367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265715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4196741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tsikkodia VER3">
  <p:cSld name="Otsikkodia VER3">
    <p:spTree>
      <p:nvGrpSpPr>
        <p:cNvPr id="1" name="Shape 15"/>
        <p:cNvGrpSpPr/>
        <p:nvPr/>
      </p:nvGrpSpPr>
      <p:grpSpPr>
        <a:xfrm>
          <a:off x="0" y="0"/>
          <a:ext cx="0" cy="0"/>
          <a:chOff x="0" y="0"/>
          <a:chExt cx="0" cy="0"/>
        </a:xfrm>
      </p:grpSpPr>
      <p:pic>
        <p:nvPicPr>
          <p:cNvPr id="16" name="Google Shape;16;p7"/>
          <p:cNvPicPr preferRelativeResize="0"/>
          <p:nvPr/>
        </p:nvPicPr>
        <p:blipFill rotWithShape="1">
          <a:blip r:embed="rId2">
            <a:alphaModFix/>
          </a:blip>
          <a:srcRect/>
          <a:stretch/>
        </p:blipFill>
        <p:spPr>
          <a:xfrm>
            <a:off x="3775842" y="5430221"/>
            <a:ext cx="1466886" cy="517725"/>
          </a:xfrm>
          <a:prstGeom prst="rect">
            <a:avLst/>
          </a:prstGeom>
          <a:noFill/>
          <a:ln>
            <a:noFill/>
          </a:ln>
        </p:spPr>
      </p:pic>
      <p:sp>
        <p:nvSpPr>
          <p:cNvPr id="17" name="Google Shape;17;p7"/>
          <p:cNvSpPr txBox="1">
            <a:spLocks noGrp="1"/>
          </p:cNvSpPr>
          <p:nvPr>
            <p:ph type="ctrTitle"/>
          </p:nvPr>
        </p:nvSpPr>
        <p:spPr>
          <a:xfrm>
            <a:off x="1524000" y="1384028"/>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62628"/>
              </a:buClr>
              <a:buSzPts val="6000"/>
              <a:buFont typeface="Calibri"/>
              <a:buNone/>
              <a:defRPr sz="6000" b="1" i="0">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3999" y="3925693"/>
            <a:ext cx="9144000" cy="72463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4C4D50"/>
              </a:buClr>
              <a:buSzPts val="2400"/>
              <a:buNone/>
              <a:defRPr sz="2400">
                <a:solidFill>
                  <a:srgbClr val="4C4D50"/>
                </a:solidFill>
                <a:latin typeface="Calibri"/>
                <a:ea typeface="Calibri"/>
                <a:cs typeface="Calibri"/>
                <a:sym typeface="Calibri"/>
              </a:defRPr>
            </a:lvl1pPr>
            <a:lvl2pPr lvl="1" algn="ctr">
              <a:lnSpc>
                <a:spcPct val="90000"/>
              </a:lnSpc>
              <a:spcBef>
                <a:spcPts val="500"/>
              </a:spcBef>
              <a:spcAft>
                <a:spcPts val="0"/>
              </a:spcAft>
              <a:buClr>
                <a:srgbClr val="1C1D1D"/>
              </a:buClr>
              <a:buSzPts val="2000"/>
              <a:buNone/>
              <a:defRPr sz="2000"/>
            </a:lvl2pPr>
            <a:lvl3pPr lvl="2" algn="ctr">
              <a:lnSpc>
                <a:spcPct val="90000"/>
              </a:lnSpc>
              <a:spcBef>
                <a:spcPts val="500"/>
              </a:spcBef>
              <a:spcAft>
                <a:spcPts val="0"/>
              </a:spcAft>
              <a:buClr>
                <a:srgbClr val="1C1D1D"/>
              </a:buClr>
              <a:buSzPts val="1800"/>
              <a:buNone/>
              <a:defRPr sz="1800"/>
            </a:lvl3pPr>
            <a:lvl4pPr lvl="3" algn="ctr">
              <a:lnSpc>
                <a:spcPct val="90000"/>
              </a:lnSpc>
              <a:spcBef>
                <a:spcPts val="500"/>
              </a:spcBef>
              <a:spcAft>
                <a:spcPts val="0"/>
              </a:spcAft>
              <a:buClr>
                <a:srgbClr val="1C1D1D"/>
              </a:buClr>
              <a:buSzPts val="1600"/>
              <a:buNone/>
              <a:defRPr sz="1600"/>
            </a:lvl4pPr>
            <a:lvl5pPr lvl="4" algn="ctr">
              <a:lnSpc>
                <a:spcPct val="90000"/>
              </a:lnSpc>
              <a:spcBef>
                <a:spcPts val="500"/>
              </a:spcBef>
              <a:spcAft>
                <a:spcPts val="0"/>
              </a:spcAft>
              <a:buClr>
                <a:srgbClr val="1C1D1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7"/>
          <p:cNvCxnSpPr/>
          <p:nvPr/>
        </p:nvCxnSpPr>
        <p:spPr>
          <a:xfrm>
            <a:off x="661639" y="6254839"/>
            <a:ext cx="10786946" cy="0"/>
          </a:xfrm>
          <a:prstGeom prst="straightConnector1">
            <a:avLst/>
          </a:prstGeom>
          <a:noFill/>
          <a:ln w="12700" cap="flat" cmpd="sng">
            <a:solidFill>
              <a:srgbClr val="7F7F7F"/>
            </a:solidFill>
            <a:prstDash val="solid"/>
            <a:miter lim="800000"/>
            <a:headEnd type="none" w="sm" len="sm"/>
            <a:tailEnd type="none" w="sm" len="sm"/>
          </a:ln>
        </p:spPr>
      </p:cxnSp>
      <p:pic>
        <p:nvPicPr>
          <p:cNvPr id="20" name="Google Shape;20;p7" descr="Kuva, joka sisältää kohteen teksti&#10;&#10;Kuvaus luotu automaattisesti"/>
          <p:cNvPicPr preferRelativeResize="0"/>
          <p:nvPr/>
        </p:nvPicPr>
        <p:blipFill rotWithShape="1">
          <a:blip r:embed="rId3">
            <a:alphaModFix/>
          </a:blip>
          <a:srcRect/>
          <a:stretch/>
        </p:blipFill>
        <p:spPr>
          <a:xfrm>
            <a:off x="382238" y="310993"/>
            <a:ext cx="4177137" cy="918970"/>
          </a:xfrm>
          <a:prstGeom prst="rect">
            <a:avLst/>
          </a:prstGeom>
          <a:noFill/>
          <a:ln>
            <a:noFill/>
          </a:ln>
        </p:spPr>
      </p:pic>
      <p:pic>
        <p:nvPicPr>
          <p:cNvPr id="21" name="Google Shape;21;p7"/>
          <p:cNvPicPr preferRelativeResize="0"/>
          <p:nvPr/>
        </p:nvPicPr>
        <p:blipFill rotWithShape="1">
          <a:blip r:embed="rId4">
            <a:alphaModFix/>
          </a:blip>
          <a:srcRect/>
          <a:stretch/>
        </p:blipFill>
        <p:spPr>
          <a:xfrm>
            <a:off x="5566939" y="5535746"/>
            <a:ext cx="445739" cy="461659"/>
          </a:xfrm>
          <a:prstGeom prst="rect">
            <a:avLst/>
          </a:prstGeom>
          <a:noFill/>
          <a:ln>
            <a:noFill/>
          </a:ln>
        </p:spPr>
      </p:pic>
      <p:pic>
        <p:nvPicPr>
          <p:cNvPr id="22" name="Google Shape;22;p7"/>
          <p:cNvPicPr preferRelativeResize="0"/>
          <p:nvPr/>
        </p:nvPicPr>
        <p:blipFill rotWithShape="1">
          <a:blip r:embed="rId5">
            <a:alphaModFix/>
          </a:blip>
          <a:srcRect/>
          <a:stretch/>
        </p:blipFill>
        <p:spPr>
          <a:xfrm>
            <a:off x="5209135" y="4987536"/>
            <a:ext cx="1161347" cy="290337"/>
          </a:xfrm>
          <a:prstGeom prst="rect">
            <a:avLst/>
          </a:prstGeom>
          <a:noFill/>
          <a:ln>
            <a:noFill/>
          </a:ln>
        </p:spPr>
      </p:pic>
      <p:pic>
        <p:nvPicPr>
          <p:cNvPr id="23" name="Google Shape;23;p7"/>
          <p:cNvPicPr preferRelativeResize="0"/>
          <p:nvPr/>
        </p:nvPicPr>
        <p:blipFill rotWithShape="1">
          <a:blip r:embed="rId6">
            <a:alphaModFix/>
          </a:blip>
          <a:srcRect/>
          <a:stretch/>
        </p:blipFill>
        <p:spPr>
          <a:xfrm>
            <a:off x="6554804" y="4787253"/>
            <a:ext cx="1727227" cy="690891"/>
          </a:xfrm>
          <a:prstGeom prst="rect">
            <a:avLst/>
          </a:prstGeom>
          <a:noFill/>
          <a:ln>
            <a:noFill/>
          </a:ln>
        </p:spPr>
      </p:pic>
      <p:pic>
        <p:nvPicPr>
          <p:cNvPr id="24" name="Google Shape;24;p7"/>
          <p:cNvPicPr preferRelativeResize="0"/>
          <p:nvPr/>
        </p:nvPicPr>
        <p:blipFill rotWithShape="1">
          <a:blip r:embed="rId7">
            <a:alphaModFix/>
          </a:blip>
          <a:srcRect/>
          <a:stretch/>
        </p:blipFill>
        <p:spPr>
          <a:xfrm>
            <a:off x="8458657" y="4922630"/>
            <a:ext cx="635029" cy="413604"/>
          </a:xfrm>
          <a:prstGeom prst="rect">
            <a:avLst/>
          </a:prstGeom>
          <a:noFill/>
          <a:ln>
            <a:noFill/>
          </a:ln>
        </p:spPr>
      </p:pic>
      <p:pic>
        <p:nvPicPr>
          <p:cNvPr id="25" name="Google Shape;25;p7"/>
          <p:cNvPicPr preferRelativeResize="0"/>
          <p:nvPr/>
        </p:nvPicPr>
        <p:blipFill rotWithShape="1">
          <a:blip r:embed="rId8">
            <a:alphaModFix/>
          </a:blip>
          <a:srcRect/>
          <a:stretch/>
        </p:blipFill>
        <p:spPr>
          <a:xfrm>
            <a:off x="6655954" y="5498305"/>
            <a:ext cx="586639" cy="414586"/>
          </a:xfrm>
          <a:prstGeom prst="rect">
            <a:avLst/>
          </a:prstGeom>
          <a:noFill/>
          <a:ln>
            <a:noFill/>
          </a:ln>
        </p:spPr>
      </p:pic>
      <p:pic>
        <p:nvPicPr>
          <p:cNvPr id="26" name="Google Shape;26;p7"/>
          <p:cNvPicPr preferRelativeResize="0"/>
          <p:nvPr/>
        </p:nvPicPr>
        <p:blipFill rotWithShape="1">
          <a:blip r:embed="rId9">
            <a:alphaModFix/>
          </a:blip>
          <a:srcRect/>
          <a:stretch/>
        </p:blipFill>
        <p:spPr>
          <a:xfrm>
            <a:off x="3742249" y="4729663"/>
            <a:ext cx="1466886" cy="825123"/>
          </a:xfrm>
          <a:prstGeom prst="rect">
            <a:avLst/>
          </a:prstGeom>
          <a:noFill/>
          <a:ln>
            <a:noFill/>
          </a:ln>
        </p:spPr>
      </p:pic>
      <p:pic>
        <p:nvPicPr>
          <p:cNvPr id="27" name="Google Shape;27;p7" descr="Kuva, joka sisältää kohteen teksti&#10;&#10;Kuvaus luotu automaattisesti"/>
          <p:cNvPicPr preferRelativeResize="0"/>
          <p:nvPr/>
        </p:nvPicPr>
        <p:blipFill rotWithShape="1">
          <a:blip r:embed="rId10">
            <a:alphaModFix/>
          </a:blip>
          <a:srcRect/>
          <a:stretch/>
        </p:blipFill>
        <p:spPr>
          <a:xfrm>
            <a:off x="2741451" y="4841344"/>
            <a:ext cx="1034391" cy="410883"/>
          </a:xfrm>
          <a:prstGeom prst="rect">
            <a:avLst/>
          </a:prstGeom>
          <a:noFill/>
          <a:ln>
            <a:noFill/>
          </a:ln>
        </p:spPr>
      </p:pic>
      <p:sp>
        <p:nvSpPr>
          <p:cNvPr id="28" name="Google Shape;28;p7"/>
          <p:cNvSpPr txBox="1"/>
          <p:nvPr/>
        </p:nvSpPr>
        <p:spPr>
          <a:xfrm>
            <a:off x="2371724" y="6363097"/>
            <a:ext cx="74485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800" b="0" i="0" u="none" strike="noStrike" cap="none">
                <a:solidFill>
                  <a:schemeClr val="dk1"/>
                </a:solidFill>
                <a:latin typeface="Calibri"/>
                <a:ea typeface="Calibri"/>
                <a:cs typeface="Calibri"/>
                <a:sym typeface="Calibri"/>
              </a:rPr>
              <a:t>Polkukartta on osa POLKU 2.0 -hanketta, jonka päärahoittaja on Euroopan Unionin Euroopan sosiaalirahasto.</a:t>
            </a:r>
            <a:endParaRPr/>
          </a:p>
          <a:p>
            <a:pPr marL="0" marR="0" lvl="0" indent="0" algn="ctr" rtl="0">
              <a:spcBef>
                <a:spcPts val="0"/>
              </a:spcBef>
              <a:spcAft>
                <a:spcPts val="0"/>
              </a:spcAft>
              <a:buNone/>
            </a:pPr>
            <a:r>
              <a:rPr lang="fi-FI" sz="800" b="0" i="0" u="none" strike="noStrike" cap="none">
                <a:solidFill>
                  <a:schemeClr val="dk1"/>
                </a:solidFill>
                <a:latin typeface="Calibri"/>
                <a:ea typeface="Calibri"/>
                <a:cs typeface="Calibri"/>
                <a:sym typeface="Calibri"/>
              </a:rPr>
              <a:t>Rahoittavana viranomaisena toimii Keski-Suomen ELY-keskus</a:t>
            </a:r>
            <a:endParaRPr sz="800" b="0" i="0" u="none" strike="noStrike" cap="none">
              <a:solidFill>
                <a:srgbClr val="4C4D50"/>
              </a:solidFill>
              <a:latin typeface="Calibri"/>
              <a:ea typeface="Calibri"/>
              <a:cs typeface="Calibri"/>
              <a:sym typeface="Calibri"/>
            </a:endParaRPr>
          </a:p>
        </p:txBody>
      </p:sp>
    </p:spTree>
    <p:extLst>
      <p:ext uri="{BB962C8B-B14F-4D97-AF65-F5344CB8AC3E}">
        <p14:creationId xmlns:p14="http://schemas.microsoft.com/office/powerpoint/2010/main" val="2820252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aksi sisältökohdetta" type="twoObj">
  <p:cSld name="Kaksi sisältökohdetta">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8"/>
              </a:buClr>
              <a:buSzPts val="4400"/>
              <a:buFont typeface="Calibri"/>
              <a:buNone/>
              <a:defRPr b="1">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1D1D"/>
              </a:buClr>
              <a:buSzPts val="3200"/>
              <a:buChar char="•"/>
              <a:defRPr>
                <a:solidFill>
                  <a:srgbClr val="1C1D1D"/>
                </a:solidFill>
                <a:latin typeface="Calibri"/>
                <a:ea typeface="Calibri"/>
                <a:cs typeface="Calibri"/>
                <a:sym typeface="Calibri"/>
              </a:defRPr>
            </a:lvl1pPr>
            <a:lvl2pPr marL="914400" lvl="1" indent="-406400" algn="l">
              <a:lnSpc>
                <a:spcPct val="90000"/>
              </a:lnSpc>
              <a:spcBef>
                <a:spcPts val="500"/>
              </a:spcBef>
              <a:spcAft>
                <a:spcPts val="0"/>
              </a:spcAft>
              <a:buClr>
                <a:srgbClr val="1C1D1D"/>
              </a:buClr>
              <a:buSzPts val="2800"/>
              <a:buChar char="•"/>
              <a:defRPr>
                <a:solidFill>
                  <a:srgbClr val="1C1D1D"/>
                </a:solidFill>
                <a:latin typeface="Calibri"/>
                <a:ea typeface="Calibri"/>
                <a:cs typeface="Calibri"/>
                <a:sym typeface="Calibri"/>
              </a:defRPr>
            </a:lvl2pPr>
            <a:lvl3pPr marL="1371600" lvl="2" indent="-381000" algn="l">
              <a:lnSpc>
                <a:spcPct val="90000"/>
              </a:lnSpc>
              <a:spcBef>
                <a:spcPts val="500"/>
              </a:spcBef>
              <a:spcAft>
                <a:spcPts val="0"/>
              </a:spcAft>
              <a:buClr>
                <a:srgbClr val="1C1D1D"/>
              </a:buClr>
              <a:buSzPts val="2400"/>
              <a:buChar char="•"/>
              <a:defRPr>
                <a:solidFill>
                  <a:srgbClr val="1C1D1D"/>
                </a:solidFill>
                <a:latin typeface="Calibri"/>
                <a:ea typeface="Calibri"/>
                <a:cs typeface="Calibri"/>
                <a:sym typeface="Calibri"/>
              </a:defRPr>
            </a:lvl3pPr>
            <a:lvl4pPr marL="1828800" lvl="3" indent="-355600" algn="l">
              <a:lnSpc>
                <a:spcPct val="90000"/>
              </a:lnSpc>
              <a:spcBef>
                <a:spcPts val="500"/>
              </a:spcBef>
              <a:spcAft>
                <a:spcPts val="0"/>
              </a:spcAft>
              <a:buClr>
                <a:srgbClr val="1C1D1D"/>
              </a:buClr>
              <a:buSzPts val="2000"/>
              <a:buChar char="•"/>
              <a:defRPr>
                <a:solidFill>
                  <a:srgbClr val="1C1D1D"/>
                </a:solidFill>
                <a:latin typeface="Calibri"/>
                <a:ea typeface="Calibri"/>
                <a:cs typeface="Calibri"/>
                <a:sym typeface="Calibri"/>
              </a:defRPr>
            </a:lvl4pPr>
            <a:lvl5pPr marL="2286000" lvl="4" indent="-342900" algn="l">
              <a:lnSpc>
                <a:spcPct val="90000"/>
              </a:lnSpc>
              <a:spcBef>
                <a:spcPts val="500"/>
              </a:spcBef>
              <a:spcAft>
                <a:spcPts val="0"/>
              </a:spcAft>
              <a:buClr>
                <a:srgbClr val="1C1D1D"/>
              </a:buClr>
              <a:buSzPts val="1800"/>
              <a:buChar char="•"/>
              <a:defRPr>
                <a:solidFill>
                  <a:srgbClr val="1C1D1D"/>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1D1D"/>
              </a:buClr>
              <a:buSzPts val="3200"/>
              <a:buChar char="•"/>
              <a:defRPr>
                <a:solidFill>
                  <a:srgbClr val="1C1D1D"/>
                </a:solidFill>
                <a:latin typeface="Calibri"/>
                <a:ea typeface="Calibri"/>
                <a:cs typeface="Calibri"/>
                <a:sym typeface="Calibri"/>
              </a:defRPr>
            </a:lvl1pPr>
            <a:lvl2pPr marL="914400" lvl="1" indent="-406400" algn="l">
              <a:lnSpc>
                <a:spcPct val="90000"/>
              </a:lnSpc>
              <a:spcBef>
                <a:spcPts val="500"/>
              </a:spcBef>
              <a:spcAft>
                <a:spcPts val="0"/>
              </a:spcAft>
              <a:buClr>
                <a:srgbClr val="1C1D1D"/>
              </a:buClr>
              <a:buSzPts val="2800"/>
              <a:buChar char="•"/>
              <a:defRPr>
                <a:solidFill>
                  <a:srgbClr val="1C1D1D"/>
                </a:solidFill>
                <a:latin typeface="Calibri"/>
                <a:ea typeface="Calibri"/>
                <a:cs typeface="Calibri"/>
                <a:sym typeface="Calibri"/>
              </a:defRPr>
            </a:lvl2pPr>
            <a:lvl3pPr marL="1371600" lvl="2" indent="-381000" algn="l">
              <a:lnSpc>
                <a:spcPct val="90000"/>
              </a:lnSpc>
              <a:spcBef>
                <a:spcPts val="500"/>
              </a:spcBef>
              <a:spcAft>
                <a:spcPts val="0"/>
              </a:spcAft>
              <a:buClr>
                <a:srgbClr val="1C1D1D"/>
              </a:buClr>
              <a:buSzPts val="2400"/>
              <a:buChar char="•"/>
              <a:defRPr>
                <a:solidFill>
                  <a:srgbClr val="1C1D1D"/>
                </a:solidFill>
                <a:latin typeface="Calibri"/>
                <a:ea typeface="Calibri"/>
                <a:cs typeface="Calibri"/>
                <a:sym typeface="Calibri"/>
              </a:defRPr>
            </a:lvl3pPr>
            <a:lvl4pPr marL="1828800" lvl="3" indent="-355600" algn="l">
              <a:lnSpc>
                <a:spcPct val="90000"/>
              </a:lnSpc>
              <a:spcBef>
                <a:spcPts val="500"/>
              </a:spcBef>
              <a:spcAft>
                <a:spcPts val="0"/>
              </a:spcAft>
              <a:buClr>
                <a:srgbClr val="1C1D1D"/>
              </a:buClr>
              <a:buSzPts val="2000"/>
              <a:buChar char="•"/>
              <a:defRPr>
                <a:solidFill>
                  <a:srgbClr val="1C1D1D"/>
                </a:solidFill>
                <a:latin typeface="Calibri"/>
                <a:ea typeface="Calibri"/>
                <a:cs typeface="Calibri"/>
                <a:sym typeface="Calibri"/>
              </a:defRPr>
            </a:lvl4pPr>
            <a:lvl5pPr marL="2286000" lvl="4" indent="-342900" algn="l">
              <a:lnSpc>
                <a:spcPct val="90000"/>
              </a:lnSpc>
              <a:spcBef>
                <a:spcPts val="500"/>
              </a:spcBef>
              <a:spcAft>
                <a:spcPts val="0"/>
              </a:spcAft>
              <a:buClr>
                <a:srgbClr val="1C1D1D"/>
              </a:buClr>
              <a:buSzPts val="1800"/>
              <a:buChar char="•"/>
              <a:defRPr>
                <a:solidFill>
                  <a:srgbClr val="1C1D1D"/>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 name="Google Shape;33;p8"/>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34" name="Google Shape;34;p8"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35" name="Google Shape;35;p8"/>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36" name="Google Shape;36;p8"/>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188966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8"/>
              </a:buClr>
              <a:buSzPts val="4400"/>
              <a:buFont typeface="Calibri"/>
              <a:buNone/>
              <a:defRPr b="1">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C1D1D"/>
              </a:buClr>
              <a:buSzPts val="3200"/>
              <a:buChar char="•"/>
              <a:defRPr>
                <a:solidFill>
                  <a:srgbClr val="1C1D1D"/>
                </a:solidFill>
                <a:latin typeface="Calibri"/>
                <a:ea typeface="Calibri"/>
                <a:cs typeface="Calibri"/>
                <a:sym typeface="Calibri"/>
              </a:defRPr>
            </a:lvl1pPr>
            <a:lvl2pPr marL="914400" lvl="1" indent="-406400" algn="l">
              <a:lnSpc>
                <a:spcPct val="90000"/>
              </a:lnSpc>
              <a:spcBef>
                <a:spcPts val="500"/>
              </a:spcBef>
              <a:spcAft>
                <a:spcPts val="0"/>
              </a:spcAft>
              <a:buClr>
                <a:srgbClr val="1C1D1D"/>
              </a:buClr>
              <a:buSzPts val="2800"/>
              <a:buChar char="•"/>
              <a:defRPr>
                <a:solidFill>
                  <a:srgbClr val="1C1D1D"/>
                </a:solidFill>
                <a:latin typeface="Calibri"/>
                <a:ea typeface="Calibri"/>
                <a:cs typeface="Calibri"/>
                <a:sym typeface="Calibri"/>
              </a:defRPr>
            </a:lvl2pPr>
            <a:lvl3pPr marL="1371600" lvl="2" indent="-381000" algn="l">
              <a:lnSpc>
                <a:spcPct val="90000"/>
              </a:lnSpc>
              <a:spcBef>
                <a:spcPts val="500"/>
              </a:spcBef>
              <a:spcAft>
                <a:spcPts val="0"/>
              </a:spcAft>
              <a:buClr>
                <a:srgbClr val="1C1D1D"/>
              </a:buClr>
              <a:buSzPts val="2400"/>
              <a:buChar char="•"/>
              <a:defRPr>
                <a:solidFill>
                  <a:srgbClr val="1C1D1D"/>
                </a:solidFill>
                <a:latin typeface="Calibri"/>
                <a:ea typeface="Calibri"/>
                <a:cs typeface="Calibri"/>
                <a:sym typeface="Calibri"/>
              </a:defRPr>
            </a:lvl3pPr>
            <a:lvl4pPr marL="1828800" lvl="3" indent="-355600" algn="l">
              <a:lnSpc>
                <a:spcPct val="90000"/>
              </a:lnSpc>
              <a:spcBef>
                <a:spcPts val="500"/>
              </a:spcBef>
              <a:spcAft>
                <a:spcPts val="0"/>
              </a:spcAft>
              <a:buClr>
                <a:srgbClr val="1C1D1D"/>
              </a:buClr>
              <a:buSzPts val="2000"/>
              <a:buChar char="•"/>
              <a:defRPr>
                <a:solidFill>
                  <a:srgbClr val="1C1D1D"/>
                </a:solidFill>
                <a:latin typeface="Calibri"/>
                <a:ea typeface="Calibri"/>
                <a:cs typeface="Calibri"/>
                <a:sym typeface="Calibri"/>
              </a:defRPr>
            </a:lvl4pPr>
            <a:lvl5pPr marL="2286000" lvl="4" indent="-342900" algn="l">
              <a:lnSpc>
                <a:spcPct val="90000"/>
              </a:lnSpc>
              <a:spcBef>
                <a:spcPts val="500"/>
              </a:spcBef>
              <a:spcAft>
                <a:spcPts val="0"/>
              </a:spcAft>
              <a:buClr>
                <a:srgbClr val="1C1D1D"/>
              </a:buClr>
              <a:buSzPts val="1800"/>
              <a:buChar char="•"/>
              <a:defRPr>
                <a:solidFill>
                  <a:srgbClr val="1C1D1D"/>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 name="Google Shape;40;p9"/>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41" name="Google Shape;41;p9"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42" name="Google Shape;42;p9"/>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43" name="Google Shape;43;p9"/>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534445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tsikkodia VER1">
  <p:cSld name="Otsikkodia VER1">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1524000" y="1384028"/>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62628"/>
              </a:buClr>
              <a:buSzPts val="6000"/>
              <a:buFont typeface="Calibri"/>
              <a:buNone/>
              <a:defRPr sz="6000" b="1" i="0">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subTitle" idx="1"/>
          </p:nvPr>
        </p:nvSpPr>
        <p:spPr>
          <a:xfrm>
            <a:off x="1523999" y="3925693"/>
            <a:ext cx="9144000" cy="72463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4C4D50"/>
              </a:buClr>
              <a:buSzPts val="2400"/>
              <a:buNone/>
              <a:defRPr sz="2400">
                <a:solidFill>
                  <a:srgbClr val="4C4D50"/>
                </a:solidFill>
                <a:latin typeface="Calibri"/>
                <a:ea typeface="Calibri"/>
                <a:cs typeface="Calibri"/>
                <a:sym typeface="Calibri"/>
              </a:defRPr>
            </a:lvl1pPr>
            <a:lvl2pPr lvl="1" algn="ctr">
              <a:lnSpc>
                <a:spcPct val="90000"/>
              </a:lnSpc>
              <a:spcBef>
                <a:spcPts val="500"/>
              </a:spcBef>
              <a:spcAft>
                <a:spcPts val="0"/>
              </a:spcAft>
              <a:buClr>
                <a:srgbClr val="1C1D1D"/>
              </a:buClr>
              <a:buSzPts val="2000"/>
              <a:buNone/>
              <a:defRPr sz="2000"/>
            </a:lvl2pPr>
            <a:lvl3pPr lvl="2" algn="ctr">
              <a:lnSpc>
                <a:spcPct val="90000"/>
              </a:lnSpc>
              <a:spcBef>
                <a:spcPts val="500"/>
              </a:spcBef>
              <a:spcAft>
                <a:spcPts val="0"/>
              </a:spcAft>
              <a:buClr>
                <a:srgbClr val="1C1D1D"/>
              </a:buClr>
              <a:buSzPts val="1800"/>
              <a:buNone/>
              <a:defRPr sz="1800"/>
            </a:lvl3pPr>
            <a:lvl4pPr lvl="3" algn="ctr">
              <a:lnSpc>
                <a:spcPct val="90000"/>
              </a:lnSpc>
              <a:spcBef>
                <a:spcPts val="500"/>
              </a:spcBef>
              <a:spcAft>
                <a:spcPts val="0"/>
              </a:spcAft>
              <a:buClr>
                <a:srgbClr val="1C1D1D"/>
              </a:buClr>
              <a:buSzPts val="1600"/>
              <a:buNone/>
              <a:defRPr sz="1600"/>
            </a:lvl4pPr>
            <a:lvl5pPr lvl="4" algn="ctr">
              <a:lnSpc>
                <a:spcPct val="90000"/>
              </a:lnSpc>
              <a:spcBef>
                <a:spcPts val="500"/>
              </a:spcBef>
              <a:spcAft>
                <a:spcPts val="0"/>
              </a:spcAft>
              <a:buClr>
                <a:srgbClr val="1C1D1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10" descr="Kuva, joka sisältää kohteen teksti&#10;&#10;Kuvaus luotu automaattisesti"/>
          <p:cNvPicPr preferRelativeResize="0"/>
          <p:nvPr/>
        </p:nvPicPr>
        <p:blipFill rotWithShape="1">
          <a:blip r:embed="rId2">
            <a:alphaModFix/>
          </a:blip>
          <a:srcRect/>
          <a:stretch/>
        </p:blipFill>
        <p:spPr>
          <a:xfrm>
            <a:off x="721600" y="354898"/>
            <a:ext cx="3635126" cy="799728"/>
          </a:xfrm>
          <a:prstGeom prst="rect">
            <a:avLst/>
          </a:prstGeom>
          <a:noFill/>
          <a:ln>
            <a:noFill/>
          </a:ln>
        </p:spPr>
      </p:pic>
      <p:pic>
        <p:nvPicPr>
          <p:cNvPr id="48" name="Google Shape;48;p10"/>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49" name="Google Shape;49;p10"/>
          <p:cNvPicPr preferRelativeResize="0"/>
          <p:nvPr/>
        </p:nvPicPr>
        <p:blipFill rotWithShape="1">
          <a:blip r:embed="rId4">
            <a:alphaModFix/>
          </a:blip>
          <a:srcRect/>
          <a:stretch/>
        </p:blipFill>
        <p:spPr>
          <a:xfrm>
            <a:off x="9889012" y="6302365"/>
            <a:ext cx="586639" cy="414586"/>
          </a:xfrm>
          <a:prstGeom prst="rect">
            <a:avLst/>
          </a:prstGeom>
          <a:noFill/>
          <a:ln>
            <a:noFill/>
          </a:ln>
        </p:spPr>
      </p:pic>
      <p:sp>
        <p:nvSpPr>
          <p:cNvPr id="50" name="Google Shape;50;p10"/>
          <p:cNvSpPr txBox="1"/>
          <p:nvPr/>
        </p:nvSpPr>
        <p:spPr>
          <a:xfrm>
            <a:off x="2371724" y="6363097"/>
            <a:ext cx="74485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Polkukartta on osa POLKU 2.0 -hanketta, jonka päärahoittaja on Euroopan Unionin Euroopan sosiaalirahasto.</a:t>
            </a:r>
            <a:endParaRPr/>
          </a:p>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Rahoittavana viranomaisena toimii Keski-Suomen ELY-keskus</a:t>
            </a:r>
            <a:endParaRPr sz="800" b="0" i="0">
              <a:solidFill>
                <a:srgbClr val="4C4D50"/>
              </a:solidFill>
              <a:latin typeface="Calibri"/>
              <a:ea typeface="Calibri"/>
              <a:cs typeface="Calibri"/>
              <a:sym typeface="Calibri"/>
            </a:endParaRPr>
          </a:p>
        </p:txBody>
      </p:sp>
      <p:cxnSp>
        <p:nvCxnSpPr>
          <p:cNvPr id="51" name="Google Shape;51;p10"/>
          <p:cNvCxnSpPr/>
          <p:nvPr/>
        </p:nvCxnSpPr>
        <p:spPr>
          <a:xfrm>
            <a:off x="661639" y="6254839"/>
            <a:ext cx="10786946" cy="0"/>
          </a:xfrm>
          <a:prstGeom prst="straightConnector1">
            <a:avLst/>
          </a:prstGeom>
          <a:noFill/>
          <a:ln w="127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4184807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tsikkodia VER2">
  <p:cSld name="Otsikkodia VER2">
    <p:spTree>
      <p:nvGrpSpPr>
        <p:cNvPr id="1" name="Shape 52"/>
        <p:cNvGrpSpPr/>
        <p:nvPr/>
      </p:nvGrpSpPr>
      <p:grpSpPr>
        <a:xfrm>
          <a:off x="0" y="0"/>
          <a:ext cx="0" cy="0"/>
          <a:chOff x="0" y="0"/>
          <a:chExt cx="0" cy="0"/>
        </a:xfrm>
      </p:grpSpPr>
      <p:sp>
        <p:nvSpPr>
          <p:cNvPr id="53" name="Google Shape;53;p11"/>
          <p:cNvSpPr txBox="1">
            <a:spLocks noGrp="1"/>
          </p:cNvSpPr>
          <p:nvPr>
            <p:ph type="ctrTitle"/>
          </p:nvPr>
        </p:nvSpPr>
        <p:spPr>
          <a:xfrm>
            <a:off x="1524000" y="1384028"/>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62628"/>
              </a:buClr>
              <a:buSzPts val="6000"/>
              <a:buFont typeface="Calibri"/>
              <a:buNone/>
              <a:defRPr sz="6000" b="1" i="0">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1"/>
          <p:cNvSpPr txBox="1">
            <a:spLocks noGrp="1"/>
          </p:cNvSpPr>
          <p:nvPr>
            <p:ph type="subTitle" idx="1"/>
          </p:nvPr>
        </p:nvSpPr>
        <p:spPr>
          <a:xfrm>
            <a:off x="1523999" y="3925693"/>
            <a:ext cx="9144000" cy="72463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4C4D50"/>
              </a:buClr>
              <a:buSzPts val="2400"/>
              <a:buNone/>
              <a:defRPr sz="2400">
                <a:solidFill>
                  <a:srgbClr val="4C4D50"/>
                </a:solidFill>
                <a:latin typeface="Calibri"/>
                <a:ea typeface="Calibri"/>
                <a:cs typeface="Calibri"/>
                <a:sym typeface="Calibri"/>
              </a:defRPr>
            </a:lvl1pPr>
            <a:lvl2pPr lvl="1" algn="ctr">
              <a:lnSpc>
                <a:spcPct val="90000"/>
              </a:lnSpc>
              <a:spcBef>
                <a:spcPts val="500"/>
              </a:spcBef>
              <a:spcAft>
                <a:spcPts val="0"/>
              </a:spcAft>
              <a:buClr>
                <a:srgbClr val="1C1D1D"/>
              </a:buClr>
              <a:buSzPts val="2000"/>
              <a:buNone/>
              <a:defRPr sz="2000"/>
            </a:lvl2pPr>
            <a:lvl3pPr lvl="2" algn="ctr">
              <a:lnSpc>
                <a:spcPct val="90000"/>
              </a:lnSpc>
              <a:spcBef>
                <a:spcPts val="500"/>
              </a:spcBef>
              <a:spcAft>
                <a:spcPts val="0"/>
              </a:spcAft>
              <a:buClr>
                <a:srgbClr val="1C1D1D"/>
              </a:buClr>
              <a:buSzPts val="1800"/>
              <a:buNone/>
              <a:defRPr sz="1800"/>
            </a:lvl3pPr>
            <a:lvl4pPr lvl="3" algn="ctr">
              <a:lnSpc>
                <a:spcPct val="90000"/>
              </a:lnSpc>
              <a:spcBef>
                <a:spcPts val="500"/>
              </a:spcBef>
              <a:spcAft>
                <a:spcPts val="0"/>
              </a:spcAft>
              <a:buClr>
                <a:srgbClr val="1C1D1D"/>
              </a:buClr>
              <a:buSzPts val="1600"/>
              <a:buNone/>
              <a:defRPr sz="1600"/>
            </a:lvl4pPr>
            <a:lvl5pPr lvl="4" algn="ctr">
              <a:lnSpc>
                <a:spcPct val="90000"/>
              </a:lnSpc>
              <a:spcBef>
                <a:spcPts val="500"/>
              </a:spcBef>
              <a:spcAft>
                <a:spcPts val="0"/>
              </a:spcAft>
              <a:buClr>
                <a:srgbClr val="1C1D1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5" name="Google Shape;55;p11" descr="Kuva, joka sisältää kohteen teksti&#10;&#10;Kuvaus luotu automaattisesti"/>
          <p:cNvPicPr preferRelativeResize="0"/>
          <p:nvPr/>
        </p:nvPicPr>
        <p:blipFill rotWithShape="1">
          <a:blip r:embed="rId2">
            <a:alphaModFix/>
          </a:blip>
          <a:srcRect/>
          <a:stretch/>
        </p:blipFill>
        <p:spPr>
          <a:xfrm>
            <a:off x="382238" y="310993"/>
            <a:ext cx="4177137" cy="918970"/>
          </a:xfrm>
          <a:prstGeom prst="rect">
            <a:avLst/>
          </a:prstGeom>
          <a:noFill/>
          <a:ln>
            <a:noFill/>
          </a:ln>
        </p:spPr>
      </p:pic>
      <p:pic>
        <p:nvPicPr>
          <p:cNvPr id="56" name="Google Shape;56;p11"/>
          <p:cNvPicPr preferRelativeResize="0"/>
          <p:nvPr/>
        </p:nvPicPr>
        <p:blipFill rotWithShape="1">
          <a:blip r:embed="rId3">
            <a:alphaModFix/>
          </a:blip>
          <a:srcRect/>
          <a:stretch/>
        </p:blipFill>
        <p:spPr>
          <a:xfrm>
            <a:off x="6074490" y="5473301"/>
            <a:ext cx="579401" cy="600095"/>
          </a:xfrm>
          <a:prstGeom prst="rect">
            <a:avLst/>
          </a:prstGeom>
          <a:noFill/>
          <a:ln>
            <a:noFill/>
          </a:ln>
        </p:spPr>
      </p:pic>
      <p:pic>
        <p:nvPicPr>
          <p:cNvPr id="57" name="Google Shape;57;p11"/>
          <p:cNvPicPr preferRelativeResize="0"/>
          <p:nvPr/>
        </p:nvPicPr>
        <p:blipFill rotWithShape="1">
          <a:blip r:embed="rId4">
            <a:alphaModFix/>
          </a:blip>
          <a:srcRect/>
          <a:stretch/>
        </p:blipFill>
        <p:spPr>
          <a:xfrm>
            <a:off x="5017311" y="5416443"/>
            <a:ext cx="855674" cy="604717"/>
          </a:xfrm>
          <a:prstGeom prst="rect">
            <a:avLst/>
          </a:prstGeom>
          <a:noFill/>
          <a:ln>
            <a:noFill/>
          </a:ln>
        </p:spPr>
      </p:pic>
      <p:sp>
        <p:nvSpPr>
          <p:cNvPr id="58" name="Google Shape;58;p11"/>
          <p:cNvSpPr txBox="1"/>
          <p:nvPr/>
        </p:nvSpPr>
        <p:spPr>
          <a:xfrm>
            <a:off x="2371724" y="6363097"/>
            <a:ext cx="74485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Polkukartta on osa POLKU 2.0 -hanketta, jonka päärahoittaja on Euroopan Unionin Euroopan sosiaalirahasto.</a:t>
            </a:r>
            <a:endParaRPr/>
          </a:p>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Rahoittavana viranomaisena toimii Keski-Suomen ELY-keskus</a:t>
            </a:r>
            <a:endParaRPr sz="800" b="0" i="0">
              <a:solidFill>
                <a:srgbClr val="4C4D50"/>
              </a:solidFill>
              <a:latin typeface="Calibri"/>
              <a:ea typeface="Calibri"/>
              <a:cs typeface="Calibri"/>
              <a:sym typeface="Calibri"/>
            </a:endParaRPr>
          </a:p>
        </p:txBody>
      </p:sp>
    </p:spTree>
    <p:extLst>
      <p:ext uri="{BB962C8B-B14F-4D97-AF65-F5344CB8AC3E}">
        <p14:creationId xmlns:p14="http://schemas.microsoft.com/office/powerpoint/2010/main" val="3694165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ukodia VER1" type="blank">
  <p:cSld name="Taukodia VER1">
    <p:spTree>
      <p:nvGrpSpPr>
        <p:cNvPr id="1" name="Shape 59"/>
        <p:cNvGrpSpPr/>
        <p:nvPr/>
      </p:nvGrpSpPr>
      <p:grpSpPr>
        <a:xfrm>
          <a:off x="0" y="0"/>
          <a:ext cx="0" cy="0"/>
          <a:chOff x="0" y="0"/>
          <a:chExt cx="0" cy="0"/>
        </a:xfrm>
      </p:grpSpPr>
      <p:pic>
        <p:nvPicPr>
          <p:cNvPr id="60" name="Google Shape;60;p12" descr="Kuva, joka sisältää kohteen teksti&#10;&#10;Kuvaus luotu automaattisesti"/>
          <p:cNvPicPr preferRelativeResize="0"/>
          <p:nvPr/>
        </p:nvPicPr>
        <p:blipFill rotWithShape="1">
          <a:blip r:embed="rId2">
            <a:alphaModFix/>
          </a:blip>
          <a:srcRect/>
          <a:stretch/>
        </p:blipFill>
        <p:spPr>
          <a:xfrm>
            <a:off x="1001506" y="2114550"/>
            <a:ext cx="10188988" cy="2241574"/>
          </a:xfrm>
          <a:prstGeom prst="rect">
            <a:avLst/>
          </a:prstGeom>
          <a:noFill/>
          <a:ln>
            <a:noFill/>
          </a:ln>
        </p:spPr>
      </p:pic>
      <p:pic>
        <p:nvPicPr>
          <p:cNvPr id="61" name="Google Shape;61;p12"/>
          <p:cNvPicPr preferRelativeResize="0"/>
          <p:nvPr/>
        </p:nvPicPr>
        <p:blipFill rotWithShape="1">
          <a:blip r:embed="rId3">
            <a:alphaModFix/>
          </a:blip>
          <a:srcRect/>
          <a:stretch/>
        </p:blipFill>
        <p:spPr>
          <a:xfrm>
            <a:off x="11190494" y="6212556"/>
            <a:ext cx="445739" cy="461659"/>
          </a:xfrm>
          <a:prstGeom prst="rect">
            <a:avLst/>
          </a:prstGeom>
          <a:noFill/>
          <a:ln>
            <a:noFill/>
          </a:ln>
        </p:spPr>
      </p:pic>
      <p:pic>
        <p:nvPicPr>
          <p:cNvPr id="62" name="Google Shape;62;p12"/>
          <p:cNvPicPr preferRelativeResize="0"/>
          <p:nvPr/>
        </p:nvPicPr>
        <p:blipFill rotWithShape="1">
          <a:blip r:embed="rId4">
            <a:alphaModFix/>
          </a:blip>
          <a:srcRect/>
          <a:stretch/>
        </p:blipFill>
        <p:spPr>
          <a:xfrm>
            <a:off x="10481657" y="6179900"/>
            <a:ext cx="586639" cy="414586"/>
          </a:xfrm>
          <a:prstGeom prst="rect">
            <a:avLst/>
          </a:prstGeom>
          <a:noFill/>
          <a:ln>
            <a:noFill/>
          </a:ln>
        </p:spPr>
      </p:pic>
    </p:spTree>
    <p:extLst>
      <p:ext uri="{BB962C8B-B14F-4D97-AF65-F5344CB8AC3E}">
        <p14:creationId xmlns:p14="http://schemas.microsoft.com/office/powerpoint/2010/main" val="200042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322198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äliotsikkodia VER 1" type="secHead">
  <p:cSld name="Väliotsikkodia VER 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8"/>
              </a:buClr>
              <a:buSzPts val="5400"/>
              <a:buFont typeface="Calibri"/>
              <a:buNone/>
              <a:defRPr sz="5400" b="1">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4C4D50"/>
              </a:buClr>
              <a:buSzPts val="2400"/>
              <a:buNone/>
              <a:defRPr sz="2400">
                <a:solidFill>
                  <a:srgbClr val="4C4D50"/>
                </a:solidFill>
                <a:latin typeface="Calibri"/>
                <a:ea typeface="Calibri"/>
                <a:cs typeface="Calibri"/>
                <a:sym typeface="Calibri"/>
              </a:defRPr>
            </a:lvl1pPr>
            <a:lvl2pPr marL="914400" lvl="1" indent="-228600" algn="l">
              <a:lnSpc>
                <a:spcPct val="90000"/>
              </a:lnSpc>
              <a:spcBef>
                <a:spcPts val="500"/>
              </a:spcBef>
              <a:spcAft>
                <a:spcPts val="0"/>
              </a:spcAft>
              <a:buClr>
                <a:srgbClr val="8E8F8F"/>
              </a:buClr>
              <a:buSzPts val="2000"/>
              <a:buNone/>
              <a:defRPr sz="2000">
                <a:solidFill>
                  <a:srgbClr val="8E8F8F"/>
                </a:solidFill>
              </a:defRPr>
            </a:lvl2pPr>
            <a:lvl3pPr marL="1371600" lvl="2" indent="-228600" algn="l">
              <a:lnSpc>
                <a:spcPct val="90000"/>
              </a:lnSpc>
              <a:spcBef>
                <a:spcPts val="500"/>
              </a:spcBef>
              <a:spcAft>
                <a:spcPts val="0"/>
              </a:spcAft>
              <a:buClr>
                <a:srgbClr val="8E8F8F"/>
              </a:buClr>
              <a:buSzPts val="1800"/>
              <a:buNone/>
              <a:defRPr sz="1800">
                <a:solidFill>
                  <a:srgbClr val="8E8F8F"/>
                </a:solidFill>
              </a:defRPr>
            </a:lvl3pPr>
            <a:lvl4pPr marL="1828800" lvl="3" indent="-228600" algn="l">
              <a:lnSpc>
                <a:spcPct val="90000"/>
              </a:lnSpc>
              <a:spcBef>
                <a:spcPts val="500"/>
              </a:spcBef>
              <a:spcAft>
                <a:spcPts val="0"/>
              </a:spcAft>
              <a:buClr>
                <a:srgbClr val="8E8F8F"/>
              </a:buClr>
              <a:buSzPts val="1600"/>
              <a:buNone/>
              <a:defRPr sz="1600">
                <a:solidFill>
                  <a:srgbClr val="8E8F8F"/>
                </a:solidFill>
              </a:defRPr>
            </a:lvl4pPr>
            <a:lvl5pPr marL="2286000" lvl="4" indent="-228600" algn="l">
              <a:lnSpc>
                <a:spcPct val="90000"/>
              </a:lnSpc>
              <a:spcBef>
                <a:spcPts val="500"/>
              </a:spcBef>
              <a:spcAft>
                <a:spcPts val="0"/>
              </a:spcAft>
              <a:buClr>
                <a:srgbClr val="8E8F8F"/>
              </a:buClr>
              <a:buSzPts val="1600"/>
              <a:buNone/>
              <a:defRPr sz="1600">
                <a:solidFill>
                  <a:srgbClr val="8E8F8F"/>
                </a:solidFill>
              </a:defRPr>
            </a:lvl5pPr>
            <a:lvl6pPr marL="2743200" lvl="5" indent="-228600" algn="l">
              <a:lnSpc>
                <a:spcPct val="90000"/>
              </a:lnSpc>
              <a:spcBef>
                <a:spcPts val="500"/>
              </a:spcBef>
              <a:spcAft>
                <a:spcPts val="0"/>
              </a:spcAft>
              <a:buClr>
                <a:srgbClr val="8E8F8F"/>
              </a:buClr>
              <a:buSzPts val="1600"/>
              <a:buNone/>
              <a:defRPr sz="1600">
                <a:solidFill>
                  <a:srgbClr val="8E8F8F"/>
                </a:solidFill>
              </a:defRPr>
            </a:lvl6pPr>
            <a:lvl7pPr marL="3200400" lvl="6" indent="-228600" algn="l">
              <a:lnSpc>
                <a:spcPct val="90000"/>
              </a:lnSpc>
              <a:spcBef>
                <a:spcPts val="500"/>
              </a:spcBef>
              <a:spcAft>
                <a:spcPts val="0"/>
              </a:spcAft>
              <a:buClr>
                <a:srgbClr val="8E8F8F"/>
              </a:buClr>
              <a:buSzPts val="1600"/>
              <a:buNone/>
              <a:defRPr sz="1600">
                <a:solidFill>
                  <a:srgbClr val="8E8F8F"/>
                </a:solidFill>
              </a:defRPr>
            </a:lvl7pPr>
            <a:lvl8pPr marL="3657600" lvl="7" indent="-228600" algn="l">
              <a:lnSpc>
                <a:spcPct val="90000"/>
              </a:lnSpc>
              <a:spcBef>
                <a:spcPts val="500"/>
              </a:spcBef>
              <a:spcAft>
                <a:spcPts val="0"/>
              </a:spcAft>
              <a:buClr>
                <a:srgbClr val="8E8F8F"/>
              </a:buClr>
              <a:buSzPts val="1600"/>
              <a:buNone/>
              <a:defRPr sz="1600">
                <a:solidFill>
                  <a:srgbClr val="8E8F8F"/>
                </a:solidFill>
              </a:defRPr>
            </a:lvl8pPr>
            <a:lvl9pPr marL="4114800" lvl="8" indent="-228600" algn="l">
              <a:lnSpc>
                <a:spcPct val="90000"/>
              </a:lnSpc>
              <a:spcBef>
                <a:spcPts val="500"/>
              </a:spcBef>
              <a:spcAft>
                <a:spcPts val="0"/>
              </a:spcAft>
              <a:buClr>
                <a:srgbClr val="8E8F8F"/>
              </a:buClr>
              <a:buSzPts val="1600"/>
              <a:buNone/>
              <a:defRPr sz="1600">
                <a:solidFill>
                  <a:srgbClr val="8E8F8F"/>
                </a:solidFill>
              </a:defRPr>
            </a:lvl9pPr>
          </a:lstStyle>
          <a:p>
            <a:endParaRPr/>
          </a:p>
        </p:txBody>
      </p:sp>
      <p:cxnSp>
        <p:nvCxnSpPr>
          <p:cNvPr id="66" name="Google Shape;66;p13"/>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67" name="Google Shape;67;p13" descr="Kuva, joka sisältää kohteen teksti&#10;&#10;Kuvaus luotu automaattisesti"/>
          <p:cNvPicPr preferRelativeResize="0"/>
          <p:nvPr/>
        </p:nvPicPr>
        <p:blipFill rotWithShape="1">
          <a:blip r:embed="rId2">
            <a:alphaModFix/>
          </a:blip>
          <a:srcRect/>
          <a:stretch/>
        </p:blipFill>
        <p:spPr>
          <a:xfrm>
            <a:off x="349324" y="310994"/>
            <a:ext cx="4676550" cy="1028841"/>
          </a:xfrm>
          <a:prstGeom prst="rect">
            <a:avLst/>
          </a:prstGeom>
          <a:noFill/>
          <a:ln>
            <a:noFill/>
          </a:ln>
        </p:spPr>
      </p:pic>
      <p:pic>
        <p:nvPicPr>
          <p:cNvPr id="68" name="Google Shape;68;p13"/>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69" name="Google Shape;69;p13"/>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2126274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äliotsikkodia VER2">
  <p:cSld name="Väliotsikkodia VER2">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97312" y="84216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8"/>
              </a:buClr>
              <a:buSzPts val="5400"/>
              <a:buFont typeface="Calibri"/>
              <a:buNone/>
              <a:defRPr sz="5400" b="1">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a:off x="797312" y="38909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4C4D50"/>
              </a:buClr>
              <a:buSzPts val="2400"/>
              <a:buNone/>
              <a:defRPr sz="2400">
                <a:solidFill>
                  <a:srgbClr val="4C4D50"/>
                </a:solidFill>
                <a:latin typeface="Calibri"/>
                <a:ea typeface="Calibri"/>
                <a:cs typeface="Calibri"/>
                <a:sym typeface="Calibri"/>
              </a:defRPr>
            </a:lvl1pPr>
            <a:lvl2pPr marL="914400" lvl="1" indent="-228600" algn="l">
              <a:lnSpc>
                <a:spcPct val="90000"/>
              </a:lnSpc>
              <a:spcBef>
                <a:spcPts val="500"/>
              </a:spcBef>
              <a:spcAft>
                <a:spcPts val="0"/>
              </a:spcAft>
              <a:buClr>
                <a:srgbClr val="8E8F8F"/>
              </a:buClr>
              <a:buSzPts val="2000"/>
              <a:buNone/>
              <a:defRPr sz="2000">
                <a:solidFill>
                  <a:srgbClr val="8E8F8F"/>
                </a:solidFill>
              </a:defRPr>
            </a:lvl2pPr>
            <a:lvl3pPr marL="1371600" lvl="2" indent="-228600" algn="l">
              <a:lnSpc>
                <a:spcPct val="90000"/>
              </a:lnSpc>
              <a:spcBef>
                <a:spcPts val="500"/>
              </a:spcBef>
              <a:spcAft>
                <a:spcPts val="0"/>
              </a:spcAft>
              <a:buClr>
                <a:srgbClr val="8E8F8F"/>
              </a:buClr>
              <a:buSzPts val="1800"/>
              <a:buNone/>
              <a:defRPr sz="1800">
                <a:solidFill>
                  <a:srgbClr val="8E8F8F"/>
                </a:solidFill>
              </a:defRPr>
            </a:lvl3pPr>
            <a:lvl4pPr marL="1828800" lvl="3" indent="-228600" algn="l">
              <a:lnSpc>
                <a:spcPct val="90000"/>
              </a:lnSpc>
              <a:spcBef>
                <a:spcPts val="500"/>
              </a:spcBef>
              <a:spcAft>
                <a:spcPts val="0"/>
              </a:spcAft>
              <a:buClr>
                <a:srgbClr val="8E8F8F"/>
              </a:buClr>
              <a:buSzPts val="1600"/>
              <a:buNone/>
              <a:defRPr sz="1600">
                <a:solidFill>
                  <a:srgbClr val="8E8F8F"/>
                </a:solidFill>
              </a:defRPr>
            </a:lvl4pPr>
            <a:lvl5pPr marL="2286000" lvl="4" indent="-228600" algn="l">
              <a:lnSpc>
                <a:spcPct val="90000"/>
              </a:lnSpc>
              <a:spcBef>
                <a:spcPts val="500"/>
              </a:spcBef>
              <a:spcAft>
                <a:spcPts val="0"/>
              </a:spcAft>
              <a:buClr>
                <a:srgbClr val="8E8F8F"/>
              </a:buClr>
              <a:buSzPts val="1600"/>
              <a:buNone/>
              <a:defRPr sz="1600">
                <a:solidFill>
                  <a:srgbClr val="8E8F8F"/>
                </a:solidFill>
              </a:defRPr>
            </a:lvl5pPr>
            <a:lvl6pPr marL="2743200" lvl="5" indent="-228600" algn="l">
              <a:lnSpc>
                <a:spcPct val="90000"/>
              </a:lnSpc>
              <a:spcBef>
                <a:spcPts val="500"/>
              </a:spcBef>
              <a:spcAft>
                <a:spcPts val="0"/>
              </a:spcAft>
              <a:buClr>
                <a:srgbClr val="8E8F8F"/>
              </a:buClr>
              <a:buSzPts val="1600"/>
              <a:buNone/>
              <a:defRPr sz="1600">
                <a:solidFill>
                  <a:srgbClr val="8E8F8F"/>
                </a:solidFill>
              </a:defRPr>
            </a:lvl6pPr>
            <a:lvl7pPr marL="3200400" lvl="6" indent="-228600" algn="l">
              <a:lnSpc>
                <a:spcPct val="90000"/>
              </a:lnSpc>
              <a:spcBef>
                <a:spcPts val="500"/>
              </a:spcBef>
              <a:spcAft>
                <a:spcPts val="0"/>
              </a:spcAft>
              <a:buClr>
                <a:srgbClr val="8E8F8F"/>
              </a:buClr>
              <a:buSzPts val="1600"/>
              <a:buNone/>
              <a:defRPr sz="1600">
                <a:solidFill>
                  <a:srgbClr val="8E8F8F"/>
                </a:solidFill>
              </a:defRPr>
            </a:lvl7pPr>
            <a:lvl8pPr marL="3657600" lvl="7" indent="-228600" algn="l">
              <a:lnSpc>
                <a:spcPct val="90000"/>
              </a:lnSpc>
              <a:spcBef>
                <a:spcPts val="500"/>
              </a:spcBef>
              <a:spcAft>
                <a:spcPts val="0"/>
              </a:spcAft>
              <a:buClr>
                <a:srgbClr val="8E8F8F"/>
              </a:buClr>
              <a:buSzPts val="1600"/>
              <a:buNone/>
              <a:defRPr sz="1600">
                <a:solidFill>
                  <a:srgbClr val="8E8F8F"/>
                </a:solidFill>
              </a:defRPr>
            </a:lvl8pPr>
            <a:lvl9pPr marL="4114800" lvl="8" indent="-228600" algn="l">
              <a:lnSpc>
                <a:spcPct val="90000"/>
              </a:lnSpc>
              <a:spcBef>
                <a:spcPts val="500"/>
              </a:spcBef>
              <a:spcAft>
                <a:spcPts val="0"/>
              </a:spcAft>
              <a:buClr>
                <a:srgbClr val="8E8F8F"/>
              </a:buClr>
              <a:buSzPts val="1600"/>
              <a:buNone/>
              <a:defRPr sz="1600">
                <a:solidFill>
                  <a:srgbClr val="8E8F8F"/>
                </a:solidFill>
              </a:defRPr>
            </a:lvl9pPr>
          </a:lstStyle>
          <a:p>
            <a:endParaRPr/>
          </a:p>
        </p:txBody>
      </p:sp>
      <p:cxnSp>
        <p:nvCxnSpPr>
          <p:cNvPr id="73" name="Google Shape;73;p14"/>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74" name="Google Shape;74;p14"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75" name="Google Shape;75;p14"/>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76" name="Google Shape;76;p14"/>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3081998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8"/>
              </a:buClr>
              <a:buSzPts val="4400"/>
              <a:buFont typeface="Calibri"/>
              <a:buNone/>
              <a:defRPr b="1">
                <a:solidFill>
                  <a:srgbClr val="26262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8"/>
              </a:buClr>
              <a:buSzPts val="2400"/>
              <a:buNone/>
              <a:defRPr sz="2400" b="1">
                <a:solidFill>
                  <a:srgbClr val="262628"/>
                </a:solidFill>
                <a:latin typeface="Calibri"/>
                <a:ea typeface="Calibri"/>
                <a:cs typeface="Calibri"/>
                <a:sym typeface="Calibri"/>
              </a:defRPr>
            </a:lvl1pPr>
            <a:lvl2pPr marL="914400" lvl="1" indent="-228600" algn="l">
              <a:lnSpc>
                <a:spcPct val="90000"/>
              </a:lnSpc>
              <a:spcBef>
                <a:spcPts val="500"/>
              </a:spcBef>
              <a:spcAft>
                <a:spcPts val="0"/>
              </a:spcAft>
              <a:buClr>
                <a:srgbClr val="1C1D1D"/>
              </a:buClr>
              <a:buSzPts val="2000"/>
              <a:buNone/>
              <a:defRPr sz="2000" b="1"/>
            </a:lvl2pPr>
            <a:lvl3pPr marL="1371600" lvl="2" indent="-228600" algn="l">
              <a:lnSpc>
                <a:spcPct val="90000"/>
              </a:lnSpc>
              <a:spcBef>
                <a:spcPts val="500"/>
              </a:spcBef>
              <a:spcAft>
                <a:spcPts val="0"/>
              </a:spcAft>
              <a:buClr>
                <a:srgbClr val="1C1D1D"/>
              </a:buClr>
              <a:buSzPts val="1800"/>
              <a:buNone/>
              <a:defRPr sz="1800" b="1"/>
            </a:lvl3pPr>
            <a:lvl4pPr marL="1828800" lvl="3" indent="-228600" algn="l">
              <a:lnSpc>
                <a:spcPct val="90000"/>
              </a:lnSpc>
              <a:spcBef>
                <a:spcPts val="500"/>
              </a:spcBef>
              <a:spcAft>
                <a:spcPts val="0"/>
              </a:spcAft>
              <a:buClr>
                <a:srgbClr val="1C1D1D"/>
              </a:buClr>
              <a:buSzPts val="1600"/>
              <a:buNone/>
              <a:defRPr sz="1600" b="1"/>
            </a:lvl4pPr>
            <a:lvl5pPr marL="2286000" lvl="4" indent="-228600" algn="l">
              <a:lnSpc>
                <a:spcPct val="90000"/>
              </a:lnSpc>
              <a:spcBef>
                <a:spcPts val="500"/>
              </a:spcBef>
              <a:spcAft>
                <a:spcPts val="0"/>
              </a:spcAft>
              <a:buClr>
                <a:srgbClr val="1C1D1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C1D1D"/>
              </a:buClr>
              <a:buSzPts val="2400"/>
              <a:buChar char="•"/>
              <a:defRPr sz="2400">
                <a:solidFill>
                  <a:srgbClr val="1C1D1D"/>
                </a:solidFill>
                <a:latin typeface="Calibri"/>
                <a:ea typeface="Calibri"/>
                <a:cs typeface="Calibri"/>
                <a:sym typeface="Calibri"/>
              </a:defRPr>
            </a:lvl1pPr>
            <a:lvl2pPr marL="914400" lvl="1" indent="-355600" algn="l">
              <a:lnSpc>
                <a:spcPct val="90000"/>
              </a:lnSpc>
              <a:spcBef>
                <a:spcPts val="500"/>
              </a:spcBef>
              <a:spcAft>
                <a:spcPts val="0"/>
              </a:spcAft>
              <a:buClr>
                <a:srgbClr val="1C1D1D"/>
              </a:buClr>
              <a:buSzPts val="2000"/>
              <a:buChar char="•"/>
              <a:defRPr sz="2000">
                <a:solidFill>
                  <a:srgbClr val="1C1D1D"/>
                </a:solidFill>
                <a:latin typeface="Calibri"/>
                <a:ea typeface="Calibri"/>
                <a:cs typeface="Calibri"/>
                <a:sym typeface="Calibri"/>
              </a:defRPr>
            </a:lvl2pPr>
            <a:lvl3pPr marL="1371600" lvl="2" indent="-342900" algn="l">
              <a:lnSpc>
                <a:spcPct val="90000"/>
              </a:lnSpc>
              <a:spcBef>
                <a:spcPts val="500"/>
              </a:spcBef>
              <a:spcAft>
                <a:spcPts val="0"/>
              </a:spcAft>
              <a:buClr>
                <a:srgbClr val="1C1D1D"/>
              </a:buClr>
              <a:buSzPts val="1800"/>
              <a:buChar char="•"/>
              <a:defRPr sz="1800">
                <a:solidFill>
                  <a:srgbClr val="1C1D1D"/>
                </a:solidFill>
                <a:latin typeface="Calibri"/>
                <a:ea typeface="Calibri"/>
                <a:cs typeface="Calibri"/>
                <a:sym typeface="Calibri"/>
              </a:defRPr>
            </a:lvl3pPr>
            <a:lvl4pPr marL="1828800" lvl="3" indent="-317500" algn="l">
              <a:lnSpc>
                <a:spcPct val="90000"/>
              </a:lnSpc>
              <a:spcBef>
                <a:spcPts val="500"/>
              </a:spcBef>
              <a:spcAft>
                <a:spcPts val="0"/>
              </a:spcAft>
              <a:buClr>
                <a:srgbClr val="1C1D1D"/>
              </a:buClr>
              <a:buSzPts val="1400"/>
              <a:buChar char="•"/>
              <a:defRPr sz="1400">
                <a:solidFill>
                  <a:srgbClr val="1C1D1D"/>
                </a:solidFill>
                <a:latin typeface="Calibri"/>
                <a:ea typeface="Calibri"/>
                <a:cs typeface="Calibri"/>
                <a:sym typeface="Calibri"/>
              </a:defRPr>
            </a:lvl4pPr>
            <a:lvl5pPr marL="2286000" lvl="4" indent="-317500" algn="l">
              <a:lnSpc>
                <a:spcPct val="90000"/>
              </a:lnSpc>
              <a:spcBef>
                <a:spcPts val="500"/>
              </a:spcBef>
              <a:spcAft>
                <a:spcPts val="0"/>
              </a:spcAft>
              <a:buClr>
                <a:srgbClr val="1C1D1D"/>
              </a:buClr>
              <a:buSzPts val="1400"/>
              <a:buChar char="•"/>
              <a:defRPr sz="1400">
                <a:solidFill>
                  <a:srgbClr val="1C1D1D"/>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8"/>
              </a:buClr>
              <a:buSzPts val="2400"/>
              <a:buNone/>
              <a:defRPr sz="2400" b="1">
                <a:solidFill>
                  <a:srgbClr val="262628"/>
                </a:solidFill>
                <a:latin typeface="Calibri"/>
                <a:ea typeface="Calibri"/>
                <a:cs typeface="Calibri"/>
                <a:sym typeface="Calibri"/>
              </a:defRPr>
            </a:lvl1pPr>
            <a:lvl2pPr marL="914400" lvl="1" indent="-228600" algn="l">
              <a:lnSpc>
                <a:spcPct val="90000"/>
              </a:lnSpc>
              <a:spcBef>
                <a:spcPts val="500"/>
              </a:spcBef>
              <a:spcAft>
                <a:spcPts val="0"/>
              </a:spcAft>
              <a:buClr>
                <a:srgbClr val="1C1D1D"/>
              </a:buClr>
              <a:buSzPts val="2000"/>
              <a:buNone/>
              <a:defRPr sz="2000" b="1"/>
            </a:lvl2pPr>
            <a:lvl3pPr marL="1371600" lvl="2" indent="-228600" algn="l">
              <a:lnSpc>
                <a:spcPct val="90000"/>
              </a:lnSpc>
              <a:spcBef>
                <a:spcPts val="500"/>
              </a:spcBef>
              <a:spcAft>
                <a:spcPts val="0"/>
              </a:spcAft>
              <a:buClr>
                <a:srgbClr val="1C1D1D"/>
              </a:buClr>
              <a:buSzPts val="1800"/>
              <a:buNone/>
              <a:defRPr sz="1800" b="1"/>
            </a:lvl3pPr>
            <a:lvl4pPr marL="1828800" lvl="3" indent="-228600" algn="l">
              <a:lnSpc>
                <a:spcPct val="90000"/>
              </a:lnSpc>
              <a:spcBef>
                <a:spcPts val="500"/>
              </a:spcBef>
              <a:spcAft>
                <a:spcPts val="0"/>
              </a:spcAft>
              <a:buClr>
                <a:srgbClr val="1C1D1D"/>
              </a:buClr>
              <a:buSzPts val="1600"/>
              <a:buNone/>
              <a:defRPr sz="1600" b="1"/>
            </a:lvl4pPr>
            <a:lvl5pPr marL="2286000" lvl="4" indent="-228600" algn="l">
              <a:lnSpc>
                <a:spcPct val="90000"/>
              </a:lnSpc>
              <a:spcBef>
                <a:spcPts val="500"/>
              </a:spcBef>
              <a:spcAft>
                <a:spcPts val="0"/>
              </a:spcAft>
              <a:buClr>
                <a:srgbClr val="1C1D1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5"/>
          <p:cNvSpPr txBox="1">
            <a:spLocks noGrp="1"/>
          </p:cNvSpPr>
          <p:nvPr>
            <p:ph type="body" idx="4"/>
          </p:nvPr>
        </p:nvSpPr>
        <p:spPr>
          <a:xfrm>
            <a:off x="6172200"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C1D1D"/>
              </a:buClr>
              <a:buSzPts val="2400"/>
              <a:buChar char="•"/>
              <a:defRPr sz="2400">
                <a:solidFill>
                  <a:srgbClr val="1C1D1D"/>
                </a:solidFill>
                <a:latin typeface="Calibri"/>
                <a:ea typeface="Calibri"/>
                <a:cs typeface="Calibri"/>
                <a:sym typeface="Calibri"/>
              </a:defRPr>
            </a:lvl1pPr>
            <a:lvl2pPr marL="914400" lvl="1" indent="-355600" algn="l">
              <a:lnSpc>
                <a:spcPct val="90000"/>
              </a:lnSpc>
              <a:spcBef>
                <a:spcPts val="500"/>
              </a:spcBef>
              <a:spcAft>
                <a:spcPts val="0"/>
              </a:spcAft>
              <a:buClr>
                <a:srgbClr val="1C1D1D"/>
              </a:buClr>
              <a:buSzPts val="2000"/>
              <a:buChar char="•"/>
              <a:defRPr sz="2000">
                <a:solidFill>
                  <a:srgbClr val="1C1D1D"/>
                </a:solidFill>
                <a:latin typeface="Calibri"/>
                <a:ea typeface="Calibri"/>
                <a:cs typeface="Calibri"/>
                <a:sym typeface="Calibri"/>
              </a:defRPr>
            </a:lvl2pPr>
            <a:lvl3pPr marL="1371600" lvl="2" indent="-342900" algn="l">
              <a:lnSpc>
                <a:spcPct val="90000"/>
              </a:lnSpc>
              <a:spcBef>
                <a:spcPts val="500"/>
              </a:spcBef>
              <a:spcAft>
                <a:spcPts val="0"/>
              </a:spcAft>
              <a:buClr>
                <a:srgbClr val="1C1D1D"/>
              </a:buClr>
              <a:buSzPts val="1800"/>
              <a:buChar char="•"/>
              <a:defRPr sz="1800">
                <a:solidFill>
                  <a:srgbClr val="1C1D1D"/>
                </a:solidFill>
                <a:latin typeface="Calibri"/>
                <a:ea typeface="Calibri"/>
                <a:cs typeface="Calibri"/>
                <a:sym typeface="Calibri"/>
              </a:defRPr>
            </a:lvl3pPr>
            <a:lvl4pPr marL="1828800" lvl="3" indent="-317500" algn="l">
              <a:lnSpc>
                <a:spcPct val="90000"/>
              </a:lnSpc>
              <a:spcBef>
                <a:spcPts val="500"/>
              </a:spcBef>
              <a:spcAft>
                <a:spcPts val="0"/>
              </a:spcAft>
              <a:buClr>
                <a:srgbClr val="1C1D1D"/>
              </a:buClr>
              <a:buSzPts val="1400"/>
              <a:buChar char="•"/>
              <a:defRPr sz="1400">
                <a:solidFill>
                  <a:srgbClr val="1C1D1D"/>
                </a:solidFill>
                <a:latin typeface="Calibri"/>
                <a:ea typeface="Calibri"/>
                <a:cs typeface="Calibri"/>
                <a:sym typeface="Calibri"/>
              </a:defRPr>
            </a:lvl4pPr>
            <a:lvl5pPr marL="2286000" lvl="4" indent="-317500" algn="l">
              <a:lnSpc>
                <a:spcPct val="90000"/>
              </a:lnSpc>
              <a:spcBef>
                <a:spcPts val="500"/>
              </a:spcBef>
              <a:spcAft>
                <a:spcPts val="0"/>
              </a:spcAft>
              <a:buClr>
                <a:srgbClr val="1C1D1D"/>
              </a:buClr>
              <a:buSzPts val="1400"/>
              <a:buChar char="•"/>
              <a:defRPr sz="1400">
                <a:solidFill>
                  <a:srgbClr val="1C1D1D"/>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3" name="Google Shape;83;p15"/>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84" name="Google Shape;84;p15"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85" name="Google Shape;85;p15"/>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86" name="Google Shape;86;p15"/>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2910884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8"/>
              </a:buClr>
              <a:buSzPts val="4400"/>
              <a:buFont typeface="Calibri"/>
              <a:buNone/>
              <a:defRPr b="1">
                <a:solidFill>
                  <a:srgbClr val="26262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9" name="Google Shape;89;p16"/>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90" name="Google Shape;90;p16"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91" name="Google Shape;91;p16"/>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92" name="Google Shape;92;p16"/>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4198740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erus tekstidia">
  <p:cSld name="Perus tekstidia">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8"/>
              </a:buClr>
              <a:buSzPts val="4400"/>
              <a:buFont typeface="Calibri"/>
              <a:buNone/>
              <a:defRPr b="1">
                <a:solidFill>
                  <a:srgbClr val="26262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5" name="Google Shape;95;p17"/>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96" name="Google Shape;96;p17"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sp>
        <p:nvSpPr>
          <p:cNvPr id="97" name="Google Shape;97;p17"/>
          <p:cNvSpPr txBox="1">
            <a:spLocks noGrp="1"/>
          </p:cNvSpPr>
          <p:nvPr>
            <p:ph type="body" idx="1"/>
          </p:nvPr>
        </p:nvSpPr>
        <p:spPr>
          <a:xfrm>
            <a:off x="838200" y="1771650"/>
            <a:ext cx="10515600" cy="43767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1C1D1D"/>
              </a:buClr>
              <a:buSzPts val="3200"/>
              <a:buFont typeface="Calibri"/>
              <a:buNone/>
              <a:defRPr>
                <a:latin typeface="Calibri"/>
                <a:ea typeface="Calibri"/>
                <a:cs typeface="Calibri"/>
                <a:sym typeface="Calibri"/>
              </a:defRPr>
            </a:lvl1pPr>
            <a:lvl2pPr marL="914400" lvl="1" indent="-228600" algn="l">
              <a:lnSpc>
                <a:spcPct val="100000"/>
              </a:lnSpc>
              <a:spcBef>
                <a:spcPts val="500"/>
              </a:spcBef>
              <a:spcAft>
                <a:spcPts val="0"/>
              </a:spcAft>
              <a:buClr>
                <a:srgbClr val="1C1D1D"/>
              </a:buClr>
              <a:buSzPts val="2800"/>
              <a:buFont typeface="Calibri"/>
              <a:buNone/>
              <a:defRPr>
                <a:latin typeface="Calibri"/>
                <a:ea typeface="Calibri"/>
                <a:cs typeface="Calibri"/>
                <a:sym typeface="Calibri"/>
              </a:defRPr>
            </a:lvl2pPr>
            <a:lvl3pPr marL="1371600" lvl="2" indent="-228600" algn="l">
              <a:lnSpc>
                <a:spcPct val="100000"/>
              </a:lnSpc>
              <a:spcBef>
                <a:spcPts val="500"/>
              </a:spcBef>
              <a:spcAft>
                <a:spcPts val="0"/>
              </a:spcAft>
              <a:buClr>
                <a:srgbClr val="1C1D1D"/>
              </a:buClr>
              <a:buSzPts val="2400"/>
              <a:buFont typeface="Calibri"/>
              <a:buNone/>
              <a:defRPr>
                <a:latin typeface="Calibri"/>
                <a:ea typeface="Calibri"/>
                <a:cs typeface="Calibri"/>
                <a:sym typeface="Calibri"/>
              </a:defRPr>
            </a:lvl3pPr>
            <a:lvl4pPr marL="1828800" lvl="3" indent="-228600" algn="l">
              <a:lnSpc>
                <a:spcPct val="100000"/>
              </a:lnSpc>
              <a:spcBef>
                <a:spcPts val="500"/>
              </a:spcBef>
              <a:spcAft>
                <a:spcPts val="0"/>
              </a:spcAft>
              <a:buClr>
                <a:srgbClr val="1C1D1D"/>
              </a:buClr>
              <a:buSzPts val="2000"/>
              <a:buFont typeface="Calibri"/>
              <a:buNone/>
              <a:defRPr>
                <a:latin typeface="Calibri"/>
                <a:ea typeface="Calibri"/>
                <a:cs typeface="Calibri"/>
                <a:sym typeface="Calibri"/>
              </a:defRPr>
            </a:lvl4pPr>
            <a:lvl5pPr marL="2286000" lvl="4" indent="-228600" algn="l">
              <a:lnSpc>
                <a:spcPct val="100000"/>
              </a:lnSpc>
              <a:spcBef>
                <a:spcPts val="500"/>
              </a:spcBef>
              <a:spcAft>
                <a:spcPts val="0"/>
              </a:spcAft>
              <a:buClr>
                <a:srgbClr val="1C1D1D"/>
              </a:buClr>
              <a:buSzPts val="1800"/>
              <a:buFont typeface="Calibri"/>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17"/>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99" name="Google Shape;99;p17"/>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360533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100"/>
        <p:cNvGrpSpPr/>
        <p:nvPr/>
      </p:nvGrpSpPr>
      <p:grpSpPr>
        <a:xfrm>
          <a:off x="0" y="0"/>
          <a:ext cx="0" cy="0"/>
          <a:chOff x="0" y="0"/>
          <a:chExt cx="0" cy="0"/>
        </a:xfrm>
      </p:grpSpPr>
      <p:cxnSp>
        <p:nvCxnSpPr>
          <p:cNvPr id="101" name="Google Shape;101;p18"/>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102" name="Google Shape;102;p18"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103" name="Google Shape;103;p18"/>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104" name="Google Shape;104;p18"/>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1307464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uvatekstillinen sisältö" type="objTx">
  <p:cSld name="Kuvatekstillinen sisältö">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72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9"/>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1C1D1D"/>
              </a:buClr>
              <a:buSzPts val="2800"/>
              <a:buChar char="•"/>
              <a:defRPr sz="2800" b="1">
                <a:latin typeface="Calibri"/>
                <a:ea typeface="Calibri"/>
                <a:cs typeface="Calibri"/>
                <a:sym typeface="Calibri"/>
              </a:defRPr>
            </a:lvl1pPr>
            <a:lvl2pPr marL="914400" lvl="1" indent="-406400" algn="l">
              <a:lnSpc>
                <a:spcPct val="90000"/>
              </a:lnSpc>
              <a:spcBef>
                <a:spcPts val="500"/>
              </a:spcBef>
              <a:spcAft>
                <a:spcPts val="0"/>
              </a:spcAft>
              <a:buClr>
                <a:srgbClr val="1C1D1D"/>
              </a:buClr>
              <a:buSzPts val="2800"/>
              <a:buChar char="•"/>
              <a:defRPr sz="2800">
                <a:latin typeface="Calibri"/>
                <a:ea typeface="Calibri"/>
                <a:cs typeface="Calibri"/>
                <a:sym typeface="Calibri"/>
              </a:defRPr>
            </a:lvl2pPr>
            <a:lvl3pPr marL="1371600" lvl="2" indent="-381000" algn="l">
              <a:lnSpc>
                <a:spcPct val="90000"/>
              </a:lnSpc>
              <a:spcBef>
                <a:spcPts val="500"/>
              </a:spcBef>
              <a:spcAft>
                <a:spcPts val="0"/>
              </a:spcAft>
              <a:buClr>
                <a:srgbClr val="1C1D1D"/>
              </a:buClr>
              <a:buSzPts val="2400"/>
              <a:buChar char="•"/>
              <a:defRPr sz="2400">
                <a:latin typeface="Calibri"/>
                <a:ea typeface="Calibri"/>
                <a:cs typeface="Calibri"/>
                <a:sym typeface="Calibri"/>
              </a:defRPr>
            </a:lvl3pPr>
            <a:lvl4pPr marL="1828800" lvl="3" indent="-355600" algn="l">
              <a:lnSpc>
                <a:spcPct val="90000"/>
              </a:lnSpc>
              <a:spcBef>
                <a:spcPts val="500"/>
              </a:spcBef>
              <a:spcAft>
                <a:spcPts val="0"/>
              </a:spcAft>
              <a:buClr>
                <a:srgbClr val="1C1D1D"/>
              </a:buClr>
              <a:buSzPts val="2000"/>
              <a:buChar char="•"/>
              <a:defRPr sz="2000">
                <a:latin typeface="Calibri"/>
                <a:ea typeface="Calibri"/>
                <a:cs typeface="Calibri"/>
                <a:sym typeface="Calibri"/>
              </a:defRPr>
            </a:lvl4pPr>
            <a:lvl5pPr marL="2286000" lvl="4" indent="-355600" algn="l">
              <a:lnSpc>
                <a:spcPct val="90000"/>
              </a:lnSpc>
              <a:spcBef>
                <a:spcPts val="500"/>
              </a:spcBef>
              <a:spcAft>
                <a:spcPts val="0"/>
              </a:spcAft>
              <a:buClr>
                <a:srgbClr val="1C1D1D"/>
              </a:buClr>
              <a:buSzPts val="2000"/>
              <a:buChar char="•"/>
              <a:defRPr sz="2000">
                <a:latin typeface="Calibri"/>
                <a:ea typeface="Calibri"/>
                <a:cs typeface="Calibri"/>
                <a:sym typeface="Calibri"/>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1D1D"/>
              </a:buClr>
              <a:buSzPts val="1600"/>
              <a:buNone/>
              <a:defRPr sz="1600">
                <a:latin typeface="Calibri"/>
                <a:ea typeface="Calibri"/>
                <a:cs typeface="Calibri"/>
                <a:sym typeface="Calibri"/>
              </a:defRPr>
            </a:lvl1pPr>
            <a:lvl2pPr marL="914400" lvl="1" indent="-228600" algn="l">
              <a:lnSpc>
                <a:spcPct val="90000"/>
              </a:lnSpc>
              <a:spcBef>
                <a:spcPts val="500"/>
              </a:spcBef>
              <a:spcAft>
                <a:spcPts val="0"/>
              </a:spcAft>
              <a:buClr>
                <a:srgbClr val="1C1D1D"/>
              </a:buClr>
              <a:buSzPts val="1400"/>
              <a:buNone/>
              <a:defRPr sz="1400"/>
            </a:lvl2pPr>
            <a:lvl3pPr marL="1371600" lvl="2" indent="-228600" algn="l">
              <a:lnSpc>
                <a:spcPct val="90000"/>
              </a:lnSpc>
              <a:spcBef>
                <a:spcPts val="500"/>
              </a:spcBef>
              <a:spcAft>
                <a:spcPts val="0"/>
              </a:spcAft>
              <a:buClr>
                <a:srgbClr val="1C1D1D"/>
              </a:buClr>
              <a:buSzPts val="1200"/>
              <a:buNone/>
              <a:defRPr sz="1200"/>
            </a:lvl3pPr>
            <a:lvl4pPr marL="1828800" lvl="3" indent="-228600" algn="l">
              <a:lnSpc>
                <a:spcPct val="90000"/>
              </a:lnSpc>
              <a:spcBef>
                <a:spcPts val="500"/>
              </a:spcBef>
              <a:spcAft>
                <a:spcPts val="0"/>
              </a:spcAft>
              <a:buClr>
                <a:srgbClr val="1C1D1D"/>
              </a:buClr>
              <a:buSzPts val="1000"/>
              <a:buNone/>
              <a:defRPr sz="1000"/>
            </a:lvl4pPr>
            <a:lvl5pPr marL="2286000" lvl="4" indent="-228600" algn="l">
              <a:lnSpc>
                <a:spcPct val="90000"/>
              </a:lnSpc>
              <a:spcBef>
                <a:spcPts val="500"/>
              </a:spcBef>
              <a:spcAft>
                <a:spcPts val="0"/>
              </a:spcAft>
              <a:buClr>
                <a:srgbClr val="1C1D1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109" name="Google Shape;109;p19"/>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110" name="Google Shape;110;p19"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111" name="Google Shape;111;p19"/>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112" name="Google Shape;112;p19"/>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3462744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uvatekstillinen kuva" type="picTx">
  <p:cSld name="Kuvatekstillinen kuva">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72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0"/>
          <p:cNvSpPr>
            <a:spLocks noGrp="1"/>
          </p:cNvSpPr>
          <p:nvPr>
            <p:ph type="pic" idx="2"/>
          </p:nvPr>
        </p:nvSpPr>
        <p:spPr>
          <a:xfrm>
            <a:off x="5183188" y="987425"/>
            <a:ext cx="6172200" cy="4873625"/>
          </a:xfrm>
          <a:prstGeom prst="rect">
            <a:avLst/>
          </a:prstGeom>
          <a:noFill/>
          <a:ln>
            <a:noFill/>
          </a:ln>
        </p:spPr>
      </p:sp>
      <p:sp>
        <p:nvSpPr>
          <p:cNvPr id="116" name="Google Shape;116;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C1D1D"/>
              </a:buClr>
              <a:buSzPts val="1600"/>
              <a:buNone/>
              <a:defRPr sz="1600">
                <a:latin typeface="Calibri"/>
                <a:ea typeface="Calibri"/>
                <a:cs typeface="Calibri"/>
                <a:sym typeface="Calibri"/>
              </a:defRPr>
            </a:lvl1pPr>
            <a:lvl2pPr marL="914400" lvl="1" indent="-228600" algn="l">
              <a:lnSpc>
                <a:spcPct val="90000"/>
              </a:lnSpc>
              <a:spcBef>
                <a:spcPts val="500"/>
              </a:spcBef>
              <a:spcAft>
                <a:spcPts val="0"/>
              </a:spcAft>
              <a:buClr>
                <a:srgbClr val="1C1D1D"/>
              </a:buClr>
              <a:buSzPts val="1400"/>
              <a:buNone/>
              <a:defRPr sz="1400"/>
            </a:lvl2pPr>
            <a:lvl3pPr marL="1371600" lvl="2" indent="-228600" algn="l">
              <a:lnSpc>
                <a:spcPct val="90000"/>
              </a:lnSpc>
              <a:spcBef>
                <a:spcPts val="500"/>
              </a:spcBef>
              <a:spcAft>
                <a:spcPts val="0"/>
              </a:spcAft>
              <a:buClr>
                <a:srgbClr val="1C1D1D"/>
              </a:buClr>
              <a:buSzPts val="1200"/>
              <a:buNone/>
              <a:defRPr sz="1200"/>
            </a:lvl3pPr>
            <a:lvl4pPr marL="1828800" lvl="3" indent="-228600" algn="l">
              <a:lnSpc>
                <a:spcPct val="90000"/>
              </a:lnSpc>
              <a:spcBef>
                <a:spcPts val="500"/>
              </a:spcBef>
              <a:spcAft>
                <a:spcPts val="0"/>
              </a:spcAft>
              <a:buClr>
                <a:srgbClr val="1C1D1D"/>
              </a:buClr>
              <a:buSzPts val="1000"/>
              <a:buNone/>
              <a:defRPr sz="1000"/>
            </a:lvl4pPr>
            <a:lvl5pPr marL="2286000" lvl="4" indent="-228600" algn="l">
              <a:lnSpc>
                <a:spcPct val="90000"/>
              </a:lnSpc>
              <a:spcBef>
                <a:spcPts val="500"/>
              </a:spcBef>
              <a:spcAft>
                <a:spcPts val="0"/>
              </a:spcAft>
              <a:buClr>
                <a:srgbClr val="1C1D1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117" name="Google Shape;117;p20"/>
          <p:cNvCxnSpPr/>
          <p:nvPr/>
        </p:nvCxnSpPr>
        <p:spPr>
          <a:xfrm>
            <a:off x="661639" y="628200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118" name="Google Shape;118;p20" descr="Kuva, joka sisältää kohteen teksti&#10;&#10;Kuvaus luotu automaattisesti"/>
          <p:cNvPicPr preferRelativeResize="0"/>
          <p:nvPr/>
        </p:nvPicPr>
        <p:blipFill rotWithShape="1">
          <a:blip r:embed="rId2">
            <a:alphaModFix/>
          </a:blip>
          <a:srcRect/>
          <a:stretch/>
        </p:blipFill>
        <p:spPr>
          <a:xfrm>
            <a:off x="838200" y="6356350"/>
            <a:ext cx="2164885" cy="476274"/>
          </a:xfrm>
          <a:prstGeom prst="rect">
            <a:avLst/>
          </a:prstGeom>
          <a:noFill/>
          <a:ln>
            <a:noFill/>
          </a:ln>
        </p:spPr>
      </p:pic>
      <p:pic>
        <p:nvPicPr>
          <p:cNvPr id="119" name="Google Shape;119;p20"/>
          <p:cNvPicPr preferRelativeResize="0"/>
          <p:nvPr/>
        </p:nvPicPr>
        <p:blipFill rotWithShape="1">
          <a:blip r:embed="rId3">
            <a:alphaModFix/>
          </a:blip>
          <a:srcRect/>
          <a:stretch/>
        </p:blipFill>
        <p:spPr>
          <a:xfrm>
            <a:off x="10597849" y="6335021"/>
            <a:ext cx="445739" cy="461659"/>
          </a:xfrm>
          <a:prstGeom prst="rect">
            <a:avLst/>
          </a:prstGeom>
          <a:noFill/>
          <a:ln>
            <a:noFill/>
          </a:ln>
        </p:spPr>
      </p:pic>
      <p:pic>
        <p:nvPicPr>
          <p:cNvPr id="120" name="Google Shape;120;p20"/>
          <p:cNvPicPr preferRelativeResize="0"/>
          <p:nvPr/>
        </p:nvPicPr>
        <p:blipFill rotWithShape="1">
          <a:blip r:embed="rId4">
            <a:alphaModFix/>
          </a:blip>
          <a:srcRect/>
          <a:stretch/>
        </p:blipFill>
        <p:spPr>
          <a:xfrm>
            <a:off x="9889012" y="6302365"/>
            <a:ext cx="586639" cy="414586"/>
          </a:xfrm>
          <a:prstGeom prst="rect">
            <a:avLst/>
          </a:prstGeom>
          <a:noFill/>
          <a:ln>
            <a:noFill/>
          </a:ln>
        </p:spPr>
      </p:pic>
    </p:spTree>
    <p:extLst>
      <p:ext uri="{BB962C8B-B14F-4D97-AF65-F5344CB8AC3E}">
        <p14:creationId xmlns:p14="http://schemas.microsoft.com/office/powerpoint/2010/main" val="321285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ukodia VER2">
  <p:cSld name="Taukodia VER2">
    <p:bg>
      <p:bgPr>
        <a:solidFill>
          <a:schemeClr val="lt1"/>
        </a:solidFill>
        <a:effectLst/>
      </p:bgPr>
    </p:bg>
    <p:spTree>
      <p:nvGrpSpPr>
        <p:cNvPr id="1" name="Shape 121"/>
        <p:cNvGrpSpPr/>
        <p:nvPr/>
      </p:nvGrpSpPr>
      <p:grpSpPr>
        <a:xfrm>
          <a:off x="0" y="0"/>
          <a:ext cx="0" cy="0"/>
          <a:chOff x="0" y="0"/>
          <a:chExt cx="0" cy="0"/>
        </a:xfrm>
      </p:grpSpPr>
      <p:pic>
        <p:nvPicPr>
          <p:cNvPr id="122" name="Google Shape;122;p21"/>
          <p:cNvPicPr preferRelativeResize="0"/>
          <p:nvPr/>
        </p:nvPicPr>
        <p:blipFill rotWithShape="1">
          <a:blip r:embed="rId2">
            <a:alphaModFix/>
          </a:blip>
          <a:srcRect/>
          <a:stretch/>
        </p:blipFill>
        <p:spPr>
          <a:xfrm>
            <a:off x="144855" y="0"/>
            <a:ext cx="10157988" cy="6872144"/>
          </a:xfrm>
          <a:prstGeom prst="rect">
            <a:avLst/>
          </a:prstGeom>
          <a:noFill/>
          <a:ln>
            <a:noFill/>
          </a:ln>
        </p:spPr>
      </p:pic>
      <p:pic>
        <p:nvPicPr>
          <p:cNvPr id="123" name="Google Shape;123;p21"/>
          <p:cNvPicPr preferRelativeResize="0"/>
          <p:nvPr/>
        </p:nvPicPr>
        <p:blipFill rotWithShape="1">
          <a:blip r:embed="rId3">
            <a:alphaModFix/>
          </a:blip>
          <a:srcRect/>
          <a:stretch/>
        </p:blipFill>
        <p:spPr>
          <a:xfrm>
            <a:off x="11304019" y="6199219"/>
            <a:ext cx="445739" cy="461659"/>
          </a:xfrm>
          <a:prstGeom prst="rect">
            <a:avLst/>
          </a:prstGeom>
          <a:noFill/>
          <a:ln>
            <a:noFill/>
          </a:ln>
        </p:spPr>
      </p:pic>
      <p:pic>
        <p:nvPicPr>
          <p:cNvPr id="124" name="Google Shape;124;p21"/>
          <p:cNvPicPr preferRelativeResize="0"/>
          <p:nvPr/>
        </p:nvPicPr>
        <p:blipFill rotWithShape="1">
          <a:blip r:embed="rId4">
            <a:alphaModFix/>
          </a:blip>
          <a:srcRect/>
          <a:stretch/>
        </p:blipFill>
        <p:spPr>
          <a:xfrm>
            <a:off x="10595182" y="6166563"/>
            <a:ext cx="586639" cy="414586"/>
          </a:xfrm>
          <a:prstGeom prst="rect">
            <a:avLst/>
          </a:prstGeom>
          <a:noFill/>
          <a:ln>
            <a:noFill/>
          </a:ln>
        </p:spPr>
      </p:pic>
      <p:pic>
        <p:nvPicPr>
          <p:cNvPr id="125" name="Google Shape;125;p21" descr="Kuva, joka sisältää kohteen teksti&#10;&#10;Kuvaus luotu automaattisesti"/>
          <p:cNvPicPr preferRelativeResize="0"/>
          <p:nvPr/>
        </p:nvPicPr>
        <p:blipFill rotWithShape="1">
          <a:blip r:embed="rId5">
            <a:alphaModFix/>
          </a:blip>
          <a:srcRect/>
          <a:stretch/>
        </p:blipFill>
        <p:spPr>
          <a:xfrm>
            <a:off x="6384057" y="2982710"/>
            <a:ext cx="5660270" cy="1245257"/>
          </a:xfrm>
          <a:prstGeom prst="rect">
            <a:avLst/>
          </a:prstGeom>
          <a:noFill/>
          <a:ln>
            <a:noFill/>
          </a:ln>
        </p:spPr>
      </p:pic>
    </p:spTree>
    <p:extLst>
      <p:ext uri="{BB962C8B-B14F-4D97-AF65-F5344CB8AC3E}">
        <p14:creationId xmlns:p14="http://schemas.microsoft.com/office/powerpoint/2010/main" val="983360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aukodia VER2">
  <p:cSld name="6_Taukodia VER2">
    <p:bg>
      <p:bgPr>
        <a:solidFill>
          <a:schemeClr val="lt1"/>
        </a:solidFill>
        <a:effectLst/>
      </p:bgPr>
    </p:bg>
    <p:spTree>
      <p:nvGrpSpPr>
        <p:cNvPr id="1" name="Shape 126"/>
        <p:cNvGrpSpPr/>
        <p:nvPr/>
      </p:nvGrpSpPr>
      <p:grpSpPr>
        <a:xfrm>
          <a:off x="0" y="0"/>
          <a:ext cx="0" cy="0"/>
          <a:chOff x="0" y="0"/>
          <a:chExt cx="0" cy="0"/>
        </a:xfrm>
      </p:grpSpPr>
      <p:pic>
        <p:nvPicPr>
          <p:cNvPr id="127" name="Google Shape;127;p2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8" name="Google Shape;128;p22"/>
          <p:cNvPicPr preferRelativeResize="0"/>
          <p:nvPr/>
        </p:nvPicPr>
        <p:blipFill rotWithShape="1">
          <a:blip r:embed="rId3">
            <a:alphaModFix/>
          </a:blip>
          <a:srcRect/>
          <a:stretch/>
        </p:blipFill>
        <p:spPr>
          <a:xfrm>
            <a:off x="11304019" y="332573"/>
            <a:ext cx="445739" cy="461659"/>
          </a:xfrm>
          <a:prstGeom prst="rect">
            <a:avLst/>
          </a:prstGeom>
          <a:noFill/>
          <a:ln>
            <a:noFill/>
          </a:ln>
        </p:spPr>
      </p:pic>
      <p:pic>
        <p:nvPicPr>
          <p:cNvPr id="129" name="Google Shape;129;p22"/>
          <p:cNvPicPr preferRelativeResize="0"/>
          <p:nvPr/>
        </p:nvPicPr>
        <p:blipFill rotWithShape="1">
          <a:blip r:embed="rId4">
            <a:alphaModFix/>
          </a:blip>
          <a:srcRect/>
          <a:stretch/>
        </p:blipFill>
        <p:spPr>
          <a:xfrm>
            <a:off x="10595182" y="299917"/>
            <a:ext cx="586639" cy="414586"/>
          </a:xfrm>
          <a:prstGeom prst="rect">
            <a:avLst/>
          </a:prstGeom>
          <a:noFill/>
          <a:ln>
            <a:noFill/>
          </a:ln>
        </p:spPr>
      </p:pic>
      <p:pic>
        <p:nvPicPr>
          <p:cNvPr id="130" name="Google Shape;130;p22" descr="Kuva, joka sisältää kohteen teksti&#10;&#10;Kuvaus luotu automaattisesti"/>
          <p:cNvPicPr preferRelativeResize="0"/>
          <p:nvPr/>
        </p:nvPicPr>
        <p:blipFill rotWithShape="1">
          <a:blip r:embed="rId5">
            <a:alphaModFix/>
          </a:blip>
          <a:srcRect/>
          <a:stretch/>
        </p:blipFill>
        <p:spPr>
          <a:xfrm>
            <a:off x="4941304" y="4944605"/>
            <a:ext cx="6856349" cy="1508394"/>
          </a:xfrm>
          <a:prstGeom prst="rect">
            <a:avLst/>
          </a:prstGeom>
          <a:noFill/>
          <a:ln>
            <a:noFill/>
          </a:ln>
        </p:spPr>
      </p:pic>
    </p:spTree>
    <p:extLst>
      <p:ext uri="{BB962C8B-B14F-4D97-AF65-F5344CB8AC3E}">
        <p14:creationId xmlns:p14="http://schemas.microsoft.com/office/powerpoint/2010/main" val="21554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2178409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Taukodia VER2">
  <p:cSld name="7_Taukodia VER2">
    <p:bg>
      <p:bgPr>
        <a:solidFill>
          <a:schemeClr val="lt1"/>
        </a:solidFill>
        <a:effectLst/>
      </p:bgPr>
    </p:bg>
    <p:spTree>
      <p:nvGrpSpPr>
        <p:cNvPr id="1" name="Shape 131"/>
        <p:cNvGrpSpPr/>
        <p:nvPr/>
      </p:nvGrpSpPr>
      <p:grpSpPr>
        <a:xfrm>
          <a:off x="0" y="0"/>
          <a:ext cx="0" cy="0"/>
          <a:chOff x="0" y="0"/>
          <a:chExt cx="0" cy="0"/>
        </a:xfrm>
      </p:grpSpPr>
      <p:pic>
        <p:nvPicPr>
          <p:cNvPr id="132" name="Google Shape;132;p23" descr="Kuva, joka sisältää kohteen lelu&#10;&#10;Kuvaus luotu automaattisesti"/>
          <p:cNvPicPr preferRelativeResize="0"/>
          <p:nvPr/>
        </p:nvPicPr>
        <p:blipFill rotWithShape="1">
          <a:blip r:embed="rId2">
            <a:alphaModFix amt="12000"/>
          </a:blip>
          <a:srcRect/>
          <a:stretch/>
        </p:blipFill>
        <p:spPr>
          <a:xfrm>
            <a:off x="0" y="0"/>
            <a:ext cx="12192000" cy="6858000"/>
          </a:xfrm>
          <a:prstGeom prst="rect">
            <a:avLst/>
          </a:prstGeom>
          <a:noFill/>
          <a:ln>
            <a:noFill/>
          </a:ln>
        </p:spPr>
      </p:pic>
      <p:pic>
        <p:nvPicPr>
          <p:cNvPr id="133" name="Google Shape;133;p23"/>
          <p:cNvPicPr preferRelativeResize="0"/>
          <p:nvPr/>
        </p:nvPicPr>
        <p:blipFill rotWithShape="1">
          <a:blip r:embed="rId3">
            <a:alphaModFix/>
          </a:blip>
          <a:srcRect/>
          <a:stretch/>
        </p:blipFill>
        <p:spPr>
          <a:xfrm>
            <a:off x="11385500" y="6181112"/>
            <a:ext cx="445739" cy="461659"/>
          </a:xfrm>
          <a:prstGeom prst="rect">
            <a:avLst/>
          </a:prstGeom>
          <a:noFill/>
          <a:ln>
            <a:noFill/>
          </a:ln>
        </p:spPr>
      </p:pic>
      <p:pic>
        <p:nvPicPr>
          <p:cNvPr id="134" name="Google Shape;134;p23"/>
          <p:cNvPicPr preferRelativeResize="0"/>
          <p:nvPr/>
        </p:nvPicPr>
        <p:blipFill rotWithShape="1">
          <a:blip r:embed="rId4">
            <a:alphaModFix/>
          </a:blip>
          <a:srcRect/>
          <a:stretch/>
        </p:blipFill>
        <p:spPr>
          <a:xfrm>
            <a:off x="10676663" y="6148456"/>
            <a:ext cx="586639" cy="414586"/>
          </a:xfrm>
          <a:prstGeom prst="rect">
            <a:avLst/>
          </a:prstGeom>
          <a:noFill/>
          <a:ln>
            <a:noFill/>
          </a:ln>
        </p:spPr>
      </p:pic>
      <p:pic>
        <p:nvPicPr>
          <p:cNvPr id="135" name="Google Shape;135;p23" descr="Kuva, joka sisältää kohteen teksti&#10;&#10;Kuvaus luotu automaattisesti"/>
          <p:cNvPicPr preferRelativeResize="0"/>
          <p:nvPr/>
        </p:nvPicPr>
        <p:blipFill rotWithShape="1">
          <a:blip r:embed="rId5">
            <a:alphaModFix/>
          </a:blip>
          <a:srcRect/>
          <a:stretch/>
        </p:blipFill>
        <p:spPr>
          <a:xfrm>
            <a:off x="1599781" y="2473007"/>
            <a:ext cx="9582040" cy="2108045"/>
          </a:xfrm>
          <a:prstGeom prst="rect">
            <a:avLst/>
          </a:prstGeom>
          <a:noFill/>
          <a:ln>
            <a:noFill/>
          </a:ln>
        </p:spPr>
      </p:pic>
    </p:spTree>
    <p:extLst>
      <p:ext uri="{BB962C8B-B14F-4D97-AF65-F5344CB8AC3E}">
        <p14:creationId xmlns:p14="http://schemas.microsoft.com/office/powerpoint/2010/main" val="1793781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ukautettu asettelu">
  <p:cSld name="Mukautettu asettelu">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8"/>
              </a:buClr>
              <a:buSzPts val="4400"/>
              <a:buFont typeface="Calibri"/>
              <a:buNone/>
              <a:defRPr b="1">
                <a:solidFill>
                  <a:srgbClr val="26262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548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yhjä sivu">
  <p:cSld name="Tyhjä sivu">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2818618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OPPUDIA_webosoitteella">
  <p:cSld name="LOPPUDIA_webosoitteella">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702527" y="2480856"/>
            <a:ext cx="10786946" cy="20993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62628"/>
              </a:buClr>
              <a:buSzPts val="6000"/>
              <a:buFont typeface="Calibri"/>
              <a:buNone/>
              <a:defRPr sz="6000" b="0">
                <a:solidFill>
                  <a:srgbClr val="26262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6"/>
          <p:cNvSpPr txBox="1"/>
          <p:nvPr/>
        </p:nvSpPr>
        <p:spPr>
          <a:xfrm>
            <a:off x="4472800" y="5663189"/>
            <a:ext cx="324640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rgbClr val="4C4D50"/>
                </a:solidFill>
                <a:latin typeface="Lato"/>
                <a:ea typeface="Lato"/>
                <a:cs typeface="Lato"/>
                <a:sym typeface="Lato"/>
              </a:rPr>
              <a:t>•  jyu.wisdom.fi/polkukartta •</a:t>
            </a:r>
            <a:endParaRPr sz="1800">
              <a:solidFill>
                <a:srgbClr val="4C4D50"/>
              </a:solidFill>
              <a:latin typeface="Lato"/>
              <a:ea typeface="Lato"/>
              <a:cs typeface="Lato"/>
              <a:sym typeface="Lato"/>
            </a:endParaRPr>
          </a:p>
        </p:txBody>
      </p:sp>
      <p:pic>
        <p:nvPicPr>
          <p:cNvPr id="142" name="Google Shape;142;p26" descr="Kuva, joka sisältää kohteen teksti&#10;&#10;Kuvaus luotu automaattisesti"/>
          <p:cNvPicPr preferRelativeResize="0"/>
          <p:nvPr/>
        </p:nvPicPr>
        <p:blipFill rotWithShape="1">
          <a:blip r:embed="rId2">
            <a:alphaModFix/>
          </a:blip>
          <a:srcRect/>
          <a:stretch/>
        </p:blipFill>
        <p:spPr>
          <a:xfrm>
            <a:off x="2175835" y="662784"/>
            <a:ext cx="7967078" cy="1752757"/>
          </a:xfrm>
          <a:prstGeom prst="rect">
            <a:avLst/>
          </a:prstGeom>
          <a:noFill/>
          <a:ln>
            <a:noFill/>
          </a:ln>
        </p:spPr>
      </p:pic>
    </p:spTree>
    <p:extLst>
      <p:ext uri="{BB962C8B-B14F-4D97-AF65-F5344CB8AC3E}">
        <p14:creationId xmlns:p14="http://schemas.microsoft.com/office/powerpoint/2010/main" val="886551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LOPPUDIA_webosoitteella">
  <p:cSld name="6_LOPPUDIA_webosoitteella">
    <p:spTree>
      <p:nvGrpSpPr>
        <p:cNvPr id="1" name="Shape 143"/>
        <p:cNvGrpSpPr/>
        <p:nvPr/>
      </p:nvGrpSpPr>
      <p:grpSpPr>
        <a:xfrm>
          <a:off x="0" y="0"/>
          <a:ext cx="0" cy="0"/>
          <a:chOff x="0" y="0"/>
          <a:chExt cx="0" cy="0"/>
        </a:xfrm>
      </p:grpSpPr>
      <p:pic>
        <p:nvPicPr>
          <p:cNvPr id="144" name="Google Shape;144;p2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5" name="Google Shape;145;p27"/>
          <p:cNvSpPr txBox="1"/>
          <p:nvPr/>
        </p:nvSpPr>
        <p:spPr>
          <a:xfrm>
            <a:off x="5249012" y="5088047"/>
            <a:ext cx="655111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3200" b="1">
                <a:solidFill>
                  <a:srgbClr val="4C4D50"/>
                </a:solidFill>
                <a:latin typeface="Calibri"/>
                <a:ea typeface="Calibri"/>
                <a:cs typeface="Calibri"/>
                <a:sym typeface="Calibri"/>
              </a:rPr>
              <a:t>•  jyu.wisdom.fi/polkukartta •</a:t>
            </a:r>
            <a:endParaRPr sz="3200">
              <a:solidFill>
                <a:srgbClr val="4C4D50"/>
              </a:solidFill>
              <a:latin typeface="Calibri"/>
              <a:ea typeface="Calibri"/>
              <a:cs typeface="Calibri"/>
              <a:sym typeface="Calibri"/>
            </a:endParaRPr>
          </a:p>
        </p:txBody>
      </p:sp>
      <p:pic>
        <p:nvPicPr>
          <p:cNvPr id="146" name="Google Shape;146;p27" descr="Kuva, joka sisältää kohteen teksti&#10;&#10;Kuvaus luotu automaattisesti"/>
          <p:cNvPicPr preferRelativeResize="0"/>
          <p:nvPr/>
        </p:nvPicPr>
        <p:blipFill rotWithShape="1">
          <a:blip r:embed="rId3">
            <a:alphaModFix/>
          </a:blip>
          <a:srcRect/>
          <a:stretch/>
        </p:blipFill>
        <p:spPr>
          <a:xfrm>
            <a:off x="5026258" y="495141"/>
            <a:ext cx="6851769" cy="1507390"/>
          </a:xfrm>
          <a:prstGeom prst="rect">
            <a:avLst/>
          </a:prstGeom>
          <a:noFill/>
          <a:ln>
            <a:noFill/>
          </a:ln>
        </p:spPr>
      </p:pic>
    </p:spTree>
    <p:extLst>
      <p:ext uri="{BB962C8B-B14F-4D97-AF65-F5344CB8AC3E}">
        <p14:creationId xmlns:p14="http://schemas.microsoft.com/office/powerpoint/2010/main" val="3362815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OGOT_Otsake isolla">
  <p:cSld name="LOGOT_Otsake isolla">
    <p:spTree>
      <p:nvGrpSpPr>
        <p:cNvPr id="1" name="Shape 147"/>
        <p:cNvGrpSpPr/>
        <p:nvPr/>
      </p:nvGrpSpPr>
      <p:grpSpPr>
        <a:xfrm>
          <a:off x="0" y="0"/>
          <a:ext cx="0" cy="0"/>
          <a:chOff x="0" y="0"/>
          <a:chExt cx="0" cy="0"/>
        </a:xfrm>
      </p:grpSpPr>
      <p:cxnSp>
        <p:nvCxnSpPr>
          <p:cNvPr id="148" name="Google Shape;148;p28"/>
          <p:cNvCxnSpPr/>
          <p:nvPr/>
        </p:nvCxnSpPr>
        <p:spPr>
          <a:xfrm>
            <a:off x="661639" y="634196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149" name="Google Shape;149;p28"/>
          <p:cNvPicPr preferRelativeResize="0"/>
          <p:nvPr/>
        </p:nvPicPr>
        <p:blipFill rotWithShape="1">
          <a:blip r:embed="rId2">
            <a:alphaModFix/>
          </a:blip>
          <a:srcRect/>
          <a:stretch/>
        </p:blipFill>
        <p:spPr>
          <a:xfrm>
            <a:off x="4347568" y="4769819"/>
            <a:ext cx="2775591" cy="979620"/>
          </a:xfrm>
          <a:prstGeom prst="rect">
            <a:avLst/>
          </a:prstGeom>
          <a:noFill/>
          <a:ln>
            <a:noFill/>
          </a:ln>
        </p:spPr>
      </p:pic>
      <p:sp>
        <p:nvSpPr>
          <p:cNvPr id="150" name="Google Shape;150;p28"/>
          <p:cNvSpPr txBox="1"/>
          <p:nvPr/>
        </p:nvSpPr>
        <p:spPr>
          <a:xfrm>
            <a:off x="2010226" y="6426240"/>
            <a:ext cx="74485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Polkukartta on osa POLKU 2.0 -hanketta, jonka päärahoittaja on Euroopan Unionin Euroopan sosiaalirahasto.</a:t>
            </a:r>
            <a:endParaRPr/>
          </a:p>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Rahoittavana viranomaisena toimii Keski-Suomen ELY-keskus</a:t>
            </a:r>
            <a:endParaRPr sz="800" b="0" i="0">
              <a:solidFill>
                <a:srgbClr val="4C4D50"/>
              </a:solidFill>
              <a:latin typeface="Calibri"/>
              <a:ea typeface="Calibri"/>
              <a:cs typeface="Calibri"/>
              <a:sym typeface="Calibri"/>
            </a:endParaRPr>
          </a:p>
        </p:txBody>
      </p:sp>
      <p:pic>
        <p:nvPicPr>
          <p:cNvPr id="151" name="Google Shape;151;p28"/>
          <p:cNvPicPr preferRelativeResize="0"/>
          <p:nvPr/>
        </p:nvPicPr>
        <p:blipFill rotWithShape="1">
          <a:blip r:embed="rId3">
            <a:alphaModFix/>
          </a:blip>
          <a:srcRect/>
          <a:stretch/>
        </p:blipFill>
        <p:spPr>
          <a:xfrm>
            <a:off x="2795815" y="4961275"/>
            <a:ext cx="884269" cy="915851"/>
          </a:xfrm>
          <a:prstGeom prst="rect">
            <a:avLst/>
          </a:prstGeom>
          <a:noFill/>
          <a:ln>
            <a:noFill/>
          </a:ln>
        </p:spPr>
      </p:pic>
      <p:pic>
        <p:nvPicPr>
          <p:cNvPr id="152" name="Google Shape;152;p28"/>
          <p:cNvPicPr preferRelativeResize="0"/>
          <p:nvPr/>
        </p:nvPicPr>
        <p:blipFill rotWithShape="1">
          <a:blip r:embed="rId4">
            <a:alphaModFix/>
          </a:blip>
          <a:srcRect/>
          <a:stretch/>
        </p:blipFill>
        <p:spPr>
          <a:xfrm>
            <a:off x="4546509" y="3190971"/>
            <a:ext cx="2377710" cy="594428"/>
          </a:xfrm>
          <a:prstGeom prst="rect">
            <a:avLst/>
          </a:prstGeom>
          <a:noFill/>
          <a:ln>
            <a:noFill/>
          </a:ln>
        </p:spPr>
      </p:pic>
      <p:pic>
        <p:nvPicPr>
          <p:cNvPr id="153" name="Google Shape;153;p28"/>
          <p:cNvPicPr preferRelativeResize="0"/>
          <p:nvPr/>
        </p:nvPicPr>
        <p:blipFill rotWithShape="1">
          <a:blip r:embed="rId5">
            <a:alphaModFix/>
          </a:blip>
          <a:srcRect/>
          <a:stretch/>
        </p:blipFill>
        <p:spPr>
          <a:xfrm>
            <a:off x="6254426" y="2008439"/>
            <a:ext cx="2660457" cy="1064183"/>
          </a:xfrm>
          <a:prstGeom prst="rect">
            <a:avLst/>
          </a:prstGeom>
          <a:noFill/>
          <a:ln>
            <a:noFill/>
          </a:ln>
        </p:spPr>
      </p:pic>
      <p:pic>
        <p:nvPicPr>
          <p:cNvPr id="154" name="Google Shape;154;p28"/>
          <p:cNvPicPr preferRelativeResize="0"/>
          <p:nvPr/>
        </p:nvPicPr>
        <p:blipFill rotWithShape="1">
          <a:blip r:embed="rId6">
            <a:alphaModFix/>
          </a:blip>
          <a:srcRect/>
          <a:stretch/>
        </p:blipFill>
        <p:spPr>
          <a:xfrm>
            <a:off x="7280984" y="2905047"/>
            <a:ext cx="1633899" cy="1064183"/>
          </a:xfrm>
          <a:prstGeom prst="rect">
            <a:avLst/>
          </a:prstGeom>
          <a:noFill/>
          <a:ln>
            <a:noFill/>
          </a:ln>
        </p:spPr>
      </p:pic>
      <p:pic>
        <p:nvPicPr>
          <p:cNvPr id="155" name="Google Shape;155;p28"/>
          <p:cNvPicPr preferRelativeResize="0"/>
          <p:nvPr/>
        </p:nvPicPr>
        <p:blipFill rotWithShape="1">
          <a:blip r:embed="rId7">
            <a:alphaModFix/>
          </a:blip>
          <a:srcRect/>
          <a:stretch/>
        </p:blipFill>
        <p:spPr>
          <a:xfrm>
            <a:off x="7378420" y="4863992"/>
            <a:ext cx="1128512" cy="797535"/>
          </a:xfrm>
          <a:prstGeom prst="rect">
            <a:avLst/>
          </a:prstGeom>
          <a:noFill/>
          <a:ln>
            <a:noFill/>
          </a:ln>
        </p:spPr>
      </p:pic>
      <p:pic>
        <p:nvPicPr>
          <p:cNvPr id="156" name="Google Shape;156;p28"/>
          <p:cNvPicPr preferRelativeResize="0"/>
          <p:nvPr/>
        </p:nvPicPr>
        <p:blipFill rotWithShape="1">
          <a:blip r:embed="rId8">
            <a:alphaModFix/>
          </a:blip>
          <a:srcRect/>
          <a:stretch/>
        </p:blipFill>
        <p:spPr>
          <a:xfrm>
            <a:off x="1770190" y="2664762"/>
            <a:ext cx="2872849" cy="1615977"/>
          </a:xfrm>
          <a:prstGeom prst="rect">
            <a:avLst/>
          </a:prstGeom>
          <a:noFill/>
          <a:ln>
            <a:noFill/>
          </a:ln>
        </p:spPr>
      </p:pic>
      <p:pic>
        <p:nvPicPr>
          <p:cNvPr id="157" name="Google Shape;157;p28" descr="Kuva, joka sisältää kohteen teksti&#10;&#10;Kuvaus luotu automaattisesti"/>
          <p:cNvPicPr preferRelativeResize="0"/>
          <p:nvPr/>
        </p:nvPicPr>
        <p:blipFill rotWithShape="1">
          <a:blip r:embed="rId9">
            <a:alphaModFix/>
          </a:blip>
          <a:srcRect/>
          <a:stretch/>
        </p:blipFill>
        <p:spPr>
          <a:xfrm>
            <a:off x="3360579" y="1908018"/>
            <a:ext cx="2484106" cy="986742"/>
          </a:xfrm>
          <a:prstGeom prst="rect">
            <a:avLst/>
          </a:prstGeom>
          <a:noFill/>
          <a:ln>
            <a:noFill/>
          </a:ln>
        </p:spPr>
      </p:pic>
      <p:pic>
        <p:nvPicPr>
          <p:cNvPr id="158" name="Google Shape;158;p28" descr="Kuva, joka sisältää kohteen teksti&#10;&#10;Kuvaus luotu automaattisesti"/>
          <p:cNvPicPr preferRelativeResize="0"/>
          <p:nvPr/>
        </p:nvPicPr>
        <p:blipFill rotWithShape="1">
          <a:blip r:embed="rId10">
            <a:alphaModFix/>
          </a:blip>
          <a:srcRect/>
          <a:stretch/>
        </p:blipFill>
        <p:spPr>
          <a:xfrm>
            <a:off x="2820196" y="394033"/>
            <a:ext cx="6048977" cy="1330774"/>
          </a:xfrm>
          <a:prstGeom prst="rect">
            <a:avLst/>
          </a:prstGeom>
          <a:noFill/>
          <a:ln>
            <a:noFill/>
          </a:ln>
        </p:spPr>
      </p:pic>
    </p:spTree>
    <p:extLst>
      <p:ext uri="{BB962C8B-B14F-4D97-AF65-F5344CB8AC3E}">
        <p14:creationId xmlns:p14="http://schemas.microsoft.com/office/powerpoint/2010/main" val="3749417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OGOT_otsake pienellä">
  <p:cSld name="LOGOT_otsake pienellä">
    <p:spTree>
      <p:nvGrpSpPr>
        <p:cNvPr id="1" name="Shape 159"/>
        <p:cNvGrpSpPr/>
        <p:nvPr/>
      </p:nvGrpSpPr>
      <p:grpSpPr>
        <a:xfrm>
          <a:off x="0" y="0"/>
          <a:ext cx="0" cy="0"/>
          <a:chOff x="0" y="0"/>
          <a:chExt cx="0" cy="0"/>
        </a:xfrm>
      </p:grpSpPr>
      <p:cxnSp>
        <p:nvCxnSpPr>
          <p:cNvPr id="160" name="Google Shape;160;p29"/>
          <p:cNvCxnSpPr/>
          <p:nvPr/>
        </p:nvCxnSpPr>
        <p:spPr>
          <a:xfrm>
            <a:off x="661639" y="6341969"/>
            <a:ext cx="10786946" cy="0"/>
          </a:xfrm>
          <a:prstGeom prst="straightConnector1">
            <a:avLst/>
          </a:prstGeom>
          <a:noFill/>
          <a:ln w="12700" cap="flat" cmpd="sng">
            <a:solidFill>
              <a:srgbClr val="4C4D50"/>
            </a:solidFill>
            <a:prstDash val="solid"/>
            <a:miter lim="800000"/>
            <a:headEnd type="none" w="sm" len="sm"/>
            <a:tailEnd type="none" w="sm" len="sm"/>
          </a:ln>
        </p:spPr>
      </p:cxnSp>
      <p:pic>
        <p:nvPicPr>
          <p:cNvPr id="161" name="Google Shape;161;p29"/>
          <p:cNvPicPr preferRelativeResize="0"/>
          <p:nvPr/>
        </p:nvPicPr>
        <p:blipFill rotWithShape="1">
          <a:blip r:embed="rId2">
            <a:alphaModFix/>
          </a:blip>
          <a:srcRect/>
          <a:stretch/>
        </p:blipFill>
        <p:spPr>
          <a:xfrm>
            <a:off x="4346520" y="4214041"/>
            <a:ext cx="3289802" cy="1161106"/>
          </a:xfrm>
          <a:prstGeom prst="rect">
            <a:avLst/>
          </a:prstGeom>
          <a:noFill/>
          <a:ln>
            <a:noFill/>
          </a:ln>
        </p:spPr>
      </p:pic>
      <p:sp>
        <p:nvSpPr>
          <p:cNvPr id="162" name="Google Shape;162;p29"/>
          <p:cNvSpPr txBox="1"/>
          <p:nvPr/>
        </p:nvSpPr>
        <p:spPr>
          <a:xfrm>
            <a:off x="2010226" y="6426240"/>
            <a:ext cx="74485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Polkukartta on osa POLKU 2.0 -hanketta, jonka päärahoittaja on Euroopan Unionin Euroopan sosiaalirahasto.</a:t>
            </a:r>
            <a:endParaRPr/>
          </a:p>
          <a:p>
            <a:pPr marL="0" marR="0" lvl="0" indent="0" algn="ctr" rtl="0">
              <a:spcBef>
                <a:spcPts val="0"/>
              </a:spcBef>
              <a:spcAft>
                <a:spcPts val="0"/>
              </a:spcAft>
              <a:buNone/>
            </a:pPr>
            <a:r>
              <a:rPr lang="fi-FI" sz="800" b="0" i="0" u="none" strike="noStrike">
                <a:solidFill>
                  <a:schemeClr val="dk1"/>
                </a:solidFill>
                <a:latin typeface="Calibri"/>
                <a:ea typeface="Calibri"/>
                <a:cs typeface="Calibri"/>
                <a:sym typeface="Calibri"/>
              </a:rPr>
              <a:t>Rahoittavana viranomaisena toimii Keski-Suomen ELY-keskus</a:t>
            </a:r>
            <a:endParaRPr sz="800" b="0" i="0">
              <a:solidFill>
                <a:srgbClr val="4C4D50"/>
              </a:solidFill>
              <a:latin typeface="Calibri"/>
              <a:ea typeface="Calibri"/>
              <a:cs typeface="Calibri"/>
              <a:sym typeface="Calibri"/>
            </a:endParaRPr>
          </a:p>
        </p:txBody>
      </p:sp>
      <p:pic>
        <p:nvPicPr>
          <p:cNvPr id="163" name="Google Shape;163;p29"/>
          <p:cNvPicPr preferRelativeResize="0"/>
          <p:nvPr/>
        </p:nvPicPr>
        <p:blipFill rotWithShape="1">
          <a:blip r:embed="rId3">
            <a:alphaModFix/>
          </a:blip>
          <a:srcRect/>
          <a:stretch/>
        </p:blipFill>
        <p:spPr>
          <a:xfrm>
            <a:off x="2901446" y="4472209"/>
            <a:ext cx="1109105" cy="1148717"/>
          </a:xfrm>
          <a:prstGeom prst="rect">
            <a:avLst/>
          </a:prstGeom>
          <a:noFill/>
          <a:ln>
            <a:noFill/>
          </a:ln>
        </p:spPr>
      </p:pic>
      <p:pic>
        <p:nvPicPr>
          <p:cNvPr id="164" name="Google Shape;164;p29"/>
          <p:cNvPicPr preferRelativeResize="0"/>
          <p:nvPr/>
        </p:nvPicPr>
        <p:blipFill rotWithShape="1">
          <a:blip r:embed="rId4">
            <a:alphaModFix/>
          </a:blip>
          <a:srcRect/>
          <a:stretch/>
        </p:blipFill>
        <p:spPr>
          <a:xfrm>
            <a:off x="4661807" y="3034764"/>
            <a:ext cx="2779030" cy="694758"/>
          </a:xfrm>
          <a:prstGeom prst="rect">
            <a:avLst/>
          </a:prstGeom>
          <a:noFill/>
          <a:ln>
            <a:noFill/>
          </a:ln>
        </p:spPr>
      </p:pic>
      <p:pic>
        <p:nvPicPr>
          <p:cNvPr id="165" name="Google Shape;165;p29"/>
          <p:cNvPicPr preferRelativeResize="0"/>
          <p:nvPr/>
        </p:nvPicPr>
        <p:blipFill rotWithShape="1">
          <a:blip r:embed="rId5">
            <a:alphaModFix/>
          </a:blip>
          <a:srcRect/>
          <a:stretch/>
        </p:blipFill>
        <p:spPr>
          <a:xfrm>
            <a:off x="6334288" y="1417802"/>
            <a:ext cx="3109499" cy="1243800"/>
          </a:xfrm>
          <a:prstGeom prst="rect">
            <a:avLst/>
          </a:prstGeom>
          <a:noFill/>
          <a:ln>
            <a:noFill/>
          </a:ln>
        </p:spPr>
      </p:pic>
      <p:pic>
        <p:nvPicPr>
          <p:cNvPr id="166" name="Google Shape;166;p29"/>
          <p:cNvPicPr preferRelativeResize="0"/>
          <p:nvPr/>
        </p:nvPicPr>
        <p:blipFill rotWithShape="1">
          <a:blip r:embed="rId6">
            <a:alphaModFix/>
          </a:blip>
          <a:srcRect/>
          <a:stretch/>
        </p:blipFill>
        <p:spPr>
          <a:xfrm>
            <a:off x="8087176" y="2766347"/>
            <a:ext cx="1909675" cy="1243800"/>
          </a:xfrm>
          <a:prstGeom prst="rect">
            <a:avLst/>
          </a:prstGeom>
          <a:noFill/>
          <a:ln>
            <a:noFill/>
          </a:ln>
        </p:spPr>
      </p:pic>
      <p:pic>
        <p:nvPicPr>
          <p:cNvPr id="167" name="Google Shape;167;p29"/>
          <p:cNvPicPr preferRelativeResize="0"/>
          <p:nvPr/>
        </p:nvPicPr>
        <p:blipFill rotWithShape="1">
          <a:blip r:embed="rId7">
            <a:alphaModFix/>
          </a:blip>
          <a:srcRect/>
          <a:stretch/>
        </p:blipFill>
        <p:spPr>
          <a:xfrm>
            <a:off x="7790981" y="4374927"/>
            <a:ext cx="1415311" cy="1000220"/>
          </a:xfrm>
          <a:prstGeom prst="rect">
            <a:avLst/>
          </a:prstGeom>
          <a:noFill/>
          <a:ln>
            <a:noFill/>
          </a:ln>
        </p:spPr>
      </p:pic>
      <p:pic>
        <p:nvPicPr>
          <p:cNvPr id="168" name="Google Shape;168;p29"/>
          <p:cNvPicPr preferRelativeResize="0"/>
          <p:nvPr/>
        </p:nvPicPr>
        <p:blipFill rotWithShape="1">
          <a:blip r:embed="rId8">
            <a:alphaModFix/>
          </a:blip>
          <a:srcRect/>
          <a:stretch/>
        </p:blipFill>
        <p:spPr>
          <a:xfrm>
            <a:off x="1229941" y="2425072"/>
            <a:ext cx="3357740" cy="1888728"/>
          </a:xfrm>
          <a:prstGeom prst="rect">
            <a:avLst/>
          </a:prstGeom>
          <a:noFill/>
          <a:ln>
            <a:noFill/>
          </a:ln>
        </p:spPr>
      </p:pic>
      <p:pic>
        <p:nvPicPr>
          <p:cNvPr id="169" name="Google Shape;169;p29" descr="Kuva, joka sisältää kohteen teksti&#10;&#10;Kuvaus luotu automaattisesti"/>
          <p:cNvPicPr preferRelativeResize="0"/>
          <p:nvPr/>
        </p:nvPicPr>
        <p:blipFill rotWithShape="1">
          <a:blip r:embed="rId9">
            <a:alphaModFix/>
          </a:blip>
          <a:srcRect/>
          <a:stretch/>
        </p:blipFill>
        <p:spPr>
          <a:xfrm>
            <a:off x="2807736" y="1230597"/>
            <a:ext cx="2903383" cy="1153288"/>
          </a:xfrm>
          <a:prstGeom prst="rect">
            <a:avLst/>
          </a:prstGeom>
          <a:noFill/>
          <a:ln>
            <a:noFill/>
          </a:ln>
        </p:spPr>
      </p:pic>
      <p:pic>
        <p:nvPicPr>
          <p:cNvPr id="170" name="Google Shape;170;p29" descr="Kuva, joka sisältää kohteen teksti&#10;&#10;Kuvaus luotu automaattisesti"/>
          <p:cNvPicPr preferRelativeResize="0"/>
          <p:nvPr/>
        </p:nvPicPr>
        <p:blipFill rotWithShape="1">
          <a:blip r:embed="rId10">
            <a:alphaModFix/>
          </a:blip>
          <a:srcRect/>
          <a:stretch/>
        </p:blipFill>
        <p:spPr>
          <a:xfrm>
            <a:off x="415199" y="352880"/>
            <a:ext cx="2532067" cy="557055"/>
          </a:xfrm>
          <a:prstGeom prst="rect">
            <a:avLst/>
          </a:prstGeom>
          <a:noFill/>
          <a:ln>
            <a:noFill/>
          </a:ln>
        </p:spPr>
      </p:pic>
    </p:spTree>
    <p:extLst>
      <p:ext uri="{BB962C8B-B14F-4D97-AF65-F5344CB8AC3E}">
        <p14:creationId xmlns:p14="http://schemas.microsoft.com/office/powerpoint/2010/main" val="297367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140298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810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386588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65037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2853600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ots. perustyyl. napsautt.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481368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ots. perustyyl. napsautt.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020742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ots. perustyyl. napsautt.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767074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ots. perustyyl. napsautt.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090088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063775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ots. perustyyl. napsautt.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005879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ots. perustyyl. napsautt.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8">
            <a:extLst>
              <a:ext uri="{FF2B5EF4-FFF2-40B4-BE49-F238E27FC236}">
                <a16:creationId xmlns:a16="http://schemas.microsoft.com/office/drawing/2014/main" id="{F5C9E637-0DB0-4F53-9ED5-8573770CE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652728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188498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9394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654295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989690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3575413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1876046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2121726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ots. perustyyl. napsautt.</a:t>
            </a:r>
          </a:p>
        </p:txBody>
      </p:sp>
    </p:spTree>
    <p:extLst>
      <p:ext uri="{BB962C8B-B14F-4D97-AF65-F5344CB8AC3E}">
        <p14:creationId xmlns:p14="http://schemas.microsoft.com/office/powerpoint/2010/main" val="3433202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15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ots. perustyyl. napsautt.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1067860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jyu.wisdom.fi</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091117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3208301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148504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27998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53350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0897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787230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728"/>
              </a:buClr>
              <a:buSzPts val="4400"/>
              <a:buFont typeface="Calibri"/>
              <a:buNone/>
              <a:defRPr sz="4400" b="1" i="0" u="none" strike="noStrike" cap="none">
                <a:solidFill>
                  <a:srgbClr val="26272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rgbClr val="1C1D1D"/>
              </a:buClr>
              <a:buSzPts val="3200"/>
              <a:buFont typeface="Arial"/>
              <a:buChar char="•"/>
              <a:defRPr sz="3200" b="0" i="0" u="none" strike="noStrike" cap="none">
                <a:solidFill>
                  <a:srgbClr val="1C1D1D"/>
                </a:solidFill>
                <a:latin typeface="Open Sans Light"/>
                <a:ea typeface="Open Sans Light"/>
                <a:cs typeface="Open Sans Light"/>
                <a:sym typeface="Open Sans Light"/>
              </a:defRPr>
            </a:lvl1pPr>
            <a:lvl2pPr marL="914400" marR="0" lvl="1" indent="-406400" algn="l" rtl="0">
              <a:lnSpc>
                <a:spcPct val="90000"/>
              </a:lnSpc>
              <a:spcBef>
                <a:spcPts val="500"/>
              </a:spcBef>
              <a:spcAft>
                <a:spcPts val="0"/>
              </a:spcAft>
              <a:buClr>
                <a:srgbClr val="1C1D1D"/>
              </a:buClr>
              <a:buSzPts val="2800"/>
              <a:buFont typeface="Arial"/>
              <a:buChar char="•"/>
              <a:defRPr sz="2800" b="0" i="0" u="none" strike="noStrike" cap="none">
                <a:solidFill>
                  <a:srgbClr val="1C1D1D"/>
                </a:solidFill>
                <a:latin typeface="Open Sans Light"/>
                <a:ea typeface="Open Sans Light"/>
                <a:cs typeface="Open Sans Light"/>
                <a:sym typeface="Open Sans Light"/>
              </a:defRPr>
            </a:lvl2pPr>
            <a:lvl3pPr marL="1371600" marR="0" lvl="2" indent="-381000" algn="l" rtl="0">
              <a:lnSpc>
                <a:spcPct val="90000"/>
              </a:lnSpc>
              <a:spcBef>
                <a:spcPts val="500"/>
              </a:spcBef>
              <a:spcAft>
                <a:spcPts val="0"/>
              </a:spcAft>
              <a:buClr>
                <a:srgbClr val="1C1D1D"/>
              </a:buClr>
              <a:buSzPts val="2400"/>
              <a:buFont typeface="Arial"/>
              <a:buChar char="•"/>
              <a:defRPr sz="2400" b="0" i="0" u="none" strike="noStrike" cap="none">
                <a:solidFill>
                  <a:srgbClr val="1C1D1D"/>
                </a:solidFill>
                <a:latin typeface="Open Sans Light"/>
                <a:ea typeface="Open Sans Light"/>
                <a:cs typeface="Open Sans Light"/>
                <a:sym typeface="Open Sans Light"/>
              </a:defRPr>
            </a:lvl3pPr>
            <a:lvl4pPr marL="1828800" marR="0" lvl="3" indent="-355600" algn="l" rtl="0">
              <a:lnSpc>
                <a:spcPct val="90000"/>
              </a:lnSpc>
              <a:spcBef>
                <a:spcPts val="500"/>
              </a:spcBef>
              <a:spcAft>
                <a:spcPts val="0"/>
              </a:spcAft>
              <a:buClr>
                <a:srgbClr val="1C1D1D"/>
              </a:buClr>
              <a:buSzPts val="2000"/>
              <a:buFont typeface="Arial"/>
              <a:buChar char="•"/>
              <a:defRPr sz="2000" b="0" i="0" u="none" strike="noStrike" cap="none">
                <a:solidFill>
                  <a:srgbClr val="1C1D1D"/>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1C1D1D"/>
              </a:buClr>
              <a:buSzPts val="1800"/>
              <a:buFont typeface="Arial"/>
              <a:buChar char="•"/>
              <a:defRPr sz="1800" b="0" i="0" u="none" strike="noStrike" cap="none">
                <a:solidFill>
                  <a:srgbClr val="1C1D1D"/>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4C4D5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sldNum" idx="12"/>
          </p:nvPr>
        </p:nvSpPr>
        <p:spPr>
          <a:xfrm>
            <a:off x="8610600" y="635634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4C4D50"/>
                </a:solidFill>
                <a:latin typeface="Calibri"/>
                <a:ea typeface="Calibri"/>
                <a:cs typeface="Calibri"/>
                <a:sym typeface="Calibri"/>
              </a:defRPr>
            </a:lvl1pPr>
            <a:lvl2pPr marL="0" marR="0" lvl="1" indent="0" algn="r" rtl="0">
              <a:spcBef>
                <a:spcPts val="0"/>
              </a:spcBef>
              <a:buNone/>
              <a:defRPr sz="1200" b="0" i="0" u="none" strike="noStrike" cap="none">
                <a:solidFill>
                  <a:srgbClr val="4C4D50"/>
                </a:solidFill>
                <a:latin typeface="Calibri"/>
                <a:ea typeface="Calibri"/>
                <a:cs typeface="Calibri"/>
                <a:sym typeface="Calibri"/>
              </a:defRPr>
            </a:lvl2pPr>
            <a:lvl3pPr marL="0" marR="0" lvl="2" indent="0" algn="r" rtl="0">
              <a:spcBef>
                <a:spcPts val="0"/>
              </a:spcBef>
              <a:buNone/>
              <a:defRPr sz="1200" b="0" i="0" u="none" strike="noStrike" cap="none">
                <a:solidFill>
                  <a:srgbClr val="4C4D50"/>
                </a:solidFill>
                <a:latin typeface="Calibri"/>
                <a:ea typeface="Calibri"/>
                <a:cs typeface="Calibri"/>
                <a:sym typeface="Calibri"/>
              </a:defRPr>
            </a:lvl3pPr>
            <a:lvl4pPr marL="0" marR="0" lvl="3" indent="0" algn="r" rtl="0">
              <a:spcBef>
                <a:spcPts val="0"/>
              </a:spcBef>
              <a:buNone/>
              <a:defRPr sz="1200" b="0" i="0" u="none" strike="noStrike" cap="none">
                <a:solidFill>
                  <a:srgbClr val="4C4D50"/>
                </a:solidFill>
                <a:latin typeface="Calibri"/>
                <a:ea typeface="Calibri"/>
                <a:cs typeface="Calibri"/>
                <a:sym typeface="Calibri"/>
              </a:defRPr>
            </a:lvl4pPr>
            <a:lvl5pPr marL="0" marR="0" lvl="4" indent="0" algn="r" rtl="0">
              <a:spcBef>
                <a:spcPts val="0"/>
              </a:spcBef>
              <a:buNone/>
              <a:defRPr sz="1200" b="0" i="0" u="none" strike="noStrike" cap="none">
                <a:solidFill>
                  <a:srgbClr val="4C4D50"/>
                </a:solidFill>
                <a:latin typeface="Calibri"/>
                <a:ea typeface="Calibri"/>
                <a:cs typeface="Calibri"/>
                <a:sym typeface="Calibri"/>
              </a:defRPr>
            </a:lvl5pPr>
            <a:lvl6pPr marL="0" marR="0" lvl="5" indent="0" algn="r" rtl="0">
              <a:spcBef>
                <a:spcPts val="0"/>
              </a:spcBef>
              <a:buNone/>
              <a:defRPr sz="1200" b="0" i="0" u="none" strike="noStrike" cap="none">
                <a:solidFill>
                  <a:srgbClr val="4C4D50"/>
                </a:solidFill>
                <a:latin typeface="Calibri"/>
                <a:ea typeface="Calibri"/>
                <a:cs typeface="Calibri"/>
                <a:sym typeface="Calibri"/>
              </a:defRPr>
            </a:lvl6pPr>
            <a:lvl7pPr marL="0" marR="0" lvl="6" indent="0" algn="r" rtl="0">
              <a:spcBef>
                <a:spcPts val="0"/>
              </a:spcBef>
              <a:buNone/>
              <a:defRPr sz="1200" b="0" i="0" u="none" strike="noStrike" cap="none">
                <a:solidFill>
                  <a:srgbClr val="4C4D50"/>
                </a:solidFill>
                <a:latin typeface="Calibri"/>
                <a:ea typeface="Calibri"/>
                <a:cs typeface="Calibri"/>
                <a:sym typeface="Calibri"/>
              </a:defRPr>
            </a:lvl7pPr>
            <a:lvl8pPr marL="0" marR="0" lvl="7" indent="0" algn="r" rtl="0">
              <a:spcBef>
                <a:spcPts val="0"/>
              </a:spcBef>
              <a:buNone/>
              <a:defRPr sz="1200" b="0" i="0" u="none" strike="noStrike" cap="none">
                <a:solidFill>
                  <a:srgbClr val="4C4D50"/>
                </a:solidFill>
                <a:latin typeface="Calibri"/>
                <a:ea typeface="Calibri"/>
                <a:cs typeface="Calibri"/>
                <a:sym typeface="Calibri"/>
              </a:defRPr>
            </a:lvl8pPr>
            <a:lvl9pPr marL="0" marR="0" lvl="8" indent="0" algn="r" rtl="0">
              <a:spcBef>
                <a:spcPts val="0"/>
              </a:spcBef>
              <a:buNone/>
              <a:defRPr sz="1200" b="0" i="0" u="none" strike="noStrike" cap="none">
                <a:solidFill>
                  <a:srgbClr val="4C4D5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4" name="Google Shape;1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E8F8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1953110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176772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hyperlink" Target="https://m3.jyu.fi/jyumv/ohjelmat/science/muut/polku-2.0/vastuullisuus-yrityksen-arjessa-verkkototeutuksen-tallenteet/recording-06-07-2023-11.39" TargetMode="Externa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581B0C-0313-A548-8437-8F41D579127F}"/>
              </a:ext>
            </a:extLst>
          </p:cNvPr>
          <p:cNvSpPr>
            <a:spLocks noGrp="1"/>
          </p:cNvSpPr>
          <p:nvPr>
            <p:ph type="ctrTitle"/>
          </p:nvPr>
        </p:nvSpPr>
        <p:spPr>
          <a:xfrm>
            <a:off x="1524000" y="1384028"/>
            <a:ext cx="9144000" cy="1855118"/>
          </a:xfrm>
        </p:spPr>
        <p:txBody>
          <a:bodyPr>
            <a:normAutofit/>
          </a:bodyPr>
          <a:lstStyle/>
          <a:p>
            <a:r>
              <a:rPr lang="fi-FI" sz="4800" dirty="0"/>
              <a:t>Sosiaalinen kestävyys</a:t>
            </a:r>
          </a:p>
        </p:txBody>
      </p:sp>
      <p:sp>
        <p:nvSpPr>
          <p:cNvPr id="3" name="Alaotsikko 2">
            <a:extLst>
              <a:ext uri="{FF2B5EF4-FFF2-40B4-BE49-F238E27FC236}">
                <a16:creationId xmlns:a16="http://schemas.microsoft.com/office/drawing/2014/main" id="{9018467E-DFAF-5C46-915A-6C81EB027AE0}"/>
              </a:ext>
            </a:extLst>
          </p:cNvPr>
          <p:cNvSpPr>
            <a:spLocks noGrp="1"/>
          </p:cNvSpPr>
          <p:nvPr>
            <p:ph type="subTitle" idx="1"/>
          </p:nvPr>
        </p:nvSpPr>
        <p:spPr>
          <a:xfrm>
            <a:off x="1524000" y="3391546"/>
            <a:ext cx="9144000" cy="1855118"/>
          </a:xfrm>
        </p:spPr>
        <p:txBody>
          <a:bodyPr>
            <a:normAutofit/>
          </a:bodyPr>
          <a:lstStyle/>
          <a:p>
            <a:r>
              <a:rPr lang="fi-FI" sz="2800" dirty="0"/>
              <a:t>Satu Ranta-Tyrkkö, Pirjo Hänninen, Carita Tuominen, Jaana </a:t>
            </a:r>
            <a:r>
              <a:rPr lang="fi-FI" sz="2800" dirty="0" err="1"/>
              <a:t>Tullila</a:t>
            </a:r>
            <a:endParaRPr lang="fi-FI" sz="2800" dirty="0"/>
          </a:p>
        </p:txBody>
      </p:sp>
    </p:spTree>
    <p:extLst>
      <p:ext uri="{BB962C8B-B14F-4D97-AF65-F5344CB8AC3E}">
        <p14:creationId xmlns:p14="http://schemas.microsoft.com/office/powerpoint/2010/main" val="268256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C8D9CB63-68D5-4DCD-361D-2FD7ECCD6540}"/>
              </a:ext>
              <a:ext uri="{C183D7F6-B498-43B3-948B-1728B52AA6E4}">
                <adec:decorative xmlns:adec="http://schemas.microsoft.com/office/drawing/2017/decorative" val="1"/>
              </a:ext>
            </a:extLst>
          </p:cNvPr>
          <p:cNvSpPr/>
          <p:nvPr/>
        </p:nvSpPr>
        <p:spPr>
          <a:xfrm>
            <a:off x="152400" y="119743"/>
            <a:ext cx="11887200" cy="6618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1ADB5A-4FC9-C070-1E4D-086E60CC4B72}"/>
              </a:ext>
            </a:extLst>
          </p:cNvPr>
          <p:cNvSpPr>
            <a:spLocks noGrp="1"/>
          </p:cNvSpPr>
          <p:nvPr>
            <p:ph type="title"/>
          </p:nvPr>
        </p:nvSpPr>
        <p:spPr>
          <a:xfrm>
            <a:off x="838200" y="680811"/>
            <a:ext cx="10515600" cy="1325563"/>
          </a:xfrm>
        </p:spPr>
        <p:txBody>
          <a:bodyPr/>
          <a:lstStyle/>
          <a:p>
            <a:r>
              <a:rPr lang="fi-FI" dirty="0">
                <a:solidFill>
                  <a:schemeClr val="bg1"/>
                </a:solidFill>
              </a:rPr>
              <a:t>Mietintätehtävä</a:t>
            </a:r>
          </a:p>
        </p:txBody>
      </p:sp>
      <p:sp>
        <p:nvSpPr>
          <p:cNvPr id="3" name="Content Placeholder 2">
            <a:extLst>
              <a:ext uri="{FF2B5EF4-FFF2-40B4-BE49-F238E27FC236}">
                <a16:creationId xmlns:a16="http://schemas.microsoft.com/office/drawing/2014/main" id="{AEF214CD-F743-E895-7486-0B8020BEB7BC}"/>
              </a:ext>
            </a:extLst>
          </p:cNvPr>
          <p:cNvSpPr>
            <a:spLocks noGrp="1"/>
          </p:cNvSpPr>
          <p:nvPr>
            <p:ph idx="1"/>
          </p:nvPr>
        </p:nvSpPr>
        <p:spPr>
          <a:xfrm>
            <a:off x="838200" y="2141311"/>
            <a:ext cx="10515600" cy="4351338"/>
          </a:xfrm>
        </p:spPr>
        <p:txBody>
          <a:bodyPr/>
          <a:lstStyle/>
          <a:p>
            <a:r>
              <a:rPr lang="fi-FI" dirty="0">
                <a:solidFill>
                  <a:schemeClr val="bg1"/>
                </a:solidFill>
              </a:rPr>
              <a:t>Sosiaalinen kestävyys on monista pienistä asioista muodostuva kokonaisuus</a:t>
            </a:r>
          </a:p>
          <a:p>
            <a:r>
              <a:rPr lang="fi-FI" dirty="0">
                <a:solidFill>
                  <a:schemeClr val="bg1"/>
                </a:solidFill>
              </a:rPr>
              <a:t>Usein näiden asioiden arvo huomataan kunnolla vasta, kun ne puuttuvat</a:t>
            </a:r>
          </a:p>
          <a:p>
            <a:endParaRPr lang="fi-FI" dirty="0">
              <a:solidFill>
                <a:schemeClr val="bg1"/>
              </a:solidFill>
            </a:endParaRPr>
          </a:p>
          <a:p>
            <a:r>
              <a:rPr lang="fi-FI" b="1" dirty="0">
                <a:solidFill>
                  <a:schemeClr val="bg1"/>
                </a:solidFill>
              </a:rPr>
              <a:t>Minkälaisten asioiden koet rapauttavan sosiaalista kestävyyttä ja siihen kuuluvia asioita?</a:t>
            </a:r>
          </a:p>
        </p:txBody>
      </p:sp>
    </p:spTree>
    <p:extLst>
      <p:ext uri="{BB962C8B-B14F-4D97-AF65-F5344CB8AC3E}">
        <p14:creationId xmlns:p14="http://schemas.microsoft.com/office/powerpoint/2010/main" val="121814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7764-BCC8-B121-88A3-F6E5E71DC5C0}"/>
              </a:ext>
            </a:extLst>
          </p:cNvPr>
          <p:cNvSpPr>
            <a:spLocks noGrp="1"/>
          </p:cNvSpPr>
          <p:nvPr>
            <p:ph type="title"/>
          </p:nvPr>
        </p:nvSpPr>
        <p:spPr>
          <a:xfrm>
            <a:off x="838200" y="365125"/>
            <a:ext cx="10515600" cy="1325563"/>
          </a:xfrm>
        </p:spPr>
        <p:txBody>
          <a:bodyPr/>
          <a:lstStyle/>
          <a:p>
            <a:r>
              <a:rPr lang="fi-FI" dirty="0"/>
              <a:t>Sosiaalisen merkitys kestävyyssiirtymässä</a:t>
            </a:r>
          </a:p>
        </p:txBody>
      </p:sp>
      <p:sp>
        <p:nvSpPr>
          <p:cNvPr id="3" name="Content Placeholder 2">
            <a:extLst>
              <a:ext uri="{FF2B5EF4-FFF2-40B4-BE49-F238E27FC236}">
                <a16:creationId xmlns:a16="http://schemas.microsoft.com/office/drawing/2014/main" id="{F00B8089-BF53-2FA8-B04E-BD415C8CFC5E}"/>
              </a:ext>
            </a:extLst>
          </p:cNvPr>
          <p:cNvSpPr>
            <a:spLocks noGrp="1"/>
          </p:cNvSpPr>
          <p:nvPr>
            <p:ph idx="1"/>
          </p:nvPr>
        </p:nvSpPr>
        <p:spPr>
          <a:xfrm>
            <a:off x="838200" y="1825625"/>
            <a:ext cx="10515600" cy="4351338"/>
          </a:xfrm>
        </p:spPr>
        <p:txBody>
          <a:bodyPr>
            <a:normAutofit/>
          </a:bodyPr>
          <a:lstStyle/>
          <a:p>
            <a:r>
              <a:rPr lang="fi-FI" dirty="0"/>
              <a:t>Lähtötilanne: systeeminen kriisi, jonka ekologiset, taloudelliset ja sosiaaliset ulottuvuudet ‘valuvat toisiinsa’</a:t>
            </a:r>
          </a:p>
          <a:p>
            <a:r>
              <a:rPr lang="fi-FI" dirty="0"/>
              <a:t>Kestävyyssiirtymän ydin: miten vastaamme ilmastokriisiin, luonnon monimuotoisuuden hupenemiseen, resurssien vaihtelevaan saatavuuteen ja jäteongelmaan(Sitra 2020, 3)</a:t>
            </a:r>
          </a:p>
          <a:p>
            <a:r>
              <a:rPr lang="fi-FI" dirty="0"/>
              <a:t>Tavoitteena elämisen arvoinen ekologisesti kestävä yhteiskunta ja maailma</a:t>
            </a:r>
          </a:p>
        </p:txBody>
      </p:sp>
    </p:spTree>
    <p:extLst>
      <p:ext uri="{BB962C8B-B14F-4D97-AF65-F5344CB8AC3E}">
        <p14:creationId xmlns:p14="http://schemas.microsoft.com/office/powerpoint/2010/main" val="100388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41C4-1330-D235-56B3-616E15E67297}"/>
              </a:ext>
            </a:extLst>
          </p:cNvPr>
          <p:cNvSpPr>
            <a:spLocks noGrp="1"/>
          </p:cNvSpPr>
          <p:nvPr>
            <p:ph type="title"/>
          </p:nvPr>
        </p:nvSpPr>
        <p:spPr>
          <a:xfrm>
            <a:off x="838200" y="365125"/>
            <a:ext cx="10515600" cy="1325563"/>
          </a:xfrm>
        </p:spPr>
        <p:txBody>
          <a:bodyPr>
            <a:noAutofit/>
          </a:bodyPr>
          <a:lstStyle/>
          <a:p>
            <a:r>
              <a:rPr lang="fi-FI" dirty="0"/>
              <a:t>Kestävyyssiirtymä on valtava sosiaalinen, poliittinen ja kulttuurinen haaste</a:t>
            </a:r>
          </a:p>
        </p:txBody>
      </p:sp>
      <p:sp>
        <p:nvSpPr>
          <p:cNvPr id="3" name="Content Placeholder 2">
            <a:extLst>
              <a:ext uri="{FF2B5EF4-FFF2-40B4-BE49-F238E27FC236}">
                <a16:creationId xmlns:a16="http://schemas.microsoft.com/office/drawing/2014/main" id="{55650E88-3D37-6E23-97A7-18C608EF0902}"/>
              </a:ext>
            </a:extLst>
          </p:cNvPr>
          <p:cNvSpPr>
            <a:spLocks noGrp="1"/>
          </p:cNvSpPr>
          <p:nvPr>
            <p:ph idx="1"/>
          </p:nvPr>
        </p:nvSpPr>
        <p:spPr>
          <a:xfrm>
            <a:off x="838200" y="1825625"/>
            <a:ext cx="10515600" cy="4351338"/>
          </a:xfrm>
        </p:spPr>
        <p:txBody>
          <a:bodyPr>
            <a:normAutofit lnSpcReduction="10000"/>
          </a:bodyPr>
          <a:lstStyle/>
          <a:p>
            <a:r>
              <a:rPr lang="fi-FI" dirty="0"/>
              <a:t>Nykyiset nautintomme ja odotuksemme ovat ’fossiiliajan’ taloudellisten ja poliittisten intressien muovaamia ja kytköksissä nykyiseen yhteiskuntaan, kulttuuriin ja työelämään</a:t>
            </a:r>
          </a:p>
          <a:p>
            <a:r>
              <a:rPr lang="fi-FI" dirty="0">
                <a:sym typeface="Wingdings" panose="05000000000000000000" pitchFamily="2" charset="2"/>
              </a:rPr>
              <a:t>T</a:t>
            </a:r>
            <a:r>
              <a:rPr lang="fi-FI" dirty="0"/>
              <a:t>arvitaan jaettua odotusten muutosta (Pelttari 2021, 300); v</a:t>
            </a:r>
            <a:r>
              <a:rPr lang="fi-FI" dirty="0">
                <a:sym typeface="Wingdings" panose="05000000000000000000" pitchFamily="2" charset="2"/>
              </a:rPr>
              <a:t>aatii </a:t>
            </a:r>
            <a:r>
              <a:rPr lang="fi-FI" dirty="0"/>
              <a:t>perustavia muutoksia modernien yhteiskuntien keskeisissä uskomuksissa </a:t>
            </a:r>
          </a:p>
          <a:p>
            <a:pPr marL="0" indent="0">
              <a:buNone/>
            </a:pPr>
            <a:endParaRPr lang="fi-FI" dirty="0"/>
          </a:p>
          <a:p>
            <a:pPr marL="0" indent="0">
              <a:buNone/>
            </a:pPr>
            <a:r>
              <a:rPr lang="fi-FI" dirty="0"/>
              <a:t>(~</a:t>
            </a:r>
            <a:r>
              <a:rPr lang="fi-FI" dirty="0" err="1"/>
              <a:t>Hulme</a:t>
            </a:r>
            <a:r>
              <a:rPr lang="fi-FI" dirty="0"/>
              <a:t> 2017)</a:t>
            </a:r>
            <a:endParaRPr lang="en-GB" dirty="0"/>
          </a:p>
        </p:txBody>
      </p:sp>
    </p:spTree>
    <p:extLst>
      <p:ext uri="{BB962C8B-B14F-4D97-AF65-F5344CB8AC3E}">
        <p14:creationId xmlns:p14="http://schemas.microsoft.com/office/powerpoint/2010/main" val="348317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C22A4FB5-1869-ED3D-6F13-928B5FCC0265}"/>
              </a:ext>
            </a:extLst>
          </p:cNvPr>
          <p:cNvSpPr>
            <a:spLocks noGrp="1"/>
          </p:cNvSpPr>
          <p:nvPr>
            <p:ph type="title"/>
          </p:nvPr>
        </p:nvSpPr>
        <p:spPr/>
        <p:txBody>
          <a:bodyPr/>
          <a:lstStyle/>
          <a:p>
            <a:r>
              <a:rPr lang="en-US" err="1">
                <a:cs typeface="Calibri"/>
              </a:rPr>
              <a:t>Lisenssiehdot</a:t>
            </a:r>
          </a:p>
        </p:txBody>
      </p:sp>
      <p:pic>
        <p:nvPicPr>
          <p:cNvPr id="3" name="Picture 2"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EE70E855-59C2-3818-52B4-2FA1F0883ECD}"/>
              </a:ext>
              <a:ext uri="{C183D7F6-B498-43B3-948B-1728B52AA6E4}">
                <adec:decorative xmlns:adec="http://schemas.microsoft.com/office/drawing/2017/decorative" val="1"/>
              </a:ext>
            </a:extLst>
          </p:cNvPr>
          <p:cNvSpPr txBox="1"/>
          <p:nvPr/>
        </p:nvSpPr>
        <p:spPr>
          <a:xfrm>
            <a:off x="3046615" y="3248490"/>
            <a:ext cx="60932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93A3C"/>
                </a:solidFill>
                <a:effectLst/>
                <a:uLnTx/>
                <a:uFillTx/>
                <a:latin typeface="Arial"/>
                <a:ea typeface="+mn-ea"/>
                <a:cs typeface="+mn-cs"/>
              </a:rPr>
              <a:t> </a:t>
            </a:r>
          </a:p>
        </p:txBody>
      </p:sp>
      <p:sp>
        <p:nvSpPr>
          <p:cNvPr id="9" name="TextBox 8">
            <a:extLst>
              <a:ext uri="{FF2B5EF4-FFF2-40B4-BE49-F238E27FC236}">
                <a16:creationId xmlns:a16="http://schemas.microsoft.com/office/drawing/2014/main" id="{1D821DEE-49EE-C2AE-3FCB-341DF0F52961}"/>
              </a:ext>
              <a:ext uri="{C183D7F6-B498-43B3-948B-1728B52AA6E4}">
                <adec:decorative xmlns:adec="http://schemas.microsoft.com/office/drawing/2017/decorative" val="1"/>
              </a:ext>
            </a:extLst>
          </p:cNvPr>
          <p:cNvSpPr txBox="1"/>
          <p:nvPr/>
        </p:nvSpPr>
        <p:spPr>
          <a:xfrm>
            <a:off x="3046615" y="3248490"/>
            <a:ext cx="60932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93A3C"/>
                </a:solidFill>
                <a:effectLst/>
                <a:uLnTx/>
                <a:uFillTx/>
                <a:latin typeface="Arial"/>
                <a:ea typeface="+mn-ea"/>
                <a:cs typeface="+mn-cs"/>
              </a:rPr>
              <a:t> </a:t>
            </a:r>
          </a:p>
        </p:txBody>
      </p:sp>
    </p:spTree>
    <p:extLst>
      <p:ext uri="{BB962C8B-B14F-4D97-AF65-F5344CB8AC3E}">
        <p14:creationId xmlns:p14="http://schemas.microsoft.com/office/powerpoint/2010/main" val="275402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F935-1867-C555-F125-D423E293B460}"/>
              </a:ext>
            </a:extLst>
          </p:cNvPr>
          <p:cNvSpPr>
            <a:spLocks noGrp="1"/>
          </p:cNvSpPr>
          <p:nvPr>
            <p:ph type="title"/>
          </p:nvPr>
        </p:nvSpPr>
        <p:spPr/>
        <p:txBody>
          <a:bodyPr/>
          <a:lstStyle/>
          <a:p>
            <a:r>
              <a:rPr lang="fi-FI" dirty="0">
                <a:cs typeface="Calibri"/>
              </a:rPr>
              <a:t>Diasettiin liittyvä video</a:t>
            </a:r>
          </a:p>
        </p:txBody>
      </p:sp>
      <p:sp>
        <p:nvSpPr>
          <p:cNvPr id="3" name="Text Placeholder 2">
            <a:extLst>
              <a:ext uri="{FF2B5EF4-FFF2-40B4-BE49-F238E27FC236}">
                <a16:creationId xmlns:a16="http://schemas.microsoft.com/office/drawing/2014/main" id="{7D4AABCF-6F15-003D-6A34-BB9B4AF35C8C}"/>
              </a:ext>
            </a:extLst>
          </p:cNvPr>
          <p:cNvSpPr>
            <a:spLocks noGrp="1"/>
          </p:cNvSpPr>
          <p:nvPr>
            <p:ph type="body" idx="1"/>
          </p:nvPr>
        </p:nvSpPr>
        <p:spPr/>
        <p:txBody>
          <a:bodyPr vert="horz" lIns="91440" tIns="45720" rIns="91440" bIns="45720" rtlCol="0" anchor="t">
            <a:normAutofit/>
          </a:bodyPr>
          <a:lstStyle/>
          <a:p>
            <a:r>
              <a:rPr lang="en-US" dirty="0">
                <a:ea typeface="+mj-lt"/>
                <a:cs typeface="+mj-lt"/>
                <a:hlinkClick r:id="rId2"/>
              </a:rPr>
              <a:t>https://m3.jyu.fi/jyumv/ohjelmat/science/muut/polku-2.0/vastuullisuus-yrityksen-arjessa-verkkototeutuksen-tallenteet/recording-06-07-2023-11.39</a:t>
            </a:r>
            <a:r>
              <a:rPr lang="en-US" dirty="0">
                <a:ea typeface="+mj-lt"/>
                <a:cs typeface="+mj-lt"/>
              </a:rPr>
              <a:t> </a:t>
            </a:r>
            <a:endParaRPr lang="en-US">
              <a:ea typeface="+mj-lt"/>
              <a:cs typeface="+mj-lt"/>
            </a:endParaRPr>
          </a:p>
        </p:txBody>
      </p:sp>
    </p:spTree>
    <p:extLst>
      <p:ext uri="{BB962C8B-B14F-4D97-AF65-F5344CB8AC3E}">
        <p14:creationId xmlns:p14="http://schemas.microsoft.com/office/powerpoint/2010/main" val="233605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B242-AC87-B014-EE5F-E572FC67848C}"/>
              </a:ext>
            </a:extLst>
          </p:cNvPr>
          <p:cNvSpPr>
            <a:spLocks noGrp="1"/>
          </p:cNvSpPr>
          <p:nvPr>
            <p:ph type="title"/>
          </p:nvPr>
        </p:nvSpPr>
        <p:spPr>
          <a:xfrm>
            <a:off x="838200" y="365125"/>
            <a:ext cx="10978661" cy="1325563"/>
          </a:xfrm>
        </p:spPr>
        <p:txBody>
          <a:bodyPr>
            <a:normAutofit/>
          </a:bodyPr>
          <a:lstStyle/>
          <a:p>
            <a:r>
              <a:rPr lang="fi-FI" sz="5400" dirty="0"/>
              <a:t>Sosiaalinen kestävyys </a:t>
            </a:r>
            <a:r>
              <a:rPr lang="fi-FI" sz="4000" dirty="0"/>
              <a:t>(Kuntaliitto, THL)</a:t>
            </a:r>
          </a:p>
        </p:txBody>
      </p:sp>
      <p:sp>
        <p:nvSpPr>
          <p:cNvPr id="6" name="Content Placeholder 5">
            <a:extLst>
              <a:ext uri="{FF2B5EF4-FFF2-40B4-BE49-F238E27FC236}">
                <a16:creationId xmlns:a16="http://schemas.microsoft.com/office/drawing/2014/main" id="{4ADA4B80-8E2F-8940-9E30-2E6EC9059F7D}"/>
              </a:ext>
            </a:extLst>
          </p:cNvPr>
          <p:cNvSpPr>
            <a:spLocks noGrp="1"/>
          </p:cNvSpPr>
          <p:nvPr>
            <p:ph sz="half" idx="2"/>
          </p:nvPr>
        </p:nvSpPr>
        <p:spPr>
          <a:xfrm>
            <a:off x="723900" y="1912033"/>
            <a:ext cx="5603630" cy="4372877"/>
          </a:xfrm>
        </p:spPr>
        <p:txBody>
          <a:bodyPr/>
          <a:lstStyle/>
          <a:p>
            <a:pPr marL="457200" indent="-457200">
              <a:buFont typeface="Arial" panose="020B0604020202020204" pitchFamily="34" charset="0"/>
              <a:buChar char="•"/>
            </a:pPr>
            <a:r>
              <a:rPr lang="fi-FI" sz="3600" dirty="0">
                <a:solidFill>
                  <a:schemeClr val="tx1"/>
                </a:solidFill>
                <a:ea typeface="+mn-lt"/>
                <a:cs typeface="+mn-lt"/>
              </a:rPr>
              <a:t>Kokonaisvaltaista fyysistä, psyykkistä ja sosiaalista hyvinvointia </a:t>
            </a:r>
            <a:r>
              <a:rPr lang="fi-FI" sz="3600" dirty="0">
                <a:solidFill>
                  <a:schemeClr val="tx1"/>
                </a:solidFill>
                <a:ea typeface="+mn-lt"/>
                <a:cs typeface="+mn-lt"/>
                <a:sym typeface="Wingdings" panose="05000000000000000000" pitchFamily="2" charset="2"/>
              </a:rPr>
              <a:t> hyvä ja merkityksellinen arki</a:t>
            </a:r>
          </a:p>
          <a:p>
            <a:pPr marL="457200" indent="-457200">
              <a:buFont typeface="Arial" panose="020B0604020202020204" pitchFamily="34" charset="0"/>
              <a:buChar char="•"/>
            </a:pPr>
            <a:endParaRPr lang="fi-FI" sz="3600" dirty="0">
              <a:solidFill>
                <a:schemeClr val="tx1"/>
              </a:solidFill>
              <a:ea typeface="+mn-lt"/>
              <a:cs typeface="+mn-lt"/>
              <a:sym typeface="Wingdings" panose="05000000000000000000" pitchFamily="2" charset="2"/>
            </a:endParaRPr>
          </a:p>
          <a:p>
            <a:pPr marL="457200" indent="-457200">
              <a:buFont typeface="Arial" panose="020B0604020202020204" pitchFamily="34" charset="0"/>
              <a:buChar char="•"/>
            </a:pPr>
            <a:r>
              <a:rPr lang="fi-FI" sz="3600" dirty="0">
                <a:solidFill>
                  <a:schemeClr val="tx1"/>
                </a:solidFill>
                <a:ea typeface="+mn-lt"/>
                <a:cs typeface="+mn-lt"/>
                <a:sym typeface="Wingdings" panose="05000000000000000000" pitchFamily="2" charset="2"/>
              </a:rPr>
              <a:t>”Kattaa asiat, joita ilman kenenkään ei tulisi olla”</a:t>
            </a:r>
          </a:p>
          <a:p>
            <a:pPr marL="0" indent="0">
              <a:buNone/>
            </a:pPr>
            <a:endParaRPr lang="en-GB" dirty="0"/>
          </a:p>
        </p:txBody>
      </p:sp>
      <p:pic>
        <p:nvPicPr>
          <p:cNvPr id="5" name="Content Placeholder 4" descr="Vanhempi ja nuorempi ihminen juttelevat puiston penkillä. Heitä lähestyy tervehtäen pyörätuolissa istuva henkilö. Pyörätuolia työntää avustaja tai ystävä.">
            <a:extLst>
              <a:ext uri="{FF2B5EF4-FFF2-40B4-BE49-F238E27FC236}">
                <a16:creationId xmlns:a16="http://schemas.microsoft.com/office/drawing/2014/main" id="{862C7086-A5B4-3F07-1355-F078EF3C47FC}"/>
              </a:ext>
            </a:extLst>
          </p:cNvPr>
          <p:cNvPicPr>
            <a:picLocks noGrp="1" noChangeAspect="1"/>
          </p:cNvPicPr>
          <p:nvPr>
            <p:ph sz="half" idx="1"/>
          </p:nvPr>
        </p:nvPicPr>
        <p:blipFill>
          <a:blip r:embed="rId3"/>
          <a:stretch>
            <a:fillRect/>
          </a:stretch>
        </p:blipFill>
        <p:spPr>
          <a:xfrm>
            <a:off x="6019801" y="1912033"/>
            <a:ext cx="5714492" cy="3541711"/>
          </a:xfrm>
        </p:spPr>
      </p:pic>
    </p:spTree>
    <p:extLst>
      <p:ext uri="{BB962C8B-B14F-4D97-AF65-F5344CB8AC3E}">
        <p14:creationId xmlns:p14="http://schemas.microsoft.com/office/powerpoint/2010/main" val="97488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43E6-DAD9-4D52-9704-960D52E600AB}"/>
              </a:ext>
            </a:extLst>
          </p:cNvPr>
          <p:cNvSpPr>
            <a:spLocks noGrp="1"/>
          </p:cNvSpPr>
          <p:nvPr>
            <p:ph type="title"/>
          </p:nvPr>
        </p:nvSpPr>
        <p:spPr/>
        <p:txBody>
          <a:bodyPr/>
          <a:lstStyle/>
          <a:p>
            <a:r>
              <a:rPr lang="fi-FI" dirty="0">
                <a:cs typeface="Calibri Light"/>
              </a:rPr>
              <a:t>Määritelmiä</a:t>
            </a:r>
          </a:p>
        </p:txBody>
      </p:sp>
      <p:sp>
        <p:nvSpPr>
          <p:cNvPr id="3" name="Content Placeholder 2">
            <a:extLst>
              <a:ext uri="{FF2B5EF4-FFF2-40B4-BE49-F238E27FC236}">
                <a16:creationId xmlns:a16="http://schemas.microsoft.com/office/drawing/2014/main" id="{8906C326-AC3E-4A79-BA79-45DB007C76E1}"/>
              </a:ext>
            </a:extLst>
          </p:cNvPr>
          <p:cNvSpPr>
            <a:spLocks noGrp="1"/>
          </p:cNvSpPr>
          <p:nvPr>
            <p:ph idx="1"/>
          </p:nvPr>
        </p:nvSpPr>
        <p:spPr>
          <a:xfrm>
            <a:off x="838200" y="1566833"/>
            <a:ext cx="10515600" cy="4475152"/>
          </a:xfrm>
        </p:spPr>
        <p:txBody>
          <a:bodyPr vert="horz" lIns="91440" tIns="45720" rIns="91440" bIns="45720" rtlCol="0" anchor="t">
            <a:normAutofit fontScale="92500" lnSpcReduction="20000"/>
          </a:bodyPr>
          <a:lstStyle/>
          <a:p>
            <a:pPr>
              <a:spcAft>
                <a:spcPts val="600"/>
              </a:spcAft>
            </a:pPr>
            <a:r>
              <a:rPr lang="fi-FI" dirty="0">
                <a:ea typeface="+mn-lt"/>
                <a:cs typeface="+mn-lt"/>
              </a:rPr>
              <a:t>THL: Sosiaalisesti kestävä kehitys tarkoittaa sitä, että hyvinvoinnin edellytykset siirtyvät sukupolvelta toiselle. Sen tavoitteena on vähentää eriarvoisuutta hyvinvoinnissa, terveydessä ja osallisuudessa. </a:t>
            </a:r>
          </a:p>
          <a:p>
            <a:pPr>
              <a:spcAft>
                <a:spcPts val="600"/>
              </a:spcAft>
            </a:pPr>
            <a:r>
              <a:rPr lang="fi-FI" dirty="0">
                <a:ea typeface="+mn-lt"/>
                <a:cs typeface="+mn-lt"/>
              </a:rPr>
              <a:t>Sosiaalisen kestävyyden edellytykset ovat </a:t>
            </a:r>
            <a:endParaRPr lang="fi-FI" dirty="0"/>
          </a:p>
          <a:p>
            <a:pPr lvl="1">
              <a:spcBef>
                <a:spcPts val="0"/>
              </a:spcBef>
              <a:spcAft>
                <a:spcPts val="600"/>
              </a:spcAft>
            </a:pPr>
            <a:r>
              <a:rPr lang="fi-FI" dirty="0">
                <a:ea typeface="+mn-lt"/>
                <a:cs typeface="+mn-lt"/>
              </a:rPr>
              <a:t>riittävä toimeentulo, riittävät hyvinvointipalvelut ja turvallisuus</a:t>
            </a:r>
            <a:endParaRPr lang="fi-FI" dirty="0">
              <a:cs typeface="Calibri"/>
            </a:endParaRPr>
          </a:p>
          <a:p>
            <a:pPr lvl="1">
              <a:spcBef>
                <a:spcPts val="0"/>
              </a:spcBef>
              <a:spcAft>
                <a:spcPts val="600"/>
              </a:spcAft>
            </a:pPr>
            <a:r>
              <a:rPr lang="fi-FI" dirty="0">
                <a:ea typeface="+mn-lt"/>
                <a:cs typeface="+mn-lt"/>
              </a:rPr>
              <a:t>resurssien ja toimintamahdollisuuksien oikeudenmukainen jakautuminen ja yksilön mahdollisuus vaikuttaa omaan elämäänsä</a:t>
            </a:r>
            <a:endParaRPr lang="fi-FI" dirty="0">
              <a:cs typeface="Calibri"/>
            </a:endParaRPr>
          </a:p>
          <a:p>
            <a:pPr lvl="1">
              <a:spcBef>
                <a:spcPts val="0"/>
              </a:spcBef>
              <a:spcAft>
                <a:spcPts val="600"/>
              </a:spcAft>
            </a:pPr>
            <a:r>
              <a:rPr lang="fi-FI" dirty="0">
                <a:ea typeface="+mn-lt"/>
                <a:cs typeface="+mn-lt"/>
              </a:rPr>
              <a:t>osallisuus, yhteisöllisyys ja kiinnittyminen yhteiskuntaan </a:t>
            </a:r>
          </a:p>
          <a:p>
            <a:pPr>
              <a:spcAft>
                <a:spcPts val="600"/>
              </a:spcAft>
            </a:pPr>
            <a:r>
              <a:rPr lang="fi-FI" dirty="0">
                <a:ea typeface="+mn-lt"/>
                <a:cs typeface="+mn-lt"/>
              </a:rPr>
              <a:t>Kuntaliitto: Sosiaalinen kestävyys on kokonaisvaltaista fyysistä, psyykkistä ja sosiaalista hyvinvointia, mikä mahdollistaa hyvän arjen ja merkityksellisen elämän.</a:t>
            </a:r>
          </a:p>
          <a:p>
            <a:pPr marL="457200" lvl="1" indent="0">
              <a:spcAft>
                <a:spcPts val="600"/>
              </a:spcAft>
              <a:buNone/>
            </a:pPr>
            <a:endParaRPr lang="fi-FI" dirty="0">
              <a:cs typeface="Calibri"/>
            </a:endParaRPr>
          </a:p>
          <a:p>
            <a:pPr>
              <a:spcAft>
                <a:spcPts val="600"/>
              </a:spcAft>
            </a:pPr>
            <a:endParaRPr lang="en-US" dirty="0">
              <a:cs typeface="Calibri"/>
            </a:endParaRPr>
          </a:p>
        </p:txBody>
      </p:sp>
    </p:spTree>
    <p:extLst>
      <p:ext uri="{BB962C8B-B14F-4D97-AF65-F5344CB8AC3E}">
        <p14:creationId xmlns:p14="http://schemas.microsoft.com/office/powerpoint/2010/main" val="115446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3C0AC586-02C8-6CCB-A1C5-EBA8E2EBD0A1}"/>
              </a:ext>
              <a:ext uri="{C183D7F6-B498-43B3-948B-1728B52AA6E4}">
                <adec:decorative xmlns:adec="http://schemas.microsoft.com/office/drawing/2017/decorative" val="1"/>
              </a:ext>
            </a:extLst>
          </p:cNvPr>
          <p:cNvSpPr/>
          <p:nvPr/>
        </p:nvSpPr>
        <p:spPr>
          <a:xfrm>
            <a:off x="152400" y="119743"/>
            <a:ext cx="11887200" cy="6618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866327-0FF9-D16B-41DF-AE8652305FFB}"/>
              </a:ext>
            </a:extLst>
          </p:cNvPr>
          <p:cNvSpPr>
            <a:spLocks noGrp="1"/>
          </p:cNvSpPr>
          <p:nvPr>
            <p:ph type="title"/>
          </p:nvPr>
        </p:nvSpPr>
        <p:spPr>
          <a:xfrm>
            <a:off x="838200" y="1709284"/>
            <a:ext cx="10515600" cy="1325563"/>
          </a:xfrm>
        </p:spPr>
        <p:txBody>
          <a:bodyPr/>
          <a:lstStyle/>
          <a:p>
            <a:r>
              <a:rPr lang="fi-FI" dirty="0">
                <a:solidFill>
                  <a:schemeClr val="bg1"/>
                </a:solidFill>
                <a:ea typeface="+mj-lt"/>
                <a:cs typeface="+mj-lt"/>
              </a:rPr>
              <a:t>Mietintään</a:t>
            </a:r>
            <a:endParaRPr lang="fi-FI" dirty="0">
              <a:solidFill>
                <a:schemeClr val="bg1"/>
              </a:solidFill>
            </a:endParaRPr>
          </a:p>
        </p:txBody>
      </p:sp>
      <p:sp>
        <p:nvSpPr>
          <p:cNvPr id="3" name="Content Placeholder 2">
            <a:extLst>
              <a:ext uri="{FF2B5EF4-FFF2-40B4-BE49-F238E27FC236}">
                <a16:creationId xmlns:a16="http://schemas.microsoft.com/office/drawing/2014/main" id="{361467F7-3F85-0572-F97A-9E715E074C37}"/>
              </a:ext>
            </a:extLst>
          </p:cNvPr>
          <p:cNvSpPr>
            <a:spLocks noGrp="1"/>
          </p:cNvSpPr>
          <p:nvPr>
            <p:ph idx="1"/>
          </p:nvPr>
        </p:nvSpPr>
        <p:spPr>
          <a:xfrm>
            <a:off x="838200" y="3169784"/>
            <a:ext cx="10515600" cy="4351338"/>
          </a:xfrm>
        </p:spPr>
        <p:txBody>
          <a:bodyPr vert="horz" lIns="91440" tIns="45720" rIns="91440" bIns="45720" rtlCol="0" anchor="t">
            <a:normAutofit/>
          </a:bodyPr>
          <a:lstStyle/>
          <a:p>
            <a:pPr>
              <a:buNone/>
            </a:pPr>
            <a:r>
              <a:rPr lang="fi-FI" dirty="0">
                <a:solidFill>
                  <a:schemeClr val="bg1"/>
                </a:solidFill>
                <a:ea typeface="+mj-lt"/>
                <a:cs typeface="+mj-lt"/>
              </a:rPr>
              <a:t>Minkälaisia sosiaaliseen kestävyyteen tavalla tai toisella</a:t>
            </a:r>
          </a:p>
          <a:p>
            <a:pPr>
              <a:buNone/>
            </a:pPr>
            <a:r>
              <a:rPr lang="fi-FI" dirty="0">
                <a:solidFill>
                  <a:schemeClr val="bg1"/>
                </a:solidFill>
                <a:ea typeface="+mj-lt"/>
                <a:cs typeface="+mj-lt"/>
              </a:rPr>
              <a:t>liittyvä asioita päivääsi on tänään kuulunut?</a:t>
            </a:r>
          </a:p>
          <a:p>
            <a:pPr marL="0" indent="0">
              <a:buNone/>
            </a:pPr>
            <a:endParaRPr lang="fi-FI" dirty="0">
              <a:solidFill>
                <a:schemeClr val="bg1"/>
              </a:solidFill>
            </a:endParaRPr>
          </a:p>
        </p:txBody>
      </p:sp>
    </p:spTree>
    <p:extLst>
      <p:ext uri="{BB962C8B-B14F-4D97-AF65-F5344CB8AC3E}">
        <p14:creationId xmlns:p14="http://schemas.microsoft.com/office/powerpoint/2010/main" val="270459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53D7-DCC1-4AF9-A6BD-712C29EBAA3C}"/>
              </a:ext>
            </a:extLst>
          </p:cNvPr>
          <p:cNvSpPr>
            <a:spLocks noGrp="1"/>
          </p:cNvSpPr>
          <p:nvPr>
            <p:ph type="title"/>
          </p:nvPr>
        </p:nvSpPr>
        <p:spPr>
          <a:xfrm>
            <a:off x="631767" y="365126"/>
            <a:ext cx="10722033" cy="881784"/>
          </a:xfrm>
        </p:spPr>
        <p:txBody>
          <a:bodyPr>
            <a:normAutofit fontScale="90000"/>
          </a:bodyPr>
          <a:lstStyle/>
          <a:p>
            <a:r>
              <a:rPr lang="fi-FI" dirty="0">
                <a:ea typeface="Calibri Light"/>
                <a:cs typeface="Calibri Light"/>
              </a:rPr>
              <a:t>Sosiaalinen kestävyys </a:t>
            </a:r>
            <a:br>
              <a:rPr lang="fi-FI" dirty="0">
                <a:ea typeface="Calibri Light"/>
                <a:cs typeface="Calibri Light"/>
              </a:rPr>
            </a:br>
            <a:r>
              <a:rPr lang="fi-FI" sz="4000" dirty="0">
                <a:ea typeface="Calibri Light"/>
                <a:cs typeface="Calibri Light"/>
              </a:rPr>
              <a:t>YK:n kestävän kehityksen tavoitteet</a:t>
            </a:r>
          </a:p>
        </p:txBody>
      </p:sp>
      <p:pic>
        <p:nvPicPr>
          <p:cNvPr id="4" name="Picture 4" descr="Reunoilla kuvakkeet vahvimmin sosiaaliseen kestävyyteen liittyvistä YK:n kestävän kehityksen tavoitteista. Niiden välissä keskellä, kaikki 17 kestävyystavoitetta jaettuna biosfääriin, yhteiskuntaan ja talouteen liittyviin tavoitteisiin, biosfääri alinna laajempana, ikään kuin kannattelemassa kestävyyden muita ulottuvuuksia.">
            <a:extLst>
              <a:ext uri="{FF2B5EF4-FFF2-40B4-BE49-F238E27FC236}">
                <a16:creationId xmlns:a16="http://schemas.microsoft.com/office/drawing/2014/main" id="{196A41B5-E532-415B-AB7F-1734936CC3CF}"/>
              </a:ext>
            </a:extLst>
          </p:cNvPr>
          <p:cNvPicPr>
            <a:picLocks noGrp="1" noChangeAspect="1"/>
          </p:cNvPicPr>
          <p:nvPr>
            <p:ph idx="1"/>
          </p:nvPr>
        </p:nvPicPr>
        <p:blipFill>
          <a:blip r:embed="rId3"/>
          <a:stretch>
            <a:fillRect/>
          </a:stretch>
        </p:blipFill>
        <p:spPr>
          <a:xfrm>
            <a:off x="631767" y="1323603"/>
            <a:ext cx="10548028" cy="5444017"/>
          </a:xfrm>
        </p:spPr>
      </p:pic>
    </p:spTree>
    <p:extLst>
      <p:ext uri="{BB962C8B-B14F-4D97-AF65-F5344CB8AC3E}">
        <p14:creationId xmlns:p14="http://schemas.microsoft.com/office/powerpoint/2010/main" val="345950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AD58-13E8-4AC3-AE72-261D7E5B2983}"/>
              </a:ext>
            </a:extLst>
          </p:cNvPr>
          <p:cNvSpPr>
            <a:spLocks noGrp="1"/>
          </p:cNvSpPr>
          <p:nvPr>
            <p:ph type="title"/>
          </p:nvPr>
        </p:nvSpPr>
        <p:spPr>
          <a:xfrm>
            <a:off x="838200" y="365125"/>
            <a:ext cx="10515600" cy="1325563"/>
          </a:xfrm>
        </p:spPr>
        <p:txBody>
          <a:bodyPr/>
          <a:lstStyle/>
          <a:p>
            <a:r>
              <a:rPr lang="fi-FI" dirty="0"/>
              <a:t>Sosiaalisen kestävyyden tavoitteet </a:t>
            </a:r>
            <a:r>
              <a:rPr lang="en-GB" dirty="0"/>
              <a:t>/ Suomi 1/2</a:t>
            </a:r>
          </a:p>
        </p:txBody>
      </p:sp>
      <p:sp>
        <p:nvSpPr>
          <p:cNvPr id="3" name="Text Placeholder 2">
            <a:extLst>
              <a:ext uri="{FF2B5EF4-FFF2-40B4-BE49-F238E27FC236}">
                <a16:creationId xmlns:a16="http://schemas.microsoft.com/office/drawing/2014/main" id="{8E530FBF-516B-410F-BD15-A8E79ECF1BCC}"/>
              </a:ext>
            </a:extLst>
          </p:cNvPr>
          <p:cNvSpPr>
            <a:spLocks noGrp="1"/>
          </p:cNvSpPr>
          <p:nvPr>
            <p:ph type="body" sz="quarter" idx="10"/>
          </p:nvPr>
        </p:nvSpPr>
        <p:spPr>
          <a:xfrm>
            <a:off x="838200" y="1771650"/>
            <a:ext cx="10515600" cy="4376738"/>
          </a:xfrm>
        </p:spPr>
        <p:txBody>
          <a:bodyPr>
            <a:normAutofit fontScale="92500" lnSpcReduction="10000"/>
          </a:bodyPr>
          <a:lstStyle/>
          <a:p>
            <a:r>
              <a:rPr lang="fi-FI" dirty="0"/>
              <a:t>Suomi on saavuttanut useimmat sosiaalisen kestävyyden tavoitteet</a:t>
            </a:r>
          </a:p>
          <a:p>
            <a:endParaRPr lang="fi-FI" dirty="0"/>
          </a:p>
          <a:p>
            <a:r>
              <a:rPr lang="fi-FI" b="1" dirty="0"/>
              <a:t>Ei köyhyyttä</a:t>
            </a:r>
            <a:r>
              <a:rPr lang="fi-FI" dirty="0">
                <a:sym typeface="Wingdings" panose="05000000000000000000" pitchFamily="2" charset="2"/>
              </a:rPr>
              <a:t>; silti köyhien aseman parantamisessa tehtävää</a:t>
            </a:r>
          </a:p>
          <a:p>
            <a:r>
              <a:rPr lang="fi-FI" b="1" dirty="0">
                <a:sym typeface="Wingdings" panose="05000000000000000000" pitchFamily="2" charset="2"/>
              </a:rPr>
              <a:t>Ei nälkää</a:t>
            </a:r>
            <a:r>
              <a:rPr lang="fi-FI" dirty="0">
                <a:sym typeface="Wingdings" panose="05000000000000000000" pitchFamily="2" charset="2"/>
              </a:rPr>
              <a:t>; isompi haaste kasvava ylipaino </a:t>
            </a:r>
          </a:p>
          <a:p>
            <a:r>
              <a:rPr lang="fi-FI" b="1" dirty="0">
                <a:sym typeface="Wingdings" panose="05000000000000000000" pitchFamily="2" charset="2"/>
              </a:rPr>
              <a:t>Terveyttä ja hyvinvointia</a:t>
            </a:r>
            <a:r>
              <a:rPr lang="fi-FI" dirty="0">
                <a:sym typeface="Wingdings" panose="05000000000000000000" pitchFamily="2" charset="2"/>
              </a:rPr>
              <a:t>; terveydenhuolto osin maailman huippua; haaste mielenterveyden ongelmat ja elintapoihin liittyvät sairaudet </a:t>
            </a:r>
          </a:p>
          <a:p>
            <a:r>
              <a:rPr lang="fi-FI" b="1" dirty="0">
                <a:sym typeface="Wingdings" panose="05000000000000000000" pitchFamily="2" charset="2"/>
              </a:rPr>
              <a:t>Hyvä koulutus</a:t>
            </a:r>
            <a:r>
              <a:rPr lang="fi-FI" dirty="0">
                <a:sym typeface="Wingdings" panose="05000000000000000000" pitchFamily="2" charset="2"/>
              </a:rPr>
              <a:t>; huippuluokkaa, mutta kuinka kauan?</a:t>
            </a:r>
          </a:p>
        </p:txBody>
      </p:sp>
    </p:spTree>
    <p:extLst>
      <p:ext uri="{BB962C8B-B14F-4D97-AF65-F5344CB8AC3E}">
        <p14:creationId xmlns:p14="http://schemas.microsoft.com/office/powerpoint/2010/main" val="424857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5B9E-D9F0-4947-96C2-A8448277373A}"/>
              </a:ext>
            </a:extLst>
          </p:cNvPr>
          <p:cNvSpPr>
            <a:spLocks noGrp="1"/>
          </p:cNvSpPr>
          <p:nvPr>
            <p:ph type="title"/>
          </p:nvPr>
        </p:nvSpPr>
        <p:spPr>
          <a:xfrm>
            <a:off x="653143" y="365125"/>
            <a:ext cx="11906001" cy="1325563"/>
          </a:xfrm>
        </p:spPr>
        <p:txBody>
          <a:bodyPr/>
          <a:lstStyle/>
          <a:p>
            <a:r>
              <a:rPr lang="fi-FI" dirty="0"/>
              <a:t>Sosiaalisen kestävyyden tavoitteet </a:t>
            </a:r>
            <a:r>
              <a:rPr lang="en-GB" dirty="0"/>
              <a:t>/ Suomi 2/2</a:t>
            </a:r>
            <a:endParaRPr lang="en-GB" b="0" dirty="0">
              <a:solidFill>
                <a:schemeClr val="tx1">
                  <a:lumMod val="40000"/>
                  <a:lumOff val="60000"/>
                </a:schemeClr>
              </a:solidFill>
            </a:endParaRPr>
          </a:p>
        </p:txBody>
      </p:sp>
      <p:sp>
        <p:nvSpPr>
          <p:cNvPr id="3" name="Text Placeholder 2">
            <a:extLst>
              <a:ext uri="{FF2B5EF4-FFF2-40B4-BE49-F238E27FC236}">
                <a16:creationId xmlns:a16="http://schemas.microsoft.com/office/drawing/2014/main" id="{FAE93ACE-5B04-4D3F-A0E7-1DBB9AD4A7F0}"/>
              </a:ext>
            </a:extLst>
          </p:cNvPr>
          <p:cNvSpPr>
            <a:spLocks noGrp="1"/>
          </p:cNvSpPr>
          <p:nvPr>
            <p:ph type="body" sz="quarter" idx="10"/>
          </p:nvPr>
        </p:nvSpPr>
        <p:spPr>
          <a:xfrm>
            <a:off x="653143" y="1937657"/>
            <a:ext cx="11546773" cy="3821282"/>
          </a:xfrm>
        </p:spPr>
        <p:txBody>
          <a:bodyPr/>
          <a:lstStyle/>
          <a:p>
            <a:pPr marL="457200" indent="-457200">
              <a:buFont typeface="Arial" panose="020B0604020202020204" pitchFamily="34" charset="0"/>
              <a:buChar char="•"/>
            </a:pPr>
            <a:r>
              <a:rPr lang="fi-FI" b="1" dirty="0"/>
              <a:t>Sukupuolten tasa-arvo</a:t>
            </a:r>
            <a:r>
              <a:rPr lang="fi-FI" dirty="0"/>
              <a:t>; toteutuu vain osittain</a:t>
            </a:r>
          </a:p>
          <a:p>
            <a:pPr marL="457200" indent="-457200">
              <a:buFont typeface="Arial" panose="020B0604020202020204" pitchFamily="34" charset="0"/>
              <a:buChar char="•"/>
            </a:pPr>
            <a:r>
              <a:rPr lang="fi-FI" b="1" dirty="0"/>
              <a:t>Eriarvoisuuden vähentäminen</a:t>
            </a:r>
            <a:r>
              <a:rPr lang="fi-FI" dirty="0"/>
              <a:t>; pienituloisimmat heikossa asemassa</a:t>
            </a:r>
          </a:p>
          <a:p>
            <a:pPr marL="457200" indent="-457200">
              <a:buFont typeface="Arial" panose="020B0604020202020204" pitchFamily="34" charset="0"/>
              <a:buChar char="•"/>
            </a:pPr>
            <a:r>
              <a:rPr lang="fi-FI" b="1" dirty="0"/>
              <a:t>Kestävät kaupungit ja yhteisöt</a:t>
            </a:r>
            <a:endParaRPr lang="fi-FI" dirty="0"/>
          </a:p>
          <a:p>
            <a:pPr marL="457200" indent="-457200">
              <a:buFont typeface="Arial" panose="020B0604020202020204" pitchFamily="34" charset="0"/>
              <a:buChar char="•"/>
            </a:pPr>
            <a:r>
              <a:rPr lang="fi-FI" b="1" dirty="0"/>
              <a:t>Rauha, oikeudenmukaisuus, hyvä hallinto</a:t>
            </a:r>
            <a:endParaRPr lang="fi-FI" dirty="0"/>
          </a:p>
        </p:txBody>
      </p:sp>
    </p:spTree>
    <p:extLst>
      <p:ext uri="{BB962C8B-B14F-4D97-AF65-F5344CB8AC3E}">
        <p14:creationId xmlns:p14="http://schemas.microsoft.com/office/powerpoint/2010/main" val="2452527785"/>
      </p:ext>
    </p:extLst>
  </p:cSld>
  <p:clrMapOvr>
    <a:masterClrMapping/>
  </p:clrMapOvr>
</p:sld>
</file>

<file path=ppt/theme/theme1.xml><?xml version="1.0" encoding="utf-8"?>
<a:theme xmlns:a="http://schemas.openxmlformats.org/drawingml/2006/main" name="1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kukartta powerpoint -pohja_OPETUSKÄYTTÖÖN.pptx" id="{CD19CE07-3FF7-430C-9DA5-A4F0AE45581B}" vid="{4AC73760-F468-4FE6-9A8C-AB766B5FC8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1588</Words>
  <Application>Microsoft Office PowerPoint</Application>
  <PresentationFormat>Widescreen</PresentationFormat>
  <Paragraphs>144</Paragraphs>
  <Slides>12</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Calibri Light</vt:lpstr>
      <vt:lpstr>Helvetica Neue</vt:lpstr>
      <vt:lpstr>Lato</vt:lpstr>
      <vt:lpstr>Open Sans Light</vt:lpstr>
      <vt:lpstr>Source Sans Pro</vt:lpstr>
      <vt:lpstr>Wingdings</vt:lpstr>
      <vt:lpstr>1_Mukautettu suunnittelumalli</vt:lpstr>
      <vt:lpstr>2_Mukautettu suunnittelumalli</vt:lpstr>
      <vt:lpstr>3_Mukautettu suunnittelumalli</vt:lpstr>
      <vt:lpstr>Sosiaalinen kestävyys</vt:lpstr>
      <vt:lpstr>Lisenssiehdot</vt:lpstr>
      <vt:lpstr>Diasettiin liittyvä video</vt:lpstr>
      <vt:lpstr>Sosiaalinen kestävyys (Kuntaliitto, THL)</vt:lpstr>
      <vt:lpstr>Määritelmiä</vt:lpstr>
      <vt:lpstr>Mietintään</vt:lpstr>
      <vt:lpstr>Sosiaalinen kestävyys  YK:n kestävän kehityksen tavoitteet</vt:lpstr>
      <vt:lpstr>Sosiaalisen kestävyyden tavoitteet / Suomi 1/2</vt:lpstr>
      <vt:lpstr>Sosiaalisen kestävyyden tavoitteet / Suomi 2/2</vt:lpstr>
      <vt:lpstr>Mietintätehtävä</vt:lpstr>
      <vt:lpstr>Sosiaalisen merkitys kestävyyssiirtymässä</vt:lpstr>
      <vt:lpstr>Kestävyyssiirtymä on valtava sosiaalinen, poliittinen ja kulttuurinen haaste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Sosiaalinen kestävyys</dc:title>
  <dc:creator>Anna-Stina Kuula</dc:creator>
  <cp:lastModifiedBy>Anna-Stina Kuula</cp:lastModifiedBy>
  <cp:revision>1</cp:revision>
  <dcterms:created xsi:type="dcterms:W3CDTF">2023-08-31T13:10:50Z</dcterms:created>
  <dcterms:modified xsi:type="dcterms:W3CDTF">2023-08-31T13:12:44Z</dcterms:modified>
</cp:coreProperties>
</file>