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60" r:id="rId3"/>
    <p:sldId id="262" r:id="rId4"/>
    <p:sldId id="257" r:id="rId5"/>
    <p:sldId id="259" r:id="rId6"/>
    <p:sldId id="261" r:id="rId7"/>
    <p:sldId id="258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7EB417-9E80-4248-BF8A-4989BCF41660}" v="2" dt="2024-11-15T07:21:03.5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D3B3C7E-BC2D-4436-8B03-AC421FA66787}"/>
              </a:ext>
            </a:extLst>
          </p:cNvPr>
          <p:cNvSpPr/>
          <p:nvPr/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66887E-4265-46F7-9DE0-605FFFC907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35130" y="1066800"/>
            <a:ext cx="8112369" cy="2073119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 cap="all" spc="39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B1A74-54F5-45CA-8922-87FFD5751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5804" y="4876802"/>
            <a:ext cx="7821637" cy="102869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BE6EF-9D0F-4ABF-B92C-E967FE3F1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AB150-954C-4F02-89AC-DA7163D7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79965" y="6245352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16270-CBD7-4ACC-BFC5-9CADE7226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9B5D0C1-066E-4C02-A6B8-59FAE4A19724}"/>
              </a:ext>
            </a:extLst>
          </p:cNvPr>
          <p:cNvGrpSpPr/>
          <p:nvPr/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71149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B1126-542A-43AD-8078-EE3565165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A5F98B-5F32-4561-BFBC-9F6E5DA0A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28700" y="2161903"/>
            <a:ext cx="10134600" cy="3743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3D0DD-B04E-4E48-8EE1-51E46131A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1352D-F9C0-4442-9601-A09A7655E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C0801-9C45-40AE-AB33-5742CDA4D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079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946561-59BF-4566-AD2C-9B05C4771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6250" y="723899"/>
            <a:ext cx="2271849" cy="54102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DF7870-6CBD-47E2-854C-68141BAA1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23900" y="723899"/>
            <a:ext cx="8302534" cy="5410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2FAF3-C106-49CB-A845-1FC7F7313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D5CCC-00E8-48FA-91A6-921E7B644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E1751-E7AA-406D-A977-1ACEF1FBD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772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2DC87-4B97-4A7C-BC4C-6E772456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59FD9-57FD-4ABA-9FCD-795405253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BD40E-B0AA-47B8-900F-488A8AEC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E623C-1E35-4485-A5B4-A71969BE7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C6BB9-EF4F-465E-985B-34521F68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513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F5577-D71B-4279-B07A-62F703E5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8367D-C35C-4023-BEBE-F834D033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FCF8A-B8C6-496A-98A5-BBB52DB7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CDE45C10-227D-42DF-A888-EEFD3784F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900" y="750338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A214944-8898-48BC-AE6F-065DA7BBB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80478" y="4714704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94B3AAB-30C4-441D-B481-D253F8325953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DCB6176-5585-40BC-BC9C-CA625F989F1B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7C4F1D9-97D8-43DD-A319-C56367F97FCE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5E64ED-B373-4866-B5A2-E805D3168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291" y="1274475"/>
            <a:ext cx="3761832" cy="2823913"/>
          </a:xfrm>
        </p:spPr>
        <p:txBody>
          <a:bodyPr anchor="b">
            <a:normAutofit/>
          </a:bodyPr>
          <a:lstStyle>
            <a:lvl1pPr algn="ctr">
              <a:defRPr sz="3200" cap="all" spc="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D6168-DDAE-41B2-A0D5-42185A2D0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6756" y="2730304"/>
            <a:ext cx="4383030" cy="139739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0579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825EB-71EE-41B3-89D2-47A0C7C35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62F7D-C4AD-4BD4-AAC8-F0223EE4A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7305" y="2155369"/>
            <a:ext cx="4953000" cy="39983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FB088-28C6-4667-8DF2-0DE32AE3E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55369"/>
            <a:ext cx="4953000" cy="39983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6095F-AE34-4E94-B722-E3A1205A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6A8E6-BD94-48EA-8F35-DA0DF910A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478AEF-56B8-49F5-81E8-663B1FFA0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50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F873F-001F-4254-97F3-05329E6A7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555171"/>
            <a:ext cx="10134600" cy="11355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7B575-060F-4296-A28A-93DA109F9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7306" y="1801620"/>
            <a:ext cx="4849036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581A51-F4D1-4A02-9918-C416F820B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7306" y="2619103"/>
            <a:ext cx="4849036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2916D0-3DFE-455D-9888-3FDEFD3D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108" y="1801620"/>
            <a:ext cx="4904585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3D763-0643-4A48-8007-93391C59F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108" y="2619103"/>
            <a:ext cx="4904585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A2D07B-3A5D-41C2-83B8-BD1AD6522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C1367-FE5A-4CDD-B85B-724FFFE5B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2F244-23EB-4E1A-B74F-77F23F87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7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76C0A-BEF4-4DE4-A9D2-C60298FC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7C0AC-3C98-4D68-AE72-CFFA1638C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7722A-E2E4-45D2-8A20-4853ED68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B9201-B20B-4412-B745-F2F6A9148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851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C4889A-9ABE-4409-BAD8-F84C36C1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DA5A70-FE21-4CB6-A67B-1DC798E9E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4AD11-7FD2-432C-A6AB-395BE927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82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97CF-9CDD-4E78-8F35-A2FFE7867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94BFE-7A85-4123-B0F7-4DB1C141C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6800"/>
            <a:ext cx="6172200" cy="48386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EFD6D-1929-4A73-A860-22A36FF5C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399A5-94A1-4452-AFF0-918BDA8B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589D8-DD83-406C-A77A-176D23993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46024-82ED-40EF-8846-F6CC44BC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36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D12FA-83A4-42AF-98D7-312C4C5A7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F1DC8-2932-4C6E-BFBB-8BA1C95984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5942012" cy="4838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E0000-EF01-46A5-8A71-25FB7EA3F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AD40B-9246-4532-9F73-5BA9061C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6B9A0-5B1C-4F7B-828A-EF74E5147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E99FB-C932-4165-A612-8B302D8F7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51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CE7638-D991-46E7-BF2C-67D1AC82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23900"/>
            <a:ext cx="10134600" cy="12884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C6B9C-4923-4DAB-9748-D5CD289EB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2161903"/>
            <a:ext cx="10134600" cy="3969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78CF6-4B33-40E4-B881-5F4C568378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4765" y="6245032"/>
            <a:ext cx="524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E857E-F564-4539-9984-10435B6140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4841" y="6245032"/>
            <a:ext cx="26593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C485584D-7D79-4248-9986-4CA35242F94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EABEF-B998-4B11-A878-8F492F8E3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79964" y="6245033"/>
            <a:ext cx="4112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B54D17-3792-403D-9127-495845021D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160920 w 12192000"/>
              <a:gd name="connsiteY0" fmla="*/ 157606 h 6858000"/>
              <a:gd name="connsiteX1" fmla="*/ 160920 w 12192000"/>
              <a:gd name="connsiteY1" fmla="*/ 6700394 h 6858000"/>
              <a:gd name="connsiteX2" fmla="*/ 12031081 w 12192000"/>
              <a:gd name="connsiteY2" fmla="*/ 6700394 h 6858000"/>
              <a:gd name="connsiteX3" fmla="*/ 12031081 w 12192000"/>
              <a:gd name="connsiteY3" fmla="*/ 157606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160920" y="157606"/>
                </a:moveTo>
                <a:lnTo>
                  <a:pt x="160920" y="6700394"/>
                </a:lnTo>
                <a:lnTo>
                  <a:pt x="12031081" y="6700394"/>
                </a:lnTo>
                <a:lnTo>
                  <a:pt x="12031081" y="157606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698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Tx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-228600" algn="l" defTabSz="914400" rtl="0" eaLnBrk="1" latinLnBrk="0" hangingPunct="1">
        <a:lnSpc>
          <a:spcPct val="11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tm.fi/lainsaadanto/iakkaat-ihmiset" TargetMode="External"/><Relationship Id="rId2" Type="http://schemas.openxmlformats.org/officeDocument/2006/relationships/hyperlink" Target="https://stm.fi/sotepalvelut/lainsaadanto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tm.fi/documents/1271139/150123656/Hoiva-avustaja+suositus+fi.pdf/0f2b684d-fdf8-c6df-1e92-0e29b830d058/Hoiva-avustaja+suositus+fi.pdf?t=1716309823231" TargetMode="External"/><Relationship Id="rId4" Type="http://schemas.openxmlformats.org/officeDocument/2006/relationships/hyperlink" Target="https://valtioneuvosto.fi/-/1271139/kuntainfo-uusi-suositus-hoiva-avustajista-tukee-palveluntuottajia-asiakaslahtoisten-palvelujen-toteuttamisess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toivhein\Downloads\Pirkanmaan%20hyvinvointialueen%20omavalvontaohjelma%2019.12.2022%20(2).pdf" TargetMode="External"/><Relationship Id="rId2" Type="http://schemas.openxmlformats.org/officeDocument/2006/relationships/hyperlink" Target="https://valvira.fi/sosiaali-ja-terveydenhuolto/omavalvont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ttendo.fi/globalassets/documents/ovs/attendo-ruusula-omavalvontasuunnitelma.pdf" TargetMode="External"/><Relationship Id="rId4" Type="http://schemas.openxmlformats.org/officeDocument/2006/relationships/hyperlink" Target="https://mainiokodit.fi/wp-content/uploads/2020/09/Huvilaharjun-omavalvontasuunnitelmapohja-2021.pdf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kojNnEq1ic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tm.fi/sotepalvelut/lainsaadanto" TargetMode="External"/><Relationship Id="rId2" Type="http://schemas.openxmlformats.org/officeDocument/2006/relationships/hyperlink" Target="https://www.kaypahoito.fi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uni.fi/fi/ajankohtaista/hyvan-hoivan-toteuttaminen-edellyttaa-tyoniloa-ja-toimivaa-tiimityot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F0CAD46-2E46-44EB-A063-C05881768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9D202DA-3546-8D9E-B026-98DDAC0B64C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9419" b="4331"/>
          <a:stretch/>
        </p:blipFill>
        <p:spPr>
          <a:xfrm>
            <a:off x="20" y="10"/>
            <a:ext cx="12191980" cy="685798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E8A7E9B-3161-4AE7-B85C-EE3D7786D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8700" y="1028700"/>
            <a:ext cx="10134600" cy="4800600"/>
          </a:xfrm>
          <a:prstGeom prst="rect">
            <a:avLst/>
          </a:pr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F3562CB-26B5-7D09-5F1B-1D647EB7D7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9253" y="1942391"/>
            <a:ext cx="7113494" cy="1486609"/>
          </a:xfrm>
        </p:spPr>
        <p:txBody>
          <a:bodyPr>
            <a:normAutofit/>
          </a:bodyPr>
          <a:lstStyle/>
          <a:p>
            <a:r>
              <a:rPr lang="fi-FI" dirty="0"/>
              <a:t>Sote-alan säädökset, määräykset ja toimintatavat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3E45FAB-3768-4529-B0E8-A0E9BE5E3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3891005"/>
            <a:ext cx="867485" cy="115439"/>
            <a:chOff x="8910933" y="1861308"/>
            <a:chExt cx="867485" cy="115439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FF68CFF-0675-43D9-8EF2-EAC1F19D24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1414FA8-D7DF-4B14-AD83-846AB2899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38B88A0-A01D-4106-8E09-1AEB09B04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Kuva 2">
            <a:extLst>
              <a:ext uri="{FF2B5EF4-FFF2-40B4-BE49-F238E27FC236}">
                <a16:creationId xmlns:a16="http://schemas.microsoft.com/office/drawing/2014/main" id="{C4057F0E-44B5-BC5B-DDCE-B150CEBA51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9999" y="4440577"/>
            <a:ext cx="2956561" cy="1147841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C40891AD-A6FB-8AB7-5021-B7EF5D4C35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8007" y="4270935"/>
            <a:ext cx="3715293" cy="1487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889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349A6F-CE92-7260-3E7C-121D30F76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450" y="363498"/>
            <a:ext cx="10134600" cy="726514"/>
          </a:xfrm>
        </p:spPr>
        <p:txBody>
          <a:bodyPr/>
          <a:lstStyle/>
          <a:p>
            <a:r>
              <a:rPr lang="fi-FI" dirty="0"/>
              <a:t>Säädökset ja määräykset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EEC9AF-4A52-5AC1-5F06-BEAFBD889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1228725"/>
            <a:ext cx="10134600" cy="4902520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dirty="0"/>
              <a:t>Sosiaali- ja terveydenhuollosta säädetään erilaisin lain ja määräyksin </a:t>
            </a:r>
            <a:r>
              <a:rPr lang="fi-FI" dirty="0">
                <a:hlinkClick r:id="rId2"/>
              </a:rPr>
              <a:t>Lainsäädäntö Sosiaali- ja terveyspalvelut - Sosiaali- ja terveysministeriö (stm.fi)</a:t>
            </a:r>
            <a:r>
              <a:rPr lang="fi-FI" dirty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i-FI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dirty="0"/>
              <a:t>Iäkkäiden palveluista ja etuuksista säädetään </a:t>
            </a:r>
            <a:r>
              <a:rPr lang="fi-FI" dirty="0">
                <a:hlinkClick r:id="rId3"/>
              </a:rPr>
              <a:t>Iäkkäiden ihmisten palveluja ja etuuksia koskevaa lainsäädäntöä - Sosiaali- ja terveysministeriö (stm.fi)</a:t>
            </a:r>
            <a:r>
              <a:rPr lang="fi-FI" dirty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i-FI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dirty="0"/>
              <a:t>Lisäksi on säädetty mm. asiakas- ja potilastietojen hallinnasta.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i-FI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dirty="0"/>
              <a:t>Hoiva-avustajakoulutuksesta osana hoiva-alaa on annettu suositus </a:t>
            </a:r>
            <a:r>
              <a:rPr lang="fi-FI" dirty="0">
                <a:hlinkClick r:id="rId4"/>
              </a:rPr>
              <a:t>Kuntainfo: Uusi suositus hoiva-avustajista tukee palveluntuottajia asiakaslähtöisten palvelujen toteuttamisessa (valtioneuvosto.fi)</a:t>
            </a:r>
            <a:r>
              <a:rPr lang="fi-FI" dirty="0"/>
              <a:t> &amp; </a:t>
            </a:r>
            <a:r>
              <a:rPr lang="fi-FI" dirty="0">
                <a:hlinkClick r:id="rId5"/>
              </a:rPr>
              <a:t>Hoiva-avustaja+suositus+fi.pdf (stm.fi)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4527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67A6E9-E782-7D31-8A70-40618C777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23901"/>
            <a:ext cx="10134600" cy="681387"/>
          </a:xfrm>
        </p:spPr>
        <p:txBody>
          <a:bodyPr/>
          <a:lstStyle/>
          <a:p>
            <a:r>
              <a:rPr lang="fi-FI" dirty="0"/>
              <a:t>Toimintaperiaatteet ja suositukset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5A7883-9F48-3BE0-4939-AFB6ABEA5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509" y="1501541"/>
            <a:ext cx="11319310" cy="4629704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sz="2400" dirty="0"/>
              <a:t>Täsmentävät lakeja ja asetuksia.</a:t>
            </a:r>
          </a:p>
          <a:p>
            <a:endParaRPr lang="fi-FI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sz="2400" dirty="0"/>
              <a:t>Laatusuositus kuvaa, millaista on laadukas palvelu.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i-FI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sz="2400" dirty="0"/>
              <a:t>Käypä hoito-suositukset ovat kansallisia hoitosuosituksia. Ne ovat tutkimusnäyttöön perustuvia ja riippumattomia suosituksia. Niissä käsitellään terveyteen ja sairauteen liittyviä kysymyksiä.</a:t>
            </a:r>
          </a:p>
          <a:p>
            <a:endParaRPr lang="fi-FI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sz="2400" dirty="0"/>
              <a:t>Työpaikoissa voi olla myös omia toimintaohjeita (esim. toimintatavat).</a:t>
            </a:r>
          </a:p>
        </p:txBody>
      </p:sp>
    </p:spTree>
    <p:extLst>
      <p:ext uri="{BB962C8B-B14F-4D97-AF65-F5344CB8AC3E}">
        <p14:creationId xmlns:p14="http://schemas.microsoft.com/office/powerpoint/2010/main" val="2673110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5DEDDE-1CB2-488A-93B5-82515502A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/>
              <a:t>Omavalvonta</a:t>
            </a:r>
            <a:endParaRPr lang="fi-FI" sz="40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0BCF4A-44B3-D78C-CD95-D2699ED66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sz="2400" dirty="0"/>
              <a:t>Omavalvonta on palvelunjärjestäjän (esim. hyvinvointialueet) tai –tuottajan keinoja ja toimia palvelunsa valvomiseen, seuraamiseen ja arviointiin.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i-FI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sz="2400" dirty="0"/>
              <a:t>Hyvinvointialueet valvovat myös yksityisten palveluntuottajien toimintaa.</a:t>
            </a:r>
          </a:p>
          <a:p>
            <a:endParaRPr lang="fi-FI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sz="2400" dirty="0"/>
              <a:t>Sen avulla taataan, että asiakkaita kohdellaan tasavertaisesti ja varmistetaan palveluiden saatavuus, jatkuvuus, turvallisuus ja laatu.</a:t>
            </a:r>
          </a:p>
          <a:p>
            <a:endParaRPr lang="fi-FI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sz="2400" dirty="0"/>
              <a:t>Se on myös mm. riskitilanteiden tunnistamista ja epäkohtiin puuttumista.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994930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10BDB3-ED21-3DFE-487D-FC505269B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581025"/>
            <a:ext cx="10431780" cy="5800524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endParaRPr lang="fi-FI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sz="2000" dirty="0"/>
              <a:t>Omavalvonta on valvonnan ensimmäinen muoto, jolla varmistetaan toiminnan lainmukaisuus.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i-FI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dirty="0"/>
              <a:t>Sen</a:t>
            </a:r>
            <a:r>
              <a:rPr lang="fi-FI" sz="2000" dirty="0"/>
              <a:t> tulisi olla ennakoivaa ja aktiivista.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i-FI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sz="2000" dirty="0"/>
              <a:t>Hyvinvointialueet ja yksityiset palveluntuottajat on velvoitettu laatimaan omavalvontaohjelma ja –suunnitelma.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i-FI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sz="2000" dirty="0"/>
              <a:t>Lisää  tietoa omavalvontaohjelmista ja –suunnitelmista löydät </a:t>
            </a:r>
            <a:r>
              <a:rPr lang="fi-FI" dirty="0">
                <a:hlinkClick r:id="rId2"/>
              </a:rPr>
              <a:t>Hyvinvointialueiden ja palveluntuottajien omavalvonta | Valvira</a:t>
            </a:r>
            <a:r>
              <a:rPr lang="fi-FI" dirty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i-FI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sz="2000" dirty="0"/>
              <a:t>Täältä löydät esimerkin </a:t>
            </a:r>
            <a:r>
              <a:rPr lang="fi-FI" sz="2000" dirty="0" err="1"/>
              <a:t>Pirhan</a:t>
            </a:r>
            <a:r>
              <a:rPr lang="fi-FI" sz="2000" dirty="0"/>
              <a:t> omavalvonta</a:t>
            </a:r>
            <a:r>
              <a:rPr lang="fi-FI" dirty="0"/>
              <a:t>ohjelmasta </a:t>
            </a:r>
            <a:r>
              <a:rPr lang="fi-FI" dirty="0">
                <a:hlinkClick r:id="rId3"/>
              </a:rPr>
              <a:t>Pirkanmaan hyvinvointialueen omavalvontaohjelma 19.12.2022 (2).pdf</a:t>
            </a:r>
            <a:r>
              <a:rPr lang="fi-FI" dirty="0"/>
              <a:t> ja Mainiokotien omavalvontasuunnitelmasta </a:t>
            </a:r>
            <a:r>
              <a:rPr lang="fi-FI" dirty="0">
                <a:hlinkClick r:id="rId4"/>
              </a:rPr>
              <a:t>Huvilaharjun-omavalvontasuunnitelmapohja-2021.pdf (mainiokodit.fi)</a:t>
            </a:r>
            <a:r>
              <a:rPr lang="fi-FI" dirty="0"/>
              <a:t> ja </a:t>
            </a:r>
            <a:r>
              <a:rPr lang="fi-FI" dirty="0">
                <a:hlinkClick r:id="rId5"/>
              </a:rPr>
              <a:t>attendo-ruusula-omavalvontasuunnitelma.pdf</a:t>
            </a:r>
            <a:endParaRPr lang="fi-FI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i-FI" sz="20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4066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920A48-F9B8-4B34-5E25-42D9A924C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Toimintatavat hoiva-alalla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7C4672-2B7A-182E-BD6A-934055735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0" y="2161903"/>
            <a:ext cx="10496550" cy="396934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dirty="0"/>
              <a:t>Millaisia toimintatapoja on erityisesti hoiva-alalla?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i-FI" dirty="0"/>
          </a:p>
          <a:p>
            <a:endParaRPr lang="fi-FI" dirty="0">
              <a:hlinkClick r:id="rId2"/>
            </a:endParaRPr>
          </a:p>
          <a:p>
            <a:endParaRPr lang="fi-FI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i-FI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948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F170FC-0A36-28D7-EB19-687D97346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E00E446-9A9E-366D-B476-7B4496D79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dirty="0"/>
              <a:t>Käypä hoito-suositus. Duodecim. </a:t>
            </a:r>
            <a:r>
              <a:rPr lang="fi-FI" dirty="0">
                <a:hlinkClick r:id="rId2"/>
              </a:rPr>
              <a:t>kaypahoito.fi</a:t>
            </a:r>
            <a:r>
              <a:rPr lang="fi-FI" dirty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dirty="0"/>
              <a:t>Sosiaali- ja terveysministeriö </a:t>
            </a:r>
            <a:r>
              <a:rPr lang="fi-FI" dirty="0">
                <a:hlinkClick r:id="rId3"/>
              </a:rPr>
              <a:t>Lainsäädäntö Sosiaali- ja terveyspalvelut - Sosiaali- ja terveysministeriö (stm.fi)</a:t>
            </a:r>
            <a:r>
              <a:rPr lang="fi-FI" dirty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dirty="0"/>
              <a:t>Tampereen korkeakouluyhteisö </a:t>
            </a:r>
            <a:r>
              <a:rPr lang="fi-FI" dirty="0">
                <a:hlinkClick r:id="rId4"/>
              </a:rPr>
              <a:t>Hyvän hoivan toteuttaminen edellyttää työniloa ja toimivaa tiimityötä | Tampereen korkeakouluyhteisö (tuni.fi)</a:t>
            </a:r>
            <a:r>
              <a:rPr lang="fi-FI" dirty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dirty="0"/>
              <a:t>Valvira. Sosiaali- ja terveysalan lupa- ja valvontavirasto.</a:t>
            </a:r>
          </a:p>
        </p:txBody>
      </p:sp>
    </p:spTree>
    <p:extLst>
      <p:ext uri="{BB962C8B-B14F-4D97-AF65-F5344CB8AC3E}">
        <p14:creationId xmlns:p14="http://schemas.microsoft.com/office/powerpoint/2010/main" val="2660227056"/>
      </p:ext>
    </p:extLst>
  </p:cSld>
  <p:clrMapOvr>
    <a:masterClrMapping/>
  </p:clrMapOvr>
</p:sld>
</file>

<file path=ppt/theme/theme1.xml><?xml version="1.0" encoding="utf-8"?>
<a:theme xmlns:a="http://schemas.openxmlformats.org/drawingml/2006/main" name="AdornVTI">
  <a:themeElements>
    <a:clrScheme name="AnalogousFromLightSeedRightStep">
      <a:dk1>
        <a:srgbClr val="000000"/>
      </a:dk1>
      <a:lt1>
        <a:srgbClr val="FFFFFF"/>
      </a:lt1>
      <a:dk2>
        <a:srgbClr val="243841"/>
      </a:dk2>
      <a:lt2>
        <a:srgbClr val="E8E5E2"/>
      </a:lt2>
      <a:accent1>
        <a:srgbClr val="8DA6C2"/>
      </a:accent1>
      <a:accent2>
        <a:srgbClr val="7F82BA"/>
      </a:accent2>
      <a:accent3>
        <a:srgbClr val="A896C6"/>
      </a:accent3>
      <a:accent4>
        <a:srgbClr val="AD7FBA"/>
      </a:accent4>
      <a:accent5>
        <a:srgbClr val="C493BB"/>
      </a:accent5>
      <a:accent6>
        <a:srgbClr val="BA7F96"/>
      </a:accent6>
      <a:hlink>
        <a:srgbClr val="9A7E5D"/>
      </a:hlink>
      <a:folHlink>
        <a:srgbClr val="7F7F7F"/>
      </a:folHlink>
    </a:clrScheme>
    <a:fontScheme name="Bembo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dornVTI" id="{497E3FA9-5A27-4D12-9D04-917BEF3D1303}" vid="{34192A01-61CA-4566-9818-841C607496F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336</Words>
  <Application>Microsoft Office PowerPoint</Application>
  <PresentationFormat>Laajakuva</PresentationFormat>
  <Paragraphs>45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Bembo</vt:lpstr>
      <vt:lpstr>Wingdings</vt:lpstr>
      <vt:lpstr>AdornVTI</vt:lpstr>
      <vt:lpstr>Sote-alan säädökset, määräykset ja toimintatavat</vt:lpstr>
      <vt:lpstr>Säädökset ja määräykset</vt:lpstr>
      <vt:lpstr>Toimintaperiaatteet ja suositukset</vt:lpstr>
      <vt:lpstr>Omavalvonta</vt:lpstr>
      <vt:lpstr>PowerPoint-esitys</vt:lpstr>
      <vt:lpstr>Toimintatavat hoiva-alalla</vt:lpstr>
      <vt:lpstr>Lähteet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Sote-alan säädökset, määräykset ja toimintatavat</dc:title>
  <dc:creator>Heini Toivonen</dc:creator>
  <cp:lastModifiedBy>Heini Toivonen</cp:lastModifiedBy>
  <cp:revision>19</cp:revision>
  <dcterms:created xsi:type="dcterms:W3CDTF">2023-12-12T18:03:07Z</dcterms:created>
  <dcterms:modified xsi:type="dcterms:W3CDTF">2024-11-15T07:23:13Z</dcterms:modified>
</cp:coreProperties>
</file>