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1" r:id="rId1"/>
  </p:sldMasterIdLst>
  <p:notesMasterIdLst>
    <p:notesMasterId r:id="rId70"/>
  </p:notesMasterIdLst>
  <p:sldIdLst>
    <p:sldId id="271" r:id="rId2"/>
    <p:sldId id="296" r:id="rId3"/>
    <p:sldId id="297" r:id="rId4"/>
    <p:sldId id="298" r:id="rId5"/>
    <p:sldId id="299" r:id="rId6"/>
    <p:sldId id="300" r:id="rId7"/>
    <p:sldId id="302" r:id="rId8"/>
    <p:sldId id="304" r:id="rId9"/>
    <p:sldId id="305" r:id="rId10"/>
    <p:sldId id="307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6" r:id="rId23"/>
    <p:sldId id="347" r:id="rId24"/>
    <p:sldId id="348" r:id="rId25"/>
    <p:sldId id="350" r:id="rId26"/>
    <p:sldId id="351" r:id="rId27"/>
    <p:sldId id="341" r:id="rId28"/>
    <p:sldId id="343" r:id="rId29"/>
    <p:sldId id="344" r:id="rId30"/>
    <p:sldId id="345" r:id="rId31"/>
    <p:sldId id="342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52" r:id="rId40"/>
    <p:sldId id="360" r:id="rId41"/>
    <p:sldId id="361" r:id="rId42"/>
    <p:sldId id="379" r:id="rId43"/>
    <p:sldId id="380" r:id="rId44"/>
    <p:sldId id="381" r:id="rId45"/>
    <p:sldId id="382" r:id="rId46"/>
    <p:sldId id="383" r:id="rId47"/>
    <p:sldId id="325" r:id="rId48"/>
    <p:sldId id="362" r:id="rId49"/>
    <p:sldId id="363" r:id="rId50"/>
    <p:sldId id="364" r:id="rId51"/>
    <p:sldId id="365" r:id="rId52"/>
    <p:sldId id="368" r:id="rId53"/>
    <p:sldId id="326" r:id="rId54"/>
    <p:sldId id="369" r:id="rId55"/>
    <p:sldId id="370" r:id="rId56"/>
    <p:sldId id="371" r:id="rId57"/>
    <p:sldId id="372" r:id="rId58"/>
    <p:sldId id="327" r:id="rId59"/>
    <p:sldId id="389" r:id="rId60"/>
    <p:sldId id="387" r:id="rId61"/>
    <p:sldId id="388" r:id="rId62"/>
    <p:sldId id="384" r:id="rId63"/>
    <p:sldId id="385" r:id="rId64"/>
    <p:sldId id="374" r:id="rId65"/>
    <p:sldId id="375" r:id="rId66"/>
    <p:sldId id="376" r:id="rId67"/>
    <p:sldId id="377" r:id="rId68"/>
    <p:sldId id="391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0929"/>
  </p:normalViewPr>
  <p:slideViewPr>
    <p:cSldViewPr>
      <p:cViewPr varScale="1">
        <p:scale>
          <a:sx n="105" d="100"/>
          <a:sy n="105" d="100"/>
        </p:scale>
        <p:origin x="7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5205A6E6-66D8-48BB-B72A-A30AF70C1F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B47DCC8D-86E4-4FB9-AF9E-5938F40B31A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4B9C46E-B017-4268-9088-4FCBF9F457E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5893" name="Rectangle 5">
            <a:extLst>
              <a:ext uri="{FF2B5EF4-FFF2-40B4-BE49-F238E27FC236}">
                <a16:creationId xmlns:a16="http://schemas.microsoft.com/office/drawing/2014/main" id="{1D8A27C7-F58D-4067-8F67-E427E40A2A9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noProof="0"/>
              <a:t>Click to edit Master text styles</a:t>
            </a:r>
          </a:p>
          <a:p>
            <a:pPr lvl="1"/>
            <a:r>
              <a:rPr lang="en-US" altLang="fi-FI" noProof="0"/>
              <a:t>Second level</a:t>
            </a:r>
          </a:p>
          <a:p>
            <a:pPr lvl="2"/>
            <a:r>
              <a:rPr lang="en-US" altLang="fi-FI" noProof="0"/>
              <a:t>Third level</a:t>
            </a:r>
          </a:p>
          <a:p>
            <a:pPr lvl="3"/>
            <a:r>
              <a:rPr lang="en-US" altLang="fi-FI" noProof="0"/>
              <a:t>Fourth level</a:t>
            </a:r>
          </a:p>
          <a:p>
            <a:pPr lvl="4"/>
            <a:r>
              <a:rPr lang="en-US" altLang="fi-FI" noProof="0"/>
              <a:t>Fifth level</a:t>
            </a:r>
          </a:p>
        </p:txBody>
      </p:sp>
      <p:sp>
        <p:nvSpPr>
          <p:cNvPr id="165894" name="Rectangle 6">
            <a:extLst>
              <a:ext uri="{FF2B5EF4-FFF2-40B4-BE49-F238E27FC236}">
                <a16:creationId xmlns:a16="http://schemas.microsoft.com/office/drawing/2014/main" id="{7468C591-B625-4365-8A29-E38204CDA1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165895" name="Rectangle 7">
            <a:extLst>
              <a:ext uri="{FF2B5EF4-FFF2-40B4-BE49-F238E27FC236}">
                <a16:creationId xmlns:a16="http://schemas.microsoft.com/office/drawing/2014/main" id="{70E81FB8-ADCD-4B95-920B-E0995A8038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39EE3C-81A8-46BF-8E79-B216AD886A8B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D2A02D5C-D585-42C9-BD7A-5F584F5F76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2D54DC-2EF0-4B3F-BAD5-53E055B64BD0}" type="slidenum">
              <a:rPr lang="en-US" altLang="fi-FI" sz="1200" smtClean="0"/>
              <a:pPr/>
              <a:t>1</a:t>
            </a:fld>
            <a:endParaRPr lang="en-US" altLang="fi-FI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3653293-D99C-4668-9BD0-A7DE1D272D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0561FB8-4FB1-49E2-932C-1459A9AE1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31547AF-8D84-463A-951A-1D348E3E6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7D0F82-7CDE-4080-B32B-A1571B782963}" type="slidenum">
              <a:rPr lang="en-US" altLang="fi-FI" sz="1200" smtClean="0"/>
              <a:pPr/>
              <a:t>10</a:t>
            </a:fld>
            <a:endParaRPr lang="en-US" altLang="fi-FI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29C5115B-EECD-4659-B4BB-B1E0555513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256E86C-0B2E-4913-AC40-595084DEF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BE46594F-5D23-46B9-B1A5-BE2BA4040C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FA8439-08B9-41DD-9002-8FF5A9BAD500}" type="slidenum">
              <a:rPr lang="en-US" altLang="fi-FI" sz="1200" smtClean="0"/>
              <a:pPr/>
              <a:t>11</a:t>
            </a:fld>
            <a:endParaRPr lang="en-US" altLang="fi-FI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E48B402-35B1-40B6-802A-8C55BFD0C2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5C19694-F99F-4BA3-856E-734B2F0E0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910118E-E2B9-43E5-886C-EB9CADEB21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B9B999-21B1-4CF9-894B-633ED5C9385B}" type="slidenum">
              <a:rPr lang="en-US" altLang="fi-FI" sz="1200" smtClean="0"/>
              <a:pPr/>
              <a:t>12</a:t>
            </a:fld>
            <a:endParaRPr lang="en-US" altLang="fi-FI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D01CE78-863D-42F7-A367-634AF8CCA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77A6BF3-727F-4D6A-B6BE-7F7B33E80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8748B138-ECB2-4D26-A487-A64D7604E9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19D17E-40EB-43C1-8BA9-14B65993DE4A}" type="slidenum">
              <a:rPr lang="en-US" altLang="fi-FI" sz="1200" smtClean="0"/>
              <a:pPr/>
              <a:t>13</a:t>
            </a:fld>
            <a:endParaRPr lang="en-US" altLang="fi-FI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BD29514-B2E6-4FD2-96BF-2250917CB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13CD25F-D55B-4AEA-8045-F8864A470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4DBF7C6D-5406-4574-8CAF-143E64B35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AD523B-8789-4BCA-A797-30EC8419951C}" type="slidenum">
              <a:rPr lang="en-US" altLang="fi-FI" sz="1200" smtClean="0"/>
              <a:pPr/>
              <a:t>14</a:t>
            </a:fld>
            <a:endParaRPr lang="en-US" altLang="fi-FI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AE61591-6CAD-4D1E-8B2D-B51C84CCAB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F2D151B4-3826-466A-B0CB-CC6FEA27B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A1BD16B1-E666-497E-89F5-BECAAB5D6C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9DF10D-0921-46FE-931D-1485389A4E00}" type="slidenum">
              <a:rPr lang="en-US" altLang="fi-FI" sz="1200" smtClean="0"/>
              <a:pPr/>
              <a:t>15</a:t>
            </a:fld>
            <a:endParaRPr lang="en-US" altLang="fi-FI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ACB0215A-E4DE-409A-85F8-5CF016350D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79C9CD3E-6709-4877-AE57-9E0597B655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FAA2BD7-8213-4C1B-81D5-03E98FE2B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E361F0-EF33-4A97-A62E-D6CCE581652A}" type="slidenum">
              <a:rPr lang="en-US" altLang="fi-FI" sz="1200" smtClean="0"/>
              <a:pPr/>
              <a:t>16</a:t>
            </a:fld>
            <a:endParaRPr lang="en-US" altLang="fi-FI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54A5545-056A-4D93-ADB3-1B37D14634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ACAD2CF-F11B-4B53-8A41-5E99F5622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B6A0F14-25C5-4D5D-A378-EC91BA9B5C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0E6A2D-41EF-446F-8C23-897E47DCE619}" type="slidenum">
              <a:rPr lang="en-US" altLang="fi-FI" sz="1200" smtClean="0"/>
              <a:pPr/>
              <a:t>17</a:t>
            </a:fld>
            <a:endParaRPr lang="en-US" altLang="fi-FI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D6AF516-8754-45AE-A9B5-6C20AC827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C310D7FE-D34D-4339-A683-7741784A0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15BA54E8-9686-4FCC-B944-B5ADB366C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16C7C9-9024-4BE6-AF7C-B3478A958C1A}" type="slidenum">
              <a:rPr lang="en-US" altLang="fi-FI" sz="1200" smtClean="0"/>
              <a:pPr/>
              <a:t>18</a:t>
            </a:fld>
            <a:endParaRPr lang="en-US" altLang="fi-FI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5DE9914-1223-4732-9A76-925BCBC19F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1ECD0FD-977C-481B-ACE8-AE0A8EF09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A7EA5368-C88C-46BE-B772-901CABDBD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CDBB8D-2891-446E-99AA-51FBD21AC95D}" type="slidenum">
              <a:rPr lang="en-US" altLang="fi-FI" sz="1200" smtClean="0"/>
              <a:pPr/>
              <a:t>19</a:t>
            </a:fld>
            <a:endParaRPr lang="en-US" altLang="fi-FI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24FB854C-569D-46DA-BF4B-884A5FD4C9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ABCA8F08-4121-4BC2-A5EA-6D061F557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A6230FED-EE38-4E41-A77F-DAA12B55A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CB94A8D-27AF-44BC-8E94-34556C99655F}" type="slidenum">
              <a:rPr lang="en-US" altLang="fi-FI" sz="1200" smtClean="0"/>
              <a:pPr/>
              <a:t>2</a:t>
            </a:fld>
            <a:endParaRPr lang="en-US" altLang="fi-FI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9B8E9D9-CC3A-4BD5-968A-6C32A9F79A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EF2D4A5-FECA-49D4-BF6E-BE859E94E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156357BC-7061-4556-AAC8-EB086725E2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944E47-C723-474E-87FE-D70BD59D2AD6}" type="slidenum">
              <a:rPr lang="en-US" altLang="fi-FI" sz="1200" smtClean="0"/>
              <a:pPr/>
              <a:t>20</a:t>
            </a:fld>
            <a:endParaRPr lang="en-US" altLang="fi-FI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1A20CC1F-3723-4A1B-8466-45F878B41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9B91A4F-46AE-4209-8243-2F129D06F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99AFD0D1-D6B8-4986-BA76-246BDB807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4C12BB-65D8-4112-9F66-47BC57D56700}" type="slidenum">
              <a:rPr lang="en-US" altLang="fi-FI" sz="1200" smtClean="0"/>
              <a:pPr/>
              <a:t>21</a:t>
            </a:fld>
            <a:endParaRPr lang="en-US" altLang="fi-FI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4B0AE37C-B648-4E64-8A78-36A3B3BADA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6A8A98D2-B741-4A96-A26F-752086C43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1632FC50-EA84-4048-879B-AA2196051F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287F7C-4B41-4566-8BCF-2AB9C9783DC1}" type="slidenum">
              <a:rPr lang="en-US" altLang="fi-FI" sz="1200" smtClean="0"/>
              <a:pPr/>
              <a:t>22</a:t>
            </a:fld>
            <a:endParaRPr lang="en-US" altLang="fi-FI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5D3952F-4A12-439E-B348-E35B78C5DF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CD9FE4CC-412D-4026-B917-BD65DAF03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AF92F1BE-0FEF-4A1F-B538-EE617CC099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09D7A50-2A34-4C94-8219-1C586307FE49}" type="slidenum">
              <a:rPr lang="en-US" altLang="fi-FI" sz="1200" smtClean="0"/>
              <a:pPr/>
              <a:t>23</a:t>
            </a:fld>
            <a:endParaRPr lang="en-US" altLang="fi-FI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DE2E75FD-E44F-4F70-B414-7E20AA0D54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63C38519-1A88-46CB-B44F-E71633A96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BAD5931B-C7A4-4B4C-AFA6-D259EDE9A0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EAF900-1EEC-44A6-909D-146CCBF2F922}" type="slidenum">
              <a:rPr lang="en-US" altLang="fi-FI" sz="1200" smtClean="0"/>
              <a:pPr/>
              <a:t>24</a:t>
            </a:fld>
            <a:endParaRPr lang="en-US" altLang="fi-FI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59B35EA4-1001-4C55-BE7D-FEB03E6745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7530838E-0619-4A89-8B9D-888F4FAE8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52F6EB3C-8CD7-459B-BC87-953DDCF2DA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EC5845-38A8-4F84-8C9E-046F2E8A95E9}" type="slidenum">
              <a:rPr lang="en-US" altLang="fi-FI" sz="1200" smtClean="0"/>
              <a:pPr/>
              <a:t>25</a:t>
            </a:fld>
            <a:endParaRPr lang="en-US" altLang="fi-FI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5C350C0-5FCA-4325-A211-3721187936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E28DBBCA-A4EC-4500-B35A-B07BFA428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0A952757-0687-46A9-B344-795F73559A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5E80BC-4EBD-43DD-9FA9-912FA61A4673}" type="slidenum">
              <a:rPr lang="en-US" altLang="fi-FI" sz="1200" smtClean="0"/>
              <a:pPr/>
              <a:t>26</a:t>
            </a:fld>
            <a:endParaRPr lang="en-US" altLang="fi-FI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CED54ED5-9166-4D2C-B263-743587AC84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661540C7-8327-4935-AEB4-EE87F3881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8FA899D4-2C9A-4FE0-8A5F-2D567A6FD7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6E1075E-66B2-4317-86A5-7FA317F4480D}" type="slidenum">
              <a:rPr lang="en-US" altLang="fi-FI" sz="1200" smtClean="0"/>
              <a:pPr/>
              <a:t>27</a:t>
            </a:fld>
            <a:endParaRPr lang="en-US" altLang="fi-FI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9D13183-3DFF-4536-8D52-24504F4C6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AB25F2A-0ED2-45AA-8CA5-5F2547271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00B41B2A-7E08-461D-AACE-FFB783CBC6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1DF2B9-7E80-43A7-900E-74145B0E6B43}" type="slidenum">
              <a:rPr lang="en-US" altLang="fi-FI" sz="1200" smtClean="0"/>
              <a:pPr/>
              <a:t>28</a:t>
            </a:fld>
            <a:endParaRPr lang="en-US" altLang="fi-FI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F7755CC5-AB16-42AB-8D62-E9D8E8E9FE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E2D2D09F-824A-4A2F-850F-4460F35AB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DDB4B4CF-47F8-4CF9-9C36-BAC5FC1492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AC4B79-4571-47F7-AACF-94648075EA9A}" type="slidenum">
              <a:rPr lang="en-US" altLang="fi-FI" sz="1200" smtClean="0"/>
              <a:pPr/>
              <a:t>29</a:t>
            </a:fld>
            <a:endParaRPr lang="en-US" altLang="fi-FI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50266C67-5E72-4D1B-8AD4-44558BE126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71AEFF1-8CB3-4F6F-A90F-787C05CA1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AA4CEC7-B97B-4890-845E-CC75267390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DF1D7AC-A5A7-4AAE-B7BC-EE97BFEF612B}" type="slidenum">
              <a:rPr lang="en-US" altLang="fi-FI" sz="1200" smtClean="0"/>
              <a:pPr/>
              <a:t>3</a:t>
            </a:fld>
            <a:endParaRPr lang="en-US" altLang="fi-FI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259490A-6201-4409-8138-90750E981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57145DB3-C8E0-41EE-BCCD-73896E04E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49CA77C2-569A-4728-A491-4DC0A010B6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6B38CA-D682-45E0-9008-C8A862996919}" type="slidenum">
              <a:rPr lang="en-US" altLang="fi-FI" sz="1200" smtClean="0"/>
              <a:pPr/>
              <a:t>30</a:t>
            </a:fld>
            <a:endParaRPr lang="en-US" altLang="fi-FI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0A8E2FFF-0B4B-474D-9485-1A0B83BBFA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2068F6FB-122F-48E7-8205-9BAC53696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A4ED35B2-7F66-4550-8EFA-129A9244C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2D14D3-C069-428D-80EC-5901EBA568C1}" type="slidenum">
              <a:rPr lang="en-US" altLang="fi-FI" sz="1200" smtClean="0"/>
              <a:pPr/>
              <a:t>31</a:t>
            </a:fld>
            <a:endParaRPr lang="en-US" altLang="fi-FI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9C90C28C-DE39-4BFB-B49A-65A1F46E5A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E2CE282D-3FBE-46C2-8BA2-D011F5DEA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189F7A63-69D2-4F76-9CEC-E67D933E83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FF53FEC-EE21-4E73-9F49-A8D806074A15}" type="slidenum">
              <a:rPr lang="en-US" altLang="fi-FI" sz="1200" smtClean="0"/>
              <a:pPr/>
              <a:t>32</a:t>
            </a:fld>
            <a:endParaRPr lang="en-US" altLang="fi-FI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258497F1-FD08-4273-8500-3399BF1703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F01BFD2E-4B1A-455D-BA50-0BA96AEED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8FF1026C-7D75-4638-95DA-881D788C6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EBFBB8A-FF20-4123-A64F-C46715AA0773}" type="slidenum">
              <a:rPr lang="en-US" altLang="fi-FI" sz="1200" smtClean="0"/>
              <a:pPr/>
              <a:t>33</a:t>
            </a:fld>
            <a:endParaRPr lang="en-US" altLang="fi-FI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359037BA-47E2-4E52-897C-AD157F424E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1A303E3A-0304-4CC9-90CC-863F14160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090B7C53-24CA-4F45-8571-9E58E0B2B3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28FCDA6-B703-4AC2-B247-9AFD67925C0F}" type="slidenum">
              <a:rPr lang="en-US" altLang="fi-FI" sz="1200" smtClean="0"/>
              <a:pPr/>
              <a:t>34</a:t>
            </a:fld>
            <a:endParaRPr lang="en-US" altLang="fi-FI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C3AF2EE4-5A87-46ED-B5F2-5F0F569C98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24FA813F-45D9-4CB8-8920-B322B9A89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BB311454-E159-44C3-9983-8C4FEFBA9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4FFA9AC-62CB-45C6-8E25-68DCE8AB42E4}" type="slidenum">
              <a:rPr lang="en-US" altLang="fi-FI" sz="1200" smtClean="0"/>
              <a:pPr/>
              <a:t>35</a:t>
            </a:fld>
            <a:endParaRPr lang="en-US" altLang="fi-FI" sz="12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0DEFC713-E4FC-475C-8145-DEE0921D2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E338CA33-CAD1-491F-A262-7220577CF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0F1D3DB7-A18D-4E2D-82F6-B5CD5CA7D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10A40C-7F08-4585-BF15-3F73F9755ED5}" type="slidenum">
              <a:rPr lang="en-US" altLang="fi-FI" sz="1200" smtClean="0"/>
              <a:pPr/>
              <a:t>36</a:t>
            </a:fld>
            <a:endParaRPr lang="en-US" altLang="fi-FI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6B7D2CD8-5ABB-44CC-8AD1-4F7718F5DC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82E1FAF6-DA51-4E3C-8DCE-5A3575603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43DDABD7-DF7C-415A-BCFC-DDA622945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34001C-2E27-4536-8952-57D944BAF4AB}" type="slidenum">
              <a:rPr lang="en-US" altLang="fi-FI" sz="1200" smtClean="0"/>
              <a:pPr/>
              <a:t>37</a:t>
            </a:fld>
            <a:endParaRPr lang="en-US" altLang="fi-FI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1FC92832-EB02-47B7-A430-BF5E76C2B3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53FA2209-C29D-4A87-9690-A726F3F45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71FE4000-7406-4F46-B3F2-87C579D161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425812-5F39-4669-8810-8C3C15994D47}" type="slidenum">
              <a:rPr lang="en-US" altLang="fi-FI" sz="1200" smtClean="0"/>
              <a:pPr/>
              <a:t>38</a:t>
            </a:fld>
            <a:endParaRPr lang="en-US" altLang="fi-FI" sz="12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0168E6D8-5DEC-4517-923A-3A561C8C74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AF981E7C-A119-49BD-893D-0FDEBEEA2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3ED0A037-C804-450C-8E7A-06EB7702B0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52DF92-FF40-49EC-B933-235E428C7592}" type="slidenum">
              <a:rPr lang="en-US" altLang="fi-FI" sz="1200" smtClean="0"/>
              <a:pPr/>
              <a:t>39</a:t>
            </a:fld>
            <a:endParaRPr lang="en-US" altLang="fi-FI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4B38E779-3A9A-4370-8961-54F3B9AC70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EAAF2569-85AE-40F2-B5B6-CC49FDBCB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EB32367-1660-4972-9DC5-E38A1A3E7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72CC6D-8A1D-49D9-988E-59C5027CEEC9}" type="slidenum">
              <a:rPr lang="en-US" altLang="fi-FI" sz="1200" smtClean="0"/>
              <a:pPr/>
              <a:t>4</a:t>
            </a:fld>
            <a:endParaRPr lang="en-US" altLang="fi-FI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1079E93-599E-4A54-9000-0138A13CC3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31879A7D-E662-468E-AEA0-86127EE77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5D85580D-E4EF-4B4C-8A40-501C37A852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637534-C02D-491C-8396-FA81716A7DC1}" type="slidenum">
              <a:rPr lang="en-US" altLang="fi-FI" sz="1200" smtClean="0"/>
              <a:pPr/>
              <a:t>40</a:t>
            </a:fld>
            <a:endParaRPr lang="en-US" altLang="fi-FI" sz="1200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FED654A2-3003-45A1-A689-44FDB94090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EB791D8C-BBD5-4263-BA3C-41FA0D5DC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4D07BF50-F16C-4002-8CA0-53D6F47788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6160BF-03DA-4824-B7C4-F6BA41D119E9}" type="slidenum">
              <a:rPr lang="en-US" altLang="fi-FI" sz="1200" smtClean="0"/>
              <a:pPr/>
              <a:t>41</a:t>
            </a:fld>
            <a:endParaRPr lang="en-US" altLang="fi-FI" sz="120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52CE6668-34F1-4EBE-8B16-0AB7E421A5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A5E72A8D-743E-4F70-819B-A05374362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0DE9EF8E-30AF-452A-B997-4DF6D87271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A1D4C7-0BD7-4920-8E1E-02802C808083}" type="slidenum">
              <a:rPr lang="en-US" altLang="fi-FI" sz="1200" smtClean="0"/>
              <a:pPr/>
              <a:t>42</a:t>
            </a:fld>
            <a:endParaRPr lang="en-US" altLang="fi-FI" sz="1200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C9BD796E-49AC-495B-89DE-3E6264B5B6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9D268EC6-EF3E-44B2-8E3E-E82BE16DB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2AE31E90-7581-44F0-BB94-FCF3CF5D42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AE8411-2289-42BD-B480-1EC79D4864F6}" type="slidenum">
              <a:rPr lang="en-US" altLang="fi-FI" sz="1200" smtClean="0"/>
              <a:pPr/>
              <a:t>43</a:t>
            </a:fld>
            <a:endParaRPr lang="en-US" altLang="fi-FI" sz="12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BE205A6D-BD25-4B77-A22D-5745B112A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33AF5085-843D-40DC-B3D0-1A444C14F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2245235D-C175-443A-9591-37AF5B380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603F2C-6FC8-4742-A5BA-A9F1CB780B52}" type="slidenum">
              <a:rPr lang="en-US" altLang="fi-FI" sz="1200" smtClean="0"/>
              <a:pPr/>
              <a:t>44</a:t>
            </a:fld>
            <a:endParaRPr lang="en-US" altLang="fi-FI" sz="1200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C4DC5906-BB9F-4CAD-BE51-1C46EE8BF8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90851534-D661-45FD-B34D-00E801CF1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23A9E43D-E868-4248-8359-CC4A9DCF02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EA8356-5062-454B-9256-69D0A2C965D7}" type="slidenum">
              <a:rPr lang="en-US" altLang="fi-FI" sz="1200" smtClean="0"/>
              <a:pPr/>
              <a:t>45</a:t>
            </a:fld>
            <a:endParaRPr lang="en-US" altLang="fi-FI" sz="1200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E2C434A9-1280-4FAA-85A2-0093E01F5E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AB2EBB62-6B96-40DB-B53D-E7DC9DDF24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FA9E38E6-6D76-41B3-B5A4-195BA5392F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71CE3A-8EB0-4EFB-8E13-4838C2C4A725}" type="slidenum">
              <a:rPr lang="en-US" altLang="fi-FI" sz="1200" smtClean="0"/>
              <a:pPr/>
              <a:t>46</a:t>
            </a:fld>
            <a:endParaRPr lang="en-US" altLang="fi-FI" sz="12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C576C6F6-5574-4981-BB6C-CD6976868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4CC4475B-66F5-4DAE-8819-869AD20FA0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07E8409B-CA07-470B-9230-1CB428BFAF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90AF615-A4CE-4746-A8A2-90B20762C889}" type="slidenum">
              <a:rPr lang="en-US" altLang="fi-FI" sz="1200" smtClean="0"/>
              <a:pPr/>
              <a:t>47</a:t>
            </a:fld>
            <a:endParaRPr lang="en-US" altLang="fi-FI" sz="1200"/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9E0E2279-2F71-4113-9718-B017B86E11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2463E004-6530-428E-ADC5-F6A6CBF3A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008BDBE6-0DDF-4525-8E23-041334769E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F530AE-71CF-46DD-90D7-71361463CA75}" type="slidenum">
              <a:rPr lang="en-US" altLang="fi-FI" sz="1200" smtClean="0"/>
              <a:pPr/>
              <a:t>48</a:t>
            </a:fld>
            <a:endParaRPr lang="en-US" altLang="fi-FI" sz="1200"/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FF6375FF-F95B-46D5-B720-833D77A183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00DC4128-4A8E-4102-8B3D-76AF18B67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142EC3D7-47B3-45A9-A8B1-197B8C3C52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DCCFE9-89E5-4019-894B-896C0285E0E2}" type="slidenum">
              <a:rPr lang="en-US" altLang="fi-FI" sz="1200" smtClean="0"/>
              <a:pPr/>
              <a:t>49</a:t>
            </a:fld>
            <a:endParaRPr lang="en-US" altLang="fi-FI" sz="1200"/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B0E70A68-D8A3-4197-9C24-BDBE89A5F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49415DF2-4D1C-4BEC-8FCB-7856B93E9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2F9FFFE3-FCA3-4BBA-9BA4-E10DAF861C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75DE98-29EE-40FA-AE13-373460111D46}" type="slidenum">
              <a:rPr lang="en-US" altLang="fi-FI" sz="1200" smtClean="0"/>
              <a:pPr/>
              <a:t>5</a:t>
            </a:fld>
            <a:endParaRPr lang="en-US" altLang="fi-FI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104AE39-929E-44B8-A20D-7603A3578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891B0CB-0CBA-4DC9-B67E-4BAEF7446A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0EA5EB8E-0290-4EA6-AD2C-7DFD3C131B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B81DEA-477D-48A7-B962-D37A75CEF96E}" type="slidenum">
              <a:rPr lang="en-US" altLang="fi-FI" sz="1200" smtClean="0"/>
              <a:pPr/>
              <a:t>50</a:t>
            </a:fld>
            <a:endParaRPr lang="en-US" altLang="fi-FI" sz="1200"/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852C3D32-012B-4D87-9362-BC42F2543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980D3915-A55D-4DC3-8CBD-5209EC39F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92887F56-030A-4E27-AB6F-A75FB69FE7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B1E8811-DB33-4ED1-B5B3-8DFE688D2B6D}" type="slidenum">
              <a:rPr lang="en-US" altLang="fi-FI" sz="1200" smtClean="0"/>
              <a:pPr/>
              <a:t>51</a:t>
            </a:fld>
            <a:endParaRPr lang="en-US" altLang="fi-FI" sz="1200"/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C6FB87C9-C23D-4629-9C5D-DEDB13588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D787B368-0DCB-48CF-81B1-324AD0A4B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8DD0A684-75C7-47AC-9C61-BDAB4C1E6C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7B5FBE-4DA4-42AC-8795-C04B66E15688}" type="slidenum">
              <a:rPr lang="en-US" altLang="fi-FI" sz="1200" smtClean="0"/>
              <a:pPr/>
              <a:t>52</a:t>
            </a:fld>
            <a:endParaRPr lang="en-US" altLang="fi-FI" sz="1200"/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B28741F8-1860-45A9-8BBA-E83EFE4C18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02B94F89-D7C0-4A33-B69C-43D4F081F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1E335A93-30C7-44E5-9F43-B130F7A35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B5AD42-DA33-4200-B60C-BD5BA6AA1F56}" type="slidenum">
              <a:rPr lang="en-US" altLang="fi-FI" sz="1200" smtClean="0"/>
              <a:pPr/>
              <a:t>53</a:t>
            </a:fld>
            <a:endParaRPr lang="en-US" altLang="fi-FI" sz="1200"/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5EB377B0-3657-4A76-A6EF-80E16B9A28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66C5746F-7CE0-44A1-90BA-5EC579636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FF8D806B-3387-42DD-8AA9-89EEE8924B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0C281D-C779-4096-9826-4721925244F3}" type="slidenum">
              <a:rPr lang="en-US" altLang="fi-FI" sz="1200" smtClean="0"/>
              <a:pPr/>
              <a:t>54</a:t>
            </a:fld>
            <a:endParaRPr lang="en-US" altLang="fi-FI" sz="1200"/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577EEF46-80AF-4342-A523-5CABCB73D5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8AB26E31-4138-4736-A3AA-5F3BFB67B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36AC22F9-544F-4D1D-974A-E8F46EADB0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202EA4-05BA-4391-9446-4C796F88D4D3}" type="slidenum">
              <a:rPr lang="en-US" altLang="fi-FI" sz="1200" smtClean="0"/>
              <a:pPr/>
              <a:t>55</a:t>
            </a:fld>
            <a:endParaRPr lang="en-US" altLang="fi-FI" sz="1200"/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FC729056-F3DB-4B6F-BCB5-94D9332436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821BBB45-D5A7-42B8-92F2-DB2229086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BB27C42F-D04E-4CDB-B579-522844FFFE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0DD90E-506A-4748-9402-1EF889F6C363}" type="slidenum">
              <a:rPr lang="en-US" altLang="fi-FI" sz="1200" smtClean="0"/>
              <a:pPr/>
              <a:t>56</a:t>
            </a:fld>
            <a:endParaRPr lang="en-US" altLang="fi-FI" sz="1200"/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6D75B382-BD0C-41F0-B7DD-540EBBAD7E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75EDC401-7C3F-44BF-A591-7E9C53515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C54BEFFC-8721-4FDA-8937-409DD24D0C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76407B-C1F4-433D-AA65-6743AA0D9F27}" type="slidenum">
              <a:rPr lang="en-US" altLang="fi-FI" sz="1200" smtClean="0"/>
              <a:pPr/>
              <a:t>57</a:t>
            </a:fld>
            <a:endParaRPr lang="en-US" altLang="fi-FI" sz="1200"/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EC1E4E22-9F4A-4979-88F7-9D3E39E53A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C5620E4B-B7A2-49E9-80D6-88A9349BD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62EED493-C9CB-4AE7-8A04-7F2F8F2040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9792498-9152-453B-9558-D8ED04CED9A3}" type="slidenum">
              <a:rPr lang="en-US" altLang="fi-FI" sz="1200" smtClean="0"/>
              <a:pPr/>
              <a:t>58</a:t>
            </a:fld>
            <a:endParaRPr lang="en-US" altLang="fi-FI" sz="1200"/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0A905AC3-25FA-423D-AA06-02C5A88E52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2AC81A78-40AD-482E-9CF4-A9D40D9DC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145A3858-41B2-478A-BD68-E60DECDA8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CA353BB-6AAB-4F31-8708-570565C25407}" type="slidenum">
              <a:rPr lang="en-US" altLang="fi-FI" sz="1200" smtClean="0"/>
              <a:pPr/>
              <a:t>59</a:t>
            </a:fld>
            <a:endParaRPr lang="en-US" altLang="fi-FI" sz="1200"/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33145370-F332-4FC1-BA07-4ED24DC85A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1438987D-4AD8-46B1-B04F-6B32168F54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ABCD785-0010-4F70-ADCF-10D408F737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6A4A9F-378F-4467-B63B-54C16ED7E526}" type="slidenum">
              <a:rPr lang="en-US" altLang="fi-FI" sz="1200" smtClean="0"/>
              <a:pPr/>
              <a:t>6</a:t>
            </a:fld>
            <a:endParaRPr lang="en-US" altLang="fi-FI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A7C92D3-1F21-44FF-AC43-41F9DCB5DF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9EEF82C-0903-40EA-9141-299447BD0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26829050-1518-4DA3-90A2-BE5C452D5D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F2B09E-56E7-4E7E-9F6C-EFB8EC84E825}" type="slidenum">
              <a:rPr lang="en-US" altLang="fi-FI" sz="1200" smtClean="0"/>
              <a:pPr/>
              <a:t>60</a:t>
            </a:fld>
            <a:endParaRPr lang="en-US" altLang="fi-FI" sz="1200"/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996B814E-510F-4866-9E72-03178B7F3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D2770D1A-7E30-4A1A-B53F-12D4E12B9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A6C699F6-EBEA-41E5-A4F0-DFF7E508C5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DDB6939-D2BE-4F48-A5C9-6A87DB887F08}" type="slidenum">
              <a:rPr lang="en-US" altLang="fi-FI" sz="1200" smtClean="0"/>
              <a:pPr/>
              <a:t>61</a:t>
            </a:fld>
            <a:endParaRPr lang="en-US" altLang="fi-FI" sz="1200"/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035EB267-EFCF-41E5-9880-CFAECD5CDF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id="{0D30F05F-9429-4DE4-A43D-CE7072FCD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6E0119A3-407E-4DF6-B4A9-316A8AB8C7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2BBC68-CADF-4443-952B-5CC94C6D9F19}" type="slidenum">
              <a:rPr lang="en-US" altLang="fi-FI" sz="1200" smtClean="0"/>
              <a:pPr/>
              <a:t>62</a:t>
            </a:fld>
            <a:endParaRPr lang="en-US" altLang="fi-FI" sz="1200"/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1CCA01DD-3C21-4950-BF46-71E6F52A74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EFF1C034-7A10-45D2-9891-C705502B0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F697A0D7-FDFF-4FE2-B41D-1C0B8EB6A3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1E0D628-42AE-483C-B838-B38F47BEA66B}" type="slidenum">
              <a:rPr lang="en-US" altLang="fi-FI" sz="1200" smtClean="0"/>
              <a:pPr/>
              <a:t>63</a:t>
            </a:fld>
            <a:endParaRPr lang="en-US" altLang="fi-FI" sz="1200"/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id="{1DF604AD-BF7D-4B4A-9CE6-48C3E42CB3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B7B58327-CD17-41FF-B042-F23EAA4C5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1699855E-0A8A-4A61-A39F-32A600EFCD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B35006-14C1-484A-A472-4C4E93081F57}" type="slidenum">
              <a:rPr lang="en-US" altLang="fi-FI" sz="1200" smtClean="0"/>
              <a:pPr/>
              <a:t>64</a:t>
            </a:fld>
            <a:endParaRPr lang="en-US" altLang="fi-FI" sz="1200"/>
          </a:p>
        </p:txBody>
      </p:sp>
      <p:sp>
        <p:nvSpPr>
          <p:cNvPr id="154627" name="Rectangle 2">
            <a:extLst>
              <a:ext uri="{FF2B5EF4-FFF2-40B4-BE49-F238E27FC236}">
                <a16:creationId xmlns:a16="http://schemas.microsoft.com/office/drawing/2014/main" id="{2E73332E-4115-4CBD-8FC9-CFEB4DE8B1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9EB44BE9-7622-4AD8-8DC2-4F1E179D27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9921A966-E628-4C2B-85F0-759E0D2ACE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37C7F0-C023-44EB-9F64-89E4A9F540EC}" type="slidenum">
              <a:rPr lang="en-US" altLang="fi-FI" sz="1200" smtClean="0"/>
              <a:pPr/>
              <a:t>65</a:t>
            </a:fld>
            <a:endParaRPr lang="en-US" altLang="fi-FI" sz="1200"/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F1F94F01-771C-4CB1-A49D-5982BFCED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>
            <a:extLst>
              <a:ext uri="{FF2B5EF4-FFF2-40B4-BE49-F238E27FC236}">
                <a16:creationId xmlns:a16="http://schemas.microsoft.com/office/drawing/2014/main" id="{50C53F63-41BB-4620-AA93-2F3B4544F9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87DAC467-29DC-4D7C-9C55-7E1991A950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7E9EC3-684A-47CD-8D28-D66E1277EB2D}" type="slidenum">
              <a:rPr lang="en-US" altLang="fi-FI" sz="1200" smtClean="0"/>
              <a:pPr/>
              <a:t>66</a:t>
            </a:fld>
            <a:endParaRPr lang="en-US" altLang="fi-FI" sz="1200"/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67BF97E7-284C-407A-9578-DE93FA4EB9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7BA51417-55F4-45C4-96DB-1DE35A776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3CBE36A1-D250-4369-B40E-2C3AC97ADB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C9D7D0-5AE1-4F15-91C3-8A6C2DB0D86F}" type="slidenum">
              <a:rPr lang="en-US" altLang="fi-FI" sz="1200" smtClean="0"/>
              <a:pPr/>
              <a:t>67</a:t>
            </a:fld>
            <a:endParaRPr lang="en-US" altLang="fi-FI" sz="1200"/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DE98E5B1-6641-4EBC-B7CB-E4E484F85B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FBE848B4-C16C-412D-9455-0951C20FF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7F3AE50-C4E9-490E-8157-3F449E24E3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362E024-F493-451C-8E95-BEE1AA404834}" type="slidenum">
              <a:rPr lang="en-US" altLang="fi-FI" sz="1200" smtClean="0"/>
              <a:pPr/>
              <a:t>7</a:t>
            </a:fld>
            <a:endParaRPr lang="en-US" altLang="fi-FI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CEFC617-BC31-47F9-8CBA-34C7948C63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DAD237A-40C8-4034-8475-9BEB6B857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C6D5B9D-7AAF-4613-B95B-4C477B3CA2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BA1DA4-F72A-4533-AFC5-306DBBF22D6B}" type="slidenum">
              <a:rPr lang="en-US" altLang="fi-FI" sz="1200" smtClean="0"/>
              <a:pPr/>
              <a:t>8</a:t>
            </a:fld>
            <a:endParaRPr lang="en-US" altLang="fi-FI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9A37559-20B6-4509-BE6C-FEB7F9B863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B31322D-5A2F-4517-9E06-F495B6548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54448D4-D644-460F-A8BD-B8B128C714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B4E412-F803-4B2D-A476-9DCC3D3E683C}" type="slidenum">
              <a:rPr lang="en-US" altLang="fi-FI" sz="1200" smtClean="0"/>
              <a:pPr/>
              <a:t>9</a:t>
            </a:fld>
            <a:endParaRPr lang="en-US" altLang="fi-FI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3583F2D-12B1-4F75-B360-33E467C909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F6973D6-34BA-4A0B-AEC8-A255A29A0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35095-9266-4B92-A237-6EA4080FB3BC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36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9BCA3-76A6-4394-8281-1373D2B8F27E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10242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2270C-C25B-4251-A0A9-481A69A678E3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5543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1E626-D838-4CAD-9253-395C96BBBEB8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04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FA5E0-7288-4C5C-8271-5B1B814E3BD8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60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99DEF-16D6-4C9B-A232-9D6DB5216B60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92549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42F3-4C94-4455-8B0F-41A6FC32694B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60594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2626E-0E32-4798-92BF-77356B0A4887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67977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2E3C1-D95B-409F-8DD8-A1DBF5EDE12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29852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04C0E50-1425-4706-AF56-0F629BC27CE4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2602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94116-5434-4107-B854-098A386B2F96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76793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7F672B-A378-4D5F-B22D-02FA2AD5A269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75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.png"/><Relationship Id="rId4" Type="http://schemas.openxmlformats.org/officeDocument/2006/relationships/image" Target="../media/image22.png"/><Relationship Id="rId9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7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EDC0B1D-9150-425D-AE8A-9D93831B88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Johdanto</a:t>
            </a:r>
            <a:r>
              <a:rPr lang="en-US" altLang="fi-FI" dirty="0"/>
              <a:t> </a:t>
            </a:r>
            <a:r>
              <a:rPr lang="en-US" altLang="fi-FI" dirty="0" err="1"/>
              <a:t>sensoreihin</a:t>
            </a:r>
            <a:r>
              <a:rPr lang="en-US" altLang="fi-FI" dirty="0"/>
              <a:t>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ACACA9B-6FEE-4A8D-81E1-00301DDC26A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Sensorikurssi</a:t>
            </a:r>
            <a:endParaRPr lang="en-US" alt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376114-1386-467D-BC63-B3C8D2D03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AD075D-0D6A-4D21-937C-CC1045092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A59C9CB-7D29-41C7-B08B-C2A45025C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7944CC1-152F-41FC-959C-3563191380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fi-FI" sz="2600" dirty="0" err="1"/>
              <a:t>Lämpötila</a:t>
            </a:r>
            <a:endParaRPr lang="en-US" altLang="fi-FI" sz="2600" dirty="0"/>
          </a:p>
          <a:p>
            <a:pPr eaLnBrk="1" hangingPunct="1"/>
            <a:r>
              <a:rPr lang="en-US" altLang="fi-FI" sz="2600" dirty="0" err="1"/>
              <a:t>Liike</a:t>
            </a:r>
            <a:endParaRPr lang="en-US" altLang="fi-FI" sz="2600" dirty="0"/>
          </a:p>
          <a:p>
            <a:pPr eaLnBrk="1" hangingPunct="1"/>
            <a:r>
              <a:rPr lang="en-US" altLang="fi-FI" sz="2600" dirty="0" err="1"/>
              <a:t>Voima</a:t>
            </a:r>
            <a:r>
              <a:rPr lang="en-US" altLang="fi-FI" sz="2600" dirty="0"/>
              <a:t> ja </a:t>
            </a:r>
            <a:r>
              <a:rPr lang="en-US" altLang="fi-FI" sz="2600" dirty="0" err="1"/>
              <a:t>kiihtyvyys</a:t>
            </a:r>
            <a:endParaRPr lang="en-US" altLang="fi-FI" sz="2600" dirty="0"/>
          </a:p>
          <a:p>
            <a:pPr eaLnBrk="1" hangingPunct="1"/>
            <a:r>
              <a:rPr lang="en-US" altLang="fi-FI" sz="2600" dirty="0"/>
              <a:t>Paine</a:t>
            </a:r>
          </a:p>
          <a:p>
            <a:pPr eaLnBrk="1" hangingPunct="1"/>
            <a:r>
              <a:rPr lang="en-US" altLang="fi-FI" sz="2600" dirty="0" err="1"/>
              <a:t>Virtaus</a:t>
            </a:r>
            <a:endParaRPr lang="en-US" altLang="fi-FI" sz="2600" dirty="0"/>
          </a:p>
          <a:p>
            <a:pPr eaLnBrk="1" hangingPunct="1"/>
            <a:r>
              <a:rPr lang="en-US" altLang="fi-FI" sz="2600" dirty="0" err="1"/>
              <a:t>Akustinen</a:t>
            </a:r>
            <a:endParaRPr lang="en-US" altLang="fi-FI" sz="2600" dirty="0"/>
          </a:p>
          <a:p>
            <a:pPr eaLnBrk="1" hangingPunct="1"/>
            <a:r>
              <a:rPr lang="en-US" altLang="fi-FI" sz="2600" dirty="0" err="1"/>
              <a:t>Kosteus</a:t>
            </a:r>
            <a:endParaRPr lang="en-US" altLang="fi-FI" sz="2600" dirty="0"/>
          </a:p>
          <a:p>
            <a:pPr eaLnBrk="1" hangingPunct="1"/>
            <a:r>
              <a:rPr lang="en-US" altLang="fi-FI" sz="2600" dirty="0" err="1"/>
              <a:t>Kemialliset</a:t>
            </a:r>
            <a:r>
              <a:rPr lang="en-US" altLang="fi-FI" sz="2600" dirty="0"/>
              <a:t> </a:t>
            </a:r>
            <a:r>
              <a:rPr lang="en-US" altLang="fi-FI" sz="2600" dirty="0" err="1"/>
              <a:t>sensorit</a:t>
            </a:r>
            <a:endParaRPr lang="en-US" altLang="fi-FI" sz="2600" dirty="0"/>
          </a:p>
          <a:p>
            <a:pPr eaLnBrk="1" hangingPunct="1"/>
            <a:endParaRPr lang="en-US" altLang="fi-FI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0071F-BFBF-4CF9-8C81-A86D2E1B5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A76C5E-89A2-4351-BCDE-872B9CBFF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EEA80B7-A166-4388-93A8-08FBF1EFA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Lämpötila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AED5C4F-D04A-4896-95D9-67392BB762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 eaLnBrk="1" hangingPunct="1"/>
            <a:r>
              <a:rPr lang="en-US" altLang="fi-FI" sz="2400" dirty="0" err="1"/>
              <a:t>Thermoresistive</a:t>
            </a:r>
            <a:r>
              <a:rPr lang="en-US" altLang="fi-FI" sz="2400" dirty="0"/>
              <a:t> </a:t>
            </a:r>
            <a:r>
              <a:rPr lang="en-US" altLang="fi-FI" sz="2400" dirty="0" err="1"/>
              <a:t>sensori</a:t>
            </a:r>
            <a:endParaRPr lang="en-US" altLang="fi-FI" sz="2400" dirty="0"/>
          </a:p>
          <a:p>
            <a:pPr marL="839788" lvl="1" indent="-495300" eaLnBrk="1" hangingPunct="1"/>
            <a:r>
              <a:rPr lang="en-US" altLang="fi-FI" sz="2000" dirty="0"/>
              <a:t>Resistive Temperature Devices (RTD)</a:t>
            </a:r>
          </a:p>
          <a:p>
            <a:pPr marL="839788" lvl="1" indent="-495300" eaLnBrk="1" hangingPunct="1"/>
            <a:r>
              <a:rPr lang="en-US" altLang="fi-FI" sz="2000" dirty="0"/>
              <a:t>Thermistors</a:t>
            </a:r>
          </a:p>
          <a:p>
            <a:pPr marL="571500" indent="-571500" eaLnBrk="1" hangingPunct="1"/>
            <a:r>
              <a:rPr lang="en-US" altLang="fi-FI" sz="2400" dirty="0"/>
              <a:t>Thermoelectric </a:t>
            </a:r>
            <a:r>
              <a:rPr lang="en-US" altLang="fi-FI" sz="2400" dirty="0" err="1"/>
              <a:t>sensorit</a:t>
            </a:r>
            <a:endParaRPr lang="en-US" altLang="fi-FI" sz="2400" dirty="0"/>
          </a:p>
          <a:p>
            <a:pPr marL="839788" lvl="1" indent="-495300" eaLnBrk="1" hangingPunct="1"/>
            <a:r>
              <a:rPr lang="en-US" altLang="fi-FI" sz="2000" dirty="0" err="1"/>
              <a:t>Seebeck</a:t>
            </a:r>
            <a:r>
              <a:rPr lang="en-US" altLang="fi-FI" sz="2000" dirty="0"/>
              <a:t> </a:t>
            </a:r>
            <a:r>
              <a:rPr lang="en-US" altLang="fi-FI" sz="2000" dirty="0" err="1"/>
              <a:t>ilmiö</a:t>
            </a:r>
            <a:endParaRPr lang="en-US" altLang="fi-FI" sz="2000" dirty="0"/>
          </a:p>
          <a:p>
            <a:pPr marL="839788" lvl="1" indent="-495300" eaLnBrk="1" hangingPunct="1"/>
            <a:r>
              <a:rPr lang="en-US" altLang="fi-FI" sz="2000" dirty="0"/>
              <a:t>Peltier </a:t>
            </a:r>
            <a:r>
              <a:rPr lang="en-US" altLang="fi-FI" sz="2000" dirty="0" err="1"/>
              <a:t>ilmiö</a:t>
            </a:r>
            <a:endParaRPr lang="en-US" altLang="fi-FI" sz="2000" dirty="0"/>
          </a:p>
          <a:p>
            <a:pPr marL="839788" lvl="1" indent="-495300" eaLnBrk="1" hangingPunct="1"/>
            <a:r>
              <a:rPr lang="en-US" altLang="fi-FI" sz="2000" dirty="0" err="1"/>
              <a:t>Termoparit</a:t>
            </a:r>
            <a:endParaRPr lang="en-US" altLang="fi-FI" sz="2000" dirty="0"/>
          </a:p>
          <a:p>
            <a:pPr marL="571500" indent="-571500" eaLnBrk="1" hangingPunct="1"/>
            <a:r>
              <a:rPr lang="en-US" altLang="fi-FI" sz="2400" dirty="0"/>
              <a:t>p-n </a:t>
            </a:r>
            <a:r>
              <a:rPr lang="en-US" altLang="fi-FI" sz="2400" dirty="0" err="1"/>
              <a:t>puolijohdeliitos</a:t>
            </a:r>
            <a:r>
              <a:rPr lang="en-US" altLang="fi-FI" sz="2400" dirty="0"/>
              <a:t> </a:t>
            </a:r>
            <a:r>
              <a:rPr lang="en-US" altLang="fi-FI" sz="2400" dirty="0" err="1"/>
              <a:t>sensorit</a:t>
            </a:r>
            <a:endParaRPr lang="en-US" altLang="fi-FI" sz="2400" dirty="0"/>
          </a:p>
          <a:p>
            <a:pPr marL="571500" indent="-571500" eaLnBrk="1" hangingPunct="1"/>
            <a:endParaRPr lang="en-US" altLang="fi-FI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2D5F7-B264-4103-BD12-08A3178D3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39" y="-27384"/>
            <a:ext cx="1255961" cy="128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8326C1-BEA6-4192-8CB6-87A1CCD4E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9F44BEC-B150-4C5C-95BA-5D88579B3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3228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fi-FI" dirty="0" err="1"/>
              <a:t>Termoresistiiviset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65306A8-03A3-4239-916E-EE7160E39F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005223"/>
            <a:ext cx="8229600" cy="511256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z="2200" dirty="0" err="1"/>
              <a:t>Perustuvat</a:t>
            </a:r>
            <a:r>
              <a:rPr lang="en-US" altLang="fi-FI" sz="2200" dirty="0"/>
              <a:t> </a:t>
            </a:r>
            <a:r>
              <a:rPr lang="en-US" altLang="fi-FI" sz="2200" dirty="0" err="1"/>
              <a:t>materiaaleihin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joiden</a:t>
            </a:r>
            <a:r>
              <a:rPr lang="en-US" altLang="fi-FI" sz="2200" dirty="0"/>
              <a:t> vastus </a:t>
            </a:r>
            <a:r>
              <a:rPr lang="en-US" altLang="fi-FI" sz="2200" dirty="0" err="1"/>
              <a:t>muuttuu</a:t>
            </a:r>
            <a:r>
              <a:rPr lang="en-US" altLang="fi-FI" sz="2200" dirty="0"/>
              <a:t> </a:t>
            </a:r>
            <a:r>
              <a:rPr lang="en-US" altLang="fi-FI" sz="2200" dirty="0" err="1"/>
              <a:t>lämpötilan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mukana</a:t>
            </a:r>
            <a:r>
              <a:rPr lang="en-US" altLang="fi-FI" sz="2200" dirty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2000" dirty="0"/>
              <a:t>Resistance Temperature Detectors (RTDs)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900" dirty="0" err="1"/>
              <a:t>Metallinen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lanka</a:t>
            </a:r>
            <a:r>
              <a:rPr lang="en-US" altLang="fi-FI" sz="1900" dirty="0"/>
              <a:t>, </a:t>
            </a:r>
            <a:r>
              <a:rPr lang="en-US" altLang="fi-FI" sz="1900" dirty="0" err="1"/>
              <a:t>Ohut</a:t>
            </a:r>
            <a:r>
              <a:rPr lang="en-US" altLang="fi-FI" sz="1900" dirty="0"/>
              <a:t> </a:t>
            </a:r>
            <a:r>
              <a:rPr lang="en-US" altLang="fi-FI" sz="1900" dirty="0" err="1"/>
              <a:t>kalvo</a:t>
            </a:r>
            <a:r>
              <a:rPr lang="en-US" altLang="fi-FI" sz="1900" dirty="0"/>
              <a:t>, </a:t>
            </a:r>
            <a:r>
              <a:rPr lang="en-US" altLang="fi-FI" sz="1900" dirty="0" err="1"/>
              <a:t>Pii</a:t>
            </a:r>
            <a:r>
              <a:rPr lang="en-US" altLang="fi-FI" sz="1900" dirty="0"/>
              <a:t> </a:t>
            </a:r>
            <a:r>
              <a:rPr lang="en-US" altLang="fi-FI" sz="1900" dirty="0" err="1"/>
              <a:t>perustainen</a:t>
            </a:r>
            <a:endParaRPr lang="en-US" altLang="fi-FI" sz="1900" dirty="0"/>
          </a:p>
          <a:p>
            <a:pPr lvl="2" eaLnBrk="1" hangingPunct="1">
              <a:lnSpc>
                <a:spcPct val="90000"/>
              </a:lnSpc>
            </a:pPr>
            <a:r>
              <a:rPr lang="en-US" altLang="fi-FI" sz="1900" dirty="0" err="1"/>
              <a:t>Materiaali</a:t>
            </a:r>
            <a:r>
              <a:rPr lang="en-US" altLang="fi-FI" sz="1900" dirty="0"/>
              <a:t> on </a:t>
            </a:r>
            <a:r>
              <a:rPr lang="en-US" altLang="fi-FI" sz="1900" dirty="0" err="1"/>
              <a:t>metallia</a:t>
            </a:r>
            <a:r>
              <a:rPr lang="en-US" altLang="fi-FI" sz="1900" dirty="0"/>
              <a:t>, </a:t>
            </a:r>
            <a:r>
              <a:rPr lang="en-US" altLang="fi-FI" sz="1900" dirty="0" err="1"/>
              <a:t>Platinaa</a:t>
            </a:r>
            <a:r>
              <a:rPr lang="en-US" altLang="fi-FI" sz="1900" dirty="0"/>
              <a:t>, </a:t>
            </a:r>
            <a:r>
              <a:rPr lang="en-US" altLang="fi-FI" sz="1900" dirty="0" err="1"/>
              <a:t>Nikkeliä,kuparia</a:t>
            </a:r>
            <a:r>
              <a:rPr lang="en-US" altLang="fi-FI" sz="1900" dirty="0"/>
              <a:t> </a:t>
            </a:r>
            <a:r>
              <a:rPr lang="en-US" altLang="fi-FI" sz="1900" dirty="0" err="1"/>
              <a:t>käytetään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tyypillisesti</a:t>
            </a:r>
            <a:endParaRPr lang="en-US" altLang="fi-FI" sz="1900" dirty="0"/>
          </a:p>
          <a:p>
            <a:pPr lvl="2" eaLnBrk="1" hangingPunct="1">
              <a:lnSpc>
                <a:spcPct val="90000"/>
              </a:lnSpc>
            </a:pPr>
            <a:r>
              <a:rPr lang="en-US" altLang="fi-FI" sz="1900" dirty="0" err="1"/>
              <a:t>Positiivinen</a:t>
            </a:r>
            <a:r>
              <a:rPr lang="en-US" altLang="fi-FI" sz="1900" dirty="0"/>
              <a:t>  </a:t>
            </a:r>
            <a:r>
              <a:rPr lang="en-US" altLang="fi-FI" sz="1900" dirty="0" err="1"/>
              <a:t>lämpötilakerroin</a:t>
            </a:r>
            <a:endParaRPr lang="en-US" altLang="fi-FI" sz="1900" dirty="0"/>
          </a:p>
          <a:p>
            <a:pPr lvl="2" eaLnBrk="1" hangingPunct="1">
              <a:lnSpc>
                <a:spcPct val="90000"/>
              </a:lnSpc>
            </a:pPr>
            <a:endParaRPr lang="en-US" altLang="fi-FI" sz="19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2000" dirty="0"/>
              <a:t>Thermistors (“</a:t>
            </a:r>
            <a:r>
              <a:rPr lang="en-US" altLang="fi-FI" sz="2000" dirty="0" err="1"/>
              <a:t>lämpötilaherkkä</a:t>
            </a:r>
            <a:r>
              <a:rPr lang="en-US" altLang="fi-FI" sz="2000" dirty="0"/>
              <a:t>  vastus”)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900" dirty="0" err="1"/>
              <a:t>Materilaali</a:t>
            </a:r>
            <a:r>
              <a:rPr lang="en-US" altLang="fi-FI" sz="1900" dirty="0"/>
              <a:t> on </a:t>
            </a:r>
            <a:r>
              <a:rPr lang="en-US" altLang="fi-FI" sz="1900" dirty="0" err="1"/>
              <a:t>puolijohdetta</a:t>
            </a:r>
            <a:r>
              <a:rPr lang="en-US" altLang="fi-FI" sz="1900" dirty="0"/>
              <a:t>, </a:t>
            </a:r>
            <a:r>
              <a:rPr lang="en-US" altLang="fi-FI" sz="1900" dirty="0" err="1"/>
              <a:t>Komposiitti</a:t>
            </a:r>
            <a:r>
              <a:rPr lang="en-US" altLang="fi-FI" sz="1900" dirty="0"/>
              <a:t> </a:t>
            </a:r>
            <a:r>
              <a:rPr lang="en-US" altLang="fi-FI" sz="1900" dirty="0" err="1"/>
              <a:t>keraamisesta</a:t>
            </a:r>
            <a:r>
              <a:rPr lang="en-US" altLang="fi-FI" sz="1900" dirty="0"/>
              <a:t> ja  </a:t>
            </a:r>
            <a:r>
              <a:rPr lang="en-US" altLang="fi-FI" sz="1900" dirty="0" err="1"/>
              <a:t>metallien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oksideista</a:t>
            </a:r>
            <a:r>
              <a:rPr lang="en-US" altLang="fi-FI" sz="1900" dirty="0"/>
              <a:t>  (Mn, Co, Cu or Fe)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900" dirty="0" err="1"/>
              <a:t>Tyypillisesti</a:t>
            </a:r>
            <a:r>
              <a:rPr lang="en-US" altLang="fi-FI" sz="1900" dirty="0"/>
              <a:t> </a:t>
            </a:r>
            <a:r>
              <a:rPr lang="en-US" altLang="fi-FI" sz="1900" dirty="0" err="1"/>
              <a:t>negatiivinen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lämpötilakerroin</a:t>
            </a:r>
            <a:r>
              <a:rPr lang="en-US" altLang="fi-FI" sz="1900" dirty="0"/>
              <a:t> (NTC thermistors) 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238D9EEE-A34D-4AC0-B421-A9A4D53C5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9120"/>
            <a:ext cx="43815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18624AA7-9C5D-4626-AA28-45621943D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96" y="5440027"/>
            <a:ext cx="25781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234A8C-0A59-4513-B5C1-F7518EF45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A864EB-78BC-4CA3-8C73-7E9CF45EB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BFDFD4B-6623-41BE-BBA3-9DCC62954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Resistanssi</a:t>
            </a:r>
            <a:r>
              <a:rPr lang="en-US" altLang="fi-FI" dirty="0"/>
              <a:t> </a:t>
            </a:r>
            <a:r>
              <a:rPr lang="en-US" altLang="fi-FI" dirty="0" err="1"/>
              <a:t>lämpötilasensorit</a:t>
            </a:r>
            <a:endParaRPr lang="en-US" altLang="fi-FI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10587C8-8BC7-46E4-9083-3BD029C645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fi-FI" sz="2200" dirty="0" err="1"/>
              <a:t>Perustyuvat</a:t>
            </a:r>
            <a:r>
              <a:rPr lang="en-US" altLang="fi-FI" sz="2200" dirty="0"/>
              <a:t> </a:t>
            </a:r>
            <a:r>
              <a:rPr lang="en-US" altLang="fi-FI" sz="2200" dirty="0" err="1"/>
              <a:t>materiaaleihin</a:t>
            </a:r>
            <a:r>
              <a:rPr lang="en-US" altLang="fi-FI" sz="2200" dirty="0"/>
              <a:t>, </a:t>
            </a:r>
            <a:r>
              <a:rPr lang="en-US" altLang="fi-FI" sz="2200" dirty="0" err="1"/>
              <a:t>joiden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resistanssi</a:t>
            </a:r>
            <a:r>
              <a:rPr lang="en-US" altLang="fi-FI" sz="2200" dirty="0"/>
              <a:t> </a:t>
            </a:r>
            <a:r>
              <a:rPr lang="en-US" altLang="fi-FI" sz="2200" dirty="0" err="1"/>
              <a:t>muuttuu</a:t>
            </a:r>
            <a:r>
              <a:rPr lang="en-US" altLang="fi-FI" sz="2200" dirty="0"/>
              <a:t> </a:t>
            </a:r>
            <a:r>
              <a:rPr lang="en-US" altLang="fi-FI" sz="2200" dirty="0" err="1"/>
              <a:t>lämpötilan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mukana</a:t>
            </a:r>
            <a:r>
              <a:rPr lang="en-US" altLang="fi-FI" sz="2200" dirty="0"/>
              <a:t> (</a:t>
            </a:r>
            <a:r>
              <a:rPr lang="en-US" altLang="fi-FI" sz="2200" dirty="0" err="1"/>
              <a:t>thermoresistiivinen</a:t>
            </a:r>
            <a:r>
              <a:rPr lang="en-US" altLang="fi-FI" sz="2200" dirty="0"/>
              <a:t>   </a:t>
            </a:r>
            <a:r>
              <a:rPr lang="en-US" altLang="fi-FI" sz="2200" dirty="0" err="1"/>
              <a:t>ilmiö</a:t>
            </a:r>
            <a:r>
              <a:rPr lang="en-US" altLang="fi-FI" sz="2200" dirty="0"/>
              <a:t>)</a:t>
            </a:r>
          </a:p>
          <a:p>
            <a:pPr lvl="1" eaLnBrk="1" hangingPunct="1"/>
            <a:r>
              <a:rPr lang="en-US" altLang="fi-FI" sz="2200" dirty="0" err="1"/>
              <a:t>Johtavuus</a:t>
            </a:r>
            <a:r>
              <a:rPr lang="en-US" altLang="fi-FI" sz="2200" dirty="0"/>
              <a:t> </a:t>
            </a:r>
            <a:r>
              <a:rPr lang="en-US" altLang="fi-FI" sz="2200" dirty="0" err="1"/>
              <a:t>riippuu</a:t>
            </a:r>
            <a:r>
              <a:rPr lang="en-US" altLang="fi-FI" sz="2200" dirty="0"/>
              <a:t> </a:t>
            </a:r>
            <a:r>
              <a:rPr lang="en-US" altLang="fi-FI" sz="2200" dirty="0" err="1"/>
              <a:t>lämpötilasta</a:t>
            </a:r>
            <a:endParaRPr lang="en-US" altLang="fi-FI" sz="2200" dirty="0"/>
          </a:p>
          <a:p>
            <a:pPr lvl="1" eaLnBrk="1" hangingPunct="1"/>
            <a:r>
              <a:rPr lang="en-US" altLang="fi-FI" sz="2200" dirty="0" err="1"/>
              <a:t>Johtavat</a:t>
            </a:r>
            <a:r>
              <a:rPr lang="en-US" altLang="fi-FI" sz="2200" dirty="0"/>
              <a:t> </a:t>
            </a:r>
            <a:r>
              <a:rPr lang="en-US" altLang="fi-FI" sz="2200" dirty="0" err="1"/>
              <a:t>puolijoihtavat</a:t>
            </a:r>
            <a:r>
              <a:rPr lang="en-US" altLang="fi-FI" sz="2200" dirty="0"/>
              <a:t> </a:t>
            </a:r>
            <a:r>
              <a:rPr lang="en-US" altLang="fi-FI" sz="2200" dirty="0" err="1"/>
              <a:t>materiaalit</a:t>
            </a:r>
            <a:endParaRPr lang="en-US" altLang="fi-FI" sz="2200" dirty="0"/>
          </a:p>
          <a:p>
            <a:pPr lvl="1" eaLnBrk="1" hangingPunct="1"/>
            <a:r>
              <a:rPr lang="en-US" altLang="fi-FI" sz="2200" dirty="0" err="1"/>
              <a:t>Resistanssi</a:t>
            </a:r>
            <a:r>
              <a:rPr lang="en-US" altLang="fi-FI" sz="2200" dirty="0"/>
              <a:t> </a:t>
            </a:r>
            <a:r>
              <a:rPr lang="en-US" altLang="fi-FI" sz="2200" dirty="0" err="1"/>
              <a:t>mitataan</a:t>
            </a:r>
            <a:r>
              <a:rPr lang="en-US" altLang="fi-FI" sz="2200" dirty="0"/>
              <a:t> ja </a:t>
            </a:r>
            <a:r>
              <a:rPr lang="en-US" altLang="fi-FI" sz="2200" dirty="0" err="1"/>
              <a:t>muut</a:t>
            </a:r>
            <a:r>
              <a:rPr lang="en-US" altLang="fi-FI" sz="2200" dirty="0"/>
              <a:t> </a:t>
            </a:r>
            <a:r>
              <a:rPr lang="en-US" altLang="fi-FI" sz="2200" dirty="0" err="1"/>
              <a:t>parametrit</a:t>
            </a:r>
            <a:r>
              <a:rPr lang="en-US" altLang="fi-FI" sz="2200" dirty="0"/>
              <a:t> </a:t>
            </a:r>
            <a:r>
              <a:rPr lang="en-US" altLang="fi-FI" sz="2200" dirty="0" err="1"/>
              <a:t>pysyvät</a:t>
            </a:r>
            <a:r>
              <a:rPr lang="en-US" altLang="fi-FI" sz="2200" dirty="0"/>
              <a:t> </a:t>
            </a:r>
            <a:r>
              <a:rPr lang="en-US" altLang="fi-FI" sz="2200" dirty="0" err="1"/>
              <a:t>vakioina</a:t>
            </a:r>
            <a:r>
              <a:rPr lang="en-US" altLang="fi-FI" sz="2200" dirty="0"/>
              <a:t>. </a:t>
            </a:r>
            <a:endParaRPr lang="en-US" altLang="fi-FI" sz="2000" dirty="0"/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288061E1-FD2F-497D-8667-4DF3839BA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2709863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id="{9C221A7A-7840-46E8-BEB1-75ABCABEC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97152"/>
            <a:ext cx="7239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8F0910-B6C9-4920-9451-AB609A004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629BF-8C14-4C02-8C8F-E52C76432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A797C46-FB7B-4867-907C-526F50FCD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Resistanssi</a:t>
            </a:r>
            <a:r>
              <a:rPr lang="en-US" altLang="fi-FI" dirty="0"/>
              <a:t> </a:t>
            </a:r>
            <a:r>
              <a:rPr lang="en-US" altLang="fi-FI" dirty="0" err="1"/>
              <a:t>lämpötila</a:t>
            </a:r>
            <a:r>
              <a:rPr lang="en-US" altLang="fi-FI" dirty="0"/>
              <a:t> 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1B25475-0655-4005-B11C-1ED94930B3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fi-FI" sz="2400" dirty="0" err="1"/>
              <a:t>Resistansi</a:t>
            </a:r>
            <a:r>
              <a:rPr lang="en-US" altLang="fi-FI" sz="2400" dirty="0"/>
              <a:t>  </a:t>
            </a:r>
            <a:r>
              <a:rPr lang="en-US" altLang="fi-FI" sz="2400" dirty="0" err="1"/>
              <a:t>langalle</a:t>
            </a:r>
            <a:r>
              <a:rPr lang="en-US" altLang="fi-FI" sz="2400" dirty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altLang="fi-FI" sz="2400" dirty="0"/>
          </a:p>
          <a:p>
            <a:pPr eaLnBrk="1" hangingPunct="1">
              <a:lnSpc>
                <a:spcPct val="90000"/>
              </a:lnSpc>
            </a:pPr>
            <a:r>
              <a:rPr lang="en-US" altLang="fi-FI" sz="2400" dirty="0" err="1"/>
              <a:t>Johtavuus</a:t>
            </a:r>
            <a:r>
              <a:rPr lang="en-US" altLang="fi-FI" sz="2400" dirty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altLang="fi-FI" sz="2400" dirty="0"/>
          </a:p>
          <a:p>
            <a:pPr eaLnBrk="1" hangingPunct="1">
              <a:lnSpc>
                <a:spcPct val="90000"/>
              </a:lnSpc>
            </a:pPr>
            <a:r>
              <a:rPr lang="en-US" altLang="fi-FI" sz="2400" dirty="0" err="1"/>
              <a:t>Resistanssi</a:t>
            </a:r>
            <a:r>
              <a:rPr lang="en-US" altLang="fi-FI" sz="2400" dirty="0"/>
              <a:t> </a:t>
            </a:r>
            <a:r>
              <a:rPr lang="en-US" altLang="fi-FI" sz="2400" dirty="0" err="1"/>
              <a:t>lämpötilan</a:t>
            </a:r>
            <a:r>
              <a:rPr lang="en-US" altLang="fi-FI" sz="2400" dirty="0"/>
              <a:t> </a:t>
            </a:r>
            <a:r>
              <a:rPr lang="en-US" altLang="fi-FI" sz="2400" dirty="0" err="1"/>
              <a:t>funktiona</a:t>
            </a:r>
            <a:r>
              <a:rPr lang="en-US" altLang="fi-FI" sz="2400" dirty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altLang="fi-FI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2000" dirty="0"/>
              <a:t>T on </a:t>
            </a:r>
            <a:r>
              <a:rPr lang="en-US" altLang="fi-FI" sz="2000" dirty="0" err="1"/>
              <a:t>lämpötila</a:t>
            </a:r>
            <a:r>
              <a:rPr lang="en-US" altLang="fi-FI" sz="2000" dirty="0"/>
              <a:t> [</a:t>
            </a:r>
            <a:r>
              <a:rPr lang="en-US" altLang="fi-FI" sz="2000" dirty="0">
                <a:latin typeface="Symbol" panose="05050102010706020507" pitchFamily="18" charset="2"/>
                <a:sym typeface="Symbol" panose="05050102010706020507" pitchFamily="18" charset="2"/>
              </a:rPr>
              <a:t></a:t>
            </a:r>
            <a:r>
              <a:rPr lang="en-US" altLang="fi-FI" sz="2000" dirty="0"/>
              <a:t>C ]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2000" dirty="0">
                <a:latin typeface="Symbol" panose="05050102010706020507" pitchFamily="18" charset="2"/>
                <a:sym typeface="Symbol" panose="05050102010706020507" pitchFamily="18" charset="2"/>
              </a:rPr>
              <a:t></a:t>
            </a:r>
            <a:r>
              <a:rPr lang="en-US" altLang="fi-FI" sz="2000" baseline="-25000" dirty="0"/>
              <a:t>0</a:t>
            </a:r>
            <a:r>
              <a:rPr lang="en-US" altLang="fi-FI" sz="2000" dirty="0"/>
              <a:t> on </a:t>
            </a:r>
            <a:r>
              <a:rPr lang="en-US" altLang="fi-FI" sz="2000" dirty="0" err="1"/>
              <a:t>johtavuus</a:t>
            </a:r>
            <a:r>
              <a:rPr lang="en-US" altLang="fi-FI" sz="2000" dirty="0"/>
              <a:t> T0 </a:t>
            </a:r>
            <a:r>
              <a:rPr lang="en-US" altLang="fi-FI" sz="2000" dirty="0" err="1"/>
              <a:t>lämpötilassa</a:t>
            </a:r>
            <a:endParaRPr lang="en-US" altLang="fi-FI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2000" dirty="0"/>
              <a:t>T</a:t>
            </a:r>
            <a:r>
              <a:rPr lang="en-US" altLang="fi-FI" sz="2000" baseline="-25000" dirty="0"/>
              <a:t>0</a:t>
            </a:r>
            <a:r>
              <a:rPr lang="en-US" altLang="fi-FI" sz="2000" dirty="0"/>
              <a:t> on </a:t>
            </a:r>
            <a:r>
              <a:rPr lang="en-US" altLang="fi-FI" sz="2000" dirty="0" err="1"/>
              <a:t>tavallisesti</a:t>
            </a:r>
            <a:r>
              <a:rPr lang="en-US" altLang="fi-FI" sz="2000" dirty="0"/>
              <a:t>  20</a:t>
            </a:r>
            <a:r>
              <a:rPr lang="en-US" altLang="fi-FI" sz="2000" dirty="0">
                <a:latin typeface="Symbol" panose="05050102010706020507" pitchFamily="18" charset="2"/>
                <a:sym typeface="Symbol" panose="05050102010706020507" pitchFamily="18" charset="2"/>
              </a:rPr>
              <a:t></a:t>
            </a:r>
            <a:r>
              <a:rPr lang="en-US" altLang="fi-FI" sz="2000" dirty="0"/>
              <a:t>C </a:t>
            </a:r>
            <a:r>
              <a:rPr lang="en-US" altLang="fi-FI" sz="2000" dirty="0" err="1"/>
              <a:t>mutta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voi</a:t>
            </a:r>
            <a:r>
              <a:rPr lang="en-US" altLang="fi-FI" sz="2000" dirty="0"/>
              <a:t> olla </a:t>
            </a:r>
            <a:r>
              <a:rPr lang="en-US" altLang="fi-FI" sz="2000" dirty="0" err="1"/>
              <a:t>joku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muukin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lämpötila</a:t>
            </a:r>
            <a:endParaRPr lang="en-US" altLang="fi-FI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2000" dirty="0">
                <a:latin typeface="Symbol" panose="05050102010706020507" pitchFamily="18" charset="2"/>
              </a:rPr>
              <a:t>a</a:t>
            </a:r>
            <a:r>
              <a:rPr lang="en-US" altLang="fi-FI" sz="2000" dirty="0"/>
              <a:t> – </a:t>
            </a:r>
            <a:r>
              <a:rPr lang="en-US" altLang="fi-FI" sz="2000" dirty="0" err="1"/>
              <a:t>Resitanssin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lämpötilakerroin</a:t>
            </a:r>
            <a:r>
              <a:rPr lang="en-US" altLang="fi-FI" sz="2000" dirty="0"/>
              <a:t> (TCR) [C</a:t>
            </a:r>
            <a:r>
              <a:rPr lang="en-US" altLang="fi-FI" sz="2000" baseline="30000" dirty="0">
                <a:latin typeface="Symbol" panose="05050102010706020507" pitchFamily="18" charset="2"/>
                <a:sym typeface="Symbol" panose="05050102010706020507" pitchFamily="18" charset="2"/>
              </a:rPr>
              <a:t></a:t>
            </a:r>
            <a:r>
              <a:rPr lang="en-US" altLang="fi-FI" sz="2000" dirty="0"/>
              <a:t>] </a:t>
            </a:r>
            <a:r>
              <a:rPr lang="en-US" altLang="fi-FI" sz="2000" dirty="0" err="1"/>
              <a:t>lämpötilassa</a:t>
            </a:r>
            <a:r>
              <a:rPr lang="en-US" altLang="fi-FI" sz="2000" dirty="0"/>
              <a:t>  T</a:t>
            </a:r>
            <a:r>
              <a:rPr lang="en-US" altLang="fi-FI" sz="2000" baseline="-25000" dirty="0"/>
              <a:t>0</a:t>
            </a:r>
            <a:endParaRPr lang="en-US" altLang="fi-FI" sz="2000" dirty="0"/>
          </a:p>
          <a:p>
            <a:pPr eaLnBrk="1" hangingPunct="1">
              <a:lnSpc>
                <a:spcPct val="90000"/>
              </a:lnSpc>
            </a:pPr>
            <a:endParaRPr lang="en-US" altLang="fi-FI" sz="1800" dirty="0"/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249C6D3B-FCCD-4372-BED0-C2A66154D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914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D0C390AA-92DE-49FF-9A44-BF23E801A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167640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38B82F60-0046-4CA5-88D1-FCFDE5195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45655"/>
            <a:ext cx="25908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7B3D5F-00F7-4A85-9AFA-958F7C7A8F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47E647-E4A1-4654-A071-3F6659A0AA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00E8129-15EB-4EF6-A31F-9A9AAE8AB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Resistanssi</a:t>
            </a:r>
            <a:r>
              <a:rPr lang="en-US" altLang="fi-FI" dirty="0"/>
              <a:t> </a:t>
            </a:r>
            <a:r>
              <a:rPr lang="en-US" altLang="fi-FI" dirty="0" err="1"/>
              <a:t>lämpötila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graphicFrame>
        <p:nvGraphicFramePr>
          <p:cNvPr id="32771" name="Object 3">
            <a:extLst>
              <a:ext uri="{FF2B5EF4-FFF2-40B4-BE49-F238E27FC236}">
                <a16:creationId xmlns:a16="http://schemas.microsoft.com/office/drawing/2014/main" id="{4C12E598-72D5-479E-AB97-4BD571215F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41438" y="1828800"/>
          <a:ext cx="645953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3" name="Document" r:id="rId4" imgW="6086856" imgH="3877056" progId="Word.Document.8">
                  <p:embed/>
                </p:oleObj>
              </mc:Choice>
              <mc:Fallback>
                <p:oleObj name="Document" r:id="rId4" imgW="6086856" imgH="387705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1828800"/>
                        <a:ext cx="6459537" cy="41148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>
                        <a:outerShdw blurRad="50800" dist="25399" dir="2700000" algn="ctr" rotWithShape="0">
                          <a:srgbClr val="808080">
                            <a:alpha val="75000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A133F94-7B31-494D-8F78-0993F520B9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F1223C-4886-4A4D-9841-590AE0B21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54B3CAA-D92A-474E-B399-D1291295B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Resistanssi</a:t>
            </a:r>
            <a:r>
              <a:rPr lang="en-US" altLang="fi-FI" dirty="0"/>
              <a:t> </a:t>
            </a:r>
            <a:r>
              <a:rPr lang="en-US" altLang="fi-FI" dirty="0" err="1"/>
              <a:t>lämpötila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444B510-3571-4A66-92C8-D61123538C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fi-FI" sz="2200" dirty="0" err="1"/>
              <a:t>Langan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taivutus</a:t>
            </a:r>
            <a:r>
              <a:rPr lang="en-US" altLang="fi-FI" sz="2200" dirty="0"/>
              <a:t> tai veto </a:t>
            </a:r>
            <a:r>
              <a:rPr lang="en-US" altLang="fi-FI" sz="2200" dirty="0" err="1"/>
              <a:t>vaikuttaa</a:t>
            </a:r>
            <a:r>
              <a:rPr lang="en-US" altLang="fi-FI" sz="2200" dirty="0"/>
              <a:t> </a:t>
            </a:r>
            <a:r>
              <a:rPr lang="en-US" altLang="fi-FI" sz="2200" dirty="0" err="1"/>
              <a:t>resitanssiin</a:t>
            </a:r>
            <a:endParaRPr lang="en-US" altLang="fi-FI" sz="2200" dirty="0"/>
          </a:p>
          <a:p>
            <a:pPr eaLnBrk="1" hangingPunct="1"/>
            <a:r>
              <a:rPr lang="en-US" altLang="fi-FI" sz="2200" dirty="0" err="1"/>
              <a:t>Johtimen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venytys</a:t>
            </a:r>
            <a:r>
              <a:rPr lang="en-US" altLang="fi-FI" sz="2200" dirty="0"/>
              <a:t> </a:t>
            </a:r>
            <a:r>
              <a:rPr lang="en-US" altLang="fi-FI" sz="2200" dirty="0" err="1"/>
              <a:t>muuttaa</a:t>
            </a:r>
            <a:r>
              <a:rPr lang="en-US" altLang="fi-FI" sz="2200" dirty="0"/>
              <a:t> </a:t>
            </a:r>
            <a:r>
              <a:rPr lang="en-US" altLang="fi-FI" sz="2200" dirty="0" err="1"/>
              <a:t>sen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pituutta</a:t>
            </a:r>
            <a:r>
              <a:rPr lang="en-US" altLang="fi-FI" sz="2200" dirty="0"/>
              <a:t> ja </a:t>
            </a:r>
            <a:r>
              <a:rPr lang="en-US" altLang="fi-FI" sz="2200" dirty="0" err="1"/>
              <a:t>poikkipinta-alaa</a:t>
            </a:r>
            <a:r>
              <a:rPr lang="en-US" altLang="fi-FI" sz="2200" dirty="0"/>
              <a:t> </a:t>
            </a:r>
          </a:p>
          <a:p>
            <a:pPr marL="0" indent="0" eaLnBrk="1" hangingPunct="1">
              <a:buNone/>
            </a:pPr>
            <a:r>
              <a:rPr lang="en-US" altLang="fi-FI" sz="2200" dirty="0"/>
              <a:t>     ( </a:t>
            </a:r>
            <a:r>
              <a:rPr lang="en-US" altLang="fi-FI" sz="2200" dirty="0" err="1"/>
              <a:t>Tilavuus</a:t>
            </a:r>
            <a:r>
              <a:rPr lang="en-US" altLang="fi-FI" sz="2200" dirty="0"/>
              <a:t> </a:t>
            </a:r>
            <a:r>
              <a:rPr lang="en-US" altLang="fi-FI" sz="2200" dirty="0" err="1"/>
              <a:t>kuitenkin</a:t>
            </a:r>
            <a:r>
              <a:rPr lang="en-US" altLang="fi-FI" sz="2200" dirty="0"/>
              <a:t> on </a:t>
            </a:r>
            <a:r>
              <a:rPr lang="en-US" altLang="fi-FI" sz="2200" dirty="0" err="1"/>
              <a:t>vakio</a:t>
            </a:r>
            <a:r>
              <a:rPr lang="en-US" altLang="fi-FI" sz="2200" dirty="0"/>
              <a:t> ) </a:t>
            </a:r>
          </a:p>
          <a:p>
            <a:pPr eaLnBrk="1" hangingPunct="1"/>
            <a:r>
              <a:rPr lang="en-US" altLang="fi-FI" sz="2000" dirty="0" err="1"/>
              <a:t>Venytyksellä</a:t>
            </a:r>
            <a:r>
              <a:rPr lang="en-US" altLang="fi-FI" sz="2000" dirty="0"/>
              <a:t> on </a:t>
            </a:r>
            <a:r>
              <a:rPr lang="en-US" altLang="fi-FI" sz="2000" dirty="0" err="1"/>
              <a:t>sama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vaikutus</a:t>
            </a:r>
            <a:r>
              <a:rPr lang="en-US" altLang="fi-FI" sz="2000" dirty="0"/>
              <a:t> </a:t>
            </a:r>
            <a:r>
              <a:rPr lang="en-US" altLang="fi-FI" sz="2000" dirty="0" err="1"/>
              <a:t>resitanssiin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kuin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lämpötilan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vaihtelulla</a:t>
            </a:r>
            <a:r>
              <a:rPr lang="en-US" altLang="fi-FI" sz="2000" dirty="0"/>
              <a:t>. </a:t>
            </a:r>
          </a:p>
          <a:p>
            <a:pPr eaLnBrk="1" hangingPunct="1"/>
            <a:r>
              <a:rPr lang="en-US" altLang="fi-FI" sz="2000" dirty="0" err="1"/>
              <a:t>Venymän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lisäys</a:t>
            </a:r>
            <a:r>
              <a:rPr lang="en-US" altLang="fi-FI" sz="2000" dirty="0"/>
              <a:t> </a:t>
            </a:r>
            <a:r>
              <a:rPr lang="en-US" altLang="fi-FI" sz="2000" dirty="0" err="1"/>
              <a:t>johtimessa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lisää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resistanssia</a:t>
            </a:r>
            <a:r>
              <a:rPr lang="en-US" altLang="fi-FI" sz="2000" dirty="0"/>
              <a:t>. </a:t>
            </a:r>
            <a:r>
              <a:rPr lang="en-US" altLang="fi-FI" sz="2000" dirty="0" err="1"/>
              <a:t>Tätä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käytetään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hyväksi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venymäliuskoissa</a:t>
            </a:r>
            <a:endParaRPr lang="en-US" altLang="fi-FI" sz="2000" dirty="0"/>
          </a:p>
          <a:p>
            <a:pPr eaLnBrk="1" hangingPunct="1"/>
            <a:r>
              <a:rPr lang="en-US" altLang="fi-FI" sz="2200" dirty="0" err="1"/>
              <a:t>Resistanssin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oltava</a:t>
            </a:r>
            <a:r>
              <a:rPr lang="en-US" altLang="fi-FI" sz="2200" dirty="0"/>
              <a:t> </a:t>
            </a:r>
            <a:r>
              <a:rPr lang="en-US" altLang="fi-FI" sz="2200" dirty="0" err="1"/>
              <a:t>suhteellisen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suuri</a:t>
            </a:r>
            <a:r>
              <a:rPr lang="en-US" altLang="fi-FI" sz="2200" dirty="0"/>
              <a:t> ( 25 </a:t>
            </a:r>
            <a:r>
              <a:rPr lang="en-US" altLang="fi-FI" sz="2200" dirty="0" err="1"/>
              <a:t>ohmia</a:t>
            </a:r>
            <a:r>
              <a:rPr lang="en-US" altLang="fi-FI" sz="2200" dirty="0"/>
              <a:t> tai </a:t>
            </a:r>
            <a:r>
              <a:rPr lang="en-US" altLang="fi-FI" sz="2200" dirty="0" err="1"/>
              <a:t>suurempi</a:t>
            </a:r>
            <a:r>
              <a:rPr lang="en-US" altLang="fi-FI" sz="2200" dirty="0"/>
              <a:t>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EA0CA7-CD33-4A89-82E6-5FA2A4A99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56CAC-8E5A-4644-AF9A-0AF88FFDD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A559633-E9DD-4BD3-ACF6-001844DC7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Piipohjaiset</a:t>
            </a:r>
            <a:r>
              <a:rPr lang="en-US" altLang="fi-FI" dirty="0"/>
              <a:t> RTD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AB924C8-C340-400D-ACF3-91951B15B6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fi-FI" sz="2200" dirty="0" err="1"/>
              <a:t>Perustana</a:t>
            </a:r>
            <a:r>
              <a:rPr lang="en-US" altLang="fi-FI" sz="2200" dirty="0"/>
              <a:t> on </a:t>
            </a:r>
            <a:r>
              <a:rPr lang="en-US" altLang="fi-FI" sz="2200" dirty="0" err="1"/>
              <a:t>johtavuus</a:t>
            </a:r>
            <a:r>
              <a:rPr lang="en-US" altLang="fi-FI" sz="2200" dirty="0"/>
              <a:t> </a:t>
            </a:r>
            <a:r>
              <a:rPr lang="en-US" altLang="fi-FI" sz="2200" dirty="0" err="1"/>
              <a:t>puolijohteissa</a:t>
            </a:r>
            <a:r>
              <a:rPr lang="en-US" altLang="fi-FI" sz="2200" dirty="0"/>
              <a:t> </a:t>
            </a:r>
          </a:p>
          <a:p>
            <a:pPr eaLnBrk="1" hangingPunct="1"/>
            <a:r>
              <a:rPr lang="en-US" altLang="fi-FI" sz="2200" dirty="0" err="1"/>
              <a:t>Valenssi</a:t>
            </a:r>
            <a:r>
              <a:rPr lang="en-US" altLang="fi-FI" sz="2200" dirty="0"/>
              <a:t>  </a:t>
            </a:r>
            <a:r>
              <a:rPr lang="en-US" altLang="fi-FI" sz="2200" dirty="0" err="1"/>
              <a:t>elektronit</a:t>
            </a:r>
            <a:endParaRPr lang="en-US" altLang="fi-FI" sz="2200" dirty="0"/>
          </a:p>
          <a:p>
            <a:pPr eaLnBrk="1" hangingPunct="1"/>
            <a:r>
              <a:rPr lang="en-US" altLang="fi-FI" sz="2200" dirty="0" err="1"/>
              <a:t>Puolijiohteiden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johtavuus</a:t>
            </a:r>
            <a:r>
              <a:rPr lang="en-US" altLang="fi-FI" sz="2200" dirty="0"/>
              <a:t> </a:t>
            </a:r>
            <a:r>
              <a:rPr lang="en-US" altLang="fi-FI" sz="2200" dirty="0" err="1"/>
              <a:t>riippuu</a:t>
            </a:r>
            <a:r>
              <a:rPr lang="en-US" altLang="fi-FI" sz="2200" dirty="0"/>
              <a:t> </a:t>
            </a:r>
            <a:r>
              <a:rPr lang="en-US" altLang="fi-FI" sz="2200" dirty="0" err="1"/>
              <a:t>lämpötilasta</a:t>
            </a:r>
            <a:endParaRPr lang="en-US" altLang="fi-FI" sz="2200" dirty="0"/>
          </a:p>
          <a:p>
            <a:pPr lvl="1" eaLnBrk="1" hangingPunct="1"/>
            <a:r>
              <a:rPr lang="en-US" altLang="fi-FI" sz="2000" dirty="0" err="1"/>
              <a:t>Johtavuus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kasvaa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lämpötilan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mukana</a:t>
            </a:r>
            <a:r>
              <a:rPr lang="en-US" altLang="fi-FI" sz="2000" dirty="0"/>
              <a:t> </a:t>
            </a:r>
          </a:p>
          <a:p>
            <a:pPr lvl="1" eaLnBrk="1" hangingPunct="1"/>
            <a:r>
              <a:rPr lang="en-US" altLang="fi-FI" sz="2000" dirty="0" err="1"/>
              <a:t>Toimii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aika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pienellä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lämpötila-alueella</a:t>
            </a:r>
            <a:r>
              <a:rPr lang="en-US" altLang="fi-FI" sz="2000" dirty="0"/>
              <a:t> </a:t>
            </a:r>
          </a:p>
          <a:p>
            <a:pPr eaLnBrk="1" hangingPunct="1"/>
            <a:endParaRPr lang="en-US" altLang="fi-FI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45DEF6-290C-4944-B802-97ADEECCA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B42DF0-D4D5-4B15-8219-61D368574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CDE07CB-88A7-419F-B65A-63BF46BDE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7421448" cy="1161196"/>
          </a:xfrm>
        </p:spPr>
        <p:txBody>
          <a:bodyPr/>
          <a:lstStyle/>
          <a:p>
            <a:pPr eaLnBrk="1" hangingPunct="1"/>
            <a:r>
              <a:rPr lang="en-US" altLang="fi-FI" dirty="0" err="1"/>
              <a:t>Piipohjaiset</a:t>
            </a:r>
            <a:r>
              <a:rPr lang="en-US" altLang="fi-FI" dirty="0"/>
              <a:t>  RTD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B35C3C9-C03B-4677-B483-1939E81512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719263"/>
            <a:ext cx="4648200" cy="4605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z="1800" dirty="0" err="1"/>
              <a:t>Puhdas</a:t>
            </a:r>
            <a:r>
              <a:rPr lang="en-US" altLang="fi-FI" sz="1800" dirty="0"/>
              <a:t> </a:t>
            </a:r>
            <a:r>
              <a:rPr lang="en-US" altLang="fi-FI" sz="1800" dirty="0" err="1"/>
              <a:t>pii</a:t>
            </a:r>
            <a:r>
              <a:rPr lang="en-US" altLang="fi-FI" sz="1800" dirty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1800" dirty="0"/>
              <a:t>NTC </a:t>
            </a:r>
            <a:r>
              <a:rPr lang="en-US" altLang="fi-FI" sz="1800" dirty="0" err="1"/>
              <a:t>sensori</a:t>
            </a:r>
            <a:r>
              <a:rPr lang="en-US" altLang="fi-FI" sz="1800" dirty="0"/>
              <a:t> - negative temperature coefficient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/>
              <a:t>Vastus </a:t>
            </a:r>
            <a:r>
              <a:rPr lang="en-US" altLang="fi-FI" sz="1600" dirty="0" err="1"/>
              <a:t>pienenee</a:t>
            </a:r>
            <a:r>
              <a:rPr lang="en-US" altLang="fi-FI" sz="1600" dirty="0"/>
              <a:t> </a:t>
            </a:r>
            <a:r>
              <a:rPr lang="en-US" altLang="fi-FI" sz="1600" dirty="0" err="1"/>
              <a:t>lämpötilan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kasvaessa</a:t>
            </a:r>
            <a:endParaRPr lang="en-US" altLang="fi-FI" sz="16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 err="1"/>
              <a:t>Puhtaan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piin</a:t>
            </a:r>
            <a:r>
              <a:rPr lang="en-US" altLang="fi-FI" sz="1600" dirty="0"/>
              <a:t> vastus </a:t>
            </a:r>
            <a:r>
              <a:rPr lang="en-US" altLang="fi-FI" sz="1600" dirty="0" err="1"/>
              <a:t>erittäin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suuri</a:t>
            </a:r>
            <a:endParaRPr lang="en-US" altLang="fi-FI" sz="16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 err="1"/>
              <a:t>Tarvitaan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epäpuhtauksia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sähkövirran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johtajiksi</a:t>
            </a:r>
            <a:endParaRPr lang="en-US" altLang="fi-FI" sz="16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/>
              <a:t>N </a:t>
            </a:r>
            <a:r>
              <a:rPr lang="en-US" altLang="fi-FI" sz="1600" dirty="0" err="1"/>
              <a:t>tyypin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piihin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lisätään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Arsenikkiä</a:t>
            </a:r>
            <a:r>
              <a:rPr lang="en-US" altLang="fi-FI" sz="1600" dirty="0"/>
              <a:t> ( As ) tai </a:t>
            </a:r>
            <a:r>
              <a:rPr lang="en-US" altLang="fi-FI" sz="1600" dirty="0" err="1"/>
              <a:t>Antimonia</a:t>
            </a:r>
            <a:r>
              <a:rPr lang="en-US" altLang="fi-FI" sz="1600" dirty="0"/>
              <a:t> ( Sb 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1800" dirty="0" err="1"/>
              <a:t>Muuttoksia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käyttäytymisessä</a:t>
            </a:r>
            <a:r>
              <a:rPr lang="en-US" altLang="fi-FI" sz="18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/>
              <a:t>Vastus </a:t>
            </a:r>
            <a:r>
              <a:rPr lang="en-US" altLang="fi-FI" sz="1600" dirty="0" err="1"/>
              <a:t>nousee</a:t>
            </a:r>
            <a:r>
              <a:rPr lang="en-US" altLang="fi-FI" sz="1600" dirty="0"/>
              <a:t> </a:t>
            </a:r>
            <a:r>
              <a:rPr lang="en-US" altLang="fi-FI" sz="1600" dirty="0" err="1"/>
              <a:t>tiettyyn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lämåötilaan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asti</a:t>
            </a:r>
            <a:r>
              <a:rPr lang="en-US" altLang="fi-FI" sz="1600" dirty="0"/>
              <a:t> ( PTC 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/>
              <a:t>Vastus </a:t>
            </a:r>
            <a:r>
              <a:rPr lang="en-US" altLang="fi-FI" sz="1600" dirty="0" err="1"/>
              <a:t>laskee</a:t>
            </a:r>
            <a:r>
              <a:rPr lang="en-US" altLang="fi-FI" sz="1600" dirty="0"/>
              <a:t> </a:t>
            </a:r>
            <a:r>
              <a:rPr lang="en-US" altLang="fi-FI" sz="1600" dirty="0" err="1"/>
              <a:t>tästä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pisteestä</a:t>
            </a:r>
            <a:r>
              <a:rPr lang="en-US" altLang="fi-FI" sz="1600" dirty="0"/>
              <a:t> </a:t>
            </a:r>
            <a:r>
              <a:rPr lang="en-US" altLang="fi-FI" sz="1600" dirty="0" err="1"/>
              <a:t>edelleen</a:t>
            </a:r>
            <a:r>
              <a:rPr lang="en-US" altLang="fi-FI" sz="1600" dirty="0"/>
              <a:t> ( NTC 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/>
              <a:t>PTC </a:t>
            </a:r>
            <a:r>
              <a:rPr lang="en-US" altLang="fi-FI" sz="1600" dirty="0" err="1"/>
              <a:t>toiminto</a:t>
            </a:r>
            <a:r>
              <a:rPr lang="en-US" altLang="fi-FI" sz="1600" dirty="0"/>
              <a:t> 200 </a:t>
            </a:r>
            <a:r>
              <a:rPr lang="en-US" altLang="fi-FI" sz="1600" dirty="0">
                <a:latin typeface="Symbol" panose="05050102010706020507" pitchFamily="18" charset="2"/>
                <a:sym typeface="Symbol" panose="05050102010706020507" pitchFamily="18" charset="2"/>
              </a:rPr>
              <a:t></a:t>
            </a:r>
            <a:r>
              <a:rPr lang="en-US" altLang="fi-FI" sz="1600" dirty="0"/>
              <a:t>C  </a:t>
            </a:r>
            <a:r>
              <a:rPr lang="en-US" altLang="fi-FI" sz="1600" dirty="0" err="1"/>
              <a:t>asti</a:t>
            </a:r>
            <a:endParaRPr lang="en-US" altLang="fi-FI" sz="1600" dirty="0"/>
          </a:p>
        </p:txBody>
      </p: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44602C5C-FE88-4B0E-9E69-11DEB8E236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1447800"/>
          <a:ext cx="407035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Document" r:id="rId4" imgW="3645280" imgH="3685039" progId="Word.Document.8">
                  <p:embed/>
                </p:oleObj>
              </mc:Choice>
              <mc:Fallback>
                <p:oleObj name="Document" r:id="rId4" imgW="3645280" imgH="3685039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447800"/>
                        <a:ext cx="407035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50800" dist="25399" dir="2700000" algn="ctr" rotWithShape="0">
                          <a:srgbClr val="808080">
                            <a:alpha val="75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D2A2C96-D662-41AD-B3E2-FA01CFD003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FA3FD0-42C4-428C-911E-4593A486C5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5F1F4E6-7547-468A-8E3E-FD309E27E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Termistorit</a:t>
            </a:r>
            <a:endParaRPr lang="en-US" altLang="fi-FI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82262E6-2712-4850-ACAF-2BFE21770E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fi-FI" sz="1800" dirty="0" err="1"/>
              <a:t>Termistor</a:t>
            </a:r>
            <a:r>
              <a:rPr lang="en-US" altLang="fi-FI" sz="1800" dirty="0"/>
              <a:t>: </a:t>
            </a:r>
            <a:r>
              <a:rPr lang="en-US" altLang="fi-FI" sz="1800" b="1" dirty="0" err="1"/>
              <a:t>Terminen</a:t>
            </a:r>
            <a:r>
              <a:rPr lang="en-US" altLang="fi-FI" sz="1800" b="1" dirty="0"/>
              <a:t> vastus</a:t>
            </a:r>
            <a:endParaRPr lang="en-US" altLang="fi-FI" sz="1800" dirty="0"/>
          </a:p>
          <a:p>
            <a:pPr eaLnBrk="1" hangingPunct="1">
              <a:lnSpc>
                <a:spcPct val="90000"/>
              </a:lnSpc>
            </a:pPr>
            <a:r>
              <a:rPr lang="en-US" altLang="fi-FI" sz="1800" dirty="0" err="1"/>
              <a:t>Perustuvat</a:t>
            </a:r>
            <a:r>
              <a:rPr lang="en-US" altLang="fi-FI" sz="1800" dirty="0"/>
              <a:t> </a:t>
            </a:r>
            <a:r>
              <a:rPr lang="en-US" altLang="fi-FI" sz="1800" dirty="0" err="1"/>
              <a:t>puolijohteiden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oksideihin</a:t>
            </a:r>
            <a:r>
              <a:rPr lang="en-US" altLang="fi-FI" sz="18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 err="1"/>
              <a:t>Suuret</a:t>
            </a:r>
            <a:r>
              <a:rPr lang="en-US" altLang="fi-FI" sz="1600" dirty="0"/>
              <a:t> </a:t>
            </a:r>
            <a:r>
              <a:rPr lang="en-US" altLang="fi-FI" sz="1600" dirty="0" err="1"/>
              <a:t>lämpötilakertoimet</a:t>
            </a:r>
            <a:r>
              <a:rPr lang="en-US" altLang="fi-FI" sz="16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/>
              <a:t>NTC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 err="1"/>
              <a:t>Tyypillisesti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suuret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vastusarvot</a:t>
            </a:r>
            <a:r>
              <a:rPr lang="en-US" altLang="fi-FI" sz="16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1800" dirty="0" err="1"/>
              <a:t>Toimintafunktio</a:t>
            </a:r>
            <a:r>
              <a:rPr lang="en-US" altLang="fi-FI" sz="1800" dirty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altLang="fi-FI" sz="1800" dirty="0"/>
          </a:p>
          <a:p>
            <a:pPr eaLnBrk="1" hangingPunct="1">
              <a:lnSpc>
                <a:spcPct val="90000"/>
              </a:lnSpc>
            </a:pPr>
            <a:endParaRPr lang="en-US" altLang="fi-FI" sz="1800" dirty="0">
              <a:solidFill>
                <a:srgbClr val="FF1524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fi-FI" sz="1800" dirty="0"/>
              <a:t> </a:t>
            </a:r>
            <a:r>
              <a:rPr lang="en-US" altLang="fi-FI" sz="1800" dirty="0">
                <a:latin typeface="Symbol" panose="05050102010706020507" pitchFamily="18" charset="2"/>
                <a:sym typeface="Symbol" panose="05050102010706020507" pitchFamily="18" charset="2"/>
              </a:rPr>
              <a:t></a:t>
            </a:r>
            <a:r>
              <a:rPr lang="en-US" altLang="fi-FI" sz="1800" dirty="0"/>
              <a:t> [</a:t>
            </a:r>
            <a:r>
              <a:rPr lang="en-US" altLang="fi-FI" sz="1800" dirty="0">
                <a:latin typeface="Symbol" panose="05050102010706020507" pitchFamily="18" charset="2"/>
                <a:sym typeface="Symbol" panose="05050102010706020507" pitchFamily="18" charset="2"/>
              </a:rPr>
              <a:t></a:t>
            </a:r>
            <a:r>
              <a:rPr lang="en-US" altLang="fi-FI" sz="1800" dirty="0"/>
              <a:t>] ja  </a:t>
            </a:r>
            <a:r>
              <a:rPr lang="en-US" altLang="fi-FI" sz="1800" dirty="0">
                <a:latin typeface="Symbol" panose="05050102010706020507" pitchFamily="18" charset="2"/>
                <a:sym typeface="Symbol" panose="05050102010706020507" pitchFamily="18" charset="2"/>
              </a:rPr>
              <a:t></a:t>
            </a:r>
            <a:r>
              <a:rPr lang="en-US" altLang="fi-FI" sz="1800" dirty="0"/>
              <a:t> [</a:t>
            </a:r>
            <a:r>
              <a:rPr lang="en-US" altLang="fi-FI" sz="1800" dirty="0">
                <a:latin typeface="Symbol" panose="05050102010706020507" pitchFamily="18" charset="2"/>
                <a:sym typeface="Symbol" panose="05050102010706020507" pitchFamily="18" charset="2"/>
              </a:rPr>
              <a:t></a:t>
            </a:r>
            <a:r>
              <a:rPr lang="en-US" altLang="fi-FI" sz="1800" dirty="0"/>
              <a:t>K] </a:t>
            </a:r>
            <a:r>
              <a:rPr lang="en-US" altLang="fi-FI" sz="1800" dirty="0" err="1"/>
              <a:t>ovat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vakioita</a:t>
            </a:r>
            <a:endParaRPr lang="en-US" altLang="fi-FI" sz="1800" dirty="0"/>
          </a:p>
          <a:p>
            <a:pPr eaLnBrk="1" hangingPunct="1">
              <a:lnSpc>
                <a:spcPct val="90000"/>
              </a:lnSpc>
            </a:pPr>
            <a:r>
              <a:rPr lang="en-US" altLang="fi-FI" sz="1800" dirty="0"/>
              <a:t> R(T): </a:t>
            </a:r>
            <a:r>
              <a:rPr lang="en-US" altLang="fi-FI" sz="1800" dirty="0" err="1"/>
              <a:t>laitteen</a:t>
            </a:r>
            <a:r>
              <a:rPr lang="en-US" altLang="fi-FI" sz="1800" dirty="0"/>
              <a:t> vastus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1800" dirty="0"/>
              <a:t> T: </a:t>
            </a:r>
            <a:r>
              <a:rPr lang="en-US" altLang="fi-FI" sz="1800" dirty="0" err="1"/>
              <a:t>lämpötila</a:t>
            </a:r>
            <a:r>
              <a:rPr lang="en-US" altLang="fi-FI" sz="1800" dirty="0"/>
              <a:t>  </a:t>
            </a:r>
            <a:r>
              <a:rPr lang="en-US" altLang="fi-FI" sz="1800" dirty="0">
                <a:latin typeface="Symbol" panose="05050102010706020507" pitchFamily="18" charset="2"/>
                <a:sym typeface="Symbol" panose="05050102010706020507" pitchFamily="18" charset="2"/>
              </a:rPr>
              <a:t></a:t>
            </a:r>
            <a:r>
              <a:rPr lang="en-US" altLang="fi-FI" sz="1800" dirty="0"/>
              <a:t>K-</a:t>
            </a:r>
            <a:r>
              <a:rPr lang="en-US" altLang="fi-FI" sz="1800" dirty="0" err="1"/>
              <a:t>asteissa</a:t>
            </a:r>
            <a:endParaRPr lang="en-US" altLang="fi-FI" sz="1800" dirty="0"/>
          </a:p>
          <a:p>
            <a:pPr eaLnBrk="1" hangingPunct="1">
              <a:lnSpc>
                <a:spcPct val="90000"/>
              </a:lnSpc>
            </a:pPr>
            <a:r>
              <a:rPr lang="en-US" altLang="fi-FI" sz="1800" dirty="0"/>
              <a:t> </a:t>
            </a:r>
            <a:r>
              <a:rPr lang="en-US" altLang="fi-FI" sz="1800" dirty="0" err="1"/>
              <a:t>Riippuvuus</a:t>
            </a:r>
            <a:r>
              <a:rPr lang="en-US" altLang="fi-FI" sz="1800" dirty="0"/>
              <a:t> </a:t>
            </a:r>
            <a:r>
              <a:rPr lang="en-US" altLang="fi-FI" sz="1800" dirty="0" err="1"/>
              <a:t>ei</a:t>
            </a:r>
            <a:r>
              <a:rPr lang="en-US" altLang="fi-FI" sz="1800" dirty="0"/>
              <a:t> ole </a:t>
            </a:r>
            <a:r>
              <a:rPr lang="en-US" altLang="fi-FI" sz="1800" dirty="0" err="1"/>
              <a:t>lineaarinen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mutta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pienellä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lämpötila-alueella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riittävä</a:t>
            </a:r>
            <a:r>
              <a:rPr lang="en-US" altLang="fi-FI" sz="1800" dirty="0"/>
              <a:t>.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4BA97597-8F2A-4BFE-A390-AC162C6E0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6600"/>
            <a:ext cx="16764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01B032-9D6F-4BEE-9D10-F9599F2F2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B08498-A5FC-41E0-947B-C99A14575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F29F38E-FBC9-4D7B-9243-3215EF905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/>
              <a:t>Sensori luokittelu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61919FF-E569-4008-AACA-F723372DC6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z="2000"/>
              <a:t>Sensorit voidaan luokitella mm seuraavilla kriteereillä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/>
              <a:t>Virtalähdevaatimukset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700"/>
              <a:t>Passiiviset ja aktiiviset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/>
              <a:t>Lähtösignaalin luonne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700"/>
              <a:t>Digitaalinen ja analoginen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/>
              <a:t>Mitttauksen toimintamuoto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700"/>
              <a:t>Deflection and null modes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/>
              <a:t>Sisäänmenon ja lähdön dynaamiset riippuvuudet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700"/>
              <a:t>Zero, first, second order, jne.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/>
              <a:t>Mitattava suure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700"/>
              <a:t>Mekaaninen, lämpö, magneettinen, säteily, kemiallinen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/>
              <a:t>Fyysinen mitattava suure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700"/>
              <a:t>Vastus, induktanssi, kapasitanssi, jne.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A99A4-7162-4AF9-A8D3-28095734A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BB9D20-B960-4345-B49D-950827B37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64A9F99-D70E-46E5-AAF7-A0C690A6C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Termistorit</a:t>
            </a:r>
            <a:endParaRPr lang="en-US" altLang="fi-FI" dirty="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3303F7A-9194-4776-B75C-84BF7C0A21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fi-FI" sz="2600" dirty="0" err="1"/>
              <a:t>Lämpötila-alue</a:t>
            </a:r>
            <a:r>
              <a:rPr lang="en-US" altLang="fi-FI" sz="2600" dirty="0"/>
              <a:t>:</a:t>
            </a:r>
          </a:p>
          <a:p>
            <a:pPr lvl="1" eaLnBrk="1" hangingPunct="1"/>
            <a:r>
              <a:rPr lang="en-US" altLang="fi-FI" sz="2200" dirty="0"/>
              <a:t> </a:t>
            </a:r>
            <a:r>
              <a:rPr lang="en-US" altLang="fi-FI" sz="2200" dirty="0">
                <a:latin typeface="Symbol" panose="05050102010706020507" pitchFamily="18" charset="2"/>
              </a:rPr>
              <a:t>-</a:t>
            </a:r>
            <a:r>
              <a:rPr lang="en-US" altLang="fi-FI" sz="2200" dirty="0"/>
              <a:t> 50 </a:t>
            </a:r>
            <a:r>
              <a:rPr lang="en-US" altLang="fi-FI" sz="2200" dirty="0">
                <a:latin typeface="Symbol" panose="05050102010706020507" pitchFamily="18" charset="2"/>
                <a:sym typeface="Symbol" panose="05050102010706020507" pitchFamily="18" charset="2"/>
              </a:rPr>
              <a:t></a:t>
            </a:r>
            <a:r>
              <a:rPr lang="en-US" altLang="fi-FI" sz="2200" dirty="0"/>
              <a:t>C …  600 </a:t>
            </a:r>
            <a:r>
              <a:rPr lang="en-US" altLang="fi-FI" sz="2200" dirty="0">
                <a:latin typeface="Symbol" panose="05050102010706020507" pitchFamily="18" charset="2"/>
                <a:sym typeface="Symbol" panose="05050102010706020507" pitchFamily="18" charset="2"/>
              </a:rPr>
              <a:t></a:t>
            </a:r>
            <a:r>
              <a:rPr lang="en-US" altLang="fi-FI" sz="2200" dirty="0"/>
              <a:t>C</a:t>
            </a:r>
          </a:p>
          <a:p>
            <a:pPr lvl="1" eaLnBrk="1" hangingPunct="1"/>
            <a:r>
              <a:rPr lang="en-US" altLang="fi-FI" sz="2200" dirty="0" err="1"/>
              <a:t>Ominaisuudet</a:t>
            </a:r>
            <a:r>
              <a:rPr lang="en-US" altLang="fi-FI" sz="2200" dirty="0"/>
              <a:t> </a:t>
            </a:r>
            <a:r>
              <a:rPr lang="en-US" altLang="fi-FI" sz="2200" dirty="0" err="1"/>
              <a:t>vaihtelevat</a:t>
            </a:r>
            <a:r>
              <a:rPr lang="en-US" altLang="fi-FI" sz="2200" dirty="0"/>
              <a:t> </a:t>
            </a:r>
            <a:r>
              <a:rPr lang="en-US" altLang="fi-FI" sz="2200" dirty="0" err="1"/>
              <a:t>tällä</a:t>
            </a:r>
            <a:r>
              <a:rPr lang="en-US" altLang="fi-FI" sz="2200" dirty="0"/>
              <a:t> </a:t>
            </a:r>
            <a:r>
              <a:rPr lang="en-US" altLang="fi-FI" sz="2200" dirty="0" err="1"/>
              <a:t>alueella</a:t>
            </a:r>
            <a:endParaRPr lang="en-US" altLang="fi-FI" sz="2200" dirty="0"/>
          </a:p>
          <a:p>
            <a:pPr eaLnBrk="1" hangingPunct="1"/>
            <a:r>
              <a:rPr lang="en-US" altLang="fi-FI" sz="2600" dirty="0" err="1"/>
              <a:t>Lineaarisuus</a:t>
            </a:r>
            <a:endParaRPr lang="en-US" altLang="fi-FI" sz="2600" dirty="0"/>
          </a:p>
          <a:p>
            <a:pPr lvl="1" eaLnBrk="1" hangingPunct="1"/>
            <a:r>
              <a:rPr lang="en-US" altLang="fi-FI" sz="2200" dirty="0" err="1"/>
              <a:t>Erittäin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lineaarinen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kapealla</a:t>
            </a:r>
            <a:r>
              <a:rPr lang="en-US" altLang="fi-FI" sz="2200" dirty="0"/>
              <a:t> </a:t>
            </a:r>
            <a:r>
              <a:rPr lang="en-US" altLang="fi-FI" sz="2200" dirty="0" err="1"/>
              <a:t>käyttöalueella</a:t>
            </a:r>
            <a:r>
              <a:rPr lang="en-US" altLang="fi-FI" sz="2200" dirty="0"/>
              <a:t> </a:t>
            </a:r>
          </a:p>
          <a:p>
            <a:pPr lvl="1" eaLnBrk="1" hangingPunct="1"/>
            <a:r>
              <a:rPr lang="en-US" altLang="fi-FI" sz="2200" dirty="0" err="1"/>
              <a:t>Melkein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lineaarinen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laajemmalla</a:t>
            </a:r>
            <a:r>
              <a:rPr lang="en-US" altLang="fi-FI" sz="2200" dirty="0"/>
              <a:t> </a:t>
            </a:r>
            <a:r>
              <a:rPr lang="en-US" altLang="fi-FI" sz="2200" dirty="0" err="1"/>
              <a:t>lämpötila-alueella</a:t>
            </a:r>
            <a:endParaRPr lang="en-US" altLang="fi-FI" sz="2200" dirty="0"/>
          </a:p>
          <a:p>
            <a:pPr eaLnBrk="1" hangingPunct="1"/>
            <a:r>
              <a:rPr lang="en-US" altLang="fi-FI" sz="2600" dirty="0" err="1"/>
              <a:t>Saatavana</a:t>
            </a:r>
            <a:r>
              <a:rPr lang="en-US" altLang="fi-FI" sz="2600" dirty="0"/>
              <a:t> </a:t>
            </a:r>
            <a:r>
              <a:rPr lang="en-US" altLang="fi-FI" sz="2600" dirty="0" err="1"/>
              <a:t>useita</a:t>
            </a:r>
            <a:r>
              <a:rPr lang="en-US" altLang="fi-FI" sz="2600" dirty="0"/>
              <a:t> </a:t>
            </a:r>
            <a:r>
              <a:rPr lang="en-US" altLang="fi-FI" sz="2600" dirty="0" err="1"/>
              <a:t>kokoja</a:t>
            </a:r>
            <a:r>
              <a:rPr lang="en-US" altLang="fi-FI" sz="2600" dirty="0"/>
              <a:t>, </a:t>
            </a:r>
            <a:r>
              <a:rPr lang="en-US" altLang="fi-FI" sz="2600" dirty="0" err="1"/>
              <a:t>muotoja</a:t>
            </a:r>
            <a:r>
              <a:rPr lang="en-US" altLang="fi-FI" sz="2600" dirty="0"/>
              <a:t> ja </a:t>
            </a:r>
            <a:r>
              <a:rPr lang="en-US" altLang="fi-FI" sz="2600" dirty="0" err="1"/>
              <a:t>myös</a:t>
            </a:r>
            <a:r>
              <a:rPr lang="en-US" altLang="fi-FI" sz="2600" dirty="0"/>
              <a:t> </a:t>
            </a:r>
            <a:r>
              <a:rPr lang="en-US" altLang="fi-FI" sz="2600" dirty="0" err="1"/>
              <a:t>mittaprobena</a:t>
            </a:r>
            <a:r>
              <a:rPr lang="en-US" altLang="fi-FI" sz="2600" dirty="0"/>
              <a:t>. </a:t>
            </a:r>
          </a:p>
          <a:p>
            <a:pPr eaLnBrk="1" hangingPunct="1"/>
            <a:r>
              <a:rPr lang="en-US" altLang="fi-FI" sz="2600" dirty="0" err="1"/>
              <a:t>Joillakin</a:t>
            </a:r>
            <a:r>
              <a:rPr lang="en-US" altLang="fi-FI" sz="2600" dirty="0"/>
              <a:t> </a:t>
            </a:r>
            <a:r>
              <a:rPr lang="en-US" altLang="fi-FI" sz="2600" dirty="0" err="1"/>
              <a:t>halvoilla</a:t>
            </a:r>
            <a:r>
              <a:rPr lang="en-US" altLang="fi-FI" sz="2600" dirty="0"/>
              <a:t>  </a:t>
            </a:r>
            <a:r>
              <a:rPr lang="en-US" altLang="fi-FI" sz="2600" dirty="0" err="1"/>
              <a:t>termistoreilla</a:t>
            </a:r>
            <a:r>
              <a:rPr lang="en-US" altLang="fi-FI" sz="2600" dirty="0"/>
              <a:t> </a:t>
            </a:r>
            <a:r>
              <a:rPr lang="en-US" altLang="fi-FI" sz="2600" dirty="0" err="1"/>
              <a:t>huono</a:t>
            </a:r>
            <a:r>
              <a:rPr lang="en-US" altLang="fi-FI" sz="2600" dirty="0"/>
              <a:t> </a:t>
            </a:r>
            <a:r>
              <a:rPr lang="en-US" altLang="fi-FI" sz="2600" dirty="0" err="1"/>
              <a:t>toistettavuus</a:t>
            </a:r>
            <a:r>
              <a:rPr lang="en-US" altLang="fi-FI" sz="2600" dirty="0"/>
              <a:t> </a:t>
            </a:r>
            <a:r>
              <a:rPr lang="en-US" altLang="fi-FI" sz="2600" dirty="0" err="1"/>
              <a:t>eli</a:t>
            </a:r>
            <a:r>
              <a:rPr lang="en-US" altLang="fi-FI" sz="2600" dirty="0"/>
              <a:t> ne on </a:t>
            </a:r>
            <a:r>
              <a:rPr lang="en-US" altLang="fi-FI" sz="2600" dirty="0" err="1"/>
              <a:t>kalibroitava</a:t>
            </a:r>
            <a:r>
              <a:rPr lang="en-US" altLang="fi-FI" sz="2600" dirty="0"/>
              <a:t> </a:t>
            </a:r>
            <a:r>
              <a:rPr lang="en-US" altLang="fi-FI" sz="2600" dirty="0" err="1"/>
              <a:t>usein</a:t>
            </a:r>
            <a:r>
              <a:rPr lang="en-US" altLang="fi-FI" sz="26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08F4DD-6957-46FB-9BED-5BE8A068B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052318-AFFB-45C8-983C-9860719E6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6733D19-686A-4192-8975-B0AC08322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altLang="fi-FI" dirty="0" err="1"/>
              <a:t>Termosähköiset</a:t>
            </a:r>
            <a:r>
              <a:rPr lang="en-US" altLang="fi-FI" dirty="0"/>
              <a:t> 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92ACD39-9412-47DF-BFF2-9E4C9FB07E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458200" cy="3721968"/>
          </a:xfrm>
        </p:spPr>
        <p:txBody>
          <a:bodyPr/>
          <a:lstStyle/>
          <a:p>
            <a:pPr eaLnBrk="1" hangingPunct="1"/>
            <a:r>
              <a:rPr lang="en-US" altLang="fi-FI" sz="1800" dirty="0" err="1"/>
              <a:t>Seebeck</a:t>
            </a:r>
            <a:r>
              <a:rPr lang="en-US" altLang="fi-FI" sz="1800" dirty="0"/>
              <a:t> </a:t>
            </a:r>
            <a:r>
              <a:rPr lang="en-US" altLang="fi-FI" sz="1800" dirty="0" err="1"/>
              <a:t>ilmiö</a:t>
            </a:r>
            <a:endParaRPr lang="en-US" altLang="fi-FI" sz="1800" dirty="0"/>
          </a:p>
          <a:p>
            <a:pPr lvl="1" eaLnBrk="1" hangingPunct="1"/>
            <a:r>
              <a:rPr lang="en-US" altLang="fi-FI" sz="1600" dirty="0" err="1"/>
              <a:t>Kun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kaksi</a:t>
            </a:r>
            <a:r>
              <a:rPr lang="en-US" altLang="fi-FI" sz="1600" dirty="0"/>
              <a:t> </a:t>
            </a:r>
            <a:r>
              <a:rPr lang="en-US" altLang="fi-FI" sz="1600" dirty="0" err="1"/>
              <a:t>erilaista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metallia</a:t>
            </a:r>
            <a:r>
              <a:rPr lang="en-US" altLang="fi-FI" sz="1600" dirty="0"/>
              <a:t> on </a:t>
            </a:r>
            <a:r>
              <a:rPr lang="en-US" altLang="fi-FI" sz="1600" dirty="0" err="1"/>
              <a:t>yhdistetty</a:t>
            </a:r>
            <a:r>
              <a:rPr lang="en-US" altLang="fi-FI" sz="1600" dirty="0"/>
              <a:t> </a:t>
            </a:r>
            <a:r>
              <a:rPr lang="en-US" altLang="fi-FI" sz="1600" dirty="0" err="1"/>
              <a:t>toisesta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päästään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toisiinsa</a:t>
            </a:r>
            <a:r>
              <a:rPr lang="en-US" altLang="fi-FI" sz="1600" dirty="0"/>
              <a:t> ja </a:t>
            </a:r>
            <a:r>
              <a:rPr lang="en-US" altLang="fi-FI" sz="1600" dirty="0" err="1"/>
              <a:t>liitosten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välillä</a:t>
            </a:r>
            <a:r>
              <a:rPr lang="en-US" altLang="fi-FI" sz="1600" dirty="0"/>
              <a:t> on </a:t>
            </a:r>
            <a:r>
              <a:rPr lang="en-US" altLang="fi-FI" sz="1600" dirty="0" err="1"/>
              <a:t>lämpötilaero</a:t>
            </a:r>
            <a:r>
              <a:rPr lang="en-US" altLang="fi-FI" sz="1600" dirty="0"/>
              <a:t> </a:t>
            </a:r>
            <a:r>
              <a:rPr lang="en-US" altLang="fi-FI" sz="1600" dirty="0" err="1"/>
              <a:t>yhdistetyn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pänän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vapaitten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päitten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välillä</a:t>
            </a:r>
            <a:r>
              <a:rPr lang="en-US" altLang="fi-FI" sz="1600" dirty="0"/>
              <a:t>, </a:t>
            </a:r>
            <a:r>
              <a:rPr lang="en-US" altLang="fi-FI" sz="1600" dirty="0" err="1"/>
              <a:t>niin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terminen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jännite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syntyy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vapaitten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joihtojen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välille</a:t>
            </a:r>
            <a:r>
              <a:rPr lang="en-US" altLang="fi-FI" sz="1600" dirty="0"/>
              <a:t>. </a:t>
            </a:r>
          </a:p>
          <a:p>
            <a:pPr eaLnBrk="1" hangingPunct="1"/>
            <a:r>
              <a:rPr lang="en-US" altLang="fi-FI" sz="1800" dirty="0"/>
              <a:t>Peltier </a:t>
            </a:r>
            <a:r>
              <a:rPr lang="en-US" altLang="fi-FI" sz="1800" dirty="0" err="1"/>
              <a:t>ilmiö</a:t>
            </a:r>
            <a:endParaRPr lang="en-US" altLang="fi-FI" sz="1800" dirty="0"/>
          </a:p>
          <a:p>
            <a:pPr lvl="1" eaLnBrk="1" hangingPunct="1"/>
            <a:r>
              <a:rPr lang="en-US" altLang="fi-FI" sz="1600" dirty="0" err="1"/>
              <a:t>Kun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virta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kulkee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kahden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eri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metallin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liitoskohdassa</a:t>
            </a:r>
            <a:r>
              <a:rPr lang="en-US" altLang="fi-FI" sz="1600" dirty="0"/>
              <a:t>, </a:t>
            </a:r>
            <a:r>
              <a:rPr lang="en-US" altLang="fi-FI" sz="1600" dirty="0" err="1"/>
              <a:t>läpöä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vapautuu</a:t>
            </a:r>
            <a:r>
              <a:rPr lang="en-US" altLang="fi-FI" sz="1600" dirty="0"/>
              <a:t> ja </a:t>
            </a:r>
            <a:r>
              <a:rPr lang="en-US" altLang="fi-FI" sz="1600" dirty="0" err="1"/>
              <a:t>absorboityy</a:t>
            </a:r>
            <a:r>
              <a:rPr lang="en-US" altLang="fi-FI" sz="1600" dirty="0"/>
              <a:t> </a:t>
            </a:r>
            <a:r>
              <a:rPr lang="en-US" altLang="fi-FI" sz="1600" dirty="0" err="1"/>
              <a:t>riippuen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virran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suunnasta</a:t>
            </a:r>
            <a:r>
              <a:rPr lang="en-US" altLang="fi-FI" sz="1600" dirty="0"/>
              <a:t>.</a:t>
            </a:r>
          </a:p>
          <a:p>
            <a:pPr eaLnBrk="1" hangingPunct="1"/>
            <a:r>
              <a:rPr lang="en-US" altLang="fi-FI" sz="1800" dirty="0" err="1"/>
              <a:t>Termopari</a:t>
            </a:r>
            <a:endParaRPr lang="en-US" altLang="fi-FI" sz="1800" dirty="0"/>
          </a:p>
          <a:p>
            <a:pPr lvl="1" eaLnBrk="1" hangingPunct="1"/>
            <a:r>
              <a:rPr lang="en-US" altLang="fi-FI" sz="1600" dirty="0" err="1"/>
              <a:t>Perustuu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Seebeck</a:t>
            </a:r>
            <a:r>
              <a:rPr lang="en-US" altLang="fi-FI" sz="1600" dirty="0"/>
              <a:t> </a:t>
            </a:r>
            <a:r>
              <a:rPr lang="en-US" altLang="fi-FI" sz="1600" dirty="0" err="1"/>
              <a:t>ilmiöön</a:t>
            </a:r>
            <a:endParaRPr lang="en-US" altLang="fi-FI" sz="1600" dirty="0"/>
          </a:p>
          <a:p>
            <a:pPr lvl="1" eaLnBrk="1" hangingPunct="1"/>
            <a:r>
              <a:rPr lang="en-US" altLang="fi-FI" sz="1600" dirty="0" err="1"/>
              <a:t>Avoin</a:t>
            </a:r>
            <a:r>
              <a:rPr lang="en-US" altLang="fi-FI" sz="1600" dirty="0"/>
              <a:t> on </a:t>
            </a:r>
            <a:r>
              <a:rPr lang="en-US" altLang="fi-FI" sz="1600" dirty="0" err="1"/>
              <a:t>pidettava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vakio</a:t>
            </a:r>
            <a:r>
              <a:rPr lang="en-US" altLang="fi-FI" sz="1600" dirty="0"/>
              <a:t> </a:t>
            </a:r>
            <a:r>
              <a:rPr lang="en-US" altLang="fi-FI" sz="1600" dirty="0" err="1"/>
              <a:t>referenssi</a:t>
            </a:r>
            <a:r>
              <a:rPr lang="en-US" altLang="fi-FI" sz="1600" dirty="0"/>
              <a:t> </a:t>
            </a:r>
            <a:r>
              <a:rPr lang="en-US" altLang="fi-FI" sz="1600" dirty="0" err="1"/>
              <a:t>läpötilassa</a:t>
            </a:r>
            <a:r>
              <a:rPr lang="en-US" altLang="fi-FI" sz="1600" dirty="0"/>
              <a:t>  T</a:t>
            </a:r>
            <a:r>
              <a:rPr lang="en-US" altLang="fi-FI" sz="1600" baseline="-25000" dirty="0"/>
              <a:t>REF</a:t>
            </a:r>
            <a:endParaRPr lang="en-US" altLang="fi-FI" sz="1600" dirty="0"/>
          </a:p>
          <a:p>
            <a:pPr lvl="1" eaLnBrk="1" hangingPunct="1"/>
            <a:r>
              <a:rPr lang="en-US" altLang="fi-FI" sz="1600" dirty="0" err="1"/>
              <a:t>Käytössä</a:t>
            </a:r>
            <a:r>
              <a:rPr lang="en-US" altLang="fi-FI" sz="1600" dirty="0"/>
              <a:t> on </a:t>
            </a:r>
            <a:r>
              <a:rPr lang="en-US" altLang="fi-FI" sz="1600" dirty="0" err="1"/>
              <a:t>useita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standardi</a:t>
            </a:r>
            <a:r>
              <a:rPr lang="en-US" altLang="fi-FI" sz="1600" dirty="0"/>
              <a:t> </a:t>
            </a:r>
            <a:r>
              <a:rPr lang="en-US" altLang="fi-FI" sz="1600" dirty="0" err="1"/>
              <a:t>termopareja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joita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merkitään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kirjaimilla</a:t>
            </a:r>
            <a:r>
              <a:rPr lang="en-US" altLang="fi-FI" sz="1600" dirty="0"/>
              <a:t> T, J, K, S, R. </a:t>
            </a:r>
            <a:r>
              <a:rPr lang="en-US" altLang="fi-FI" sz="1600" dirty="0" err="1"/>
              <a:t>Esim</a:t>
            </a:r>
            <a:r>
              <a:rPr lang="en-US" altLang="fi-FI" sz="1600" dirty="0"/>
              <a:t> </a:t>
            </a:r>
            <a:r>
              <a:rPr lang="en-US" altLang="fi-FI" sz="1600" dirty="0" err="1"/>
              <a:t>tyyppi</a:t>
            </a:r>
            <a:r>
              <a:rPr lang="en-US" altLang="fi-FI" sz="1600" dirty="0"/>
              <a:t> J ( </a:t>
            </a:r>
            <a:r>
              <a:rPr lang="en-US" altLang="fi-FI" sz="1600" dirty="0" err="1"/>
              <a:t>eniten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käytetty</a:t>
            </a:r>
            <a:r>
              <a:rPr lang="en-US" altLang="fi-FI" sz="1600" dirty="0"/>
              <a:t> ) on </a:t>
            </a:r>
            <a:r>
              <a:rPr lang="en-US" altLang="fi-FI" sz="1600" dirty="0" err="1"/>
              <a:t>tehty</a:t>
            </a:r>
            <a:r>
              <a:rPr lang="en-US" altLang="fi-FI" sz="1600" dirty="0"/>
              <a:t> </a:t>
            </a:r>
            <a:r>
              <a:rPr lang="en-US" altLang="fi-FI" sz="1600" dirty="0" err="1"/>
              <a:t>rauta</a:t>
            </a:r>
            <a:r>
              <a:rPr lang="en-US" altLang="fi-FI" sz="1600" dirty="0"/>
              <a:t> – ja </a:t>
            </a:r>
            <a:r>
              <a:rPr lang="en-US" altLang="fi-FI" sz="1600" dirty="0" err="1"/>
              <a:t>Konstantaanilangasta</a:t>
            </a:r>
            <a:r>
              <a:rPr lang="en-US" altLang="fi-FI" sz="1600" dirty="0"/>
              <a:t>.</a:t>
            </a:r>
          </a:p>
          <a:p>
            <a:pPr lvl="2" eaLnBrk="1" hangingPunct="1"/>
            <a:endParaRPr lang="en-US" altLang="fi-FI" sz="1500" dirty="0"/>
          </a:p>
          <a:p>
            <a:pPr marL="989013" lvl="3" indent="0" eaLnBrk="1" hangingPunct="1">
              <a:buNone/>
            </a:pPr>
            <a:endParaRPr lang="en-US" altLang="fi-FI" sz="1300" dirty="0"/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1DDDF91E-9750-4084-8DEB-56AC75067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25144"/>
            <a:ext cx="4114800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813AAF-4BD5-49B7-BC6C-C21F32A67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8938B7-C87D-457C-AC99-8C81A0689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018FD7B-3C22-408D-A2DE-913435723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altLang="fi-FI" dirty="0" err="1"/>
              <a:t>Termoparit</a:t>
            </a:r>
            <a:endParaRPr lang="en-US" altLang="fi-FI" dirty="0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1DED996-DE0C-41B2-823E-07EEC6DD1C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458200" cy="5257800"/>
          </a:xfrm>
        </p:spPr>
        <p:txBody>
          <a:bodyPr/>
          <a:lstStyle/>
          <a:p>
            <a:pPr eaLnBrk="1" hangingPunct="1"/>
            <a:r>
              <a:rPr lang="en-US" altLang="fi-FI" sz="2000" dirty="0" err="1"/>
              <a:t>Variaatioita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materiaaleissa</a:t>
            </a:r>
            <a:endParaRPr lang="en-US" altLang="fi-FI" sz="2000" dirty="0"/>
          </a:p>
          <a:p>
            <a:pPr lvl="1" eaLnBrk="1" hangingPunct="1"/>
            <a:r>
              <a:rPr lang="en-US" altLang="fi-FI" sz="1800" dirty="0" err="1"/>
              <a:t>Metalliset</a:t>
            </a:r>
            <a:r>
              <a:rPr lang="en-US" altLang="fi-FI" sz="1800" dirty="0"/>
              <a:t> </a:t>
            </a:r>
            <a:r>
              <a:rPr lang="en-US" altLang="fi-FI" sz="1800" dirty="0" err="1"/>
              <a:t>termoparit</a:t>
            </a:r>
            <a:endParaRPr lang="en-US" altLang="fi-FI" sz="1800" dirty="0"/>
          </a:p>
          <a:p>
            <a:pPr lvl="1" eaLnBrk="1" hangingPunct="1"/>
            <a:r>
              <a:rPr lang="en-US" altLang="fi-FI" sz="1800" dirty="0" err="1"/>
              <a:t>Termo</a:t>
            </a:r>
            <a:r>
              <a:rPr lang="en-US" altLang="fi-FI" sz="1800" dirty="0"/>
              <a:t> </a:t>
            </a:r>
            <a:r>
              <a:rPr lang="en-US" altLang="fi-FI" sz="1800" dirty="0" err="1"/>
              <a:t>pilet</a:t>
            </a:r>
            <a:r>
              <a:rPr lang="en-US" altLang="fi-FI" sz="1800" dirty="0"/>
              <a:t> – </a:t>
            </a:r>
            <a:r>
              <a:rPr lang="en-US" altLang="fi-FI" sz="1800" dirty="0" err="1"/>
              <a:t>useita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termopareja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sarjassa</a:t>
            </a:r>
            <a:r>
              <a:rPr lang="en-US" altLang="fi-FI" sz="1800" dirty="0"/>
              <a:t> </a:t>
            </a:r>
          </a:p>
          <a:p>
            <a:pPr lvl="1" eaLnBrk="1" hangingPunct="1"/>
            <a:r>
              <a:rPr lang="en-US" altLang="fi-FI" sz="1800" dirty="0" err="1"/>
              <a:t>Puolijoihde</a:t>
            </a:r>
            <a:r>
              <a:rPr lang="en-US" altLang="fi-FI" sz="1800" dirty="0"/>
              <a:t> </a:t>
            </a:r>
            <a:r>
              <a:rPr lang="en-US" altLang="fi-FI" sz="1800" dirty="0" err="1"/>
              <a:t>termopareja</a:t>
            </a:r>
            <a:r>
              <a:rPr lang="en-US" altLang="fi-FI" sz="1800" dirty="0"/>
              <a:t> ja </a:t>
            </a:r>
            <a:r>
              <a:rPr lang="en-US" altLang="fi-FI" sz="1800" dirty="0" err="1"/>
              <a:t>termo</a:t>
            </a:r>
            <a:r>
              <a:rPr lang="en-US" altLang="fi-FI" sz="1800" dirty="0"/>
              <a:t> </a:t>
            </a:r>
            <a:r>
              <a:rPr lang="en-US" altLang="fi-FI" sz="1800" dirty="0" err="1"/>
              <a:t>pilejaSemiconductor</a:t>
            </a:r>
            <a:r>
              <a:rPr lang="en-US" altLang="fi-FI" sz="1800" dirty="0"/>
              <a:t> </a:t>
            </a:r>
          </a:p>
          <a:p>
            <a:pPr eaLnBrk="1" hangingPunct="1"/>
            <a:r>
              <a:rPr lang="en-US" altLang="fi-FI" sz="2000" dirty="0" err="1"/>
              <a:t>Syntynyt</a:t>
            </a:r>
            <a:r>
              <a:rPr lang="en-US" altLang="fi-FI" sz="2000" dirty="0"/>
              <a:t>  emf-</a:t>
            </a:r>
            <a:r>
              <a:rPr lang="en-US" altLang="fi-FI" sz="2000" dirty="0" err="1"/>
              <a:t>jännite</a:t>
            </a:r>
            <a:endParaRPr lang="en-US" altLang="fi-FI" sz="2000" dirty="0"/>
          </a:p>
          <a:p>
            <a:pPr lvl="1" eaLnBrk="1" hangingPunct="1"/>
            <a:r>
              <a:rPr lang="en-US" altLang="fi-FI" sz="1800" dirty="0"/>
              <a:t> </a:t>
            </a:r>
            <a:r>
              <a:rPr lang="en-US" altLang="fi-FI" sz="1800" dirty="0" err="1"/>
              <a:t>Johtimet</a:t>
            </a:r>
            <a:r>
              <a:rPr lang="en-US" altLang="fi-FI" sz="1800" dirty="0"/>
              <a:t>  a, b </a:t>
            </a:r>
            <a:r>
              <a:rPr lang="en-US" altLang="fi-FI" sz="1800" dirty="0" err="1"/>
              <a:t>homogeenisiä</a:t>
            </a:r>
            <a:endParaRPr lang="en-US" altLang="fi-FI" sz="1800" dirty="0"/>
          </a:p>
          <a:p>
            <a:pPr lvl="1" eaLnBrk="1" hangingPunct="1"/>
            <a:r>
              <a:rPr lang="en-US" altLang="fi-FI" sz="1800" dirty="0" err="1"/>
              <a:t>Liitokset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lämpötiloissa</a:t>
            </a:r>
            <a:r>
              <a:rPr lang="en-US" altLang="fi-FI" sz="1800" dirty="0"/>
              <a:t>  T</a:t>
            </a:r>
            <a:r>
              <a:rPr lang="en-US" altLang="fi-FI" sz="1800" baseline="-25000" dirty="0"/>
              <a:t>2</a:t>
            </a:r>
            <a:r>
              <a:rPr lang="en-US" altLang="fi-FI" sz="1800" dirty="0"/>
              <a:t> ja  T</a:t>
            </a:r>
            <a:r>
              <a:rPr lang="en-US" altLang="fi-FI" sz="1800" baseline="-25000" dirty="0"/>
              <a:t>1</a:t>
            </a:r>
            <a:endParaRPr lang="en-US" altLang="fi-FI" sz="1800" dirty="0"/>
          </a:p>
          <a:p>
            <a:pPr lvl="1" eaLnBrk="1" hangingPunct="1"/>
            <a:r>
              <a:rPr lang="en-US" altLang="fi-FI" sz="1800" dirty="0" err="1"/>
              <a:t>Liitoskohdissa</a:t>
            </a:r>
            <a:r>
              <a:rPr lang="en-US" altLang="fi-FI" sz="1800" dirty="0"/>
              <a:t>  1 ja  2:</a:t>
            </a:r>
          </a:p>
          <a:p>
            <a:pPr lvl="1" eaLnBrk="1" hangingPunct="1"/>
            <a:r>
              <a:rPr lang="en-US" altLang="fi-FI" sz="1800" dirty="0" err="1"/>
              <a:t>Kokonais</a:t>
            </a:r>
            <a:r>
              <a:rPr lang="en-US" altLang="fi-FI" sz="1800" dirty="0"/>
              <a:t>  emf:</a:t>
            </a:r>
          </a:p>
          <a:p>
            <a:pPr lvl="1" eaLnBrk="1" hangingPunct="1"/>
            <a:r>
              <a:rPr lang="en-US" altLang="fi-FI" sz="1800" dirty="0">
                <a:latin typeface="Symbol" panose="05050102010706020507" pitchFamily="18" charset="2"/>
                <a:sym typeface="Symbol" panose="05050102010706020507" pitchFamily="18" charset="2"/>
              </a:rPr>
              <a:t></a:t>
            </a:r>
            <a:r>
              <a:rPr lang="en-US" altLang="fi-FI" sz="1800" baseline="-25000" dirty="0"/>
              <a:t>A</a:t>
            </a:r>
            <a:r>
              <a:rPr lang="en-US" altLang="fi-FI" sz="1800" dirty="0"/>
              <a:t> ja  </a:t>
            </a:r>
            <a:r>
              <a:rPr lang="en-US" altLang="fi-FI" sz="1800" dirty="0">
                <a:latin typeface="Symbol" panose="05050102010706020507" pitchFamily="18" charset="2"/>
                <a:sym typeface="Symbol" panose="05050102010706020507" pitchFamily="18" charset="2"/>
              </a:rPr>
              <a:t></a:t>
            </a:r>
            <a:r>
              <a:rPr lang="en-US" altLang="fi-FI" sz="1800" baseline="-25000" dirty="0"/>
              <a:t>B</a:t>
            </a:r>
            <a:r>
              <a:rPr lang="en-US" altLang="fi-FI" sz="1800" dirty="0"/>
              <a:t> </a:t>
            </a:r>
            <a:r>
              <a:rPr lang="en-US" altLang="fi-FI" sz="1800" dirty="0" err="1"/>
              <a:t>ovat</a:t>
            </a:r>
            <a:r>
              <a:rPr lang="en-US" altLang="fi-FI" sz="1800" dirty="0"/>
              <a:t> </a:t>
            </a:r>
            <a:r>
              <a:rPr lang="en-US" altLang="fi-FI" sz="1800" dirty="0" err="1"/>
              <a:t>absoluuttisia</a:t>
            </a:r>
            <a:r>
              <a:rPr lang="en-US" altLang="fi-FI" sz="1800" dirty="0"/>
              <a:t> are  </a:t>
            </a:r>
            <a:r>
              <a:rPr lang="en-US" altLang="fi-FI" sz="1800" dirty="0" err="1"/>
              <a:t>Seebeck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kertoimia</a:t>
            </a:r>
            <a:r>
              <a:rPr lang="en-US" altLang="fi-FI" sz="1800" dirty="0"/>
              <a:t>, </a:t>
            </a:r>
            <a:r>
              <a:rPr lang="en-US" altLang="fi-FI" sz="1800" dirty="0" err="1"/>
              <a:t>joiden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laatu</a:t>
            </a:r>
            <a:r>
              <a:rPr lang="en-US" altLang="fi-FI" sz="1800" dirty="0"/>
              <a:t> on  </a:t>
            </a:r>
            <a:r>
              <a:rPr lang="en-US" altLang="fi-FI" sz="1800" dirty="0">
                <a:latin typeface="Symbol" panose="05050102010706020507" pitchFamily="18" charset="2"/>
                <a:sym typeface="Symbol" panose="05050102010706020507" pitchFamily="18" charset="2"/>
              </a:rPr>
              <a:t></a:t>
            </a:r>
            <a:r>
              <a:rPr lang="en-US" altLang="fi-FI" sz="1800" dirty="0"/>
              <a:t>V/</a:t>
            </a:r>
            <a:r>
              <a:rPr lang="en-US" altLang="fi-FI" sz="1800" dirty="0">
                <a:latin typeface="Symbol" panose="05050102010706020507" pitchFamily="18" charset="2"/>
                <a:sym typeface="Symbol" panose="05050102010706020507" pitchFamily="18" charset="2"/>
              </a:rPr>
              <a:t></a:t>
            </a:r>
            <a:r>
              <a:rPr lang="en-US" altLang="fi-FI" sz="1800" dirty="0"/>
              <a:t>C ja ne </a:t>
            </a:r>
            <a:r>
              <a:rPr lang="en-US" altLang="fi-FI" sz="1800" dirty="0" err="1"/>
              <a:t>kertovat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materiaalien</a:t>
            </a:r>
            <a:r>
              <a:rPr lang="en-US" altLang="fi-FI" sz="1800" dirty="0"/>
              <a:t> A ja B </a:t>
            </a:r>
            <a:r>
              <a:rPr lang="en-US" altLang="fi-FI" sz="1800" dirty="0" err="1"/>
              <a:t>ominaisuuksista</a:t>
            </a:r>
            <a:r>
              <a:rPr lang="en-US" altLang="fi-FI" sz="1800" dirty="0"/>
              <a:t>. </a:t>
            </a:r>
          </a:p>
          <a:p>
            <a:pPr lvl="1" eaLnBrk="1" hangingPunct="1"/>
            <a:r>
              <a:rPr lang="en-US" altLang="fi-FI" sz="1800" dirty="0">
                <a:latin typeface="Symbol" panose="05050102010706020507" pitchFamily="18" charset="2"/>
                <a:sym typeface="Symbol" panose="05050102010706020507" pitchFamily="18" charset="2"/>
              </a:rPr>
              <a:t></a:t>
            </a:r>
            <a:r>
              <a:rPr lang="en-US" altLang="fi-FI" sz="1800" baseline="-25000" dirty="0"/>
              <a:t>AB</a:t>
            </a:r>
            <a:r>
              <a:rPr lang="en-US" altLang="fi-FI" sz="1800" dirty="0"/>
              <a:t>=</a:t>
            </a:r>
            <a:r>
              <a:rPr lang="en-US" altLang="fi-FI" sz="1800" dirty="0">
                <a:latin typeface="Symbol" panose="05050102010706020507" pitchFamily="18" charset="2"/>
                <a:sym typeface="Symbol" panose="05050102010706020507" pitchFamily="18" charset="2"/>
              </a:rPr>
              <a:t></a:t>
            </a:r>
            <a:r>
              <a:rPr lang="en-US" altLang="fi-FI" sz="1800" baseline="-25000" dirty="0"/>
              <a:t>A</a:t>
            </a:r>
            <a:r>
              <a:rPr lang="en-US" altLang="fi-FI" sz="1800" dirty="0">
                <a:latin typeface="Symbol" panose="05050102010706020507" pitchFamily="18" charset="2"/>
              </a:rPr>
              <a:t>-</a:t>
            </a:r>
            <a:r>
              <a:rPr lang="en-US" altLang="fi-FI" sz="1800" dirty="0">
                <a:latin typeface="Symbol" panose="05050102010706020507" pitchFamily="18" charset="2"/>
                <a:sym typeface="Symbol" panose="05050102010706020507" pitchFamily="18" charset="2"/>
              </a:rPr>
              <a:t></a:t>
            </a:r>
            <a:r>
              <a:rPr lang="en-US" altLang="fi-FI" sz="1800" baseline="-25000" dirty="0"/>
              <a:t>B</a:t>
            </a:r>
            <a:r>
              <a:rPr lang="en-US" altLang="fi-FI" sz="1800" dirty="0"/>
              <a:t> on </a:t>
            </a:r>
            <a:r>
              <a:rPr lang="en-US" altLang="fi-FI" sz="1800" dirty="0" err="1"/>
              <a:t>relatiivinen</a:t>
            </a:r>
            <a:r>
              <a:rPr lang="en-US" altLang="fi-FI" sz="1800" dirty="0"/>
              <a:t> is  </a:t>
            </a:r>
            <a:r>
              <a:rPr lang="en-US" altLang="fi-FI" sz="1800" dirty="0" err="1"/>
              <a:t>Seebeck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kerroin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materiaalien</a:t>
            </a:r>
            <a:r>
              <a:rPr lang="en-US" altLang="fi-FI" sz="1800" dirty="0"/>
              <a:t> A ja B </a:t>
            </a:r>
            <a:r>
              <a:rPr lang="en-US" altLang="fi-FI" sz="1800" dirty="0" err="1"/>
              <a:t>kombinaatiolle</a:t>
            </a:r>
            <a:r>
              <a:rPr lang="en-US" altLang="fi-FI" sz="1800" dirty="0"/>
              <a:t> </a:t>
            </a:r>
            <a:r>
              <a:rPr lang="en-US" altLang="fi-FI" sz="1800" dirty="0" err="1"/>
              <a:t>jonka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laatu</a:t>
            </a:r>
            <a:r>
              <a:rPr lang="en-US" altLang="fi-FI" sz="1800" dirty="0"/>
              <a:t> on </a:t>
            </a:r>
            <a:r>
              <a:rPr lang="en-US" altLang="fi-FI" sz="1800" dirty="0">
                <a:latin typeface="Symbol" panose="05050102010706020507" pitchFamily="18" charset="2"/>
                <a:sym typeface="Symbol" panose="05050102010706020507" pitchFamily="18" charset="2"/>
              </a:rPr>
              <a:t></a:t>
            </a:r>
            <a:r>
              <a:rPr lang="en-US" altLang="fi-FI" sz="1800" dirty="0"/>
              <a:t>V/</a:t>
            </a:r>
            <a:r>
              <a:rPr lang="en-US" altLang="fi-FI" sz="1800" dirty="0">
                <a:latin typeface="Symbol" panose="05050102010706020507" pitchFamily="18" charset="2"/>
                <a:sym typeface="Symbol" panose="05050102010706020507" pitchFamily="18" charset="2"/>
              </a:rPr>
              <a:t></a:t>
            </a:r>
            <a:r>
              <a:rPr lang="en-US" altLang="fi-FI" sz="1800" dirty="0"/>
              <a:t>C </a:t>
            </a:r>
          </a:p>
          <a:p>
            <a:pPr eaLnBrk="1" hangingPunct="1"/>
            <a:r>
              <a:rPr lang="en-US" altLang="fi-FI" sz="2000" dirty="0" err="1"/>
              <a:t>Tavallisesti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käytetään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relatiivisia</a:t>
            </a:r>
            <a:r>
              <a:rPr lang="en-US" altLang="fi-FI" sz="2000" dirty="0"/>
              <a:t>  </a:t>
            </a:r>
            <a:r>
              <a:rPr lang="en-US" altLang="fi-FI" sz="2000" dirty="0" err="1"/>
              <a:t>Seebeck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kertoimia</a:t>
            </a:r>
            <a:r>
              <a:rPr lang="en-US" altLang="fi-FI" sz="2000" dirty="0"/>
              <a:t>.</a:t>
            </a:r>
          </a:p>
          <a:p>
            <a:pPr eaLnBrk="1" hangingPunct="1"/>
            <a:endParaRPr lang="en-US" altLang="fi-FI" sz="2000" dirty="0"/>
          </a:p>
          <a:p>
            <a:pPr lvl="1" eaLnBrk="1" hangingPunct="1"/>
            <a:endParaRPr lang="en-US" altLang="fi-FI" sz="1100" dirty="0"/>
          </a:p>
        </p:txBody>
      </p:sp>
      <p:pic>
        <p:nvPicPr>
          <p:cNvPr id="118789" name="Picture 5">
            <a:extLst>
              <a:ext uri="{FF2B5EF4-FFF2-40B4-BE49-F238E27FC236}">
                <a16:creationId xmlns:a16="http://schemas.microsoft.com/office/drawing/2014/main" id="{AF7E7F74-E708-47F6-9586-92E6740F7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295400"/>
            <a:ext cx="3124200" cy="993775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09" name="Object 6">
            <a:extLst>
              <a:ext uri="{FF2B5EF4-FFF2-40B4-BE49-F238E27FC236}">
                <a16:creationId xmlns:a16="http://schemas.microsoft.com/office/drawing/2014/main" id="{C010FA12-EF25-4E67-A53D-AF0DFED3B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85439"/>
              </p:ext>
            </p:extLst>
          </p:nvPr>
        </p:nvGraphicFramePr>
        <p:xfrm>
          <a:off x="3429000" y="3733800"/>
          <a:ext cx="4495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5" name="Document" r:id="rId5" imgW="2709672" imgH="176784" progId="Word.Document.8">
                  <p:embed/>
                </p:oleObj>
              </mc:Choice>
              <mc:Fallback>
                <p:oleObj name="Document" r:id="rId5" imgW="2709672" imgH="176784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4495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7">
            <a:extLst>
              <a:ext uri="{FF2B5EF4-FFF2-40B4-BE49-F238E27FC236}">
                <a16:creationId xmlns:a16="http://schemas.microsoft.com/office/drawing/2014/main" id="{6D0DD2BA-92D3-485C-AC1A-15EF15EE87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743986"/>
              </p:ext>
            </p:extLst>
          </p:nvPr>
        </p:nvGraphicFramePr>
        <p:xfrm>
          <a:off x="2785045" y="4025900"/>
          <a:ext cx="59436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6" name="Document" r:id="rId7" imgW="3480816" imgH="173736" progId="Word.Document.8">
                  <p:embed/>
                </p:oleObj>
              </mc:Choice>
              <mc:Fallback>
                <p:oleObj name="Document" r:id="rId7" imgW="3480816" imgH="173736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5045" y="4025900"/>
                        <a:ext cx="59436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A2D0546-25D0-4BE3-B29C-22B61648E7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9EB2D2-30C0-495E-B354-6F62448AB5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0D511AB-A1CF-456F-B600-C174FAD25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altLang="fi-FI" dirty="0" err="1"/>
              <a:t>Termoparit</a:t>
            </a:r>
            <a:endParaRPr lang="en-US" altLang="fi-FI" dirty="0"/>
          </a:p>
        </p:txBody>
      </p:sp>
      <p:graphicFrame>
        <p:nvGraphicFramePr>
          <p:cNvPr id="49155" name="Object 8">
            <a:extLst>
              <a:ext uri="{FF2B5EF4-FFF2-40B4-BE49-F238E27FC236}">
                <a16:creationId xmlns:a16="http://schemas.microsoft.com/office/drawing/2014/main" id="{DD66DE79-FAB5-4D33-934E-25E93760FC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2362200"/>
          <a:ext cx="8153400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7" name="Document" r:id="rId4" imgW="6086856" imgH="2819400" progId="Word.Document.8">
                  <p:embed/>
                </p:oleObj>
              </mc:Choice>
              <mc:Fallback>
                <p:oleObj name="Document" r:id="rId4" imgW="6086856" imgH="281940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8153400" cy="377507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>
                        <a:outerShdw blurRad="50800" dist="25399" dir="2700000" algn="ctr" rotWithShape="0">
                          <a:srgbClr val="808080">
                            <a:alpha val="75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836014F-C304-411A-8732-CB73D4FAA8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0AE9EA-C56E-44E7-82A1-17BDF32870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58FD07B-8A54-4D23-B045-6DF59617C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altLang="fi-FI" dirty="0" err="1"/>
              <a:t>Termoparit</a:t>
            </a:r>
            <a:endParaRPr lang="en-US" altLang="fi-FI" dirty="0"/>
          </a:p>
        </p:txBody>
      </p:sp>
      <p:graphicFrame>
        <p:nvGraphicFramePr>
          <p:cNvPr id="51203" name="Object 4">
            <a:extLst>
              <a:ext uri="{FF2B5EF4-FFF2-40B4-BE49-F238E27FC236}">
                <a16:creationId xmlns:a16="http://schemas.microsoft.com/office/drawing/2014/main" id="{1BE9D172-71AE-4656-9B26-5008F94B00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752600"/>
          <a:ext cx="8382000" cy="414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5" name="Document" r:id="rId4" imgW="6763512" imgH="3343656" progId="Word.Document.8">
                  <p:embed/>
                </p:oleObj>
              </mc:Choice>
              <mc:Fallback>
                <p:oleObj name="Document" r:id="rId4" imgW="6763512" imgH="334365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8382000" cy="4141788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>
                        <a:outerShdw blurRad="50800" dist="25399" dir="2700000" algn="ctr" rotWithShape="0">
                          <a:srgbClr val="808080">
                            <a:alpha val="75000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D336C61-B9E9-4061-B905-00FA053B29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244770-2547-4D5B-B03C-C52E7FBCC0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44C26B9-3193-4216-96DB-7036420E1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altLang="fi-FI" dirty="0" err="1"/>
              <a:t>Termoparit</a:t>
            </a:r>
            <a:endParaRPr lang="en-US" altLang="fi-FI" dirty="0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790313A-04DB-4476-9D6A-8BFAF0C9E8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4582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fi-FI" sz="2000" dirty="0" err="1"/>
              <a:t>Seebeck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kertoimet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ovat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melko</a:t>
            </a:r>
            <a:r>
              <a:rPr lang="en-US" altLang="fi-FI" sz="2000" dirty="0"/>
              <a:t> </a:t>
            </a:r>
            <a:r>
              <a:rPr lang="en-US" altLang="fi-FI" sz="2000" dirty="0" err="1"/>
              <a:t>pieniä</a:t>
            </a:r>
            <a:r>
              <a:rPr lang="en-US" altLang="fi-FI" sz="2000" dirty="0"/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 dirty="0" err="1"/>
              <a:t>Muutamista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mikrovolteista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muutamiin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millivoltteihin</a:t>
            </a:r>
            <a:r>
              <a:rPr lang="en-US" altLang="fi-FI" sz="1800" dirty="0"/>
              <a:t>  </a:t>
            </a:r>
            <a:r>
              <a:rPr lang="en-US" altLang="fi-FI" sz="1800" dirty="0" err="1"/>
              <a:t>astetta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kohti</a:t>
            </a:r>
            <a:r>
              <a:rPr lang="en-US" altLang="fi-FI" sz="18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 dirty="0" err="1"/>
              <a:t>Ulostulojännite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voidaan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mitata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suoraan</a:t>
            </a:r>
            <a:r>
              <a:rPr lang="en-US" altLang="fi-FI" sz="18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 dirty="0" err="1"/>
              <a:t>Ulostulojännite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vahvistetaan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usein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ennen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kytkemistä</a:t>
            </a:r>
            <a:r>
              <a:rPr lang="en-US" altLang="fi-FI" sz="1800" dirty="0"/>
              <a:t> </a:t>
            </a:r>
            <a:r>
              <a:rPr lang="en-US" altLang="fi-FI" sz="1800" dirty="0" err="1"/>
              <a:t>prosessiriin</a:t>
            </a:r>
            <a:r>
              <a:rPr lang="en-US" altLang="fi-FI" sz="18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 dirty="0" err="1"/>
              <a:t>Jännitteeseen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tulee</a:t>
            </a:r>
            <a:r>
              <a:rPr lang="en-US" altLang="fi-FI" sz="1800" dirty="0"/>
              <a:t> </a:t>
            </a:r>
            <a:r>
              <a:rPr lang="en-US" altLang="fi-FI" sz="1800" dirty="0" err="1"/>
              <a:t>häiriöitä</a:t>
            </a:r>
            <a:r>
              <a:rPr lang="en-US" altLang="fi-FI" sz="1800" dirty="0"/>
              <a:t> </a:t>
            </a:r>
            <a:r>
              <a:rPr lang="en-US" altLang="fi-FI" sz="1800" dirty="0" err="1"/>
              <a:t>ulkopuolisesta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kohinasta</a:t>
            </a:r>
            <a:r>
              <a:rPr lang="en-US" altLang="fi-FI" sz="18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 dirty="0" err="1"/>
              <a:t>Termopareja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voidaan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käyttää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lämpömittareina</a:t>
            </a:r>
            <a:r>
              <a:rPr lang="en-US" altLang="fi-FI" sz="18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 dirty="0" err="1"/>
              <a:t>Usein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mittasignaalia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käytetään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ohjaamaan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johonkin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toimintaan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kuten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uunin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ohjaukseen</a:t>
            </a:r>
            <a:r>
              <a:rPr lang="en-US" altLang="fi-FI" sz="18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 dirty="0" err="1"/>
              <a:t>Termopareja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käytetään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yleisesti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kytkettynä</a:t>
            </a:r>
            <a:r>
              <a:rPr lang="en-US" altLang="fi-FI" sz="2000" dirty="0"/>
              <a:t> </a:t>
            </a:r>
            <a:r>
              <a:rPr lang="en-US" altLang="fi-FI" sz="2000" dirty="0" err="1"/>
              <a:t>pareittain</a:t>
            </a:r>
            <a:r>
              <a:rPr lang="en-US" altLang="fi-FI" sz="2000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fi-FI" sz="2000" dirty="0"/>
              <a:t>	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 dirty="0" err="1"/>
              <a:t>Yksi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liitos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mittaukseen</a:t>
            </a:r>
            <a:r>
              <a:rPr lang="en-US" altLang="fi-FI" sz="18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 dirty="0" err="1"/>
              <a:t>Yksi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liitos</a:t>
            </a:r>
            <a:r>
              <a:rPr lang="en-US" altLang="fi-FI" sz="1800" dirty="0"/>
              <a:t> </a:t>
            </a:r>
            <a:r>
              <a:rPr lang="en-US" altLang="fi-FI" sz="1800" dirty="0" err="1"/>
              <a:t>referenssiksi</a:t>
            </a:r>
            <a:r>
              <a:rPr lang="en-US" altLang="fi-FI" sz="18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 dirty="0" err="1"/>
              <a:t>Referenssi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lämpötila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voi</a:t>
            </a:r>
            <a:r>
              <a:rPr lang="en-US" altLang="fi-FI" sz="1800" dirty="0"/>
              <a:t> olla </a:t>
            </a:r>
            <a:r>
              <a:rPr lang="en-US" altLang="fi-FI" sz="1800" dirty="0" err="1"/>
              <a:t>ylempi</a:t>
            </a:r>
            <a:r>
              <a:rPr lang="en-US" altLang="fi-FI" sz="1800" dirty="0"/>
              <a:t> </a:t>
            </a:r>
          </a:p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altLang="fi-FI" sz="1800" dirty="0"/>
              <a:t>     tai </a:t>
            </a:r>
            <a:r>
              <a:rPr lang="en-US" altLang="fi-FI" sz="1800" dirty="0" err="1"/>
              <a:t>alempi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kuin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mittauslämpötila</a:t>
            </a:r>
            <a:endParaRPr lang="en-US" altLang="fi-FI" sz="1800" dirty="0"/>
          </a:p>
          <a:p>
            <a:pPr lvl="1" eaLnBrk="1" hangingPunct="1">
              <a:lnSpc>
                <a:spcPct val="90000"/>
              </a:lnSpc>
            </a:pPr>
            <a:endParaRPr lang="en-US" altLang="fi-FI" sz="1800" dirty="0"/>
          </a:p>
          <a:p>
            <a:pPr lvl="1" eaLnBrk="1" hangingPunct="1">
              <a:lnSpc>
                <a:spcPct val="90000"/>
              </a:lnSpc>
            </a:pPr>
            <a:endParaRPr lang="en-US" altLang="fi-FI" sz="700" dirty="0"/>
          </a:p>
        </p:txBody>
      </p:sp>
      <p:pic>
        <p:nvPicPr>
          <p:cNvPr id="122887" name="Picture 7">
            <a:extLst>
              <a:ext uri="{FF2B5EF4-FFF2-40B4-BE49-F238E27FC236}">
                <a16:creationId xmlns:a16="http://schemas.microsoft.com/office/drawing/2014/main" id="{569BDC02-AE9F-4B72-93E3-D04C80E63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4318485"/>
            <a:ext cx="3581400" cy="1801813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935812-E23B-4DAE-8B64-664CF28B5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DDB39E-1861-4065-8941-5B543E1CF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439" y="138342"/>
            <a:ext cx="1255961" cy="1285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F5CE44-AB1A-4790-9C45-22ACA4660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7CDC2D-881B-460B-BDBC-CCBF2649C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85" y="64065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35E76D0A-DE35-4538-BE52-AF032A0F3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altLang="fi-FI" dirty="0" err="1"/>
              <a:t>Termopylväs</a:t>
            </a:r>
            <a:endParaRPr lang="en-US" altLang="fi-FI" dirty="0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3D4E3AE-6581-423F-A368-60E72C8615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4724400" cy="4648200"/>
          </a:xfrm>
        </p:spPr>
        <p:txBody>
          <a:bodyPr/>
          <a:lstStyle/>
          <a:p>
            <a:pPr eaLnBrk="1" hangingPunct="1"/>
            <a:r>
              <a:rPr lang="en-US" altLang="fi-FI" sz="2200" dirty="0"/>
              <a:t>n </a:t>
            </a:r>
            <a:r>
              <a:rPr lang="en-US" altLang="fi-FI" sz="2200" dirty="0" err="1"/>
              <a:t>termoparia</a:t>
            </a:r>
            <a:r>
              <a:rPr lang="en-US" altLang="fi-FI" sz="2200" dirty="0"/>
              <a:t> </a:t>
            </a:r>
            <a:r>
              <a:rPr lang="en-US" altLang="fi-FI" sz="2200" dirty="0" err="1"/>
              <a:t>sähköisesti</a:t>
            </a:r>
            <a:r>
              <a:rPr lang="en-US" altLang="fi-FI" sz="2200" dirty="0"/>
              <a:t> </a:t>
            </a:r>
            <a:r>
              <a:rPr lang="en-US" altLang="fi-FI" sz="2200" dirty="0" err="1"/>
              <a:t>sarjassa</a:t>
            </a:r>
            <a:r>
              <a:rPr lang="en-US" altLang="fi-FI" sz="2200" dirty="0"/>
              <a:t> </a:t>
            </a:r>
          </a:p>
          <a:p>
            <a:pPr eaLnBrk="1" hangingPunct="1"/>
            <a:r>
              <a:rPr lang="en-US" altLang="fi-FI" sz="2200" dirty="0" err="1"/>
              <a:t>Termisesti</a:t>
            </a:r>
            <a:r>
              <a:rPr lang="en-US" altLang="fi-FI" sz="2200" dirty="0"/>
              <a:t> </a:t>
            </a:r>
            <a:r>
              <a:rPr lang="en-US" altLang="fi-FI" sz="2200" dirty="0" err="1"/>
              <a:t>ovat</a:t>
            </a:r>
            <a:r>
              <a:rPr lang="en-US" altLang="fi-FI" sz="2200" dirty="0"/>
              <a:t> </a:t>
            </a:r>
            <a:r>
              <a:rPr lang="en-US" altLang="fi-FI" sz="2200" dirty="0" err="1"/>
              <a:t>kuitenkin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rinnakkain</a:t>
            </a:r>
            <a:endParaRPr lang="en-US" altLang="fi-FI" sz="2200" dirty="0"/>
          </a:p>
          <a:p>
            <a:pPr eaLnBrk="1" hangingPunct="1"/>
            <a:r>
              <a:rPr lang="en-US" altLang="fi-FI" sz="2200" dirty="0" err="1"/>
              <a:t>Ulostulo</a:t>
            </a:r>
            <a:r>
              <a:rPr lang="en-US" altLang="fi-FI" sz="2200" dirty="0"/>
              <a:t> on n </a:t>
            </a:r>
            <a:r>
              <a:rPr lang="en-US" altLang="fi-FI" sz="2200" dirty="0" err="1"/>
              <a:t>kertaa</a:t>
            </a:r>
            <a:r>
              <a:rPr lang="en-US" altLang="fi-FI" sz="2200" dirty="0"/>
              <a:t> </a:t>
            </a:r>
            <a:r>
              <a:rPr lang="en-US" altLang="fi-FI" sz="2200" dirty="0" err="1"/>
              <a:t>suurempi</a:t>
            </a:r>
            <a:r>
              <a:rPr lang="en-US" altLang="fi-FI" sz="2200" dirty="0"/>
              <a:t> </a:t>
            </a:r>
            <a:r>
              <a:rPr lang="en-US" altLang="fi-FI" sz="2200" dirty="0" err="1"/>
              <a:t>kuin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yksittäisen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termoparin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jännite</a:t>
            </a:r>
            <a:endParaRPr lang="en-US" altLang="fi-FI" sz="2200" dirty="0"/>
          </a:p>
          <a:p>
            <a:pPr eaLnBrk="1" hangingPunct="1"/>
            <a:r>
              <a:rPr lang="en-US" altLang="fi-FI" sz="2200" dirty="0" err="1"/>
              <a:t>Käytetään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lisäämään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ulostulon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jännitettä</a:t>
            </a:r>
            <a:endParaRPr lang="en-US" altLang="fi-FI" sz="2200" dirty="0"/>
          </a:p>
          <a:p>
            <a:pPr eaLnBrk="1" hangingPunct="1"/>
            <a:r>
              <a:rPr lang="en-US" altLang="fi-FI" sz="2200" dirty="0" err="1"/>
              <a:t>Joskus</a:t>
            </a:r>
            <a:r>
              <a:rPr lang="en-US" altLang="fi-FI" sz="2200" dirty="0"/>
              <a:t> </a:t>
            </a:r>
            <a:r>
              <a:rPr lang="en-US" altLang="fi-FI" sz="2200" dirty="0" err="1"/>
              <a:t>toteutetaan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metallisilla</a:t>
            </a:r>
            <a:r>
              <a:rPr lang="en-US" altLang="fi-FI" sz="2200" dirty="0"/>
              <a:t> </a:t>
            </a:r>
            <a:r>
              <a:rPr lang="en-US" altLang="fi-FI" sz="2200" dirty="0" err="1"/>
              <a:t>termopareilla</a:t>
            </a:r>
            <a:endParaRPr lang="en-US" altLang="fi-FI" sz="1800" dirty="0"/>
          </a:p>
          <a:p>
            <a:pPr lvl="1" eaLnBrk="1" hangingPunct="1">
              <a:lnSpc>
                <a:spcPct val="90000"/>
              </a:lnSpc>
            </a:pPr>
            <a:endParaRPr lang="en-US" altLang="fi-FI" sz="500" dirty="0"/>
          </a:p>
        </p:txBody>
      </p:sp>
      <p:pic>
        <p:nvPicPr>
          <p:cNvPr id="123909" name="Picture 5">
            <a:extLst>
              <a:ext uri="{FF2B5EF4-FFF2-40B4-BE49-F238E27FC236}">
                <a16:creationId xmlns:a16="http://schemas.microsoft.com/office/drawing/2014/main" id="{B53198C1-10D0-4A67-95F3-F316D0B58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752600"/>
            <a:ext cx="3706813" cy="4114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64E677-177F-4506-872B-D55E0B360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DCC49E-714B-43E8-AC62-C00249D1D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F4F7CB9D-E61C-4515-BF3B-78CA87224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6701368" cy="11261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fi-FI" dirty="0" err="1"/>
              <a:t>Puolijohde</a:t>
            </a:r>
            <a:r>
              <a:rPr lang="en-US" altLang="fi-FI" dirty="0"/>
              <a:t>  P-N </a:t>
            </a:r>
            <a:r>
              <a:rPr lang="en-US" altLang="fi-FI" dirty="0" err="1"/>
              <a:t>Liitos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4E70C36-2529-405F-9590-B19FE6F14E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458200" cy="4790157"/>
          </a:xfrm>
        </p:spPr>
        <p:txBody>
          <a:bodyPr/>
          <a:lstStyle/>
          <a:p>
            <a:pPr eaLnBrk="1" hangingPunct="1"/>
            <a:r>
              <a:rPr lang="en-US" altLang="fi-FI" sz="1800" dirty="0" err="1"/>
              <a:t>Perustuu</a:t>
            </a:r>
            <a:r>
              <a:rPr lang="en-US" altLang="fi-FI" sz="1800" dirty="0"/>
              <a:t> </a:t>
            </a:r>
            <a:r>
              <a:rPr lang="en-US" altLang="fi-FI" sz="1800" dirty="0" err="1"/>
              <a:t>diodin</a:t>
            </a:r>
            <a:r>
              <a:rPr lang="en-US" altLang="fi-FI" sz="1800" dirty="0"/>
              <a:t> ja </a:t>
            </a:r>
            <a:r>
              <a:rPr lang="en-US" altLang="fi-FI" sz="1800" dirty="0" err="1"/>
              <a:t>transistorin</a:t>
            </a:r>
            <a:r>
              <a:rPr lang="en-US" altLang="fi-FI" sz="1800" dirty="0"/>
              <a:t> PN-</a:t>
            </a:r>
            <a:r>
              <a:rPr lang="en-US" altLang="fi-FI" sz="1800" dirty="0" err="1"/>
              <a:t>liitoksen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lämpötilariippuvuuteen</a:t>
            </a:r>
            <a:r>
              <a:rPr lang="en-US" altLang="fi-FI" sz="1800" dirty="0"/>
              <a:t>.</a:t>
            </a:r>
          </a:p>
          <a:p>
            <a:pPr eaLnBrk="1" hangingPunct="1"/>
            <a:r>
              <a:rPr lang="en-US" altLang="fi-FI" sz="1800" dirty="0" err="1"/>
              <a:t>Myötäsuuntaan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kytketty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liitos</a:t>
            </a:r>
            <a:r>
              <a:rPr lang="en-US" altLang="fi-FI" sz="1800" dirty="0"/>
              <a:t>, </a:t>
            </a:r>
            <a:r>
              <a:rPr lang="en-US" altLang="fi-FI" sz="1800" dirty="0" err="1"/>
              <a:t>joka</a:t>
            </a:r>
            <a:r>
              <a:rPr lang="en-US" altLang="fi-FI" sz="1800" dirty="0"/>
              <a:t> on </a:t>
            </a:r>
            <a:r>
              <a:rPr lang="en-US" altLang="fi-FI" sz="1800" dirty="0" err="1"/>
              <a:t>kytketty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virtalähteeseen</a:t>
            </a:r>
            <a:r>
              <a:rPr lang="en-US" altLang="fi-FI" sz="1800" dirty="0"/>
              <a:t>.</a:t>
            </a:r>
          </a:p>
          <a:p>
            <a:pPr eaLnBrk="1" hangingPunct="1"/>
            <a:r>
              <a:rPr lang="en-US" altLang="fi-FI" sz="1800" dirty="0" err="1"/>
              <a:t>Tavallisimmin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pii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materiaaliaa</a:t>
            </a:r>
            <a:r>
              <a:rPr lang="en-US" altLang="fi-FI" sz="1800" dirty="0"/>
              <a:t> ( </a:t>
            </a:r>
            <a:r>
              <a:rPr lang="en-US" altLang="fi-FI" sz="1800" dirty="0" err="1"/>
              <a:t>myös</a:t>
            </a:r>
            <a:r>
              <a:rPr lang="en-US" altLang="fi-FI" sz="1800" dirty="0"/>
              <a:t> germanium, gallium-arsenide </a:t>
            </a:r>
            <a:r>
              <a:rPr lang="en-US" altLang="fi-FI" sz="1800" dirty="0" err="1"/>
              <a:t>etc</a:t>
            </a:r>
            <a:r>
              <a:rPr lang="en-US" altLang="fi-FI" sz="1800" dirty="0"/>
              <a:t> )</a:t>
            </a:r>
          </a:p>
          <a:p>
            <a:pPr eaLnBrk="1" hangingPunct="1"/>
            <a:r>
              <a:rPr lang="en-US" altLang="fi-FI" sz="1800" dirty="0" err="1"/>
              <a:t>Tavallisimmin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mitataan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jännitettä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liitoksen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yli</a:t>
            </a:r>
            <a:r>
              <a:rPr lang="en-US" altLang="fi-FI" sz="1800" dirty="0"/>
              <a:t>.</a:t>
            </a:r>
          </a:p>
          <a:p>
            <a:pPr lvl="1" eaLnBrk="1" hangingPunct="1"/>
            <a:endParaRPr lang="en-US" altLang="fi-FI" sz="1800" dirty="0"/>
          </a:p>
        </p:txBody>
      </p:sp>
      <p:pic>
        <p:nvPicPr>
          <p:cNvPr id="57348" name="Picture 7">
            <a:extLst>
              <a:ext uri="{FF2B5EF4-FFF2-40B4-BE49-F238E27FC236}">
                <a16:creationId xmlns:a16="http://schemas.microsoft.com/office/drawing/2014/main" id="{97FA69D4-471F-4481-A4DA-1AEF48AE0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946170"/>
            <a:ext cx="5029200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377E14-3EE0-41D9-A614-92641767A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CD769-EDF4-461D-9F8A-AD0BDB161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27AF2BBC-943C-4C6A-911D-11BBBC747F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Puolijohde</a:t>
            </a:r>
            <a:r>
              <a:rPr lang="en-US" altLang="fi-FI" dirty="0"/>
              <a:t>  P-N </a:t>
            </a:r>
            <a:r>
              <a:rPr lang="en-US" altLang="fi-FI" dirty="0" err="1"/>
              <a:t>Liitos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DD867B2-9687-49A3-859D-1C5CFBA413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458200" cy="4411662"/>
          </a:xfrm>
        </p:spPr>
        <p:txBody>
          <a:bodyPr/>
          <a:lstStyle/>
          <a:p>
            <a:pPr eaLnBrk="1" hangingPunct="1"/>
            <a:r>
              <a:rPr lang="en-US" altLang="fi-FI" sz="2600" dirty="0" err="1"/>
              <a:t>Myötäsuuntainen</a:t>
            </a:r>
            <a:r>
              <a:rPr lang="en-US" altLang="fi-FI" sz="2600" dirty="0"/>
              <a:t> </a:t>
            </a:r>
            <a:r>
              <a:rPr lang="en-US" altLang="fi-FI" sz="2600" dirty="0" err="1"/>
              <a:t>cirta</a:t>
            </a:r>
            <a:r>
              <a:rPr lang="en-US" altLang="fi-FI" sz="2600" dirty="0"/>
              <a:t> </a:t>
            </a:r>
            <a:r>
              <a:rPr lang="en-US" altLang="fi-FI" sz="2600" dirty="0" err="1"/>
              <a:t>diodin</a:t>
            </a:r>
            <a:r>
              <a:rPr lang="en-US" altLang="fi-FI" sz="2600" dirty="0"/>
              <a:t> </a:t>
            </a:r>
            <a:r>
              <a:rPr lang="en-US" altLang="fi-FI" sz="2600" dirty="0" err="1"/>
              <a:t>läpi</a:t>
            </a:r>
            <a:endParaRPr lang="en-US" altLang="fi-FI" sz="2600" dirty="0"/>
          </a:p>
          <a:p>
            <a:pPr eaLnBrk="1" hangingPunct="1"/>
            <a:endParaRPr lang="en-US" altLang="fi-FI" sz="2600" dirty="0"/>
          </a:p>
          <a:p>
            <a:pPr eaLnBrk="1" hangingPunct="1"/>
            <a:endParaRPr lang="en-US" altLang="fi-FI" sz="2600" dirty="0"/>
          </a:p>
          <a:p>
            <a:pPr eaLnBrk="1" hangingPunct="1"/>
            <a:r>
              <a:rPr lang="en-US" altLang="fi-FI" sz="2600" dirty="0" err="1"/>
              <a:t>Jännite</a:t>
            </a:r>
            <a:r>
              <a:rPr lang="en-US" altLang="fi-FI" sz="2600" dirty="0"/>
              <a:t> </a:t>
            </a:r>
            <a:r>
              <a:rPr lang="en-US" altLang="fi-FI" sz="2600" dirty="0" err="1"/>
              <a:t>diodin</a:t>
            </a:r>
            <a:r>
              <a:rPr lang="en-US" altLang="fi-FI" sz="2600" dirty="0"/>
              <a:t> </a:t>
            </a:r>
            <a:r>
              <a:rPr lang="en-US" altLang="fi-FI" sz="2600" dirty="0" err="1"/>
              <a:t>yli</a:t>
            </a:r>
            <a:endParaRPr lang="en-US" altLang="fi-FI" sz="2600" dirty="0"/>
          </a:p>
          <a:p>
            <a:pPr lvl="1" eaLnBrk="1" hangingPunct="1"/>
            <a:r>
              <a:rPr lang="en-US" altLang="fi-FI" sz="2200" dirty="0"/>
              <a:t>I</a:t>
            </a:r>
            <a:r>
              <a:rPr lang="en-US" altLang="fi-FI" sz="2200" baseline="-25000" dirty="0"/>
              <a:t>0</a:t>
            </a:r>
            <a:r>
              <a:rPr lang="en-US" altLang="fi-FI" sz="2200" dirty="0"/>
              <a:t> - saturation current</a:t>
            </a:r>
          </a:p>
          <a:p>
            <a:pPr lvl="1" eaLnBrk="1" hangingPunct="1"/>
            <a:r>
              <a:rPr lang="en-US" altLang="fi-FI" sz="2200" dirty="0" err="1"/>
              <a:t>E</a:t>
            </a:r>
            <a:r>
              <a:rPr lang="en-US" altLang="fi-FI" sz="2200" baseline="-25000" dirty="0" err="1"/>
              <a:t>g</a:t>
            </a:r>
            <a:r>
              <a:rPr lang="en-US" altLang="fi-FI" sz="2200" dirty="0"/>
              <a:t> - band gap energy</a:t>
            </a:r>
          </a:p>
          <a:p>
            <a:pPr lvl="1" eaLnBrk="1" hangingPunct="1"/>
            <a:r>
              <a:rPr lang="en-US" altLang="fi-FI" sz="2200" dirty="0"/>
              <a:t>q - charge of electron</a:t>
            </a:r>
          </a:p>
          <a:p>
            <a:pPr lvl="1" eaLnBrk="1" hangingPunct="1"/>
            <a:r>
              <a:rPr lang="en-US" altLang="fi-FI" sz="2200" dirty="0"/>
              <a:t>k - </a:t>
            </a:r>
            <a:r>
              <a:rPr lang="en-US" altLang="fi-FI" sz="2200" dirty="0" err="1"/>
              <a:t>Boltzman’s</a:t>
            </a:r>
            <a:r>
              <a:rPr lang="en-US" altLang="fi-FI" sz="2200" dirty="0"/>
              <a:t> constant</a:t>
            </a:r>
          </a:p>
          <a:p>
            <a:pPr lvl="1" eaLnBrk="1" hangingPunct="1"/>
            <a:r>
              <a:rPr lang="en-US" altLang="fi-FI" sz="2200" dirty="0"/>
              <a:t>C - a temp. independent constant</a:t>
            </a:r>
          </a:p>
          <a:p>
            <a:pPr lvl="1" eaLnBrk="1" hangingPunct="1"/>
            <a:r>
              <a:rPr lang="en-US" altLang="fi-FI" sz="2200" dirty="0"/>
              <a:t>T - temperature (</a:t>
            </a:r>
            <a:r>
              <a:rPr lang="en-US" altLang="fi-FI" sz="2200" dirty="0">
                <a:latin typeface="Symbol" panose="05050102010706020507" pitchFamily="18" charset="2"/>
                <a:sym typeface="Symbol" panose="05050102010706020507" pitchFamily="18" charset="2"/>
              </a:rPr>
              <a:t></a:t>
            </a:r>
            <a:r>
              <a:rPr lang="en-US" altLang="fi-FI" sz="2200" dirty="0"/>
              <a:t>K)</a:t>
            </a:r>
          </a:p>
        </p:txBody>
      </p:sp>
      <p:pic>
        <p:nvPicPr>
          <p:cNvPr id="59396" name="Picture 9">
            <a:extLst>
              <a:ext uri="{FF2B5EF4-FFF2-40B4-BE49-F238E27FC236}">
                <a16:creationId xmlns:a16="http://schemas.microsoft.com/office/drawing/2014/main" id="{97052C5B-B9FC-4771-BED5-7FDDBA990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22098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7" name="Picture 10">
            <a:extLst>
              <a:ext uri="{FF2B5EF4-FFF2-40B4-BE49-F238E27FC236}">
                <a16:creationId xmlns:a16="http://schemas.microsoft.com/office/drawing/2014/main" id="{D3E2F53E-E26E-483E-9350-4E56AD936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61" y="2791619"/>
            <a:ext cx="24384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E2BB8D-81D5-4C68-A620-6841E7AC3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CE24FF-EAA2-4C89-A479-FF3AC73147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5CB6FB04-B6A1-412F-BDA3-F82260BF6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Puolijohde</a:t>
            </a:r>
            <a:r>
              <a:rPr lang="en-US" altLang="fi-FI" dirty="0"/>
              <a:t>  P-N </a:t>
            </a:r>
            <a:r>
              <a:rPr lang="en-US" altLang="fi-FI" dirty="0" err="1"/>
              <a:t>Liitos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EEA4C5A-80A2-4F3F-A658-18BB781CEE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458200" cy="4411662"/>
          </a:xfrm>
        </p:spPr>
        <p:txBody>
          <a:bodyPr/>
          <a:lstStyle/>
          <a:p>
            <a:pPr eaLnBrk="1" hangingPunct="1"/>
            <a:r>
              <a:rPr lang="en-US" altLang="fi-FI" dirty="0"/>
              <a:t>Jos  C ja I </a:t>
            </a:r>
            <a:r>
              <a:rPr lang="en-US" altLang="fi-FI" dirty="0" err="1"/>
              <a:t>ovat</a:t>
            </a:r>
            <a:r>
              <a:rPr lang="en-US" altLang="fi-FI" dirty="0"/>
              <a:t> </a:t>
            </a:r>
            <a:r>
              <a:rPr lang="en-US" altLang="fi-FI" dirty="0" err="1"/>
              <a:t>vakioita</a:t>
            </a:r>
            <a:r>
              <a:rPr lang="en-US" altLang="fi-FI" dirty="0"/>
              <a:t>, </a:t>
            </a:r>
            <a:r>
              <a:rPr lang="en-US" altLang="fi-FI" dirty="0" err="1"/>
              <a:t>V</a:t>
            </a:r>
            <a:r>
              <a:rPr lang="en-US" altLang="fi-FI" baseline="-25000" dirty="0" err="1"/>
              <a:t>f</a:t>
            </a:r>
            <a:r>
              <a:rPr lang="en-US" altLang="fi-FI" dirty="0"/>
              <a:t> on </a:t>
            </a:r>
            <a:r>
              <a:rPr lang="en-US" altLang="fi-FI" dirty="0" err="1"/>
              <a:t>lineaarinen</a:t>
            </a:r>
            <a:r>
              <a:rPr lang="en-US" altLang="fi-FI" dirty="0"/>
              <a:t> </a:t>
            </a:r>
            <a:r>
              <a:rPr lang="en-US" altLang="fi-FI" dirty="0" err="1"/>
              <a:t>lämpötilan</a:t>
            </a:r>
            <a:r>
              <a:rPr lang="en-US" altLang="fi-FI" dirty="0"/>
              <a:t> </a:t>
            </a:r>
            <a:r>
              <a:rPr lang="en-US" altLang="fi-FI" dirty="0" err="1"/>
              <a:t>suhteen</a:t>
            </a:r>
            <a:endParaRPr lang="en-US" altLang="fi-FI" dirty="0"/>
          </a:p>
          <a:p>
            <a:pPr eaLnBrk="1" hangingPunct="1"/>
            <a:r>
              <a:rPr lang="en-US" altLang="fi-FI" dirty="0" err="1"/>
              <a:t>Diodi</a:t>
            </a:r>
            <a:r>
              <a:rPr lang="en-US" altLang="fi-FI" dirty="0"/>
              <a:t> on NTC </a:t>
            </a:r>
            <a:r>
              <a:rPr lang="en-US" altLang="fi-FI" dirty="0" err="1"/>
              <a:t>komponentti</a:t>
            </a:r>
            <a:endParaRPr lang="en-US" altLang="fi-FI" dirty="0"/>
          </a:p>
          <a:p>
            <a:pPr eaLnBrk="1" hangingPunct="1"/>
            <a:r>
              <a:rPr lang="en-US" altLang="fi-FI" dirty="0" err="1"/>
              <a:t>Herkkyys</a:t>
            </a:r>
            <a:r>
              <a:rPr lang="en-US" altLang="fi-FI" dirty="0"/>
              <a:t>: 1-10mV/</a:t>
            </a:r>
            <a:r>
              <a:rPr lang="en-US" altLang="fi-FI" dirty="0">
                <a:latin typeface="Symbol" panose="05050102010706020507" pitchFamily="18" charset="2"/>
                <a:sym typeface="Symbol" panose="05050102010706020507" pitchFamily="18" charset="2"/>
              </a:rPr>
              <a:t></a:t>
            </a:r>
            <a:r>
              <a:rPr lang="en-US" altLang="fi-FI" dirty="0"/>
              <a:t>C (</a:t>
            </a:r>
            <a:r>
              <a:rPr lang="en-US" altLang="fi-FI" dirty="0" err="1"/>
              <a:t>riippuu</a:t>
            </a:r>
            <a:r>
              <a:rPr lang="en-US" altLang="fi-FI" dirty="0"/>
              <a:t> </a:t>
            </a:r>
            <a:r>
              <a:rPr lang="en-US" altLang="fi-FI" dirty="0" err="1"/>
              <a:t>virrasta</a:t>
            </a:r>
            <a:r>
              <a:rPr lang="en-US" altLang="fi-FI" dirty="0"/>
              <a:t>)</a:t>
            </a:r>
          </a:p>
        </p:txBody>
      </p:sp>
      <p:pic>
        <p:nvPicPr>
          <p:cNvPr id="114694" name="Picture 6">
            <a:extLst>
              <a:ext uri="{FF2B5EF4-FFF2-40B4-BE49-F238E27FC236}">
                <a16:creationId xmlns:a16="http://schemas.microsoft.com/office/drawing/2014/main" id="{E5AAAAB6-798F-4FD5-B3EE-81A23C71F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962400"/>
            <a:ext cx="4800600" cy="25019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07D47F-A5FD-42AE-B909-451FB6DE3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84B478-B846-4911-B8CB-07E372902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49782F3-8E32-472F-904E-5D43E343D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/>
              <a:t>Passiiviset ja aktiiviset  sensorit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3ECB419-59D2-4D6A-87B5-4753F6D608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z="2000"/>
              <a:t>Passiiviset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/>
              <a:t>Kehittävät signaalin suoraan ulostuloon ulkopuolisen stimulation vaikutuksesta  ilman ulkopuolista energian lähdettä. Ulostulosignaali saa energian stimulaatiosta. Esimerkkejä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700"/>
              <a:t>Termopari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700"/>
              <a:t>Piezosähköiset sensorit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/>
              <a:t>Aktiiviset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/>
              <a:t>Nämä sensorit tarvitsevat ulkopuolisen energian lähteen tai herätesignaalin toimiakseen. Ulostulo signaalin energia tulee virtalähteestä. Esimerkkejä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700"/>
              <a:t>Venymäliuska-sensorit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700"/>
              <a:t>Termistorit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700"/>
              <a:t>Chemo-vastukset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6F5EF-9018-406A-99A3-7F4746BE0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F2592A-3C05-41C4-8AE1-81538FBF1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91AA57E-B1E3-4034-B9F5-FF89C4703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Puolijohde</a:t>
            </a:r>
            <a:r>
              <a:rPr lang="en-US" altLang="fi-FI" dirty="0"/>
              <a:t>  P-N </a:t>
            </a:r>
            <a:r>
              <a:rPr lang="en-US" altLang="fi-FI" dirty="0" err="1"/>
              <a:t>Liitos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E497F24-9912-4D52-AC4B-0F4598E704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458200" cy="4411662"/>
          </a:xfrm>
        </p:spPr>
        <p:txBody>
          <a:bodyPr/>
          <a:lstStyle/>
          <a:p>
            <a:pPr eaLnBrk="1" hangingPunct="1"/>
            <a:r>
              <a:rPr lang="en-US" altLang="fi-FI" dirty="0" err="1"/>
              <a:t>Myötäsuuntainen</a:t>
            </a:r>
            <a:r>
              <a:rPr lang="en-US" altLang="fi-FI" dirty="0"/>
              <a:t> </a:t>
            </a:r>
            <a:r>
              <a:rPr lang="en-US" altLang="fi-FI" dirty="0" err="1"/>
              <a:t>esijännite</a:t>
            </a:r>
            <a:r>
              <a:rPr lang="en-US" altLang="fi-FI" dirty="0"/>
              <a:t> </a:t>
            </a:r>
            <a:r>
              <a:rPr lang="en-US" altLang="fi-FI" dirty="0" err="1"/>
              <a:t>virtalähteen</a:t>
            </a:r>
            <a:r>
              <a:rPr lang="en-US" altLang="fi-FI" dirty="0"/>
              <a:t> </a:t>
            </a:r>
            <a:r>
              <a:rPr lang="en-US" altLang="fi-FI" dirty="0" err="1"/>
              <a:t>avulla</a:t>
            </a:r>
            <a:endParaRPr lang="en-US" altLang="fi-FI" dirty="0"/>
          </a:p>
          <a:p>
            <a:pPr eaLnBrk="1" hangingPunct="1"/>
            <a:r>
              <a:rPr lang="en-US" altLang="fi-FI" dirty="0"/>
              <a:t>10-100</a:t>
            </a:r>
            <a:r>
              <a:rPr lang="en-US" altLang="fi-FI" dirty="0">
                <a:latin typeface="Symbol" panose="05050102010706020507" pitchFamily="18" charset="2"/>
              </a:rPr>
              <a:t>m</a:t>
            </a:r>
            <a:r>
              <a:rPr lang="en-US" altLang="fi-FI" dirty="0"/>
              <a:t>A </a:t>
            </a:r>
            <a:r>
              <a:rPr lang="en-US" altLang="fi-FI" dirty="0" err="1"/>
              <a:t>tyypillisesti</a:t>
            </a:r>
            <a:r>
              <a:rPr lang="en-US" altLang="fi-FI" dirty="0"/>
              <a:t> (</a:t>
            </a:r>
            <a:r>
              <a:rPr lang="en-US" altLang="fi-FI" dirty="0" err="1"/>
              <a:t>Pieni</a:t>
            </a:r>
            <a:r>
              <a:rPr lang="en-US" altLang="fi-FI" dirty="0"/>
              <a:t> </a:t>
            </a:r>
            <a:r>
              <a:rPr lang="en-US" altLang="fi-FI" dirty="0" err="1"/>
              <a:t>virta</a:t>
            </a:r>
            <a:r>
              <a:rPr lang="en-US" altLang="fi-FI" dirty="0"/>
              <a:t> - </a:t>
            </a:r>
            <a:r>
              <a:rPr lang="en-US" altLang="fi-FI" dirty="0" err="1"/>
              <a:t>herkempi</a:t>
            </a:r>
            <a:r>
              <a:rPr lang="en-US" altLang="fi-FI" dirty="0"/>
              <a:t>)</a:t>
            </a:r>
          </a:p>
          <a:p>
            <a:pPr eaLnBrk="1" hangingPunct="1"/>
            <a:r>
              <a:rPr lang="en-US" altLang="fi-FI" dirty="0" err="1"/>
              <a:t>Maximi</a:t>
            </a:r>
            <a:r>
              <a:rPr lang="en-US" altLang="fi-FI" dirty="0"/>
              <a:t> </a:t>
            </a:r>
            <a:r>
              <a:rPr lang="en-US" altLang="fi-FI" dirty="0" err="1"/>
              <a:t>alue</a:t>
            </a:r>
            <a:r>
              <a:rPr lang="en-US" altLang="fi-FI" dirty="0"/>
              <a:t>  (</a:t>
            </a:r>
            <a:r>
              <a:rPr lang="en-US" altLang="fi-FI" dirty="0" err="1"/>
              <a:t>pii</a:t>
            </a:r>
            <a:r>
              <a:rPr lang="en-US" altLang="fi-FI" dirty="0"/>
              <a:t> ) –55 to 150</a:t>
            </a:r>
            <a:r>
              <a:rPr lang="en-US" altLang="fi-FI" dirty="0">
                <a:latin typeface="Symbol" panose="05050102010706020507" pitchFamily="18" charset="2"/>
                <a:sym typeface="Symbol" panose="05050102010706020507" pitchFamily="18" charset="2"/>
              </a:rPr>
              <a:t></a:t>
            </a:r>
            <a:r>
              <a:rPr lang="en-US" altLang="fi-FI" dirty="0"/>
              <a:t>C</a:t>
            </a:r>
          </a:p>
          <a:p>
            <a:pPr eaLnBrk="1" hangingPunct="1"/>
            <a:r>
              <a:rPr lang="en-US" altLang="fi-FI" dirty="0" err="1"/>
              <a:t>Tarkkuus</a:t>
            </a:r>
            <a:r>
              <a:rPr lang="en-US" altLang="fi-FI" dirty="0"/>
              <a:t>: ±0.1 </a:t>
            </a:r>
            <a:r>
              <a:rPr lang="en-US" altLang="fi-FI" dirty="0">
                <a:latin typeface="Symbol" panose="05050102010706020507" pitchFamily="18" charset="2"/>
                <a:sym typeface="Symbol" panose="05050102010706020507" pitchFamily="18" charset="2"/>
              </a:rPr>
              <a:t></a:t>
            </a:r>
            <a:r>
              <a:rPr lang="en-US" altLang="fi-FI" dirty="0"/>
              <a:t>C </a:t>
            </a:r>
            <a:r>
              <a:rPr lang="en-US" altLang="fi-FI" dirty="0" err="1"/>
              <a:t>tyypillisesti</a:t>
            </a:r>
            <a:endParaRPr lang="en-US" altLang="fi-FI" dirty="0"/>
          </a:p>
          <a:p>
            <a:pPr eaLnBrk="1" hangingPunct="1"/>
            <a:r>
              <a:rPr lang="en-US" altLang="fi-FI" dirty="0" err="1"/>
              <a:t>Itselämpenemisestä</a:t>
            </a:r>
            <a:r>
              <a:rPr lang="en-US" altLang="fi-FI" dirty="0"/>
              <a:t> </a:t>
            </a:r>
            <a:r>
              <a:rPr lang="en-US" altLang="fi-FI" dirty="0" err="1"/>
              <a:t>johtuva</a:t>
            </a:r>
            <a:r>
              <a:rPr lang="en-US" altLang="fi-FI" dirty="0"/>
              <a:t> </a:t>
            </a:r>
            <a:r>
              <a:rPr lang="en-US" altLang="fi-FI" dirty="0" err="1"/>
              <a:t>virhe</a:t>
            </a:r>
            <a:r>
              <a:rPr lang="en-US" altLang="fi-FI" dirty="0"/>
              <a:t>: 0.5 </a:t>
            </a:r>
            <a:r>
              <a:rPr lang="en-US" altLang="fi-FI" dirty="0" err="1"/>
              <a:t>mW</a:t>
            </a:r>
            <a:r>
              <a:rPr lang="en-US" altLang="fi-FI" dirty="0"/>
              <a:t>/</a:t>
            </a:r>
            <a:r>
              <a:rPr lang="en-US" altLang="fi-FI" dirty="0">
                <a:latin typeface="Symbol" panose="05050102010706020507" pitchFamily="18" charset="2"/>
                <a:sym typeface="Symbol" panose="05050102010706020507" pitchFamily="18" charset="2"/>
              </a:rPr>
              <a:t></a:t>
            </a:r>
            <a:r>
              <a:rPr lang="en-US" altLang="fi-FI" dirty="0"/>
              <a:t>C</a:t>
            </a:r>
          </a:p>
          <a:p>
            <a:pPr eaLnBrk="1" hangingPunct="1"/>
            <a:r>
              <a:rPr lang="en-US" altLang="fi-FI" dirty="0" err="1"/>
              <a:t>Pakkaus</a:t>
            </a:r>
            <a:r>
              <a:rPr lang="en-US" altLang="fi-FI" dirty="0"/>
              <a:t>: </a:t>
            </a:r>
            <a:r>
              <a:rPr lang="en-US" altLang="fi-FI" dirty="0" err="1"/>
              <a:t>Diodi</a:t>
            </a:r>
            <a:r>
              <a:rPr lang="en-US" altLang="fi-FI" dirty="0"/>
              <a:t> tai </a:t>
            </a:r>
            <a:r>
              <a:rPr lang="en-US" altLang="fi-FI" dirty="0" err="1"/>
              <a:t>transistori</a:t>
            </a:r>
            <a:r>
              <a:rPr lang="en-US" altLang="fi-FI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0967D-555B-4AC7-BA2A-E68D59CB7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7E9103-E5F0-48C3-8448-469481DB8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A1DAC3B-45F5-42E5-9195-F028908B9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Lämpötilasensoreiden</a:t>
            </a:r>
            <a:r>
              <a:rPr lang="en-US" altLang="fi-FI" dirty="0"/>
              <a:t> </a:t>
            </a:r>
            <a:r>
              <a:rPr lang="en-US" altLang="fi-FI" dirty="0" err="1"/>
              <a:t>vertailu</a:t>
            </a:r>
            <a:endParaRPr lang="en-US" altLang="fi-FI" dirty="0"/>
          </a:p>
        </p:txBody>
      </p:sp>
      <p:pic>
        <p:nvPicPr>
          <p:cNvPr id="65539" name="Picture 3">
            <a:extLst>
              <a:ext uri="{FF2B5EF4-FFF2-40B4-BE49-F238E27FC236}">
                <a16:creationId xmlns:a16="http://schemas.microsoft.com/office/drawing/2014/main" id="{7C5898EA-1D99-4125-9163-7F7E18FCE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132013"/>
            <a:ext cx="86233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4EC92D-414B-4818-9E4C-E64487454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9B01BA-AA12-43C8-8DC7-8C1090F90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F3D09AD-3073-4F73-B3AC-D3D33A5ED1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7421448" cy="6941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fi-FI" dirty="0" err="1"/>
              <a:t>Resistiiviset</a:t>
            </a:r>
            <a:r>
              <a:rPr lang="en-US" altLang="fi-FI" dirty="0"/>
              <a:t> </a:t>
            </a:r>
            <a:r>
              <a:rPr lang="en-US" altLang="fi-FI" dirty="0" err="1"/>
              <a:t>paikkasensorit</a:t>
            </a:r>
            <a:endParaRPr lang="en-US" altLang="fi-FI" dirty="0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EA64A871-A18A-4F57-9B0C-04432C87EC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30076" y="981884"/>
            <a:ext cx="8229600" cy="4104456"/>
          </a:xfrm>
        </p:spPr>
        <p:txBody>
          <a:bodyPr/>
          <a:lstStyle/>
          <a:p>
            <a:pPr eaLnBrk="1" hangingPunct="1"/>
            <a:r>
              <a:rPr lang="en-US" altLang="fi-FI" sz="2000" dirty="0" err="1"/>
              <a:t>Liikkuvalla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kontaktilla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varustettua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vastusta</a:t>
            </a:r>
            <a:r>
              <a:rPr lang="en-US" altLang="fi-FI" sz="2000" dirty="0"/>
              <a:t> ( </a:t>
            </a:r>
            <a:r>
              <a:rPr lang="en-US" altLang="fi-FI" sz="2000" dirty="0" err="1"/>
              <a:t>potentiometri</a:t>
            </a:r>
            <a:r>
              <a:rPr lang="en-US" altLang="fi-FI" sz="2000" dirty="0"/>
              <a:t> )</a:t>
            </a:r>
            <a:r>
              <a:rPr lang="en-US" altLang="fi-FI" sz="2000" dirty="0" err="1"/>
              <a:t>voidaan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käyttää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liikkeen</a:t>
            </a:r>
            <a:r>
              <a:rPr lang="en-US" altLang="fi-FI" sz="2000" dirty="0"/>
              <a:t> tai </a:t>
            </a:r>
            <a:r>
              <a:rPr lang="en-US" altLang="fi-FI" sz="2000" dirty="0" err="1"/>
              <a:t>kiertymän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mittaukseen</a:t>
            </a:r>
            <a:r>
              <a:rPr lang="en-US" altLang="fi-FI" sz="2000" dirty="0"/>
              <a:t>.</a:t>
            </a:r>
          </a:p>
          <a:p>
            <a:pPr lvl="1" eaLnBrk="1" hangingPunct="1"/>
            <a:r>
              <a:rPr lang="en-US" altLang="fi-FI" sz="1800" dirty="0" err="1"/>
              <a:t>Tunnettu</a:t>
            </a:r>
            <a:r>
              <a:rPr lang="en-US" altLang="fi-FI" sz="1800" dirty="0"/>
              <a:t> </a:t>
            </a:r>
            <a:r>
              <a:rPr lang="en-US" altLang="fi-FI" sz="1800" dirty="0" err="1"/>
              <a:t>jännite</a:t>
            </a:r>
            <a:r>
              <a:rPr lang="en-US" altLang="fi-FI" sz="1800" dirty="0"/>
              <a:t> </a:t>
            </a:r>
            <a:r>
              <a:rPr lang="en-US" altLang="fi-FI" sz="1800" dirty="0" err="1"/>
              <a:t>syötetään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vastuksen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molempiin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päihin</a:t>
            </a:r>
            <a:r>
              <a:rPr lang="en-US" altLang="fi-FI" sz="1800" dirty="0"/>
              <a:t>.</a:t>
            </a:r>
          </a:p>
          <a:p>
            <a:pPr lvl="1" eaLnBrk="1" hangingPunct="1"/>
            <a:r>
              <a:rPr lang="en-US" altLang="fi-FI" sz="1800" dirty="0" err="1"/>
              <a:t>Kontakti</a:t>
            </a:r>
            <a:r>
              <a:rPr lang="en-US" altLang="fi-FI" sz="1800" dirty="0"/>
              <a:t> on </a:t>
            </a:r>
            <a:r>
              <a:rPr lang="en-US" altLang="fi-FI" sz="1800" dirty="0" err="1"/>
              <a:t>kiinnitetty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liikkuvaan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kohteeseen</a:t>
            </a:r>
            <a:endParaRPr lang="en-US" altLang="fi-FI" sz="1800" dirty="0"/>
          </a:p>
          <a:p>
            <a:pPr lvl="1" eaLnBrk="1" hangingPunct="1"/>
            <a:r>
              <a:rPr lang="en-US" altLang="fi-FI" sz="1800" dirty="0" err="1"/>
              <a:t>Ulostulojännite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kontaktissa</a:t>
            </a:r>
            <a:r>
              <a:rPr lang="en-US" altLang="fi-FI" sz="1800" dirty="0"/>
              <a:t> on </a:t>
            </a:r>
            <a:r>
              <a:rPr lang="en-US" altLang="fi-FI" sz="1800" dirty="0" err="1"/>
              <a:t>verrannollinen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liikesiirtymään</a:t>
            </a:r>
            <a:r>
              <a:rPr lang="en-US" altLang="fi-FI" sz="1800" dirty="0"/>
              <a:t> </a:t>
            </a:r>
          </a:p>
          <a:p>
            <a:pPr eaLnBrk="1" hangingPunct="1"/>
            <a:r>
              <a:rPr lang="en-US" altLang="fi-FI" sz="2000" dirty="0" err="1"/>
              <a:t>Huomautukset</a:t>
            </a:r>
            <a:endParaRPr lang="en-US" altLang="fi-FI" sz="2000" dirty="0"/>
          </a:p>
          <a:p>
            <a:pPr lvl="1" eaLnBrk="1" hangingPunct="1"/>
            <a:r>
              <a:rPr lang="en-US" altLang="fi-FI" sz="1800" dirty="0" err="1"/>
              <a:t>Epälineaarisuudet</a:t>
            </a:r>
            <a:r>
              <a:rPr lang="en-US" altLang="fi-FI" sz="1800" dirty="0"/>
              <a:t> </a:t>
            </a:r>
            <a:r>
              <a:rPr lang="en-US" altLang="fi-FI" sz="1800" dirty="0" err="1"/>
              <a:t>johtuvat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kuormituksesta</a:t>
            </a:r>
            <a:endParaRPr lang="en-US" altLang="fi-FI" sz="1800" dirty="0"/>
          </a:p>
          <a:p>
            <a:pPr lvl="1" eaLnBrk="1" hangingPunct="1"/>
            <a:r>
              <a:rPr lang="en-US" altLang="fi-FI" sz="1800" dirty="0" err="1"/>
              <a:t>Resoluutio</a:t>
            </a:r>
            <a:r>
              <a:rPr lang="en-US" altLang="fi-FI" sz="1800" dirty="0"/>
              <a:t>  </a:t>
            </a:r>
            <a:r>
              <a:rPr lang="en-US" altLang="fi-FI" sz="1800" dirty="0" err="1"/>
              <a:t>rajoittunut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vastuslangan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kierroslukumäärästä</a:t>
            </a:r>
            <a:r>
              <a:rPr lang="en-US" altLang="fi-FI" sz="1800" dirty="0"/>
              <a:t>/</a:t>
            </a:r>
            <a:r>
              <a:rPr lang="en-US" altLang="fi-FI" sz="1800" dirty="0" err="1"/>
              <a:t>liikeratayksikkö</a:t>
            </a:r>
            <a:r>
              <a:rPr lang="en-US" altLang="fi-FI" sz="1800" dirty="0"/>
              <a:t> </a:t>
            </a:r>
            <a:r>
              <a:rPr lang="en-US" altLang="fi-FI" sz="1800" dirty="0" err="1"/>
              <a:t>johtuen</a:t>
            </a:r>
            <a:endParaRPr lang="en-US" altLang="fi-FI" sz="1800" dirty="0"/>
          </a:p>
          <a:p>
            <a:pPr lvl="1" eaLnBrk="1" hangingPunct="1"/>
            <a:r>
              <a:rPr lang="en-US" altLang="fi-FI" sz="1800" dirty="0" err="1"/>
              <a:t>Kontaktin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kuluminen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aiheutuu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kitkasta</a:t>
            </a:r>
            <a:endParaRPr lang="en-US" altLang="fi-FI" sz="1800" dirty="0"/>
          </a:p>
        </p:txBody>
      </p:sp>
      <p:pic>
        <p:nvPicPr>
          <p:cNvPr id="67588" name="Picture 4">
            <a:extLst>
              <a:ext uri="{FF2B5EF4-FFF2-40B4-BE49-F238E27FC236}">
                <a16:creationId xmlns:a16="http://schemas.microsoft.com/office/drawing/2014/main" id="{20FB6B23-3CD0-40FF-93E2-BCF52AEA9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35" y="4079580"/>
            <a:ext cx="862330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F2091-C6AD-4F75-AED2-B1F412701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D5D269-0538-4C51-8296-1317A4766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ADBD9EA0-809B-4D76-99A1-4EE37F13B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73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fi-FI" dirty="0" err="1"/>
              <a:t>Kapasitiiviset</a:t>
            </a:r>
            <a:r>
              <a:rPr lang="en-US" altLang="fi-FI" dirty="0"/>
              <a:t> </a:t>
            </a:r>
            <a:r>
              <a:rPr lang="en-US" altLang="fi-FI" dirty="0" err="1"/>
              <a:t>liikesiirtymä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6C6B880-32C3-4822-9A80-C1E90A5AB4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437070"/>
            <a:ext cx="8610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z="1800" dirty="0" err="1"/>
              <a:t>Yhdensuuntaisten</a:t>
            </a:r>
            <a:r>
              <a:rPr lang="en-US" altLang="fi-FI" sz="1800" dirty="0"/>
              <a:t> ja </a:t>
            </a:r>
            <a:r>
              <a:rPr lang="en-US" altLang="fi-FI" sz="1800" dirty="0" err="1"/>
              <a:t>rinnakkaisten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levyjen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kapasitanssi</a:t>
            </a:r>
            <a:r>
              <a:rPr lang="en-US" altLang="fi-FI" sz="1800" dirty="0"/>
              <a:t> on </a:t>
            </a:r>
          </a:p>
          <a:p>
            <a:pPr eaLnBrk="1" hangingPunct="1">
              <a:lnSpc>
                <a:spcPct val="90000"/>
              </a:lnSpc>
            </a:pPr>
            <a:endParaRPr lang="en-US" altLang="fi-FI" sz="1800" dirty="0"/>
          </a:p>
          <a:p>
            <a:pPr eaLnBrk="1" hangingPunct="1">
              <a:lnSpc>
                <a:spcPct val="90000"/>
              </a:lnSpc>
            </a:pPr>
            <a:endParaRPr lang="en-US" altLang="fi-FI" sz="1800" dirty="0"/>
          </a:p>
          <a:p>
            <a:pPr eaLnBrk="1" hangingPunct="1">
              <a:lnSpc>
                <a:spcPct val="90000"/>
              </a:lnSpc>
            </a:pPr>
            <a:endParaRPr lang="en-US" altLang="fi-FI" sz="18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/>
              <a:t>d on </a:t>
            </a:r>
            <a:r>
              <a:rPr lang="en-US" altLang="fi-FI" sz="1600" dirty="0" err="1"/>
              <a:t>levyjen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välimatka</a:t>
            </a:r>
            <a:r>
              <a:rPr lang="en-US" altLang="fi-FI" sz="1600" dirty="0"/>
              <a:t>, A on </a:t>
            </a:r>
            <a:r>
              <a:rPr lang="en-US" altLang="fi-FI" sz="1600" dirty="0" err="1"/>
              <a:t>levyjen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pinta</a:t>
            </a:r>
            <a:r>
              <a:rPr lang="en-US" altLang="fi-FI" sz="1600" dirty="0"/>
              <a:t>-ala, ε</a:t>
            </a:r>
            <a:r>
              <a:rPr lang="en-US" altLang="fi-FI" sz="1600" baseline="-25000" dirty="0"/>
              <a:t>0</a:t>
            </a:r>
            <a:r>
              <a:rPr lang="en-US" altLang="fi-FI" sz="1600" dirty="0"/>
              <a:t> on </a:t>
            </a:r>
            <a:r>
              <a:rPr lang="en-US" altLang="fi-FI" sz="1600" dirty="0" err="1"/>
              <a:t>ilman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permittiivisyys</a:t>
            </a:r>
            <a:r>
              <a:rPr lang="en-US" altLang="fi-FI" sz="1600" dirty="0"/>
              <a:t> </a:t>
            </a:r>
            <a:r>
              <a:rPr lang="en-US" altLang="fi-FI" sz="1600" dirty="0" err="1"/>
              <a:t>ε</a:t>
            </a:r>
            <a:r>
              <a:rPr lang="en-US" altLang="fi-FI" sz="1600" baseline="-25000" dirty="0" err="1"/>
              <a:t>r</a:t>
            </a:r>
            <a:r>
              <a:rPr lang="en-US" altLang="fi-FI" sz="1600" dirty="0"/>
              <a:t> on </a:t>
            </a:r>
            <a:r>
              <a:rPr lang="en-US" altLang="fi-FI" sz="1600" dirty="0" err="1"/>
              <a:t>suhteellinen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väliaineen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permiittiivisyys</a:t>
            </a:r>
            <a:endParaRPr lang="en-US" altLang="fi-FI" sz="1600" dirty="0"/>
          </a:p>
          <a:p>
            <a:pPr eaLnBrk="1" hangingPunct="1">
              <a:lnSpc>
                <a:spcPct val="90000"/>
              </a:lnSpc>
            </a:pPr>
            <a:r>
              <a:rPr lang="en-US" altLang="fi-FI" sz="1800" dirty="0" err="1"/>
              <a:t>Liikkuva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kohde</a:t>
            </a:r>
            <a:r>
              <a:rPr lang="en-US" altLang="fi-FI" sz="1800" dirty="0"/>
              <a:t> on </a:t>
            </a:r>
            <a:r>
              <a:rPr lang="en-US" altLang="fi-FI" sz="1800" dirty="0" err="1"/>
              <a:t>asetettu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levyjen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väliin</a:t>
            </a:r>
            <a:r>
              <a:rPr lang="en-US" altLang="fi-FI" sz="1800" dirty="0"/>
              <a:t> ja </a:t>
            </a:r>
            <a:r>
              <a:rPr lang="en-US" altLang="fi-FI" sz="1800" dirty="0" err="1"/>
              <a:t>kohteen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liike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muuttaa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kapasitanssia</a:t>
            </a:r>
            <a:r>
              <a:rPr lang="en-US" altLang="fi-FI" sz="18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fi-FI" sz="1800" dirty="0"/>
          </a:p>
          <a:p>
            <a:pPr eaLnBrk="1" hangingPunct="1">
              <a:lnSpc>
                <a:spcPct val="90000"/>
              </a:lnSpc>
            </a:pPr>
            <a:endParaRPr lang="en-US" altLang="fi-FI" sz="1800" dirty="0"/>
          </a:p>
          <a:p>
            <a:pPr eaLnBrk="1" hangingPunct="1">
              <a:lnSpc>
                <a:spcPct val="90000"/>
              </a:lnSpc>
            </a:pPr>
            <a:endParaRPr lang="en-US" altLang="fi-FI" sz="18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fi-FI" sz="1800" dirty="0"/>
          </a:p>
        </p:txBody>
      </p:sp>
      <p:pic>
        <p:nvPicPr>
          <p:cNvPr id="69636" name="Picture 4">
            <a:extLst>
              <a:ext uri="{FF2B5EF4-FFF2-40B4-BE49-F238E27FC236}">
                <a16:creationId xmlns:a16="http://schemas.microsoft.com/office/drawing/2014/main" id="{A10F5648-B50C-4144-9508-87066AD10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38862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7" name="Picture 5">
            <a:extLst>
              <a:ext uri="{FF2B5EF4-FFF2-40B4-BE49-F238E27FC236}">
                <a16:creationId xmlns:a16="http://schemas.microsoft.com/office/drawing/2014/main" id="{D621E5AA-EF3B-4ACD-BB96-1ADF9B30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76402"/>
            <a:ext cx="73533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7BC2CE-F71C-4DE1-8C40-E39113C15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E6CB40-750E-4031-A378-05617A630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E2763E40-D382-4607-AA50-46B6388A1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543800" cy="11569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fi-FI" dirty="0" err="1"/>
              <a:t>Induktiiviset</a:t>
            </a:r>
            <a:r>
              <a:rPr lang="en-US" altLang="fi-FI" dirty="0"/>
              <a:t> </a:t>
            </a:r>
            <a:r>
              <a:rPr lang="en-US" altLang="fi-FI" dirty="0" err="1"/>
              <a:t>liikesiirtymä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A41B5312-284D-47CB-9628-20DA633A66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" y="1196752"/>
            <a:ext cx="845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z="2000" dirty="0"/>
              <a:t>Linear Variable Differential Transformer (LVDT)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 dirty="0" err="1"/>
              <a:t>Magneettisen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rungon</a:t>
            </a:r>
            <a:r>
              <a:rPr lang="en-US" altLang="fi-FI" sz="1800" dirty="0"/>
              <a:t> like </a:t>
            </a:r>
            <a:r>
              <a:rPr lang="en-US" altLang="fi-FI" sz="1800" dirty="0" err="1"/>
              <a:t>muuttaa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keskinäisinduktanssia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kahden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toisio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kelan</a:t>
            </a:r>
            <a:r>
              <a:rPr lang="en-US" altLang="fi-FI" sz="1800" dirty="0"/>
              <a:t> ja </a:t>
            </a:r>
            <a:r>
              <a:rPr lang="en-US" altLang="fi-FI" sz="1800" dirty="0" err="1"/>
              <a:t>ensiökelan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välillä</a:t>
            </a:r>
            <a:endParaRPr lang="en-US" altLang="fi-FI" sz="1800" dirty="0"/>
          </a:p>
          <a:p>
            <a:pPr lvl="1" eaLnBrk="1" hangingPunct="1">
              <a:lnSpc>
                <a:spcPct val="90000"/>
              </a:lnSpc>
            </a:pPr>
            <a:endParaRPr lang="en-US" altLang="fi-FI" sz="1800" dirty="0"/>
          </a:p>
          <a:p>
            <a:pPr lvl="1" eaLnBrk="1" hangingPunct="1">
              <a:lnSpc>
                <a:spcPct val="90000"/>
              </a:lnSpc>
            </a:pPr>
            <a:endParaRPr lang="en-US" altLang="fi-FI" sz="1800" dirty="0"/>
          </a:p>
          <a:p>
            <a:pPr lvl="1" eaLnBrk="1" hangingPunct="1">
              <a:lnSpc>
                <a:spcPct val="90000"/>
              </a:lnSpc>
            </a:pPr>
            <a:endParaRPr lang="en-US" altLang="fi-FI" sz="1800" dirty="0"/>
          </a:p>
          <a:p>
            <a:pPr lvl="1" eaLnBrk="1" hangingPunct="1">
              <a:lnSpc>
                <a:spcPct val="90000"/>
              </a:lnSpc>
            </a:pPr>
            <a:endParaRPr lang="en-US" altLang="fi-FI" sz="1800" dirty="0"/>
          </a:p>
          <a:p>
            <a:pPr lvl="1" eaLnBrk="1" hangingPunct="1">
              <a:lnSpc>
                <a:spcPct val="90000"/>
              </a:lnSpc>
            </a:pPr>
            <a:endParaRPr lang="en-US" altLang="fi-FI" sz="1800" dirty="0"/>
          </a:p>
          <a:p>
            <a:pPr lvl="1" eaLnBrk="1" hangingPunct="1">
              <a:lnSpc>
                <a:spcPct val="90000"/>
              </a:lnSpc>
            </a:pPr>
            <a:endParaRPr lang="en-US" altLang="fi-FI" sz="18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1800" dirty="0" err="1"/>
              <a:t>Ensiökela</a:t>
            </a:r>
            <a:r>
              <a:rPr lang="en-US" altLang="fi-FI" sz="1800" dirty="0"/>
              <a:t>: </a:t>
            </a:r>
            <a:r>
              <a:rPr lang="en-US" altLang="fi-FI" sz="1800" dirty="0" err="1"/>
              <a:t>V</a:t>
            </a:r>
            <a:r>
              <a:rPr lang="en-US" altLang="fi-FI" sz="1800" baseline="-25000" dirty="0" err="1"/>
              <a:t>S</a:t>
            </a:r>
            <a:r>
              <a:rPr lang="en-US" altLang="fi-FI" sz="1800" dirty="0" err="1"/>
              <a:t>sin</a:t>
            </a:r>
            <a:r>
              <a:rPr lang="en-US" altLang="fi-FI" sz="1800" dirty="0"/>
              <a:t>(</a:t>
            </a:r>
            <a:r>
              <a:rPr lang="en-US" altLang="fi-FI" sz="1800" dirty="0" err="1"/>
              <a:t>ωt</a:t>
            </a:r>
            <a:r>
              <a:rPr lang="en-US" altLang="fi-FI" sz="18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 dirty="0" err="1"/>
              <a:t>Toisiokelaan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indusoitunut</a:t>
            </a:r>
            <a:r>
              <a:rPr lang="en-US" altLang="fi-FI" sz="1800" dirty="0"/>
              <a:t> </a:t>
            </a:r>
            <a:r>
              <a:rPr lang="en-US" altLang="fi-FI" sz="1800" dirty="0" err="1"/>
              <a:t>jännite</a:t>
            </a:r>
            <a:r>
              <a:rPr lang="en-US" altLang="fi-FI" sz="1800" dirty="0"/>
              <a:t> emf: V</a:t>
            </a:r>
            <a:r>
              <a:rPr lang="en-US" altLang="fi-FI" sz="1800" baseline="-25000" dirty="0"/>
              <a:t>1</a:t>
            </a:r>
            <a:r>
              <a:rPr lang="en-US" altLang="fi-FI" sz="1800" dirty="0"/>
              <a:t>=k</a:t>
            </a:r>
            <a:r>
              <a:rPr lang="en-US" altLang="fi-FI" sz="1800" baseline="-25000" dirty="0"/>
              <a:t>1</a:t>
            </a:r>
            <a:r>
              <a:rPr lang="en-US" altLang="fi-FI" sz="1800" dirty="0"/>
              <a:t>sin(</a:t>
            </a:r>
            <a:r>
              <a:rPr lang="en-US" altLang="fi-FI" sz="1800" dirty="0" err="1"/>
              <a:t>ωt+</a:t>
            </a:r>
            <a:r>
              <a:rPr lang="en-US" altLang="fi-FI" sz="1800" dirty="0" err="1">
                <a:latin typeface="Lucida Grande" pitchFamily="28" charset="0"/>
              </a:rPr>
              <a:t>ϕ</a:t>
            </a:r>
            <a:r>
              <a:rPr lang="en-US" altLang="fi-FI" sz="1800" dirty="0"/>
              <a:t>) and V</a:t>
            </a:r>
            <a:r>
              <a:rPr lang="en-US" altLang="fi-FI" sz="1800" baseline="-25000" dirty="0"/>
              <a:t>2</a:t>
            </a:r>
            <a:r>
              <a:rPr lang="en-US" altLang="fi-FI" sz="1800" dirty="0"/>
              <a:t>=k</a:t>
            </a:r>
            <a:r>
              <a:rPr lang="en-US" altLang="fi-FI" sz="1800" baseline="-25000" dirty="0"/>
              <a:t>2</a:t>
            </a:r>
            <a:r>
              <a:rPr lang="en-US" altLang="fi-FI" sz="1800" dirty="0"/>
              <a:t>sin(</a:t>
            </a:r>
            <a:r>
              <a:rPr lang="en-US" altLang="fi-FI" sz="1800" dirty="0" err="1"/>
              <a:t>ωt+</a:t>
            </a:r>
            <a:r>
              <a:rPr lang="en-US" altLang="fi-FI" sz="1800" dirty="0" err="1">
                <a:latin typeface="Lucida Grande" pitchFamily="28" charset="0"/>
              </a:rPr>
              <a:t>ϕ</a:t>
            </a:r>
            <a:r>
              <a:rPr lang="en-US" altLang="fi-FI" sz="1800" dirty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700" dirty="0"/>
              <a:t>k1 ja  k2 </a:t>
            </a:r>
            <a:r>
              <a:rPr lang="en-US" altLang="fi-FI" sz="1700" dirty="0" err="1"/>
              <a:t>riippuvat</a:t>
            </a:r>
            <a:r>
              <a:rPr lang="en-US" altLang="fi-FI" sz="1700" dirty="0"/>
              <a:t> </a:t>
            </a:r>
            <a:r>
              <a:rPr lang="en-US" altLang="fi-FI" sz="1700" dirty="0" err="1"/>
              <a:t>ensiö</a:t>
            </a:r>
            <a:r>
              <a:rPr lang="en-US" altLang="fi-FI" sz="1700" dirty="0"/>
              <a:t>- ja </a:t>
            </a:r>
            <a:r>
              <a:rPr lang="en-US" altLang="fi-FI" sz="1700" dirty="0" err="1"/>
              <a:t>toisio-kelojen</a:t>
            </a:r>
            <a:r>
              <a:rPr lang="en-US" altLang="fi-FI" sz="1700" dirty="0"/>
              <a:t>  </a:t>
            </a:r>
            <a:r>
              <a:rPr lang="en-US" altLang="fi-FI" sz="1700" dirty="0" err="1"/>
              <a:t>välisestä</a:t>
            </a:r>
            <a:r>
              <a:rPr lang="en-US" altLang="fi-FI" sz="1700" dirty="0"/>
              <a:t>  </a:t>
            </a:r>
            <a:r>
              <a:rPr lang="en-US" altLang="fi-FI" sz="1700" dirty="0" err="1"/>
              <a:t>kytkennästä</a:t>
            </a:r>
            <a:r>
              <a:rPr lang="en-US" altLang="fi-FI" sz="1700" dirty="0"/>
              <a:t>, </a:t>
            </a:r>
            <a:r>
              <a:rPr lang="en-US" altLang="fi-FI" sz="1700" dirty="0" err="1"/>
              <a:t>joka</a:t>
            </a:r>
            <a:r>
              <a:rPr lang="en-US" altLang="fi-FI" sz="1700" dirty="0"/>
              <a:t> </a:t>
            </a:r>
            <a:r>
              <a:rPr lang="en-US" altLang="fi-FI" sz="1700" dirty="0" err="1"/>
              <a:t>riippuu</a:t>
            </a:r>
            <a:r>
              <a:rPr lang="en-US" altLang="fi-FI" sz="1700" dirty="0"/>
              <a:t> </a:t>
            </a:r>
            <a:r>
              <a:rPr lang="en-US" altLang="fi-FI" sz="1700" dirty="0" err="1"/>
              <a:t>kelojen</a:t>
            </a:r>
            <a:r>
              <a:rPr lang="en-US" altLang="fi-FI" sz="1700" dirty="0"/>
              <a:t>  </a:t>
            </a:r>
            <a:r>
              <a:rPr lang="en-US" altLang="fi-FI" sz="1700" dirty="0" err="1"/>
              <a:t>keskinäisistä</a:t>
            </a:r>
            <a:r>
              <a:rPr lang="en-US" altLang="fi-FI" sz="1700" dirty="0"/>
              <a:t> </a:t>
            </a:r>
            <a:r>
              <a:rPr lang="en-US" altLang="fi-FI" sz="1700" dirty="0" err="1"/>
              <a:t>paikoista</a:t>
            </a:r>
            <a:endParaRPr lang="en-US" altLang="fi-FI" sz="1700" dirty="0"/>
          </a:p>
          <a:p>
            <a:pPr lvl="2" eaLnBrk="1" hangingPunct="1">
              <a:lnSpc>
                <a:spcPct val="90000"/>
              </a:lnSpc>
            </a:pPr>
            <a:r>
              <a:rPr lang="en-US" altLang="fi-FI" sz="1700" dirty="0" err="1"/>
              <a:t>Kun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ensiökela</a:t>
            </a:r>
            <a:r>
              <a:rPr lang="en-US" altLang="fi-FI" sz="1700" dirty="0"/>
              <a:t> on </a:t>
            </a:r>
            <a:r>
              <a:rPr lang="en-US" altLang="fi-FI" sz="1700" dirty="0" err="1"/>
              <a:t>keskiasennossa</a:t>
            </a:r>
            <a:r>
              <a:rPr lang="en-US" altLang="fi-FI" sz="1700" dirty="0"/>
              <a:t>  k</a:t>
            </a:r>
            <a:r>
              <a:rPr lang="en-US" altLang="fi-FI" sz="1700" baseline="-25000" dirty="0"/>
              <a:t>1</a:t>
            </a:r>
            <a:r>
              <a:rPr lang="en-US" altLang="fi-FI" sz="1700" dirty="0"/>
              <a:t>=k</a:t>
            </a:r>
            <a:r>
              <a:rPr lang="en-US" altLang="fi-FI" sz="1700" baseline="-25000" dirty="0"/>
              <a:t>2</a:t>
            </a:r>
            <a:r>
              <a:rPr lang="en-US" altLang="fi-FI" sz="1700" dirty="0"/>
              <a:t> </a:t>
            </a:r>
            <a:r>
              <a:rPr lang="en-US" altLang="fi-FI" sz="1700" dirty="0">
                <a:ea typeface="ヒラギノ角ゴ Pro W3" pitchFamily="28" charset="-128"/>
              </a:rPr>
              <a:t>⇒</a:t>
            </a:r>
            <a:r>
              <a:rPr lang="en-US" altLang="fi-FI" sz="1700" dirty="0"/>
              <a:t> V</a:t>
            </a:r>
            <a:r>
              <a:rPr lang="en-US" altLang="fi-FI" sz="1700" baseline="-25000" dirty="0"/>
              <a:t>OUT</a:t>
            </a:r>
            <a:r>
              <a:rPr lang="en-US" altLang="fi-FI" sz="1700" dirty="0"/>
              <a:t>=V</a:t>
            </a:r>
            <a:r>
              <a:rPr lang="en-US" altLang="fi-FI" sz="1700" baseline="-25000" dirty="0"/>
              <a:t>1</a:t>
            </a:r>
            <a:r>
              <a:rPr lang="en-US" altLang="fi-FI" sz="1700" dirty="0"/>
              <a:t>-V</a:t>
            </a:r>
            <a:r>
              <a:rPr lang="en-US" altLang="fi-FI" sz="1700" baseline="-25000" dirty="0"/>
              <a:t>2</a:t>
            </a:r>
            <a:r>
              <a:rPr lang="en-US" altLang="fi-FI" sz="1700" dirty="0"/>
              <a:t>=0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700" dirty="0" err="1"/>
              <a:t>Kun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ensiökela</a:t>
            </a:r>
            <a:r>
              <a:rPr lang="en-US" altLang="fi-FI" sz="1700" dirty="0"/>
              <a:t> on </a:t>
            </a:r>
            <a:r>
              <a:rPr lang="en-US" altLang="fi-FI" sz="1700" dirty="0" err="1"/>
              <a:t>liikkunut</a:t>
            </a:r>
            <a:r>
              <a:rPr lang="en-US" altLang="fi-FI" sz="1700" dirty="0"/>
              <a:t>  x </a:t>
            </a:r>
            <a:r>
              <a:rPr lang="en-US" altLang="fi-FI" sz="1700" dirty="0" err="1"/>
              <a:t>yksikköä</a:t>
            </a:r>
            <a:r>
              <a:rPr lang="en-US" altLang="fi-FI" sz="1700" dirty="0"/>
              <a:t>, k</a:t>
            </a:r>
            <a:r>
              <a:rPr lang="en-US" altLang="fi-FI" sz="1700" baseline="-25000" dirty="0"/>
              <a:t>1</a:t>
            </a:r>
            <a:r>
              <a:rPr lang="en-US" altLang="fi-FI" sz="1700" dirty="0"/>
              <a:t>≠k</a:t>
            </a:r>
            <a:r>
              <a:rPr lang="en-US" altLang="fi-FI" sz="1700" baseline="-25000" dirty="0"/>
              <a:t>2</a:t>
            </a:r>
            <a:r>
              <a:rPr lang="en-US" altLang="fi-FI" sz="1700" dirty="0"/>
              <a:t> </a:t>
            </a:r>
            <a:r>
              <a:rPr lang="en-US" altLang="fi-FI" sz="1700" dirty="0">
                <a:ea typeface="ヒラギノ角ゴ Pro W3" pitchFamily="28" charset="-128"/>
              </a:rPr>
              <a:t>⇒</a:t>
            </a:r>
            <a:r>
              <a:rPr lang="en-US" altLang="fi-FI" sz="1700" dirty="0"/>
              <a:t> V</a:t>
            </a:r>
            <a:r>
              <a:rPr lang="en-US" altLang="fi-FI" sz="1700" baseline="-25000" dirty="0"/>
              <a:t>OUT</a:t>
            </a:r>
            <a:r>
              <a:rPr lang="en-US" altLang="fi-FI" sz="1700" dirty="0"/>
              <a:t>=(k</a:t>
            </a:r>
            <a:r>
              <a:rPr lang="en-US" altLang="fi-FI" sz="1700" baseline="-25000" dirty="0"/>
              <a:t>1</a:t>
            </a:r>
            <a:r>
              <a:rPr lang="en-US" altLang="fi-FI" sz="1700" dirty="0"/>
              <a:t>-k</a:t>
            </a:r>
            <a:r>
              <a:rPr lang="en-US" altLang="fi-FI" sz="1700" baseline="-25000" dirty="0"/>
              <a:t>2</a:t>
            </a:r>
            <a:r>
              <a:rPr lang="en-US" altLang="fi-FI" sz="1700" dirty="0"/>
              <a:t>)sin(</a:t>
            </a:r>
            <a:r>
              <a:rPr lang="en-US" altLang="fi-FI" sz="1700" dirty="0" err="1"/>
              <a:t>ωt+</a:t>
            </a:r>
            <a:r>
              <a:rPr lang="en-US" altLang="fi-FI" sz="1700" dirty="0" err="1">
                <a:latin typeface="Lucida Grande" pitchFamily="28" charset="0"/>
              </a:rPr>
              <a:t>ϕ</a:t>
            </a:r>
            <a:r>
              <a:rPr lang="en-US" altLang="fi-FI" sz="1700" dirty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700" dirty="0" err="1"/>
              <a:t>Positiiviset</a:t>
            </a:r>
            <a:r>
              <a:rPr lang="en-US" altLang="fi-FI" sz="1700" dirty="0"/>
              <a:t> ja </a:t>
            </a:r>
            <a:r>
              <a:rPr lang="en-US" altLang="fi-FI" sz="1700" dirty="0" err="1"/>
              <a:t>negatiiviset</a:t>
            </a:r>
            <a:r>
              <a:rPr lang="en-US" altLang="fi-FI" sz="1700" dirty="0"/>
              <a:t> </a:t>
            </a:r>
            <a:r>
              <a:rPr lang="en-US" altLang="fi-FI" sz="1700" dirty="0" err="1"/>
              <a:t>liikesiirtymät</a:t>
            </a:r>
            <a:r>
              <a:rPr lang="en-US" altLang="fi-FI" sz="1700" dirty="0"/>
              <a:t> </a:t>
            </a:r>
            <a:r>
              <a:rPr lang="en-US" altLang="fi-FI" sz="1700" dirty="0" err="1"/>
              <a:t>havaitaan</a:t>
            </a:r>
            <a:r>
              <a:rPr lang="en-US" altLang="fi-FI" sz="1700" dirty="0"/>
              <a:t> ja </a:t>
            </a:r>
            <a:r>
              <a:rPr lang="en-US" altLang="fi-FI" sz="1700" dirty="0" err="1"/>
              <a:t>päätellään</a:t>
            </a:r>
            <a:r>
              <a:rPr lang="en-US" altLang="fi-FI" sz="1700" dirty="0"/>
              <a:t>  VOUT </a:t>
            </a:r>
            <a:r>
              <a:rPr lang="en-US" altLang="fi-FI" sz="1700" dirty="0" err="1"/>
              <a:t>signaalin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vaiheesta</a:t>
            </a:r>
            <a:r>
              <a:rPr lang="en-US" altLang="fi-FI" sz="1700" dirty="0"/>
              <a:t>.</a:t>
            </a:r>
          </a:p>
        </p:txBody>
      </p:sp>
      <p:pic>
        <p:nvPicPr>
          <p:cNvPr id="71684" name="Picture 4">
            <a:extLst>
              <a:ext uri="{FF2B5EF4-FFF2-40B4-BE49-F238E27FC236}">
                <a16:creationId xmlns:a16="http://schemas.microsoft.com/office/drawing/2014/main" id="{3798304B-1B29-40D9-B8AF-4EF866974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57658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0CD041-5D76-40B8-A95D-9B87360E8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8D7EE2-3DA5-45E5-9A2E-566C81158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A044F3CC-CF1D-4321-B7DF-EE3074B9E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Induktiiviset</a:t>
            </a:r>
            <a:r>
              <a:rPr lang="en-US" altLang="fi-FI" dirty="0"/>
              <a:t> </a:t>
            </a:r>
            <a:r>
              <a:rPr lang="en-US" altLang="fi-FI" dirty="0" err="1"/>
              <a:t>liikesiirtymä</a:t>
            </a:r>
            <a:r>
              <a:rPr lang="en-US" altLang="fi-FI" dirty="0"/>
              <a:t> 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63A5D90E-2976-4A5B-8923-E40366A884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fi-FI" sz="2400" dirty="0"/>
              <a:t>LVDT </a:t>
            </a:r>
            <a:r>
              <a:rPr lang="en-US" altLang="fi-FI" sz="2400" dirty="0" err="1"/>
              <a:t>Ominaisuudet</a:t>
            </a:r>
            <a:endParaRPr lang="en-US" altLang="fi-FI" sz="2400" dirty="0"/>
          </a:p>
          <a:p>
            <a:pPr lvl="1" eaLnBrk="1" hangingPunct="1"/>
            <a:r>
              <a:rPr lang="en-US" altLang="fi-FI" sz="2000" dirty="0" err="1"/>
              <a:t>Tyypillnen</a:t>
            </a:r>
            <a:r>
              <a:rPr lang="en-US" altLang="fi-FI" sz="2000" dirty="0"/>
              <a:t> LVDTs </a:t>
            </a:r>
            <a:r>
              <a:rPr lang="en-US" altLang="fi-FI" sz="2000" dirty="0" err="1"/>
              <a:t>toimii</a:t>
            </a:r>
            <a:r>
              <a:rPr lang="en-US" altLang="fi-FI" sz="2000" dirty="0"/>
              <a:t>  5V:lla, 2kHz-taajuuteen </a:t>
            </a:r>
            <a:r>
              <a:rPr lang="en-US" altLang="fi-FI" sz="2000" dirty="0" err="1"/>
              <a:t>asti</a:t>
            </a:r>
            <a:endParaRPr lang="en-US" altLang="fi-FI" sz="2000" dirty="0"/>
          </a:p>
          <a:p>
            <a:pPr lvl="1" eaLnBrk="1" hangingPunct="1"/>
            <a:r>
              <a:rPr lang="en-US" altLang="fi-FI" sz="2000" dirty="0"/>
              <a:t>LVDT </a:t>
            </a:r>
            <a:r>
              <a:rPr lang="en-US" altLang="fi-FI" sz="2000" dirty="0" err="1"/>
              <a:t>voi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mitata</a:t>
            </a:r>
            <a:r>
              <a:rPr lang="en-US" altLang="fi-FI" sz="2000" dirty="0"/>
              <a:t> mm-</a:t>
            </a:r>
            <a:r>
              <a:rPr lang="en-US" altLang="fi-FI" sz="2000" dirty="0" err="1"/>
              <a:t>alueesta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aina</a:t>
            </a:r>
            <a:r>
              <a:rPr lang="en-US" altLang="fi-FI" sz="2000" dirty="0"/>
              <a:t>  </a:t>
            </a:r>
            <a:r>
              <a:rPr lang="en-US" altLang="fi-FI" sz="2000" dirty="0" err="1"/>
              <a:t>μm-alueelle</a:t>
            </a:r>
            <a:endParaRPr lang="en-US" altLang="fi-FI" sz="2000" dirty="0"/>
          </a:p>
          <a:p>
            <a:pPr lvl="1" eaLnBrk="1" hangingPunct="1"/>
            <a:r>
              <a:rPr lang="en-US" altLang="fi-FI" sz="2000" dirty="0" err="1"/>
              <a:t>Johtuen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kelojen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pienistä</a:t>
            </a:r>
            <a:r>
              <a:rPr lang="en-US" altLang="fi-FI" sz="2000" dirty="0"/>
              <a:t> </a:t>
            </a:r>
            <a:r>
              <a:rPr lang="en-US" altLang="fi-FI" sz="2000" dirty="0" err="1"/>
              <a:t>eroista</a:t>
            </a:r>
            <a:r>
              <a:rPr lang="en-US" altLang="fi-FI" sz="2000" dirty="0"/>
              <a:t>, </a:t>
            </a:r>
            <a:r>
              <a:rPr lang="en-US" altLang="fi-FI" sz="2000" dirty="0" err="1"/>
              <a:t>pieni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ulostulon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jäännösjännite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saattaa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esiintyä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kun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kela</a:t>
            </a:r>
            <a:r>
              <a:rPr lang="en-US" altLang="fi-FI" sz="2000" dirty="0"/>
              <a:t> on </a:t>
            </a:r>
            <a:r>
              <a:rPr lang="en-US" altLang="fi-FI" sz="2000" dirty="0" err="1"/>
              <a:t>keskiasennossa</a:t>
            </a:r>
            <a:r>
              <a:rPr lang="en-US" altLang="fi-FI" sz="2000" dirty="0"/>
              <a:t>.</a:t>
            </a:r>
          </a:p>
          <a:p>
            <a:pPr lvl="1" eaLnBrk="1" hangingPunct="1"/>
            <a:endParaRPr lang="en-US" altLang="fi-FI" sz="2000" dirty="0"/>
          </a:p>
          <a:p>
            <a:pPr eaLnBrk="1" hangingPunct="1"/>
            <a:r>
              <a:rPr lang="en-US" altLang="fi-FI" sz="2400" dirty="0" err="1"/>
              <a:t>Edut</a:t>
            </a:r>
            <a:r>
              <a:rPr lang="en-US" altLang="fi-FI" sz="2400" dirty="0"/>
              <a:t>  LVDT </a:t>
            </a:r>
            <a:r>
              <a:rPr lang="en-US" altLang="fi-FI" sz="2400" dirty="0" err="1"/>
              <a:t>sensoreilla</a:t>
            </a:r>
            <a:r>
              <a:rPr lang="en-US" altLang="fi-FI" sz="2400" dirty="0"/>
              <a:t> </a:t>
            </a:r>
            <a:r>
              <a:rPr lang="en-US" altLang="fi-FI" sz="2400" dirty="0" err="1"/>
              <a:t>verrattuna</a:t>
            </a:r>
            <a:r>
              <a:rPr lang="en-US" altLang="fi-FI" sz="2400" dirty="0"/>
              <a:t> </a:t>
            </a:r>
            <a:r>
              <a:rPr lang="en-US" altLang="fi-FI" sz="2400" dirty="0" err="1"/>
              <a:t>muihin</a:t>
            </a:r>
            <a:r>
              <a:rPr lang="en-US" altLang="fi-FI" sz="2400" dirty="0"/>
              <a:t> </a:t>
            </a:r>
            <a:r>
              <a:rPr lang="en-US" altLang="fi-FI" sz="2400" dirty="0" err="1"/>
              <a:t>paikkasensoreihin</a:t>
            </a:r>
            <a:endParaRPr lang="en-US" altLang="fi-FI" sz="2400" dirty="0"/>
          </a:p>
          <a:p>
            <a:pPr lvl="1" eaLnBrk="1" hangingPunct="1"/>
            <a:r>
              <a:rPr lang="en-US" altLang="fi-FI" sz="2000" dirty="0" err="1"/>
              <a:t>Ei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mekaanista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kulumista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takaa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pitkän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käyttöiän</a:t>
            </a:r>
            <a:r>
              <a:rPr lang="en-US" altLang="fi-FI" sz="2000" dirty="0"/>
              <a:t>.</a:t>
            </a:r>
          </a:p>
          <a:p>
            <a:pPr lvl="1" eaLnBrk="1" hangingPunct="1"/>
            <a:r>
              <a:rPr lang="en-US" altLang="fi-FI" sz="2000" dirty="0" err="1"/>
              <a:t>Täydellinen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sähköinen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eristys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muusta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rakenmteesta</a:t>
            </a:r>
            <a:r>
              <a:rPr lang="en-US" altLang="fi-FI" sz="2000" dirty="0"/>
              <a:t>.</a:t>
            </a:r>
          </a:p>
          <a:p>
            <a:pPr lvl="1" eaLnBrk="1" hangingPunct="1"/>
            <a:r>
              <a:rPr lang="en-US" altLang="fi-FI" sz="2000" dirty="0" err="1"/>
              <a:t>Tasavirta</a:t>
            </a:r>
            <a:r>
              <a:rPr lang="en-US" altLang="fi-FI" sz="2000" dirty="0"/>
              <a:t> ( DC ) </a:t>
            </a:r>
            <a:r>
              <a:rPr lang="en-US" altLang="fi-FI" sz="2000" dirty="0" err="1"/>
              <a:t>versiot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integroiduilla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oskillaattoreilla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saatavilla</a:t>
            </a:r>
            <a:r>
              <a:rPr lang="en-US" altLang="fi-FI" sz="20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FE1EF-2DA2-45FB-BDDA-D9F22487A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F9CC7579-AE2E-4111-BE1B-38CF8982F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pPr eaLnBrk="1" hangingPunct="1"/>
            <a:r>
              <a:rPr lang="en-US" altLang="fi-FI" dirty="0" err="1"/>
              <a:t>Venymäliuska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09DABA16-1AE5-40A4-A924-0949D74061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382000" cy="2362200"/>
          </a:xfrm>
        </p:spPr>
        <p:txBody>
          <a:bodyPr/>
          <a:lstStyle/>
          <a:p>
            <a:pPr eaLnBrk="1" hangingPunct="1"/>
            <a:r>
              <a:rPr lang="en-US" altLang="fi-FI" sz="2000" dirty="0" err="1"/>
              <a:t>Venymäliuska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sensoreilla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niiden</a:t>
            </a:r>
            <a:r>
              <a:rPr lang="en-US" altLang="fi-FI" sz="2000" dirty="0"/>
              <a:t> vastus </a:t>
            </a:r>
            <a:r>
              <a:rPr lang="en-US" altLang="fi-FI" sz="2000" dirty="0" err="1"/>
              <a:t>muuttuu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venymän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takia</a:t>
            </a:r>
            <a:r>
              <a:rPr lang="en-US" altLang="fi-FI" sz="2000" dirty="0"/>
              <a:t> (piezo-</a:t>
            </a:r>
            <a:r>
              <a:rPr lang="en-US" altLang="fi-FI" sz="2000" dirty="0" err="1"/>
              <a:t>resistiivinen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ilmiö</a:t>
            </a:r>
            <a:r>
              <a:rPr lang="en-US" altLang="fi-FI" sz="2000" dirty="0"/>
              <a:t> )</a:t>
            </a:r>
          </a:p>
          <a:p>
            <a:pPr lvl="1" eaLnBrk="1" hangingPunct="1"/>
            <a:r>
              <a:rPr lang="en-US" altLang="fi-FI" sz="1800" dirty="0" err="1"/>
              <a:t>Venymä</a:t>
            </a:r>
            <a:r>
              <a:rPr lang="en-US" altLang="fi-FI" sz="1800" dirty="0"/>
              <a:t> tai </a:t>
            </a:r>
            <a:r>
              <a:rPr lang="en-US" altLang="fi-FI" sz="1800" dirty="0" err="1"/>
              <a:t>puristuminen</a:t>
            </a:r>
            <a:r>
              <a:rPr lang="en-US" altLang="fi-FI" sz="1800" dirty="0"/>
              <a:t> on </a:t>
            </a:r>
            <a:r>
              <a:rPr lang="en-US" altLang="fi-FI" sz="1800" dirty="0" err="1"/>
              <a:t>suhteellinen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muutos</a:t>
            </a:r>
            <a:r>
              <a:rPr lang="en-US" altLang="fi-FI" sz="1800" dirty="0"/>
              <a:t>  (ΔL/L) </a:t>
            </a:r>
            <a:r>
              <a:rPr lang="en-US" altLang="fi-FI" sz="1800" dirty="0" err="1"/>
              <a:t>sensorin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dimensioissa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mekaanisen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voiman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takia</a:t>
            </a:r>
            <a:r>
              <a:rPr lang="en-US" altLang="fi-FI" sz="1800" dirty="0"/>
              <a:t>  (</a:t>
            </a:r>
            <a:r>
              <a:rPr lang="en-US" altLang="fi-FI" sz="1800" dirty="0" err="1"/>
              <a:t>voima</a:t>
            </a:r>
            <a:r>
              <a:rPr lang="en-US" altLang="fi-FI" sz="1800" dirty="0"/>
              <a:t>/pint-ala )</a:t>
            </a:r>
          </a:p>
          <a:p>
            <a:pPr lvl="1" eaLnBrk="1" hangingPunct="1"/>
            <a:r>
              <a:rPr lang="en-US" altLang="fi-FI" sz="1800" dirty="0" err="1"/>
              <a:t>Resistanssi</a:t>
            </a:r>
            <a:r>
              <a:rPr lang="en-US" altLang="fi-FI" sz="1800" dirty="0"/>
              <a:t>  R </a:t>
            </a:r>
            <a:r>
              <a:rPr lang="en-US" altLang="fi-FI" sz="1800" dirty="0" err="1"/>
              <a:t>liuskalle</a:t>
            </a:r>
            <a:r>
              <a:rPr lang="en-US" altLang="fi-FI" sz="1800" dirty="0"/>
              <a:t>, </a:t>
            </a:r>
            <a:r>
              <a:rPr lang="en-US" altLang="fi-FI" sz="1800" dirty="0" err="1"/>
              <a:t>jonka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pituus</a:t>
            </a:r>
            <a:r>
              <a:rPr lang="en-US" altLang="fi-FI" sz="1800" dirty="0"/>
              <a:t> on  L, </a:t>
            </a:r>
            <a:r>
              <a:rPr lang="en-US" altLang="fi-FI" sz="1800" dirty="0" err="1"/>
              <a:t>poikkileikkausala</a:t>
            </a:r>
            <a:r>
              <a:rPr lang="en-US" altLang="fi-FI" sz="1800" dirty="0"/>
              <a:t>  A ja </a:t>
            </a:r>
            <a:r>
              <a:rPr lang="en-US" altLang="fi-FI" sz="1800" dirty="0" err="1"/>
              <a:t>resitiivisyys</a:t>
            </a:r>
            <a:r>
              <a:rPr lang="en-US" altLang="fi-FI" sz="1800" dirty="0"/>
              <a:t> ρ on  R=</a:t>
            </a:r>
            <a:r>
              <a:rPr lang="en-US" altLang="fi-FI" sz="1800" dirty="0" err="1"/>
              <a:t>ρL</a:t>
            </a:r>
            <a:r>
              <a:rPr lang="en-US" altLang="fi-FI" sz="1800" dirty="0"/>
              <a:t>/A</a:t>
            </a:r>
          </a:p>
          <a:p>
            <a:pPr lvl="1" eaLnBrk="1" hangingPunct="1"/>
            <a:r>
              <a:rPr lang="en-US" altLang="fi-FI" sz="1800" dirty="0" err="1"/>
              <a:t>Differentioimalla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saadaan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kerroin</a:t>
            </a:r>
            <a:r>
              <a:rPr lang="en-US" altLang="fi-FI" sz="1800" dirty="0"/>
              <a:t>  G </a:t>
            </a:r>
            <a:r>
              <a:rPr lang="en-US" altLang="fi-FI" sz="1800" dirty="0" err="1"/>
              <a:t>selville</a:t>
            </a:r>
            <a:endParaRPr lang="en-US" altLang="fi-FI" sz="1800" dirty="0"/>
          </a:p>
        </p:txBody>
      </p:sp>
      <p:pic>
        <p:nvPicPr>
          <p:cNvPr id="75780" name="Picture 4">
            <a:extLst>
              <a:ext uri="{FF2B5EF4-FFF2-40B4-BE49-F238E27FC236}">
                <a16:creationId xmlns:a16="http://schemas.microsoft.com/office/drawing/2014/main" id="{59CA3C04-E61A-4815-B735-336C490D2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6172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81" name="Picture 5">
            <a:extLst>
              <a:ext uri="{FF2B5EF4-FFF2-40B4-BE49-F238E27FC236}">
                <a16:creationId xmlns:a16="http://schemas.microsoft.com/office/drawing/2014/main" id="{4D18C607-5A5F-4E79-AC02-F6F0B87B2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572000"/>
            <a:ext cx="41275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782" name="Rectangle 6">
            <a:extLst>
              <a:ext uri="{FF2B5EF4-FFF2-40B4-BE49-F238E27FC236}">
                <a16:creationId xmlns:a16="http://schemas.microsoft.com/office/drawing/2014/main" id="{F08CA94F-5563-4B11-B179-99E562D05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95800"/>
            <a:ext cx="47244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fi-FI" sz="1700" dirty="0">
                <a:latin typeface="Helvetica" panose="020B0604020202020204" pitchFamily="34" charset="0"/>
              </a:rPr>
              <a:t> </a:t>
            </a:r>
            <a:r>
              <a:rPr lang="en-US" altLang="fi-FI" sz="1700" dirty="0" err="1">
                <a:latin typeface="Helvetica" panose="020B0604020202020204" pitchFamily="34" charset="0"/>
              </a:rPr>
              <a:t>Missä</a:t>
            </a:r>
            <a:r>
              <a:rPr lang="en-US" altLang="fi-FI" sz="1700" dirty="0">
                <a:latin typeface="Helvetica" panose="020B0604020202020204" pitchFamily="34" charset="0"/>
              </a:rPr>
              <a:t> ν on Poisson </a:t>
            </a:r>
            <a:r>
              <a:rPr lang="en-US" altLang="fi-FI" sz="1700" dirty="0" err="1">
                <a:latin typeface="Helvetica" panose="020B0604020202020204" pitchFamily="34" charset="0"/>
              </a:rPr>
              <a:t>vakio</a:t>
            </a:r>
            <a:r>
              <a:rPr lang="en-US" altLang="fi-FI" sz="1700" dirty="0">
                <a:latin typeface="Helvetica" panose="020B0604020202020204" pitchFamily="34" charset="0"/>
              </a:rPr>
              <a:t> (ν</a:t>
            </a:r>
            <a:r>
              <a:rPr lang="en-US" altLang="fi-FI" sz="1700" dirty="0">
                <a:latin typeface="ヒラギノ角ゴ Pro W3" pitchFamily="28" charset="-128"/>
              </a:rPr>
              <a:t>≅</a:t>
            </a:r>
            <a:r>
              <a:rPr lang="en-US" altLang="fi-FI" sz="1700" dirty="0">
                <a:latin typeface="Helvetica" panose="020B0604020202020204" pitchFamily="34" charset="0"/>
              </a:rPr>
              <a:t>0.3), </a:t>
            </a:r>
            <a:r>
              <a:rPr lang="en-US" altLang="fi-FI" sz="1700" dirty="0" err="1">
                <a:latin typeface="Helvetica" panose="020B0604020202020204" pitchFamily="34" charset="0"/>
              </a:rPr>
              <a:t>joka</a:t>
            </a:r>
            <a:r>
              <a:rPr lang="en-US" altLang="fi-FI" sz="1700" dirty="0">
                <a:latin typeface="Helvetica" panose="020B0604020202020204" pitchFamily="34" charset="0"/>
              </a:rPr>
              <a:t> </a:t>
            </a:r>
            <a:r>
              <a:rPr lang="en-US" altLang="fi-FI" sz="1700" dirty="0" err="1">
                <a:latin typeface="Helvetica" panose="020B0604020202020204" pitchFamily="34" charset="0"/>
              </a:rPr>
              <a:t>määrittää</a:t>
            </a:r>
            <a:r>
              <a:rPr lang="en-US" altLang="fi-FI" sz="1700" dirty="0">
                <a:latin typeface="Helvetica" panose="020B0604020202020204" pitchFamily="34" charset="0"/>
              </a:rPr>
              <a:t> </a:t>
            </a:r>
            <a:r>
              <a:rPr lang="en-US" altLang="fi-FI" sz="1700" dirty="0" err="1">
                <a:latin typeface="Helvetica" panose="020B0604020202020204" pitchFamily="34" charset="0"/>
              </a:rPr>
              <a:t>venymän</a:t>
            </a:r>
            <a:r>
              <a:rPr lang="en-US" altLang="fi-FI" sz="1700" dirty="0">
                <a:latin typeface="Helvetica" panose="020B0604020202020204" pitchFamily="34" charset="0"/>
              </a:rPr>
              <a:t> </a:t>
            </a:r>
            <a:r>
              <a:rPr lang="en-US" altLang="fi-FI" sz="1700" dirty="0" err="1">
                <a:latin typeface="Helvetica" panose="020B0604020202020204" pitchFamily="34" charset="0"/>
              </a:rPr>
              <a:t>kohtisuoraan</a:t>
            </a:r>
            <a:r>
              <a:rPr lang="en-US" altLang="fi-FI" sz="1700" dirty="0">
                <a:latin typeface="Helvetica" panose="020B0604020202020204" pitchFamily="34" charset="0"/>
              </a:rPr>
              <a:t> L </a:t>
            </a:r>
            <a:r>
              <a:rPr lang="en-US" altLang="fi-FI" sz="1700" dirty="0" err="1">
                <a:latin typeface="Helvetica" panose="020B0604020202020204" pitchFamily="34" charset="0"/>
              </a:rPr>
              <a:t>pituutta</a:t>
            </a:r>
            <a:r>
              <a:rPr lang="en-US" altLang="fi-FI" sz="1700" dirty="0">
                <a:latin typeface="Helvetica" panose="020B0604020202020204" pitchFamily="34" charset="0"/>
              </a:rPr>
              <a:t> </a:t>
            </a:r>
            <a:r>
              <a:rPr lang="en-US" altLang="fi-FI" sz="1700" dirty="0" err="1">
                <a:latin typeface="Helvetica" panose="020B0604020202020204" pitchFamily="34" charset="0"/>
              </a:rPr>
              <a:t>kohti</a:t>
            </a:r>
            <a:r>
              <a:rPr lang="en-US" altLang="fi-FI" sz="1700" dirty="0">
                <a:latin typeface="Helvetica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AE644C-03F1-4A10-B8E7-CD5A5B0BC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D77C3D-1FDB-463C-8FE6-7C9DEA0969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53407BC9-774C-430B-8E71-E48D9D2E4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altLang="fi-FI" dirty="0" err="1"/>
              <a:t>Venymäliuska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38059E2A-6DA2-4F26-BD62-853759E5B7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850" y="2014123"/>
            <a:ext cx="54864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z="2000" dirty="0" err="1"/>
              <a:t>Valmistaminen</a:t>
            </a:r>
            <a:r>
              <a:rPr lang="en-US" altLang="fi-FI" sz="2000" dirty="0"/>
              <a:t> ja </a:t>
            </a:r>
            <a:r>
              <a:rPr lang="en-US" altLang="fi-FI" sz="2000" dirty="0" err="1"/>
              <a:t>käyttö</a:t>
            </a:r>
            <a:endParaRPr lang="en-US" altLang="fi-FI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1800" dirty="0" err="1"/>
              <a:t>Tyypillisesti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venymäliuska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sisältää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kalvon</a:t>
            </a:r>
            <a:r>
              <a:rPr lang="en-US" altLang="fi-FI" sz="1800" dirty="0"/>
              <a:t> tai </a:t>
            </a:r>
            <a:r>
              <a:rPr lang="en-US" altLang="fi-FI" sz="1800" dirty="0" err="1"/>
              <a:t>lankaverkon</a:t>
            </a:r>
            <a:r>
              <a:rPr lang="en-US" altLang="fi-FI" sz="1800" dirty="0"/>
              <a:t>, </a:t>
            </a:r>
            <a:r>
              <a:rPr lang="en-US" altLang="fi-FI" sz="1800" dirty="0" err="1"/>
              <a:t>joka</a:t>
            </a:r>
            <a:r>
              <a:rPr lang="en-US" altLang="fi-FI" sz="1800" dirty="0"/>
              <a:t> on </a:t>
            </a:r>
            <a:r>
              <a:rPr lang="en-US" altLang="fi-FI" sz="1800" dirty="0" err="1"/>
              <a:t>päällystetty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kahdella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eristävällä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kalvolla</a:t>
            </a:r>
            <a:endParaRPr lang="en-US" altLang="fi-FI" sz="18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1800" dirty="0" err="1"/>
              <a:t>Sensori</a:t>
            </a:r>
            <a:r>
              <a:rPr lang="en-US" altLang="fi-FI" sz="1800" dirty="0"/>
              <a:t> on </a:t>
            </a:r>
            <a:r>
              <a:rPr lang="en-US" altLang="fi-FI" sz="1800" dirty="0" err="1"/>
              <a:t>liimattu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kiinni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mitattavaan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kohteeseen</a:t>
            </a:r>
            <a:r>
              <a:rPr lang="en-US" altLang="fi-FI" sz="18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 dirty="0" err="1"/>
              <a:t>Pituussuuntaiset</a:t>
            </a:r>
            <a:r>
              <a:rPr lang="en-US" altLang="fi-FI" sz="1800" dirty="0"/>
              <a:t> </a:t>
            </a:r>
            <a:r>
              <a:rPr lang="en-US" altLang="fi-FI" sz="1800" dirty="0" err="1"/>
              <a:t>segmentit</a:t>
            </a:r>
            <a:r>
              <a:rPr lang="en-US" altLang="fi-FI" sz="1800" dirty="0"/>
              <a:t> on </a:t>
            </a:r>
            <a:r>
              <a:rPr lang="en-US" altLang="fi-FI" sz="1800" dirty="0" err="1"/>
              <a:t>suunnattu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venymän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suuntaisesti</a:t>
            </a:r>
            <a:r>
              <a:rPr lang="en-US" altLang="fi-FI" sz="18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 dirty="0" err="1"/>
              <a:t>Sensori</a:t>
            </a:r>
            <a:r>
              <a:rPr lang="en-US" altLang="fi-FI" sz="1800" dirty="0"/>
              <a:t> </a:t>
            </a:r>
            <a:r>
              <a:rPr lang="en-US" altLang="fi-FI" sz="1800" dirty="0" err="1"/>
              <a:t>ei</a:t>
            </a:r>
            <a:r>
              <a:rPr lang="en-US" altLang="fi-FI" sz="1800" dirty="0"/>
              <a:t> ole </a:t>
            </a:r>
            <a:r>
              <a:rPr lang="en-US" altLang="fi-FI" sz="1800" dirty="0" err="1"/>
              <a:t>näin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ollen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herkkä</a:t>
            </a:r>
            <a:r>
              <a:rPr lang="en-US" altLang="fi-FI" sz="1800" dirty="0"/>
              <a:t> </a:t>
            </a:r>
            <a:r>
              <a:rPr lang="en-US" altLang="fi-FI" sz="1800" dirty="0" err="1"/>
              <a:t>poikittaiselle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venymälle</a:t>
            </a:r>
            <a:r>
              <a:rPr lang="en-US" altLang="fi-FI" sz="1800" dirty="0"/>
              <a:t>.</a:t>
            </a:r>
          </a:p>
        </p:txBody>
      </p:sp>
      <p:pic>
        <p:nvPicPr>
          <p:cNvPr id="77828" name="Picture 4">
            <a:extLst>
              <a:ext uri="{FF2B5EF4-FFF2-40B4-BE49-F238E27FC236}">
                <a16:creationId xmlns:a16="http://schemas.microsoft.com/office/drawing/2014/main" id="{17FAF447-B778-46CA-9E70-9442A9608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1828800"/>
            <a:ext cx="36703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0CA61-A168-4282-9708-5535B557B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92193A-BB23-4E29-9052-B9A0BA471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25C412AB-758F-4D53-891E-11A3B867D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Voima</a:t>
            </a:r>
            <a:r>
              <a:rPr lang="en-US" altLang="fi-FI" dirty="0"/>
              <a:t> ja </a:t>
            </a:r>
            <a:r>
              <a:rPr lang="en-US" altLang="fi-FI" dirty="0" err="1"/>
              <a:t>kiihtyvyys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11D18DF-D724-4725-9D4F-F2E3FCF7A0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5181600" cy="4953000"/>
          </a:xfrm>
        </p:spPr>
        <p:txBody>
          <a:bodyPr/>
          <a:lstStyle/>
          <a:p>
            <a:pPr eaLnBrk="1" hangingPunct="1"/>
            <a:r>
              <a:rPr lang="en-US" altLang="fi-FI" sz="2000" dirty="0" err="1"/>
              <a:t>Voimasensorit</a:t>
            </a:r>
            <a:endParaRPr lang="en-US" altLang="fi-FI" sz="2000" dirty="0"/>
          </a:p>
          <a:p>
            <a:pPr lvl="1" eaLnBrk="1" hangingPunct="1"/>
            <a:r>
              <a:rPr lang="en-US" altLang="fi-FI" sz="1800" dirty="0" err="1"/>
              <a:t>Voima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mitataan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mittatankoon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liimatuilla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venymäliuskoilla</a:t>
            </a:r>
            <a:endParaRPr lang="en-US" altLang="fi-FI" sz="1800" dirty="0"/>
          </a:p>
          <a:p>
            <a:pPr lvl="2" eaLnBrk="1" hangingPunct="1"/>
            <a:r>
              <a:rPr lang="en-US" altLang="fi-FI" sz="1700" dirty="0" err="1"/>
              <a:t>Mittatankoon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tgehdyt</a:t>
            </a:r>
            <a:r>
              <a:rPr lang="en-US" altLang="fi-FI" sz="1700" dirty="0"/>
              <a:t> </a:t>
            </a:r>
            <a:r>
              <a:rPr lang="en-US" altLang="fi-FI" sz="1700" dirty="0" err="1"/>
              <a:t>leikkaukset</a:t>
            </a:r>
            <a:r>
              <a:rPr lang="en-US" altLang="fi-FI" sz="1700" dirty="0"/>
              <a:t> </a:t>
            </a:r>
            <a:r>
              <a:rPr lang="en-US" altLang="fi-FI" sz="1700" dirty="0" err="1"/>
              <a:t>maksimoivat</a:t>
            </a:r>
            <a:r>
              <a:rPr lang="en-US" altLang="fi-FI" sz="1700" dirty="0"/>
              <a:t> </a:t>
            </a:r>
            <a:r>
              <a:rPr lang="en-US" altLang="fi-FI" sz="1700" dirty="0" err="1"/>
              <a:t>venymän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vaikutuksen</a:t>
            </a:r>
            <a:endParaRPr lang="en-US" altLang="fi-FI" sz="1700" dirty="0"/>
          </a:p>
          <a:p>
            <a:pPr eaLnBrk="1" hangingPunct="1"/>
            <a:r>
              <a:rPr lang="en-US" altLang="fi-FI" sz="2000" dirty="0" err="1"/>
              <a:t>Kiihtyvyyssensorit</a:t>
            </a:r>
            <a:endParaRPr lang="en-US" altLang="fi-FI" sz="2000" dirty="0"/>
          </a:p>
          <a:p>
            <a:pPr lvl="1" eaLnBrk="1" hangingPunct="1"/>
            <a:r>
              <a:rPr lang="en-US" altLang="fi-FI" sz="1800" dirty="0" err="1"/>
              <a:t>Jousi-massa-vaimennin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kiihtyvyyssensori</a:t>
            </a:r>
            <a:endParaRPr lang="en-US" altLang="fi-FI" sz="1800" dirty="0"/>
          </a:p>
          <a:p>
            <a:pPr lvl="1" eaLnBrk="1" hangingPunct="1"/>
            <a:r>
              <a:rPr lang="en-US" altLang="fi-FI" sz="1800" dirty="0" err="1"/>
              <a:t>Taipuva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tanko</a:t>
            </a:r>
            <a:r>
              <a:rPr lang="en-US" altLang="fi-FI" sz="1800" dirty="0"/>
              <a:t>, </a:t>
            </a:r>
            <a:r>
              <a:rPr lang="en-US" altLang="fi-FI" sz="1800" dirty="0" err="1"/>
              <a:t>joka</a:t>
            </a:r>
            <a:r>
              <a:rPr lang="en-US" altLang="fi-FI" sz="1800" dirty="0"/>
              <a:t> on </a:t>
            </a:r>
            <a:r>
              <a:rPr lang="en-US" altLang="fi-FI" sz="1800" dirty="0" err="1"/>
              <a:t>varustettu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venymäliuskoilla</a:t>
            </a:r>
            <a:endParaRPr lang="en-US" altLang="fi-FI" sz="1800" dirty="0"/>
          </a:p>
          <a:p>
            <a:pPr lvl="1" eaLnBrk="1" hangingPunct="1"/>
            <a:r>
              <a:rPr lang="en-US" altLang="fi-FI" sz="1800" dirty="0" err="1"/>
              <a:t>Tankoon</a:t>
            </a:r>
            <a:r>
              <a:rPr lang="en-US" altLang="fi-FI" sz="1800" dirty="0"/>
              <a:t> on </a:t>
            </a:r>
            <a:r>
              <a:rPr lang="en-US" altLang="fi-FI" sz="1800" dirty="0" err="1"/>
              <a:t>kiinnitetty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massa</a:t>
            </a:r>
            <a:r>
              <a:rPr lang="en-US" altLang="fi-FI" sz="1800" dirty="0"/>
              <a:t>, </a:t>
            </a:r>
            <a:r>
              <a:rPr lang="en-US" altLang="fi-FI" sz="1800" dirty="0" err="1"/>
              <a:t>joka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liikkuu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kiihtyvyyden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vaikutuksesta</a:t>
            </a:r>
            <a:endParaRPr lang="en-US" altLang="fi-FI" sz="1800" dirty="0"/>
          </a:p>
          <a:p>
            <a:pPr lvl="2" eaLnBrk="1" hangingPunct="1"/>
            <a:r>
              <a:rPr lang="en-US" altLang="fi-FI" sz="1700" dirty="0" err="1"/>
              <a:t>Voidaan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käyttää</a:t>
            </a:r>
            <a:r>
              <a:rPr lang="en-US" altLang="fi-FI" sz="1700" dirty="0"/>
              <a:t> </a:t>
            </a:r>
            <a:r>
              <a:rPr lang="en-US" altLang="fi-FI" sz="1700" dirty="0" err="1"/>
              <a:t>lisäksi</a:t>
            </a:r>
            <a:r>
              <a:rPr lang="en-US" altLang="fi-FI" sz="1700" dirty="0"/>
              <a:t> </a:t>
            </a:r>
            <a:r>
              <a:rPr lang="en-US" altLang="fi-FI" sz="1700" dirty="0" err="1"/>
              <a:t>viskoosia</a:t>
            </a:r>
            <a:r>
              <a:rPr lang="en-US" altLang="fi-FI" sz="1700" dirty="0"/>
              <a:t> </a:t>
            </a:r>
            <a:r>
              <a:rPr lang="en-US" altLang="fi-FI" sz="1700" dirty="0" err="1"/>
              <a:t>nestettä</a:t>
            </a:r>
            <a:r>
              <a:rPr lang="en-US" altLang="fi-FI" sz="1700" dirty="0"/>
              <a:t> tai </a:t>
            </a:r>
            <a:r>
              <a:rPr lang="en-US" altLang="fi-FI" sz="1700" dirty="0" err="1"/>
              <a:t>magneetteja</a:t>
            </a:r>
            <a:r>
              <a:rPr lang="en-US" altLang="fi-FI" sz="1700" dirty="0"/>
              <a:t>  </a:t>
            </a:r>
            <a:r>
              <a:rPr lang="en-US" altLang="fi-FI" sz="1700" dirty="0" err="1"/>
              <a:t>vaimennukseen</a:t>
            </a:r>
            <a:r>
              <a:rPr lang="en-US" altLang="fi-FI" sz="1700" dirty="0"/>
              <a:t>.</a:t>
            </a:r>
          </a:p>
        </p:txBody>
      </p:sp>
      <p:pic>
        <p:nvPicPr>
          <p:cNvPr id="79876" name="Picture 4">
            <a:extLst>
              <a:ext uri="{FF2B5EF4-FFF2-40B4-BE49-F238E27FC236}">
                <a16:creationId xmlns:a16="http://schemas.microsoft.com/office/drawing/2014/main" id="{2C579BDC-B833-458E-B816-2066383CA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1485900"/>
            <a:ext cx="362267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072332-9478-49FA-9188-2B658658D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9C982C-803F-4C3B-A86E-73D9404B1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E4489BD4-7717-49FA-8755-45EB35326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Voima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1E6DBEE-F03C-4AA5-B924-7543E50D34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fi-FI" sz="2200" dirty="0" err="1"/>
              <a:t>Voimaa</a:t>
            </a:r>
            <a:r>
              <a:rPr lang="en-US" altLang="fi-FI" sz="2200" dirty="0"/>
              <a:t> </a:t>
            </a:r>
            <a:r>
              <a:rPr lang="en-US" altLang="fi-FI" sz="2200" dirty="0" err="1"/>
              <a:t>voidaan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mitata</a:t>
            </a:r>
            <a:r>
              <a:rPr lang="en-US" altLang="fi-FI" sz="2200" dirty="0"/>
              <a:t> </a:t>
            </a:r>
            <a:r>
              <a:rPr lang="en-US" altLang="fi-FI" sz="2200" dirty="0" err="1"/>
              <a:t>useilla</a:t>
            </a:r>
            <a:r>
              <a:rPr lang="en-US" altLang="fi-FI" sz="2200" dirty="0"/>
              <a:t> </a:t>
            </a:r>
            <a:r>
              <a:rPr lang="en-US" altLang="fi-FI" sz="2200" dirty="0" err="1"/>
              <a:t>keinoilla</a:t>
            </a:r>
            <a:r>
              <a:rPr lang="en-US" altLang="fi-FI" sz="2200" dirty="0"/>
              <a:t> </a:t>
            </a:r>
          </a:p>
          <a:p>
            <a:pPr lvl="1" eaLnBrk="1" hangingPunct="1"/>
            <a:r>
              <a:rPr lang="en-US" altLang="fi-FI" sz="2000" dirty="0" err="1"/>
              <a:t>Yksinkertaisin</a:t>
            </a:r>
            <a:r>
              <a:rPr lang="en-US" altLang="fi-FI" sz="2000" dirty="0"/>
              <a:t>  - </a:t>
            </a:r>
            <a:r>
              <a:rPr lang="en-US" altLang="fi-FI" sz="2000" dirty="0" err="1"/>
              <a:t>käytetään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venymäliuskasensoria</a:t>
            </a:r>
            <a:endParaRPr lang="en-US" altLang="fi-FI" sz="2000" dirty="0"/>
          </a:p>
          <a:p>
            <a:pPr lvl="1" eaLnBrk="1" hangingPunct="1"/>
            <a:r>
              <a:rPr lang="en-US" altLang="fi-FI" sz="2000" dirty="0" err="1"/>
              <a:t>Kalibroidaan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lähtöjännite</a:t>
            </a:r>
            <a:r>
              <a:rPr lang="en-US" altLang="fi-FI" sz="2000" dirty="0"/>
              <a:t> </a:t>
            </a:r>
            <a:r>
              <a:rPr lang="en-US" altLang="fi-FI" sz="2000" dirty="0" err="1"/>
              <a:t>näyttämään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voimaa</a:t>
            </a:r>
            <a:r>
              <a:rPr lang="en-US" altLang="fi-FI" sz="2000" dirty="0"/>
              <a:t> </a:t>
            </a:r>
          </a:p>
          <a:p>
            <a:pPr eaLnBrk="1" hangingPunct="1"/>
            <a:r>
              <a:rPr lang="en-US" altLang="fi-FI" sz="2200" dirty="0" err="1"/>
              <a:t>Muita</a:t>
            </a:r>
            <a:r>
              <a:rPr lang="en-US" altLang="fi-FI" sz="2200" dirty="0"/>
              <a:t> </a:t>
            </a:r>
            <a:r>
              <a:rPr lang="en-US" altLang="fi-FI" sz="2200" dirty="0" err="1"/>
              <a:t>keinoja</a:t>
            </a:r>
            <a:r>
              <a:rPr lang="en-US" altLang="fi-FI" sz="2200" dirty="0"/>
              <a:t> </a:t>
            </a:r>
          </a:p>
          <a:p>
            <a:pPr lvl="1" eaLnBrk="1" hangingPunct="1"/>
            <a:r>
              <a:rPr lang="en-US" altLang="fi-FI" sz="2000" dirty="0" err="1"/>
              <a:t>Mitataan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massan</a:t>
            </a:r>
            <a:r>
              <a:rPr lang="en-US" altLang="fi-FI" sz="2000" dirty="0"/>
              <a:t> m </a:t>
            </a:r>
            <a:r>
              <a:rPr lang="en-US" altLang="fi-FI" sz="2000" dirty="0" err="1"/>
              <a:t>kiihtyvyyttä</a:t>
            </a:r>
            <a:r>
              <a:rPr lang="en-US" altLang="fi-FI" sz="2000" dirty="0"/>
              <a:t>  (F=ma)</a:t>
            </a:r>
          </a:p>
          <a:p>
            <a:pPr eaLnBrk="1" hangingPunct="1"/>
            <a:endParaRPr lang="en-US" altLang="fi-FI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A984B-299D-4DE5-9FEC-C9E3F0F87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93529-4D62-4359-8448-B8232DDDB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00260E1-ADF1-4AD5-8406-FC4E6A9FB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/>
              <a:t>Analogiset ja digitaaliset sensorit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7E292E2-E046-4C40-A1CE-C3E880E478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5334000" cy="4411663"/>
          </a:xfrm>
        </p:spPr>
        <p:txBody>
          <a:bodyPr/>
          <a:lstStyle/>
          <a:p>
            <a:pPr eaLnBrk="1" hangingPunct="1"/>
            <a:r>
              <a:rPr lang="en-US" altLang="fi-FI" sz="2000"/>
              <a:t>Analogiset sensorit</a:t>
            </a:r>
          </a:p>
          <a:p>
            <a:pPr lvl="1" eaLnBrk="1" hangingPunct="1"/>
            <a:r>
              <a:rPr lang="en-US" altLang="fi-FI" sz="1800"/>
              <a:t>Antavat signaalin, joka on jatkuvaa amplitudiltaan ja myös aikatasossa. Suurin osa mitattavista signaaleista ovat jatkuvia. Esimerkkejä: Lämpötila, liike, valoisuus. </a:t>
            </a:r>
            <a:r>
              <a:rPr lang="en-US" altLang="fi-FI" sz="2000"/>
              <a:t>Digitaaliset sensorit</a:t>
            </a:r>
          </a:p>
          <a:p>
            <a:pPr lvl="1" eaLnBrk="1" hangingPunct="1"/>
            <a:r>
              <a:rPr lang="en-US" altLang="fi-FI" sz="1800"/>
              <a:t>Niiden ulostulossa on steppejä tai tiloja. Digitaaliset signaalit luotettavampia, toistettavampia ja helpommin siirrettäviä. Esimerkkejä: pyörimisnopeussensorit, kytkimet.</a:t>
            </a:r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043A0FB7-1431-4DE7-BC78-A4FE7F636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3429000"/>
            <a:ext cx="3556000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6E90EF-E8B7-49FE-994D-20002F43E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75BD5A-FA30-4DBB-B15B-7607705CF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2944DFB6-A7C2-4DE2-ACAD-239179BC3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/>
              <a:t>Paine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0662515C-D486-4ABA-B49B-D97B539D0D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fi-FI" sz="2600" dirty="0"/>
              <a:t>Paine on </a:t>
            </a:r>
            <a:r>
              <a:rPr lang="en-US" altLang="fi-FI" sz="2600" dirty="0" err="1"/>
              <a:t>voima</a:t>
            </a:r>
            <a:r>
              <a:rPr lang="en-US" altLang="fi-FI" sz="2600" dirty="0"/>
              <a:t> pita-</a:t>
            </a:r>
            <a:r>
              <a:rPr lang="en-US" altLang="fi-FI" sz="2600" dirty="0" err="1"/>
              <a:t>alayksikköä</a:t>
            </a:r>
            <a:r>
              <a:rPr lang="en-US" altLang="fi-FI" sz="2600" dirty="0"/>
              <a:t> </a:t>
            </a:r>
            <a:r>
              <a:rPr lang="en-US" altLang="fi-FI" sz="2600" dirty="0" err="1"/>
              <a:t>kohti</a:t>
            </a:r>
            <a:r>
              <a:rPr lang="en-US" altLang="fi-FI" sz="2600" dirty="0"/>
              <a:t> </a:t>
            </a:r>
          </a:p>
          <a:p>
            <a:pPr eaLnBrk="1" hangingPunct="1"/>
            <a:r>
              <a:rPr lang="en-US" altLang="fi-FI" sz="2600" dirty="0" err="1"/>
              <a:t>Paineen</a:t>
            </a:r>
            <a:r>
              <a:rPr lang="en-US" altLang="fi-FI" sz="2600" dirty="0"/>
              <a:t> </a:t>
            </a:r>
            <a:r>
              <a:rPr lang="en-US" altLang="fi-FI" sz="2600" dirty="0" err="1"/>
              <a:t>mittaus</a:t>
            </a:r>
            <a:r>
              <a:rPr lang="en-US" altLang="fi-FI" sz="2600" dirty="0"/>
              <a:t> on </a:t>
            </a:r>
            <a:r>
              <a:rPr lang="en-US" altLang="fi-FI" sz="2600" dirty="0" err="1"/>
              <a:t>periaatteessa</a:t>
            </a:r>
            <a:r>
              <a:rPr lang="en-US" altLang="fi-FI" sz="2600" dirty="0"/>
              <a:t> </a:t>
            </a:r>
            <a:r>
              <a:rPr lang="en-US" altLang="fi-FI" sz="2600" dirty="0" err="1"/>
              <a:t>voiman</a:t>
            </a:r>
            <a:r>
              <a:rPr lang="en-US" altLang="fi-FI" sz="2600" dirty="0"/>
              <a:t> </a:t>
            </a:r>
            <a:r>
              <a:rPr lang="en-US" altLang="fi-FI" sz="2600" dirty="0" err="1"/>
              <a:t>mittausta</a:t>
            </a:r>
            <a:r>
              <a:rPr lang="en-US" altLang="fi-FI" sz="2600" dirty="0"/>
              <a:t>– </a:t>
            </a:r>
          </a:p>
          <a:p>
            <a:pPr eaLnBrk="1" hangingPunct="1"/>
            <a:r>
              <a:rPr lang="en-US" altLang="fi-FI" sz="2600" dirty="0" err="1"/>
              <a:t>Voidaan</a:t>
            </a:r>
            <a:r>
              <a:rPr lang="en-US" altLang="fi-FI" sz="2600" dirty="0"/>
              <a:t> </a:t>
            </a:r>
            <a:r>
              <a:rPr lang="en-US" altLang="fi-FI" sz="2600" dirty="0" err="1"/>
              <a:t>mitata</a:t>
            </a:r>
            <a:r>
              <a:rPr lang="en-US" altLang="fi-FI" sz="2600" dirty="0"/>
              <a:t> </a:t>
            </a:r>
            <a:r>
              <a:rPr lang="en-US" altLang="fi-FI" sz="2600" dirty="0" err="1"/>
              <a:t>myös</a:t>
            </a:r>
            <a:r>
              <a:rPr lang="en-US" altLang="fi-FI" sz="2600" dirty="0"/>
              <a:t> </a:t>
            </a:r>
            <a:r>
              <a:rPr lang="en-US" altLang="fi-FI" sz="2600" dirty="0" err="1"/>
              <a:t>kalvon</a:t>
            </a:r>
            <a:r>
              <a:rPr lang="en-US" altLang="fi-FI" sz="2600" dirty="0"/>
              <a:t> </a:t>
            </a:r>
            <a:r>
              <a:rPr lang="en-US" altLang="fi-FI" sz="2600" dirty="0" err="1"/>
              <a:t>siirtymän</a:t>
            </a:r>
            <a:r>
              <a:rPr lang="en-US" altLang="fi-FI" sz="2600" dirty="0"/>
              <a:t> </a:t>
            </a:r>
            <a:r>
              <a:rPr lang="en-US" altLang="fi-FI" sz="2600" dirty="0" err="1"/>
              <a:t>mittauksella</a:t>
            </a:r>
            <a:r>
              <a:rPr lang="en-US" altLang="fi-FI" sz="2600" dirty="0"/>
              <a:t> </a:t>
            </a:r>
            <a:r>
              <a:rPr lang="en-US" altLang="fi-FI" sz="2600" dirty="0" err="1"/>
              <a:t>paineen</a:t>
            </a:r>
            <a:r>
              <a:rPr lang="en-US" altLang="fi-FI" sz="2600" dirty="0"/>
              <a:t> </a:t>
            </a:r>
            <a:r>
              <a:rPr lang="en-US" altLang="fi-FI" sz="2600" dirty="0" err="1"/>
              <a:t>vaikutuksesta</a:t>
            </a:r>
            <a:r>
              <a:rPr lang="en-US" altLang="fi-FI" sz="2600" dirty="0"/>
              <a:t>. </a:t>
            </a:r>
          </a:p>
          <a:p>
            <a:pPr eaLnBrk="1" hangingPunct="1"/>
            <a:r>
              <a:rPr lang="en-US" altLang="fi-FI" sz="2600" dirty="0" err="1"/>
              <a:t>Mittausmenetelmiä</a:t>
            </a:r>
            <a:r>
              <a:rPr lang="en-US" altLang="fi-FI" sz="2600" dirty="0"/>
              <a:t> on </a:t>
            </a:r>
            <a:r>
              <a:rPr lang="en-US" altLang="fi-FI" sz="2600" dirty="0" err="1"/>
              <a:t>paljon</a:t>
            </a:r>
            <a:r>
              <a:rPr lang="en-US" altLang="fi-FI" sz="2600" dirty="0"/>
              <a:t> mm </a:t>
            </a:r>
            <a:r>
              <a:rPr lang="en-US" altLang="fi-FI" sz="2600" dirty="0" err="1"/>
              <a:t>termiset</a:t>
            </a:r>
            <a:r>
              <a:rPr lang="en-US" altLang="fi-FI" sz="2600" dirty="0"/>
              <a:t>, </a:t>
            </a:r>
            <a:r>
              <a:rPr lang="en-US" altLang="fi-FI" sz="2600" dirty="0" err="1"/>
              <a:t>optiset</a:t>
            </a:r>
            <a:r>
              <a:rPr lang="en-US" altLang="fi-FI" sz="2600" dirty="0"/>
              <a:t>, </a:t>
            </a:r>
            <a:r>
              <a:rPr lang="en-US" altLang="fi-FI" sz="2600" dirty="0" err="1"/>
              <a:t>magneettiset</a:t>
            </a:r>
            <a:r>
              <a:rPr lang="en-US" altLang="fi-FI" sz="2600" dirty="0"/>
              <a:t> ja </a:t>
            </a:r>
            <a:r>
              <a:rPr lang="en-US" altLang="fi-FI" sz="2600" dirty="0" err="1"/>
              <a:t>sähköiset</a:t>
            </a:r>
            <a:r>
              <a:rPr lang="en-US" altLang="fi-FI" sz="2600" dirty="0"/>
              <a:t> </a:t>
            </a:r>
            <a:r>
              <a:rPr lang="en-US" altLang="fi-FI" sz="2600" dirty="0" err="1"/>
              <a:t>menetelmät</a:t>
            </a:r>
            <a:r>
              <a:rPr lang="en-US" altLang="fi-FI" sz="2600" dirty="0"/>
              <a:t>. </a:t>
            </a:r>
          </a:p>
          <a:p>
            <a:pPr eaLnBrk="1" hangingPunct="1"/>
            <a:r>
              <a:rPr lang="en-US" altLang="fi-FI" sz="2600" dirty="0" err="1"/>
              <a:t>Vanhimmat</a:t>
            </a:r>
            <a:r>
              <a:rPr lang="en-US" altLang="fi-FI" sz="2600" dirty="0"/>
              <a:t> </a:t>
            </a:r>
            <a:r>
              <a:rPr lang="en-US" altLang="fi-FI" sz="2600" dirty="0" err="1"/>
              <a:t>sensorit</a:t>
            </a:r>
            <a:r>
              <a:rPr lang="en-US" altLang="fi-FI" sz="2600" dirty="0"/>
              <a:t> </a:t>
            </a:r>
            <a:r>
              <a:rPr lang="en-US" altLang="fi-FI" sz="2600" dirty="0" err="1"/>
              <a:t>perustuivat</a:t>
            </a:r>
            <a:r>
              <a:rPr lang="en-US" altLang="fi-FI" sz="2600" dirty="0"/>
              <a:t> </a:t>
            </a:r>
            <a:r>
              <a:rPr lang="en-US" altLang="fi-FI" sz="2600" dirty="0" err="1"/>
              <a:t>mekaanisen</a:t>
            </a:r>
            <a:r>
              <a:rPr lang="en-US" altLang="fi-FI" sz="2600" dirty="0"/>
              <a:t> </a:t>
            </a:r>
            <a:r>
              <a:rPr lang="en-US" altLang="fi-FI" sz="2600" dirty="0" err="1"/>
              <a:t>mittaukseet</a:t>
            </a:r>
            <a:r>
              <a:rPr lang="en-US" altLang="fi-FI" sz="26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68044D-7B85-44A3-A167-9534EFBE1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CDB23E-B605-4BC6-9DE8-4302D524F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B66E86A1-E7AD-4C14-8363-A26797BB66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altLang="fi-FI" dirty="0"/>
              <a:t>Paine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59A4259F-9FB0-4F98-A0F4-D73A40CA53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fi-FI" sz="2200" dirty="0" err="1"/>
              <a:t>Mekaaniset</a:t>
            </a:r>
            <a:r>
              <a:rPr lang="en-US" altLang="fi-FI" sz="2200" dirty="0"/>
              <a:t> </a:t>
            </a:r>
            <a:r>
              <a:rPr lang="en-US" altLang="fi-FI" sz="2200" dirty="0" err="1"/>
              <a:t>paine</a:t>
            </a:r>
            <a:r>
              <a:rPr lang="en-US" altLang="fi-FI" sz="2200" dirty="0"/>
              <a:t> </a:t>
            </a:r>
            <a:r>
              <a:rPr lang="en-US" altLang="fi-FI" sz="2200" dirty="0" err="1"/>
              <a:t>sensorit</a:t>
            </a:r>
            <a:endParaRPr lang="en-US" altLang="fi-FI" sz="2200" dirty="0"/>
          </a:p>
          <a:p>
            <a:pPr lvl="1" eaLnBrk="1" hangingPunct="1"/>
            <a:r>
              <a:rPr lang="en-US" altLang="fi-FI" sz="1800" dirty="0" err="1"/>
              <a:t>Suora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yhteys</a:t>
            </a:r>
            <a:r>
              <a:rPr lang="en-US" altLang="fi-FI" sz="1800" dirty="0"/>
              <a:t> </a:t>
            </a:r>
            <a:r>
              <a:rPr lang="en-US" altLang="fi-FI" sz="1800" dirty="0" err="1"/>
              <a:t>paineen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aiheuttamasta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liikkeestä</a:t>
            </a:r>
            <a:r>
              <a:rPr lang="en-US" altLang="fi-FI" sz="1800" dirty="0"/>
              <a:t>  </a:t>
            </a:r>
          </a:p>
          <a:p>
            <a:pPr lvl="1" eaLnBrk="1" hangingPunct="1"/>
            <a:r>
              <a:rPr lang="en-US" altLang="fi-FI" sz="1800" dirty="0" err="1"/>
              <a:t>Nykyään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ovat</a:t>
            </a:r>
            <a:r>
              <a:rPr lang="en-US" altLang="fi-FI" sz="1800" dirty="0"/>
              <a:t> </a:t>
            </a:r>
            <a:r>
              <a:rPr lang="en-US" altLang="fi-FI" sz="1800" dirty="0" err="1"/>
              <a:t>erittäin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yleisiä</a:t>
            </a:r>
            <a:r>
              <a:rPr lang="en-US" altLang="fi-FI" sz="1800" dirty="0"/>
              <a:t>. </a:t>
            </a:r>
          </a:p>
          <a:p>
            <a:pPr lvl="1" eaLnBrk="1" hangingPunct="1"/>
            <a:r>
              <a:rPr lang="en-US" altLang="fi-FI" sz="1800" dirty="0" err="1"/>
              <a:t>Jotkut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mekaaniset</a:t>
            </a:r>
            <a:r>
              <a:rPr lang="en-US" altLang="fi-FI" sz="1800" dirty="0"/>
              <a:t> </a:t>
            </a:r>
            <a:r>
              <a:rPr lang="en-US" altLang="fi-FI" sz="1800" dirty="0" err="1"/>
              <a:t>sensorit</a:t>
            </a:r>
            <a:r>
              <a:rPr lang="en-US" altLang="fi-FI" sz="1800" dirty="0"/>
              <a:t> </a:t>
            </a:r>
            <a:r>
              <a:rPr lang="en-US" altLang="fi-FI" sz="1800" dirty="0" err="1"/>
              <a:t>ovat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varustettu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varustettu</a:t>
            </a:r>
            <a:r>
              <a:rPr lang="en-US" altLang="fi-FI" sz="1800" dirty="0"/>
              <a:t> </a:t>
            </a:r>
            <a:r>
              <a:rPr lang="en-US" altLang="fi-FI" sz="1800" dirty="0" err="1"/>
              <a:t>sähköisellä</a:t>
            </a:r>
            <a:r>
              <a:rPr lang="en-US" altLang="fi-FI" sz="1800" dirty="0"/>
              <a:t> </a:t>
            </a:r>
            <a:r>
              <a:rPr lang="en-US" altLang="fi-FI" sz="1800" dirty="0" err="1"/>
              <a:t>ulostulolla</a:t>
            </a:r>
            <a:r>
              <a:rPr lang="en-US" altLang="fi-FI" sz="1800" dirty="0"/>
              <a:t>.</a:t>
            </a:r>
          </a:p>
          <a:p>
            <a:pPr lvl="1" eaLnBrk="1" hangingPunct="1"/>
            <a:r>
              <a:rPr lang="en-US" altLang="fi-FI" sz="1800" dirty="0" err="1"/>
              <a:t>Käytetään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myös</a:t>
            </a:r>
            <a:r>
              <a:rPr lang="en-US" altLang="fi-FI" sz="1800" dirty="0"/>
              <a:t> </a:t>
            </a:r>
            <a:r>
              <a:rPr lang="en-US" altLang="fi-FI" sz="1800" dirty="0" err="1"/>
              <a:t>alkuperäisella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mekaanisella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rakenteella</a:t>
            </a:r>
            <a:r>
              <a:rPr lang="en-US" altLang="fi-FI" sz="1800" dirty="0"/>
              <a:t>.</a:t>
            </a:r>
          </a:p>
          <a:p>
            <a:pPr lvl="1" eaLnBrk="1" hangingPunct="1"/>
            <a:r>
              <a:rPr lang="en-US" altLang="fi-FI" sz="1800" dirty="0" err="1"/>
              <a:t>Yleisin</a:t>
            </a:r>
            <a:r>
              <a:rPr lang="en-US" altLang="fi-FI" sz="1800" dirty="0"/>
              <a:t> on  Bourdon </a:t>
            </a:r>
            <a:r>
              <a:rPr lang="en-US" altLang="fi-FI" sz="1800" dirty="0" err="1"/>
              <a:t>putki</a:t>
            </a:r>
            <a:r>
              <a:rPr lang="en-US" altLang="fi-FI" sz="1800" dirty="0"/>
              <a:t>.</a:t>
            </a:r>
          </a:p>
        </p:txBody>
      </p:sp>
      <p:pic>
        <p:nvPicPr>
          <p:cNvPr id="100356" name="Picture 4">
            <a:extLst>
              <a:ext uri="{FF2B5EF4-FFF2-40B4-BE49-F238E27FC236}">
                <a16:creationId xmlns:a16="http://schemas.microsoft.com/office/drawing/2014/main" id="{9F723FC8-BC6B-467D-88AC-ECEBBCA2D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89" y="3841750"/>
            <a:ext cx="2057400" cy="1789113"/>
          </a:xfrm>
          <a:prstGeom prst="rect">
            <a:avLst/>
          </a:prstGeom>
          <a:noFill/>
          <a:ln>
            <a:noFill/>
          </a:ln>
          <a:effectLst>
            <a:outerShdw dist="25400" dir="169799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5">
            <a:extLst>
              <a:ext uri="{FF2B5EF4-FFF2-40B4-BE49-F238E27FC236}">
                <a16:creationId xmlns:a16="http://schemas.microsoft.com/office/drawing/2014/main" id="{67B0C1C2-85B3-4530-BCD2-5D498CF91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62" y="2910584"/>
            <a:ext cx="48006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F86649-C6CB-482A-9C8D-A7F092D9B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B891FD-3E1D-41D4-990B-ACFB9A818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1EDECD10-A442-4FB5-AEA6-B2AFF0CBF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altLang="fi-FI" dirty="0"/>
              <a:t>Paine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CEB63C2E-C855-4C6C-8C18-1FF1E496CA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46104"/>
          </a:xfrm>
        </p:spPr>
        <p:txBody>
          <a:bodyPr/>
          <a:lstStyle/>
          <a:p>
            <a:pPr eaLnBrk="1" hangingPunct="1"/>
            <a:r>
              <a:rPr lang="en-US" altLang="fi-FI" sz="2200" dirty="0" err="1"/>
              <a:t>Membraan</a:t>
            </a:r>
            <a:r>
              <a:rPr lang="en-US" altLang="fi-FI" sz="2200" dirty="0"/>
              <a:t> ja </a:t>
            </a:r>
            <a:r>
              <a:rPr lang="en-US" altLang="fi-FI" sz="2200" dirty="0" err="1"/>
              <a:t>ohut</a:t>
            </a:r>
            <a:r>
              <a:rPr lang="en-US" altLang="fi-FI" sz="2200" dirty="0"/>
              <a:t> </a:t>
            </a:r>
            <a:r>
              <a:rPr lang="en-US" altLang="fi-FI" sz="2200" dirty="0" err="1"/>
              <a:t>kalvo</a:t>
            </a:r>
            <a:r>
              <a:rPr lang="en-US" altLang="fi-FI" sz="2200" dirty="0"/>
              <a:t> </a:t>
            </a:r>
            <a:r>
              <a:rPr lang="en-US" altLang="fi-FI" sz="2200" dirty="0" err="1"/>
              <a:t>sensorit</a:t>
            </a:r>
            <a:endParaRPr lang="en-US" altLang="fi-FI" sz="2200" dirty="0"/>
          </a:p>
          <a:p>
            <a:pPr lvl="1" eaLnBrk="1" hangingPunct="1"/>
            <a:r>
              <a:rPr lang="en-US" altLang="fi-FI" sz="1800" dirty="0" err="1"/>
              <a:t>Yleisimmät</a:t>
            </a:r>
            <a:r>
              <a:rPr lang="en-US" altLang="fi-FI" sz="1800" dirty="0"/>
              <a:t> </a:t>
            </a:r>
            <a:r>
              <a:rPr lang="en-US" altLang="fi-FI" sz="1800" dirty="0" err="1"/>
              <a:t>tyypit</a:t>
            </a:r>
            <a:r>
              <a:rPr lang="en-US" altLang="fi-FI" sz="1800" dirty="0"/>
              <a:t> </a:t>
            </a:r>
            <a:r>
              <a:rPr lang="en-US" altLang="fi-FI" sz="1800" dirty="0" err="1"/>
              <a:t>paineen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mittaukseen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ovat</a:t>
            </a:r>
            <a:r>
              <a:rPr lang="en-US" altLang="fi-FI" sz="1800" dirty="0"/>
              <a:t> </a:t>
            </a:r>
            <a:r>
              <a:rPr lang="en-US" altLang="fi-FI" sz="1800" dirty="0" err="1"/>
              <a:t>ohutkalvo</a:t>
            </a:r>
            <a:r>
              <a:rPr lang="en-US" altLang="fi-FI" sz="1800" dirty="0"/>
              <a:t> ja </a:t>
            </a:r>
            <a:r>
              <a:rPr lang="en-US" altLang="fi-FI" sz="1800" dirty="0" err="1"/>
              <a:t>membraani</a:t>
            </a:r>
            <a:r>
              <a:rPr lang="en-US" altLang="fi-FI" sz="1800" dirty="0"/>
              <a:t> </a:t>
            </a:r>
            <a:r>
              <a:rPr lang="en-US" altLang="fi-FI" sz="1800" dirty="0" err="1"/>
              <a:t>sensorit</a:t>
            </a:r>
            <a:r>
              <a:rPr lang="en-US" altLang="fi-FI" sz="1800" dirty="0"/>
              <a:t>. </a:t>
            </a:r>
          </a:p>
          <a:p>
            <a:pPr marL="344487" lvl="1" indent="0" eaLnBrk="1" hangingPunct="1">
              <a:buNone/>
            </a:pPr>
            <a:endParaRPr lang="en-US" altLang="fi-FI" sz="1800" dirty="0"/>
          </a:p>
          <a:p>
            <a:pPr lvl="1" eaLnBrk="1" hangingPunct="1"/>
            <a:r>
              <a:rPr lang="en-US" altLang="fi-FI" sz="1800" dirty="0" err="1"/>
              <a:t>Keskikohdan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painuma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mitataan</a:t>
            </a:r>
            <a:r>
              <a:rPr lang="en-US" altLang="fi-FI" sz="1800" dirty="0"/>
              <a:t> ja </a:t>
            </a:r>
            <a:r>
              <a:rPr lang="en-US" altLang="fi-FI" sz="1800" dirty="0" err="1"/>
              <a:t>päätellään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mikä</a:t>
            </a:r>
            <a:r>
              <a:rPr lang="en-US" altLang="fi-FI" sz="1800" dirty="0"/>
              <a:t> on </a:t>
            </a:r>
            <a:r>
              <a:rPr lang="en-US" altLang="fi-FI" sz="1800" dirty="0" err="1"/>
              <a:t>paine-ero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membraanin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ylä</a:t>
            </a:r>
            <a:r>
              <a:rPr lang="en-US" altLang="fi-FI" sz="1800" dirty="0"/>
              <a:t>- ja </a:t>
            </a:r>
            <a:r>
              <a:rPr lang="en-US" altLang="fi-FI" sz="1800" dirty="0" err="1"/>
              <a:t>alapuolella</a:t>
            </a:r>
            <a:r>
              <a:rPr lang="en-US" altLang="fi-FI" sz="1800" dirty="0"/>
              <a:t>.</a:t>
            </a:r>
            <a:endParaRPr lang="en-US" altLang="fi-FI" sz="1600" dirty="0"/>
          </a:p>
          <a:p>
            <a:pPr eaLnBrk="1" hangingPunct="1"/>
            <a:endParaRPr lang="en-US" altLang="fi-FI" sz="1400" dirty="0"/>
          </a:p>
        </p:txBody>
      </p:sp>
      <p:pic>
        <p:nvPicPr>
          <p:cNvPr id="102404" name="Picture 7">
            <a:extLst>
              <a:ext uri="{FF2B5EF4-FFF2-40B4-BE49-F238E27FC236}">
                <a16:creationId xmlns:a16="http://schemas.microsoft.com/office/drawing/2014/main" id="{DA3D214B-8909-455C-9CB4-1509553D3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3498850" cy="2555875"/>
          </a:xfrm>
          <a:prstGeom prst="rect">
            <a:avLst/>
          </a:prstGeom>
          <a:noFill/>
          <a:ln>
            <a:noFill/>
          </a:ln>
          <a:effectLst>
            <a:outerShdw dist="25400" dir="169799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69116-A7F6-4B57-A6B2-800A04E54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2FE904-F426-46D2-8B42-B9EE28E6F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D456D52D-459C-4144-A672-4D376017B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altLang="fi-FI" dirty="0"/>
              <a:t>Paine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2AE1B4A0-9612-48A0-BC53-E3192E4D8F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fi-FI" sz="2200" dirty="0" err="1"/>
              <a:t>Piezoresistiiviset</a:t>
            </a:r>
            <a:r>
              <a:rPr lang="en-US" altLang="fi-FI" sz="2200" dirty="0"/>
              <a:t> </a:t>
            </a:r>
            <a:r>
              <a:rPr lang="en-US" altLang="fi-FI" sz="2200" dirty="0" err="1"/>
              <a:t>sensorit</a:t>
            </a:r>
            <a:endParaRPr lang="en-US" altLang="fi-FI" sz="2200" dirty="0"/>
          </a:p>
          <a:p>
            <a:pPr lvl="1" eaLnBrk="1" hangingPunct="1"/>
            <a:r>
              <a:rPr lang="en-US" altLang="fi-FI" sz="1800" dirty="0" err="1"/>
              <a:t>Piezoresistanssi</a:t>
            </a:r>
            <a:r>
              <a:rPr lang="en-US" altLang="fi-FI" sz="1800" dirty="0"/>
              <a:t> on </a:t>
            </a:r>
            <a:r>
              <a:rPr lang="en-US" altLang="fi-FI" sz="1800" dirty="0" err="1"/>
              <a:t>puolijohde</a:t>
            </a:r>
            <a:r>
              <a:rPr lang="en-US" altLang="fi-FI" sz="1800" dirty="0"/>
              <a:t> </a:t>
            </a:r>
            <a:r>
              <a:rPr lang="en-US" altLang="fi-FI" sz="1800" dirty="0" err="1"/>
              <a:t>tyyppinen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venymäliuska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sensori</a:t>
            </a:r>
            <a:r>
              <a:rPr lang="en-US" altLang="fi-FI" sz="1800" dirty="0"/>
              <a:t>.</a:t>
            </a:r>
          </a:p>
          <a:p>
            <a:pPr lvl="1" eaLnBrk="1" hangingPunct="1"/>
            <a:r>
              <a:rPr lang="en-US" altLang="fi-FI" sz="1800" dirty="0" err="1"/>
              <a:t>Resistiiviset</a:t>
            </a:r>
            <a:r>
              <a:rPr lang="en-US" altLang="fi-FI" sz="1800" dirty="0"/>
              <a:t>  (metallic ) </a:t>
            </a:r>
            <a:r>
              <a:rPr lang="en-US" altLang="fi-FI" sz="1800" dirty="0" err="1"/>
              <a:t>venymäliuskasensorit</a:t>
            </a:r>
            <a:r>
              <a:rPr lang="en-US" altLang="fi-FI" sz="1800" dirty="0"/>
              <a:t>  </a:t>
            </a:r>
            <a:r>
              <a:rPr lang="en-US" altLang="fi-FI" sz="1800" dirty="0" err="1"/>
              <a:t>ovat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käytetyt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korkeimmissa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läpötiloissa</a:t>
            </a:r>
            <a:r>
              <a:rPr lang="en-US" altLang="fi-FI" sz="1800" dirty="0"/>
              <a:t>. </a:t>
            </a:r>
          </a:p>
          <a:p>
            <a:pPr lvl="1" eaLnBrk="1" hangingPunct="1"/>
            <a:r>
              <a:rPr lang="en-US" altLang="fi-FI" sz="1800" dirty="0" err="1"/>
              <a:t>Perusrakenne</a:t>
            </a:r>
            <a:r>
              <a:rPr lang="en-US" altLang="fi-FI" sz="1800" dirty="0"/>
              <a:t>: </a:t>
            </a:r>
          </a:p>
          <a:p>
            <a:pPr lvl="2" eaLnBrk="1" hangingPunct="1"/>
            <a:r>
              <a:rPr lang="en-US" altLang="fi-FI" sz="1700" dirty="0" err="1"/>
              <a:t>Kaksi</a:t>
            </a:r>
            <a:r>
              <a:rPr lang="en-US" altLang="fi-FI" sz="1700" dirty="0"/>
              <a:t> </a:t>
            </a:r>
            <a:r>
              <a:rPr lang="en-US" altLang="fi-FI" sz="1700" dirty="0" err="1"/>
              <a:t>venymäliuskaa</a:t>
            </a:r>
            <a:r>
              <a:rPr lang="en-US" altLang="fi-FI" sz="1700" dirty="0"/>
              <a:t> </a:t>
            </a:r>
            <a:r>
              <a:rPr lang="en-US" altLang="fi-FI" sz="1700" dirty="0" err="1"/>
              <a:t>vierekkäin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kalvolla</a:t>
            </a:r>
            <a:r>
              <a:rPr lang="en-US" altLang="fi-FI" sz="1700" dirty="0"/>
              <a:t> </a:t>
            </a:r>
            <a:r>
              <a:rPr lang="en-US" altLang="fi-FI" sz="1700" dirty="0" err="1"/>
              <a:t>yhdensuuntaisesti</a:t>
            </a:r>
            <a:r>
              <a:rPr lang="en-US" altLang="fi-FI" sz="1700" dirty="0"/>
              <a:t>. </a:t>
            </a:r>
            <a:r>
              <a:rPr lang="en-US" altLang="fi-FI" sz="1700" dirty="0" err="1"/>
              <a:t>Kaksi</a:t>
            </a:r>
            <a:r>
              <a:rPr lang="en-US" altLang="fi-FI" sz="1700" dirty="0"/>
              <a:t> </a:t>
            </a:r>
            <a:r>
              <a:rPr lang="en-US" altLang="fi-FI" sz="1700" dirty="0" err="1"/>
              <a:t>muuta</a:t>
            </a:r>
            <a:r>
              <a:rPr lang="en-US" altLang="fi-FI" sz="1700" dirty="0"/>
              <a:t> </a:t>
            </a:r>
            <a:r>
              <a:rPr lang="en-US" altLang="fi-FI" sz="1700" dirty="0" err="1"/>
              <a:t>venymäliuskaa</a:t>
            </a:r>
            <a:r>
              <a:rPr lang="en-US" altLang="fi-FI" sz="1700" dirty="0"/>
              <a:t> </a:t>
            </a:r>
            <a:r>
              <a:rPr lang="en-US" altLang="fi-FI" sz="1700" dirty="0" err="1"/>
              <a:t>voivat</a:t>
            </a:r>
            <a:r>
              <a:rPr lang="en-US" altLang="fi-FI" sz="1700" dirty="0"/>
              <a:t> olla </a:t>
            </a:r>
            <a:r>
              <a:rPr lang="en-US" altLang="fi-FI" sz="1700" dirty="0" err="1"/>
              <a:t>eri</a:t>
            </a:r>
            <a:r>
              <a:rPr lang="en-US" altLang="fi-FI" sz="1700" dirty="0"/>
              <a:t> </a:t>
            </a:r>
            <a:r>
              <a:rPr lang="en-US" altLang="fi-FI" sz="1700" dirty="0" err="1"/>
              <a:t>suuntiin</a:t>
            </a:r>
            <a:r>
              <a:rPr lang="en-US" altLang="fi-FI" sz="1700" dirty="0"/>
              <a:t>.</a:t>
            </a:r>
          </a:p>
          <a:p>
            <a:pPr lvl="1" eaLnBrk="1" hangingPunct="1"/>
            <a:r>
              <a:rPr lang="en-US" altLang="fi-FI" sz="1800" dirty="0" err="1"/>
              <a:t>Resistanssin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vaihtelu</a:t>
            </a:r>
            <a:r>
              <a:rPr lang="en-US" altLang="fi-FI" sz="1800" dirty="0"/>
              <a:t> </a:t>
            </a:r>
            <a:r>
              <a:rPr lang="en-US" altLang="fi-FI" sz="1800" dirty="0" err="1"/>
              <a:t>piezoliuskoissa</a:t>
            </a:r>
            <a:r>
              <a:rPr lang="en-US" altLang="fi-FI" sz="1800" dirty="0"/>
              <a:t> on:</a:t>
            </a:r>
            <a:endParaRPr lang="en-US" altLang="fi-FI" sz="1200" dirty="0"/>
          </a:p>
          <a:p>
            <a:pPr lvl="1" eaLnBrk="1" hangingPunct="1"/>
            <a:endParaRPr lang="en-US" altLang="fi-FI" sz="800" dirty="0"/>
          </a:p>
        </p:txBody>
      </p:sp>
      <p:pic>
        <p:nvPicPr>
          <p:cNvPr id="104452" name="Picture 7">
            <a:extLst>
              <a:ext uri="{FF2B5EF4-FFF2-40B4-BE49-F238E27FC236}">
                <a16:creationId xmlns:a16="http://schemas.microsoft.com/office/drawing/2014/main" id="{C40F4102-56C0-49E7-981F-60526042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45" y="4084770"/>
            <a:ext cx="2057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8">
            <a:extLst>
              <a:ext uri="{FF2B5EF4-FFF2-40B4-BE49-F238E27FC236}">
                <a16:creationId xmlns:a16="http://schemas.microsoft.com/office/drawing/2014/main" id="{B97A346A-9BDF-4711-8649-AE7BB6523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81466"/>
            <a:ext cx="27432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4454" name="Object 9">
            <a:extLst>
              <a:ext uri="{FF2B5EF4-FFF2-40B4-BE49-F238E27FC236}">
                <a16:creationId xmlns:a16="http://schemas.microsoft.com/office/drawing/2014/main" id="{0EE66B00-FC71-460D-9119-DF192B94FB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4038600"/>
          <a:ext cx="2362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9" name="Document" r:id="rId6" imgW="1688592" imgH="316992" progId="Word.Document.8">
                  <p:embed/>
                </p:oleObj>
              </mc:Choice>
              <mc:Fallback>
                <p:oleObj name="Document" r:id="rId6" imgW="1688592" imgH="316992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8600"/>
                        <a:ext cx="23622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5" name="Rectangle 10">
            <a:extLst>
              <a:ext uri="{FF2B5EF4-FFF2-40B4-BE49-F238E27FC236}">
                <a16:creationId xmlns:a16="http://schemas.microsoft.com/office/drawing/2014/main" id="{304904D2-9085-490B-8562-3D89615F0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76800"/>
            <a:ext cx="27098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i-FI" sz="1600" dirty="0">
                <a:latin typeface="Symbol" panose="05050102010706020507" pitchFamily="18" charset="2"/>
                <a:sym typeface="Symbol" panose="05050102010706020507" pitchFamily="18" charset="2"/>
              </a:rPr>
              <a:t></a:t>
            </a:r>
            <a:r>
              <a:rPr lang="en-US" altLang="fi-FI" sz="1600" dirty="0">
                <a:latin typeface="Times" panose="02020603050405020304" pitchFamily="18" charset="0"/>
              </a:rPr>
              <a:t> On </a:t>
            </a:r>
            <a:r>
              <a:rPr lang="en-US" altLang="fi-FI" sz="1600" dirty="0" err="1">
                <a:latin typeface="Times" panose="02020603050405020304" pitchFamily="18" charset="0"/>
              </a:rPr>
              <a:t>keskiarvoinen</a:t>
            </a:r>
            <a:r>
              <a:rPr lang="en-US" altLang="fi-FI" sz="1600" dirty="0">
                <a:latin typeface="Times" panose="02020603050405020304" pitchFamily="18" charset="0"/>
              </a:rPr>
              <a:t> </a:t>
            </a:r>
            <a:r>
              <a:rPr lang="en-US" altLang="fi-FI" sz="1600" dirty="0" err="1">
                <a:latin typeface="Times" panose="02020603050405020304" pitchFamily="18" charset="0"/>
              </a:rPr>
              <a:t>liuskan</a:t>
            </a:r>
            <a:r>
              <a:rPr lang="en-US" altLang="fi-FI" sz="1600" dirty="0">
                <a:latin typeface="Times" panose="02020603050405020304" pitchFamily="18" charset="0"/>
              </a:rPr>
              <a:t> </a:t>
            </a:r>
            <a:r>
              <a:rPr lang="en-US" altLang="fi-FI" sz="1600" dirty="0" err="1">
                <a:latin typeface="Times" panose="02020603050405020304" pitchFamily="18" charset="0"/>
              </a:rPr>
              <a:t>herkkyys</a:t>
            </a:r>
            <a:r>
              <a:rPr lang="en-US" altLang="fi-FI" sz="1600" dirty="0">
                <a:latin typeface="Times" panose="02020603050405020304" pitchFamily="18" charset="0"/>
              </a:rPr>
              <a:t>.</a:t>
            </a:r>
          </a:p>
          <a:p>
            <a:r>
              <a:rPr lang="en-US" altLang="fi-FI" sz="1600" dirty="0">
                <a:latin typeface="Symbol" panose="05050102010706020507" pitchFamily="18" charset="2"/>
                <a:sym typeface="Symbol" panose="05050102010706020507" pitchFamily="18" charset="2"/>
              </a:rPr>
              <a:t></a:t>
            </a:r>
            <a:r>
              <a:rPr lang="en-US" altLang="fi-FI" sz="1600" baseline="-25000" dirty="0">
                <a:latin typeface="Times" panose="02020603050405020304" pitchFamily="18" charset="0"/>
              </a:rPr>
              <a:t>x</a:t>
            </a:r>
            <a:r>
              <a:rPr lang="en-US" altLang="fi-FI" sz="1600" dirty="0"/>
              <a:t> ja </a:t>
            </a:r>
            <a:r>
              <a:rPr lang="en-US" altLang="fi-FI" sz="1600" dirty="0">
                <a:latin typeface="Times" panose="02020603050405020304" pitchFamily="18" charset="0"/>
              </a:rPr>
              <a:t> </a:t>
            </a:r>
            <a:r>
              <a:rPr lang="en-US" altLang="fi-FI" sz="1600" dirty="0">
                <a:latin typeface="Symbol" panose="05050102010706020507" pitchFamily="18" charset="2"/>
                <a:sym typeface="Symbol" panose="05050102010706020507" pitchFamily="18" charset="2"/>
              </a:rPr>
              <a:t></a:t>
            </a:r>
            <a:r>
              <a:rPr lang="en-US" altLang="fi-FI" sz="1600" baseline="-25000" dirty="0">
                <a:latin typeface="Times" panose="02020603050405020304" pitchFamily="18" charset="0"/>
              </a:rPr>
              <a:t>y</a:t>
            </a:r>
            <a:r>
              <a:rPr lang="en-US" altLang="fi-FI" sz="1600" dirty="0">
                <a:latin typeface="Times" panose="02020603050405020304" pitchFamily="18" charset="0"/>
              </a:rPr>
              <a:t> </a:t>
            </a:r>
            <a:r>
              <a:rPr lang="en-US" altLang="fi-FI" sz="1600" dirty="0" err="1">
                <a:latin typeface="Times" panose="02020603050405020304" pitchFamily="18" charset="0"/>
              </a:rPr>
              <a:t>ovat</a:t>
            </a:r>
            <a:r>
              <a:rPr lang="en-US" altLang="fi-FI" sz="1600" dirty="0">
                <a:latin typeface="Times" panose="02020603050405020304" pitchFamily="18" charset="0"/>
              </a:rPr>
              <a:t> </a:t>
            </a:r>
            <a:r>
              <a:rPr lang="en-US" altLang="fi-FI" sz="1600" dirty="0" err="1">
                <a:latin typeface="Times" panose="02020603050405020304" pitchFamily="18" charset="0"/>
              </a:rPr>
              <a:t>erisuuntaiset</a:t>
            </a:r>
            <a:r>
              <a:rPr lang="en-US" altLang="fi-FI" sz="1600" dirty="0">
                <a:latin typeface="Times" panose="02020603050405020304" pitchFamily="18" charset="0"/>
              </a:rPr>
              <a:t> </a:t>
            </a:r>
            <a:r>
              <a:rPr lang="en-US" altLang="fi-FI" sz="1600" dirty="0" err="1">
                <a:latin typeface="Times" panose="02020603050405020304" pitchFamily="18" charset="0"/>
              </a:rPr>
              <a:t>rasitukset</a:t>
            </a:r>
            <a:r>
              <a:rPr lang="en-US" altLang="fi-FI" sz="1600" dirty="0">
                <a:latin typeface="Times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3D334C-1F9C-4125-A5CE-F4C2B419AC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55B29D-B8FC-42CE-BAC2-CAFF822381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4167E8F6-793F-483B-AF38-C7AA0E5A2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altLang="fi-FI" dirty="0"/>
              <a:t>Paine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0346F5EF-E100-4020-A183-509823C8B3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fi-FI" sz="2200" dirty="0" err="1"/>
              <a:t>Piezoresistiiviset</a:t>
            </a:r>
            <a:r>
              <a:rPr lang="en-US" altLang="fi-FI" sz="2200" dirty="0"/>
              <a:t>  </a:t>
            </a:r>
            <a:r>
              <a:rPr lang="en-US" altLang="fi-FI" sz="2200" dirty="0" err="1"/>
              <a:t>sensorit</a:t>
            </a:r>
            <a:endParaRPr lang="en-US" altLang="fi-FI" sz="2200" dirty="0"/>
          </a:p>
          <a:p>
            <a:pPr lvl="1" eaLnBrk="1" hangingPunct="1"/>
            <a:r>
              <a:rPr lang="en-US" altLang="fi-FI" sz="1800" dirty="0" err="1"/>
              <a:t>Käytetään</a:t>
            </a:r>
            <a:r>
              <a:rPr lang="en-US" altLang="fi-FI" sz="1800" dirty="0"/>
              <a:t> vain </a:t>
            </a:r>
            <a:r>
              <a:rPr lang="en-US" altLang="fi-FI" sz="1800" dirty="0" err="1"/>
              <a:t>yhtä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venymäliuskaa</a:t>
            </a:r>
            <a:r>
              <a:rPr lang="en-US" altLang="fi-FI" sz="1800" dirty="0"/>
              <a:t>.</a:t>
            </a:r>
          </a:p>
          <a:p>
            <a:pPr lvl="1" eaLnBrk="1" hangingPunct="1"/>
            <a:r>
              <a:rPr lang="en-US" altLang="fi-FI" sz="1800" dirty="0" err="1"/>
              <a:t>Virta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menee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venymäliuskan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läpi</a:t>
            </a:r>
            <a:r>
              <a:rPr lang="en-US" altLang="fi-FI" sz="1800" dirty="0"/>
              <a:t>.</a:t>
            </a:r>
          </a:p>
          <a:p>
            <a:pPr lvl="1" eaLnBrk="1" hangingPunct="1"/>
            <a:r>
              <a:rPr lang="en-US" altLang="fi-FI" sz="1800" dirty="0"/>
              <a:t>Paine </a:t>
            </a:r>
            <a:r>
              <a:rPr lang="en-US" altLang="fi-FI" sz="1800" dirty="0" err="1"/>
              <a:t>vaikuttaa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kohtisuoraan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virransuunnasta</a:t>
            </a:r>
            <a:r>
              <a:rPr lang="en-US" altLang="fi-FI" sz="1800" dirty="0"/>
              <a:t>.  </a:t>
            </a:r>
          </a:p>
          <a:p>
            <a:pPr lvl="1" eaLnBrk="1" hangingPunct="1"/>
            <a:r>
              <a:rPr lang="en-US" altLang="fi-FI" sz="1800" dirty="0" err="1"/>
              <a:t>Mitataan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jännite</a:t>
            </a:r>
            <a:r>
              <a:rPr lang="en-US" altLang="fi-FI" sz="1800" dirty="0"/>
              <a:t> </a:t>
            </a:r>
            <a:r>
              <a:rPr lang="en-US" altLang="fi-FI" sz="1800" dirty="0" err="1"/>
              <a:t>elementin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yli</a:t>
            </a:r>
            <a:r>
              <a:rPr lang="en-US" altLang="fi-FI" sz="1800" dirty="0"/>
              <a:t> ja se </a:t>
            </a:r>
            <a:r>
              <a:rPr lang="en-US" altLang="fi-FI" sz="1800" dirty="0" err="1"/>
              <a:t>indikoi</a:t>
            </a:r>
            <a:r>
              <a:rPr lang="en-US" altLang="fi-FI" sz="1800" dirty="0"/>
              <a:t> </a:t>
            </a:r>
            <a:r>
              <a:rPr lang="en-US" altLang="fi-FI" sz="1800" dirty="0" err="1"/>
              <a:t>painetta</a:t>
            </a:r>
            <a:r>
              <a:rPr lang="en-US" altLang="fi-FI" sz="1800" dirty="0"/>
              <a:t>.</a:t>
            </a:r>
            <a:endParaRPr lang="en-US" altLang="fi-FI" sz="800" dirty="0"/>
          </a:p>
        </p:txBody>
      </p:sp>
      <p:pic>
        <p:nvPicPr>
          <p:cNvPr id="106500" name="Picture 8">
            <a:extLst>
              <a:ext uri="{FF2B5EF4-FFF2-40B4-BE49-F238E27FC236}">
                <a16:creationId xmlns:a16="http://schemas.microsoft.com/office/drawing/2014/main" id="{8CC61F60-3E5C-44CE-91D2-28F0A15F5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43434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8FF578-9E55-40CE-942C-BCF10174C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6DD3A9-BAC1-4CEA-943F-5AECD44E9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3842BDF1-805F-406C-BB67-4D7AC6BAF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altLang="fi-FI" dirty="0"/>
              <a:t>Paine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F7E8A12C-BF36-4FDD-BCEA-719F92EC42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z="2000" dirty="0" err="1"/>
              <a:t>Kapasitiiviset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sensorit</a:t>
            </a:r>
            <a:endParaRPr lang="en-US" altLang="fi-FI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 err="1"/>
              <a:t>Kalvon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liike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paineen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alaisena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muuttaa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rakenteen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kapasitanssia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eli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kalvojen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välin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muuttuessa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paineen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alla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voidaan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kapasitanssin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muutoksesta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indikoida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painetta</a:t>
            </a:r>
            <a:r>
              <a:rPr lang="en-US" altLang="fi-FI" sz="1600" dirty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 err="1"/>
              <a:t>Nämä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sensorit</a:t>
            </a:r>
            <a:r>
              <a:rPr lang="en-US" altLang="fi-FI" sz="1600" dirty="0"/>
              <a:t> </a:t>
            </a:r>
            <a:r>
              <a:rPr lang="en-US" altLang="fi-FI" sz="1600" dirty="0" err="1"/>
              <a:t>ovat</a:t>
            </a:r>
            <a:r>
              <a:rPr lang="en-US" altLang="fi-FI" sz="1600" dirty="0"/>
              <a:t> </a:t>
            </a:r>
            <a:r>
              <a:rPr lang="en-US" altLang="fi-FI" sz="1600" dirty="0" err="1"/>
              <a:t>yksinkertaisia</a:t>
            </a:r>
            <a:r>
              <a:rPr lang="en-US" altLang="fi-FI" sz="1600" dirty="0"/>
              <a:t> ja </a:t>
            </a:r>
            <a:r>
              <a:rPr lang="en-US" altLang="fi-FI" sz="1600" dirty="0" err="1"/>
              <a:t>sopivat</a:t>
            </a:r>
            <a:r>
              <a:rPr lang="en-US" altLang="fi-FI" sz="1600" dirty="0"/>
              <a:t> </a:t>
            </a:r>
            <a:r>
              <a:rPr lang="en-US" altLang="fi-FI" sz="1600" dirty="0" err="1"/>
              <a:t>erityisesti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pienten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paineiden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mittaukseen</a:t>
            </a:r>
            <a:r>
              <a:rPr lang="en-US" altLang="fi-FI" sz="16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 err="1"/>
              <a:t>Pienillä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paineilla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kalcon</a:t>
            </a:r>
            <a:r>
              <a:rPr lang="en-US" altLang="fi-FI" sz="1600" dirty="0"/>
              <a:t> like </a:t>
            </a:r>
            <a:r>
              <a:rPr lang="en-US" altLang="fi-FI" sz="1600" dirty="0" err="1"/>
              <a:t>voi</a:t>
            </a:r>
            <a:r>
              <a:rPr lang="en-US" altLang="fi-FI" sz="1600" dirty="0"/>
              <a:t> olla </a:t>
            </a:r>
            <a:r>
              <a:rPr lang="en-US" altLang="fi-FI" sz="1600" dirty="0" err="1"/>
              <a:t>riittämätön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venymäliuska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detektointiin</a:t>
            </a:r>
            <a:r>
              <a:rPr lang="en-US" altLang="fi-FI" sz="1600" dirty="0"/>
              <a:t>  </a:t>
            </a:r>
            <a:r>
              <a:rPr lang="en-US" altLang="fi-FI" sz="1600" dirty="0" err="1"/>
              <a:t>mutta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tvoi</a:t>
            </a:r>
            <a:r>
              <a:rPr lang="en-US" altLang="fi-FI" sz="1600" dirty="0"/>
              <a:t> olla </a:t>
            </a:r>
            <a:r>
              <a:rPr lang="en-US" altLang="fi-FI" sz="1600" dirty="0" err="1"/>
              <a:t>riittava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kapasitanssin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mittaukseen</a:t>
            </a:r>
            <a:r>
              <a:rPr lang="en-US" altLang="fi-FI" sz="16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 err="1"/>
              <a:t>Kapasitanssi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voi</a:t>
            </a:r>
            <a:r>
              <a:rPr lang="en-US" altLang="fi-FI" sz="1600" dirty="0"/>
              <a:t> olla </a:t>
            </a:r>
            <a:r>
              <a:rPr lang="en-US" altLang="fi-FI" sz="1600" dirty="0" err="1"/>
              <a:t>osa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oskillaatoripiiriä</a:t>
            </a:r>
            <a:r>
              <a:rPr lang="en-US" altLang="fi-FI" sz="16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 err="1"/>
              <a:t>Oskillaattorin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taajuusmuutos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voi</a:t>
            </a:r>
            <a:r>
              <a:rPr lang="en-US" altLang="fi-FI" sz="1600" dirty="0"/>
              <a:t> olla </a:t>
            </a:r>
            <a:r>
              <a:rPr lang="en-US" altLang="fi-FI" sz="1600" dirty="0" err="1"/>
              <a:t>riittavä</a:t>
            </a:r>
            <a:r>
              <a:rPr lang="en-US" altLang="fi-FI" sz="1600" dirty="0"/>
              <a:t> </a:t>
            </a:r>
            <a:r>
              <a:rPr lang="en-US" altLang="fi-FI" sz="1600" dirty="0" err="1"/>
              <a:t>erittäin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herkkiin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mittauksiin</a:t>
            </a:r>
            <a:r>
              <a:rPr lang="en-US" altLang="fi-FI" sz="1600" dirty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 err="1"/>
              <a:t>Muita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etuja</a:t>
            </a:r>
            <a:r>
              <a:rPr lang="en-US" altLang="fi-FI" sz="1600" dirty="0"/>
              <a:t>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600" dirty="0" err="1"/>
              <a:t>Vähemmän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lämpötilaherkkä</a:t>
            </a:r>
            <a:r>
              <a:rPr lang="en-US" altLang="fi-FI" sz="1600" dirty="0"/>
              <a:t>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600" dirty="0" err="1"/>
              <a:t>Kalvojen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liika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liikerata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voidaan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estää</a:t>
            </a:r>
            <a:r>
              <a:rPr lang="en-US" altLang="fi-FI" sz="1600" dirty="0"/>
              <a:t>, </a:t>
            </a:r>
            <a:r>
              <a:rPr lang="en-US" altLang="fi-FI" sz="1600" dirty="0" err="1"/>
              <a:t>joten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ei</a:t>
            </a:r>
            <a:r>
              <a:rPr lang="en-US" altLang="fi-FI" sz="1600" dirty="0"/>
              <a:t> ole </a:t>
            </a:r>
            <a:r>
              <a:rPr lang="en-US" altLang="fi-FI" sz="1600" dirty="0" err="1"/>
              <a:t>herkkä</a:t>
            </a:r>
            <a:r>
              <a:rPr lang="en-US" altLang="fi-FI" sz="1600" dirty="0"/>
              <a:t> </a:t>
            </a:r>
            <a:r>
              <a:rPr lang="en-US" altLang="fi-FI" sz="1600" dirty="0" err="1"/>
              <a:t>ylipaineelle</a:t>
            </a:r>
            <a:r>
              <a:rPr lang="en-US" altLang="fi-FI" sz="1600" dirty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/>
              <a:t>2-3 </a:t>
            </a:r>
            <a:r>
              <a:rPr lang="en-US" altLang="fi-FI" sz="1600" dirty="0" err="1"/>
              <a:t>kertainen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ylipaine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voidaan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sallia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ennenkuin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sensori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vioittuu</a:t>
            </a:r>
            <a:r>
              <a:rPr lang="en-US" altLang="fi-FI" sz="1600" dirty="0"/>
              <a:t>..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 err="1"/>
              <a:t>Sensorit</a:t>
            </a:r>
            <a:r>
              <a:rPr lang="en-US" altLang="fi-FI" sz="1600" dirty="0"/>
              <a:t> </a:t>
            </a:r>
            <a:r>
              <a:rPr lang="en-US" altLang="fi-FI" sz="1600" dirty="0" err="1"/>
              <a:t>ovat</a:t>
            </a:r>
            <a:r>
              <a:rPr lang="en-US" altLang="fi-FI" sz="1600" dirty="0"/>
              <a:t> </a:t>
            </a:r>
            <a:r>
              <a:rPr lang="en-US" altLang="fi-FI" sz="1600" dirty="0" err="1"/>
              <a:t>lineaarisia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pienellä</a:t>
            </a:r>
            <a:r>
              <a:rPr lang="en-US" altLang="fi-FI" sz="1600" dirty="0"/>
              <a:t>  </a:t>
            </a:r>
            <a:r>
              <a:rPr lang="en-US" altLang="fi-FI" sz="1600" dirty="0" err="1"/>
              <a:t>painealueella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mutta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suuremmalla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paineella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kalvo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pullistuu</a:t>
            </a:r>
            <a:r>
              <a:rPr lang="en-US" altLang="fi-FI" sz="1600" dirty="0"/>
              <a:t> ja </a:t>
            </a:r>
            <a:r>
              <a:rPr lang="en-US" altLang="fi-FI" sz="1600" dirty="0" err="1"/>
              <a:t>aiheuttaa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epälineearisen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toiminnan</a:t>
            </a:r>
            <a:r>
              <a:rPr lang="en-US" altLang="fi-FI" sz="1600" dirty="0"/>
              <a:t>. </a:t>
            </a:r>
          </a:p>
          <a:p>
            <a:pPr lvl="1" eaLnBrk="1" hangingPunct="1">
              <a:lnSpc>
                <a:spcPct val="90000"/>
              </a:lnSpc>
            </a:pPr>
            <a:endParaRPr lang="en-US" altLang="fi-FI" sz="1600" dirty="0"/>
          </a:p>
          <a:p>
            <a:pPr lvl="1" eaLnBrk="1" hangingPunct="1">
              <a:lnSpc>
                <a:spcPct val="90000"/>
              </a:lnSpc>
            </a:pPr>
            <a:endParaRPr lang="en-US" altLang="fi-FI" sz="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CDCE2-E249-4D99-AD4A-34B7E0E9B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59B851-154C-4C6B-AE5D-08918496D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7C369A15-4352-464A-939C-1D624E227A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altLang="fi-FI" dirty="0"/>
              <a:t>Paine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5B9959C6-1B45-4246-92F4-0A84D5B36C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86800" cy="2895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fi-FI" sz="2000" dirty="0" err="1"/>
              <a:t>Magneettiset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sensorit</a:t>
            </a:r>
            <a:endParaRPr lang="en-US" altLang="fi-FI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1800" dirty="0" err="1"/>
              <a:t>Useita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menetelmiä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käytössä</a:t>
            </a:r>
            <a:r>
              <a:rPr lang="en-US" altLang="fi-FI" sz="1800" dirty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700" dirty="0" err="1"/>
              <a:t>Suuren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liikevaran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sensoreissa</a:t>
            </a:r>
            <a:r>
              <a:rPr lang="en-US" altLang="fi-FI" sz="1700" dirty="0"/>
              <a:t> </a:t>
            </a:r>
            <a:r>
              <a:rPr lang="en-US" altLang="fi-FI" sz="1700" dirty="0" err="1"/>
              <a:t>induktiivinen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paikkasensori</a:t>
            </a:r>
            <a:r>
              <a:rPr lang="en-US" altLang="fi-FI" sz="1700" dirty="0"/>
              <a:t> </a:t>
            </a:r>
            <a:r>
              <a:rPr lang="en-US" altLang="fi-FI" sz="1700" dirty="0" err="1"/>
              <a:t>sopii</a:t>
            </a:r>
            <a:r>
              <a:rPr lang="en-US" altLang="fi-FI" sz="1700" dirty="0"/>
              <a:t> </a:t>
            </a:r>
            <a:r>
              <a:rPr lang="en-US" altLang="fi-FI" sz="1700" dirty="0" err="1"/>
              <a:t>käyttöön</a:t>
            </a:r>
            <a:r>
              <a:rPr lang="en-US" altLang="fi-FI" sz="1700" dirty="0"/>
              <a:t>. </a:t>
            </a:r>
            <a:r>
              <a:rPr lang="en-US" altLang="fi-FI" sz="1700" dirty="0" err="1"/>
              <a:t>Vaihtoehtoisesti</a:t>
            </a:r>
            <a:r>
              <a:rPr lang="en-US" altLang="fi-FI" sz="1700" dirty="0"/>
              <a:t> </a:t>
            </a:r>
            <a:r>
              <a:rPr lang="en-US" altLang="fi-FI" sz="1700" dirty="0" err="1"/>
              <a:t>voidaan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käyttää</a:t>
            </a:r>
            <a:r>
              <a:rPr lang="en-US" altLang="fi-FI" sz="1700" dirty="0"/>
              <a:t> LVDT sensoria, </a:t>
            </a:r>
            <a:r>
              <a:rPr lang="en-US" altLang="fi-FI" sz="1700" dirty="0" err="1"/>
              <a:t>joka</a:t>
            </a:r>
            <a:r>
              <a:rPr lang="en-US" altLang="fi-FI" sz="1700" dirty="0"/>
              <a:t> on </a:t>
            </a:r>
            <a:r>
              <a:rPr lang="en-US" altLang="fi-FI" sz="1700" dirty="0" err="1"/>
              <a:t>kiinnitetty</a:t>
            </a:r>
            <a:r>
              <a:rPr lang="en-US" altLang="fi-FI" sz="1700" dirty="0"/>
              <a:t> </a:t>
            </a:r>
            <a:r>
              <a:rPr lang="en-US" altLang="fi-FI" sz="1700" dirty="0" err="1"/>
              <a:t>kalvoon</a:t>
            </a:r>
            <a:r>
              <a:rPr lang="en-US" altLang="fi-FI" sz="1700" dirty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700" dirty="0" err="1"/>
              <a:t>Pienillä</a:t>
            </a:r>
            <a:r>
              <a:rPr lang="en-US" altLang="fi-FI" sz="1700" dirty="0"/>
              <a:t> </a:t>
            </a:r>
            <a:r>
              <a:rPr lang="en-US" altLang="fi-FI" sz="1700" dirty="0" err="1"/>
              <a:t>paineilla</a:t>
            </a:r>
            <a:r>
              <a:rPr lang="en-US" altLang="fi-FI" sz="1700" dirty="0"/>
              <a:t> </a:t>
            </a:r>
            <a:r>
              <a:rPr lang="en-US" altLang="fi-FI" sz="1700" dirty="0" err="1"/>
              <a:t>reluctanssi</a:t>
            </a:r>
            <a:r>
              <a:rPr lang="en-US" altLang="fi-FI" sz="1700" dirty="0"/>
              <a:t> </a:t>
            </a:r>
            <a:r>
              <a:rPr lang="en-US" altLang="fi-FI" sz="1700" dirty="0" err="1"/>
              <a:t>painesensori</a:t>
            </a:r>
            <a:r>
              <a:rPr lang="en-US" altLang="fi-FI" sz="1700" dirty="0"/>
              <a:t> on </a:t>
            </a:r>
            <a:r>
              <a:rPr lang="en-US" altLang="fi-FI" sz="1700" dirty="0" err="1"/>
              <a:t>käytännöllisempi</a:t>
            </a:r>
            <a:r>
              <a:rPr lang="en-US" altLang="fi-FI" sz="1700" dirty="0"/>
              <a:t>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fi-FI" sz="1500" dirty="0" err="1"/>
              <a:t>Reluktanssi</a:t>
            </a:r>
            <a:r>
              <a:rPr lang="en-US" altLang="fi-FI" sz="1500" dirty="0"/>
              <a:t> on </a:t>
            </a:r>
            <a:r>
              <a:rPr lang="en-US" altLang="fi-FI" sz="1500" dirty="0" err="1"/>
              <a:t>suoraan</a:t>
            </a:r>
            <a:r>
              <a:rPr lang="en-US" altLang="fi-FI" sz="1500" dirty="0"/>
              <a:t> </a:t>
            </a:r>
            <a:r>
              <a:rPr lang="en-US" altLang="fi-FI" sz="1500" dirty="0" err="1"/>
              <a:t>verrannollinen</a:t>
            </a:r>
            <a:r>
              <a:rPr lang="en-US" altLang="fi-FI" sz="1500" dirty="0"/>
              <a:t> </a:t>
            </a:r>
            <a:r>
              <a:rPr lang="en-US" altLang="fi-FI" sz="1500" dirty="0" err="1"/>
              <a:t>ilmaväliin</a:t>
            </a:r>
            <a:r>
              <a:rPr lang="en-US" altLang="fi-FI" sz="1500" dirty="0"/>
              <a:t> </a:t>
            </a:r>
            <a:r>
              <a:rPr lang="en-US" altLang="fi-FI" sz="1500" dirty="0" err="1"/>
              <a:t>kalvon</a:t>
            </a:r>
            <a:r>
              <a:rPr lang="en-US" altLang="fi-FI" sz="1500" dirty="0"/>
              <a:t> ja E-</a:t>
            </a:r>
            <a:r>
              <a:rPr lang="en-US" altLang="fi-FI" sz="1500" dirty="0" err="1"/>
              <a:t>rungon</a:t>
            </a:r>
            <a:r>
              <a:rPr lang="en-US" altLang="fi-FI" sz="1500" dirty="0"/>
              <a:t> </a:t>
            </a:r>
            <a:r>
              <a:rPr lang="en-US" altLang="fi-FI" sz="1500" dirty="0" err="1"/>
              <a:t>välillä</a:t>
            </a:r>
            <a:r>
              <a:rPr lang="en-US" altLang="fi-FI" sz="1500" dirty="0"/>
              <a:t>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fi-FI" sz="1400" dirty="0" err="1"/>
              <a:t>Ilmavälin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muutokset</a:t>
            </a:r>
            <a:r>
              <a:rPr lang="en-US" altLang="fi-FI" sz="1400" dirty="0"/>
              <a:t> </a:t>
            </a:r>
            <a:r>
              <a:rPr lang="en-US" altLang="fi-FI" sz="1400" dirty="0" err="1"/>
              <a:t>paineen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mukana</a:t>
            </a:r>
            <a:r>
              <a:rPr lang="en-US" altLang="fi-FI" sz="1400" dirty="0"/>
              <a:t> </a:t>
            </a:r>
            <a:r>
              <a:rPr lang="en-US" altLang="fi-FI" sz="1400" dirty="0" err="1"/>
              <a:t>vaikuttavat</a:t>
            </a:r>
            <a:r>
              <a:rPr lang="en-US" altLang="fi-FI" sz="1400" dirty="0"/>
              <a:t> </a:t>
            </a:r>
            <a:r>
              <a:rPr lang="en-US" altLang="fi-FI" sz="1400" dirty="0" err="1"/>
              <a:t>kahden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kelan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induktanssiin</a:t>
            </a:r>
            <a:r>
              <a:rPr lang="en-US" altLang="fi-FI" sz="1400" dirty="0"/>
              <a:t> ja </a:t>
            </a:r>
            <a:r>
              <a:rPr lang="en-US" altLang="fi-FI" sz="1400" dirty="0" err="1"/>
              <a:t>painen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voidaan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mityata</a:t>
            </a:r>
            <a:r>
              <a:rPr lang="en-US" altLang="fi-FI" sz="1400" dirty="0"/>
              <a:t> </a:t>
            </a:r>
            <a:r>
              <a:rPr lang="en-US" altLang="fi-FI" sz="1400" dirty="0" err="1"/>
              <a:t>suoraan</a:t>
            </a:r>
            <a:r>
              <a:rPr lang="en-US" altLang="fi-FI" sz="1400" dirty="0"/>
              <a:t>.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fi-FI" sz="1400" dirty="0" err="1"/>
              <a:t>Erittäin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pieni</a:t>
            </a:r>
            <a:r>
              <a:rPr lang="en-US" altLang="fi-FI" sz="1400" dirty="0"/>
              <a:t> like </a:t>
            </a:r>
            <a:r>
              <a:rPr lang="en-US" altLang="fi-FI" sz="1400" dirty="0" err="1"/>
              <a:t>voi</a:t>
            </a:r>
            <a:r>
              <a:rPr lang="en-US" altLang="fi-FI" sz="1400" dirty="0"/>
              <a:t> </a:t>
            </a:r>
            <a:r>
              <a:rPr lang="en-US" altLang="fi-FI" sz="1400" dirty="0" err="1"/>
              <a:t>aiheuttaa</a:t>
            </a:r>
            <a:r>
              <a:rPr lang="en-US" altLang="fi-FI" sz="1400" dirty="0"/>
              <a:t> </a:t>
            </a:r>
            <a:r>
              <a:rPr lang="en-US" altLang="fi-FI" sz="1400" dirty="0" err="1"/>
              <a:t>erittäin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suuren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induktanssin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muutoksen</a:t>
            </a:r>
            <a:r>
              <a:rPr lang="en-US" altLang="fi-FI" sz="1400" dirty="0"/>
              <a:t>, </a:t>
            </a:r>
            <a:r>
              <a:rPr lang="en-US" altLang="fi-FI" sz="1400" dirty="0" err="1"/>
              <a:t>joten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tämä</a:t>
            </a:r>
            <a:r>
              <a:rPr lang="en-US" altLang="fi-FI" sz="1400" dirty="0"/>
              <a:t> </a:t>
            </a:r>
            <a:r>
              <a:rPr lang="en-US" altLang="fi-FI" sz="1400" dirty="0" err="1"/>
              <a:t>rakenne</a:t>
            </a:r>
            <a:r>
              <a:rPr lang="en-US" altLang="fi-FI" sz="1400" dirty="0"/>
              <a:t> on </a:t>
            </a:r>
            <a:r>
              <a:rPr lang="en-US" altLang="fi-FI" sz="1400" dirty="0" err="1"/>
              <a:t>erittäin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herkkä</a:t>
            </a:r>
            <a:r>
              <a:rPr lang="en-US" altLang="fi-FI" sz="1400" dirty="0"/>
              <a:t>.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fi-FI" sz="1400" dirty="0" err="1"/>
              <a:t>Magneettiset</a:t>
            </a:r>
            <a:r>
              <a:rPr lang="en-US" altLang="fi-FI" sz="1400" dirty="0"/>
              <a:t> </a:t>
            </a:r>
            <a:r>
              <a:rPr lang="en-US" altLang="fi-FI" sz="1400" dirty="0" err="1"/>
              <a:t>sensorit</a:t>
            </a:r>
            <a:r>
              <a:rPr lang="en-US" altLang="fi-FI" sz="1400" dirty="0"/>
              <a:t> </a:t>
            </a:r>
            <a:r>
              <a:rPr lang="en-US" altLang="fi-FI" sz="1400" dirty="0" err="1"/>
              <a:t>eivät</a:t>
            </a:r>
            <a:r>
              <a:rPr lang="en-US" altLang="fi-FI" sz="1400" dirty="0"/>
              <a:t> </a:t>
            </a:r>
            <a:r>
              <a:rPr lang="en-US" altLang="fi-FI" sz="1400" dirty="0" err="1"/>
              <a:t>kärsi</a:t>
            </a:r>
            <a:r>
              <a:rPr lang="en-US" altLang="fi-FI" sz="1400" dirty="0"/>
              <a:t> </a:t>
            </a:r>
            <a:r>
              <a:rPr lang="en-US" altLang="fi-FI" sz="1400" dirty="0" err="1"/>
              <a:t>lämpötilan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muutosten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vaikutuksesta</a:t>
            </a:r>
            <a:r>
              <a:rPr lang="en-US" altLang="fi-FI" sz="1400" dirty="0"/>
              <a:t> </a:t>
            </a:r>
            <a:r>
              <a:rPr lang="en-US" altLang="fi-FI" sz="1400" dirty="0" err="1"/>
              <a:t>joten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niitä</a:t>
            </a:r>
            <a:r>
              <a:rPr lang="en-US" altLang="fi-FI" sz="1400" dirty="0"/>
              <a:t> </a:t>
            </a:r>
            <a:r>
              <a:rPr lang="en-US" altLang="fi-FI" sz="1400" dirty="0" err="1"/>
              <a:t>voidaan</a:t>
            </a:r>
            <a:r>
              <a:rPr lang="en-US" altLang="fi-FI" sz="1400" dirty="0"/>
              <a:t> </a:t>
            </a:r>
            <a:r>
              <a:rPr lang="en-US" altLang="fi-FI" sz="1400" dirty="0" err="1"/>
              <a:t>käyttää</a:t>
            </a:r>
            <a:r>
              <a:rPr lang="en-US" altLang="fi-FI" sz="1400" dirty="0"/>
              <a:t> </a:t>
            </a:r>
            <a:r>
              <a:rPr lang="en-US" altLang="fi-FI" sz="1400" dirty="0" err="1"/>
              <a:t>kuumissa</a:t>
            </a:r>
            <a:r>
              <a:rPr lang="en-US" altLang="fi-FI" sz="1400" dirty="0"/>
              <a:t> </a:t>
            </a:r>
            <a:r>
              <a:rPr lang="en-US" altLang="fi-FI" sz="1400" dirty="0" err="1"/>
              <a:t>olosuhteissa</a:t>
            </a:r>
            <a:r>
              <a:rPr lang="en-US" altLang="fi-FI" sz="1400" dirty="0"/>
              <a:t>.</a:t>
            </a:r>
          </a:p>
          <a:p>
            <a:pPr lvl="2" eaLnBrk="1" hangingPunct="1">
              <a:lnSpc>
                <a:spcPct val="90000"/>
              </a:lnSpc>
            </a:pPr>
            <a:endParaRPr lang="en-US" altLang="fi-FI" sz="600" dirty="0"/>
          </a:p>
        </p:txBody>
      </p:sp>
      <p:pic>
        <p:nvPicPr>
          <p:cNvPr id="110596" name="Picture 4">
            <a:extLst>
              <a:ext uri="{FF2B5EF4-FFF2-40B4-BE49-F238E27FC236}">
                <a16:creationId xmlns:a16="http://schemas.microsoft.com/office/drawing/2014/main" id="{82EC93FE-BBBC-4919-96A3-B120A0D1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14800"/>
            <a:ext cx="5181600" cy="2174875"/>
          </a:xfrm>
          <a:prstGeom prst="rect">
            <a:avLst/>
          </a:prstGeom>
          <a:noFill/>
          <a:ln>
            <a:noFill/>
          </a:ln>
          <a:effectLst>
            <a:outerShdw dist="25400" dir="169799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38A0DC-2793-409D-877F-9D401FD5E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D80D1A-5B65-456E-B14B-B86E20A26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2504AE8F-1015-4FC9-B17E-E179B3D581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Virtaus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74AD6625-E902-4E78-85F0-877FE87AE4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fi-FI" dirty="0"/>
              <a:t>Paine-</a:t>
            </a:r>
            <a:r>
              <a:rPr lang="en-US" altLang="fi-FI" dirty="0" err="1"/>
              <a:t>eroon</a:t>
            </a:r>
            <a:r>
              <a:rPr lang="en-US" altLang="fi-FI" dirty="0"/>
              <a:t> </a:t>
            </a:r>
            <a:r>
              <a:rPr lang="en-US" altLang="fi-FI" dirty="0" err="1"/>
              <a:t>perustuvat</a:t>
            </a:r>
            <a:endParaRPr lang="en-US" altLang="fi-FI" dirty="0"/>
          </a:p>
          <a:p>
            <a:pPr eaLnBrk="1" hangingPunct="1"/>
            <a:r>
              <a:rPr lang="en-US" altLang="fi-FI" dirty="0" err="1"/>
              <a:t>Lämpöenergian</a:t>
            </a:r>
            <a:r>
              <a:rPr lang="en-US" altLang="fi-FI" dirty="0"/>
              <a:t> </a:t>
            </a:r>
            <a:r>
              <a:rPr lang="en-US" altLang="fi-FI" dirty="0" err="1"/>
              <a:t>siirtoon</a:t>
            </a:r>
            <a:r>
              <a:rPr lang="en-US" altLang="fi-FI" dirty="0"/>
              <a:t> </a:t>
            </a:r>
            <a:r>
              <a:rPr lang="en-US" altLang="fi-FI" dirty="0" err="1"/>
              <a:t>perustuvat</a:t>
            </a:r>
            <a:endParaRPr lang="en-US" altLang="fi-FI" dirty="0"/>
          </a:p>
          <a:p>
            <a:pPr eaLnBrk="1" hangingPunct="1"/>
            <a:r>
              <a:rPr lang="en-US" altLang="fi-FI" dirty="0" err="1"/>
              <a:t>Ultraääniperustaiset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  <a:p>
            <a:pPr eaLnBrk="1" hangingPunct="1"/>
            <a:r>
              <a:rPr lang="en-US" altLang="fi-FI" dirty="0" err="1"/>
              <a:t>Sähkömagneettiset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ECF8D-4316-43DE-87AF-29F9C5BDD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E89D53-4CA7-425B-B469-812F515A6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96A8B09B-96C5-435B-AF18-DADA37CB1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pPr eaLnBrk="1" hangingPunct="1"/>
            <a:r>
              <a:rPr lang="en-US" altLang="fi-FI" dirty="0" err="1"/>
              <a:t>Virtaus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r>
              <a:rPr lang="en-US" altLang="fi-FI" dirty="0"/>
              <a:t>	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119C32D1-D42C-416F-830D-01E8FDC1BC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257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z="2000" dirty="0"/>
              <a:t>Paine </a:t>
            </a:r>
            <a:r>
              <a:rPr lang="en-US" altLang="fi-FI" sz="2000" dirty="0" err="1"/>
              <a:t>gradientti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sensorit</a:t>
            </a:r>
            <a:endParaRPr lang="en-US" altLang="fi-FI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1800" dirty="0" err="1"/>
              <a:t>Perustuu</a:t>
            </a:r>
            <a:r>
              <a:rPr lang="en-US" altLang="fi-FI" sz="1800" dirty="0"/>
              <a:t>  </a:t>
            </a:r>
            <a:r>
              <a:rPr lang="en-US" altLang="fi-FI" sz="1800" dirty="0" err="1"/>
              <a:t>Bernoullin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yhtälöön</a:t>
            </a:r>
            <a:endParaRPr lang="en-US" altLang="fi-FI" sz="1800" dirty="0"/>
          </a:p>
          <a:p>
            <a:pPr lvl="1" eaLnBrk="1" hangingPunct="1">
              <a:lnSpc>
                <a:spcPct val="90000"/>
              </a:lnSpc>
            </a:pPr>
            <a:endParaRPr lang="en-US" altLang="fi-FI" sz="1800" dirty="0"/>
          </a:p>
          <a:p>
            <a:pPr lvl="1" eaLnBrk="1" hangingPunct="1">
              <a:lnSpc>
                <a:spcPct val="90000"/>
              </a:lnSpc>
            </a:pPr>
            <a:endParaRPr lang="en-US" altLang="fi-FI" sz="1800" dirty="0"/>
          </a:p>
          <a:p>
            <a:pPr lvl="1" eaLnBrk="1" hangingPunct="1">
              <a:lnSpc>
                <a:spcPct val="90000"/>
              </a:lnSpc>
            </a:pPr>
            <a:endParaRPr lang="en-US" altLang="fi-FI" sz="1800" dirty="0"/>
          </a:p>
          <a:p>
            <a:pPr lvl="2" eaLnBrk="1" hangingPunct="1">
              <a:lnSpc>
                <a:spcPct val="90000"/>
              </a:lnSpc>
            </a:pPr>
            <a:r>
              <a:rPr lang="en-US" altLang="fi-FI" sz="1300" dirty="0" err="1"/>
              <a:t>missä</a:t>
            </a:r>
            <a:r>
              <a:rPr lang="en-US" altLang="fi-FI" sz="1300" dirty="0"/>
              <a:t> </a:t>
            </a:r>
            <a:r>
              <a:rPr lang="en-US" altLang="fi-FI" sz="1500" dirty="0"/>
              <a:t>v on </a:t>
            </a:r>
            <a:r>
              <a:rPr lang="en-US" altLang="fi-FI" sz="1500" dirty="0" err="1"/>
              <a:t>nesteen</a:t>
            </a:r>
            <a:r>
              <a:rPr lang="en-US" altLang="fi-FI" sz="1500" dirty="0"/>
              <a:t> </a:t>
            </a:r>
            <a:r>
              <a:rPr lang="en-US" altLang="fi-FI" sz="1500" dirty="0" err="1"/>
              <a:t>virtausnopeus</a:t>
            </a:r>
            <a:r>
              <a:rPr lang="en-US" altLang="fi-FI" sz="1500" dirty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500" dirty="0"/>
              <a:t>g on </a:t>
            </a:r>
            <a:r>
              <a:rPr lang="en-US" altLang="fi-FI" sz="1500" dirty="0" err="1"/>
              <a:t>maan</a:t>
            </a:r>
            <a:r>
              <a:rPr lang="en-US" altLang="fi-FI" sz="1500" dirty="0"/>
              <a:t> </a:t>
            </a:r>
            <a:r>
              <a:rPr lang="en-US" altLang="fi-FI" sz="1500" dirty="0" err="1"/>
              <a:t>vetovoiman</a:t>
            </a:r>
            <a:r>
              <a:rPr lang="en-US" altLang="fi-FI" sz="1500" dirty="0"/>
              <a:t> </a:t>
            </a:r>
            <a:r>
              <a:rPr lang="en-US" altLang="fi-FI" sz="1500" dirty="0" err="1"/>
              <a:t>vetovoiman</a:t>
            </a:r>
            <a:r>
              <a:rPr lang="en-US" altLang="fi-FI" sz="1500" dirty="0"/>
              <a:t> </a:t>
            </a:r>
            <a:r>
              <a:rPr lang="en-US" altLang="fi-FI" sz="1500" dirty="0" err="1"/>
              <a:t>kiihtyvyys</a:t>
            </a:r>
            <a:endParaRPr lang="en-US" altLang="fi-FI" sz="1500" dirty="0"/>
          </a:p>
          <a:p>
            <a:pPr lvl="2" eaLnBrk="1" hangingPunct="1">
              <a:lnSpc>
                <a:spcPct val="90000"/>
              </a:lnSpc>
            </a:pPr>
            <a:r>
              <a:rPr lang="en-US" altLang="fi-FI" sz="1500" dirty="0"/>
              <a:t>z on </a:t>
            </a:r>
            <a:r>
              <a:rPr lang="en-US" altLang="fi-FI" sz="1500" dirty="0" err="1"/>
              <a:t>etäisyys</a:t>
            </a:r>
            <a:r>
              <a:rPr lang="en-US" altLang="fi-FI" sz="1500" dirty="0"/>
              <a:t> </a:t>
            </a:r>
            <a:r>
              <a:rPr lang="en-US" altLang="fi-FI" sz="1500" dirty="0" err="1"/>
              <a:t>referenssitasosta</a:t>
            </a:r>
            <a:r>
              <a:rPr lang="en-US" altLang="fi-FI" sz="1500" dirty="0"/>
              <a:t> </a:t>
            </a:r>
            <a:r>
              <a:rPr lang="en-US" altLang="fi-FI" sz="1500" dirty="0" err="1"/>
              <a:t>eli</a:t>
            </a:r>
            <a:r>
              <a:rPr lang="en-US" altLang="fi-FI" sz="1500" dirty="0"/>
              <a:t> </a:t>
            </a:r>
            <a:r>
              <a:rPr lang="en-US" altLang="fi-FI" sz="1500" dirty="0" err="1"/>
              <a:t>etäisyys</a:t>
            </a:r>
            <a:r>
              <a:rPr lang="en-US" altLang="fi-FI" sz="1500" dirty="0"/>
              <a:t> z-</a:t>
            </a:r>
            <a:r>
              <a:rPr lang="en-US" altLang="fi-FI" sz="1500" dirty="0" err="1"/>
              <a:t>akselin</a:t>
            </a:r>
            <a:r>
              <a:rPr lang="en-US" altLang="fi-FI" sz="1500" dirty="0"/>
              <a:t> </a:t>
            </a:r>
            <a:r>
              <a:rPr lang="en-US" altLang="fi-FI" sz="1500" dirty="0" err="1"/>
              <a:t>suuntaan</a:t>
            </a:r>
            <a:r>
              <a:rPr lang="en-US" altLang="fi-FI" sz="1500" dirty="0"/>
              <a:t>.( </a:t>
            </a:r>
            <a:r>
              <a:rPr lang="en-US" altLang="fi-FI" sz="1500" dirty="0" err="1"/>
              <a:t>Maan</a:t>
            </a:r>
            <a:r>
              <a:rPr lang="en-US" altLang="fi-FI" sz="1500" dirty="0"/>
              <a:t> </a:t>
            </a:r>
            <a:r>
              <a:rPr lang="en-US" altLang="fi-FI" sz="1500" dirty="0" err="1"/>
              <a:t>vetovoiman</a:t>
            </a:r>
            <a:r>
              <a:rPr lang="en-US" altLang="fi-FI" sz="1500" dirty="0"/>
              <a:t> </a:t>
            </a:r>
            <a:r>
              <a:rPr lang="en-US" altLang="fi-FI" sz="1500" dirty="0" err="1"/>
              <a:t>suuntaa</a:t>
            </a:r>
            <a:r>
              <a:rPr lang="en-US" altLang="fi-FI" sz="1500" dirty="0"/>
              <a:t> </a:t>
            </a:r>
            <a:r>
              <a:rPr lang="en-US" altLang="fi-FI" sz="1500" dirty="0" err="1"/>
              <a:t>vasten</a:t>
            </a:r>
            <a:r>
              <a:rPr lang="en-US" altLang="fi-FI" sz="1500" dirty="0"/>
              <a:t> 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500" dirty="0"/>
              <a:t>p on </a:t>
            </a:r>
            <a:r>
              <a:rPr lang="en-US" altLang="fi-FI" sz="1500" dirty="0" err="1"/>
              <a:t>paine</a:t>
            </a:r>
            <a:r>
              <a:rPr lang="en-US" altLang="fi-FI" sz="1500" dirty="0"/>
              <a:t> ko </a:t>
            </a:r>
            <a:r>
              <a:rPr lang="en-US" altLang="fi-FI" sz="1500" dirty="0" err="1"/>
              <a:t>pisteessä</a:t>
            </a:r>
            <a:r>
              <a:rPr lang="en-US" altLang="fi-FI" sz="1500" dirty="0"/>
              <a:t>	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500" dirty="0"/>
              <a:t>rho on </a:t>
            </a:r>
            <a:r>
              <a:rPr lang="en-US" altLang="fi-FI" sz="1500" dirty="0" err="1"/>
              <a:t>nesteen</a:t>
            </a:r>
            <a:r>
              <a:rPr lang="en-US" altLang="fi-FI" sz="1500" dirty="0"/>
              <a:t> </a:t>
            </a:r>
            <a:r>
              <a:rPr lang="en-US" altLang="fi-FI" sz="1500" dirty="0" err="1"/>
              <a:t>tiheys</a:t>
            </a:r>
            <a:r>
              <a:rPr lang="en-US" altLang="fi-FI" sz="15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700" dirty="0" err="1"/>
              <a:t>Kalibrointi</a:t>
            </a:r>
            <a:r>
              <a:rPr lang="en-US" altLang="fi-FI" sz="1700" dirty="0"/>
              <a:t> </a:t>
            </a:r>
            <a:r>
              <a:rPr lang="en-US" altLang="fi-FI" sz="1700" dirty="0" err="1"/>
              <a:t>tarvitaan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koko</a:t>
            </a:r>
            <a:r>
              <a:rPr lang="en-US" altLang="fi-FI" sz="1700" dirty="0"/>
              <a:t> </a:t>
            </a:r>
            <a:r>
              <a:rPr lang="en-US" altLang="fi-FI" sz="1700" dirty="0" err="1"/>
              <a:t>läpötila-alueelle</a:t>
            </a:r>
            <a:endParaRPr lang="en-US" altLang="fi-FI" sz="17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1700" dirty="0" err="1"/>
              <a:t>Ei</a:t>
            </a:r>
            <a:r>
              <a:rPr lang="en-US" altLang="fi-FI" sz="1700" dirty="0"/>
              <a:t> </a:t>
            </a:r>
            <a:r>
              <a:rPr lang="en-US" altLang="fi-FI" sz="1700" dirty="0" err="1"/>
              <a:t>liikkuvia</a:t>
            </a:r>
            <a:r>
              <a:rPr lang="en-US" altLang="fi-FI" sz="1700" dirty="0"/>
              <a:t> </a:t>
            </a:r>
            <a:r>
              <a:rPr lang="en-US" altLang="fi-FI" sz="1700" dirty="0" err="1"/>
              <a:t>osia</a:t>
            </a:r>
            <a:endParaRPr lang="en-US" altLang="fi-FI" sz="17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1700" dirty="0"/>
              <a:t>Jo </a:t>
            </a:r>
            <a:r>
              <a:rPr lang="en-US" altLang="fi-FI" sz="1700" dirty="0" err="1"/>
              <a:t>olemassa</a:t>
            </a:r>
            <a:r>
              <a:rPr lang="en-US" altLang="fi-FI" sz="1700" dirty="0"/>
              <a:t> Olevia </a:t>
            </a:r>
            <a:r>
              <a:rPr lang="en-US" altLang="fi-FI" sz="1700" dirty="0" err="1"/>
              <a:t>paine</a:t>
            </a:r>
            <a:r>
              <a:rPr lang="en-US" altLang="fi-FI" sz="1700" dirty="0"/>
              <a:t> </a:t>
            </a:r>
            <a:r>
              <a:rPr lang="en-US" altLang="fi-FI" sz="1700" dirty="0" err="1"/>
              <a:t>sensoreita</a:t>
            </a:r>
            <a:r>
              <a:rPr lang="en-US" altLang="fi-FI" sz="1700" dirty="0"/>
              <a:t> </a:t>
            </a:r>
            <a:r>
              <a:rPr lang="en-US" altLang="fi-FI" sz="1700" dirty="0" err="1"/>
              <a:t>voidaan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käyttää</a:t>
            </a:r>
            <a:endParaRPr lang="en-US" altLang="fi-FI" sz="1400" dirty="0"/>
          </a:p>
          <a:p>
            <a:pPr eaLnBrk="1" hangingPunct="1">
              <a:lnSpc>
                <a:spcPct val="90000"/>
              </a:lnSpc>
            </a:pPr>
            <a:endParaRPr lang="en-US" altLang="fi-FI" sz="1600" dirty="0"/>
          </a:p>
        </p:txBody>
      </p:sp>
      <p:pic>
        <p:nvPicPr>
          <p:cNvPr id="114692" name="Picture 4">
            <a:extLst>
              <a:ext uri="{FF2B5EF4-FFF2-40B4-BE49-F238E27FC236}">
                <a16:creationId xmlns:a16="http://schemas.microsoft.com/office/drawing/2014/main" id="{200015D2-5F48-4FFD-BC66-B165F90C4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2349500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3" name="Picture 6">
            <a:extLst>
              <a:ext uri="{FF2B5EF4-FFF2-40B4-BE49-F238E27FC236}">
                <a16:creationId xmlns:a16="http://schemas.microsoft.com/office/drawing/2014/main" id="{B4965CB8-BD69-400D-8856-1921F494A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28575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4" name="Picture 9">
            <a:extLst>
              <a:ext uri="{FF2B5EF4-FFF2-40B4-BE49-F238E27FC236}">
                <a16:creationId xmlns:a16="http://schemas.microsoft.com/office/drawing/2014/main" id="{2249ABDD-C198-45A4-88AE-D51162BDC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3111500" cy="15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69E92A-376B-42D6-BC31-9EA403C834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64CD85-17A1-47FD-9651-7A80B45790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5A8B45CC-E7AD-4EE7-B5F2-A616B5A89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pPr eaLnBrk="1" hangingPunct="1"/>
            <a:r>
              <a:rPr lang="en-US" altLang="fi-FI" dirty="0" err="1"/>
              <a:t>Virtaus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r>
              <a:rPr lang="en-US" altLang="fi-FI" dirty="0"/>
              <a:t>	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9C6B2819-6904-44C3-A6C7-AC4AB04402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7848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z="2400" dirty="0" err="1"/>
              <a:t>Lämpöenergian</a:t>
            </a:r>
            <a:r>
              <a:rPr lang="en-US" altLang="fi-FI" sz="2400" dirty="0"/>
              <a:t> </a:t>
            </a:r>
            <a:r>
              <a:rPr lang="en-US" altLang="fi-FI" sz="2400" dirty="0" err="1"/>
              <a:t>siirtoon</a:t>
            </a:r>
            <a:r>
              <a:rPr lang="en-US" altLang="fi-FI" sz="2400" dirty="0"/>
              <a:t> </a:t>
            </a:r>
            <a:r>
              <a:rPr lang="en-US" altLang="fi-FI" sz="2400" dirty="0" err="1"/>
              <a:t>perustuvat</a:t>
            </a:r>
            <a:r>
              <a:rPr lang="en-US" altLang="fi-FI" sz="2400" dirty="0"/>
              <a:t> </a:t>
            </a:r>
            <a:r>
              <a:rPr lang="en-US" altLang="fi-FI" sz="2400" dirty="0" err="1"/>
              <a:t>sensorit</a:t>
            </a:r>
            <a:endParaRPr lang="en-US" altLang="fi-FI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2000" dirty="0" err="1"/>
              <a:t>Perustuvat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lämpöenergian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siirtoon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nesteissä</a:t>
            </a:r>
            <a:r>
              <a:rPr lang="en-US" altLang="fi-FI" sz="2000" dirty="0"/>
              <a:t> tai </a:t>
            </a:r>
            <a:r>
              <a:rPr lang="en-US" altLang="fi-FI" sz="2000" dirty="0" err="1"/>
              <a:t>kaasuissa</a:t>
            </a:r>
            <a:r>
              <a:rPr lang="en-US" altLang="fi-FI" sz="20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2000" dirty="0" err="1"/>
              <a:t>Thermoanemometer</a:t>
            </a:r>
            <a:endParaRPr lang="en-US" altLang="fi-FI" sz="2000" dirty="0"/>
          </a:p>
          <a:p>
            <a:pPr lvl="2" eaLnBrk="1" hangingPunct="1">
              <a:lnSpc>
                <a:spcPct val="90000"/>
              </a:lnSpc>
            </a:pPr>
            <a:r>
              <a:rPr lang="en-US" altLang="fi-FI" sz="1800" dirty="0"/>
              <a:t>Joko </a:t>
            </a:r>
            <a:r>
              <a:rPr lang="en-US" altLang="fi-FI" sz="1800" dirty="0" err="1"/>
              <a:t>pidetään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lämmittävä</a:t>
            </a:r>
            <a:r>
              <a:rPr lang="en-US" altLang="fi-FI" sz="1800" dirty="0"/>
              <a:t> </a:t>
            </a:r>
            <a:r>
              <a:rPr lang="en-US" altLang="fi-FI" sz="1800" dirty="0" err="1"/>
              <a:t>energia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vakiona</a:t>
            </a:r>
            <a:r>
              <a:rPr lang="en-US" altLang="fi-FI" sz="1800" dirty="0"/>
              <a:t> ja </a:t>
            </a:r>
            <a:r>
              <a:rPr lang="en-US" altLang="fi-FI" sz="1800" dirty="0" err="1"/>
              <a:t>mitataan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lämpötilaero</a:t>
            </a:r>
            <a:r>
              <a:rPr lang="en-US" altLang="fi-FI" sz="1800" dirty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800" dirty="0" err="1"/>
              <a:t>Pidetään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lämpötilaero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vakiona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muuttamalla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lämmittävää</a:t>
            </a:r>
            <a:r>
              <a:rPr lang="en-US" altLang="fi-FI" sz="1800" dirty="0"/>
              <a:t> </a:t>
            </a:r>
            <a:r>
              <a:rPr lang="en-US" altLang="fi-FI" sz="1800" dirty="0" err="1"/>
              <a:t>tehoa</a:t>
            </a:r>
            <a:r>
              <a:rPr lang="en-US" altLang="fi-FI" sz="1800" dirty="0"/>
              <a:t>.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fi-FI" sz="1600" dirty="0" err="1"/>
              <a:t>Mitä</a:t>
            </a:r>
            <a:r>
              <a:rPr lang="en-US" altLang="fi-FI" sz="1600" dirty="0"/>
              <a:t> </a:t>
            </a:r>
            <a:r>
              <a:rPr lang="en-US" altLang="fi-FI" sz="1600" dirty="0" err="1"/>
              <a:t>nopeampi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virtaus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sitä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pienempi</a:t>
            </a:r>
            <a:r>
              <a:rPr lang="en-US" altLang="fi-FI" sz="1600" dirty="0"/>
              <a:t> </a:t>
            </a:r>
            <a:r>
              <a:rPr lang="en-US" altLang="fi-FI" sz="1600" dirty="0" err="1"/>
              <a:t>lämpötilaero</a:t>
            </a:r>
            <a:r>
              <a:rPr lang="en-US" altLang="fi-FI" sz="1600" dirty="0"/>
              <a:t> tai </a:t>
            </a:r>
            <a:r>
              <a:rPr lang="en-US" altLang="fi-FI" sz="1600" dirty="0" err="1"/>
              <a:t>lämmittävä</a:t>
            </a:r>
            <a:r>
              <a:rPr lang="en-US" altLang="fi-FI" sz="1600" dirty="0"/>
              <a:t> </a:t>
            </a:r>
            <a:r>
              <a:rPr lang="en-US" altLang="fi-FI" sz="1600" dirty="0" err="1"/>
              <a:t>teho</a:t>
            </a:r>
            <a:r>
              <a:rPr lang="en-US" altLang="fi-FI" sz="1600" dirty="0"/>
              <a:t>.</a:t>
            </a:r>
          </a:p>
        </p:txBody>
      </p:sp>
      <p:pic>
        <p:nvPicPr>
          <p:cNvPr id="116740" name="Picture 7">
            <a:extLst>
              <a:ext uri="{FF2B5EF4-FFF2-40B4-BE49-F238E27FC236}">
                <a16:creationId xmlns:a16="http://schemas.microsoft.com/office/drawing/2014/main" id="{7BCBC840-4AB8-42C9-8823-75F0E640D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40"/>
            <a:ext cx="5321300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6C78E-CD92-4457-95F6-3CB4E015D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57F6AD-F378-4B7E-809C-AE9FC8714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7A8F4F8-0996-4A26-AA31-FC761C93D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/>
              <a:t>Toiminta tavat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0D2449B-CEE4-4F9A-8E98-4EBD025C1E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6705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z="2000"/>
              <a:t>Deflection moodi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/>
              <a:t>Sensori antaa vasteen ulostulossa, joka on verrannollinen mitattavan suureen muutokseen. Vaste on riippuu suoraan mitattavasta suureesta. </a:t>
            </a:r>
            <a:endParaRPr lang="en-US" altLang="fi-FI" sz="1700"/>
          </a:p>
          <a:p>
            <a:pPr eaLnBrk="1" hangingPunct="1">
              <a:lnSpc>
                <a:spcPct val="90000"/>
              </a:lnSpc>
            </a:pPr>
            <a:r>
              <a:rPr lang="en-US" altLang="fi-FI" sz="2000"/>
              <a:t>Nolla moodi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/>
              <a:t>Sensori antaa ulostulossaan vasteen, joka on vastakkainen mitattavalle suureelle.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700"/>
              <a:t>Ulostulo sensorista ja mitattava suure ovat taspainossa ( tyypillisesti takaisinkytkennän avulla )  ja saavuttaen tasapainon vastakkaisilla arvoilla ja sensorin lähtö on nollatilassa.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700"/>
              <a:t>Nolla moodi mittaus voi antaa erittäin tarkan tuloksen mutta toiminta ei ole yhtä nopeaa kuin Deflection mittarilla. 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1C72D600-BAF1-4360-B5D1-CF1E84114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828800"/>
            <a:ext cx="204470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1EF2C3-82AE-4B8F-B638-D4BC2C973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BC372C-005D-4405-BAC0-1D76628AA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5F46B889-9225-424C-9643-58699F353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pPr eaLnBrk="1" hangingPunct="1"/>
            <a:r>
              <a:rPr lang="en-US" altLang="fi-FI" dirty="0" err="1"/>
              <a:t>Virtaus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r>
              <a:rPr lang="en-US" altLang="fi-FI" dirty="0"/>
              <a:t>	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6D680568-A7A7-4550-AADC-6E8148DC40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7848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z="2400" dirty="0" err="1"/>
              <a:t>Lämpöenergian</a:t>
            </a:r>
            <a:r>
              <a:rPr lang="en-US" altLang="fi-FI" sz="2400" dirty="0"/>
              <a:t> </a:t>
            </a:r>
            <a:r>
              <a:rPr lang="en-US" altLang="fi-FI" sz="2400" dirty="0" err="1"/>
              <a:t>siirtoon</a:t>
            </a:r>
            <a:r>
              <a:rPr lang="en-US" altLang="fi-FI" sz="2400" dirty="0"/>
              <a:t> </a:t>
            </a:r>
            <a:r>
              <a:rPr lang="en-US" altLang="fi-FI" sz="2400" dirty="0" err="1"/>
              <a:t>perustuvat</a:t>
            </a:r>
            <a:r>
              <a:rPr lang="en-US" altLang="fi-FI" sz="2400" dirty="0"/>
              <a:t> </a:t>
            </a:r>
            <a:r>
              <a:rPr lang="en-US" altLang="fi-FI" sz="2400" dirty="0" err="1"/>
              <a:t>sensorit</a:t>
            </a:r>
            <a:endParaRPr lang="en-US" altLang="fi-FI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2000" dirty="0" err="1"/>
              <a:t>Tarvitaan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laminaarinen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virtaus</a:t>
            </a:r>
            <a:r>
              <a:rPr lang="en-US" altLang="fi-FI" sz="20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2000" dirty="0" err="1"/>
              <a:t>Paineja</a:t>
            </a:r>
            <a:r>
              <a:rPr lang="en-US" altLang="fi-FI" sz="2000" dirty="0"/>
              <a:t>  </a:t>
            </a:r>
            <a:r>
              <a:rPr lang="en-US" altLang="fi-FI" sz="2000" dirty="0" err="1"/>
              <a:t>kaasun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lämpötila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vaikuttavat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suuresti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kaasun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tilavuuden</a:t>
            </a:r>
            <a:r>
              <a:rPr lang="en-US" altLang="fi-FI" sz="2000" dirty="0"/>
              <a:t> ja </a:t>
            </a:r>
            <a:r>
              <a:rPr lang="en-US" altLang="fi-FI" sz="2000" dirty="0" err="1"/>
              <a:t>virtausken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mittaukseen</a:t>
            </a:r>
            <a:r>
              <a:rPr lang="en-US" altLang="fi-FI" sz="2000" dirty="0"/>
              <a:t> ja </a:t>
            </a:r>
            <a:r>
              <a:rPr lang="en-US" altLang="fi-FI" sz="2000" dirty="0" err="1"/>
              <a:t>laskentaan</a:t>
            </a:r>
            <a:r>
              <a:rPr lang="en-US" altLang="fi-FI" sz="20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2000" dirty="0" err="1"/>
              <a:t>Tarvitaan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vähintään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kolme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signaalia</a:t>
            </a:r>
            <a:r>
              <a:rPr lang="en-US" altLang="fi-FI" sz="2000" dirty="0"/>
              <a:t>: </a:t>
            </a:r>
            <a:r>
              <a:rPr lang="en-US" altLang="fi-FI" sz="2000" dirty="0" err="1"/>
              <a:t>lämpötila</a:t>
            </a:r>
            <a:r>
              <a:rPr lang="en-US" altLang="fi-FI" sz="2000" dirty="0"/>
              <a:t>, </a:t>
            </a:r>
            <a:r>
              <a:rPr lang="en-US" altLang="fi-FI" sz="2000" dirty="0" err="1"/>
              <a:t>lämmittävä</a:t>
            </a:r>
            <a:r>
              <a:rPr lang="en-US" altLang="fi-FI" sz="2000" dirty="0"/>
              <a:t> </a:t>
            </a:r>
            <a:r>
              <a:rPr lang="en-US" altLang="fi-FI" sz="2000" dirty="0" err="1"/>
              <a:t>teho</a:t>
            </a:r>
            <a:r>
              <a:rPr lang="en-US" altLang="fi-FI" sz="2000" dirty="0"/>
              <a:t> ja </a:t>
            </a:r>
            <a:r>
              <a:rPr lang="en-US" altLang="fi-FI" sz="2000" dirty="0" err="1"/>
              <a:t>lämpötilaero</a:t>
            </a:r>
            <a:r>
              <a:rPr lang="en-US" altLang="fi-FI" sz="20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900" dirty="0" err="1"/>
              <a:t>Laskentaa</a:t>
            </a:r>
            <a:r>
              <a:rPr lang="en-US" altLang="fi-FI" sz="1900" dirty="0"/>
              <a:t> </a:t>
            </a:r>
            <a:r>
              <a:rPr lang="en-US" altLang="fi-FI" sz="1900" dirty="0" err="1"/>
              <a:t>tarvitaan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virtauksen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määritykseen</a:t>
            </a:r>
            <a:r>
              <a:rPr lang="en-US" altLang="fi-FI" sz="19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2000" dirty="0" err="1"/>
              <a:t>Sensorit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ovat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herkkiä</a:t>
            </a:r>
            <a:r>
              <a:rPr lang="en-US" altLang="fi-FI" sz="2000" dirty="0"/>
              <a:t> ja </a:t>
            </a:r>
            <a:r>
              <a:rPr lang="en-US" altLang="fi-FI" sz="2000" dirty="0" err="1"/>
              <a:t>niillä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laaja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dynamiikka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alue</a:t>
            </a:r>
            <a:r>
              <a:rPr lang="en-US" altLang="fi-FI" sz="2000" dirty="0"/>
              <a:t> </a:t>
            </a:r>
            <a:r>
              <a:rPr lang="en-US" altLang="fi-FI" sz="2000" dirty="0" err="1"/>
              <a:t>erityisesti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pienillä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virtauksilla</a:t>
            </a:r>
            <a:r>
              <a:rPr lang="en-US" altLang="fi-FI" sz="20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2000" dirty="0" err="1"/>
              <a:t>Ei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liikkuvia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osia</a:t>
            </a:r>
            <a:r>
              <a:rPr lang="en-US" altLang="fi-FI" sz="2000" dirty="0"/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US" altLang="fi-FI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EB8FC-512F-4F17-A538-BA118EC10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BACEE6-E72C-4451-8671-C7C3E8ADA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B825EC90-502C-4A47-A740-F29DA1274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pPr eaLnBrk="1" hangingPunct="1"/>
            <a:r>
              <a:rPr lang="en-US" altLang="fi-FI" dirty="0" err="1"/>
              <a:t>Virtaus</a:t>
            </a:r>
            <a:r>
              <a:rPr lang="en-US" altLang="fi-FI" dirty="0"/>
              <a:t>	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05D12440-F5CF-4D32-AFFE-3E5B8508F5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7848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z="2000" dirty="0" err="1"/>
              <a:t>Ultraääni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sensorit</a:t>
            </a:r>
            <a:endParaRPr lang="en-US" altLang="fi-FI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1800" dirty="0" err="1"/>
              <a:t>Ideana</a:t>
            </a:r>
            <a:r>
              <a:rPr lang="en-US" altLang="fi-FI" sz="1800" dirty="0"/>
              <a:t> on </a:t>
            </a:r>
            <a:r>
              <a:rPr lang="en-US" altLang="fi-FI" sz="1800" dirty="0" err="1"/>
              <a:t>mitata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taajuus</a:t>
            </a:r>
            <a:r>
              <a:rPr lang="en-US" altLang="fi-FI" sz="1800" dirty="0"/>
              <a:t> tai </a:t>
            </a:r>
            <a:r>
              <a:rPr lang="en-US" altLang="fi-FI" sz="1800" dirty="0" err="1"/>
              <a:t>vaihe-ero</a:t>
            </a:r>
            <a:r>
              <a:rPr lang="en-US" altLang="fi-FI" sz="1800" dirty="0"/>
              <a:t>, </a:t>
            </a:r>
            <a:r>
              <a:rPr lang="en-US" altLang="fi-FI" sz="1800" dirty="0" err="1"/>
              <a:t>jinka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aiheuttaa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ohivirtaava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materiaali</a:t>
            </a:r>
            <a:r>
              <a:rPr lang="en-US" altLang="fi-FI" sz="18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800" dirty="0"/>
              <a:t>Doppler </a:t>
            </a:r>
            <a:r>
              <a:rPr lang="en-US" altLang="fi-FI" sz="1800" dirty="0" err="1"/>
              <a:t>ilmiö</a:t>
            </a:r>
            <a:r>
              <a:rPr lang="en-US" altLang="fi-FI" sz="1800" dirty="0"/>
              <a:t> </a:t>
            </a:r>
            <a:r>
              <a:rPr lang="en-US" altLang="fi-FI" sz="1800" dirty="0" err="1"/>
              <a:t>ultraääni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virtausmittari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käyttää</a:t>
            </a:r>
            <a:r>
              <a:rPr lang="en-US" altLang="fi-FI" sz="1800" dirty="0"/>
              <a:t> </a:t>
            </a:r>
            <a:r>
              <a:rPr lang="en-US" altLang="fi-FI" sz="1800" dirty="0" err="1"/>
              <a:t>heijastunutta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ääntä</a:t>
            </a:r>
            <a:r>
              <a:rPr lang="en-US" altLang="fi-FI" sz="1800" dirty="0"/>
              <a:t> </a:t>
            </a:r>
            <a:r>
              <a:rPr lang="en-US" altLang="fi-FI" sz="1800" dirty="0" err="1"/>
              <a:t>nesteen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virtausnopeuden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mittaukseen</a:t>
            </a:r>
            <a:r>
              <a:rPr lang="en-US" altLang="fi-FI" sz="1800" dirty="0"/>
              <a:t>. </a:t>
            </a:r>
            <a:r>
              <a:rPr lang="en-US" altLang="fi-FI" sz="1800" dirty="0" err="1"/>
              <a:t>Mittaamalla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taajuusero</a:t>
            </a:r>
            <a:r>
              <a:rPr lang="en-US" altLang="fi-FI" sz="1800" dirty="0"/>
              <a:t> </a:t>
            </a:r>
            <a:r>
              <a:rPr lang="en-US" altLang="fi-FI" sz="1800" dirty="0" err="1"/>
              <a:t>taajuuslähteen</a:t>
            </a:r>
            <a:r>
              <a:rPr lang="en-US" altLang="fi-FI" sz="1800" dirty="0"/>
              <a:t>, </a:t>
            </a:r>
            <a:r>
              <a:rPr lang="en-US" altLang="fi-FI" sz="1800" dirty="0" err="1"/>
              <a:t>vastaanottimen</a:t>
            </a:r>
            <a:r>
              <a:rPr lang="en-US" altLang="fi-FI" sz="1800" dirty="0"/>
              <a:t> ja </a:t>
            </a:r>
            <a:r>
              <a:rPr lang="en-US" altLang="fi-FI" sz="1800" dirty="0" err="1"/>
              <a:t>nesteen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välillä</a:t>
            </a:r>
            <a:r>
              <a:rPr lang="en-US" altLang="fi-FI" sz="1800" dirty="0"/>
              <a:t> </a:t>
            </a:r>
            <a:r>
              <a:rPr lang="en-US" altLang="fi-FI" sz="1800" dirty="0" err="1"/>
              <a:t>saadaan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suhteellinen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liike</a:t>
            </a:r>
            <a:r>
              <a:rPr lang="en-US" altLang="fi-FI" sz="1800" dirty="0"/>
              <a:t> </a:t>
            </a:r>
            <a:r>
              <a:rPr lang="en-US" altLang="fi-FI" sz="1800" dirty="0" err="1"/>
              <a:t>selville</a:t>
            </a:r>
            <a:r>
              <a:rPr lang="en-US" altLang="fi-FI" sz="1800" dirty="0"/>
              <a:t>.</a:t>
            </a:r>
            <a:endParaRPr lang="en-US" altLang="fi-FI" sz="1400" dirty="0"/>
          </a:p>
          <a:p>
            <a:pPr lvl="1" eaLnBrk="1" hangingPunct="1"/>
            <a:r>
              <a:rPr lang="en-US" altLang="fi-FI" sz="1800" dirty="0" err="1"/>
              <a:t>Äänen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kulkuaikaan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perustuvassa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sensorissa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mitataan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aika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minkä</a:t>
            </a:r>
            <a:r>
              <a:rPr lang="en-US" altLang="fi-FI" sz="1800" dirty="0"/>
              <a:t> </a:t>
            </a:r>
            <a:r>
              <a:rPr lang="en-US" altLang="fi-FI" sz="1800" dirty="0" err="1"/>
              <a:t>ääni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kulkee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lähettimestä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vastaanottimeen</a:t>
            </a:r>
            <a:r>
              <a:rPr lang="en-US" altLang="fi-FI" sz="1800" dirty="0"/>
              <a:t>.</a:t>
            </a:r>
          </a:p>
        </p:txBody>
      </p:sp>
      <p:pic>
        <p:nvPicPr>
          <p:cNvPr id="120836" name="Picture 4">
            <a:extLst>
              <a:ext uri="{FF2B5EF4-FFF2-40B4-BE49-F238E27FC236}">
                <a16:creationId xmlns:a16="http://schemas.microsoft.com/office/drawing/2014/main" id="{EB4947C7-FB0F-4667-B7E5-BE0933F36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010" y="3596003"/>
            <a:ext cx="3468688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7" name="Picture 5">
            <a:extLst>
              <a:ext uri="{FF2B5EF4-FFF2-40B4-BE49-F238E27FC236}">
                <a16:creationId xmlns:a16="http://schemas.microsoft.com/office/drawing/2014/main" id="{8E0BBC42-4B2E-4E43-AA1E-3378B5F9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86" y="3767636"/>
            <a:ext cx="3703638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0A7C49-1662-4307-80B0-A532A6534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678DDE-7EA9-4C05-A97D-CF35F2A288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C098B3C5-2D8C-46A2-B989-20BB0AB48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357188"/>
            <a:ext cx="7543800" cy="1020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fi-FI" dirty="0" err="1"/>
              <a:t>Sähkömagneettiset</a:t>
            </a:r>
            <a:r>
              <a:rPr lang="en-US" altLang="fi-FI" dirty="0"/>
              <a:t> </a:t>
            </a:r>
            <a:r>
              <a:rPr lang="en-US" altLang="fi-FI" dirty="0" err="1"/>
              <a:t>virtaus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CAE0A660-4AA3-49AE-BD84-E36081FD14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4648200" cy="5029200"/>
          </a:xfrm>
        </p:spPr>
        <p:txBody>
          <a:bodyPr/>
          <a:lstStyle/>
          <a:p>
            <a:pPr eaLnBrk="1" hangingPunct="1"/>
            <a:r>
              <a:rPr lang="en-US" altLang="fi-FI" sz="1800" dirty="0" err="1"/>
              <a:t>Kolmanneksi</a:t>
            </a:r>
            <a:r>
              <a:rPr lang="en-US" altLang="fi-FI" sz="1800" dirty="0"/>
              <a:t> </a:t>
            </a:r>
            <a:r>
              <a:rPr lang="en-US" altLang="fi-FI" sz="1800" dirty="0" err="1"/>
              <a:t>yleisin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virtaus</a:t>
            </a:r>
            <a:r>
              <a:rPr lang="en-US" altLang="fi-FI" sz="1800" dirty="0"/>
              <a:t> </a:t>
            </a:r>
            <a:r>
              <a:rPr lang="en-US" altLang="fi-FI" sz="1800" dirty="0" err="1"/>
              <a:t>sensori</a:t>
            </a:r>
            <a:r>
              <a:rPr lang="en-US" altLang="fi-FI" sz="1800" dirty="0"/>
              <a:t> on </a:t>
            </a:r>
            <a:r>
              <a:rPr lang="en-US" altLang="fi-FI" sz="1800" dirty="0" err="1"/>
              <a:t>periaatteeltaan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sähkömagneettinen</a:t>
            </a:r>
            <a:r>
              <a:rPr lang="en-US" altLang="fi-FI" sz="1800" dirty="0"/>
              <a:t>. </a:t>
            </a:r>
          </a:p>
          <a:p>
            <a:pPr eaLnBrk="1" hangingPunct="1"/>
            <a:r>
              <a:rPr lang="en-US" altLang="fi-FI" sz="1800" dirty="0" err="1"/>
              <a:t>Magneettikenttä</a:t>
            </a:r>
            <a:r>
              <a:rPr lang="en-US" altLang="fi-FI" sz="1800" dirty="0"/>
              <a:t> ( </a:t>
            </a:r>
            <a:r>
              <a:rPr lang="en-US" altLang="fi-FI" sz="1800" dirty="0" err="1"/>
              <a:t>vakio</a:t>
            </a:r>
            <a:r>
              <a:rPr lang="en-US" altLang="fi-FI" sz="1800" dirty="0"/>
              <a:t> tai </a:t>
            </a:r>
            <a:r>
              <a:rPr lang="en-US" altLang="fi-FI" sz="1800" dirty="0" err="1"/>
              <a:t>vaíhteleva</a:t>
            </a:r>
            <a:r>
              <a:rPr lang="en-US" altLang="fi-FI" sz="1800" dirty="0"/>
              <a:t> ) </a:t>
            </a:r>
            <a:r>
              <a:rPr lang="en-US" altLang="fi-FI" sz="1800" dirty="0" err="1"/>
              <a:t>johdetaan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mittausputkeen</a:t>
            </a:r>
            <a:r>
              <a:rPr lang="en-US" altLang="fi-FI" sz="1800" dirty="0"/>
              <a:t>  ja </a:t>
            </a:r>
            <a:r>
              <a:rPr lang="en-US" altLang="fi-FI" sz="1800" dirty="0" err="1"/>
              <a:t>näin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saadaan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aikaan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jännite-ero</a:t>
            </a:r>
            <a:r>
              <a:rPr lang="en-US" altLang="fi-FI" sz="1800" dirty="0"/>
              <a:t>, </a:t>
            </a:r>
            <a:r>
              <a:rPr lang="en-US" altLang="fi-FI" sz="1800" dirty="0" err="1"/>
              <a:t>jonka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suuruus</a:t>
            </a:r>
            <a:r>
              <a:rPr lang="en-US" altLang="fi-FI" sz="1800" dirty="0"/>
              <a:t> </a:t>
            </a:r>
            <a:r>
              <a:rPr lang="en-US" altLang="fi-FI" sz="1800" dirty="0" err="1"/>
              <a:t>riippuu</a:t>
            </a:r>
            <a:r>
              <a:rPr lang="en-US" altLang="fi-FI" sz="1800" dirty="0"/>
              <a:t> </a:t>
            </a:r>
            <a:r>
              <a:rPr lang="en-US" altLang="fi-FI" sz="1800" dirty="0" err="1"/>
              <a:t>nesteen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virtausnopeudesta</a:t>
            </a:r>
            <a:r>
              <a:rPr lang="en-US" altLang="fi-FI" sz="1800" dirty="0"/>
              <a:t>. </a:t>
            </a:r>
          </a:p>
        </p:txBody>
      </p:sp>
      <p:pic>
        <p:nvPicPr>
          <p:cNvPr id="126980" name="Picture 4">
            <a:extLst>
              <a:ext uri="{FF2B5EF4-FFF2-40B4-BE49-F238E27FC236}">
                <a16:creationId xmlns:a16="http://schemas.microsoft.com/office/drawing/2014/main" id="{2772D103-C49D-4692-AA78-3FD9B02B3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4267200" cy="355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947B7A-579E-47FD-BA03-69D0BFACC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91FD9B-2F20-4DCD-9CF7-3AC2BF383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9E1F3940-73E6-4463-A5C8-B3411916F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Akustiset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59A8F7F9-F5D1-431E-B03E-CBC3B2DD8E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z="2600" dirty="0" err="1"/>
              <a:t>Ääniaaltojen</a:t>
            </a:r>
            <a:r>
              <a:rPr lang="en-US" altLang="fi-FI" sz="2600" dirty="0"/>
              <a:t> </a:t>
            </a:r>
            <a:r>
              <a:rPr lang="en-US" altLang="fi-FI" sz="2600" dirty="0" err="1"/>
              <a:t>mittaus</a:t>
            </a:r>
            <a:r>
              <a:rPr lang="en-US" altLang="fi-FI" sz="2600" dirty="0"/>
              <a:t> ja </a:t>
            </a:r>
            <a:r>
              <a:rPr lang="en-US" altLang="fi-FI" sz="2600" dirty="0" err="1"/>
              <a:t>toisaalta</a:t>
            </a:r>
            <a:r>
              <a:rPr lang="en-US" altLang="fi-FI" sz="2600" dirty="0"/>
              <a:t> </a:t>
            </a:r>
            <a:r>
              <a:rPr lang="en-US" altLang="fi-FI" sz="2600" dirty="0" err="1"/>
              <a:t>synnyttäminen</a:t>
            </a:r>
            <a:r>
              <a:rPr lang="en-US" altLang="fi-FI" sz="2600" dirty="0"/>
              <a:t> </a:t>
            </a:r>
            <a:r>
              <a:rPr lang="en-US" altLang="fi-FI" sz="2600" dirty="0" err="1"/>
              <a:t>voi</a:t>
            </a:r>
            <a:r>
              <a:rPr lang="en-US" altLang="fi-FI" sz="2600" dirty="0"/>
              <a:t> </a:t>
            </a:r>
            <a:r>
              <a:rPr lang="en-US" altLang="fi-FI" sz="2600" dirty="0" err="1"/>
              <a:t>tapahtua</a:t>
            </a:r>
            <a:r>
              <a:rPr lang="en-US" altLang="fi-FI" sz="2600" dirty="0"/>
              <a:t> </a:t>
            </a:r>
            <a:r>
              <a:rPr lang="en-US" altLang="fi-FI" sz="2600" dirty="0" err="1"/>
              <a:t>lukemattomilla</a:t>
            </a:r>
            <a:r>
              <a:rPr lang="en-US" altLang="fi-FI" sz="2600" dirty="0"/>
              <a:t> </a:t>
            </a:r>
            <a:r>
              <a:rPr lang="en-US" altLang="fi-FI" sz="2600" dirty="0" err="1"/>
              <a:t>tavoilla</a:t>
            </a:r>
            <a:r>
              <a:rPr lang="en-US" altLang="fi-FI" sz="26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600" dirty="0" err="1"/>
              <a:t>Ääniaallot</a:t>
            </a:r>
            <a:r>
              <a:rPr lang="en-US" altLang="fi-FI" sz="2600" dirty="0"/>
              <a:t> </a:t>
            </a:r>
            <a:r>
              <a:rPr lang="en-US" altLang="fi-FI" sz="2600" dirty="0" err="1"/>
              <a:t>ovat</a:t>
            </a:r>
            <a:r>
              <a:rPr lang="en-US" altLang="fi-FI" sz="2600" dirty="0"/>
              <a:t> </a:t>
            </a:r>
            <a:r>
              <a:rPr lang="en-US" altLang="fi-FI" sz="2600" dirty="0" err="1"/>
              <a:t>pitkittäisiä</a:t>
            </a:r>
            <a:r>
              <a:rPr lang="en-US" altLang="fi-FI" sz="2600" dirty="0"/>
              <a:t> </a:t>
            </a:r>
            <a:r>
              <a:rPr lang="en-US" altLang="fi-FI" sz="2600" dirty="0" err="1"/>
              <a:t>elastisia</a:t>
            </a:r>
            <a:r>
              <a:rPr lang="en-US" altLang="fi-FI" sz="2600" dirty="0"/>
              <a:t> </a:t>
            </a:r>
            <a:r>
              <a:rPr lang="en-US" altLang="fi-FI" sz="2600" dirty="0" err="1"/>
              <a:t>aaltoja</a:t>
            </a:r>
            <a:r>
              <a:rPr lang="en-US" altLang="fi-FI" sz="26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600" dirty="0" err="1"/>
              <a:t>Paineaalto</a:t>
            </a:r>
            <a:r>
              <a:rPr lang="en-US" altLang="fi-FI" sz="2600" dirty="0"/>
              <a:t> </a:t>
            </a:r>
            <a:r>
              <a:rPr lang="en-US" altLang="fi-FI" sz="2600" dirty="0" err="1"/>
              <a:t>edetessään</a:t>
            </a:r>
            <a:r>
              <a:rPr lang="en-US" altLang="fi-FI" sz="2600" dirty="0"/>
              <a:t> </a:t>
            </a:r>
            <a:r>
              <a:rPr lang="en-US" altLang="fi-FI" sz="2600" dirty="0" err="1"/>
              <a:t>muuttaa</a:t>
            </a:r>
            <a:r>
              <a:rPr lang="en-US" altLang="fi-FI" sz="2600" dirty="0"/>
              <a:t> </a:t>
            </a:r>
            <a:r>
              <a:rPr lang="en-US" altLang="fi-FI" sz="2600" dirty="0" err="1"/>
              <a:t>painetta</a:t>
            </a:r>
            <a:r>
              <a:rPr lang="en-US" altLang="fi-FI" sz="2600" dirty="0"/>
              <a:t> </a:t>
            </a:r>
            <a:r>
              <a:rPr lang="en-US" altLang="fi-FI" sz="2600" dirty="0" err="1"/>
              <a:t>etenemisen</a:t>
            </a:r>
            <a:r>
              <a:rPr lang="en-US" altLang="fi-FI" sz="2600" dirty="0"/>
              <a:t> </a:t>
            </a:r>
            <a:r>
              <a:rPr lang="en-US" altLang="fi-FI" sz="2600" dirty="0" err="1"/>
              <a:t>suunnassa</a:t>
            </a:r>
            <a:r>
              <a:rPr lang="en-US" altLang="fi-FI" sz="26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600" dirty="0" err="1"/>
              <a:t>Mikä</a:t>
            </a:r>
            <a:r>
              <a:rPr lang="en-US" altLang="fi-FI" sz="2600" dirty="0"/>
              <a:t> </a:t>
            </a:r>
            <a:r>
              <a:rPr lang="en-US" altLang="fi-FI" sz="2600" dirty="0" err="1"/>
              <a:t>tahansa</a:t>
            </a:r>
            <a:r>
              <a:rPr lang="en-US" altLang="fi-FI" sz="2600" dirty="0"/>
              <a:t> </a:t>
            </a:r>
            <a:r>
              <a:rPr lang="en-US" altLang="fi-FI" sz="2600" dirty="0" err="1"/>
              <a:t>aalto</a:t>
            </a:r>
            <a:r>
              <a:rPr lang="en-US" altLang="fi-FI" sz="2600" dirty="0"/>
              <a:t> </a:t>
            </a:r>
            <a:r>
              <a:rPr lang="en-US" altLang="fi-FI" sz="2600" dirty="0" err="1"/>
              <a:t>mukaanlukien</a:t>
            </a:r>
            <a:r>
              <a:rPr lang="en-US" altLang="fi-FI" sz="2600" dirty="0"/>
              <a:t> </a:t>
            </a:r>
            <a:r>
              <a:rPr lang="en-US" altLang="fi-FI" sz="2600" dirty="0" err="1"/>
              <a:t>akustiset</a:t>
            </a:r>
            <a:r>
              <a:rPr lang="en-US" altLang="fi-FI" sz="2600" dirty="0"/>
              <a:t> </a:t>
            </a:r>
            <a:r>
              <a:rPr lang="en-US" altLang="fi-FI" sz="2600" dirty="0" err="1"/>
              <a:t>aallot</a:t>
            </a:r>
            <a:r>
              <a:rPr lang="en-US" altLang="fi-FI" sz="2600" dirty="0"/>
              <a:t> </a:t>
            </a:r>
            <a:r>
              <a:rPr lang="en-US" altLang="fi-FI" sz="2600" dirty="0" err="1"/>
              <a:t>omaa</a:t>
            </a:r>
            <a:r>
              <a:rPr lang="en-US" altLang="fi-FI" sz="2600" dirty="0"/>
              <a:t> </a:t>
            </a:r>
            <a:r>
              <a:rPr lang="en-US" altLang="fi-FI" sz="2600" dirty="0" err="1"/>
              <a:t>kolme</a:t>
            </a:r>
            <a:r>
              <a:rPr lang="en-US" altLang="fi-FI" sz="2600" dirty="0"/>
              <a:t> </a:t>
            </a:r>
            <a:r>
              <a:rPr lang="en-US" altLang="fi-FI" sz="2600" dirty="0" err="1"/>
              <a:t>perusominaisuutta</a:t>
            </a:r>
            <a:r>
              <a:rPr lang="en-US" altLang="fi-FI" sz="26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2400" dirty="0" err="1"/>
              <a:t>Taajuus</a:t>
            </a:r>
            <a:r>
              <a:rPr lang="en-US" altLang="fi-FI" sz="2400" dirty="0"/>
              <a:t>, </a:t>
            </a:r>
            <a:r>
              <a:rPr lang="en-US" altLang="fi-FI" sz="2400" dirty="0" err="1"/>
              <a:t>aallonpituus</a:t>
            </a:r>
            <a:r>
              <a:rPr lang="en-US" altLang="fi-FI" sz="2400" dirty="0"/>
              <a:t>, </a:t>
            </a:r>
            <a:r>
              <a:rPr lang="en-US" altLang="fi-FI" sz="2400" dirty="0" err="1"/>
              <a:t>etenemisen</a:t>
            </a:r>
            <a:r>
              <a:rPr lang="en-US" altLang="fi-FI" sz="2400" dirty="0"/>
              <a:t> </a:t>
            </a:r>
            <a:r>
              <a:rPr lang="en-US" altLang="fi-FI" sz="2400" dirty="0" err="1"/>
              <a:t>nopeus</a:t>
            </a:r>
            <a:r>
              <a:rPr lang="en-US" altLang="fi-FI" sz="2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E625E9-BFF2-4CA9-9642-2EFA01EB6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8ECA1C-0738-4FD7-9838-B9641D028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FE5EF5CF-2395-4459-B76A-219EA6767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altLang="fi-FI" dirty="0" err="1"/>
              <a:t>Akustiset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r>
              <a:rPr lang="en-US" altLang="fi-FI" dirty="0"/>
              <a:t>	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BD13A751-2950-420A-93F1-155ADA7662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fi-FI" sz="2000" dirty="0" err="1"/>
              <a:t>Hiilimikrofoni</a:t>
            </a:r>
            <a:endParaRPr lang="en-US" altLang="fi-FI" sz="2000" dirty="0"/>
          </a:p>
          <a:p>
            <a:pPr lvl="1" eaLnBrk="1" hangingPunct="1"/>
            <a:r>
              <a:rPr lang="en-US" altLang="fi-FI" sz="1600" dirty="0" err="1"/>
              <a:t>Kun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ääniaallot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saapuvat</a:t>
            </a:r>
            <a:r>
              <a:rPr lang="en-US" altLang="fi-FI" sz="1600" dirty="0"/>
              <a:t> </a:t>
            </a:r>
            <a:r>
              <a:rPr lang="en-US" altLang="fi-FI" sz="1600" dirty="0" err="1"/>
              <a:t>levylle</a:t>
            </a:r>
            <a:r>
              <a:rPr lang="en-US" altLang="fi-FI" sz="1600" dirty="0"/>
              <a:t>, </a:t>
            </a:r>
            <a:r>
              <a:rPr lang="en-US" altLang="fi-FI" sz="1600" dirty="0" err="1"/>
              <a:t>muuttuu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paine</a:t>
            </a:r>
            <a:r>
              <a:rPr lang="en-US" altLang="fi-FI" sz="1600" dirty="0"/>
              <a:t> </a:t>
            </a:r>
            <a:r>
              <a:rPr lang="en-US" altLang="fi-FI" sz="1600" dirty="0" err="1"/>
              <a:t>hiilirakeissa</a:t>
            </a:r>
            <a:r>
              <a:rPr lang="en-US" altLang="fi-FI" sz="1600" dirty="0"/>
              <a:t>. </a:t>
            </a:r>
            <a:r>
              <a:rPr lang="en-US" altLang="fi-FI" sz="1600" dirty="0" err="1"/>
              <a:t>Joka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edelleen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muuttaa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levyjen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välistä</a:t>
            </a:r>
            <a:r>
              <a:rPr lang="en-US" altLang="fi-FI" sz="1600" dirty="0"/>
              <a:t> </a:t>
            </a:r>
            <a:r>
              <a:rPr lang="en-US" altLang="fi-FI" sz="1600" dirty="0" err="1"/>
              <a:t>resitanssia</a:t>
            </a:r>
            <a:r>
              <a:rPr lang="en-US" altLang="fi-FI" sz="1600" dirty="0"/>
              <a:t>. </a:t>
            </a:r>
            <a:endParaRPr lang="en-US" altLang="fi-FI" sz="1200" dirty="0"/>
          </a:p>
          <a:p>
            <a:pPr lvl="1" eaLnBrk="1" hangingPunct="1"/>
            <a:r>
              <a:rPr lang="en-US" altLang="fi-FI" sz="1600" dirty="0" err="1"/>
              <a:t>Suhteelliosen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huono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suorituskyky</a:t>
            </a:r>
            <a:r>
              <a:rPr lang="en-US" altLang="fi-FI" sz="1600" dirty="0"/>
              <a:t> ( </a:t>
            </a:r>
            <a:r>
              <a:rPr lang="en-US" altLang="fi-FI" sz="1600" dirty="0" err="1"/>
              <a:t>kohina</a:t>
            </a:r>
            <a:r>
              <a:rPr lang="en-US" altLang="fi-FI" sz="1600" dirty="0"/>
              <a:t>, </a:t>
            </a:r>
            <a:r>
              <a:rPr lang="en-US" altLang="fi-FI" sz="1600" dirty="0" err="1"/>
              <a:t>ragattu</a:t>
            </a:r>
            <a:r>
              <a:rPr lang="en-US" altLang="fi-FI" sz="1600" dirty="0"/>
              <a:t> </a:t>
            </a:r>
            <a:r>
              <a:rPr lang="en-US" altLang="fi-FI" sz="1600" dirty="0" err="1"/>
              <a:t>taajuuskaista</a:t>
            </a:r>
            <a:r>
              <a:rPr lang="en-US" altLang="fi-FI" sz="1600" dirty="0"/>
              <a:t>, </a:t>
            </a:r>
            <a:r>
              <a:rPr lang="en-US" altLang="fi-FI" sz="1600" dirty="0" err="1"/>
              <a:t>paikkariippuvuus</a:t>
            </a:r>
            <a:r>
              <a:rPr lang="en-US" altLang="fi-FI" sz="1600" dirty="0"/>
              <a:t> ja </a:t>
            </a:r>
            <a:r>
              <a:rPr lang="en-US" altLang="fi-FI" sz="1600" dirty="0" err="1"/>
              <a:t>säärö</a:t>
            </a:r>
            <a:r>
              <a:rPr lang="en-US" altLang="fi-FI" sz="1600" dirty="0"/>
              <a:t> ) </a:t>
            </a:r>
          </a:p>
          <a:p>
            <a:pPr lvl="1" eaLnBrk="1" hangingPunct="1"/>
            <a:r>
              <a:rPr lang="en-US" altLang="fi-FI" sz="1600" dirty="0" err="1"/>
              <a:t>Hiilimikrofoni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voi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moduloida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suurempia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virtoja</a:t>
            </a:r>
            <a:r>
              <a:rPr lang="en-US" altLang="fi-FI" sz="1600" dirty="0"/>
              <a:t> ja </a:t>
            </a:r>
            <a:r>
              <a:rPr lang="en-US" altLang="fi-FI" sz="1600" dirty="0" err="1"/>
              <a:t>eräs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sovellus</a:t>
            </a:r>
            <a:r>
              <a:rPr lang="en-US" altLang="fi-FI" sz="1600" dirty="0"/>
              <a:t> on </a:t>
            </a:r>
            <a:r>
              <a:rPr lang="en-US" altLang="fi-FI" sz="1600" dirty="0" err="1"/>
              <a:t>puhelin</a:t>
            </a:r>
            <a:r>
              <a:rPr lang="en-US" altLang="fi-FI" sz="1600" dirty="0"/>
              <a:t>.</a:t>
            </a:r>
            <a:endParaRPr lang="en-US" altLang="fi-FI" sz="1800" dirty="0"/>
          </a:p>
        </p:txBody>
      </p:sp>
      <p:pic>
        <p:nvPicPr>
          <p:cNvPr id="131076" name="Picture 4">
            <a:extLst>
              <a:ext uri="{FF2B5EF4-FFF2-40B4-BE49-F238E27FC236}">
                <a16:creationId xmlns:a16="http://schemas.microsoft.com/office/drawing/2014/main" id="{7B5A5BA3-FCB2-4139-AA5E-65EB68896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34039"/>
            <a:ext cx="6096000" cy="2513013"/>
          </a:xfrm>
          <a:prstGeom prst="rect">
            <a:avLst/>
          </a:prstGeom>
          <a:noFill/>
          <a:ln>
            <a:noFill/>
          </a:ln>
          <a:effectLst>
            <a:outerShdw dist="25400" dir="169799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8F107B-CD35-44BE-BDF4-1F66EE948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C473CE-2A4C-403D-9DEB-5A53146E2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6027E01B-2780-48CD-AA8D-4CFFCAC8F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altLang="fi-FI" dirty="0" err="1"/>
              <a:t>Akustiset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r>
              <a:rPr lang="en-US" altLang="fi-FI" dirty="0"/>
              <a:t>	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F042D738-D5B7-4119-9418-DD06EA3D24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fi-FI" sz="2000" dirty="0" err="1"/>
              <a:t>Dynaaminen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mikrofoni</a:t>
            </a:r>
            <a:endParaRPr lang="en-US" altLang="fi-FI" sz="2000" dirty="0"/>
          </a:p>
          <a:p>
            <a:pPr lvl="1" eaLnBrk="1" hangingPunct="1"/>
            <a:r>
              <a:rPr lang="en-US" altLang="fi-FI" sz="1800" dirty="0" err="1"/>
              <a:t>Perustuu</a:t>
            </a:r>
            <a:r>
              <a:rPr lang="en-US" altLang="fi-FI" sz="1800" dirty="0"/>
              <a:t> </a:t>
            </a:r>
            <a:r>
              <a:rPr lang="en-US" altLang="fi-FI" sz="1800" dirty="0" err="1"/>
              <a:t>Faradayn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lakiin</a:t>
            </a:r>
            <a:r>
              <a:rPr lang="en-US" altLang="fi-FI" sz="1800" dirty="0"/>
              <a:t>: </a:t>
            </a:r>
            <a:r>
              <a:rPr lang="en-US" altLang="fi-FI" sz="1800" dirty="0" err="1"/>
              <a:t>Kun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kela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liikkuu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magneettikentässä</a:t>
            </a:r>
            <a:r>
              <a:rPr lang="en-US" altLang="fi-FI" sz="1800" dirty="0"/>
              <a:t>, se </a:t>
            </a:r>
            <a:r>
              <a:rPr lang="en-US" altLang="fi-FI" sz="1800" dirty="0" err="1"/>
              <a:t>synnyttää</a:t>
            </a:r>
            <a:r>
              <a:rPr lang="en-US" altLang="fi-FI" sz="1800" dirty="0"/>
              <a:t> </a:t>
            </a:r>
            <a:r>
              <a:rPr lang="en-US" altLang="fi-FI" sz="1800" dirty="0" err="1"/>
              <a:t>jännitteen</a:t>
            </a:r>
            <a:r>
              <a:rPr lang="en-US" altLang="fi-FI" sz="1800" dirty="0"/>
              <a:t>: </a:t>
            </a:r>
          </a:p>
          <a:p>
            <a:pPr lvl="1" eaLnBrk="1" hangingPunct="1"/>
            <a:endParaRPr lang="en-US" altLang="fi-FI" sz="1800" dirty="0"/>
          </a:p>
          <a:p>
            <a:pPr marL="344487" lvl="1" indent="0" eaLnBrk="1" hangingPunct="1">
              <a:buNone/>
            </a:pPr>
            <a:endParaRPr lang="en-US" altLang="fi-FI" sz="1800" dirty="0"/>
          </a:p>
          <a:p>
            <a:pPr lvl="1" eaLnBrk="1" hangingPunct="1"/>
            <a:r>
              <a:rPr lang="en-US" altLang="fi-FI" sz="1800" dirty="0" err="1"/>
              <a:t>Periaatteessa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sama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toiminta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kuin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kaiuttimessa</a:t>
            </a:r>
            <a:r>
              <a:rPr lang="en-US" altLang="fi-FI" sz="1800" dirty="0"/>
              <a:t>.</a:t>
            </a:r>
          </a:p>
          <a:p>
            <a:pPr lvl="1" eaLnBrk="1" hangingPunct="1"/>
            <a:r>
              <a:rPr lang="en-US" altLang="fi-FI" sz="1800" dirty="0" err="1"/>
              <a:t>Mikä</a:t>
            </a:r>
            <a:r>
              <a:rPr lang="en-US" altLang="fi-FI" sz="1800" dirty="0"/>
              <a:t> </a:t>
            </a:r>
            <a:r>
              <a:rPr lang="en-US" altLang="fi-FI" sz="1800" dirty="0" err="1"/>
              <a:t>tahansa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pieni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kaíutin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voi</a:t>
            </a:r>
            <a:r>
              <a:rPr lang="en-US" altLang="fi-FI" sz="1800" dirty="0"/>
              <a:t> </a:t>
            </a:r>
          </a:p>
          <a:p>
            <a:pPr marL="344487" lvl="1" indent="0" eaLnBrk="1" hangingPunct="1">
              <a:buNone/>
            </a:pPr>
            <a:r>
              <a:rPr lang="en-US" altLang="fi-FI" sz="1800" dirty="0"/>
              <a:t>      </a:t>
            </a:r>
            <a:r>
              <a:rPr lang="en-US" altLang="fi-FI" sz="1800" dirty="0" err="1"/>
              <a:t>toimia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mikrofonina</a:t>
            </a:r>
            <a:r>
              <a:rPr lang="en-US" altLang="fi-FI" sz="1800" dirty="0"/>
              <a:t>. </a:t>
            </a:r>
          </a:p>
          <a:p>
            <a:pPr lvl="1" eaLnBrk="1" hangingPunct="1"/>
            <a:endParaRPr lang="en-US" altLang="fi-FI" sz="1800" dirty="0"/>
          </a:p>
          <a:p>
            <a:pPr lvl="1" eaLnBrk="1" hangingPunct="1"/>
            <a:endParaRPr lang="en-US" altLang="fi-FI" sz="1800" dirty="0"/>
          </a:p>
          <a:p>
            <a:pPr lvl="1" eaLnBrk="1" hangingPunct="1"/>
            <a:endParaRPr lang="en-US" altLang="fi-FI" sz="1800" dirty="0"/>
          </a:p>
        </p:txBody>
      </p:sp>
      <p:pic>
        <p:nvPicPr>
          <p:cNvPr id="133124" name="Picture 6">
            <a:extLst>
              <a:ext uri="{FF2B5EF4-FFF2-40B4-BE49-F238E27FC236}">
                <a16:creationId xmlns:a16="http://schemas.microsoft.com/office/drawing/2014/main" id="{CEB160BF-5C60-4ED1-823E-2C795F78C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73012"/>
            <a:ext cx="3429000" cy="3360737"/>
          </a:xfrm>
          <a:prstGeom prst="rect">
            <a:avLst/>
          </a:prstGeom>
          <a:noFill/>
          <a:ln>
            <a:noFill/>
          </a:ln>
          <a:effectLst>
            <a:outerShdw dist="25400" dir="169799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25" name="Object 7">
            <a:extLst>
              <a:ext uri="{FF2B5EF4-FFF2-40B4-BE49-F238E27FC236}">
                <a16:creationId xmlns:a16="http://schemas.microsoft.com/office/drawing/2014/main" id="{F9C3AC6D-2B9C-47C9-AFFC-E826E31BC9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796870"/>
              </p:ext>
            </p:extLst>
          </p:nvPr>
        </p:nvGraphicFramePr>
        <p:xfrm>
          <a:off x="4381350" y="2001838"/>
          <a:ext cx="1371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9" name="Document" r:id="rId5" imgW="685800" imgH="268224" progId="Word.Document.8">
                  <p:embed/>
                </p:oleObj>
              </mc:Choice>
              <mc:Fallback>
                <p:oleObj name="Document" r:id="rId5" imgW="685800" imgH="268224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350" y="2001838"/>
                        <a:ext cx="1371600" cy="5365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5331785-0F12-4A89-9923-20EFCB6FF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DD30A-D3E0-4E22-89B3-1D36DC9BE4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E11E34B1-D905-4C2C-8C63-AB2C8819E1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altLang="fi-FI" dirty="0" err="1"/>
              <a:t>Akustiset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r>
              <a:rPr lang="en-US" altLang="fi-FI" dirty="0"/>
              <a:t>	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305072A3-052E-46A1-880A-68F0958742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229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z="2000" dirty="0" err="1"/>
              <a:t>Kapasitiivinen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mikrofoni</a:t>
            </a:r>
            <a:endParaRPr lang="en-US" altLang="fi-FI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 err="1"/>
              <a:t>Toimintaidea</a:t>
            </a:r>
            <a:r>
              <a:rPr lang="en-US" altLang="fi-FI" sz="1600" dirty="0"/>
              <a:t> on </a:t>
            </a:r>
            <a:r>
              <a:rPr lang="en-US" altLang="fi-FI" sz="1600" dirty="0" err="1"/>
              <a:t>yksinkertainen</a:t>
            </a:r>
            <a:r>
              <a:rPr lang="en-US" altLang="fi-FI" sz="1600" dirty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600" dirty="0" err="1"/>
              <a:t>Ääniaalto</a:t>
            </a:r>
            <a:r>
              <a:rPr lang="en-US" altLang="fi-FI" sz="1600" dirty="0"/>
              <a:t> </a:t>
            </a:r>
            <a:r>
              <a:rPr lang="en-US" altLang="fi-FI" sz="1600" dirty="0" err="1"/>
              <a:t>etenee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kapasitanssin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levylle</a:t>
            </a:r>
            <a:endParaRPr lang="en-US" altLang="fi-FI" sz="1600" dirty="0"/>
          </a:p>
          <a:p>
            <a:pPr lvl="2" eaLnBrk="1" hangingPunct="1">
              <a:lnSpc>
                <a:spcPct val="90000"/>
              </a:lnSpc>
            </a:pPr>
            <a:r>
              <a:rPr lang="en-US" altLang="fi-FI" sz="1600" dirty="0" err="1"/>
              <a:t>Havaitaan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kapasitanssin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muutos</a:t>
            </a:r>
            <a:endParaRPr lang="en-US" altLang="fi-FI" sz="16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 err="1"/>
              <a:t>Toiminta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perustuu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kahdelle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kapasitanssin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perusyhtälölle</a:t>
            </a:r>
            <a:r>
              <a:rPr lang="en-US" altLang="fi-FI" sz="1600" dirty="0"/>
              <a:t> </a:t>
            </a:r>
          </a:p>
          <a:p>
            <a:pPr lvl="2" eaLnBrk="1" hangingPunct="1">
              <a:lnSpc>
                <a:spcPct val="90000"/>
              </a:lnSpc>
            </a:pPr>
            <a:endParaRPr lang="en-US" altLang="fi-FI" sz="1600" dirty="0"/>
          </a:p>
          <a:p>
            <a:pPr lvl="2" eaLnBrk="1" hangingPunct="1">
              <a:lnSpc>
                <a:spcPct val="90000"/>
              </a:lnSpc>
            </a:pPr>
            <a:endParaRPr lang="en-US" altLang="fi-FI" sz="1600" dirty="0"/>
          </a:p>
          <a:p>
            <a:pPr lvl="2" eaLnBrk="1" hangingPunct="1">
              <a:lnSpc>
                <a:spcPct val="90000"/>
              </a:lnSpc>
            </a:pPr>
            <a:endParaRPr lang="en-US" altLang="fi-FI" sz="1600" dirty="0"/>
          </a:p>
          <a:p>
            <a:pPr lvl="2" eaLnBrk="1" hangingPunct="1">
              <a:lnSpc>
                <a:spcPct val="90000"/>
              </a:lnSpc>
            </a:pPr>
            <a:r>
              <a:rPr lang="en-US" altLang="fi-FI" sz="1600" dirty="0" err="1"/>
              <a:t>Ulostulojännite</a:t>
            </a:r>
            <a:r>
              <a:rPr lang="en-US" altLang="fi-FI" sz="1600" dirty="0"/>
              <a:t> on </a:t>
            </a:r>
            <a:r>
              <a:rPr lang="en-US" altLang="fi-FI" sz="1600" dirty="0" err="1"/>
              <a:t>verrannollinen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levyjen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väliseen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etäisyyteen</a:t>
            </a:r>
            <a:r>
              <a:rPr lang="en-US" altLang="fi-FI" sz="1600" dirty="0"/>
              <a:t> d.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600" dirty="0" err="1"/>
              <a:t>Tarvitaan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varauslähde</a:t>
            </a:r>
            <a:r>
              <a:rPr lang="en-US" altLang="fi-FI" sz="1600" dirty="0"/>
              <a:t> , </a:t>
            </a:r>
            <a:r>
              <a:rPr lang="en-US" altLang="fi-FI" sz="1600" dirty="0" err="1"/>
              <a:t>joka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voi</a:t>
            </a:r>
            <a:r>
              <a:rPr lang="en-US" altLang="fi-FI" sz="1600" dirty="0"/>
              <a:t> olla </a:t>
            </a:r>
            <a:r>
              <a:rPr lang="en-US" altLang="fi-FI" sz="1600" dirty="0" err="1"/>
              <a:t>toinen</a:t>
            </a:r>
            <a:r>
              <a:rPr lang="en-US" altLang="fi-FI" sz="1600" dirty="0"/>
              <a:t> levy, </a:t>
            </a:r>
            <a:r>
              <a:rPr lang="en-US" altLang="fi-FI" sz="1600" dirty="0" err="1"/>
              <a:t>johon</a:t>
            </a:r>
            <a:r>
              <a:rPr lang="en-US" altLang="fi-FI" sz="1600" dirty="0"/>
              <a:t> on </a:t>
            </a:r>
            <a:r>
              <a:rPr lang="en-US" altLang="fi-FI" sz="1600" dirty="0" err="1"/>
              <a:t>kytketty</a:t>
            </a:r>
            <a:r>
              <a:rPr lang="en-US" altLang="fi-FI" sz="1600" dirty="0"/>
              <a:t> </a:t>
            </a:r>
            <a:r>
              <a:rPr lang="en-US" altLang="fi-FI" sz="1600" dirty="0" err="1"/>
              <a:t>jännite</a:t>
            </a:r>
            <a:r>
              <a:rPr lang="en-US" altLang="fi-FI" sz="1600" dirty="0"/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US" altLang="fi-FI" sz="1600" dirty="0"/>
          </a:p>
          <a:p>
            <a:pPr lvl="1" eaLnBrk="1" hangingPunct="1">
              <a:lnSpc>
                <a:spcPct val="90000"/>
              </a:lnSpc>
            </a:pPr>
            <a:endParaRPr lang="en-US" altLang="fi-FI" sz="1800" dirty="0"/>
          </a:p>
          <a:p>
            <a:pPr lvl="1" eaLnBrk="1" hangingPunct="1">
              <a:lnSpc>
                <a:spcPct val="90000"/>
              </a:lnSpc>
            </a:pPr>
            <a:endParaRPr lang="en-US" altLang="fi-FI" sz="1800" dirty="0"/>
          </a:p>
          <a:p>
            <a:pPr lvl="1" eaLnBrk="1" hangingPunct="1">
              <a:lnSpc>
                <a:spcPct val="90000"/>
              </a:lnSpc>
            </a:pPr>
            <a:endParaRPr lang="en-US" altLang="fi-FI" sz="1800" dirty="0"/>
          </a:p>
        </p:txBody>
      </p:sp>
      <p:pic>
        <p:nvPicPr>
          <p:cNvPr id="135172" name="Picture 6">
            <a:extLst>
              <a:ext uri="{FF2B5EF4-FFF2-40B4-BE49-F238E27FC236}">
                <a16:creationId xmlns:a16="http://schemas.microsoft.com/office/drawing/2014/main" id="{B77C337A-EA52-4F87-B7E1-01CB0E7DC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4221088"/>
            <a:ext cx="51054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5173" name="Object 7">
            <a:extLst>
              <a:ext uri="{FF2B5EF4-FFF2-40B4-BE49-F238E27FC236}">
                <a16:creationId xmlns:a16="http://schemas.microsoft.com/office/drawing/2014/main" id="{C328F9C0-F1E3-4C1E-9F41-65266F8F63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2743200"/>
          <a:ext cx="47688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7" name="Document" r:id="rId5" imgW="2526792" imgH="304800" progId="Word.Document.8">
                  <p:embed/>
                </p:oleObj>
              </mc:Choice>
              <mc:Fallback>
                <p:oleObj name="Document" r:id="rId5" imgW="2526792" imgH="30480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743200"/>
                        <a:ext cx="4768850" cy="5746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DAF8A34-9188-4318-8398-8AB8C9E293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E2E447-6F94-4A6A-92EA-DF3D10B53E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3414EDDD-C7A9-4630-BC8A-47CB51F3E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altLang="fi-FI" dirty="0" err="1"/>
              <a:t>Akustiset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r>
              <a:rPr lang="en-US" altLang="fi-FI" dirty="0"/>
              <a:t>	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DB46B88A-6696-4CB9-947A-EDC193C68C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229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z="1800" dirty="0" err="1"/>
              <a:t>Piezosähköinen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mikrofoni</a:t>
            </a:r>
            <a:endParaRPr lang="en-US" altLang="fi-FI" sz="18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 err="1"/>
              <a:t>Nämä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sensorit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voivat</a:t>
            </a:r>
            <a:r>
              <a:rPr lang="en-US" altLang="fi-FI" sz="1600" dirty="0"/>
              <a:t> </a:t>
            </a:r>
            <a:r>
              <a:rPr lang="en-US" altLang="fi-FI" sz="1600" dirty="0" err="1"/>
              <a:t>toimia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hyvin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suurilla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taajuuksilla</a:t>
            </a:r>
            <a:r>
              <a:rPr lang="en-US" altLang="fi-FI" sz="1600" dirty="0"/>
              <a:t>. </a:t>
            </a:r>
          </a:p>
          <a:p>
            <a:pPr lvl="1" eaLnBrk="1" hangingPunct="1"/>
            <a:r>
              <a:rPr lang="en-US" altLang="fi-FI" sz="1600" dirty="0" err="1"/>
              <a:t>Usein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käytetään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ultraäänisensoreihin</a:t>
            </a:r>
            <a:r>
              <a:rPr lang="en-US" altLang="fi-FI" sz="1600" dirty="0"/>
              <a:t>.</a:t>
            </a:r>
          </a:p>
          <a:p>
            <a:pPr lvl="1" eaLnBrk="1" hangingPunct="1"/>
            <a:r>
              <a:rPr lang="en-US" altLang="fi-FI" sz="1600" dirty="0" err="1"/>
              <a:t>Piezosähköinen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mikrofonia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voidaan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käyttää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piezosähköisenä</a:t>
            </a:r>
            <a:r>
              <a:rPr lang="en-US" altLang="fi-FI" sz="1600" dirty="0"/>
              <a:t> </a:t>
            </a:r>
            <a:r>
              <a:rPr lang="en-US" altLang="fi-FI" sz="1600" dirty="0" err="1"/>
              <a:t>aktuaattorina</a:t>
            </a:r>
            <a:r>
              <a:rPr lang="en-US" altLang="fi-FI" sz="1600" dirty="0"/>
              <a:t>. </a:t>
            </a:r>
          </a:p>
          <a:p>
            <a:pPr lvl="1" eaLnBrk="1" hangingPunct="1"/>
            <a:r>
              <a:rPr lang="en-US" altLang="fi-FI" sz="1600" dirty="0" err="1"/>
              <a:t>Piezosähköinen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mikrofoni</a:t>
            </a:r>
            <a:r>
              <a:rPr lang="en-US" altLang="fi-FI" sz="1600" dirty="0"/>
              <a:t> on </a:t>
            </a:r>
            <a:r>
              <a:rPr lang="en-US" altLang="fi-FI" sz="1600" dirty="0" err="1"/>
              <a:t>erittäin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korkealaatuinen</a:t>
            </a:r>
            <a:r>
              <a:rPr lang="en-US" altLang="fi-FI" sz="1600" dirty="0"/>
              <a:t> ja </a:t>
            </a:r>
            <a:r>
              <a:rPr lang="en-US" altLang="fi-FI" sz="1600" dirty="0" err="1"/>
              <a:t>sen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taajuusvaste</a:t>
            </a:r>
            <a:r>
              <a:rPr lang="en-US" altLang="fi-FI" sz="1600" dirty="0"/>
              <a:t> on </a:t>
            </a:r>
            <a:r>
              <a:rPr lang="en-US" altLang="fi-FI" sz="1600" dirty="0" err="1"/>
              <a:t>tasainen</a:t>
            </a:r>
            <a:r>
              <a:rPr lang="en-US" altLang="fi-FI" sz="1600" dirty="0"/>
              <a:t>. </a:t>
            </a:r>
          </a:p>
          <a:p>
            <a:pPr lvl="1" eaLnBrk="1" hangingPunct="1"/>
            <a:r>
              <a:rPr lang="en-US" altLang="fi-FI" sz="1600" dirty="0" err="1"/>
              <a:t>Voidaan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käyttää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musiikki-instrumenteissa</a:t>
            </a:r>
            <a:r>
              <a:rPr lang="en-US" altLang="fi-FI" sz="1600" dirty="0"/>
              <a:t> ja </a:t>
            </a:r>
            <a:r>
              <a:rPr lang="en-US" altLang="fi-FI" sz="1600" dirty="0" err="1"/>
              <a:t>heikkojen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verenkierron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äänien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kuunteluun</a:t>
            </a:r>
            <a:r>
              <a:rPr lang="en-US" altLang="fi-FI" sz="1600" dirty="0"/>
              <a:t>. </a:t>
            </a:r>
          </a:p>
          <a:p>
            <a:pPr lvl="1" eaLnBrk="1" hangingPunct="1"/>
            <a:r>
              <a:rPr lang="en-US" altLang="fi-FI" sz="1600" dirty="0" err="1"/>
              <a:t>Muita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sovelluksia</a:t>
            </a:r>
            <a:r>
              <a:rPr lang="en-US" altLang="fi-FI" sz="1600" dirty="0"/>
              <a:t>: </a:t>
            </a:r>
            <a:r>
              <a:rPr lang="en-US" altLang="fi-FI" sz="1600" dirty="0" err="1"/>
              <a:t>äänellä</a:t>
            </a:r>
            <a:r>
              <a:rPr lang="en-US" altLang="fi-FI" sz="1600" dirty="0"/>
              <a:t> </a:t>
            </a:r>
            <a:r>
              <a:rPr lang="en-US" altLang="fi-FI" sz="1600" dirty="0" err="1"/>
              <a:t>ohjatut</a:t>
            </a:r>
            <a:r>
              <a:rPr lang="en-US" altLang="fi-FI" sz="1600" dirty="0"/>
              <a:t> </a:t>
            </a:r>
            <a:r>
              <a:rPr lang="en-US" altLang="fi-FI" sz="1600" dirty="0" err="1"/>
              <a:t>laitteet</a:t>
            </a:r>
            <a:r>
              <a:rPr lang="en-US" altLang="fi-FI" sz="1600" dirty="0"/>
              <a:t>, </a:t>
            </a:r>
            <a:r>
              <a:rPr lang="en-US" altLang="fi-FI" sz="1600" dirty="0" err="1"/>
              <a:t>vedenalaiset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mikrofonit</a:t>
            </a:r>
            <a:r>
              <a:rPr lang="en-US" altLang="fi-FI" sz="1600" dirty="0"/>
              <a:t>. </a:t>
            </a:r>
          </a:p>
          <a:p>
            <a:pPr lvl="1" eaLnBrk="1" hangingPunct="1"/>
            <a:endParaRPr lang="en-US" altLang="fi-FI" sz="1600" dirty="0"/>
          </a:p>
          <a:p>
            <a:pPr eaLnBrk="1" hangingPunct="1"/>
            <a:endParaRPr lang="en-US" altLang="fi-FI" sz="1800" dirty="0"/>
          </a:p>
        </p:txBody>
      </p:sp>
      <p:pic>
        <p:nvPicPr>
          <p:cNvPr id="137220" name="Picture 6">
            <a:extLst>
              <a:ext uri="{FF2B5EF4-FFF2-40B4-BE49-F238E27FC236}">
                <a16:creationId xmlns:a16="http://schemas.microsoft.com/office/drawing/2014/main" id="{A00EB83A-BE95-4AD7-8DDC-DDB7805A3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5562600" cy="2246313"/>
          </a:xfrm>
          <a:prstGeom prst="rect">
            <a:avLst/>
          </a:prstGeom>
          <a:noFill/>
          <a:ln>
            <a:noFill/>
          </a:ln>
          <a:effectLst>
            <a:outerShdw dist="25400" dir="169799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3ED958-6EEA-48CA-8006-1F2AC4D9A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816DAE-AF45-4BCD-80B5-45A537247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ADACAF70-7671-40DD-B0D9-A9849EC80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914400"/>
          </a:xfrm>
        </p:spPr>
        <p:txBody>
          <a:bodyPr/>
          <a:lstStyle/>
          <a:p>
            <a:pPr eaLnBrk="1" hangingPunct="1"/>
            <a:r>
              <a:rPr lang="en-US" altLang="fi-FI" dirty="0" err="1"/>
              <a:t>Kosteusensorit</a:t>
            </a:r>
            <a:endParaRPr lang="en-US" altLang="fi-FI" dirty="0"/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32576867-07C2-4B0C-9E9B-E396612837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fi-FI" sz="2000" dirty="0" err="1"/>
              <a:t>Joitakin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mittasuureita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kosteudelle</a:t>
            </a:r>
            <a:endParaRPr lang="en-US" altLang="fi-FI" sz="2000" dirty="0"/>
          </a:p>
          <a:p>
            <a:pPr lvl="1" eaLnBrk="1" hangingPunct="1"/>
            <a:r>
              <a:rPr lang="en-US" altLang="fi-FI" sz="1800" dirty="0" err="1"/>
              <a:t>Kosteus</a:t>
            </a:r>
            <a:endParaRPr lang="en-US" altLang="fi-FI" sz="1800" dirty="0"/>
          </a:p>
          <a:p>
            <a:pPr lvl="2" eaLnBrk="1" hangingPunct="1"/>
            <a:r>
              <a:rPr lang="en-US" altLang="fi-FI" sz="1700" dirty="0" err="1"/>
              <a:t>Veden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määrä</a:t>
            </a:r>
            <a:r>
              <a:rPr lang="en-US" altLang="fi-FI" sz="1700" dirty="0"/>
              <a:t> </a:t>
            </a:r>
            <a:r>
              <a:rPr lang="en-US" altLang="fi-FI" sz="1700" dirty="0" err="1"/>
              <a:t>joka</a:t>
            </a:r>
            <a:r>
              <a:rPr lang="en-US" altLang="fi-FI" sz="1700" dirty="0"/>
              <a:t> on </a:t>
            </a:r>
            <a:r>
              <a:rPr lang="en-US" altLang="fi-FI" sz="1700" dirty="0" err="1"/>
              <a:t>nesteen</a:t>
            </a:r>
            <a:r>
              <a:rPr lang="en-US" altLang="fi-FI" sz="1700" dirty="0"/>
              <a:t> tai </a:t>
            </a:r>
            <a:r>
              <a:rPr lang="en-US" altLang="fi-FI" sz="1700" dirty="0" err="1"/>
              <a:t>kiinteän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aineen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sisällä</a:t>
            </a:r>
            <a:r>
              <a:rPr lang="en-US" altLang="fi-FI" sz="1700" dirty="0"/>
              <a:t>, </a:t>
            </a:r>
            <a:r>
              <a:rPr lang="en-US" altLang="fi-FI" sz="1700" dirty="0" err="1"/>
              <a:t>joka</a:t>
            </a:r>
            <a:r>
              <a:rPr lang="en-US" altLang="fi-FI" sz="1700" dirty="0"/>
              <a:t> </a:t>
            </a:r>
            <a:r>
              <a:rPr lang="en-US" altLang="fi-FI" sz="1700" dirty="0" err="1"/>
              <a:t>voidaan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siitä</a:t>
            </a:r>
            <a:r>
              <a:rPr lang="en-US" altLang="fi-FI" sz="1700" dirty="0"/>
              <a:t> </a:t>
            </a:r>
            <a:r>
              <a:rPr lang="en-US" altLang="fi-FI" sz="1700" dirty="0" err="1"/>
              <a:t>poistaa</a:t>
            </a:r>
            <a:r>
              <a:rPr lang="en-US" altLang="fi-FI" sz="1700" dirty="0"/>
              <a:t> </a:t>
            </a:r>
            <a:r>
              <a:rPr lang="en-US" altLang="fi-FI" sz="1700" dirty="0" err="1"/>
              <a:t>muuttamatta</a:t>
            </a:r>
            <a:r>
              <a:rPr lang="en-US" altLang="fi-FI" sz="1700" dirty="0"/>
              <a:t> </a:t>
            </a:r>
            <a:r>
              <a:rPr lang="en-US" altLang="fi-FI" sz="1700" dirty="0" err="1"/>
              <a:t>aineen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kemiallisia</a:t>
            </a:r>
            <a:r>
              <a:rPr lang="en-US" altLang="fi-FI" sz="1700" dirty="0"/>
              <a:t> </a:t>
            </a:r>
            <a:r>
              <a:rPr lang="en-US" altLang="fi-FI" sz="1700" dirty="0" err="1"/>
              <a:t>ominaisuuksia</a:t>
            </a:r>
            <a:r>
              <a:rPr lang="en-US" altLang="fi-FI" sz="1700" dirty="0"/>
              <a:t>.</a:t>
            </a:r>
          </a:p>
          <a:p>
            <a:pPr lvl="2" eaLnBrk="1" hangingPunct="1"/>
            <a:r>
              <a:rPr lang="en-US" altLang="fi-FI" sz="1800" dirty="0" err="1"/>
              <a:t>Absoluuttinen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kosteus</a:t>
            </a:r>
            <a:endParaRPr lang="en-US" altLang="fi-FI" sz="1800" dirty="0"/>
          </a:p>
          <a:p>
            <a:pPr lvl="2" eaLnBrk="1" hangingPunct="1"/>
            <a:r>
              <a:rPr lang="en-US" altLang="fi-FI" sz="1700" dirty="0" err="1"/>
              <a:t>Vesihöyryn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paino</a:t>
            </a:r>
            <a:r>
              <a:rPr lang="en-US" altLang="fi-FI" sz="1700" dirty="0"/>
              <a:t> </a:t>
            </a:r>
            <a:r>
              <a:rPr lang="en-US" altLang="fi-FI" sz="1700" dirty="0" err="1"/>
              <a:t>tilavuusyksikköä</a:t>
            </a:r>
            <a:r>
              <a:rPr lang="en-US" altLang="fi-FI" sz="1700" dirty="0"/>
              <a:t> </a:t>
            </a:r>
            <a:r>
              <a:rPr lang="en-US" altLang="fi-FI" sz="1700" dirty="0" err="1"/>
              <a:t>kohti</a:t>
            </a:r>
            <a:r>
              <a:rPr lang="en-US" altLang="fi-FI" sz="1700" dirty="0"/>
              <a:t>.</a:t>
            </a:r>
          </a:p>
          <a:p>
            <a:pPr lvl="1" eaLnBrk="1" hangingPunct="1"/>
            <a:r>
              <a:rPr lang="en-US" altLang="fi-FI" sz="1800" dirty="0" err="1"/>
              <a:t>Suhteellinen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kosteus</a:t>
            </a:r>
            <a:endParaRPr lang="en-US" altLang="fi-FI" sz="1800" dirty="0"/>
          </a:p>
          <a:p>
            <a:pPr lvl="2" eaLnBrk="1" hangingPunct="1"/>
            <a:r>
              <a:rPr lang="en-US" altLang="fi-FI" sz="1700" dirty="0" err="1"/>
              <a:t>Suhdeluku</a:t>
            </a:r>
            <a:r>
              <a:rPr lang="en-US" altLang="fi-FI" sz="1700" dirty="0"/>
              <a:t> </a:t>
            </a:r>
            <a:r>
              <a:rPr lang="en-US" altLang="fi-FI" sz="1700" dirty="0" err="1"/>
              <a:t>todellisen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vesihöyryn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paineen</a:t>
            </a:r>
            <a:r>
              <a:rPr lang="en-US" altLang="fi-FI" sz="1700" dirty="0"/>
              <a:t> ja </a:t>
            </a:r>
            <a:r>
              <a:rPr lang="en-US" altLang="fi-FI" sz="1700" dirty="0" err="1"/>
              <a:t>maximi</a:t>
            </a:r>
            <a:r>
              <a:rPr lang="en-US" altLang="fi-FI" sz="1700" dirty="0"/>
              <a:t> </a:t>
            </a:r>
            <a:r>
              <a:rPr lang="en-US" altLang="fi-FI" sz="1700" dirty="0" err="1"/>
              <a:t>kyllästyneen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vesihöyryn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paineen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välillä</a:t>
            </a:r>
            <a:r>
              <a:rPr lang="en-US" altLang="fi-FI" sz="1700" dirty="0"/>
              <a:t>  </a:t>
            </a:r>
            <a:r>
              <a:rPr lang="en-US" altLang="fi-FI" sz="1700" dirty="0" err="1"/>
              <a:t>missä</a:t>
            </a:r>
            <a:r>
              <a:rPr lang="en-US" altLang="fi-FI" sz="1700" dirty="0"/>
              <a:t> </a:t>
            </a:r>
            <a:r>
              <a:rPr lang="en-US" altLang="fi-FI" sz="1700" dirty="0" err="1"/>
              <a:t>tahansa</a:t>
            </a:r>
            <a:r>
              <a:rPr lang="en-US" altLang="fi-FI" sz="1700" dirty="0"/>
              <a:t> </a:t>
            </a:r>
            <a:r>
              <a:rPr lang="en-US" altLang="fi-FI" sz="1700" dirty="0" err="1"/>
              <a:t>lämpötilassa</a:t>
            </a:r>
            <a:r>
              <a:rPr lang="en-US" altLang="fi-FI" sz="1700" dirty="0"/>
              <a:t>.</a:t>
            </a:r>
          </a:p>
          <a:p>
            <a:pPr lvl="1" eaLnBrk="1" hangingPunct="1"/>
            <a:r>
              <a:rPr lang="en-US" altLang="fi-FI" sz="1800" dirty="0" err="1"/>
              <a:t>Kastepiste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lämpötila</a:t>
            </a:r>
            <a:endParaRPr lang="en-US" altLang="fi-FI" sz="1800" dirty="0"/>
          </a:p>
          <a:p>
            <a:pPr lvl="1" eaLnBrk="1" hangingPunct="1"/>
            <a:r>
              <a:rPr lang="en-US" altLang="fi-FI" sz="1700" dirty="0" err="1"/>
              <a:t>Lämpötila</a:t>
            </a:r>
            <a:r>
              <a:rPr lang="en-US" altLang="fi-FI" sz="1700" dirty="0"/>
              <a:t> </a:t>
            </a:r>
            <a:r>
              <a:rPr lang="en-US" altLang="fi-FI" sz="1700" dirty="0" err="1"/>
              <a:t>missä</a:t>
            </a:r>
            <a:r>
              <a:rPr lang="en-US" altLang="fi-FI" sz="1700" dirty="0"/>
              <a:t> </a:t>
            </a:r>
            <a:r>
              <a:rPr lang="en-US" altLang="fi-FI" sz="1700" dirty="0" err="1"/>
              <a:t>vesihöyryn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osapainen</a:t>
            </a:r>
            <a:r>
              <a:rPr lang="en-US" altLang="fi-FI" sz="1700" dirty="0"/>
              <a:t> on </a:t>
            </a:r>
            <a:r>
              <a:rPr lang="en-US" altLang="fi-FI" sz="1700" dirty="0" err="1"/>
              <a:t>nmaximissaan</a:t>
            </a:r>
            <a:r>
              <a:rPr lang="en-US" altLang="fi-FI" sz="1700" dirty="0"/>
              <a:t>. </a:t>
            </a:r>
            <a:r>
              <a:rPr lang="en-US" altLang="fi-FI" sz="1700" dirty="0" err="1"/>
              <a:t>Nestemäisen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veden</a:t>
            </a:r>
            <a:r>
              <a:rPr lang="en-US" altLang="fi-FI" sz="1700" dirty="0"/>
              <a:t> ja </a:t>
            </a:r>
            <a:r>
              <a:rPr lang="en-US" altLang="fi-FI" sz="1700" dirty="0" err="1"/>
              <a:t>vesihöyryn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ovat</a:t>
            </a:r>
            <a:r>
              <a:rPr lang="en-US" altLang="fi-FI" sz="1700" dirty="0"/>
              <a:t> </a:t>
            </a:r>
            <a:r>
              <a:rPr lang="en-US" altLang="fi-FI" sz="1700" dirty="0" err="1"/>
              <a:t>tasapainossa</a:t>
            </a:r>
            <a:r>
              <a:rPr lang="en-US" altLang="fi-FI" sz="1700" dirty="0"/>
              <a:t>. On </a:t>
            </a:r>
            <a:r>
              <a:rPr lang="en-US" altLang="fi-FI" sz="1700" dirty="0" err="1"/>
              <a:t>lämpötila</a:t>
            </a:r>
            <a:r>
              <a:rPr lang="en-US" altLang="fi-FI" sz="1700" dirty="0"/>
              <a:t>, </a:t>
            </a:r>
            <a:r>
              <a:rPr lang="en-US" altLang="fi-FI" sz="1700" dirty="0" err="1"/>
              <a:t>jossa</a:t>
            </a:r>
            <a:r>
              <a:rPr lang="en-US" altLang="fi-FI" sz="1700" dirty="0"/>
              <a:t> </a:t>
            </a:r>
            <a:r>
              <a:rPr lang="en-US" altLang="fi-FI" sz="1700" dirty="0" err="1"/>
              <a:t>suhteellinen</a:t>
            </a:r>
            <a:r>
              <a:rPr lang="en-US" altLang="fi-FI" sz="1700" dirty="0"/>
              <a:t> </a:t>
            </a:r>
            <a:r>
              <a:rPr lang="en-US" altLang="fi-FI" sz="1700" dirty="0" err="1"/>
              <a:t>kosteus</a:t>
            </a:r>
            <a:r>
              <a:rPr lang="en-US" altLang="fi-FI" sz="1700" dirty="0"/>
              <a:t> on b100 %.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91755-02E4-42F0-ABCF-505B4A806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8BC13A-08A7-4856-A1C4-4C7D30832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042DE6EA-0D76-4228-A7F4-C9C2475A1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914400"/>
          </a:xfrm>
        </p:spPr>
        <p:txBody>
          <a:bodyPr/>
          <a:lstStyle/>
          <a:p>
            <a:pPr eaLnBrk="1" hangingPunct="1"/>
            <a:r>
              <a:rPr lang="en-US" altLang="fi-FI" dirty="0" err="1"/>
              <a:t>Kosteus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D9352D06-4AD4-4338-8AEB-A3022C9F4E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fi-FI" sz="2000" dirty="0" err="1"/>
              <a:t>Kastepisteen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määritelmä</a:t>
            </a:r>
            <a:endParaRPr lang="en-US" altLang="fi-FI" sz="2000" dirty="0"/>
          </a:p>
          <a:p>
            <a:pPr lvl="1" eaLnBrk="1" hangingPunct="1"/>
            <a:r>
              <a:rPr lang="en-US" altLang="fi-FI" sz="1800" dirty="0"/>
              <a:t>Can be </a:t>
            </a:r>
            <a:r>
              <a:rPr lang="en-US" altLang="fi-FI" sz="1800" dirty="0" err="1"/>
              <a:t>aproximated</a:t>
            </a:r>
            <a:r>
              <a:rPr lang="en-US" altLang="fi-FI" sz="1800" dirty="0"/>
              <a:t> by</a:t>
            </a:r>
          </a:p>
          <a:p>
            <a:pPr lvl="2" eaLnBrk="1" hangingPunct="1"/>
            <a:endParaRPr lang="en-US" altLang="fi-FI" sz="1700" dirty="0"/>
          </a:p>
          <a:p>
            <a:pPr lvl="2" eaLnBrk="1" hangingPunct="1"/>
            <a:endParaRPr lang="en-US" altLang="fi-FI" sz="1700" dirty="0"/>
          </a:p>
          <a:p>
            <a:pPr lvl="2" eaLnBrk="1" hangingPunct="1"/>
            <a:endParaRPr lang="en-US" altLang="fi-FI" sz="1700" dirty="0"/>
          </a:p>
          <a:p>
            <a:pPr lvl="2" eaLnBrk="1" hangingPunct="1"/>
            <a:endParaRPr lang="en-US" altLang="fi-FI" sz="1700" dirty="0"/>
          </a:p>
          <a:p>
            <a:pPr lvl="2" eaLnBrk="1" hangingPunct="1"/>
            <a:endParaRPr lang="en-US" altLang="fi-FI" sz="1700" dirty="0"/>
          </a:p>
          <a:p>
            <a:pPr lvl="2" eaLnBrk="1" hangingPunct="1"/>
            <a:r>
              <a:rPr lang="en-US" altLang="fi-FI" sz="1700" dirty="0"/>
              <a:t>RH = relative humidity, T = temperature of air, a, b constants</a:t>
            </a:r>
          </a:p>
        </p:txBody>
      </p:sp>
      <p:pic>
        <p:nvPicPr>
          <p:cNvPr id="141316" name="Picture 4">
            <a:extLst>
              <a:ext uri="{FF2B5EF4-FFF2-40B4-BE49-F238E27FC236}">
                <a16:creationId xmlns:a16="http://schemas.microsoft.com/office/drawing/2014/main" id="{52F26994-CB4E-4B3A-9F87-A0FE1C43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962400"/>
            <a:ext cx="88265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17" name="Picture 5">
            <a:extLst>
              <a:ext uri="{FF2B5EF4-FFF2-40B4-BE49-F238E27FC236}">
                <a16:creationId xmlns:a16="http://schemas.microsoft.com/office/drawing/2014/main" id="{3EEBA11C-FA68-4C1D-9480-088DEE0AF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3581400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8B615D-0FA8-4529-ABC0-7EE655BB7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FA3BB4-6DD1-47E5-947F-8F5D0F374D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9259437-1610-4AEF-86BA-6874A624A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/>
              <a:t>Mittauksen fysikaaliset periaatteet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5459CD7-88F9-451E-8343-892D639985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719263"/>
            <a:ext cx="8153400" cy="475773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fi-FI" sz="2000"/>
              <a:t>Sähkövaraukset, sähkö- ja magneettikentät ja – potentiaalit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/>
              <a:t>Kapasitanssi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/>
              <a:t>Magnetismi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/>
              <a:t>Induktio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/>
              <a:t>Resistanssi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/>
              <a:t>Piezosähköinen ilmiö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/>
              <a:t>Pyrosähköinen ilmiö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/>
              <a:t>Hall ilmiö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/>
              <a:t>Seebeck ja  Peltier ilmiöt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/>
              <a:t>Ääniaallot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/>
              <a:t>Lämpötila ja termiset materiaalien ominaisuudet Heat Transfer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/>
              <a:t>Valo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/>
              <a:t>Ionisaatio yms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A939E-C637-4CC7-8956-CDD99876B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C4DA9B-42A2-41EE-96E3-86CE0A08E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990F3A2F-D6A4-4C13-8B0E-1461B0BCC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Kosteus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E6FAD187-C408-46D7-9E39-DA8F14A718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z="2200" dirty="0" err="1"/>
              <a:t>Kapsitiiviset</a:t>
            </a:r>
            <a:r>
              <a:rPr lang="en-US" altLang="fi-FI" sz="2200" dirty="0"/>
              <a:t> </a:t>
            </a:r>
            <a:r>
              <a:rPr lang="en-US" altLang="fi-FI" sz="2200" dirty="0" err="1"/>
              <a:t>sensorit</a:t>
            </a:r>
            <a:endParaRPr lang="en-US" altLang="fi-FI" sz="22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2000" dirty="0" err="1"/>
              <a:t>Kosteus</a:t>
            </a:r>
            <a:r>
              <a:rPr lang="en-US" altLang="fi-FI" sz="2000" dirty="0"/>
              <a:t> </a:t>
            </a:r>
            <a:r>
              <a:rPr lang="en-US" altLang="fi-FI" sz="2000" dirty="0" err="1"/>
              <a:t>ilmassa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muuttaa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sähköistä</a:t>
            </a:r>
            <a:r>
              <a:rPr lang="en-US" altLang="fi-FI" sz="2000" dirty="0"/>
              <a:t> </a:t>
            </a:r>
            <a:r>
              <a:rPr lang="en-US" altLang="fi-FI" sz="2000" dirty="0" err="1"/>
              <a:t>permittiivisyyttä</a:t>
            </a:r>
            <a:r>
              <a:rPr lang="en-US" altLang="fi-FI" sz="20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2000" dirty="0" err="1"/>
              <a:t>Voidaan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käyttää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kosteuden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määrittämiseen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materiaalinäytteistä</a:t>
            </a:r>
            <a:r>
              <a:rPr lang="en-US" altLang="fi-FI" sz="2000" dirty="0"/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US" altLang="fi-FI" sz="2200" dirty="0"/>
          </a:p>
        </p:txBody>
      </p:sp>
      <p:pic>
        <p:nvPicPr>
          <p:cNvPr id="143364" name="Picture 5">
            <a:extLst>
              <a:ext uri="{FF2B5EF4-FFF2-40B4-BE49-F238E27FC236}">
                <a16:creationId xmlns:a16="http://schemas.microsoft.com/office/drawing/2014/main" id="{A066D87D-16B7-4F21-A46F-DDE5B7BBA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51435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DC526-1F3D-4052-B427-634E29485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114937-B652-41DB-91F4-B2AC78AB4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5865CEFF-0D10-4E3E-9D54-4ED918BC1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Kosteus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8428C727-A4C0-4348-9D9D-DD4B9AE806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z="2200" dirty="0" err="1"/>
              <a:t>Sähköinen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johtavuus</a:t>
            </a:r>
            <a:r>
              <a:rPr lang="en-US" altLang="fi-FI" sz="2200" dirty="0"/>
              <a:t> </a:t>
            </a:r>
            <a:r>
              <a:rPr lang="en-US" altLang="fi-FI" sz="2200" dirty="0" err="1"/>
              <a:t>sensori</a:t>
            </a:r>
            <a:endParaRPr lang="en-US" altLang="fi-FI" sz="22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2000" dirty="0" err="1"/>
              <a:t>Monien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ei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metallisten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johtimien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resistanssi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riippuu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vesipitoisuudesta</a:t>
            </a:r>
            <a:r>
              <a:rPr lang="en-US" altLang="fi-FI" sz="2000" dirty="0"/>
              <a:t>.</a:t>
            </a:r>
          </a:p>
        </p:txBody>
      </p:sp>
      <p:pic>
        <p:nvPicPr>
          <p:cNvPr id="145412" name="Picture 5">
            <a:extLst>
              <a:ext uri="{FF2B5EF4-FFF2-40B4-BE49-F238E27FC236}">
                <a16:creationId xmlns:a16="http://schemas.microsoft.com/office/drawing/2014/main" id="{23BFE5E0-1BF9-404C-B715-A851C99A2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52070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ED4194-5829-433C-BE75-66AA12D1E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5579AA-50D5-41C4-95E3-4974F314F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B686CD2A-ED3B-464F-AF70-9985BDB17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Kosteus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9FAB4F41-1E0D-4756-AE30-EB09EC94A3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z="2200" dirty="0" err="1"/>
              <a:t>Termiset</a:t>
            </a:r>
            <a:r>
              <a:rPr lang="en-US" altLang="fi-FI" sz="2200" dirty="0"/>
              <a:t> </a:t>
            </a:r>
            <a:r>
              <a:rPr lang="en-US" altLang="fi-FI" sz="2200" dirty="0" err="1"/>
              <a:t>johtavuus</a:t>
            </a:r>
            <a:r>
              <a:rPr lang="en-US" altLang="fi-FI" sz="2200" dirty="0"/>
              <a:t> </a:t>
            </a:r>
            <a:r>
              <a:rPr lang="en-US" altLang="fi-FI" sz="2200" dirty="0" err="1"/>
              <a:t>sensorit</a:t>
            </a:r>
            <a:endParaRPr lang="en-US" altLang="fi-FI" sz="22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2000" dirty="0" err="1"/>
              <a:t>Terminen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kaasun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johtavuutta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voidaan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käyttää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kosteuden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mittaamiseen</a:t>
            </a:r>
            <a:r>
              <a:rPr lang="en-US" altLang="fi-FI" sz="20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2000" dirty="0" err="1"/>
              <a:t>Termistorit</a:t>
            </a:r>
            <a:r>
              <a:rPr lang="en-US" altLang="fi-FI" sz="2000" dirty="0"/>
              <a:t>   R</a:t>
            </a:r>
            <a:r>
              <a:rPr lang="en-US" altLang="fi-FI" sz="2000" baseline="-25000" dirty="0"/>
              <a:t>t1</a:t>
            </a:r>
            <a:r>
              <a:rPr lang="en-US" altLang="fi-FI" sz="2000" dirty="0"/>
              <a:t> and R</a:t>
            </a:r>
            <a:r>
              <a:rPr lang="en-US" altLang="fi-FI" sz="2000" baseline="-25000" dirty="0"/>
              <a:t>t2</a:t>
            </a:r>
            <a:r>
              <a:rPr lang="en-US" altLang="fi-FI" sz="2000" dirty="0"/>
              <a:t> </a:t>
            </a:r>
            <a:r>
              <a:rPr lang="en-US" altLang="fi-FI" sz="2000" dirty="0" err="1"/>
              <a:t>ovat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itselämpiäviä</a:t>
            </a:r>
            <a:r>
              <a:rPr lang="en-US" altLang="fi-FI" sz="20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2000" dirty="0" err="1"/>
              <a:t>Vastusten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silta</a:t>
            </a:r>
            <a:r>
              <a:rPr lang="en-US" altLang="fi-FI" sz="2000" dirty="0"/>
              <a:t>  (R</a:t>
            </a:r>
            <a:r>
              <a:rPr lang="en-US" altLang="fi-FI" sz="2000" baseline="-25000" dirty="0"/>
              <a:t>1</a:t>
            </a:r>
            <a:r>
              <a:rPr lang="en-US" altLang="fi-FI" sz="2000" dirty="0"/>
              <a:t>, R</a:t>
            </a:r>
            <a:r>
              <a:rPr lang="en-US" altLang="fi-FI" sz="2000" baseline="-25000" dirty="0"/>
              <a:t>2</a:t>
            </a:r>
            <a:r>
              <a:rPr lang="en-US" altLang="fi-FI" sz="2000" dirty="0"/>
              <a:t>) on </a:t>
            </a:r>
            <a:r>
              <a:rPr lang="en-US" altLang="fi-FI" sz="2000" dirty="0" err="1"/>
              <a:t>balanssissa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kuivassa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ilmassa</a:t>
            </a:r>
            <a:r>
              <a:rPr lang="en-US" altLang="fi-FI" sz="20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fi-FI" sz="2200" dirty="0"/>
          </a:p>
        </p:txBody>
      </p:sp>
      <p:pic>
        <p:nvPicPr>
          <p:cNvPr id="147460" name="Picture 4">
            <a:extLst>
              <a:ext uri="{FF2B5EF4-FFF2-40B4-BE49-F238E27FC236}">
                <a16:creationId xmlns:a16="http://schemas.microsoft.com/office/drawing/2014/main" id="{F7E43F8A-021C-4607-AE60-7F9160BE9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6065838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776CDF-E349-4B69-BEAF-705A5D0D9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9C4812-5981-4619-94D7-FC3BF70CC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00764211-DF77-4053-AF6A-99DE934EA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543800" cy="914400"/>
          </a:xfrm>
        </p:spPr>
        <p:txBody>
          <a:bodyPr/>
          <a:lstStyle/>
          <a:p>
            <a:pPr eaLnBrk="1" hangingPunct="1"/>
            <a:r>
              <a:rPr lang="en-US" altLang="fi-FI" dirty="0" err="1"/>
              <a:t>Kosteus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FBF0EEC4-8DDE-4778-8D9C-4483F84E97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820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z="1800" dirty="0" err="1"/>
              <a:t>Optinen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kosteusmittari</a:t>
            </a:r>
            <a:endParaRPr lang="en-US" altLang="fi-FI" sz="18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 err="1"/>
              <a:t>Perustuu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kastepistemenetlmään</a:t>
            </a:r>
            <a:endParaRPr lang="en-US" altLang="fi-FI" sz="16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 err="1"/>
              <a:t>Käytetään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peilejäjoiden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lämpötilaa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säädetään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tarkasti</a:t>
            </a:r>
            <a:endParaRPr lang="en-US" altLang="fi-FI" sz="16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1500" dirty="0" err="1"/>
              <a:t>Lämpötila</a:t>
            </a:r>
            <a:r>
              <a:rPr lang="en-US" altLang="fi-FI" sz="1500" dirty="0"/>
              <a:t> </a:t>
            </a:r>
            <a:r>
              <a:rPr lang="en-US" altLang="fi-FI" sz="1500" dirty="0" err="1"/>
              <a:t>säädetään</a:t>
            </a:r>
            <a:r>
              <a:rPr lang="en-US" altLang="fi-FI" sz="1500" dirty="0"/>
              <a:t> </a:t>
            </a:r>
            <a:r>
              <a:rPr lang="en-US" altLang="fi-FI" sz="1500" dirty="0" err="1"/>
              <a:t>pisteeseen</a:t>
            </a:r>
            <a:r>
              <a:rPr lang="en-US" altLang="fi-FI" sz="1500" dirty="0"/>
              <a:t>, </a:t>
            </a:r>
            <a:r>
              <a:rPr lang="en-US" altLang="fi-FI" sz="1500" dirty="0" err="1"/>
              <a:t>jossa</a:t>
            </a:r>
            <a:r>
              <a:rPr lang="en-US" altLang="fi-FI" sz="1500" dirty="0"/>
              <a:t> </a:t>
            </a:r>
            <a:r>
              <a:rPr lang="en-US" altLang="fi-FI" sz="1500" dirty="0" err="1"/>
              <a:t>muodostuu</a:t>
            </a:r>
            <a:r>
              <a:rPr lang="en-US" altLang="fi-FI" sz="1500" dirty="0"/>
              <a:t> </a:t>
            </a:r>
            <a:r>
              <a:rPr lang="en-US" altLang="fi-FI" sz="1500" dirty="0" err="1"/>
              <a:t>kastepiste</a:t>
            </a:r>
            <a:r>
              <a:rPr lang="en-US" altLang="fi-FI" sz="1500" dirty="0"/>
              <a:t> ja </a:t>
            </a:r>
            <a:r>
              <a:rPr lang="en-US" altLang="fi-FI" sz="1500" dirty="0" err="1"/>
              <a:t>jonka</a:t>
            </a:r>
            <a:r>
              <a:rPr lang="en-US" altLang="fi-FI" sz="1500" dirty="0"/>
              <a:t> </a:t>
            </a:r>
            <a:r>
              <a:rPr lang="en-US" altLang="fi-FI" sz="1500" dirty="0" err="1"/>
              <a:t>voi</a:t>
            </a:r>
            <a:r>
              <a:rPr lang="en-US" altLang="fi-FI" sz="1500" dirty="0"/>
              <a:t> </a:t>
            </a:r>
            <a:r>
              <a:rPr lang="en-US" altLang="fi-FI" sz="1500" dirty="0" err="1"/>
              <a:t>havaita</a:t>
            </a:r>
            <a:r>
              <a:rPr lang="en-US" altLang="fi-FI" sz="1500" dirty="0"/>
              <a:t> </a:t>
            </a:r>
            <a:r>
              <a:rPr lang="en-US" altLang="fi-FI" sz="1500" dirty="0" err="1"/>
              <a:t>optisesti</a:t>
            </a:r>
            <a:r>
              <a:rPr lang="en-US" altLang="fi-FI" sz="15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i-FI" sz="1600" dirty="0"/>
              <a:t>Jos </a:t>
            </a:r>
            <a:r>
              <a:rPr lang="en-US" altLang="fi-FI" sz="1600" dirty="0" err="1"/>
              <a:t>peilin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lämpötila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kohtaa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kastepistelämpötilan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niin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peilille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muodostuu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pisaroita</a:t>
            </a:r>
            <a:r>
              <a:rPr lang="en-US" altLang="fi-FI" sz="1600" dirty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500" dirty="0" err="1"/>
              <a:t>Kondensoitunut</a:t>
            </a:r>
            <a:r>
              <a:rPr lang="en-US" altLang="fi-FI" sz="1500" dirty="0"/>
              <a:t> </a:t>
            </a:r>
            <a:r>
              <a:rPr lang="en-US" altLang="fi-FI" sz="1500" dirty="0" err="1"/>
              <a:t>vesi</a:t>
            </a:r>
            <a:r>
              <a:rPr lang="en-US" altLang="fi-FI" sz="1500" dirty="0"/>
              <a:t> ( </a:t>
            </a:r>
            <a:r>
              <a:rPr lang="en-US" altLang="fi-FI" sz="1500" dirty="0" err="1"/>
              <a:t>pisarat</a:t>
            </a:r>
            <a:r>
              <a:rPr lang="en-US" altLang="fi-FI" sz="1500" dirty="0"/>
              <a:t> ) </a:t>
            </a:r>
            <a:r>
              <a:rPr lang="en-US" altLang="fi-FI" sz="1500" dirty="0" err="1"/>
              <a:t>muuttaa</a:t>
            </a:r>
            <a:r>
              <a:rPr lang="en-US" altLang="fi-FI" sz="1500" dirty="0"/>
              <a:t> </a:t>
            </a:r>
            <a:r>
              <a:rPr lang="en-US" altLang="fi-FI" sz="1500" dirty="0" err="1"/>
              <a:t>peilin</a:t>
            </a:r>
            <a:r>
              <a:rPr lang="en-US" altLang="fi-FI" sz="1500" dirty="0"/>
              <a:t> </a:t>
            </a:r>
            <a:r>
              <a:rPr lang="en-US" altLang="fi-FI" sz="1500" dirty="0" err="1"/>
              <a:t>heijastuskykyä</a:t>
            </a:r>
            <a:r>
              <a:rPr lang="en-US" altLang="fi-FI" sz="1500" dirty="0"/>
              <a:t> ja </a:t>
            </a:r>
            <a:r>
              <a:rPr lang="en-US" altLang="fi-FI" sz="1500" dirty="0" err="1"/>
              <a:t>tämä</a:t>
            </a:r>
            <a:r>
              <a:rPr lang="en-US" altLang="fi-FI" sz="1500" dirty="0"/>
              <a:t> </a:t>
            </a:r>
            <a:r>
              <a:rPr lang="en-US" altLang="fi-FI" sz="1500" dirty="0" err="1"/>
              <a:t>havaitaan</a:t>
            </a:r>
            <a:r>
              <a:rPr lang="en-US" altLang="fi-FI" sz="1500" dirty="0"/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US" altLang="fi-FI" sz="1600" dirty="0"/>
          </a:p>
          <a:p>
            <a:pPr lvl="1" eaLnBrk="1" hangingPunct="1">
              <a:lnSpc>
                <a:spcPct val="90000"/>
              </a:lnSpc>
            </a:pPr>
            <a:endParaRPr lang="en-US" altLang="fi-FI" sz="1600" dirty="0"/>
          </a:p>
        </p:txBody>
      </p:sp>
      <p:pic>
        <p:nvPicPr>
          <p:cNvPr id="149508" name="Picture 5">
            <a:extLst>
              <a:ext uri="{FF2B5EF4-FFF2-40B4-BE49-F238E27FC236}">
                <a16:creationId xmlns:a16="http://schemas.microsoft.com/office/drawing/2014/main" id="{FB9D6848-C61D-4C57-8C26-EFFFC42AF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559300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9" name="Rectangle 6">
            <a:extLst>
              <a:ext uri="{FF2B5EF4-FFF2-40B4-BE49-F238E27FC236}">
                <a16:creationId xmlns:a16="http://schemas.microsoft.com/office/drawing/2014/main" id="{BF87D352-F67B-42F0-B006-F57C7F692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3581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fi-FI" sz="1800" dirty="0"/>
              <a:t> </a:t>
            </a:r>
            <a:r>
              <a:rPr lang="en-US" altLang="fi-FI" sz="1800" dirty="0" err="1"/>
              <a:t>Voi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mitata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suhteellisia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kosteuksia</a:t>
            </a:r>
            <a:r>
              <a:rPr lang="en-US" altLang="fi-FI" sz="1800" dirty="0"/>
              <a:t> 0.5% to 1.</a:t>
            </a:r>
          </a:p>
          <a:p>
            <a:pPr>
              <a:buFontTx/>
              <a:buChar char="•"/>
            </a:pPr>
            <a:r>
              <a:rPr lang="en-US" altLang="fi-FI" sz="1800" dirty="0"/>
              <a:t> </a:t>
            </a:r>
            <a:r>
              <a:rPr lang="en-US" altLang="fi-FI" sz="1800" dirty="0" err="1"/>
              <a:t>Kallis</a:t>
            </a:r>
            <a:endParaRPr lang="en-US" altLang="fi-FI" sz="1800" dirty="0"/>
          </a:p>
          <a:p>
            <a:pPr>
              <a:buFontTx/>
              <a:buChar char="•"/>
            </a:pPr>
            <a:r>
              <a:rPr lang="en-US" altLang="fi-FI" sz="1800" dirty="0"/>
              <a:t> </a:t>
            </a:r>
            <a:r>
              <a:rPr lang="en-US" altLang="fi-FI" sz="1800" dirty="0" err="1"/>
              <a:t>Tehon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kulutus</a:t>
            </a:r>
            <a:r>
              <a:rPr lang="en-US" altLang="fi-FI" sz="1800" dirty="0"/>
              <a:t> on </a:t>
            </a:r>
            <a:r>
              <a:rPr lang="en-US" altLang="fi-FI" sz="1800" dirty="0" err="1"/>
              <a:t>suuri</a:t>
            </a:r>
            <a:r>
              <a:rPr lang="en-US" altLang="fi-FI" sz="1800" dirty="0"/>
              <a:t>.</a:t>
            </a:r>
          </a:p>
          <a:p>
            <a:pPr>
              <a:buFontTx/>
              <a:buChar char="•"/>
            </a:pPr>
            <a:r>
              <a:rPr lang="en-US" altLang="fi-FI" sz="1800" dirty="0"/>
              <a:t> </a:t>
            </a:r>
            <a:r>
              <a:rPr lang="en-US" altLang="fi-FI" sz="1800" dirty="0" err="1"/>
              <a:t>Peilin</a:t>
            </a:r>
            <a:r>
              <a:rPr lang="en-US" altLang="fi-FI" sz="1800" dirty="0"/>
              <a:t> on </a:t>
            </a:r>
            <a:r>
              <a:rPr lang="en-US" altLang="fi-FI" sz="1800" dirty="0" err="1"/>
              <a:t>oltava</a:t>
            </a:r>
            <a:r>
              <a:rPr lang="en-US" altLang="fi-FI" sz="1800" dirty="0"/>
              <a:t> </a:t>
            </a:r>
            <a:r>
              <a:rPr lang="en-US" altLang="fi-FI" sz="1800" dirty="0" err="1"/>
              <a:t>puhdas</a:t>
            </a:r>
            <a:r>
              <a:rPr lang="en-US" altLang="fi-FI" sz="1800" dirty="0"/>
              <a:t>.</a:t>
            </a:r>
          </a:p>
          <a:p>
            <a:endParaRPr lang="en-US" altLang="fi-FI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696571-2479-4EAA-8112-2E26548FE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DB214F-22F3-4656-87FF-BB2347CC8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30CE16B0-1376-4952-A4CC-6D4EB7761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Kemialliset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49971F30-2E79-46D9-9FA2-FC84D10B21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Johtavuus</a:t>
            </a:r>
            <a:endParaRPr lang="en-US" altLang="fi-FI" dirty="0"/>
          </a:p>
          <a:p>
            <a:pPr lvl="1" eaLnBrk="1" hangingPunct="1"/>
            <a:r>
              <a:rPr lang="en-US" altLang="fi-FI" dirty="0" err="1"/>
              <a:t>Metallo-oksidit</a:t>
            </a:r>
            <a:endParaRPr lang="en-US" altLang="fi-FI" dirty="0"/>
          </a:p>
          <a:p>
            <a:pPr lvl="1" eaLnBrk="1" hangingPunct="1"/>
            <a:r>
              <a:rPr lang="en-US" altLang="fi-FI" dirty="0" err="1"/>
              <a:t>Johtavat</a:t>
            </a:r>
            <a:r>
              <a:rPr lang="en-US" altLang="fi-FI" dirty="0"/>
              <a:t> </a:t>
            </a:r>
            <a:r>
              <a:rPr lang="en-US" altLang="fi-FI" dirty="0" err="1"/>
              <a:t>polymeerit</a:t>
            </a:r>
            <a:r>
              <a:rPr lang="en-US" altLang="fi-FI" dirty="0"/>
              <a:t> ( </a:t>
            </a:r>
            <a:r>
              <a:rPr lang="en-US" altLang="fi-FI" dirty="0" err="1"/>
              <a:t>muovit</a:t>
            </a:r>
            <a:r>
              <a:rPr lang="en-US" altLang="fi-FI" dirty="0"/>
              <a:t> )</a:t>
            </a:r>
          </a:p>
          <a:p>
            <a:pPr eaLnBrk="1" hangingPunct="1"/>
            <a:r>
              <a:rPr lang="en-US" altLang="fi-FI" dirty="0"/>
              <a:t>Piezo-</a:t>
            </a:r>
            <a:r>
              <a:rPr lang="en-US" altLang="fi-FI" dirty="0" err="1"/>
              <a:t>sähköinen</a:t>
            </a:r>
            <a:r>
              <a:rPr lang="en-US" altLang="fi-FI" dirty="0"/>
              <a:t> </a:t>
            </a:r>
            <a:r>
              <a:rPr lang="en-US" altLang="fi-FI" dirty="0" err="1"/>
              <a:t>ilmiö</a:t>
            </a:r>
            <a:endParaRPr lang="en-US" altLang="fi-FI" dirty="0"/>
          </a:p>
          <a:p>
            <a:pPr lvl="1" eaLnBrk="1" hangingPunct="1"/>
            <a:r>
              <a:rPr lang="en-US" altLang="fi-FI" dirty="0" err="1"/>
              <a:t>Akustinen</a:t>
            </a:r>
            <a:r>
              <a:rPr lang="en-US" altLang="fi-FI" dirty="0"/>
              <a:t> </a:t>
            </a:r>
            <a:r>
              <a:rPr lang="en-US" altLang="fi-FI" dirty="0" err="1"/>
              <a:t>pinta-aalto</a:t>
            </a:r>
            <a:endParaRPr lang="en-US" altLang="fi-FI" dirty="0"/>
          </a:p>
          <a:p>
            <a:pPr lvl="1" eaLnBrk="1" hangingPunct="1"/>
            <a:r>
              <a:rPr lang="en-US" altLang="fi-FI" dirty="0" err="1"/>
              <a:t>Kvartsi</a:t>
            </a:r>
            <a:r>
              <a:rPr lang="en-US" altLang="fi-FI" dirty="0"/>
              <a:t> </a:t>
            </a:r>
            <a:r>
              <a:rPr lang="en-US" altLang="fi-FI" dirty="0" err="1"/>
              <a:t>kiteen</a:t>
            </a:r>
            <a:r>
              <a:rPr lang="en-US" altLang="fi-FI" dirty="0"/>
              <a:t> </a:t>
            </a:r>
            <a:r>
              <a:rPr lang="en-US" altLang="fi-FI" dirty="0" err="1"/>
              <a:t>balanssi</a:t>
            </a:r>
            <a:endParaRPr lang="en-US" alt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F2331C-A816-41D8-B378-8CDB46E18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74971C-160B-4C9E-B9CB-A6E36B580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54622059-495D-4E78-A924-01CAAAD4E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pPr eaLnBrk="1" hangingPunct="1"/>
            <a:r>
              <a:rPr lang="en-US" altLang="fi-FI" dirty="0" err="1"/>
              <a:t>Johtavuus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C1A05CD5-BE15-42AD-8A56-51695D6E5C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229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z="1600" dirty="0" err="1"/>
              <a:t>Kaasujen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absorbtion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muuttaa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sensorin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kerrosten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johtavuutta</a:t>
            </a:r>
            <a:r>
              <a:rPr lang="en-US" altLang="fi-FI" sz="16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1600" dirty="0" err="1"/>
              <a:t>Sensori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kerrosten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tyypit</a:t>
            </a:r>
            <a:endParaRPr lang="en-US" altLang="fi-FI" sz="16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1400" dirty="0" err="1"/>
              <a:t>Metali</a:t>
            </a:r>
            <a:r>
              <a:rPr lang="en-US" altLang="fi-FI" sz="1400" dirty="0"/>
              <a:t> </a:t>
            </a:r>
            <a:r>
              <a:rPr lang="en-US" altLang="fi-FI" sz="1400" dirty="0" err="1"/>
              <a:t>oksidi</a:t>
            </a:r>
            <a:endParaRPr lang="en-US" altLang="fi-FI" sz="1400" dirty="0"/>
          </a:p>
          <a:p>
            <a:pPr lvl="2" eaLnBrk="1" hangingPunct="1">
              <a:lnSpc>
                <a:spcPct val="90000"/>
              </a:lnSpc>
            </a:pPr>
            <a:r>
              <a:rPr lang="en-US" altLang="fi-FI" sz="1500" dirty="0" err="1"/>
              <a:t>Tyypillisesti</a:t>
            </a:r>
            <a:r>
              <a:rPr lang="en-US" altLang="fi-FI" sz="1500" dirty="0"/>
              <a:t> SnO2  </a:t>
            </a:r>
            <a:r>
              <a:rPr lang="en-US" altLang="fi-FI" sz="1500" dirty="0" err="1"/>
              <a:t>seostettuna</a:t>
            </a:r>
            <a:r>
              <a:rPr lang="en-US" altLang="fi-FI" sz="1500" dirty="0"/>
              <a:t>  Pt tai Pd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fi-FI" sz="1500" dirty="0" err="1"/>
              <a:t>Toimii</a:t>
            </a:r>
            <a:r>
              <a:rPr lang="en-US" altLang="fi-FI" sz="1500" dirty="0"/>
              <a:t> </a:t>
            </a:r>
            <a:r>
              <a:rPr lang="en-US" altLang="fi-FI" sz="1500" dirty="0" err="1"/>
              <a:t>korkeissa</a:t>
            </a:r>
            <a:r>
              <a:rPr lang="en-US" altLang="fi-FI" sz="1500" dirty="0"/>
              <a:t> </a:t>
            </a:r>
            <a:r>
              <a:rPr lang="en-US" altLang="fi-FI" sz="1500" dirty="0" err="1"/>
              <a:t>lämpötiloissa</a:t>
            </a:r>
            <a:r>
              <a:rPr lang="en-US" altLang="fi-FI" sz="1500" dirty="0"/>
              <a:t>  (300-5000C)</a:t>
            </a:r>
            <a:endParaRPr lang="en-US" altLang="fi-FI" sz="1100" dirty="0"/>
          </a:p>
          <a:p>
            <a:pPr lvl="2" eaLnBrk="1" hangingPunct="1">
              <a:lnSpc>
                <a:spcPct val="90000"/>
              </a:lnSpc>
            </a:pPr>
            <a:r>
              <a:rPr lang="en-US" altLang="fi-FI" sz="1400" dirty="0" err="1"/>
              <a:t>Herkkä</a:t>
            </a:r>
            <a:r>
              <a:rPr lang="en-US" altLang="fi-FI" sz="1400" dirty="0"/>
              <a:t> </a:t>
            </a:r>
            <a:r>
              <a:rPr lang="en-US" altLang="fi-FI" sz="1400" dirty="0" err="1"/>
              <a:t>erilaisille</a:t>
            </a:r>
            <a:r>
              <a:rPr lang="en-US" altLang="fi-FI" sz="1400" dirty="0"/>
              <a:t> </a:t>
            </a:r>
            <a:r>
              <a:rPr lang="en-US" altLang="fi-FI" sz="1400" dirty="0" err="1"/>
              <a:t>kaasuille</a:t>
            </a:r>
            <a:endParaRPr lang="en-US" altLang="fi-FI" sz="1100" dirty="0"/>
          </a:p>
          <a:p>
            <a:pPr lvl="1" eaLnBrk="1" hangingPunct="1">
              <a:lnSpc>
                <a:spcPct val="90000"/>
              </a:lnSpc>
            </a:pPr>
            <a:r>
              <a:rPr lang="en-US" altLang="fi-FI" sz="1500" dirty="0" err="1"/>
              <a:t>Johtavat</a:t>
            </a:r>
            <a:r>
              <a:rPr lang="en-US" altLang="fi-FI" sz="1500" dirty="0"/>
              <a:t> </a:t>
            </a:r>
            <a:r>
              <a:rPr lang="en-US" altLang="fi-FI" sz="1500" dirty="0" err="1"/>
              <a:t>polymeerit</a:t>
            </a:r>
            <a:endParaRPr lang="en-US" altLang="fi-FI" sz="1500" dirty="0"/>
          </a:p>
          <a:p>
            <a:pPr lvl="2" eaLnBrk="1" hangingPunct="1">
              <a:lnSpc>
                <a:spcPct val="90000"/>
              </a:lnSpc>
            </a:pPr>
            <a:r>
              <a:rPr lang="en-US" altLang="fi-FI" sz="1500" dirty="0" err="1"/>
              <a:t>Toimivat</a:t>
            </a:r>
            <a:r>
              <a:rPr lang="en-US" altLang="fi-FI" sz="1500" dirty="0"/>
              <a:t> </a:t>
            </a:r>
            <a:r>
              <a:rPr lang="en-US" altLang="fi-FI" sz="1500" dirty="0" err="1"/>
              <a:t>huoneenlämpötilassa</a:t>
            </a:r>
            <a:endParaRPr lang="en-US" altLang="fi-FI" sz="15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fi-FI" sz="1500" dirty="0"/>
          </a:p>
        </p:txBody>
      </p:sp>
      <p:pic>
        <p:nvPicPr>
          <p:cNvPr id="155652" name="Picture 4">
            <a:extLst>
              <a:ext uri="{FF2B5EF4-FFF2-40B4-BE49-F238E27FC236}">
                <a16:creationId xmlns:a16="http://schemas.microsoft.com/office/drawing/2014/main" id="{2130BD73-AE71-44C7-87A7-04EB4EE56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447800"/>
            <a:ext cx="3378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653" name="Rectangle 5">
            <a:extLst>
              <a:ext uri="{FF2B5EF4-FFF2-40B4-BE49-F238E27FC236}">
                <a16:creationId xmlns:a16="http://schemas.microsoft.com/office/drawing/2014/main" id="{463FEE4B-787A-461E-BB46-FC3B7035F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943600"/>
            <a:ext cx="40846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i-FI" sz="1600"/>
              <a:t>*the ability to detect certain VOCs, not the slope of the calibration curve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AAF326-4455-494B-87CC-E3847C4C4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E6F56B-3E00-4E7B-914E-EF46951AF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799547C7-A25D-46E3-947F-80D04561F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/>
              <a:t>Piezo- </a:t>
            </a:r>
            <a:r>
              <a:rPr lang="en-US" altLang="fi-FI" dirty="0" err="1"/>
              <a:t>sähköiset</a:t>
            </a:r>
            <a:r>
              <a:rPr lang="en-US" altLang="fi-FI" dirty="0"/>
              <a:t> </a:t>
            </a:r>
            <a:r>
              <a:rPr lang="en-US" altLang="fi-FI" dirty="0" err="1"/>
              <a:t>sensorit</a:t>
            </a:r>
            <a:endParaRPr lang="en-US" altLang="fi-FI" dirty="0"/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F7FE0E29-1509-4B83-86DD-3652BB871E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5867400" cy="4681537"/>
          </a:xfrm>
        </p:spPr>
        <p:txBody>
          <a:bodyPr/>
          <a:lstStyle/>
          <a:p>
            <a:pPr eaLnBrk="1" hangingPunct="1"/>
            <a:r>
              <a:rPr lang="en-US" altLang="fi-FI" sz="2200" dirty="0"/>
              <a:t>Piezo-</a:t>
            </a:r>
            <a:r>
              <a:rPr lang="en-US" altLang="fi-FI" sz="2200" dirty="0" err="1"/>
              <a:t>sähköinen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ilmiö</a:t>
            </a:r>
            <a:endParaRPr lang="en-US" altLang="fi-FI" sz="2200" dirty="0"/>
          </a:p>
          <a:p>
            <a:pPr lvl="1" eaLnBrk="1" hangingPunct="1"/>
            <a:r>
              <a:rPr lang="en-US" altLang="fi-FI" sz="2000" dirty="0" err="1"/>
              <a:t>Kide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synnyttää</a:t>
            </a:r>
            <a:r>
              <a:rPr lang="en-US" altLang="fi-FI" sz="2000" dirty="0"/>
              <a:t> </a:t>
            </a:r>
            <a:r>
              <a:rPr lang="en-US" altLang="fi-FI" sz="2000" dirty="0" err="1"/>
              <a:t>jännitteen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kun</a:t>
            </a:r>
            <a:r>
              <a:rPr lang="en-US" altLang="fi-FI" sz="2000" dirty="0"/>
              <a:t> se </a:t>
            </a:r>
            <a:r>
              <a:rPr lang="en-US" altLang="fi-FI" sz="2000" dirty="0" err="1"/>
              <a:t>joutuu</a:t>
            </a:r>
            <a:r>
              <a:rPr lang="en-US" altLang="fi-FI" sz="2000" dirty="0"/>
              <a:t> </a:t>
            </a:r>
            <a:r>
              <a:rPr lang="en-US" altLang="fi-FI" sz="2000" dirty="0" err="1"/>
              <a:t>paineen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alaiseksi</a:t>
            </a:r>
            <a:r>
              <a:rPr lang="en-US" altLang="fi-FI" sz="2000" dirty="0"/>
              <a:t>.</a:t>
            </a:r>
          </a:p>
          <a:p>
            <a:pPr lvl="1" eaLnBrk="1" hangingPunct="1"/>
            <a:r>
              <a:rPr lang="en-US" altLang="fi-FI" sz="1900" dirty="0" err="1"/>
              <a:t>Tyypillinen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materiaali</a:t>
            </a:r>
            <a:r>
              <a:rPr lang="en-US" altLang="fi-FI" sz="1900" dirty="0"/>
              <a:t> on  </a:t>
            </a:r>
            <a:r>
              <a:rPr lang="en-US" altLang="fi-FI" sz="1900" dirty="0" err="1"/>
              <a:t>kvartsi</a:t>
            </a:r>
            <a:r>
              <a:rPr lang="en-US" altLang="fi-FI" sz="1900" dirty="0"/>
              <a:t> (SiO2)</a:t>
            </a:r>
          </a:p>
          <a:p>
            <a:pPr lvl="1" eaLnBrk="1" hangingPunct="1"/>
            <a:r>
              <a:rPr lang="en-US" altLang="fi-FI" sz="2000" dirty="0"/>
              <a:t>Piezo-</a:t>
            </a:r>
            <a:r>
              <a:rPr lang="en-US" altLang="fi-FI" sz="2000" dirty="0" err="1"/>
              <a:t>sähköiset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sensorit</a:t>
            </a:r>
            <a:endParaRPr lang="en-US" altLang="fi-FI" sz="2000" dirty="0"/>
          </a:p>
          <a:p>
            <a:pPr lvl="1" eaLnBrk="1" hangingPunct="1"/>
            <a:r>
              <a:rPr lang="en-US" altLang="fi-FI" sz="1900" dirty="0" err="1"/>
              <a:t>Ohut</a:t>
            </a:r>
            <a:r>
              <a:rPr lang="en-US" altLang="fi-FI" sz="1900" dirty="0"/>
              <a:t>  </a:t>
            </a:r>
            <a:r>
              <a:rPr lang="en-US" altLang="fi-FI" sz="1900" dirty="0" err="1"/>
              <a:t>kumimainen</a:t>
            </a:r>
            <a:r>
              <a:rPr lang="en-US" altLang="fi-FI" sz="1900" dirty="0"/>
              <a:t>  </a:t>
            </a:r>
            <a:r>
              <a:rPr lang="en-US" altLang="fi-FI" sz="1900" dirty="0" err="1"/>
              <a:t>polymeerikerros</a:t>
            </a:r>
            <a:r>
              <a:rPr lang="en-US" altLang="fi-FI" sz="1900" dirty="0"/>
              <a:t> piezo-</a:t>
            </a:r>
            <a:r>
              <a:rPr lang="en-US" altLang="fi-FI" sz="1900" dirty="0" err="1"/>
              <a:t>sähköisen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alustan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päällä</a:t>
            </a:r>
            <a:r>
              <a:rPr lang="en-US" altLang="fi-FI" sz="1900" dirty="0"/>
              <a:t>.</a:t>
            </a:r>
          </a:p>
          <a:p>
            <a:pPr lvl="2" eaLnBrk="1" hangingPunct="1"/>
            <a:r>
              <a:rPr lang="en-US" altLang="fi-FI" sz="1900" dirty="0" err="1"/>
              <a:t>Toimintaperiaate</a:t>
            </a:r>
            <a:r>
              <a:rPr lang="en-US" altLang="fi-FI" sz="1900" dirty="0"/>
              <a:t>: </a:t>
            </a:r>
            <a:r>
              <a:rPr lang="en-US" altLang="fi-FI" sz="1900" dirty="0" err="1"/>
              <a:t>massa</a:t>
            </a:r>
            <a:r>
              <a:rPr lang="en-US" altLang="fi-FI" sz="1900" dirty="0"/>
              <a:t> ja </a:t>
            </a:r>
            <a:r>
              <a:rPr lang="en-US" altLang="fi-FI" sz="1900" dirty="0" err="1"/>
              <a:t>viskositeetti</a:t>
            </a:r>
            <a:r>
              <a:rPr lang="en-US" altLang="fi-FI" sz="1900" dirty="0"/>
              <a:t> </a:t>
            </a:r>
            <a:r>
              <a:rPr lang="en-US" altLang="fi-FI" sz="1900" dirty="0" err="1"/>
              <a:t>muuttuu</a:t>
            </a:r>
            <a:r>
              <a:rPr lang="en-US" altLang="fi-FI" sz="1900" dirty="0"/>
              <a:t> </a:t>
            </a:r>
            <a:r>
              <a:rPr lang="en-US" altLang="fi-FI" sz="1900" dirty="0" err="1"/>
              <a:t>sensorin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kalvolla</a:t>
            </a:r>
            <a:r>
              <a:rPr lang="en-US" altLang="fi-FI" sz="1900" dirty="0"/>
              <a:t> </a:t>
            </a:r>
            <a:r>
              <a:rPr lang="en-US" altLang="fi-FI" sz="1900" dirty="0" err="1"/>
              <a:t>kun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siihen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absorboituu</a:t>
            </a:r>
            <a:r>
              <a:rPr lang="en-US" altLang="fi-FI" sz="1900" dirty="0"/>
              <a:t> </a:t>
            </a:r>
            <a:r>
              <a:rPr lang="en-US" altLang="fi-FI" sz="1900" dirty="0" err="1"/>
              <a:t>myrkyllisiä</a:t>
            </a:r>
            <a:r>
              <a:rPr lang="en-US" altLang="fi-FI" sz="1900" dirty="0"/>
              <a:t> </a:t>
            </a:r>
            <a:r>
              <a:rPr lang="en-US" altLang="fi-FI" sz="1900" dirty="0" err="1"/>
              <a:t>kaasuja</a:t>
            </a:r>
            <a:r>
              <a:rPr lang="en-US" altLang="fi-FI" sz="1900" dirty="0"/>
              <a:t> ( VOC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C3FE7-BCA7-4EEA-9D8A-737B6395C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925C21-8E8A-46B7-888A-13266370F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9F6F4519-B8CA-4609-AA05-910AA4205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/>
              <a:t>Piezo-</a:t>
            </a:r>
            <a:r>
              <a:rPr lang="en-US" altLang="fi-FI" dirty="0" err="1"/>
              <a:t>sähköinen</a:t>
            </a:r>
            <a:r>
              <a:rPr lang="en-US" altLang="fi-FI" dirty="0"/>
              <a:t> </a:t>
            </a:r>
            <a:r>
              <a:rPr lang="en-US" altLang="fi-FI" dirty="0" err="1"/>
              <a:t>sensori</a:t>
            </a:r>
            <a:endParaRPr lang="en-US" altLang="fi-FI" dirty="0"/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7B20D9A6-AA19-4032-97A3-4DAAD1A705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5867400" cy="4681538"/>
          </a:xfrm>
        </p:spPr>
        <p:txBody>
          <a:bodyPr/>
          <a:lstStyle/>
          <a:p>
            <a:pPr eaLnBrk="1" hangingPunct="1"/>
            <a:r>
              <a:rPr lang="en-US" altLang="fi-FI" sz="1800" dirty="0" err="1"/>
              <a:t>Akustinen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pinta-aalto</a:t>
            </a:r>
            <a:r>
              <a:rPr lang="en-US" altLang="fi-FI" sz="1800" dirty="0"/>
              <a:t> </a:t>
            </a:r>
            <a:r>
              <a:rPr lang="en-US" altLang="fi-FI" sz="1800" dirty="0" err="1"/>
              <a:t>sensori</a:t>
            </a:r>
            <a:r>
              <a:rPr lang="en-US" altLang="fi-FI" sz="1800" dirty="0"/>
              <a:t>, Surface Acoustic Wave (SAW)</a:t>
            </a:r>
          </a:p>
          <a:p>
            <a:pPr lvl="1" eaLnBrk="1" hangingPunct="1"/>
            <a:r>
              <a:rPr lang="en-US" altLang="fi-FI" sz="1600" dirty="0"/>
              <a:t>AC signal (30-300MHz) </a:t>
            </a:r>
            <a:r>
              <a:rPr lang="en-US" altLang="fi-FI" sz="1600" dirty="0" err="1"/>
              <a:t>syötetään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sisäänmenoon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elektrodeihin</a:t>
            </a:r>
            <a:r>
              <a:rPr lang="en-US" altLang="fi-FI" sz="1600" dirty="0"/>
              <a:t> ja </a:t>
            </a:r>
            <a:r>
              <a:rPr lang="en-US" altLang="fi-FI" sz="1600" dirty="0" err="1"/>
              <a:t>näin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syntyy</a:t>
            </a:r>
            <a:r>
              <a:rPr lang="en-US" altLang="fi-FI" sz="1600" dirty="0"/>
              <a:t> ( Rayleigh ) </a:t>
            </a:r>
            <a:r>
              <a:rPr lang="en-US" altLang="fi-FI" sz="1600" dirty="0" err="1"/>
              <a:t>pinta-aalto</a:t>
            </a:r>
            <a:endParaRPr lang="en-US" altLang="fi-FI" sz="1600" dirty="0"/>
          </a:p>
          <a:p>
            <a:pPr lvl="1" eaLnBrk="1" hangingPunct="1"/>
            <a:r>
              <a:rPr lang="en-US" altLang="fi-FI" sz="1600" dirty="0"/>
              <a:t>Pinta-</a:t>
            </a:r>
            <a:r>
              <a:rPr lang="en-US" altLang="fi-FI" sz="1600" dirty="0" err="1"/>
              <a:t>aallon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kulkuviive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muuttuu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pinnan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ominaisuuksien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mukaan</a:t>
            </a:r>
            <a:r>
              <a:rPr lang="en-US" altLang="fi-FI" sz="1600" dirty="0"/>
              <a:t>. </a:t>
            </a:r>
            <a:r>
              <a:rPr lang="en-US" altLang="fi-FI" sz="1600" dirty="0" err="1"/>
              <a:t>Tähän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vaikuttaa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mitattavan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kaasun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ominaisuudet</a:t>
            </a:r>
            <a:r>
              <a:rPr lang="en-US" altLang="fi-FI" sz="1600" dirty="0"/>
              <a:t>.</a:t>
            </a:r>
          </a:p>
          <a:p>
            <a:pPr marL="344487" lvl="1" indent="0" eaLnBrk="1" hangingPunct="1">
              <a:buNone/>
            </a:pPr>
            <a:endParaRPr lang="en-US" altLang="fi-FI" sz="1600" dirty="0"/>
          </a:p>
          <a:p>
            <a:pPr eaLnBrk="1" hangingPunct="1"/>
            <a:r>
              <a:rPr lang="en-US" altLang="fi-FI" sz="1800" dirty="0" err="1"/>
              <a:t>Kvartsi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kide</a:t>
            </a:r>
            <a:r>
              <a:rPr lang="en-US" altLang="fi-FI" sz="1800" dirty="0"/>
              <a:t> </a:t>
            </a:r>
            <a:r>
              <a:rPr lang="en-US" altLang="fi-FI" sz="1800" dirty="0" err="1"/>
              <a:t>mikrobalanssi</a:t>
            </a:r>
            <a:r>
              <a:rPr lang="en-US" altLang="fi-FI" sz="1800" dirty="0"/>
              <a:t> </a:t>
            </a:r>
            <a:r>
              <a:rPr lang="en-US" altLang="fi-FI" sz="1800" dirty="0" err="1"/>
              <a:t>sensori</a:t>
            </a:r>
            <a:r>
              <a:rPr lang="en-US" altLang="fi-FI" sz="1800" dirty="0"/>
              <a:t>, Quartz Crystal Microbalance (QMB)</a:t>
            </a:r>
          </a:p>
          <a:p>
            <a:pPr lvl="1" eaLnBrk="1" hangingPunct="1"/>
            <a:r>
              <a:rPr lang="en-US" altLang="fi-FI" sz="1600" dirty="0" err="1"/>
              <a:t>Tunnetaan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myös</a:t>
            </a:r>
            <a:r>
              <a:rPr lang="en-US" altLang="fi-FI" sz="1600" dirty="0"/>
              <a:t>  Bulk Acoustic Wave (BAW) </a:t>
            </a:r>
            <a:r>
              <a:rPr lang="en-US" altLang="fi-FI" sz="1600" dirty="0" err="1"/>
              <a:t>sensorina</a:t>
            </a:r>
            <a:endParaRPr lang="en-US" altLang="fi-FI" sz="1600" dirty="0"/>
          </a:p>
          <a:p>
            <a:pPr lvl="1" eaLnBrk="1" hangingPunct="1"/>
            <a:r>
              <a:rPr lang="en-US" altLang="fi-FI" sz="1600" dirty="0" err="1"/>
              <a:t>Sensori</a:t>
            </a:r>
            <a:r>
              <a:rPr lang="en-US" altLang="fi-FI" sz="1600" dirty="0"/>
              <a:t> </a:t>
            </a:r>
            <a:r>
              <a:rPr lang="en-US" altLang="fi-FI" sz="1600" dirty="0" err="1"/>
              <a:t>toimii</a:t>
            </a:r>
            <a:r>
              <a:rPr lang="en-US" altLang="fi-FI" sz="1600" dirty="0"/>
              <a:t> </a:t>
            </a:r>
            <a:r>
              <a:rPr lang="en-US" altLang="fi-FI" sz="1600" dirty="0" err="1"/>
              <a:t>osana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värähtelypiiriä</a:t>
            </a:r>
            <a:r>
              <a:rPr lang="en-US" altLang="fi-FI" sz="1600" dirty="0"/>
              <a:t>.</a:t>
            </a:r>
          </a:p>
          <a:p>
            <a:pPr lvl="1" eaLnBrk="1" hangingPunct="1"/>
            <a:r>
              <a:rPr lang="en-US" altLang="fi-FI" sz="1600" dirty="0" err="1"/>
              <a:t>Kalvon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ominaisuudet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muuttuvat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kaasun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vaikutuksesta</a:t>
            </a:r>
            <a:r>
              <a:rPr lang="en-US" altLang="fi-FI" sz="1600" dirty="0"/>
              <a:t> ja </a:t>
            </a:r>
            <a:r>
              <a:rPr lang="en-US" altLang="fi-FI" sz="1600" dirty="0" err="1"/>
              <a:t>muutos</a:t>
            </a:r>
            <a:r>
              <a:rPr lang="en-US" altLang="fi-FI" sz="1600" dirty="0"/>
              <a:t> </a:t>
            </a:r>
            <a:r>
              <a:rPr lang="en-US" altLang="fi-FI" sz="1600" dirty="0" err="1"/>
              <a:t>havaitaan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resonanssitaajuuden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muutoksena</a:t>
            </a:r>
            <a:r>
              <a:rPr lang="en-US" altLang="fi-FI" sz="1600" dirty="0"/>
              <a:t>.</a:t>
            </a:r>
            <a:endParaRPr lang="en-US" altLang="fi-FI" dirty="0"/>
          </a:p>
        </p:txBody>
      </p:sp>
      <p:pic>
        <p:nvPicPr>
          <p:cNvPr id="159748" name="Picture 4">
            <a:extLst>
              <a:ext uri="{FF2B5EF4-FFF2-40B4-BE49-F238E27FC236}">
                <a16:creationId xmlns:a16="http://schemas.microsoft.com/office/drawing/2014/main" id="{A73BD726-C5FB-4672-BA66-48ACC652E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14500"/>
            <a:ext cx="335280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749" name="Picture 5">
            <a:extLst>
              <a:ext uri="{FF2B5EF4-FFF2-40B4-BE49-F238E27FC236}">
                <a16:creationId xmlns:a16="http://schemas.microsoft.com/office/drawing/2014/main" id="{95809F65-125A-4C60-A68C-CFBCC28E8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23" y="4203700"/>
            <a:ext cx="2908039" cy="232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50" name="Rectangle 6">
            <a:extLst>
              <a:ext uri="{FF2B5EF4-FFF2-40B4-BE49-F238E27FC236}">
                <a16:creationId xmlns:a16="http://schemas.microsoft.com/office/drawing/2014/main" id="{80A49ECA-3036-47D4-AA4F-14847196B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5146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E4041-5C6F-4F03-864C-B674746A7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4F6662-CB13-4B52-BFCD-5E739B3E61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28" y="1374345"/>
            <a:ext cx="7886700" cy="2139553"/>
          </a:xfrm>
        </p:spPr>
        <p:txBody>
          <a:bodyPr>
            <a:normAutofit/>
          </a:bodyPr>
          <a:lstStyle/>
          <a:p>
            <a:br>
              <a:rPr lang="fi-FI" sz="1200" dirty="0">
                <a:solidFill>
                  <a:schemeClr val="bg1"/>
                </a:solidFill>
              </a:rPr>
            </a:br>
            <a:r>
              <a:rPr lang="fi-FI" sz="1200" dirty="0">
                <a:solidFill>
                  <a:schemeClr val="bg1"/>
                </a:solidFill>
              </a:rPr>
              <a:t>Arto Toppinen Savonia-amk</a:t>
            </a:r>
            <a:br>
              <a:rPr lang="fi-FI" sz="1200" dirty="0">
                <a:solidFill>
                  <a:schemeClr val="bg1"/>
                </a:solidFill>
              </a:rPr>
            </a:br>
            <a:br>
              <a:rPr lang="fi-FI" sz="1200" dirty="0">
                <a:solidFill>
                  <a:schemeClr val="bg1"/>
                </a:solidFill>
              </a:rPr>
            </a:br>
            <a:br>
              <a:rPr lang="fi-FI" sz="1200" dirty="0">
                <a:solidFill>
                  <a:schemeClr val="bg1"/>
                </a:solidFill>
              </a:rPr>
            </a:br>
            <a:br>
              <a:rPr lang="fi-FI" sz="1200" dirty="0">
                <a:solidFill>
                  <a:schemeClr val="bg1"/>
                </a:solidFill>
              </a:rPr>
            </a:br>
            <a:endParaRPr lang="fi-FI" sz="1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747" y="5664172"/>
            <a:ext cx="955253" cy="3365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6B843C-BBAB-4BFC-803C-08967C881139}"/>
              </a:ext>
            </a:extLst>
          </p:cNvPr>
          <p:cNvSpPr txBox="1"/>
          <p:nvPr/>
        </p:nvSpPr>
        <p:spPr>
          <a:xfrm>
            <a:off x="755576" y="26369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ART TOPPINEN SAVONIA-AMK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20CAB-1943-4481-A6ED-F0E497D89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541995-9254-411E-BEB2-892C4F879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8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7A41C08-D348-47CE-A4DF-106C662D4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err="1"/>
              <a:t>Piezosähköinen</a:t>
            </a:r>
            <a:r>
              <a:rPr lang="en-US" altLang="fi-FI" dirty="0"/>
              <a:t> ja </a:t>
            </a:r>
            <a:r>
              <a:rPr lang="en-US" altLang="fi-FI" dirty="0" err="1"/>
              <a:t>pyrosähköinen</a:t>
            </a:r>
            <a:r>
              <a:rPr lang="en-US" altLang="fi-FI" dirty="0"/>
              <a:t> </a:t>
            </a:r>
            <a:r>
              <a:rPr lang="en-US" altLang="fi-FI" dirty="0" err="1"/>
              <a:t>ilmiö</a:t>
            </a:r>
            <a:endParaRPr lang="en-US" altLang="fi-FI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1EF07AC-F15F-4DE7-95F5-EDFA7FCDAE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fi-FI" sz="2200" dirty="0" err="1"/>
              <a:t>Piezosähköinen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ilmiö</a:t>
            </a:r>
            <a:r>
              <a:rPr lang="en-US" altLang="fi-FI" sz="2200" dirty="0"/>
              <a:t> on </a:t>
            </a:r>
            <a:r>
              <a:rPr lang="en-US" altLang="fi-FI" sz="2200" dirty="0" err="1"/>
              <a:t>varauksen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kehittämistä</a:t>
            </a:r>
            <a:r>
              <a:rPr lang="en-US" altLang="fi-FI" sz="2200" dirty="0"/>
              <a:t> </a:t>
            </a:r>
            <a:r>
              <a:rPr lang="en-US" altLang="fi-FI" sz="2200" dirty="0" err="1"/>
              <a:t>kiteisessä</a:t>
            </a:r>
            <a:r>
              <a:rPr lang="en-US" altLang="fi-FI" sz="2200" dirty="0"/>
              <a:t> </a:t>
            </a:r>
            <a:r>
              <a:rPr lang="en-US" altLang="fi-FI" sz="2200" dirty="0" err="1"/>
              <a:t>materiaalissa</a:t>
            </a:r>
            <a:r>
              <a:rPr lang="en-US" altLang="fi-FI" sz="2200" dirty="0"/>
              <a:t> </a:t>
            </a:r>
            <a:r>
              <a:rPr lang="en-US" altLang="fi-FI" sz="2200" dirty="0" err="1"/>
              <a:t>kuten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kvartsi</a:t>
            </a:r>
            <a:r>
              <a:rPr lang="en-US" altLang="fi-FI" sz="2200" dirty="0"/>
              <a:t> </a:t>
            </a:r>
            <a:r>
              <a:rPr lang="en-US" altLang="fi-FI" sz="2200" dirty="0" err="1"/>
              <a:t>jne</a:t>
            </a:r>
            <a:r>
              <a:rPr lang="en-US" altLang="fi-FI" sz="2200" dirty="0"/>
              <a:t> </a:t>
            </a:r>
            <a:r>
              <a:rPr lang="en-US" altLang="fi-FI" sz="2200" dirty="0" err="1"/>
              <a:t>kun</a:t>
            </a:r>
            <a:r>
              <a:rPr lang="en-US" altLang="fi-FI" sz="2200" dirty="0"/>
              <a:t> se </a:t>
            </a:r>
            <a:r>
              <a:rPr lang="en-US" altLang="fi-FI" sz="2200" dirty="0" err="1"/>
              <a:t>altistuu</a:t>
            </a:r>
            <a:r>
              <a:rPr lang="en-US" altLang="fi-FI" sz="2200" dirty="0"/>
              <a:t> </a:t>
            </a:r>
            <a:r>
              <a:rPr lang="en-US" altLang="fi-FI" sz="2200" dirty="0" err="1"/>
              <a:t>mekaaniselle</a:t>
            </a:r>
            <a:r>
              <a:rPr lang="en-US" altLang="fi-FI" sz="2200" dirty="0"/>
              <a:t> </a:t>
            </a:r>
            <a:r>
              <a:rPr lang="en-US" altLang="fi-FI" sz="2200" dirty="0" err="1"/>
              <a:t>rasitukselle</a:t>
            </a:r>
            <a:r>
              <a:rPr lang="en-US" altLang="fi-FI" sz="2200" dirty="0"/>
              <a:t>. </a:t>
            </a:r>
          </a:p>
          <a:p>
            <a:pPr eaLnBrk="1" hangingPunct="1"/>
            <a:r>
              <a:rPr lang="en-US" altLang="fi-FI" sz="2200" dirty="0" err="1"/>
              <a:t>Prosessi</a:t>
            </a:r>
            <a:r>
              <a:rPr lang="en-US" altLang="fi-FI" sz="2200" dirty="0"/>
              <a:t> on </a:t>
            </a:r>
            <a:r>
              <a:rPr lang="en-US" altLang="fi-FI" sz="2200" dirty="0" err="1"/>
              <a:t>myös</a:t>
            </a:r>
            <a:r>
              <a:rPr lang="en-US" altLang="fi-FI" sz="2200" dirty="0"/>
              <a:t> </a:t>
            </a:r>
            <a:r>
              <a:rPr lang="en-US" altLang="fi-FI" sz="2200" dirty="0" err="1"/>
              <a:t>käänteinen</a:t>
            </a:r>
            <a:r>
              <a:rPr lang="en-US" altLang="fi-FI" sz="2200" dirty="0"/>
              <a:t>: </a:t>
            </a:r>
            <a:r>
              <a:rPr lang="en-US" altLang="fi-FI" sz="2200" dirty="0" err="1"/>
              <a:t>Kun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kiteeseen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syoitetään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jännite</a:t>
            </a:r>
            <a:r>
              <a:rPr lang="en-US" altLang="fi-FI" sz="2200" dirty="0"/>
              <a:t> </a:t>
            </a:r>
            <a:r>
              <a:rPr lang="en-US" altLang="fi-FI" sz="2200" dirty="0" err="1"/>
              <a:t>niin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siinä</a:t>
            </a:r>
            <a:r>
              <a:rPr lang="en-US" altLang="fi-FI" sz="2200" dirty="0"/>
              <a:t> </a:t>
            </a:r>
            <a:r>
              <a:rPr lang="en-US" altLang="fi-FI" sz="2200" dirty="0" err="1"/>
              <a:t>tapahtuu</a:t>
            </a:r>
            <a:r>
              <a:rPr lang="en-US" altLang="fi-FI" sz="2200" dirty="0"/>
              <a:t> </a:t>
            </a:r>
            <a:r>
              <a:rPr lang="en-US" altLang="fi-FI" sz="2200" dirty="0" err="1"/>
              <a:t>mekaaninen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liike</a:t>
            </a:r>
            <a:r>
              <a:rPr lang="en-US" altLang="fi-FI" sz="2200" dirty="0"/>
              <a:t>.</a:t>
            </a:r>
          </a:p>
          <a:p>
            <a:pPr eaLnBrk="1" hangingPunct="1"/>
            <a:endParaRPr lang="en-US" altLang="fi-FI" sz="2200" dirty="0"/>
          </a:p>
          <a:p>
            <a:pPr eaLnBrk="1" hangingPunct="1"/>
            <a:r>
              <a:rPr lang="en-US" altLang="fi-FI" sz="2200" dirty="0" err="1"/>
              <a:t>Pyrosähköiset</a:t>
            </a:r>
            <a:r>
              <a:rPr lang="en-US" altLang="fi-FI" sz="2200" dirty="0"/>
              <a:t> </a:t>
            </a:r>
            <a:r>
              <a:rPr lang="en-US" altLang="fi-FI" sz="2200" dirty="0" err="1"/>
              <a:t>materiaalit</a:t>
            </a:r>
            <a:r>
              <a:rPr lang="en-US" altLang="fi-FI" sz="2200" dirty="0"/>
              <a:t> </a:t>
            </a:r>
            <a:r>
              <a:rPr lang="en-US" altLang="fi-FI" sz="2200" dirty="0" err="1"/>
              <a:t>ovat</a:t>
            </a:r>
            <a:r>
              <a:rPr lang="en-US" altLang="fi-FI" sz="2200" dirty="0"/>
              <a:t> </a:t>
            </a:r>
            <a:r>
              <a:rPr lang="en-US" altLang="fi-FI" sz="2200" dirty="0" err="1"/>
              <a:t>kiteisiä</a:t>
            </a:r>
            <a:r>
              <a:rPr lang="en-US" altLang="fi-FI" sz="2200" dirty="0"/>
              <a:t> </a:t>
            </a:r>
            <a:r>
              <a:rPr lang="en-US" altLang="fi-FI" sz="2200" dirty="0" err="1"/>
              <a:t>materiaaleja</a:t>
            </a:r>
            <a:r>
              <a:rPr lang="en-US" altLang="fi-FI" sz="2200" dirty="0"/>
              <a:t>, </a:t>
            </a:r>
            <a:r>
              <a:rPr lang="en-US" altLang="fi-FI" sz="2200" dirty="0" err="1"/>
              <a:t>jotka</a:t>
            </a:r>
            <a:r>
              <a:rPr lang="en-US" altLang="fi-FI" sz="2200" dirty="0"/>
              <a:t> </a:t>
            </a:r>
            <a:r>
              <a:rPr lang="en-US" altLang="fi-FI" sz="2200" dirty="0" err="1"/>
              <a:t>voivat</a:t>
            </a:r>
            <a:r>
              <a:rPr lang="en-US" altLang="fi-FI" sz="2200" dirty="0"/>
              <a:t> </a:t>
            </a:r>
            <a:r>
              <a:rPr lang="en-US" altLang="fi-FI" sz="2200" dirty="0" err="1"/>
              <a:t>kehittää</a:t>
            </a:r>
            <a:r>
              <a:rPr lang="en-US" altLang="fi-FI" sz="2200" dirty="0"/>
              <a:t> </a:t>
            </a:r>
            <a:r>
              <a:rPr lang="en-US" altLang="fi-FI" sz="2200" dirty="0" err="1"/>
              <a:t>varauksen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kun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lämpö</a:t>
            </a:r>
            <a:r>
              <a:rPr lang="en-US" altLang="fi-FI" sz="2200" dirty="0"/>
              <a:t> </a:t>
            </a:r>
            <a:r>
              <a:rPr lang="en-US" altLang="fi-FI" sz="2200" dirty="0" err="1"/>
              <a:t>virtaa</a:t>
            </a:r>
            <a:r>
              <a:rPr lang="en-US" altLang="fi-FI" sz="2200" dirty="0"/>
              <a:t> </a:t>
            </a:r>
            <a:r>
              <a:rPr lang="en-US" altLang="fi-FI" sz="2200" dirty="0" err="1"/>
              <a:t>niissä</a:t>
            </a:r>
            <a:r>
              <a:rPr lang="en-US" altLang="fi-FI" sz="2200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70705-8CFB-4D62-9AD2-2FE93F537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8AE9B3-885B-4996-8C99-335E3E324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2DFDF7-3142-4F23-A734-7B2208817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7349440" cy="910148"/>
          </a:xfrm>
        </p:spPr>
        <p:txBody>
          <a:bodyPr/>
          <a:lstStyle/>
          <a:p>
            <a:pPr eaLnBrk="1" hangingPunct="1"/>
            <a:r>
              <a:rPr lang="en-US" altLang="fi-FI" dirty="0"/>
              <a:t>Hall </a:t>
            </a:r>
            <a:r>
              <a:rPr lang="en-US" altLang="fi-FI" dirty="0" err="1"/>
              <a:t>ilmiö</a:t>
            </a:r>
            <a:endParaRPr lang="en-US" altLang="fi-FI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69B4327-834E-496F-AAD7-ACADDA0F9D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960" y="1289059"/>
            <a:ext cx="7543801" cy="4023360"/>
          </a:xfrm>
        </p:spPr>
        <p:txBody>
          <a:bodyPr/>
          <a:lstStyle/>
          <a:p>
            <a:pPr eaLnBrk="1" hangingPunct="1"/>
            <a:r>
              <a:rPr lang="en-US" altLang="fi-FI" sz="2200" dirty="0" err="1"/>
              <a:t>Perustuu</a:t>
            </a:r>
            <a:r>
              <a:rPr lang="en-US" altLang="fi-FI" sz="2200" dirty="0"/>
              <a:t> </a:t>
            </a:r>
            <a:r>
              <a:rPr lang="en-US" altLang="fi-FI" sz="2200" dirty="0" err="1"/>
              <a:t>voimaan</a:t>
            </a:r>
            <a:r>
              <a:rPr lang="en-US" altLang="fi-FI" sz="2200" dirty="0"/>
              <a:t>  F = q*v*B </a:t>
            </a:r>
            <a:r>
              <a:rPr lang="en-US" altLang="fi-FI" sz="2200" dirty="0" err="1"/>
              <a:t>joka</a:t>
            </a:r>
            <a:r>
              <a:rPr lang="en-US" altLang="fi-FI" sz="2200" dirty="0"/>
              <a:t> </a:t>
            </a:r>
            <a:r>
              <a:rPr lang="en-US" altLang="fi-FI" sz="2200" dirty="0" err="1"/>
              <a:t>syntyy</a:t>
            </a:r>
            <a:r>
              <a:rPr lang="en-US" altLang="fi-FI" sz="2200" dirty="0"/>
              <a:t> </a:t>
            </a:r>
            <a:r>
              <a:rPr lang="en-US" altLang="fi-FI" sz="2200" dirty="0" err="1"/>
              <a:t>liikkuvaan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varaukseen</a:t>
            </a:r>
            <a:r>
              <a:rPr lang="en-US" altLang="fi-FI" sz="2200" dirty="0"/>
              <a:t> </a:t>
            </a:r>
            <a:r>
              <a:rPr lang="en-US" altLang="fi-FI" sz="2200" dirty="0" err="1"/>
              <a:t>magneettikentässä</a:t>
            </a:r>
            <a:r>
              <a:rPr lang="en-US" altLang="fi-FI" sz="2200" dirty="0"/>
              <a:t>. 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50914208-EE2D-41E0-A8A8-763692052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90800"/>
            <a:ext cx="20193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27AED8E1-E281-4BDD-92B2-F364CB18B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41021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F2FC4F-9332-4098-BE62-C7B1B9ABD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733375-6810-403C-90DD-5D1382026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49D8C5B-0D98-481D-B9F2-7383E01509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6701368" cy="1007837"/>
          </a:xfrm>
        </p:spPr>
        <p:txBody>
          <a:bodyPr/>
          <a:lstStyle/>
          <a:p>
            <a:pPr eaLnBrk="1" hangingPunct="1"/>
            <a:r>
              <a:rPr lang="en-US" altLang="fi-FI" dirty="0" err="1"/>
              <a:t>Seebeck</a:t>
            </a:r>
            <a:r>
              <a:rPr lang="en-US" altLang="fi-FI" dirty="0"/>
              <a:t> ja  Peltier </a:t>
            </a:r>
            <a:r>
              <a:rPr lang="en-US" altLang="fi-FI" dirty="0" err="1"/>
              <a:t>ilmiöt</a:t>
            </a:r>
            <a:endParaRPr lang="en-US" altLang="fi-FI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AFE3820-1F38-43EA-9772-1DA3D306A5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7132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fi-FI" sz="2000" dirty="0" err="1"/>
              <a:t>Seebeck</a:t>
            </a:r>
            <a:r>
              <a:rPr lang="en-US" altLang="fi-FI" sz="2000" dirty="0"/>
              <a:t> </a:t>
            </a:r>
            <a:r>
              <a:rPr lang="en-US" altLang="fi-FI" sz="2000" dirty="0" err="1"/>
              <a:t>ilmiössä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lämpötilaero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muuntuu</a:t>
            </a:r>
            <a:r>
              <a:rPr lang="en-US" altLang="fi-FI" sz="2000" dirty="0"/>
              <a:t> </a:t>
            </a:r>
            <a:r>
              <a:rPr lang="en-US" altLang="fi-FI" sz="2000" dirty="0" err="1"/>
              <a:t>jännite-eroksi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Kun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metallit</a:t>
            </a:r>
            <a:r>
              <a:rPr lang="en-US" altLang="fi-FI" sz="2000" dirty="0"/>
              <a:t> A ja B </a:t>
            </a:r>
            <a:r>
              <a:rPr lang="en-US" altLang="fi-FI" sz="2000" dirty="0" err="1"/>
              <a:t>ovat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kytkettyinä</a:t>
            </a:r>
            <a:r>
              <a:rPr lang="en-US" altLang="fi-FI" sz="2000" dirty="0"/>
              <a:t> ja T1 ja T2 </a:t>
            </a:r>
            <a:r>
              <a:rPr lang="en-US" altLang="fi-FI" sz="2000" dirty="0" err="1"/>
              <a:t>ovat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lämpötiloja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kahden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liitoksen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välillä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saadaan</a:t>
            </a:r>
            <a:r>
              <a:rPr lang="en-US" altLang="fi-FI" sz="2000" dirty="0"/>
              <a:t>  </a:t>
            </a:r>
            <a:r>
              <a:rPr lang="en-US" altLang="fi-FI" sz="2000" dirty="0" err="1"/>
              <a:t>jännite</a:t>
            </a:r>
            <a:r>
              <a:rPr lang="en-US" altLang="fi-FI" sz="2000" dirty="0"/>
              <a:t> V. </a:t>
            </a:r>
            <a:endParaRPr lang="en-US" altLang="fi-FI" sz="1600" dirty="0"/>
          </a:p>
          <a:p>
            <a:pPr eaLnBrk="1" hangingPunct="1">
              <a:lnSpc>
                <a:spcPct val="90000"/>
              </a:lnSpc>
            </a:pPr>
            <a:endParaRPr lang="en-US" altLang="fi-FI" sz="2000" dirty="0"/>
          </a:p>
          <a:p>
            <a:pPr eaLnBrk="1" hangingPunct="1">
              <a:lnSpc>
                <a:spcPct val="90000"/>
              </a:lnSpc>
            </a:pPr>
            <a:endParaRPr lang="en-US" altLang="fi-FI" sz="2000" dirty="0"/>
          </a:p>
          <a:p>
            <a:pPr eaLnBrk="1" hangingPunct="1">
              <a:lnSpc>
                <a:spcPct val="90000"/>
              </a:lnSpc>
            </a:pPr>
            <a:endParaRPr lang="en-US" altLang="fi-FI" sz="2000" dirty="0"/>
          </a:p>
          <a:p>
            <a:pPr eaLnBrk="1" hangingPunct="1">
              <a:lnSpc>
                <a:spcPct val="90000"/>
              </a:lnSpc>
            </a:pPr>
            <a:endParaRPr lang="en-US" altLang="fi-FI" sz="2000" dirty="0"/>
          </a:p>
          <a:p>
            <a:pPr eaLnBrk="1" hangingPunct="1">
              <a:lnSpc>
                <a:spcPct val="90000"/>
              </a:lnSpc>
            </a:pPr>
            <a:endParaRPr lang="en-US" altLang="fi-FI" sz="2000" dirty="0"/>
          </a:p>
          <a:p>
            <a:pPr eaLnBrk="1" hangingPunct="1">
              <a:lnSpc>
                <a:spcPct val="90000"/>
              </a:lnSpc>
            </a:pPr>
            <a:endParaRPr lang="en-US" altLang="fi-FI" sz="2000" dirty="0"/>
          </a:p>
          <a:p>
            <a:pPr eaLnBrk="1" hangingPunct="1">
              <a:lnSpc>
                <a:spcPct val="90000"/>
              </a:lnSpc>
            </a:pPr>
            <a:endParaRPr lang="en-US" altLang="fi-FI" sz="2000" dirty="0"/>
          </a:p>
          <a:p>
            <a:pPr eaLnBrk="1" hangingPunct="1">
              <a:lnSpc>
                <a:spcPct val="90000"/>
              </a:lnSpc>
            </a:pPr>
            <a:endParaRPr lang="en-US" altLang="fi-FI" sz="2000" dirty="0"/>
          </a:p>
          <a:p>
            <a:pPr eaLnBrk="1" hangingPunct="1">
              <a:lnSpc>
                <a:spcPct val="90000"/>
              </a:lnSpc>
            </a:pPr>
            <a:r>
              <a:rPr lang="en-US" altLang="fi-FI" sz="2000" dirty="0"/>
              <a:t>Peltier </a:t>
            </a:r>
            <a:r>
              <a:rPr lang="en-US" altLang="fi-FI" sz="2000" dirty="0" err="1"/>
              <a:t>ilmiö</a:t>
            </a:r>
            <a:r>
              <a:rPr lang="en-US" altLang="fi-FI" sz="2000" dirty="0"/>
              <a:t> on </a:t>
            </a:r>
            <a:r>
              <a:rPr lang="en-US" altLang="fi-FI" sz="2000" dirty="0" err="1"/>
              <a:t>kalorimetrinen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ilmiö</a:t>
            </a:r>
            <a:r>
              <a:rPr lang="en-US" altLang="fi-FI" sz="2000" dirty="0"/>
              <a:t> </a:t>
            </a:r>
            <a:r>
              <a:rPr lang="en-US" altLang="fi-FI" sz="2000" dirty="0" err="1"/>
              <a:t>johtuen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virrasta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kahden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eri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metallin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liitoskohdassa</a:t>
            </a:r>
            <a:r>
              <a:rPr lang="en-US" altLang="fi-FI" sz="2000" dirty="0"/>
              <a:t>. </a:t>
            </a:r>
            <a:r>
              <a:rPr lang="en-US" altLang="fi-FI" sz="2000" dirty="0" err="1"/>
              <a:t>Kun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virta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kulkee</a:t>
            </a:r>
            <a:r>
              <a:rPr lang="en-US" altLang="fi-FI" sz="2000" dirty="0"/>
              <a:t> </a:t>
            </a:r>
            <a:r>
              <a:rPr lang="en-US" altLang="fi-FI" sz="2000" dirty="0" err="1"/>
              <a:t>piirin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läpi</a:t>
            </a:r>
            <a:r>
              <a:rPr lang="en-US" altLang="fi-FI" sz="2000" dirty="0"/>
              <a:t>, </a:t>
            </a:r>
            <a:r>
              <a:rPr lang="en-US" altLang="fi-FI" sz="2000" dirty="0" err="1"/>
              <a:t>kehittyy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lämpöä</a:t>
            </a:r>
            <a:r>
              <a:rPr lang="en-US" altLang="fi-FI" sz="2000" dirty="0"/>
              <a:t> </a:t>
            </a:r>
            <a:r>
              <a:rPr lang="en-US" altLang="fi-FI" sz="2000" dirty="0" err="1"/>
              <a:t>ylemmässä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liitoksessa</a:t>
            </a:r>
            <a:r>
              <a:rPr lang="en-US" altLang="fi-FI" sz="2000" dirty="0"/>
              <a:t> ( T2 ) ja </a:t>
            </a:r>
            <a:r>
              <a:rPr lang="en-US" altLang="fi-FI" sz="2000" dirty="0" err="1"/>
              <a:t>lämpö</a:t>
            </a:r>
            <a:r>
              <a:rPr lang="en-US" altLang="fi-FI" sz="2000" dirty="0"/>
              <a:t> </a:t>
            </a:r>
            <a:r>
              <a:rPr lang="en-US" altLang="fi-FI" sz="2000" dirty="0" err="1"/>
              <a:t>absorboituu</a:t>
            </a:r>
            <a:r>
              <a:rPr lang="en-US" altLang="fi-FI" sz="2000" dirty="0"/>
              <a:t> </a:t>
            </a:r>
            <a:r>
              <a:rPr lang="en-US" altLang="fi-FI" sz="2000" dirty="0" err="1"/>
              <a:t>alemmassa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liitoksessa</a:t>
            </a:r>
            <a:r>
              <a:rPr lang="en-US" altLang="fi-FI" sz="2000" dirty="0"/>
              <a:t> ( T1 )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ECDD8971-E48D-42A4-8E59-CBB43CDD4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17272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9B993D-C422-4D0F-A44B-B39BD85F9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39" y="-14058"/>
            <a:ext cx="1255961" cy="12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49FB85-30B5-49DB-B265-1585E0548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5" y="6254122"/>
            <a:ext cx="9144000" cy="6258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14436</TotalTime>
  <Words>3059</Words>
  <Application>Microsoft Office PowerPoint</Application>
  <PresentationFormat>On-screen Show (4:3)</PresentationFormat>
  <Paragraphs>583</Paragraphs>
  <Slides>68</Slides>
  <Notes>67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9" baseType="lpstr">
      <vt:lpstr>Arial</vt:lpstr>
      <vt:lpstr>Calibri</vt:lpstr>
      <vt:lpstr>Calibri Light</vt:lpstr>
      <vt:lpstr>Helvetica</vt:lpstr>
      <vt:lpstr>Lucida Grande</vt:lpstr>
      <vt:lpstr>Symbol</vt:lpstr>
      <vt:lpstr>Times</vt:lpstr>
      <vt:lpstr>Wingdings</vt:lpstr>
      <vt:lpstr>ヒラギノ角ゴ Pro W3</vt:lpstr>
      <vt:lpstr>Retrospect</vt:lpstr>
      <vt:lpstr>Document</vt:lpstr>
      <vt:lpstr>Johdanto sensoreihin </vt:lpstr>
      <vt:lpstr>Sensori luokittelu</vt:lpstr>
      <vt:lpstr>Passiiviset ja aktiiviset  sensorit</vt:lpstr>
      <vt:lpstr>Analogiset ja digitaaliset sensorit</vt:lpstr>
      <vt:lpstr>Toiminta tavat</vt:lpstr>
      <vt:lpstr>Mittauksen fysikaaliset periaatteet</vt:lpstr>
      <vt:lpstr>Piezosähköinen ja pyrosähköinen ilmiö</vt:lpstr>
      <vt:lpstr>Hall ilmiö</vt:lpstr>
      <vt:lpstr>Seebeck ja  Peltier ilmiöt</vt:lpstr>
      <vt:lpstr>Sensorit</vt:lpstr>
      <vt:lpstr>Lämpötila sensorit</vt:lpstr>
      <vt:lpstr>Termoresistiiviset sensorit</vt:lpstr>
      <vt:lpstr>Resistanssi lämpötilasensorit</vt:lpstr>
      <vt:lpstr>Resistanssi lämpötila  sensorit</vt:lpstr>
      <vt:lpstr>Resistanssi lämpötila sensorit</vt:lpstr>
      <vt:lpstr>Resistanssi lämpötila sensorit</vt:lpstr>
      <vt:lpstr>Piipohjaiset RTD sensorit</vt:lpstr>
      <vt:lpstr>Piipohjaiset  RTD sensorit</vt:lpstr>
      <vt:lpstr>Termistorit</vt:lpstr>
      <vt:lpstr>Termistorit</vt:lpstr>
      <vt:lpstr>Termosähköiset  sensorit</vt:lpstr>
      <vt:lpstr>Termoparit</vt:lpstr>
      <vt:lpstr>Termoparit</vt:lpstr>
      <vt:lpstr>Termoparit</vt:lpstr>
      <vt:lpstr>Termoparit</vt:lpstr>
      <vt:lpstr>Termopylväs</vt:lpstr>
      <vt:lpstr>Puolijohde  P-N Liitos Sensorit</vt:lpstr>
      <vt:lpstr>Puolijohde  P-N Liitos Sensorit</vt:lpstr>
      <vt:lpstr>Puolijohde  P-N Liitos Sensorit</vt:lpstr>
      <vt:lpstr>Puolijohde  P-N Liitos Sensorit</vt:lpstr>
      <vt:lpstr>Lämpötilasensoreiden vertailu</vt:lpstr>
      <vt:lpstr>Resistiiviset paikkasensorit</vt:lpstr>
      <vt:lpstr>Kapasitiiviset liikesiirtymä sensorit</vt:lpstr>
      <vt:lpstr>Induktiiviset liikesiirtymä sensorit</vt:lpstr>
      <vt:lpstr>Induktiiviset liikesiirtymä  sensorit</vt:lpstr>
      <vt:lpstr>Venymäliuska sensorit</vt:lpstr>
      <vt:lpstr>Venymäliuska sensorit</vt:lpstr>
      <vt:lpstr>Voima ja kiihtyvyys sensorit</vt:lpstr>
      <vt:lpstr>Voima sensorit</vt:lpstr>
      <vt:lpstr>Paine sensorit</vt:lpstr>
      <vt:lpstr>Paine sensorit</vt:lpstr>
      <vt:lpstr>Paine sensorit</vt:lpstr>
      <vt:lpstr>Paine sensorit</vt:lpstr>
      <vt:lpstr>Paine sensorit</vt:lpstr>
      <vt:lpstr>Paine sensorit</vt:lpstr>
      <vt:lpstr>Paine sensorit</vt:lpstr>
      <vt:lpstr>Virtaus sensorit</vt:lpstr>
      <vt:lpstr>Virtaus sensorit </vt:lpstr>
      <vt:lpstr>Virtaus sensorit </vt:lpstr>
      <vt:lpstr>Virtaus sensorit </vt:lpstr>
      <vt:lpstr>Virtaus sensorit</vt:lpstr>
      <vt:lpstr>Sähkömagneettiset virtaus sensorit</vt:lpstr>
      <vt:lpstr>Akustiset sensorit</vt:lpstr>
      <vt:lpstr>Akustiset sensorit </vt:lpstr>
      <vt:lpstr>Akustiset sensorit </vt:lpstr>
      <vt:lpstr>Akustiset sensorit </vt:lpstr>
      <vt:lpstr>Akustiset sensorit </vt:lpstr>
      <vt:lpstr>Kosteusensorit</vt:lpstr>
      <vt:lpstr>Kosteus sensorit</vt:lpstr>
      <vt:lpstr>Kosteus sensorit</vt:lpstr>
      <vt:lpstr>Kosteus sensorit</vt:lpstr>
      <vt:lpstr>Kosteus sensorit</vt:lpstr>
      <vt:lpstr>Kosteus sensorit</vt:lpstr>
      <vt:lpstr>Kemialliset sensorit</vt:lpstr>
      <vt:lpstr>Johtavuus sensorit</vt:lpstr>
      <vt:lpstr>Piezo- sähköiset sensorit</vt:lpstr>
      <vt:lpstr>Piezo-sähköinen sensori</vt:lpstr>
      <vt:lpstr> Arto Toppinen Savonia-amk    </vt:lpstr>
    </vt:vector>
  </TitlesOfParts>
  <Company>Petteri Mehtälä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Petteri Mehtälä</dc:creator>
  <cp:lastModifiedBy>Arto</cp:lastModifiedBy>
  <cp:revision>267</cp:revision>
  <dcterms:created xsi:type="dcterms:W3CDTF">2009-05-07T08:15:37Z</dcterms:created>
  <dcterms:modified xsi:type="dcterms:W3CDTF">2020-02-23T08:18:02Z</dcterms:modified>
</cp:coreProperties>
</file>