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258" r:id="rId7"/>
    <p:sldId id="259" r:id="rId8"/>
    <p:sldId id="265" r:id="rId9"/>
    <p:sldId id="260"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D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vasalo Ville-Juhani" userId="c05b5e76-ff22-486a-88a9-30b293c85a1a" providerId="ADAL" clId="{97A7CE34-0450-4B87-B2DB-B5810353DE11}"/>
    <pc:docChg chg="modSld">
      <pc:chgData name="Nivasalo Ville-Juhani" userId="c05b5e76-ff22-486a-88a9-30b293c85a1a" providerId="ADAL" clId="{97A7CE34-0450-4B87-B2DB-B5810353DE11}" dt="2023-01-25T09:34:27.590" v="7" actId="1076"/>
      <pc:docMkLst>
        <pc:docMk/>
      </pc:docMkLst>
      <pc:sldChg chg="modSp">
        <pc:chgData name="Nivasalo Ville-Juhani" userId="c05b5e76-ff22-486a-88a9-30b293c85a1a" providerId="ADAL" clId="{97A7CE34-0450-4B87-B2DB-B5810353DE11}" dt="2023-01-25T09:34:27.590" v="7" actId="1076"/>
        <pc:sldMkLst>
          <pc:docMk/>
          <pc:sldMk cId="1239435077" sldId="256"/>
        </pc:sldMkLst>
        <pc:spChg chg="mod">
          <ac:chgData name="Nivasalo Ville-Juhani" userId="c05b5e76-ff22-486a-88a9-30b293c85a1a" providerId="ADAL" clId="{97A7CE34-0450-4B87-B2DB-B5810353DE11}" dt="2023-01-25T09:34:27.590" v="7" actId="1076"/>
          <ac:spMkLst>
            <pc:docMk/>
            <pc:sldMk cId="1239435077" sldId="256"/>
            <ac:spMk id="2" creationId="{ED23F69D-7685-4265-961A-68F6B9669DA5}"/>
          </ac:spMkLst>
        </pc:spChg>
      </pc:sldChg>
      <pc:sldChg chg="modSp">
        <pc:chgData name="Nivasalo Ville-Juhani" userId="c05b5e76-ff22-486a-88a9-30b293c85a1a" providerId="ADAL" clId="{97A7CE34-0450-4B87-B2DB-B5810353DE11}" dt="2023-01-25T09:34:02.893" v="4" actId="20577"/>
        <pc:sldMkLst>
          <pc:docMk/>
          <pc:sldMk cId="1938022435" sldId="259"/>
        </pc:sldMkLst>
        <pc:spChg chg="mod">
          <ac:chgData name="Nivasalo Ville-Juhani" userId="c05b5e76-ff22-486a-88a9-30b293c85a1a" providerId="ADAL" clId="{97A7CE34-0450-4B87-B2DB-B5810353DE11}" dt="2023-01-25T09:34:02.893" v="4" actId="20577"/>
          <ac:spMkLst>
            <pc:docMk/>
            <pc:sldMk cId="1938022435" sldId="259"/>
            <ac:spMk id="5" creationId="{37956C07-1BA4-4ED8-8091-531258E8A7B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i-FI"/>
              <a:t>Muokkaa ots. perustyyl. napsautt.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374713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356967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81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42099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97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226358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72886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258150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190039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7C9B6C02-8654-4704-8015-8000E6427F5B}"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254726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C9B6C02-8654-4704-8015-8000E6427F5B}" type="datetimeFigureOut">
              <a:rPr lang="fi-FI" smtClean="0"/>
              <a:t>25.1.2023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248944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C9B6C02-8654-4704-8015-8000E6427F5B}" type="datetimeFigureOut">
              <a:rPr lang="fi-FI" smtClean="0"/>
              <a:t>25.1.2023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13421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C9B6C02-8654-4704-8015-8000E6427F5B}" type="datetimeFigureOut">
              <a:rPr lang="fi-FI" smtClean="0"/>
              <a:t>25.1.2023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15223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B6C02-8654-4704-8015-8000E6427F5B}" type="datetimeFigureOut">
              <a:rPr lang="fi-FI" smtClean="0"/>
              <a:t>25.1.2023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148461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i-FI"/>
              <a:t>Muokkaa ots. perustyyl. napsautt.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7C9B6C02-8654-4704-8015-8000E6427F5B}" type="datetimeFigureOut">
              <a:rPr lang="fi-FI" smtClean="0"/>
              <a:t>25.1.2023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2B9721-3BE2-429E-ADA0-0B83053632A3}" type="slidenum">
              <a:rPr lang="fi-FI" smtClean="0"/>
              <a:t>‹#›</a:t>
            </a:fld>
            <a:endParaRPr lang="fi-FI"/>
          </a:p>
        </p:txBody>
      </p:sp>
    </p:spTree>
    <p:extLst>
      <p:ext uri="{BB962C8B-B14F-4D97-AF65-F5344CB8AC3E}">
        <p14:creationId xmlns:p14="http://schemas.microsoft.com/office/powerpoint/2010/main" val="145286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2B9721-3BE2-429E-ADA0-0B83053632A3}" type="slidenum">
              <a:rPr lang="fi-FI" smtClean="0"/>
              <a:t>‹#›</a:t>
            </a:fld>
            <a:endParaRPr lang="fi-FI"/>
          </a:p>
        </p:txBody>
      </p:sp>
      <p:sp>
        <p:nvSpPr>
          <p:cNvPr id="5" name="Date Placeholder 4"/>
          <p:cNvSpPr>
            <a:spLocks noGrp="1"/>
          </p:cNvSpPr>
          <p:nvPr>
            <p:ph type="dt" sz="half" idx="10"/>
          </p:nvPr>
        </p:nvSpPr>
        <p:spPr/>
        <p:txBody>
          <a:bodyPr/>
          <a:lstStyle/>
          <a:p>
            <a:fld id="{7C9B6C02-8654-4704-8015-8000E6427F5B}" type="datetimeFigureOut">
              <a:rPr lang="fi-FI" smtClean="0"/>
              <a:t>25.1.2023</a:t>
            </a:fld>
            <a:endParaRPr lang="fi-FI"/>
          </a:p>
        </p:txBody>
      </p:sp>
    </p:spTree>
    <p:extLst>
      <p:ext uri="{BB962C8B-B14F-4D97-AF65-F5344CB8AC3E}">
        <p14:creationId xmlns:p14="http://schemas.microsoft.com/office/powerpoint/2010/main" val="116917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9B6C02-8654-4704-8015-8000E6427F5B}" type="datetimeFigureOut">
              <a:rPr lang="fi-FI" smtClean="0"/>
              <a:t>25.1.2023</a:t>
            </a:fld>
            <a:endParaRPr lang="fi-F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2B9721-3BE2-429E-ADA0-0B83053632A3}" type="slidenum">
              <a:rPr lang="fi-FI" smtClean="0"/>
              <a:t>‹#›</a:t>
            </a:fld>
            <a:endParaRPr lang="fi-FI"/>
          </a:p>
        </p:txBody>
      </p:sp>
    </p:spTree>
    <p:extLst>
      <p:ext uri="{BB962C8B-B14F-4D97-AF65-F5344CB8AC3E}">
        <p14:creationId xmlns:p14="http://schemas.microsoft.com/office/powerpoint/2010/main" val="26273474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jXn9JyGJdQ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4.wdp"/><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vWun9F5_Npw"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0yZiaVDoTS0"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g2EcCK5OrL8"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HRPIgH337m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05BB07C-E121-47AA-8EC5-B1BFF6851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8" y="5571490"/>
            <a:ext cx="3057054" cy="1286510"/>
          </a:xfrm>
          <a:prstGeom prst="rect">
            <a:avLst/>
          </a:prstGeom>
        </p:spPr>
      </p:pic>
      <p:sp>
        <p:nvSpPr>
          <p:cNvPr id="2" name="Otsikko 1">
            <a:extLst>
              <a:ext uri="{FF2B5EF4-FFF2-40B4-BE49-F238E27FC236}">
                <a16:creationId xmlns:a16="http://schemas.microsoft.com/office/drawing/2014/main" id="{ED23F69D-7685-4265-961A-68F6B9669DA5}"/>
              </a:ext>
            </a:extLst>
          </p:cNvPr>
          <p:cNvSpPr>
            <a:spLocks noGrp="1"/>
          </p:cNvSpPr>
          <p:nvPr>
            <p:ph type="ctrTitle"/>
          </p:nvPr>
        </p:nvSpPr>
        <p:spPr>
          <a:xfrm>
            <a:off x="2212532" y="2605849"/>
            <a:ext cx="7766936" cy="1646302"/>
          </a:xfrm>
        </p:spPr>
        <p:txBody>
          <a:bodyPr anchor="ctr"/>
          <a:lstStyle/>
          <a:p>
            <a:pPr algn="ctr"/>
            <a:r>
              <a:rPr lang="fi-FI" b="1" dirty="0"/>
              <a:t>Sphero </a:t>
            </a:r>
            <a:r>
              <a:rPr lang="fi-FI" b="1" dirty="0" err="1"/>
              <a:t>Indi</a:t>
            </a:r>
            <a:r>
              <a:rPr lang="fi-FI" b="1" dirty="0"/>
              <a:t> tutuksi</a:t>
            </a:r>
          </a:p>
        </p:txBody>
      </p:sp>
    </p:spTree>
    <p:extLst>
      <p:ext uri="{BB962C8B-B14F-4D97-AF65-F5344CB8AC3E}">
        <p14:creationId xmlns:p14="http://schemas.microsoft.com/office/powerpoint/2010/main" val="12394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36DE5-C0D9-4318-86C9-E1E4162FD7DC}"/>
              </a:ext>
            </a:extLst>
          </p:cNvPr>
          <p:cNvSpPr>
            <a:spLocks noGrp="1"/>
          </p:cNvSpPr>
          <p:nvPr>
            <p:ph type="title"/>
          </p:nvPr>
        </p:nvSpPr>
        <p:spPr/>
        <p:txBody>
          <a:bodyPr/>
          <a:lstStyle/>
          <a:p>
            <a:r>
              <a:rPr lang="fi-FI" b="1" dirty="0"/>
              <a:t>Tehtävän 1 malliratkaisuja</a:t>
            </a:r>
          </a:p>
        </p:txBody>
      </p:sp>
      <p:grpSp>
        <p:nvGrpSpPr>
          <p:cNvPr id="26" name="Ryhmä 25">
            <a:extLst>
              <a:ext uri="{FF2B5EF4-FFF2-40B4-BE49-F238E27FC236}">
                <a16:creationId xmlns:a16="http://schemas.microsoft.com/office/drawing/2014/main" id="{AC831975-0EFF-4C95-B560-E5FDB7649F15}"/>
              </a:ext>
            </a:extLst>
          </p:cNvPr>
          <p:cNvGrpSpPr/>
          <p:nvPr/>
        </p:nvGrpSpPr>
        <p:grpSpPr>
          <a:xfrm rot="16200000">
            <a:off x="2029822" y="773909"/>
            <a:ext cx="4043285" cy="6426529"/>
            <a:chOff x="697828" y="1046887"/>
            <a:chExt cx="5426239" cy="8172313"/>
          </a:xfrm>
        </p:grpSpPr>
        <p:sp>
          <p:nvSpPr>
            <p:cNvPr id="27" name="Suorakulmio: Pyöristetyt kulmat 26">
              <a:extLst>
                <a:ext uri="{FF2B5EF4-FFF2-40B4-BE49-F238E27FC236}">
                  <a16:creationId xmlns:a16="http://schemas.microsoft.com/office/drawing/2014/main" id="{92B132DA-E112-4DF0-81B8-A985FE7EA958}"/>
                </a:ext>
              </a:extLst>
            </p:cNvPr>
            <p:cNvSpPr/>
            <p:nvPr/>
          </p:nvSpPr>
          <p:spPr>
            <a:xfrm>
              <a:off x="715880" y="1130968"/>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8" name="Suorakulmio: Pyöristetyt kulmat 27">
              <a:extLst>
                <a:ext uri="{FF2B5EF4-FFF2-40B4-BE49-F238E27FC236}">
                  <a16:creationId xmlns:a16="http://schemas.microsoft.com/office/drawing/2014/main" id="{390A202E-CED7-4E97-BB7F-CC2467EF944B}"/>
                </a:ext>
              </a:extLst>
            </p:cNvPr>
            <p:cNvSpPr/>
            <p:nvPr/>
          </p:nvSpPr>
          <p:spPr>
            <a:xfrm>
              <a:off x="715880" y="2568741"/>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9" name="Suorakulmio: Pyöristetyt kulmat 28">
              <a:extLst>
                <a:ext uri="{FF2B5EF4-FFF2-40B4-BE49-F238E27FC236}">
                  <a16:creationId xmlns:a16="http://schemas.microsoft.com/office/drawing/2014/main" id="{BFF7F228-3CC2-4950-BF94-2B980B2427B4}"/>
                </a:ext>
              </a:extLst>
            </p:cNvPr>
            <p:cNvSpPr/>
            <p:nvPr/>
          </p:nvSpPr>
          <p:spPr>
            <a:xfrm>
              <a:off x="715879" y="4006514"/>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0" name="Suorakulmio: Pyöristetyt kulmat 29">
              <a:extLst>
                <a:ext uri="{FF2B5EF4-FFF2-40B4-BE49-F238E27FC236}">
                  <a16:creationId xmlns:a16="http://schemas.microsoft.com/office/drawing/2014/main" id="{5593CEAB-BBAF-4B3C-8DCA-A338EFE32D83}"/>
                </a:ext>
              </a:extLst>
            </p:cNvPr>
            <p:cNvSpPr/>
            <p:nvPr/>
          </p:nvSpPr>
          <p:spPr>
            <a:xfrm>
              <a:off x="715878" y="5420226"/>
              <a:ext cx="1046747" cy="974558"/>
            </a:xfrm>
            <a:prstGeom prst="roundRect">
              <a:avLst/>
            </a:prstGeom>
            <a:solidFill>
              <a:srgbClr val="FFFF00"/>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1" name="Suorakulmio: Pyöristetyt kulmat 30">
              <a:extLst>
                <a:ext uri="{FF2B5EF4-FFF2-40B4-BE49-F238E27FC236}">
                  <a16:creationId xmlns:a16="http://schemas.microsoft.com/office/drawing/2014/main" id="{70B8E8B9-5FCD-47D4-A43F-DA5143960716}"/>
                </a:ext>
              </a:extLst>
            </p:cNvPr>
            <p:cNvSpPr/>
            <p:nvPr/>
          </p:nvSpPr>
          <p:spPr>
            <a:xfrm>
              <a:off x="697828" y="6833938"/>
              <a:ext cx="1046747" cy="974558"/>
            </a:xfrm>
            <a:prstGeom prst="roundRect">
              <a:avLst/>
            </a:prstGeom>
            <a:solidFill>
              <a:srgbClr val="FFFF00"/>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2" name="Suorakulmio: Pyöristetyt kulmat 31">
              <a:extLst>
                <a:ext uri="{FF2B5EF4-FFF2-40B4-BE49-F238E27FC236}">
                  <a16:creationId xmlns:a16="http://schemas.microsoft.com/office/drawing/2014/main" id="{E1BF35D7-1218-463C-8852-B2205D5D4244}"/>
                </a:ext>
              </a:extLst>
            </p:cNvPr>
            <p:cNvSpPr/>
            <p:nvPr/>
          </p:nvSpPr>
          <p:spPr>
            <a:xfrm>
              <a:off x="697828" y="8244642"/>
              <a:ext cx="1046747" cy="974558"/>
            </a:xfrm>
            <a:prstGeom prst="roundRect">
              <a:avLst/>
            </a:prstGeom>
            <a:solidFill>
              <a:srgbClr val="F14124"/>
            </a:solidFill>
            <a:ln w="12700" cap="flat" cmpd="sng" algn="ctr">
              <a:solidFill>
                <a:srgbClr val="F1412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3" name="Suorakulmio: Pyöristetyt kulmat 32">
              <a:extLst>
                <a:ext uri="{FF2B5EF4-FFF2-40B4-BE49-F238E27FC236}">
                  <a16:creationId xmlns:a16="http://schemas.microsoft.com/office/drawing/2014/main" id="{A59A9A45-FB4A-49C6-A6C1-BFCB616E1F03}"/>
                </a:ext>
              </a:extLst>
            </p:cNvPr>
            <p:cNvSpPr/>
            <p:nvPr/>
          </p:nvSpPr>
          <p:spPr>
            <a:xfrm>
              <a:off x="2905626" y="2568741"/>
              <a:ext cx="1046747" cy="974558"/>
            </a:xfrm>
            <a:prstGeom prst="roundRect">
              <a:avLst/>
            </a:prstGeom>
            <a:solidFill>
              <a:srgbClr val="FFFF00"/>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4" name="Suorakulmio: Pyöristetyt kulmat 33">
              <a:extLst>
                <a:ext uri="{FF2B5EF4-FFF2-40B4-BE49-F238E27FC236}">
                  <a16:creationId xmlns:a16="http://schemas.microsoft.com/office/drawing/2014/main" id="{55D18A33-4A29-4745-9A00-F6C15D1273E8}"/>
                </a:ext>
              </a:extLst>
            </p:cNvPr>
            <p:cNvSpPr/>
            <p:nvPr/>
          </p:nvSpPr>
          <p:spPr>
            <a:xfrm>
              <a:off x="2905625" y="4006514"/>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5" name="Suorakulmio: Pyöristetyt kulmat 34">
              <a:extLst>
                <a:ext uri="{FF2B5EF4-FFF2-40B4-BE49-F238E27FC236}">
                  <a16:creationId xmlns:a16="http://schemas.microsoft.com/office/drawing/2014/main" id="{EC1C0660-829E-42DB-8A89-7CA9BEE44758}"/>
                </a:ext>
              </a:extLst>
            </p:cNvPr>
            <p:cNvSpPr/>
            <p:nvPr/>
          </p:nvSpPr>
          <p:spPr>
            <a:xfrm>
              <a:off x="2905624" y="5420226"/>
              <a:ext cx="1046747" cy="974558"/>
            </a:xfrm>
            <a:prstGeom prst="roundRect">
              <a:avLst/>
            </a:prstGeom>
            <a:solidFill>
              <a:srgbClr val="FFFF00"/>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6" name="Suorakulmio: Pyöristetyt kulmat 35">
              <a:extLst>
                <a:ext uri="{FF2B5EF4-FFF2-40B4-BE49-F238E27FC236}">
                  <a16:creationId xmlns:a16="http://schemas.microsoft.com/office/drawing/2014/main" id="{74BA9859-0395-49F3-8DD3-08248D36FF59}"/>
                </a:ext>
              </a:extLst>
            </p:cNvPr>
            <p:cNvSpPr/>
            <p:nvPr/>
          </p:nvSpPr>
          <p:spPr>
            <a:xfrm>
              <a:off x="2887574" y="6833938"/>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7" name="Suorakulmio: Pyöristetyt kulmat 36">
              <a:extLst>
                <a:ext uri="{FF2B5EF4-FFF2-40B4-BE49-F238E27FC236}">
                  <a16:creationId xmlns:a16="http://schemas.microsoft.com/office/drawing/2014/main" id="{C1445D9C-2079-4C3E-A369-96D9B6F277A9}"/>
                </a:ext>
              </a:extLst>
            </p:cNvPr>
            <p:cNvSpPr/>
            <p:nvPr/>
          </p:nvSpPr>
          <p:spPr>
            <a:xfrm>
              <a:off x="2887574" y="8244642"/>
              <a:ext cx="1046747" cy="974558"/>
            </a:xfrm>
            <a:prstGeom prst="roundRect">
              <a:avLst/>
            </a:prstGeom>
            <a:solidFill>
              <a:srgbClr val="F14124"/>
            </a:solidFill>
            <a:ln w="12700" cap="flat" cmpd="sng" algn="ctr">
              <a:solidFill>
                <a:srgbClr val="F1412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8" name="Suorakulmio: Pyöristetyt kulmat 37">
              <a:extLst>
                <a:ext uri="{FF2B5EF4-FFF2-40B4-BE49-F238E27FC236}">
                  <a16:creationId xmlns:a16="http://schemas.microsoft.com/office/drawing/2014/main" id="{9657797A-7931-4937-918D-F8E91CB47B03}"/>
                </a:ext>
              </a:extLst>
            </p:cNvPr>
            <p:cNvSpPr/>
            <p:nvPr/>
          </p:nvSpPr>
          <p:spPr>
            <a:xfrm>
              <a:off x="5077320" y="2568741"/>
              <a:ext cx="1046747" cy="974558"/>
            </a:xfrm>
            <a:prstGeom prst="roundRect">
              <a:avLst/>
            </a:prstGeom>
            <a:solidFill>
              <a:srgbClr val="FFFF00"/>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39" name="Suorakulmio: Pyöristetyt kulmat 38">
              <a:extLst>
                <a:ext uri="{FF2B5EF4-FFF2-40B4-BE49-F238E27FC236}">
                  <a16:creationId xmlns:a16="http://schemas.microsoft.com/office/drawing/2014/main" id="{BB3D4EF1-9FC0-490E-BC73-8A7CB925CE04}"/>
                </a:ext>
              </a:extLst>
            </p:cNvPr>
            <p:cNvSpPr/>
            <p:nvPr/>
          </p:nvSpPr>
          <p:spPr>
            <a:xfrm>
              <a:off x="5077319" y="4006514"/>
              <a:ext cx="1046747" cy="974558"/>
            </a:xfrm>
            <a:prstGeom prst="roundRect">
              <a:avLst/>
            </a:prstGeom>
            <a:solidFill>
              <a:srgbClr val="FFFF00"/>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40" name="Suorakulmio: Pyöristetyt kulmat 39">
              <a:extLst>
                <a:ext uri="{FF2B5EF4-FFF2-40B4-BE49-F238E27FC236}">
                  <a16:creationId xmlns:a16="http://schemas.microsoft.com/office/drawing/2014/main" id="{E9E51215-7111-492C-96FA-204DF469EA58}"/>
                </a:ext>
              </a:extLst>
            </p:cNvPr>
            <p:cNvSpPr/>
            <p:nvPr/>
          </p:nvSpPr>
          <p:spPr>
            <a:xfrm>
              <a:off x="5077318" y="5420226"/>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41" name="Suorakulmio: Pyöristetyt kulmat 40">
              <a:extLst>
                <a:ext uri="{FF2B5EF4-FFF2-40B4-BE49-F238E27FC236}">
                  <a16:creationId xmlns:a16="http://schemas.microsoft.com/office/drawing/2014/main" id="{24A6F5F5-C5F4-436A-A640-4CAFFDBBFCA6}"/>
                </a:ext>
              </a:extLst>
            </p:cNvPr>
            <p:cNvSpPr/>
            <p:nvPr/>
          </p:nvSpPr>
          <p:spPr>
            <a:xfrm>
              <a:off x="5059268" y="6833938"/>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42" name="Suorakulmio: Pyöristetyt kulmat 41">
              <a:extLst>
                <a:ext uri="{FF2B5EF4-FFF2-40B4-BE49-F238E27FC236}">
                  <a16:creationId xmlns:a16="http://schemas.microsoft.com/office/drawing/2014/main" id="{19335EE1-D291-4847-9A29-9E6FD61E5156}"/>
                </a:ext>
              </a:extLst>
            </p:cNvPr>
            <p:cNvSpPr/>
            <p:nvPr/>
          </p:nvSpPr>
          <p:spPr>
            <a:xfrm>
              <a:off x="5059268" y="8244642"/>
              <a:ext cx="1046747" cy="974558"/>
            </a:xfrm>
            <a:prstGeom prst="roundRect">
              <a:avLst/>
            </a:prstGeom>
            <a:solidFill>
              <a:srgbClr val="F14124"/>
            </a:solidFill>
            <a:ln w="12700" cap="flat" cmpd="sng" algn="ctr">
              <a:solidFill>
                <a:srgbClr val="F1412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43" name="Kuva 42">
              <a:extLst>
                <a:ext uri="{FF2B5EF4-FFF2-40B4-BE49-F238E27FC236}">
                  <a16:creationId xmlns:a16="http://schemas.microsoft.com/office/drawing/2014/main" id="{22CF9E24-0471-4C47-A37B-E0248B3ABA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0800000">
              <a:off x="733933" y="1046887"/>
              <a:ext cx="979080" cy="1082700"/>
            </a:xfrm>
            <a:prstGeom prst="rect">
              <a:avLst/>
            </a:prstGeom>
          </p:spPr>
        </p:pic>
        <p:sp>
          <p:nvSpPr>
            <p:cNvPr id="44" name="Suorakulmio: Pyöristetyt kulmat 43">
              <a:extLst>
                <a:ext uri="{FF2B5EF4-FFF2-40B4-BE49-F238E27FC236}">
                  <a16:creationId xmlns:a16="http://schemas.microsoft.com/office/drawing/2014/main" id="{D32F167F-247D-487A-BB44-F5E9FDE7C17A}"/>
                </a:ext>
              </a:extLst>
            </p:cNvPr>
            <p:cNvSpPr/>
            <p:nvPr/>
          </p:nvSpPr>
          <p:spPr>
            <a:xfrm>
              <a:off x="2887574" y="1130968"/>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45" name="Kuva 44">
              <a:extLst>
                <a:ext uri="{FF2B5EF4-FFF2-40B4-BE49-F238E27FC236}">
                  <a16:creationId xmlns:a16="http://schemas.microsoft.com/office/drawing/2014/main" id="{6FB64E23-6B7F-487F-9C34-72AC183F0F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0800000">
              <a:off x="2905627" y="1046887"/>
              <a:ext cx="979080" cy="1082700"/>
            </a:xfrm>
            <a:prstGeom prst="rect">
              <a:avLst/>
            </a:prstGeom>
          </p:spPr>
        </p:pic>
        <p:sp>
          <p:nvSpPr>
            <p:cNvPr id="46" name="Suorakulmio: Pyöristetyt kulmat 45">
              <a:extLst>
                <a:ext uri="{FF2B5EF4-FFF2-40B4-BE49-F238E27FC236}">
                  <a16:creationId xmlns:a16="http://schemas.microsoft.com/office/drawing/2014/main" id="{D64B2E5D-C4FE-4F4B-AC39-173C278C92D8}"/>
                </a:ext>
              </a:extLst>
            </p:cNvPr>
            <p:cNvSpPr/>
            <p:nvPr/>
          </p:nvSpPr>
          <p:spPr>
            <a:xfrm>
              <a:off x="5056298" y="1130968"/>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47" name="Kuva 46">
              <a:extLst>
                <a:ext uri="{FF2B5EF4-FFF2-40B4-BE49-F238E27FC236}">
                  <a16:creationId xmlns:a16="http://schemas.microsoft.com/office/drawing/2014/main" id="{2BAE4F68-A6F7-4ED0-B788-1F1EB73E2D0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0800000">
              <a:off x="5074351" y="1046887"/>
              <a:ext cx="979080" cy="1082700"/>
            </a:xfrm>
            <a:prstGeom prst="rect">
              <a:avLst/>
            </a:prstGeom>
          </p:spPr>
        </p:pic>
      </p:grpSp>
    </p:spTree>
    <p:extLst>
      <p:ext uri="{BB962C8B-B14F-4D97-AF65-F5344CB8AC3E}">
        <p14:creationId xmlns:p14="http://schemas.microsoft.com/office/powerpoint/2010/main" val="143207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2: Löytöretki</a:t>
            </a:r>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p:txBody>
          <a:bodyPr>
            <a:normAutofit fontScale="77500" lnSpcReduction="20000"/>
          </a:bodyPr>
          <a:lstStyle/>
          <a:p>
            <a:pPr marL="0" indent="0">
              <a:buNone/>
            </a:pPr>
            <a:r>
              <a:rPr lang="fi-FI" u="sng" dirty="0" err="1"/>
              <a:t>Ohjelmointilohkot</a:t>
            </a:r>
            <a:endParaRPr lang="fi-FI" u="sng" dirty="0"/>
          </a:p>
          <a:p>
            <a:endParaRPr lang="fi-FI" dirty="0"/>
          </a:p>
          <a:p>
            <a:pPr marL="0" indent="0">
              <a:buNone/>
            </a:pPr>
            <a:r>
              <a:rPr lang="fi-FI" dirty="0"/>
              <a:t>Kaikki yhden </a:t>
            </a:r>
            <a:r>
              <a:rPr lang="fi-FI" dirty="0" err="1"/>
              <a:t>Indi</a:t>
            </a:r>
            <a:r>
              <a:rPr lang="fi-FI" dirty="0"/>
              <a:t>-salkun lohkot (3x Green ym.)</a:t>
            </a:r>
          </a:p>
          <a:p>
            <a:pPr marL="0" indent="0">
              <a:buNone/>
            </a:pPr>
            <a:endParaRPr lang="fi-FI" dirty="0"/>
          </a:p>
          <a:p>
            <a:pPr marL="0" indent="0">
              <a:buNone/>
            </a:pPr>
            <a:r>
              <a:rPr lang="fi-FI" u="sng" dirty="0"/>
              <a:t>Välineet</a:t>
            </a:r>
          </a:p>
          <a:p>
            <a:endParaRPr lang="fi-FI" dirty="0"/>
          </a:p>
          <a:p>
            <a:pPr marL="285750" indent="-285750"/>
            <a:r>
              <a:rPr lang="fi-FI" dirty="0"/>
              <a:t>Ruutuvihko, esim. matematiikan</a:t>
            </a:r>
          </a:p>
          <a:p>
            <a:pPr marL="285750" indent="-285750"/>
            <a:r>
              <a:rPr lang="fi-FI" dirty="0"/>
              <a:t>Iso kulmaviivain (luokan yhteinen)</a:t>
            </a:r>
          </a:p>
          <a:p>
            <a:endParaRPr lang="fi-FI" dirty="0"/>
          </a:p>
          <a:p>
            <a:pPr marL="0" indent="0">
              <a:buNone/>
            </a:pPr>
            <a:r>
              <a:rPr lang="fi-FI" u="sng" dirty="0"/>
              <a:t>Ohje</a:t>
            </a:r>
          </a:p>
          <a:p>
            <a:endParaRPr lang="fi-FI" dirty="0"/>
          </a:p>
          <a:p>
            <a:pPr marL="0" indent="0">
              <a:buNone/>
            </a:pPr>
            <a:r>
              <a:rPr lang="fi-FI" dirty="0" err="1"/>
              <a:t>Indiin</a:t>
            </a:r>
            <a:r>
              <a:rPr lang="fi-FI" dirty="0"/>
              <a:t> on ohjelmoitu esiasetuksena tietyt toiminnot, jotka se toteuttaa lukiessaan </a:t>
            </a:r>
            <a:r>
              <a:rPr lang="fi-FI" dirty="0" err="1"/>
              <a:t>ohjelmointilohkon</a:t>
            </a:r>
            <a:r>
              <a:rPr lang="fi-FI" dirty="0"/>
              <a:t> värisensorilla. Näitä voi muuttaa erillisellä mobiilisovelluksella, mutta tätä tehtävää varten sitä ei vielä tehdä.</a:t>
            </a:r>
          </a:p>
        </p:txBody>
      </p:sp>
    </p:spTree>
    <p:extLst>
      <p:ext uri="{BB962C8B-B14F-4D97-AF65-F5344CB8AC3E}">
        <p14:creationId xmlns:p14="http://schemas.microsoft.com/office/powerpoint/2010/main" val="309942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2: Löytöretki</a:t>
            </a:r>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p:txBody>
          <a:bodyPr>
            <a:normAutofit fontScale="77500" lnSpcReduction="20000"/>
          </a:bodyPr>
          <a:lstStyle/>
          <a:p>
            <a:pPr marL="0" indent="0">
              <a:buNone/>
            </a:pPr>
            <a:r>
              <a:rPr lang="fi-FI" sz="2000" u="sng" dirty="0"/>
              <a:t>Tehtävät</a:t>
            </a:r>
          </a:p>
          <a:p>
            <a:endParaRPr lang="fi-FI" sz="2000" dirty="0"/>
          </a:p>
          <a:p>
            <a:pPr marL="342900" indent="-342900">
              <a:buFont typeface="+mj-lt"/>
              <a:buAutoNum type="arabicPeriod"/>
            </a:pPr>
            <a:r>
              <a:rPr lang="fi-FI" sz="2000" dirty="0"/>
              <a:t>Ohjelmoi </a:t>
            </a:r>
            <a:r>
              <a:rPr lang="fi-FI" sz="2000" dirty="0" err="1"/>
              <a:t>Indi</a:t>
            </a:r>
            <a:r>
              <a:rPr lang="fi-FI" sz="2000" dirty="0"/>
              <a:t> yksitellen kulkemaan uusiin </a:t>
            </a:r>
            <a:r>
              <a:rPr lang="fi-FI" sz="2000" dirty="0" err="1"/>
              <a:t>värilohkoihin</a:t>
            </a:r>
            <a:r>
              <a:rPr lang="fi-FI" sz="2000" dirty="0"/>
              <a:t>. Käy läpi kaikki uudet värit. Havainnoi ja kirjaa vihkoosi eri lohkojen </a:t>
            </a:r>
            <a:r>
              <a:rPr lang="fi-FI" sz="2000" dirty="0" err="1"/>
              <a:t>Indille</a:t>
            </a:r>
            <a:r>
              <a:rPr lang="fi-FI" sz="2000" dirty="0"/>
              <a:t> antamat käskyt. Voit myös piirtää!</a:t>
            </a:r>
          </a:p>
          <a:p>
            <a:pPr marL="800100" lvl="1" indent="-342900"/>
            <a:r>
              <a:rPr lang="fi-FI" sz="2000" dirty="0"/>
              <a:t>Esim. Sininen (</a:t>
            </a:r>
            <a:r>
              <a:rPr lang="fi-FI" sz="2000" dirty="0" err="1"/>
              <a:t>blue</a:t>
            </a:r>
            <a:r>
              <a:rPr lang="fi-FI" sz="2000" dirty="0"/>
              <a:t>) = Käänny oikealle 90 astetta.</a:t>
            </a:r>
          </a:p>
          <a:p>
            <a:pPr marL="342900" indent="-342900">
              <a:buFont typeface="+mj-lt"/>
              <a:buAutoNum type="arabicPeriod"/>
            </a:pPr>
            <a:r>
              <a:rPr lang="fi-FI" sz="2000" dirty="0"/>
              <a:t>Tee </a:t>
            </a:r>
            <a:r>
              <a:rPr lang="fi-FI" sz="2000" dirty="0" err="1"/>
              <a:t>Indille</a:t>
            </a:r>
            <a:r>
              <a:rPr lang="fi-FI" sz="2000" dirty="0"/>
              <a:t> rata (ohjelma), jossa se kulkee erilaisten lohkojen kautta. Pidennä rataa vähitellen.</a:t>
            </a:r>
          </a:p>
          <a:p>
            <a:pPr marL="800100" lvl="1" indent="-342900"/>
            <a:r>
              <a:rPr lang="fi-FI" sz="2000" dirty="0"/>
              <a:t>Aloita rata kolmella lohkolla, joista ensimmäinen on vihreä (Green) ja viimeinen on liikkeen pysäyttävä lohko.</a:t>
            </a:r>
          </a:p>
          <a:p>
            <a:pPr marL="800100" lvl="1" indent="-342900"/>
            <a:r>
              <a:rPr lang="fi-FI" sz="2000" dirty="0"/>
              <a:t>Lisää lohkoja ohjelmaan ja pidennä se mahdollisimman pitkäksi. Yritä käyttää mahdollisimman montaa eri väriä!</a:t>
            </a:r>
          </a:p>
          <a:p>
            <a:pPr marL="800100" lvl="1" indent="-342900"/>
            <a:r>
              <a:rPr lang="fi-FI" sz="2000" dirty="0"/>
              <a:t>Haaste: Pystytkö käyttämään kaikki salkun lohkot?</a:t>
            </a:r>
          </a:p>
          <a:p>
            <a:pPr marL="342900" indent="-342900">
              <a:buFont typeface="+mj-lt"/>
              <a:buAutoNum type="arabicPeriod"/>
            </a:pPr>
            <a:r>
              <a:rPr lang="fi-FI" sz="2000" dirty="0"/>
              <a:t>Piirrä tekemäsi rata ja </a:t>
            </a:r>
            <a:r>
              <a:rPr lang="fi-FI" sz="2000" dirty="0" err="1"/>
              <a:t>Indin</a:t>
            </a:r>
            <a:r>
              <a:rPr lang="fi-FI" sz="2000" dirty="0"/>
              <a:t> siinä kulkema reitti vihkoosi käyttäen hyväksi </a:t>
            </a:r>
            <a:r>
              <a:rPr lang="fi-FI" sz="2000" dirty="0" err="1"/>
              <a:t>vihkon</a:t>
            </a:r>
            <a:r>
              <a:rPr lang="fi-FI" sz="2000" dirty="0"/>
              <a:t> ruudukkoa.</a:t>
            </a:r>
          </a:p>
        </p:txBody>
      </p:sp>
    </p:spTree>
    <p:extLst>
      <p:ext uri="{BB962C8B-B14F-4D97-AF65-F5344CB8AC3E}">
        <p14:creationId xmlns:p14="http://schemas.microsoft.com/office/powerpoint/2010/main" val="61636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84AF4C-D988-4AA1-B005-FD7B659E804C}"/>
              </a:ext>
            </a:extLst>
          </p:cNvPr>
          <p:cNvSpPr>
            <a:spLocks noGrp="1"/>
          </p:cNvSpPr>
          <p:nvPr>
            <p:ph type="title"/>
          </p:nvPr>
        </p:nvSpPr>
        <p:spPr/>
        <p:txBody>
          <a:bodyPr/>
          <a:lstStyle/>
          <a:p>
            <a:r>
              <a:rPr lang="fi-FI" b="1" dirty="0"/>
              <a:t>Ohjevideo tehtävään 2</a:t>
            </a:r>
          </a:p>
        </p:txBody>
      </p:sp>
      <p:pic>
        <p:nvPicPr>
          <p:cNvPr id="4" name="Online-media 3" title="3. Tehtävä 2: Löytöretki">
            <a:hlinkClick r:id="" action="ppaction://media"/>
            <a:extLst>
              <a:ext uri="{FF2B5EF4-FFF2-40B4-BE49-F238E27FC236}">
                <a16:creationId xmlns:a16="http://schemas.microsoft.com/office/drawing/2014/main" id="{A3DC8448-24E7-4FC7-A3D3-09BF1291622F}"/>
              </a:ext>
            </a:extLst>
          </p:cNvPr>
          <p:cNvPicPr>
            <a:picLocks noGrp="1" noRot="1" noChangeAspect="1"/>
          </p:cNvPicPr>
          <p:nvPr>
            <p:ph idx="1"/>
            <a:videoFile r:link="rId1"/>
          </p:nvPr>
        </p:nvPicPr>
        <p:blipFill>
          <a:blip r:embed="rId3"/>
          <a:stretch>
            <a:fillRect/>
          </a:stretch>
        </p:blipFill>
        <p:spPr>
          <a:xfrm>
            <a:off x="853625" y="1803633"/>
            <a:ext cx="7431714" cy="4180339"/>
          </a:xfrm>
          <a:prstGeom prst="rect">
            <a:avLst/>
          </a:prstGeom>
          <a:ln w="76200">
            <a:solidFill>
              <a:srgbClr val="7BD2F0"/>
            </a:solidFill>
          </a:ln>
        </p:spPr>
      </p:pic>
    </p:spTree>
    <p:extLst>
      <p:ext uri="{BB962C8B-B14F-4D97-AF65-F5344CB8AC3E}">
        <p14:creationId xmlns:p14="http://schemas.microsoft.com/office/powerpoint/2010/main" val="86015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36DE5-C0D9-4318-86C9-E1E4162FD7DC}"/>
              </a:ext>
            </a:extLst>
          </p:cNvPr>
          <p:cNvSpPr>
            <a:spLocks noGrp="1"/>
          </p:cNvSpPr>
          <p:nvPr>
            <p:ph type="title"/>
          </p:nvPr>
        </p:nvSpPr>
        <p:spPr/>
        <p:txBody>
          <a:bodyPr/>
          <a:lstStyle/>
          <a:p>
            <a:r>
              <a:rPr lang="fi-FI" b="1" dirty="0" err="1"/>
              <a:t>Värilohkoihin</a:t>
            </a:r>
            <a:r>
              <a:rPr lang="fi-FI" b="1" dirty="0"/>
              <a:t> ohjelmoidut käskyt</a:t>
            </a:r>
          </a:p>
        </p:txBody>
      </p:sp>
      <p:grpSp>
        <p:nvGrpSpPr>
          <p:cNvPr id="4" name="Ryhmä 3">
            <a:extLst>
              <a:ext uri="{FF2B5EF4-FFF2-40B4-BE49-F238E27FC236}">
                <a16:creationId xmlns:a16="http://schemas.microsoft.com/office/drawing/2014/main" id="{7A2B6448-5D80-44C0-B94E-351064B62182}"/>
              </a:ext>
            </a:extLst>
          </p:cNvPr>
          <p:cNvGrpSpPr/>
          <p:nvPr/>
        </p:nvGrpSpPr>
        <p:grpSpPr>
          <a:xfrm rot="16200000">
            <a:off x="747979" y="2261271"/>
            <a:ext cx="4675946" cy="3760670"/>
            <a:chOff x="956346" y="1937856"/>
            <a:chExt cx="3993220" cy="3049554"/>
          </a:xfrm>
        </p:grpSpPr>
        <p:sp>
          <p:nvSpPr>
            <p:cNvPr id="102" name="Suorakulmio: Pyöristetyt kulmat 101">
              <a:extLst>
                <a:ext uri="{FF2B5EF4-FFF2-40B4-BE49-F238E27FC236}">
                  <a16:creationId xmlns:a16="http://schemas.microsoft.com/office/drawing/2014/main" id="{D64ACB8A-2D64-41E2-9516-AA2D98DF8F5D}"/>
                </a:ext>
              </a:extLst>
            </p:cNvPr>
            <p:cNvSpPr/>
            <p:nvPr/>
          </p:nvSpPr>
          <p:spPr>
            <a:xfrm rot="16200000">
              <a:off x="1001530" y="3516076"/>
              <a:ext cx="693766" cy="675179"/>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03" name="Kuva 102">
              <a:extLst>
                <a:ext uri="{FF2B5EF4-FFF2-40B4-BE49-F238E27FC236}">
                  <a16:creationId xmlns:a16="http://schemas.microsoft.com/office/drawing/2014/main" id="{CE346FB5-06AA-4997-A30C-95A00F11F3F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1013021" y="3458725"/>
              <a:ext cx="648918" cy="750100"/>
            </a:xfrm>
            <a:prstGeom prst="rect">
              <a:avLst/>
            </a:prstGeom>
          </p:spPr>
        </p:pic>
        <p:sp>
          <p:nvSpPr>
            <p:cNvPr id="104" name="Suorakulmio: Pyöristetyt kulmat 103">
              <a:extLst>
                <a:ext uri="{FF2B5EF4-FFF2-40B4-BE49-F238E27FC236}">
                  <a16:creationId xmlns:a16="http://schemas.microsoft.com/office/drawing/2014/main" id="{6054DD00-7563-48B2-9BF2-CA3FB09085BB}"/>
                </a:ext>
              </a:extLst>
            </p:cNvPr>
            <p:cNvSpPr/>
            <p:nvPr/>
          </p:nvSpPr>
          <p:spPr>
            <a:xfrm rot="16200000">
              <a:off x="1001529" y="4302936"/>
              <a:ext cx="693766" cy="675179"/>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05" name="Kuva 104">
              <a:extLst>
                <a:ext uri="{FF2B5EF4-FFF2-40B4-BE49-F238E27FC236}">
                  <a16:creationId xmlns:a16="http://schemas.microsoft.com/office/drawing/2014/main" id="{6A602D96-6AD8-44D0-840C-D0B869E818C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1013021" y="4245585"/>
              <a:ext cx="648918" cy="750100"/>
            </a:xfrm>
            <a:prstGeom prst="rect">
              <a:avLst/>
            </a:prstGeom>
          </p:spPr>
        </p:pic>
        <p:sp>
          <p:nvSpPr>
            <p:cNvPr id="112" name="Suorakulmio: Pyöristetyt kulmat 111">
              <a:extLst>
                <a:ext uri="{FF2B5EF4-FFF2-40B4-BE49-F238E27FC236}">
                  <a16:creationId xmlns:a16="http://schemas.microsoft.com/office/drawing/2014/main" id="{C7941BFF-6D83-4FE4-91CA-65A809D6E3FF}"/>
                </a:ext>
              </a:extLst>
            </p:cNvPr>
            <p:cNvSpPr/>
            <p:nvPr/>
          </p:nvSpPr>
          <p:spPr>
            <a:xfrm rot="16200000">
              <a:off x="2645155" y="3516077"/>
              <a:ext cx="693766" cy="675179"/>
            </a:xfrm>
            <a:prstGeom prst="round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3" name="Suorakulmio: Pyöristetyt kulmat 112">
              <a:extLst>
                <a:ext uri="{FF2B5EF4-FFF2-40B4-BE49-F238E27FC236}">
                  <a16:creationId xmlns:a16="http://schemas.microsoft.com/office/drawing/2014/main" id="{022774E0-D812-43EE-AA25-7BEB90ABF662}"/>
                </a:ext>
              </a:extLst>
            </p:cNvPr>
            <p:cNvSpPr/>
            <p:nvPr/>
          </p:nvSpPr>
          <p:spPr>
            <a:xfrm rot="16200000">
              <a:off x="2652726" y="4302937"/>
              <a:ext cx="693766" cy="675179"/>
            </a:xfrm>
            <a:prstGeom prst="roundRect">
              <a:avLst/>
            </a:prstGeom>
            <a:solidFill>
              <a:srgbClr val="5DCEAF"/>
            </a:solidFill>
            <a:ln w="12700" cap="flat" cmpd="sng" algn="ctr">
              <a:solidFill>
                <a:srgbClr val="5DCEA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17" name="Kuva 116" descr="Ohje">
              <a:extLst>
                <a:ext uri="{FF2B5EF4-FFF2-40B4-BE49-F238E27FC236}">
                  <a16:creationId xmlns:a16="http://schemas.microsoft.com/office/drawing/2014/main" id="{B2917DA1-B34C-4587-B737-5BF717D4E0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691267" y="3536084"/>
              <a:ext cx="601540" cy="638250"/>
            </a:xfrm>
            <a:prstGeom prst="rect">
              <a:avLst/>
            </a:prstGeom>
          </p:spPr>
        </p:pic>
        <p:pic>
          <p:nvPicPr>
            <p:cNvPr id="118" name="Kuva 117" descr="Ohje">
              <a:extLst>
                <a:ext uri="{FF2B5EF4-FFF2-40B4-BE49-F238E27FC236}">
                  <a16:creationId xmlns:a16="http://schemas.microsoft.com/office/drawing/2014/main" id="{336DBCA2-89D4-4E95-8BED-8313D3E1AE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698839" y="4322945"/>
              <a:ext cx="601540" cy="638250"/>
            </a:xfrm>
            <a:prstGeom prst="rect">
              <a:avLst/>
            </a:prstGeom>
          </p:spPr>
        </p:pic>
        <p:sp>
          <p:nvSpPr>
            <p:cNvPr id="122" name="On yhtä kuin 121">
              <a:extLst>
                <a:ext uri="{FF2B5EF4-FFF2-40B4-BE49-F238E27FC236}">
                  <a16:creationId xmlns:a16="http://schemas.microsoft.com/office/drawing/2014/main" id="{66B81E8B-25D8-4A8D-A2C0-A35A8C9499A2}"/>
                </a:ext>
              </a:extLst>
            </p:cNvPr>
            <p:cNvSpPr/>
            <p:nvPr/>
          </p:nvSpPr>
          <p:spPr>
            <a:xfrm>
              <a:off x="3431933" y="3606589"/>
              <a:ext cx="675179" cy="494152"/>
            </a:xfrm>
            <a:prstGeom prst="mathEqual">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sp>
          <p:nvSpPr>
            <p:cNvPr id="123" name="On yhtä kuin 122">
              <a:extLst>
                <a:ext uri="{FF2B5EF4-FFF2-40B4-BE49-F238E27FC236}">
                  <a16:creationId xmlns:a16="http://schemas.microsoft.com/office/drawing/2014/main" id="{E96B884B-440F-4C4B-9442-CE5A94E2DB83}"/>
                </a:ext>
              </a:extLst>
            </p:cNvPr>
            <p:cNvSpPr/>
            <p:nvPr/>
          </p:nvSpPr>
          <p:spPr>
            <a:xfrm>
              <a:off x="3442154" y="4373559"/>
              <a:ext cx="675179" cy="494152"/>
            </a:xfrm>
            <a:prstGeom prst="mathEqual">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sp>
          <p:nvSpPr>
            <p:cNvPr id="127" name="Plusmerkki 126">
              <a:extLst>
                <a:ext uri="{FF2B5EF4-FFF2-40B4-BE49-F238E27FC236}">
                  <a16:creationId xmlns:a16="http://schemas.microsoft.com/office/drawing/2014/main" id="{E9847FC6-53C6-44DA-B1FE-4834A10E9001}"/>
                </a:ext>
              </a:extLst>
            </p:cNvPr>
            <p:cNvSpPr/>
            <p:nvPr/>
          </p:nvSpPr>
          <p:spPr>
            <a:xfrm>
              <a:off x="1881891" y="3586699"/>
              <a:ext cx="541434" cy="494152"/>
            </a:xfrm>
            <a:prstGeom prst="mathPlu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8" name="Plusmerkki 127">
              <a:extLst>
                <a:ext uri="{FF2B5EF4-FFF2-40B4-BE49-F238E27FC236}">
                  <a16:creationId xmlns:a16="http://schemas.microsoft.com/office/drawing/2014/main" id="{8E923629-DA31-4C0B-B347-CEE0BE808668}"/>
                </a:ext>
              </a:extLst>
            </p:cNvPr>
            <p:cNvSpPr/>
            <p:nvPr/>
          </p:nvSpPr>
          <p:spPr>
            <a:xfrm>
              <a:off x="1883413" y="4393449"/>
              <a:ext cx="541434" cy="494152"/>
            </a:xfrm>
            <a:prstGeom prst="mathPlu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grpSp>
          <p:nvGrpSpPr>
            <p:cNvPr id="132" name="Ryhmä 131">
              <a:extLst>
                <a:ext uri="{FF2B5EF4-FFF2-40B4-BE49-F238E27FC236}">
                  <a16:creationId xmlns:a16="http://schemas.microsoft.com/office/drawing/2014/main" id="{11DD4752-D4DD-446F-BBD1-E8A39C179D1F}"/>
                </a:ext>
              </a:extLst>
            </p:cNvPr>
            <p:cNvGrpSpPr/>
            <p:nvPr/>
          </p:nvGrpSpPr>
          <p:grpSpPr>
            <a:xfrm>
              <a:off x="962431" y="2723137"/>
              <a:ext cx="3987135" cy="693766"/>
              <a:chOff x="493434" y="1086142"/>
              <a:chExt cx="5755061" cy="1046747"/>
            </a:xfrm>
          </p:grpSpPr>
          <p:sp>
            <p:nvSpPr>
              <p:cNvPr id="148" name="Suorakulmio: Pyöristetyt kulmat 147">
                <a:extLst>
                  <a:ext uri="{FF2B5EF4-FFF2-40B4-BE49-F238E27FC236}">
                    <a16:creationId xmlns:a16="http://schemas.microsoft.com/office/drawing/2014/main" id="{E7713F49-A5DE-461F-B001-76D0DD312BA0}"/>
                  </a:ext>
                </a:extLst>
              </p:cNvPr>
              <p:cNvSpPr/>
              <p:nvPr/>
            </p:nvSpPr>
            <p:spPr>
              <a:xfrm rot="16200000">
                <a:off x="527191" y="1122237"/>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49" name="Kuva 148">
                <a:extLst>
                  <a:ext uri="{FF2B5EF4-FFF2-40B4-BE49-F238E27FC236}">
                    <a16:creationId xmlns:a16="http://schemas.microsoft.com/office/drawing/2014/main" id="{594B434D-E626-4382-9E63-23C2BEF2A2F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545244" y="1038156"/>
                <a:ext cx="979080" cy="1082700"/>
              </a:xfrm>
              <a:prstGeom prst="rect">
                <a:avLst/>
              </a:prstGeom>
            </p:spPr>
          </p:pic>
          <p:sp>
            <p:nvSpPr>
              <p:cNvPr id="150" name="Suorakulmio: Pyöristetyt kulmat 149">
                <a:extLst>
                  <a:ext uri="{FF2B5EF4-FFF2-40B4-BE49-F238E27FC236}">
                    <a16:creationId xmlns:a16="http://schemas.microsoft.com/office/drawing/2014/main" id="{93A4355A-3624-4748-A7C7-7DBE7F00B23B}"/>
                  </a:ext>
                </a:extLst>
              </p:cNvPr>
              <p:cNvSpPr/>
              <p:nvPr/>
            </p:nvSpPr>
            <p:spPr>
              <a:xfrm rot="16200000">
                <a:off x="2899610" y="1122237"/>
                <a:ext cx="1046747" cy="974558"/>
              </a:xfrm>
              <a:prstGeom prst="roundRect">
                <a:avLst/>
              </a:prstGeom>
              <a:solidFill>
                <a:srgbClr val="00B0F0"/>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51" name="Kuva 150" descr="Ohje">
                <a:extLst>
                  <a:ext uri="{FF2B5EF4-FFF2-40B4-BE49-F238E27FC236}">
                    <a16:creationId xmlns:a16="http://schemas.microsoft.com/office/drawing/2014/main" id="{8E8B7C59-AA4B-4E66-81D3-A0681CB56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969184" y="1160535"/>
                <a:ext cx="907597" cy="921253"/>
              </a:xfrm>
              <a:prstGeom prst="rect">
                <a:avLst/>
              </a:prstGeom>
            </p:spPr>
          </p:pic>
          <p:sp>
            <p:nvSpPr>
              <p:cNvPr id="152" name="On yhtä kuin 151">
                <a:extLst>
                  <a:ext uri="{FF2B5EF4-FFF2-40B4-BE49-F238E27FC236}">
                    <a16:creationId xmlns:a16="http://schemas.microsoft.com/office/drawing/2014/main" id="{104280BF-8EB5-4F9B-A1C8-865FBDEB1810}"/>
                  </a:ext>
                </a:extLst>
              </p:cNvPr>
              <p:cNvSpPr/>
              <p:nvPr/>
            </p:nvSpPr>
            <p:spPr>
              <a:xfrm>
                <a:off x="4061755" y="1236730"/>
                <a:ext cx="974559" cy="745572"/>
              </a:xfrm>
              <a:prstGeom prst="mathEqual">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sp>
            <p:nvSpPr>
              <p:cNvPr id="153" name="Plusmerkki 152">
                <a:extLst>
                  <a:ext uri="{FF2B5EF4-FFF2-40B4-BE49-F238E27FC236}">
                    <a16:creationId xmlns:a16="http://schemas.microsoft.com/office/drawing/2014/main" id="{57CE6B25-9CE6-49DA-89C0-8F13115DF09A}"/>
                  </a:ext>
                </a:extLst>
              </p:cNvPr>
              <p:cNvSpPr/>
              <p:nvPr/>
            </p:nvSpPr>
            <p:spPr>
              <a:xfrm>
                <a:off x="1823327" y="1248376"/>
                <a:ext cx="781510" cy="745572"/>
              </a:xfrm>
              <a:prstGeom prst="mathPlu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54" name="Nuoli: Taipunut 153">
                <a:extLst>
                  <a:ext uri="{FF2B5EF4-FFF2-40B4-BE49-F238E27FC236}">
                    <a16:creationId xmlns:a16="http://schemas.microsoft.com/office/drawing/2014/main" id="{9C6298BA-7ABB-4F0F-846F-E4FD4A198257}"/>
                  </a:ext>
                </a:extLst>
              </p:cNvPr>
              <p:cNvSpPr/>
              <p:nvPr/>
            </p:nvSpPr>
            <p:spPr>
              <a:xfrm rot="5400000">
                <a:off x="5413496" y="1147302"/>
                <a:ext cx="829986" cy="840013"/>
              </a:xfrm>
              <a:prstGeom prst="bentArrow">
                <a:avLst/>
              </a:prstGeom>
              <a:solidFill>
                <a:srgbClr val="00B0F0"/>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grpSp>
        <p:grpSp>
          <p:nvGrpSpPr>
            <p:cNvPr id="133" name="Ryhmä 132">
              <a:extLst>
                <a:ext uri="{FF2B5EF4-FFF2-40B4-BE49-F238E27FC236}">
                  <a16:creationId xmlns:a16="http://schemas.microsoft.com/office/drawing/2014/main" id="{4AF0A126-8297-41E0-982F-7B62AE396571}"/>
                </a:ext>
              </a:extLst>
            </p:cNvPr>
            <p:cNvGrpSpPr/>
            <p:nvPr/>
          </p:nvGrpSpPr>
          <p:grpSpPr>
            <a:xfrm>
              <a:off x="956346" y="1937856"/>
              <a:ext cx="3987135" cy="693767"/>
              <a:chOff x="493434" y="2249904"/>
              <a:chExt cx="5755060" cy="1046748"/>
            </a:xfrm>
          </p:grpSpPr>
          <p:sp>
            <p:nvSpPr>
              <p:cNvPr id="141" name="Suorakulmio: Pyöristetyt kulmat 140">
                <a:extLst>
                  <a:ext uri="{FF2B5EF4-FFF2-40B4-BE49-F238E27FC236}">
                    <a16:creationId xmlns:a16="http://schemas.microsoft.com/office/drawing/2014/main" id="{788132FB-9CA8-4C8A-AA95-BADE55DA6AA7}"/>
                  </a:ext>
                </a:extLst>
              </p:cNvPr>
              <p:cNvSpPr/>
              <p:nvPr/>
            </p:nvSpPr>
            <p:spPr>
              <a:xfrm rot="16200000">
                <a:off x="527191" y="2286000"/>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42" name="Kuva 141">
                <a:extLst>
                  <a:ext uri="{FF2B5EF4-FFF2-40B4-BE49-F238E27FC236}">
                    <a16:creationId xmlns:a16="http://schemas.microsoft.com/office/drawing/2014/main" id="{DFB3A891-26F3-44E8-A376-5F8131AC2B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545244" y="2201919"/>
                <a:ext cx="979080" cy="1082700"/>
              </a:xfrm>
              <a:prstGeom prst="rect">
                <a:avLst/>
              </a:prstGeom>
            </p:spPr>
          </p:pic>
          <p:sp>
            <p:nvSpPr>
              <p:cNvPr id="143" name="Suorakulmio: Pyöristetyt kulmat 142">
                <a:extLst>
                  <a:ext uri="{FF2B5EF4-FFF2-40B4-BE49-F238E27FC236}">
                    <a16:creationId xmlns:a16="http://schemas.microsoft.com/office/drawing/2014/main" id="{088D0778-E3BA-4003-B61A-403EA78608AB}"/>
                  </a:ext>
                </a:extLst>
              </p:cNvPr>
              <p:cNvSpPr/>
              <p:nvPr/>
            </p:nvSpPr>
            <p:spPr>
              <a:xfrm rot="16200000">
                <a:off x="2899611" y="2285999"/>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44" name="Kuva 143" descr="Ohje">
                <a:extLst>
                  <a:ext uri="{FF2B5EF4-FFF2-40B4-BE49-F238E27FC236}">
                    <a16:creationId xmlns:a16="http://schemas.microsoft.com/office/drawing/2014/main" id="{C0BC4E79-0CD0-4D42-9507-B2EE31A59F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969184" y="2336121"/>
                <a:ext cx="907598" cy="921253"/>
              </a:xfrm>
              <a:prstGeom prst="rect">
                <a:avLst/>
              </a:prstGeom>
            </p:spPr>
          </p:pic>
          <p:sp>
            <p:nvSpPr>
              <p:cNvPr id="145" name="On yhtä kuin 144">
                <a:extLst>
                  <a:ext uri="{FF2B5EF4-FFF2-40B4-BE49-F238E27FC236}">
                    <a16:creationId xmlns:a16="http://schemas.microsoft.com/office/drawing/2014/main" id="{1CB456FC-16EC-4144-B7D9-BD6DA4AA3DE4}"/>
                  </a:ext>
                </a:extLst>
              </p:cNvPr>
              <p:cNvSpPr/>
              <p:nvPr/>
            </p:nvSpPr>
            <p:spPr>
              <a:xfrm>
                <a:off x="4057933" y="2400492"/>
                <a:ext cx="974559" cy="745572"/>
              </a:xfrm>
              <a:prstGeom prst="mathEqual">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sp>
            <p:nvSpPr>
              <p:cNvPr id="146" name="Plusmerkki 145">
                <a:extLst>
                  <a:ext uri="{FF2B5EF4-FFF2-40B4-BE49-F238E27FC236}">
                    <a16:creationId xmlns:a16="http://schemas.microsoft.com/office/drawing/2014/main" id="{1CC34366-0C05-457D-98D2-45A9519FD5C2}"/>
                  </a:ext>
                </a:extLst>
              </p:cNvPr>
              <p:cNvSpPr/>
              <p:nvPr/>
            </p:nvSpPr>
            <p:spPr>
              <a:xfrm>
                <a:off x="1820590" y="2423961"/>
                <a:ext cx="781510" cy="745572"/>
              </a:xfrm>
              <a:prstGeom prst="mathPlu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47" name="Nuoli: Taipunut 146">
                <a:extLst>
                  <a:ext uri="{FF2B5EF4-FFF2-40B4-BE49-F238E27FC236}">
                    <a16:creationId xmlns:a16="http://schemas.microsoft.com/office/drawing/2014/main" id="{CD6DC00E-7AD1-437B-913B-94AC4D1815DE}"/>
                  </a:ext>
                </a:extLst>
              </p:cNvPr>
              <p:cNvSpPr/>
              <p:nvPr/>
            </p:nvSpPr>
            <p:spPr>
              <a:xfrm rot="16200000" flipV="1">
                <a:off x="5413495" y="2365003"/>
                <a:ext cx="829986" cy="840013"/>
              </a:xfrm>
              <a:prstGeom prst="bentArrow">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grpSp>
        <p:sp>
          <p:nvSpPr>
            <p:cNvPr id="134" name="Suorakulmio 133">
              <a:extLst>
                <a:ext uri="{FF2B5EF4-FFF2-40B4-BE49-F238E27FC236}">
                  <a16:creationId xmlns:a16="http://schemas.microsoft.com/office/drawing/2014/main" id="{BD5897D5-9483-4DD2-98DA-FFEFCE2CE63D}"/>
                </a:ext>
              </a:extLst>
            </p:cNvPr>
            <p:cNvSpPr/>
            <p:nvPr/>
          </p:nvSpPr>
          <p:spPr>
            <a:xfrm>
              <a:off x="4367600" y="3780475"/>
              <a:ext cx="279042" cy="144959"/>
            </a:xfrm>
            <a:prstGeom prst="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35" name="Nuoli: Oikea 134">
              <a:extLst>
                <a:ext uri="{FF2B5EF4-FFF2-40B4-BE49-F238E27FC236}">
                  <a16:creationId xmlns:a16="http://schemas.microsoft.com/office/drawing/2014/main" id="{B216D9C8-7D4A-4420-90D6-E582DB874367}"/>
                </a:ext>
              </a:extLst>
            </p:cNvPr>
            <p:cNvSpPr/>
            <p:nvPr/>
          </p:nvSpPr>
          <p:spPr>
            <a:xfrm rot="18791347">
              <a:off x="4520602" y="3562694"/>
              <a:ext cx="443141" cy="315153"/>
            </a:xfrm>
            <a:prstGeom prst="rightArrow">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36" name="Suorakulmio 135">
              <a:extLst>
                <a:ext uri="{FF2B5EF4-FFF2-40B4-BE49-F238E27FC236}">
                  <a16:creationId xmlns:a16="http://schemas.microsoft.com/office/drawing/2014/main" id="{0358C0BB-F681-4823-A34E-35FD8C0477BB}"/>
                </a:ext>
              </a:extLst>
            </p:cNvPr>
            <p:cNvSpPr/>
            <p:nvPr/>
          </p:nvSpPr>
          <p:spPr>
            <a:xfrm>
              <a:off x="4365316" y="4525472"/>
              <a:ext cx="279042" cy="144959"/>
            </a:xfrm>
            <a:prstGeom prst="rect">
              <a:avLst/>
            </a:prstGeom>
            <a:solidFill>
              <a:srgbClr val="5DCEAF"/>
            </a:solidFill>
            <a:ln w="12700" cap="flat" cmpd="sng" algn="ctr">
              <a:solidFill>
                <a:srgbClr val="5DCEA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37" name="Nuoli: Oikea 136">
              <a:extLst>
                <a:ext uri="{FF2B5EF4-FFF2-40B4-BE49-F238E27FC236}">
                  <a16:creationId xmlns:a16="http://schemas.microsoft.com/office/drawing/2014/main" id="{C5C9EC43-C5FA-4F3B-9E3E-9DA9379834A4}"/>
                </a:ext>
              </a:extLst>
            </p:cNvPr>
            <p:cNvSpPr/>
            <p:nvPr/>
          </p:nvSpPr>
          <p:spPr>
            <a:xfrm rot="2745214">
              <a:off x="4531183" y="4571242"/>
              <a:ext cx="443141" cy="315153"/>
            </a:xfrm>
            <a:prstGeom prst="rightArrow">
              <a:avLst/>
            </a:prstGeom>
            <a:solidFill>
              <a:srgbClr val="5DCEAF"/>
            </a:solidFill>
            <a:ln w="12700" cap="flat" cmpd="sng" algn="ctr">
              <a:solidFill>
                <a:srgbClr val="5DCEA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grpSp>
      <p:grpSp>
        <p:nvGrpSpPr>
          <p:cNvPr id="3" name="Ryhmä 2">
            <a:extLst>
              <a:ext uri="{FF2B5EF4-FFF2-40B4-BE49-F238E27FC236}">
                <a16:creationId xmlns:a16="http://schemas.microsoft.com/office/drawing/2014/main" id="{D102D53C-021F-44CC-B7DC-C38FEC4EF34A}"/>
              </a:ext>
            </a:extLst>
          </p:cNvPr>
          <p:cNvGrpSpPr/>
          <p:nvPr/>
        </p:nvGrpSpPr>
        <p:grpSpPr>
          <a:xfrm rot="16200000">
            <a:off x="4625011" y="2869640"/>
            <a:ext cx="4743889" cy="2502578"/>
            <a:chOff x="956740" y="5081953"/>
            <a:chExt cx="4013404" cy="2271503"/>
          </a:xfrm>
        </p:grpSpPr>
        <p:sp>
          <p:nvSpPr>
            <p:cNvPr id="106" name="Suorakulmio: Pyöristetyt kulmat 105">
              <a:extLst>
                <a:ext uri="{FF2B5EF4-FFF2-40B4-BE49-F238E27FC236}">
                  <a16:creationId xmlns:a16="http://schemas.microsoft.com/office/drawing/2014/main" id="{43B7C9C9-89E5-40CF-90C6-DF382954D2FE}"/>
                </a:ext>
              </a:extLst>
            </p:cNvPr>
            <p:cNvSpPr/>
            <p:nvPr/>
          </p:nvSpPr>
          <p:spPr>
            <a:xfrm rot="16200000">
              <a:off x="995839" y="5091246"/>
              <a:ext cx="693766" cy="675179"/>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07" name="Kuva 106">
              <a:extLst>
                <a:ext uri="{FF2B5EF4-FFF2-40B4-BE49-F238E27FC236}">
                  <a16:creationId xmlns:a16="http://schemas.microsoft.com/office/drawing/2014/main" id="{39D32588-5DD2-48AC-A988-5183722B034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1007331" y="5033895"/>
              <a:ext cx="648918" cy="750100"/>
            </a:xfrm>
            <a:prstGeom prst="rect">
              <a:avLst/>
            </a:prstGeom>
          </p:spPr>
        </p:pic>
        <p:sp>
          <p:nvSpPr>
            <p:cNvPr id="108" name="Suorakulmio: Pyöristetyt kulmat 107">
              <a:extLst>
                <a:ext uri="{FF2B5EF4-FFF2-40B4-BE49-F238E27FC236}">
                  <a16:creationId xmlns:a16="http://schemas.microsoft.com/office/drawing/2014/main" id="{79A6D4B8-4383-46FF-BC44-E55D293ED056}"/>
                </a:ext>
              </a:extLst>
            </p:cNvPr>
            <p:cNvSpPr/>
            <p:nvPr/>
          </p:nvSpPr>
          <p:spPr>
            <a:xfrm rot="16200000">
              <a:off x="1001529" y="5876687"/>
              <a:ext cx="693766" cy="675179"/>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09" name="Kuva 108">
              <a:extLst>
                <a:ext uri="{FF2B5EF4-FFF2-40B4-BE49-F238E27FC236}">
                  <a16:creationId xmlns:a16="http://schemas.microsoft.com/office/drawing/2014/main" id="{7B317991-487C-400C-8B50-E41763BD1C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1013021" y="5819337"/>
              <a:ext cx="648918" cy="750100"/>
            </a:xfrm>
            <a:prstGeom prst="rect">
              <a:avLst/>
            </a:prstGeom>
          </p:spPr>
        </p:pic>
        <p:sp>
          <p:nvSpPr>
            <p:cNvPr id="110" name="Suorakulmio: Pyöristetyt kulmat 109">
              <a:extLst>
                <a:ext uri="{FF2B5EF4-FFF2-40B4-BE49-F238E27FC236}">
                  <a16:creationId xmlns:a16="http://schemas.microsoft.com/office/drawing/2014/main" id="{7A26BE18-68AC-4273-92BA-61104CD4F84D}"/>
                </a:ext>
              </a:extLst>
            </p:cNvPr>
            <p:cNvSpPr/>
            <p:nvPr/>
          </p:nvSpPr>
          <p:spPr>
            <a:xfrm rot="16200000">
              <a:off x="1001529" y="6668982"/>
              <a:ext cx="693766" cy="675179"/>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11" name="Kuva 110">
              <a:extLst>
                <a:ext uri="{FF2B5EF4-FFF2-40B4-BE49-F238E27FC236}">
                  <a16:creationId xmlns:a16="http://schemas.microsoft.com/office/drawing/2014/main" id="{8A23874D-6642-4E64-9033-A3073CB412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1013021" y="6611631"/>
              <a:ext cx="648918" cy="750100"/>
            </a:xfrm>
            <a:prstGeom prst="rect">
              <a:avLst/>
            </a:prstGeom>
          </p:spPr>
        </p:pic>
        <p:sp>
          <p:nvSpPr>
            <p:cNvPr id="114" name="Suorakulmio: Pyöristetyt kulmat 113">
              <a:extLst>
                <a:ext uri="{FF2B5EF4-FFF2-40B4-BE49-F238E27FC236}">
                  <a16:creationId xmlns:a16="http://schemas.microsoft.com/office/drawing/2014/main" id="{E6776946-0606-47CD-B903-E90BE1727D70}"/>
                </a:ext>
              </a:extLst>
            </p:cNvPr>
            <p:cNvSpPr/>
            <p:nvPr/>
          </p:nvSpPr>
          <p:spPr>
            <a:xfrm rot="16200000">
              <a:off x="2652726" y="5091247"/>
              <a:ext cx="693766" cy="675179"/>
            </a:xfrm>
            <a:prstGeom prst="roundRect">
              <a:avLst/>
            </a:prstGeom>
            <a:solidFill>
              <a:srgbClr val="FFFF00"/>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5" name="Suorakulmio: Pyöristetyt kulmat 114">
              <a:extLst>
                <a:ext uri="{FF2B5EF4-FFF2-40B4-BE49-F238E27FC236}">
                  <a16:creationId xmlns:a16="http://schemas.microsoft.com/office/drawing/2014/main" id="{63C505A4-23FC-448A-B479-E4EA0C83418F}"/>
                </a:ext>
              </a:extLst>
            </p:cNvPr>
            <p:cNvSpPr/>
            <p:nvPr/>
          </p:nvSpPr>
          <p:spPr>
            <a:xfrm rot="16200000">
              <a:off x="2652726" y="5876688"/>
              <a:ext cx="693766" cy="675179"/>
            </a:xfrm>
            <a:prstGeom prst="roundRect">
              <a:avLst/>
            </a:prstGeom>
            <a:solidFill>
              <a:srgbClr val="F14124"/>
            </a:solidFill>
            <a:ln w="12700" cap="flat" cmpd="sng" algn="ctr">
              <a:solidFill>
                <a:srgbClr val="F1412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6" name="Suorakulmio: Pyöristetyt kulmat 115">
              <a:extLst>
                <a:ext uri="{FF2B5EF4-FFF2-40B4-BE49-F238E27FC236}">
                  <a16:creationId xmlns:a16="http://schemas.microsoft.com/office/drawing/2014/main" id="{F5E587BD-05B5-4F1A-8C3C-950AADB2F456}"/>
                </a:ext>
              </a:extLst>
            </p:cNvPr>
            <p:cNvSpPr/>
            <p:nvPr/>
          </p:nvSpPr>
          <p:spPr>
            <a:xfrm rot="16200000">
              <a:off x="2652726" y="6668983"/>
              <a:ext cx="693766" cy="675179"/>
            </a:xfrm>
            <a:prstGeom prst="roundRect">
              <a:avLst/>
            </a:prstGeom>
            <a:solidFill>
              <a:srgbClr val="7030A0"/>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19" name="Kuva 118" descr="Ohje">
              <a:extLst>
                <a:ext uri="{FF2B5EF4-FFF2-40B4-BE49-F238E27FC236}">
                  <a16:creationId xmlns:a16="http://schemas.microsoft.com/office/drawing/2014/main" id="{C69F2E06-2830-44CF-A681-DAB5C2A2B9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659777" y="5152012"/>
              <a:ext cx="679664" cy="564885"/>
            </a:xfrm>
            <a:prstGeom prst="rect">
              <a:avLst/>
            </a:prstGeom>
          </p:spPr>
        </p:pic>
        <p:pic>
          <p:nvPicPr>
            <p:cNvPr id="120" name="Kuva 119" descr="Ohje">
              <a:extLst>
                <a:ext uri="{FF2B5EF4-FFF2-40B4-BE49-F238E27FC236}">
                  <a16:creationId xmlns:a16="http://schemas.microsoft.com/office/drawing/2014/main" id="{1E66EE23-867C-4A01-9C33-CA85AE90B5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665464" y="5933377"/>
              <a:ext cx="679664" cy="564885"/>
            </a:xfrm>
            <a:prstGeom prst="rect">
              <a:avLst/>
            </a:prstGeom>
          </p:spPr>
        </p:pic>
        <p:pic>
          <p:nvPicPr>
            <p:cNvPr id="121" name="Kuva 120" descr="Ohje">
              <a:extLst>
                <a:ext uri="{FF2B5EF4-FFF2-40B4-BE49-F238E27FC236}">
                  <a16:creationId xmlns:a16="http://schemas.microsoft.com/office/drawing/2014/main" id="{04FAB6D9-459D-4A2A-B009-F82E0B713D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659777" y="6725673"/>
              <a:ext cx="679664" cy="564885"/>
            </a:xfrm>
            <a:prstGeom prst="rect">
              <a:avLst/>
            </a:prstGeom>
          </p:spPr>
        </p:pic>
        <p:sp>
          <p:nvSpPr>
            <p:cNvPr id="124" name="On yhtä kuin 123">
              <a:extLst>
                <a:ext uri="{FF2B5EF4-FFF2-40B4-BE49-F238E27FC236}">
                  <a16:creationId xmlns:a16="http://schemas.microsoft.com/office/drawing/2014/main" id="{538CB5A3-5005-4BD8-A739-E34BC25203B3}"/>
                </a:ext>
              </a:extLst>
            </p:cNvPr>
            <p:cNvSpPr/>
            <p:nvPr/>
          </p:nvSpPr>
          <p:spPr>
            <a:xfrm>
              <a:off x="3431932" y="5160451"/>
              <a:ext cx="675179" cy="494152"/>
            </a:xfrm>
            <a:prstGeom prst="mathEqual">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sp>
          <p:nvSpPr>
            <p:cNvPr id="125" name="On yhtä kuin 124">
              <a:extLst>
                <a:ext uri="{FF2B5EF4-FFF2-40B4-BE49-F238E27FC236}">
                  <a16:creationId xmlns:a16="http://schemas.microsoft.com/office/drawing/2014/main" id="{4051E402-57AA-495C-92EE-F2EB84F750D4}"/>
                </a:ext>
              </a:extLst>
            </p:cNvPr>
            <p:cNvSpPr/>
            <p:nvPr/>
          </p:nvSpPr>
          <p:spPr>
            <a:xfrm>
              <a:off x="3442154" y="5966640"/>
              <a:ext cx="675179" cy="494152"/>
            </a:xfrm>
            <a:prstGeom prst="mathEqual">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sp>
          <p:nvSpPr>
            <p:cNvPr id="126" name="On yhtä kuin 125">
              <a:extLst>
                <a:ext uri="{FF2B5EF4-FFF2-40B4-BE49-F238E27FC236}">
                  <a16:creationId xmlns:a16="http://schemas.microsoft.com/office/drawing/2014/main" id="{03B2D700-6644-4027-806F-85156D19D83E}"/>
                </a:ext>
              </a:extLst>
            </p:cNvPr>
            <p:cNvSpPr/>
            <p:nvPr/>
          </p:nvSpPr>
          <p:spPr>
            <a:xfrm>
              <a:off x="3442154" y="6739605"/>
              <a:ext cx="675179" cy="494152"/>
            </a:xfrm>
            <a:prstGeom prst="mathEqual">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Trebuchet MS"/>
                <a:ea typeface="+mn-ea"/>
                <a:cs typeface="+mn-cs"/>
              </a:endParaRPr>
            </a:p>
          </p:txBody>
        </p:sp>
        <p:sp>
          <p:nvSpPr>
            <p:cNvPr id="129" name="Plusmerkki 128">
              <a:extLst>
                <a:ext uri="{FF2B5EF4-FFF2-40B4-BE49-F238E27FC236}">
                  <a16:creationId xmlns:a16="http://schemas.microsoft.com/office/drawing/2014/main" id="{B8FB2C43-5B0F-4475-8ED4-2473E2F05EC6}"/>
                </a:ext>
              </a:extLst>
            </p:cNvPr>
            <p:cNvSpPr/>
            <p:nvPr/>
          </p:nvSpPr>
          <p:spPr>
            <a:xfrm>
              <a:off x="1881891" y="5165335"/>
              <a:ext cx="541434" cy="494152"/>
            </a:xfrm>
            <a:prstGeom prst="mathPlu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30" name="Plusmerkki 129">
              <a:extLst>
                <a:ext uri="{FF2B5EF4-FFF2-40B4-BE49-F238E27FC236}">
                  <a16:creationId xmlns:a16="http://schemas.microsoft.com/office/drawing/2014/main" id="{4A4D284D-AEC3-4C13-8BCB-50CA0289E70A}"/>
                </a:ext>
              </a:extLst>
            </p:cNvPr>
            <p:cNvSpPr/>
            <p:nvPr/>
          </p:nvSpPr>
          <p:spPr>
            <a:xfrm>
              <a:off x="1881891" y="5965227"/>
              <a:ext cx="541434" cy="494152"/>
            </a:xfrm>
            <a:prstGeom prst="mathPlu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31" name="Plusmerkki 130">
              <a:extLst>
                <a:ext uri="{FF2B5EF4-FFF2-40B4-BE49-F238E27FC236}">
                  <a16:creationId xmlns:a16="http://schemas.microsoft.com/office/drawing/2014/main" id="{45CA3731-D775-4359-924B-31DD04E3C839}"/>
                </a:ext>
              </a:extLst>
            </p:cNvPr>
            <p:cNvSpPr/>
            <p:nvPr/>
          </p:nvSpPr>
          <p:spPr>
            <a:xfrm>
              <a:off x="1883413" y="6765118"/>
              <a:ext cx="541434" cy="494152"/>
            </a:xfrm>
            <a:prstGeom prst="mathPlu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38" name="Kuva 137" descr="Merikilpikonna">
              <a:extLst>
                <a:ext uri="{FF2B5EF4-FFF2-40B4-BE49-F238E27FC236}">
                  <a16:creationId xmlns:a16="http://schemas.microsoft.com/office/drawing/2014/main" id="{88657AE3-0598-4E62-B5A3-38415FD5E8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4292983" y="5146393"/>
              <a:ext cx="679664" cy="564885"/>
            </a:xfrm>
            <a:prstGeom prst="rect">
              <a:avLst/>
            </a:prstGeom>
          </p:spPr>
        </p:pic>
        <p:sp>
          <p:nvSpPr>
            <p:cNvPr id="139" name="Kahdeksankulmio 138">
              <a:extLst>
                <a:ext uri="{FF2B5EF4-FFF2-40B4-BE49-F238E27FC236}">
                  <a16:creationId xmlns:a16="http://schemas.microsoft.com/office/drawing/2014/main" id="{1B19191D-9464-42D9-8C5D-6F795803A5EC}"/>
                </a:ext>
              </a:extLst>
            </p:cNvPr>
            <p:cNvSpPr/>
            <p:nvPr/>
          </p:nvSpPr>
          <p:spPr>
            <a:xfrm rot="5400000">
              <a:off x="4284632" y="5888507"/>
              <a:ext cx="724379" cy="646645"/>
            </a:xfrm>
            <a:prstGeom prst="octagon">
              <a:avLst/>
            </a:prstGeom>
            <a:solidFill>
              <a:srgbClr val="F14124"/>
            </a:solidFill>
            <a:ln w="12700" cap="flat" cmpd="sng" algn="ctr">
              <a:solidFill>
                <a:srgbClr val="F1412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white"/>
                  </a:solidFill>
                  <a:effectLst/>
                  <a:uLnTx/>
                  <a:uFillTx/>
                  <a:latin typeface="Trebuchet MS"/>
                  <a:ea typeface="+mn-ea"/>
                  <a:cs typeface="+mn-cs"/>
                </a:rPr>
                <a:t>STOP</a:t>
              </a:r>
            </a:p>
          </p:txBody>
        </p:sp>
        <p:pic>
          <p:nvPicPr>
            <p:cNvPr id="140" name="Kuva 139" descr="Tanssi">
              <a:extLst>
                <a:ext uri="{FF2B5EF4-FFF2-40B4-BE49-F238E27FC236}">
                  <a16:creationId xmlns:a16="http://schemas.microsoft.com/office/drawing/2014/main" id="{375B5DC5-549B-4663-970A-6615EEA97A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4333899" y="6724129"/>
              <a:ext cx="679664" cy="564885"/>
            </a:xfrm>
            <a:prstGeom prst="rect">
              <a:avLst/>
            </a:prstGeom>
          </p:spPr>
        </p:pic>
      </p:grpSp>
    </p:spTree>
    <p:extLst>
      <p:ext uri="{BB962C8B-B14F-4D97-AF65-F5344CB8AC3E}">
        <p14:creationId xmlns:p14="http://schemas.microsoft.com/office/powerpoint/2010/main" val="380203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36DE5-C0D9-4318-86C9-E1E4162FD7DC}"/>
              </a:ext>
            </a:extLst>
          </p:cNvPr>
          <p:cNvSpPr>
            <a:spLocks noGrp="1"/>
          </p:cNvSpPr>
          <p:nvPr>
            <p:ph type="title"/>
          </p:nvPr>
        </p:nvSpPr>
        <p:spPr/>
        <p:txBody>
          <a:bodyPr/>
          <a:lstStyle/>
          <a:p>
            <a:r>
              <a:rPr lang="fi-FI" b="1" dirty="0"/>
              <a:t>Tehtävän 2 malliratkaisu</a:t>
            </a:r>
          </a:p>
        </p:txBody>
      </p:sp>
      <p:grpSp>
        <p:nvGrpSpPr>
          <p:cNvPr id="25" name="Ryhmä 24">
            <a:extLst>
              <a:ext uri="{FF2B5EF4-FFF2-40B4-BE49-F238E27FC236}">
                <a16:creationId xmlns:a16="http://schemas.microsoft.com/office/drawing/2014/main" id="{CDF10B7A-0465-47AE-BAE7-DA373D1A1B58}"/>
              </a:ext>
            </a:extLst>
          </p:cNvPr>
          <p:cNvGrpSpPr/>
          <p:nvPr/>
        </p:nvGrpSpPr>
        <p:grpSpPr>
          <a:xfrm rot="16200000">
            <a:off x="2209112" y="431882"/>
            <a:ext cx="4303060" cy="6820675"/>
            <a:chOff x="565482" y="1038156"/>
            <a:chExt cx="5606711" cy="8187022"/>
          </a:xfrm>
        </p:grpSpPr>
        <p:sp>
          <p:nvSpPr>
            <p:cNvPr id="48" name="Suorakulmio: Pyöristetyt kulmat 47">
              <a:extLst>
                <a:ext uri="{FF2B5EF4-FFF2-40B4-BE49-F238E27FC236}">
                  <a16:creationId xmlns:a16="http://schemas.microsoft.com/office/drawing/2014/main" id="{8CB90CEB-0C94-440D-9B0C-3DE1F85D2F1C}"/>
                </a:ext>
              </a:extLst>
            </p:cNvPr>
            <p:cNvSpPr/>
            <p:nvPr/>
          </p:nvSpPr>
          <p:spPr>
            <a:xfrm>
              <a:off x="565482" y="1092227"/>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49" name="Kuva 48">
              <a:extLst>
                <a:ext uri="{FF2B5EF4-FFF2-40B4-BE49-F238E27FC236}">
                  <a16:creationId xmlns:a16="http://schemas.microsoft.com/office/drawing/2014/main" id="{39A6F837-4E43-4D8E-ADB5-6637AC2793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0800000">
              <a:off x="599315" y="1038156"/>
              <a:ext cx="979080" cy="1082700"/>
            </a:xfrm>
            <a:prstGeom prst="rect">
              <a:avLst/>
            </a:prstGeom>
          </p:spPr>
        </p:pic>
        <p:sp>
          <p:nvSpPr>
            <p:cNvPr id="50" name="Suorakulmio: Pyöristetyt kulmat 49">
              <a:extLst>
                <a:ext uri="{FF2B5EF4-FFF2-40B4-BE49-F238E27FC236}">
                  <a16:creationId xmlns:a16="http://schemas.microsoft.com/office/drawing/2014/main" id="{1370B024-615C-4A46-86A2-BC5BBB95E519}"/>
                </a:ext>
              </a:extLst>
            </p:cNvPr>
            <p:cNvSpPr/>
            <p:nvPr/>
          </p:nvSpPr>
          <p:spPr>
            <a:xfrm>
              <a:off x="565482" y="2298758"/>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1" name="Suorakulmio: Pyöristetyt kulmat 50">
              <a:extLst>
                <a:ext uri="{FF2B5EF4-FFF2-40B4-BE49-F238E27FC236}">
                  <a16:creationId xmlns:a16="http://schemas.microsoft.com/office/drawing/2014/main" id="{8C6500A6-A61A-4B50-B8E8-97E116ACE868}"/>
                </a:ext>
              </a:extLst>
            </p:cNvPr>
            <p:cNvSpPr/>
            <p:nvPr/>
          </p:nvSpPr>
          <p:spPr>
            <a:xfrm>
              <a:off x="1985206" y="2298758"/>
              <a:ext cx="1046747" cy="974558"/>
            </a:xfrm>
            <a:prstGeom prst="roundRect">
              <a:avLst/>
            </a:prstGeom>
            <a:solidFill>
              <a:srgbClr val="5DCEAF"/>
            </a:solidFill>
            <a:ln w="12700" cap="flat" cmpd="sng" algn="ctr">
              <a:solidFill>
                <a:srgbClr val="5DCEA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2" name="Suorakulmio: Pyöristetyt kulmat 51">
              <a:extLst>
                <a:ext uri="{FF2B5EF4-FFF2-40B4-BE49-F238E27FC236}">
                  <a16:creationId xmlns:a16="http://schemas.microsoft.com/office/drawing/2014/main" id="{CFEC283A-04AE-43F6-BDFF-51DDFA05EB83}"/>
                </a:ext>
              </a:extLst>
            </p:cNvPr>
            <p:cNvSpPr/>
            <p:nvPr/>
          </p:nvSpPr>
          <p:spPr>
            <a:xfrm>
              <a:off x="3031953" y="3273316"/>
              <a:ext cx="1046747" cy="974558"/>
            </a:xfrm>
            <a:prstGeom prst="roundRect">
              <a:avLst/>
            </a:prstGeom>
            <a:solidFill>
              <a:srgbClr val="5DCEAF"/>
            </a:solidFill>
            <a:ln w="12700" cap="flat" cmpd="sng" algn="ctr">
              <a:solidFill>
                <a:srgbClr val="5DCEA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53" name="Suorakulmio: Pyöristetyt kulmat 52">
              <a:extLst>
                <a:ext uri="{FF2B5EF4-FFF2-40B4-BE49-F238E27FC236}">
                  <a16:creationId xmlns:a16="http://schemas.microsoft.com/office/drawing/2014/main" id="{D6CF1D18-0F7B-4E80-8B00-B599D3C06493}"/>
                </a:ext>
              </a:extLst>
            </p:cNvPr>
            <p:cNvSpPr/>
            <p:nvPr/>
          </p:nvSpPr>
          <p:spPr>
            <a:xfrm>
              <a:off x="3031952" y="4429074"/>
              <a:ext cx="1046747" cy="974558"/>
            </a:xfrm>
            <a:prstGeom prst="roundRect">
              <a:avLst/>
            </a:prstGeom>
            <a:solidFill>
              <a:srgbClr val="5ECCF3"/>
            </a:solidFill>
            <a:ln w="12700" cap="flat" cmpd="sng" algn="ctr">
              <a:solidFill>
                <a:srgbClr val="5ECCF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4" name="Suorakulmio: Pyöristetyt kulmat 53">
              <a:extLst>
                <a:ext uri="{FF2B5EF4-FFF2-40B4-BE49-F238E27FC236}">
                  <a16:creationId xmlns:a16="http://schemas.microsoft.com/office/drawing/2014/main" id="{9D7326BE-616C-486E-987D-04774763564B}"/>
                </a:ext>
              </a:extLst>
            </p:cNvPr>
            <p:cNvSpPr/>
            <p:nvPr/>
          </p:nvSpPr>
          <p:spPr>
            <a:xfrm>
              <a:off x="599314" y="4429074"/>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5" name="Suorakulmio: Pyöristetyt kulmat 54">
              <a:extLst>
                <a:ext uri="{FF2B5EF4-FFF2-40B4-BE49-F238E27FC236}">
                  <a16:creationId xmlns:a16="http://schemas.microsoft.com/office/drawing/2014/main" id="{4C5D2969-F0FF-48CF-916E-00F7FB19AE75}"/>
                </a:ext>
              </a:extLst>
            </p:cNvPr>
            <p:cNvSpPr/>
            <p:nvPr/>
          </p:nvSpPr>
          <p:spPr>
            <a:xfrm>
              <a:off x="1815633" y="4429074"/>
              <a:ext cx="1046747" cy="974558"/>
            </a:xfrm>
            <a:prstGeom prst="roundRect">
              <a:avLst/>
            </a:prstGeom>
            <a:solidFill>
              <a:srgbClr val="FFFF00"/>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6" name="Suorakulmio: Pyöristetyt kulmat 55">
              <a:extLst>
                <a:ext uri="{FF2B5EF4-FFF2-40B4-BE49-F238E27FC236}">
                  <a16:creationId xmlns:a16="http://schemas.microsoft.com/office/drawing/2014/main" id="{2D0A5508-CB98-4CAD-962C-DC934D04FEBE}"/>
                </a:ext>
              </a:extLst>
            </p:cNvPr>
            <p:cNvSpPr/>
            <p:nvPr/>
          </p:nvSpPr>
          <p:spPr>
            <a:xfrm>
              <a:off x="599314" y="5584832"/>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7" name="Suorakulmio: Pyöristetyt kulmat 56">
              <a:extLst>
                <a:ext uri="{FF2B5EF4-FFF2-40B4-BE49-F238E27FC236}">
                  <a16:creationId xmlns:a16="http://schemas.microsoft.com/office/drawing/2014/main" id="{784C097C-6650-4D9D-84CB-548A9CCD894C}"/>
                </a:ext>
              </a:extLst>
            </p:cNvPr>
            <p:cNvSpPr/>
            <p:nvPr/>
          </p:nvSpPr>
          <p:spPr>
            <a:xfrm>
              <a:off x="599314" y="7077745"/>
              <a:ext cx="1046747" cy="974558"/>
            </a:xfrm>
            <a:prstGeom prst="roundRect">
              <a:avLst/>
            </a:prstGeom>
            <a:solidFill>
              <a:srgbClr val="FFFF00"/>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8" name="Suorakulmio: Pyöristetyt kulmat 57">
              <a:extLst>
                <a:ext uri="{FF2B5EF4-FFF2-40B4-BE49-F238E27FC236}">
                  <a16:creationId xmlns:a16="http://schemas.microsoft.com/office/drawing/2014/main" id="{A413305A-B071-45E5-8A30-481317011B59}"/>
                </a:ext>
              </a:extLst>
            </p:cNvPr>
            <p:cNvSpPr/>
            <p:nvPr/>
          </p:nvSpPr>
          <p:spPr>
            <a:xfrm>
              <a:off x="599314" y="8250620"/>
              <a:ext cx="1046747" cy="974558"/>
            </a:xfrm>
            <a:prstGeom prst="roundRect">
              <a:avLst/>
            </a:prstGeom>
            <a:solidFill>
              <a:srgbClr val="FB89F6"/>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59" name="Suorakulmio: Pyöristetyt kulmat 58">
              <a:extLst>
                <a:ext uri="{FF2B5EF4-FFF2-40B4-BE49-F238E27FC236}">
                  <a16:creationId xmlns:a16="http://schemas.microsoft.com/office/drawing/2014/main" id="{1ED918AB-F703-487C-818F-F656EDB696EB}"/>
                </a:ext>
              </a:extLst>
            </p:cNvPr>
            <p:cNvSpPr/>
            <p:nvPr/>
          </p:nvSpPr>
          <p:spPr>
            <a:xfrm>
              <a:off x="4078699" y="8229530"/>
              <a:ext cx="1046747" cy="974558"/>
            </a:xfrm>
            <a:prstGeom prst="round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0" name="Suorakulmio: Pyöristetyt kulmat 59">
              <a:extLst>
                <a:ext uri="{FF2B5EF4-FFF2-40B4-BE49-F238E27FC236}">
                  <a16:creationId xmlns:a16="http://schemas.microsoft.com/office/drawing/2014/main" id="{97C544DE-13FE-4329-B4F3-92B8B36500DC}"/>
                </a:ext>
              </a:extLst>
            </p:cNvPr>
            <p:cNvSpPr/>
            <p:nvPr/>
          </p:nvSpPr>
          <p:spPr>
            <a:xfrm>
              <a:off x="5125446" y="7254972"/>
              <a:ext cx="1046747" cy="974558"/>
            </a:xfrm>
            <a:prstGeom prst="round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1" name="Suorakulmio: Pyöristetyt kulmat 60">
              <a:extLst>
                <a:ext uri="{FF2B5EF4-FFF2-40B4-BE49-F238E27FC236}">
                  <a16:creationId xmlns:a16="http://schemas.microsoft.com/office/drawing/2014/main" id="{1F9B9B87-32AF-4AF5-B9D7-4D92A09720C4}"/>
                </a:ext>
              </a:extLst>
            </p:cNvPr>
            <p:cNvSpPr/>
            <p:nvPr/>
          </p:nvSpPr>
          <p:spPr>
            <a:xfrm>
              <a:off x="5125445" y="5584832"/>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2" name="Suorakulmio: Pyöristetyt kulmat 61">
              <a:extLst>
                <a:ext uri="{FF2B5EF4-FFF2-40B4-BE49-F238E27FC236}">
                  <a16:creationId xmlns:a16="http://schemas.microsoft.com/office/drawing/2014/main" id="{D71AB85A-3393-4C9E-BB80-9C55CD21E06E}"/>
                </a:ext>
              </a:extLst>
            </p:cNvPr>
            <p:cNvSpPr/>
            <p:nvPr/>
          </p:nvSpPr>
          <p:spPr>
            <a:xfrm>
              <a:off x="5125445" y="2298758"/>
              <a:ext cx="1046747" cy="974558"/>
            </a:xfrm>
            <a:prstGeom prst="roundRect">
              <a:avLst/>
            </a:prstGeom>
            <a:solidFill>
              <a:srgbClr val="FFFF00"/>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3" name="Suorakulmio: Pyöristetyt kulmat 62">
              <a:extLst>
                <a:ext uri="{FF2B5EF4-FFF2-40B4-BE49-F238E27FC236}">
                  <a16:creationId xmlns:a16="http://schemas.microsoft.com/office/drawing/2014/main" id="{6F80980C-4E6E-4BBA-BA5E-94B566A91BD8}"/>
                </a:ext>
              </a:extLst>
            </p:cNvPr>
            <p:cNvSpPr/>
            <p:nvPr/>
          </p:nvSpPr>
          <p:spPr>
            <a:xfrm>
              <a:off x="5100259" y="1092954"/>
              <a:ext cx="1046747" cy="974558"/>
            </a:xfrm>
            <a:prstGeom prst="roundRect">
              <a:avLst/>
            </a:prstGeom>
            <a:solidFill>
              <a:srgbClr val="7030A0"/>
            </a:solidFill>
            <a:ln w="12700" cap="flat" cmpd="sng" algn="ctr">
              <a:solidFill>
                <a:srgbClr val="5ECCF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4" name="Nuoli: Oikea 63">
              <a:extLst>
                <a:ext uri="{FF2B5EF4-FFF2-40B4-BE49-F238E27FC236}">
                  <a16:creationId xmlns:a16="http://schemas.microsoft.com/office/drawing/2014/main" id="{4E07E876-7FDB-4CFB-A561-09483B50F321}"/>
                </a:ext>
              </a:extLst>
            </p:cNvPr>
            <p:cNvSpPr/>
            <p:nvPr/>
          </p:nvSpPr>
          <p:spPr>
            <a:xfrm>
              <a:off x="902371" y="2610853"/>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5" name="Nuoli: Oikea 64">
              <a:extLst>
                <a:ext uri="{FF2B5EF4-FFF2-40B4-BE49-F238E27FC236}">
                  <a16:creationId xmlns:a16="http://schemas.microsoft.com/office/drawing/2014/main" id="{FAF52A4D-4D5C-4A36-878F-059FC837D1C4}"/>
                </a:ext>
              </a:extLst>
            </p:cNvPr>
            <p:cNvSpPr/>
            <p:nvPr/>
          </p:nvSpPr>
          <p:spPr>
            <a:xfrm rot="2974732">
              <a:off x="2334127" y="2610853"/>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6" name="Nuoli: Oikea 65">
              <a:extLst>
                <a:ext uri="{FF2B5EF4-FFF2-40B4-BE49-F238E27FC236}">
                  <a16:creationId xmlns:a16="http://schemas.microsoft.com/office/drawing/2014/main" id="{B5ED0C9F-0A9B-4567-BB2C-859C66B1C122}"/>
                </a:ext>
              </a:extLst>
            </p:cNvPr>
            <p:cNvSpPr/>
            <p:nvPr/>
          </p:nvSpPr>
          <p:spPr>
            <a:xfrm rot="5400000">
              <a:off x="3362819" y="3575778"/>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7" name="Nuoli: Oikea 66">
              <a:extLst>
                <a:ext uri="{FF2B5EF4-FFF2-40B4-BE49-F238E27FC236}">
                  <a16:creationId xmlns:a16="http://schemas.microsoft.com/office/drawing/2014/main" id="{56245309-BFC1-4339-80C0-8D1B8F312EAA}"/>
                </a:ext>
              </a:extLst>
            </p:cNvPr>
            <p:cNvSpPr/>
            <p:nvPr/>
          </p:nvSpPr>
          <p:spPr>
            <a:xfrm rot="10800000">
              <a:off x="3342117" y="4737072"/>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8" name="Nuoli: Oikea 67">
              <a:extLst>
                <a:ext uri="{FF2B5EF4-FFF2-40B4-BE49-F238E27FC236}">
                  <a16:creationId xmlns:a16="http://schemas.microsoft.com/office/drawing/2014/main" id="{59DD8AF0-4CD7-488F-A38F-D39ABD31AF15}"/>
                </a:ext>
              </a:extLst>
            </p:cNvPr>
            <p:cNvSpPr/>
            <p:nvPr/>
          </p:nvSpPr>
          <p:spPr>
            <a:xfrm rot="10800000">
              <a:off x="2158334" y="4726494"/>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69" name="Nuoli: Oikea 68">
              <a:extLst>
                <a:ext uri="{FF2B5EF4-FFF2-40B4-BE49-F238E27FC236}">
                  <a16:creationId xmlns:a16="http://schemas.microsoft.com/office/drawing/2014/main" id="{140E8E73-82CA-4B69-9867-8F6C7D031FA6}"/>
                </a:ext>
              </a:extLst>
            </p:cNvPr>
            <p:cNvSpPr/>
            <p:nvPr/>
          </p:nvSpPr>
          <p:spPr>
            <a:xfrm rot="5400000">
              <a:off x="930181" y="4726493"/>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70" name="Nuoli: Oikea 69">
              <a:extLst>
                <a:ext uri="{FF2B5EF4-FFF2-40B4-BE49-F238E27FC236}">
                  <a16:creationId xmlns:a16="http://schemas.microsoft.com/office/drawing/2014/main" id="{78817075-C36C-46D0-A6C0-FBD4C2AFC890}"/>
                </a:ext>
              </a:extLst>
            </p:cNvPr>
            <p:cNvSpPr/>
            <p:nvPr/>
          </p:nvSpPr>
          <p:spPr>
            <a:xfrm rot="5400000">
              <a:off x="930180" y="5882252"/>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71" name="Nuoli: Oikea 70">
              <a:extLst>
                <a:ext uri="{FF2B5EF4-FFF2-40B4-BE49-F238E27FC236}">
                  <a16:creationId xmlns:a16="http://schemas.microsoft.com/office/drawing/2014/main" id="{7F98BF78-AC15-4B74-BC8B-57BF9F2CB5B9}"/>
                </a:ext>
              </a:extLst>
            </p:cNvPr>
            <p:cNvSpPr/>
            <p:nvPr/>
          </p:nvSpPr>
          <p:spPr>
            <a:xfrm rot="5400000">
              <a:off x="930180" y="7375165"/>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72" name="Nuoli: Oikea 71">
              <a:extLst>
                <a:ext uri="{FF2B5EF4-FFF2-40B4-BE49-F238E27FC236}">
                  <a16:creationId xmlns:a16="http://schemas.microsoft.com/office/drawing/2014/main" id="{B1E2FE74-FC16-4BC2-BB63-C1FCA074F958}"/>
                </a:ext>
              </a:extLst>
            </p:cNvPr>
            <p:cNvSpPr/>
            <p:nvPr/>
          </p:nvSpPr>
          <p:spPr>
            <a:xfrm>
              <a:off x="948607" y="8573631"/>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73" name="Nuoli: Oikea 72">
              <a:extLst>
                <a:ext uri="{FF2B5EF4-FFF2-40B4-BE49-F238E27FC236}">
                  <a16:creationId xmlns:a16="http://schemas.microsoft.com/office/drawing/2014/main" id="{DB1BFDFF-908F-4609-BA1C-ED872362071C}"/>
                </a:ext>
              </a:extLst>
            </p:cNvPr>
            <p:cNvSpPr/>
            <p:nvPr/>
          </p:nvSpPr>
          <p:spPr>
            <a:xfrm rot="18875144">
              <a:off x="4409566" y="8548040"/>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74" name="Nuoli: Oikea 73">
              <a:extLst>
                <a:ext uri="{FF2B5EF4-FFF2-40B4-BE49-F238E27FC236}">
                  <a16:creationId xmlns:a16="http://schemas.microsoft.com/office/drawing/2014/main" id="{4E0608DB-BF5B-4A22-8963-A142D04FB8CD}"/>
                </a:ext>
              </a:extLst>
            </p:cNvPr>
            <p:cNvSpPr/>
            <p:nvPr/>
          </p:nvSpPr>
          <p:spPr>
            <a:xfrm rot="16200000">
              <a:off x="5456312" y="7549028"/>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75" name="Nuoli: Oikea 74">
              <a:extLst>
                <a:ext uri="{FF2B5EF4-FFF2-40B4-BE49-F238E27FC236}">
                  <a16:creationId xmlns:a16="http://schemas.microsoft.com/office/drawing/2014/main" id="{0B89803C-3DEC-406C-9D71-C9B32B506F92}"/>
                </a:ext>
              </a:extLst>
            </p:cNvPr>
            <p:cNvSpPr/>
            <p:nvPr/>
          </p:nvSpPr>
          <p:spPr>
            <a:xfrm rot="16200000">
              <a:off x="5456311" y="5882252"/>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76" name="Nuoli: Oikea 75">
              <a:extLst>
                <a:ext uri="{FF2B5EF4-FFF2-40B4-BE49-F238E27FC236}">
                  <a16:creationId xmlns:a16="http://schemas.microsoft.com/office/drawing/2014/main" id="{B51C2861-2754-4589-9F70-AAB907747C7E}"/>
                </a:ext>
              </a:extLst>
            </p:cNvPr>
            <p:cNvSpPr/>
            <p:nvPr/>
          </p:nvSpPr>
          <p:spPr>
            <a:xfrm rot="16200000">
              <a:off x="5431126" y="2608210"/>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77" name="Kuva 76" descr="Tanssi">
              <a:extLst>
                <a:ext uri="{FF2B5EF4-FFF2-40B4-BE49-F238E27FC236}">
                  <a16:creationId xmlns:a16="http://schemas.microsoft.com/office/drawing/2014/main" id="{C0207A69-04EA-488D-B6AC-46995230F5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227631" y="1083213"/>
              <a:ext cx="842372" cy="992586"/>
            </a:xfrm>
            <a:prstGeom prst="rect">
              <a:avLst/>
            </a:prstGeom>
          </p:spPr>
        </p:pic>
      </p:grpSp>
    </p:spTree>
    <p:extLst>
      <p:ext uri="{BB962C8B-B14F-4D97-AF65-F5344CB8AC3E}">
        <p14:creationId xmlns:p14="http://schemas.microsoft.com/office/powerpoint/2010/main" val="417999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3: Rallirata</a:t>
            </a:r>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p:txBody>
          <a:bodyPr>
            <a:normAutofit fontScale="85000" lnSpcReduction="20000"/>
          </a:bodyPr>
          <a:lstStyle/>
          <a:p>
            <a:pPr marL="0" indent="0">
              <a:buNone/>
            </a:pPr>
            <a:r>
              <a:rPr lang="fi-FI" u="sng" dirty="0" err="1"/>
              <a:t>Ohjelmointilohkot</a:t>
            </a:r>
            <a:endParaRPr lang="fi-FI" u="sng" dirty="0"/>
          </a:p>
          <a:p>
            <a:endParaRPr lang="fi-FI" dirty="0"/>
          </a:p>
          <a:p>
            <a:pPr marL="0" indent="0">
              <a:buNone/>
            </a:pPr>
            <a:r>
              <a:rPr lang="fi-FI" dirty="0"/>
              <a:t>Kaikki yhden </a:t>
            </a:r>
            <a:r>
              <a:rPr lang="fi-FI" dirty="0" err="1"/>
              <a:t>Indi</a:t>
            </a:r>
            <a:r>
              <a:rPr lang="fi-FI" dirty="0"/>
              <a:t>-salkun lohkot (3x Green ym.)</a:t>
            </a:r>
          </a:p>
          <a:p>
            <a:pPr marL="0" indent="0">
              <a:buNone/>
            </a:pPr>
            <a:endParaRPr lang="fi-FI" dirty="0"/>
          </a:p>
          <a:p>
            <a:pPr marL="0" indent="0">
              <a:buNone/>
            </a:pPr>
            <a:r>
              <a:rPr lang="fi-FI" u="sng" dirty="0"/>
              <a:t>Välineet</a:t>
            </a:r>
          </a:p>
          <a:p>
            <a:endParaRPr lang="fi-FI" dirty="0"/>
          </a:p>
          <a:p>
            <a:pPr marL="285750" indent="-285750"/>
            <a:r>
              <a:rPr lang="fi-FI" dirty="0"/>
              <a:t>Ruutuvihko, esim. matematiikan</a:t>
            </a:r>
          </a:p>
          <a:p>
            <a:pPr marL="285750" indent="-285750"/>
            <a:r>
              <a:rPr lang="fi-FI" dirty="0"/>
              <a:t>Iso kulmaviivain (luokan yhteinen)</a:t>
            </a:r>
          </a:p>
          <a:p>
            <a:endParaRPr lang="fi-FI" dirty="0"/>
          </a:p>
          <a:p>
            <a:pPr marL="0" indent="0">
              <a:buNone/>
            </a:pPr>
            <a:r>
              <a:rPr lang="fi-FI" u="sng" dirty="0"/>
              <a:t>Ohje</a:t>
            </a:r>
          </a:p>
          <a:p>
            <a:endParaRPr lang="fi-FI" dirty="0"/>
          </a:p>
          <a:p>
            <a:pPr marL="0" indent="0">
              <a:buNone/>
            </a:pPr>
            <a:r>
              <a:rPr lang="fi-FI" dirty="0"/>
              <a:t>Silmukka eli </a:t>
            </a:r>
            <a:r>
              <a:rPr lang="fi-FI" dirty="0" err="1"/>
              <a:t>toistolauseke</a:t>
            </a:r>
            <a:r>
              <a:rPr lang="fi-FI" dirty="0"/>
              <a:t> on ohjelmoinnissa yleisesti käytetty työkalu, jolla pystytään toistamaan samaa asiaa joko loputtomasti tai esimerkiksi siihen asti, että haluttu ehto täyttyy.</a:t>
            </a:r>
          </a:p>
        </p:txBody>
      </p:sp>
    </p:spTree>
    <p:extLst>
      <p:ext uri="{BB962C8B-B14F-4D97-AF65-F5344CB8AC3E}">
        <p14:creationId xmlns:p14="http://schemas.microsoft.com/office/powerpoint/2010/main" val="312915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3: Rallirata</a:t>
            </a:r>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a:xfrm>
            <a:off x="838200" y="1825625"/>
            <a:ext cx="10515600" cy="3073546"/>
          </a:xfrm>
        </p:spPr>
        <p:txBody>
          <a:bodyPr>
            <a:normAutofit fontScale="92500" lnSpcReduction="10000"/>
          </a:bodyPr>
          <a:lstStyle/>
          <a:p>
            <a:pPr marL="0" indent="0">
              <a:buNone/>
            </a:pPr>
            <a:r>
              <a:rPr lang="fi-FI" u="sng" dirty="0"/>
              <a:t>Tehtävät</a:t>
            </a:r>
          </a:p>
          <a:p>
            <a:endParaRPr lang="fi-FI" dirty="0"/>
          </a:p>
          <a:p>
            <a:pPr marL="342900" indent="-342900">
              <a:buFont typeface="+mj-lt"/>
              <a:buAutoNum type="arabicPeriod"/>
            </a:pPr>
            <a:r>
              <a:rPr lang="fi-FI" dirty="0"/>
              <a:t>Kehitä, kokeile ja toteuta annetuilla lohkoilla </a:t>
            </a:r>
            <a:r>
              <a:rPr lang="fi-FI" dirty="0" err="1"/>
              <a:t>Indille</a:t>
            </a:r>
            <a:r>
              <a:rPr lang="fi-FI" dirty="0"/>
              <a:t> rata, jota se jatkaa pysähtymättä uudelleen ja uudelleen (silmukka).</a:t>
            </a:r>
          </a:p>
          <a:p>
            <a:pPr marL="342900" indent="-342900">
              <a:buFont typeface="+mj-lt"/>
              <a:buAutoNum type="arabicPeriod"/>
            </a:pPr>
            <a:r>
              <a:rPr lang="fi-FI" dirty="0"/>
              <a:t>Luo silmukkaan ehto jättämällä johonkin väliin rataa tilaa punaiselle lohkolle. Pysäytä </a:t>
            </a:r>
            <a:r>
              <a:rPr lang="fi-FI" dirty="0" err="1"/>
              <a:t>Indi</a:t>
            </a:r>
            <a:r>
              <a:rPr lang="fi-FI" dirty="0"/>
              <a:t> lisäämällä punainen lohko rataan kesken ohjelman.</a:t>
            </a:r>
          </a:p>
          <a:p>
            <a:pPr marL="342900" indent="-342900">
              <a:buFont typeface="+mj-lt"/>
              <a:buAutoNum type="arabicPeriod"/>
            </a:pPr>
            <a:r>
              <a:rPr lang="fi-FI" dirty="0"/>
              <a:t>Dokumentoi tekemäsi ohjelma piirtämällä se vihkoosi.</a:t>
            </a:r>
          </a:p>
          <a:p>
            <a:pPr marL="342900" indent="-342900">
              <a:buFont typeface="+mj-lt"/>
              <a:buAutoNum type="arabicPeriod"/>
            </a:pPr>
            <a:endParaRPr lang="fi-FI" dirty="0"/>
          </a:p>
          <a:p>
            <a:pPr marL="0" indent="0">
              <a:buNone/>
            </a:pPr>
            <a:r>
              <a:rPr lang="fi-FI" u="sng" dirty="0"/>
              <a:t>Esimerkit toisto- ja ehtolausekkeista </a:t>
            </a:r>
            <a:r>
              <a:rPr lang="fi-FI" u="sng" dirty="0" err="1"/>
              <a:t>Scratchissa</a:t>
            </a:r>
            <a:r>
              <a:rPr lang="fi-FI" u="sng" dirty="0"/>
              <a:t>:</a:t>
            </a:r>
          </a:p>
          <a:p>
            <a:pPr marL="0" indent="0">
              <a:buNone/>
            </a:pPr>
            <a:endParaRPr lang="fi-FI" u="sng" dirty="0"/>
          </a:p>
          <a:p>
            <a:pPr marL="0" indent="0">
              <a:buNone/>
            </a:pPr>
            <a:endParaRPr lang="fi-FI" u="sng" dirty="0"/>
          </a:p>
        </p:txBody>
      </p:sp>
      <p:pic>
        <p:nvPicPr>
          <p:cNvPr id="4" name="Kuva 3">
            <a:extLst>
              <a:ext uri="{FF2B5EF4-FFF2-40B4-BE49-F238E27FC236}">
                <a16:creationId xmlns:a16="http://schemas.microsoft.com/office/drawing/2014/main" id="{2C3220E4-C945-4E0C-B857-292E45D49CA7}"/>
              </a:ext>
            </a:extLst>
          </p:cNvPr>
          <p:cNvPicPr>
            <a:picLocks noChangeAspect="1"/>
          </p:cNvPicPr>
          <p:nvPr/>
        </p:nvPicPr>
        <p:blipFill>
          <a:blip r:embed="rId2"/>
          <a:stretch>
            <a:fillRect/>
          </a:stretch>
        </p:blipFill>
        <p:spPr>
          <a:xfrm>
            <a:off x="1056314" y="5034108"/>
            <a:ext cx="1495634" cy="1209844"/>
          </a:xfrm>
          <a:prstGeom prst="rect">
            <a:avLst/>
          </a:prstGeom>
        </p:spPr>
      </p:pic>
      <p:pic>
        <p:nvPicPr>
          <p:cNvPr id="5" name="Kuva 4">
            <a:extLst>
              <a:ext uri="{FF2B5EF4-FFF2-40B4-BE49-F238E27FC236}">
                <a16:creationId xmlns:a16="http://schemas.microsoft.com/office/drawing/2014/main" id="{1DBC07BD-CE01-4140-96A9-C5C2C84FF954}"/>
              </a:ext>
            </a:extLst>
          </p:cNvPr>
          <p:cNvPicPr>
            <a:picLocks noChangeAspect="1"/>
          </p:cNvPicPr>
          <p:nvPr/>
        </p:nvPicPr>
        <p:blipFill>
          <a:blip r:embed="rId3"/>
          <a:stretch>
            <a:fillRect/>
          </a:stretch>
        </p:blipFill>
        <p:spPr>
          <a:xfrm>
            <a:off x="2879553" y="5034108"/>
            <a:ext cx="2600688" cy="914528"/>
          </a:xfrm>
          <a:prstGeom prst="rect">
            <a:avLst/>
          </a:prstGeom>
        </p:spPr>
      </p:pic>
    </p:spTree>
    <p:extLst>
      <p:ext uri="{BB962C8B-B14F-4D97-AF65-F5344CB8AC3E}">
        <p14:creationId xmlns:p14="http://schemas.microsoft.com/office/powerpoint/2010/main" val="416778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84AF4C-D988-4AA1-B005-FD7B659E804C}"/>
              </a:ext>
            </a:extLst>
          </p:cNvPr>
          <p:cNvSpPr>
            <a:spLocks noGrp="1"/>
          </p:cNvSpPr>
          <p:nvPr>
            <p:ph type="title"/>
          </p:nvPr>
        </p:nvSpPr>
        <p:spPr/>
        <p:txBody>
          <a:bodyPr/>
          <a:lstStyle/>
          <a:p>
            <a:r>
              <a:rPr lang="fi-FI" b="1" dirty="0"/>
              <a:t>Ohjevideo tehtävään 3</a:t>
            </a:r>
          </a:p>
        </p:txBody>
      </p:sp>
      <p:pic>
        <p:nvPicPr>
          <p:cNvPr id="4" name="Online-media 3" title="4. Tehtävä 3: Rallirata">
            <a:hlinkClick r:id="" action="ppaction://media"/>
            <a:extLst>
              <a:ext uri="{FF2B5EF4-FFF2-40B4-BE49-F238E27FC236}">
                <a16:creationId xmlns:a16="http://schemas.microsoft.com/office/drawing/2014/main" id="{58D3E5FF-6917-4666-9CC3-ABD6DB751340}"/>
              </a:ext>
            </a:extLst>
          </p:cNvPr>
          <p:cNvPicPr>
            <a:picLocks noGrp="1" noRot="1" noChangeAspect="1"/>
          </p:cNvPicPr>
          <p:nvPr>
            <p:ph idx="1"/>
            <a:videoFile r:link="rId1"/>
          </p:nvPr>
        </p:nvPicPr>
        <p:blipFill>
          <a:blip r:embed="rId3"/>
          <a:stretch>
            <a:fillRect/>
          </a:stretch>
        </p:blipFill>
        <p:spPr>
          <a:xfrm>
            <a:off x="855677" y="1683803"/>
            <a:ext cx="7520773" cy="4230435"/>
          </a:xfrm>
          <a:prstGeom prst="rect">
            <a:avLst/>
          </a:prstGeom>
          <a:ln w="76200">
            <a:solidFill>
              <a:srgbClr val="7BD2F0"/>
            </a:solidFill>
          </a:ln>
        </p:spPr>
      </p:pic>
    </p:spTree>
    <p:extLst>
      <p:ext uri="{BB962C8B-B14F-4D97-AF65-F5344CB8AC3E}">
        <p14:creationId xmlns:p14="http://schemas.microsoft.com/office/powerpoint/2010/main" val="304507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36DE5-C0D9-4318-86C9-E1E4162FD7DC}"/>
              </a:ext>
            </a:extLst>
          </p:cNvPr>
          <p:cNvSpPr>
            <a:spLocks noGrp="1"/>
          </p:cNvSpPr>
          <p:nvPr>
            <p:ph type="title"/>
          </p:nvPr>
        </p:nvSpPr>
        <p:spPr>
          <a:xfrm>
            <a:off x="461990" y="359754"/>
            <a:ext cx="10515600" cy="1325563"/>
          </a:xfrm>
        </p:spPr>
        <p:txBody>
          <a:bodyPr/>
          <a:lstStyle/>
          <a:p>
            <a:r>
              <a:rPr lang="fi-FI" b="1" dirty="0"/>
              <a:t>Tehtävän 3 malliratkaisuja</a:t>
            </a:r>
          </a:p>
        </p:txBody>
      </p:sp>
      <p:grpSp>
        <p:nvGrpSpPr>
          <p:cNvPr id="113" name="Ryhmä 112">
            <a:extLst>
              <a:ext uri="{FF2B5EF4-FFF2-40B4-BE49-F238E27FC236}">
                <a16:creationId xmlns:a16="http://schemas.microsoft.com/office/drawing/2014/main" id="{DF148DEB-D5A1-4288-8BAF-E850DA5CE17D}"/>
              </a:ext>
            </a:extLst>
          </p:cNvPr>
          <p:cNvGrpSpPr/>
          <p:nvPr/>
        </p:nvGrpSpPr>
        <p:grpSpPr>
          <a:xfrm>
            <a:off x="512755" y="2552150"/>
            <a:ext cx="4897557" cy="2948755"/>
            <a:chOff x="631655" y="1321241"/>
            <a:chExt cx="5582658" cy="3139958"/>
          </a:xfrm>
        </p:grpSpPr>
        <p:sp>
          <p:nvSpPr>
            <p:cNvPr id="114" name="Suorakulmio: Pyöristetyt kulmat 113">
              <a:extLst>
                <a:ext uri="{FF2B5EF4-FFF2-40B4-BE49-F238E27FC236}">
                  <a16:creationId xmlns:a16="http://schemas.microsoft.com/office/drawing/2014/main" id="{FC5B4C4A-A0FB-4DEC-B7DE-2709FE2D8D9B}"/>
                </a:ext>
              </a:extLst>
            </p:cNvPr>
            <p:cNvSpPr/>
            <p:nvPr/>
          </p:nvSpPr>
          <p:spPr>
            <a:xfrm>
              <a:off x="631657" y="2403941"/>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15" name="Kuva 114">
              <a:extLst>
                <a:ext uri="{FF2B5EF4-FFF2-40B4-BE49-F238E27FC236}">
                  <a16:creationId xmlns:a16="http://schemas.microsoft.com/office/drawing/2014/main" id="{A8C93CEB-C5CD-4332-94F3-EBF8B4B925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0800000">
              <a:off x="665490" y="2349870"/>
              <a:ext cx="979080" cy="1082700"/>
            </a:xfrm>
            <a:prstGeom prst="rect">
              <a:avLst/>
            </a:prstGeom>
          </p:spPr>
        </p:pic>
        <p:sp>
          <p:nvSpPr>
            <p:cNvPr id="116" name="Suorakulmio: Pyöristetyt kulmat 115">
              <a:extLst>
                <a:ext uri="{FF2B5EF4-FFF2-40B4-BE49-F238E27FC236}">
                  <a16:creationId xmlns:a16="http://schemas.microsoft.com/office/drawing/2014/main" id="{9F5BA02B-BFED-4C00-AFD3-1D5867258796}"/>
                </a:ext>
              </a:extLst>
            </p:cNvPr>
            <p:cNvSpPr/>
            <p:nvPr/>
          </p:nvSpPr>
          <p:spPr>
            <a:xfrm>
              <a:off x="631657" y="3486641"/>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7" name="Suorakulmio: Pyöristetyt kulmat 116">
              <a:extLst>
                <a:ext uri="{FF2B5EF4-FFF2-40B4-BE49-F238E27FC236}">
                  <a16:creationId xmlns:a16="http://schemas.microsoft.com/office/drawing/2014/main" id="{7851A87E-51CB-42DF-9A90-B4972F4E32CA}"/>
                </a:ext>
              </a:extLst>
            </p:cNvPr>
            <p:cNvSpPr/>
            <p:nvPr/>
          </p:nvSpPr>
          <p:spPr>
            <a:xfrm>
              <a:off x="5167566" y="3486641"/>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8" name="Suorakulmio: Pyöristetyt kulmat 117">
              <a:extLst>
                <a:ext uri="{FF2B5EF4-FFF2-40B4-BE49-F238E27FC236}">
                  <a16:creationId xmlns:a16="http://schemas.microsoft.com/office/drawing/2014/main" id="{CE79DD7D-4812-455D-A106-21ED1F213882}"/>
                </a:ext>
              </a:extLst>
            </p:cNvPr>
            <p:cNvSpPr/>
            <p:nvPr/>
          </p:nvSpPr>
          <p:spPr>
            <a:xfrm>
              <a:off x="631655" y="1321241"/>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9" name="Suorakulmio: Pyöristetyt kulmat 118">
              <a:extLst>
                <a:ext uri="{FF2B5EF4-FFF2-40B4-BE49-F238E27FC236}">
                  <a16:creationId xmlns:a16="http://schemas.microsoft.com/office/drawing/2014/main" id="{8EE4DA7D-96E9-4E0F-8936-CEB31132D92F}"/>
                </a:ext>
              </a:extLst>
            </p:cNvPr>
            <p:cNvSpPr/>
            <p:nvPr/>
          </p:nvSpPr>
          <p:spPr>
            <a:xfrm>
              <a:off x="5167566" y="2403941"/>
              <a:ext cx="1046747" cy="974558"/>
            </a:xfrm>
            <a:prstGeom prst="round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0" name="Suorakulmio: Pyöristetyt kulmat 119">
              <a:extLst>
                <a:ext uri="{FF2B5EF4-FFF2-40B4-BE49-F238E27FC236}">
                  <a16:creationId xmlns:a16="http://schemas.microsoft.com/office/drawing/2014/main" id="{7B5950E8-3C8A-426B-BF91-CE4A48CB7C9C}"/>
                </a:ext>
              </a:extLst>
            </p:cNvPr>
            <p:cNvSpPr/>
            <p:nvPr/>
          </p:nvSpPr>
          <p:spPr>
            <a:xfrm>
              <a:off x="4120819" y="1375312"/>
              <a:ext cx="1046747" cy="974558"/>
            </a:xfrm>
            <a:prstGeom prst="round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1" name="Nuoli: Oikea 120">
              <a:extLst>
                <a:ext uri="{FF2B5EF4-FFF2-40B4-BE49-F238E27FC236}">
                  <a16:creationId xmlns:a16="http://schemas.microsoft.com/office/drawing/2014/main" id="{5FCF5642-693C-4D05-BF92-226476A03B58}"/>
                </a:ext>
              </a:extLst>
            </p:cNvPr>
            <p:cNvSpPr/>
            <p:nvPr/>
          </p:nvSpPr>
          <p:spPr>
            <a:xfrm>
              <a:off x="962522" y="3784061"/>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2" name="Nuoli: Oikea 121">
              <a:extLst>
                <a:ext uri="{FF2B5EF4-FFF2-40B4-BE49-F238E27FC236}">
                  <a16:creationId xmlns:a16="http://schemas.microsoft.com/office/drawing/2014/main" id="{C55DED56-7D47-4171-95F7-B271811FE607}"/>
                </a:ext>
              </a:extLst>
            </p:cNvPr>
            <p:cNvSpPr/>
            <p:nvPr/>
          </p:nvSpPr>
          <p:spPr>
            <a:xfrm rot="16200000">
              <a:off x="5498433" y="3784060"/>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3" name="Nuoli: Oikea 122">
              <a:extLst>
                <a:ext uri="{FF2B5EF4-FFF2-40B4-BE49-F238E27FC236}">
                  <a16:creationId xmlns:a16="http://schemas.microsoft.com/office/drawing/2014/main" id="{66023686-27BE-43C9-8EC8-540BDD4798DE}"/>
                </a:ext>
              </a:extLst>
            </p:cNvPr>
            <p:cNvSpPr/>
            <p:nvPr/>
          </p:nvSpPr>
          <p:spPr>
            <a:xfrm rot="13414594">
              <a:off x="5498433" y="2701361"/>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4" name="Nuoli: Oikea 123">
              <a:extLst>
                <a:ext uri="{FF2B5EF4-FFF2-40B4-BE49-F238E27FC236}">
                  <a16:creationId xmlns:a16="http://schemas.microsoft.com/office/drawing/2014/main" id="{2821B0FC-DE35-4365-87EF-E92997B6D41F}"/>
                </a:ext>
              </a:extLst>
            </p:cNvPr>
            <p:cNvSpPr/>
            <p:nvPr/>
          </p:nvSpPr>
          <p:spPr>
            <a:xfrm rot="10800000">
              <a:off x="4451686" y="1672732"/>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5" name="Nuoli: Oikea 124">
              <a:extLst>
                <a:ext uri="{FF2B5EF4-FFF2-40B4-BE49-F238E27FC236}">
                  <a16:creationId xmlns:a16="http://schemas.microsoft.com/office/drawing/2014/main" id="{DF4A09A8-CAD0-4803-828A-5ACFA564E7D1}"/>
                </a:ext>
              </a:extLst>
            </p:cNvPr>
            <p:cNvSpPr/>
            <p:nvPr/>
          </p:nvSpPr>
          <p:spPr>
            <a:xfrm rot="5400000">
              <a:off x="965169" y="1618661"/>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6" name="Suorakulmio: Pyöristetyt kulmat 125">
              <a:extLst>
                <a:ext uri="{FF2B5EF4-FFF2-40B4-BE49-F238E27FC236}">
                  <a16:creationId xmlns:a16="http://schemas.microsoft.com/office/drawing/2014/main" id="{240A3301-4C06-4C03-A25C-21775031272C}"/>
                </a:ext>
              </a:extLst>
            </p:cNvPr>
            <p:cNvSpPr/>
            <p:nvPr/>
          </p:nvSpPr>
          <p:spPr>
            <a:xfrm>
              <a:off x="2373415" y="1336715"/>
              <a:ext cx="1046747" cy="974558"/>
            </a:xfrm>
            <a:prstGeom prst="roundRect">
              <a:avLst/>
            </a:prstGeom>
            <a:gradFill flip="none" rotWithShape="1">
              <a:gsLst>
                <a:gs pos="0">
                  <a:srgbClr val="F14124">
                    <a:tint val="66000"/>
                    <a:satMod val="160000"/>
                  </a:srgbClr>
                </a:gs>
                <a:gs pos="50000">
                  <a:srgbClr val="F14124">
                    <a:tint val="44500"/>
                    <a:satMod val="160000"/>
                  </a:srgbClr>
                </a:gs>
                <a:gs pos="100000">
                  <a:srgbClr val="F14124">
                    <a:tint val="23500"/>
                    <a:satMod val="160000"/>
                  </a:srgbClr>
                </a:gs>
              </a:gsLst>
              <a:path path="circle">
                <a:fillToRect l="100000" t="100000"/>
              </a:path>
              <a:tileRect r="-100000" b="-100000"/>
            </a:gradFill>
            <a:ln w="57150" cap="flat" cmpd="sng" algn="ctr">
              <a:solidFill>
                <a:srgbClr val="F14124">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white"/>
                  </a:solidFill>
                  <a:effectLst/>
                  <a:uLnTx/>
                  <a:uFillTx/>
                  <a:latin typeface="Trebuchet MS"/>
                  <a:ea typeface="+mn-ea"/>
                  <a:cs typeface="+mn-cs"/>
                </a:rPr>
                <a:t>Vain </a:t>
              </a:r>
              <a:r>
                <a:rPr kumimoji="0" lang="fi-FI" sz="1800" b="0" i="0" u="none" strike="noStrike" kern="0" cap="none" spc="0" normalizeH="0" baseline="0" noProof="0" dirty="0" err="1">
                  <a:ln>
                    <a:noFill/>
                  </a:ln>
                  <a:solidFill>
                    <a:prstClr val="white"/>
                  </a:solidFill>
                  <a:effectLst/>
                  <a:uLnTx/>
                  <a:uFillTx/>
                  <a:latin typeface="Trebuchet MS"/>
                  <a:ea typeface="+mn-ea"/>
                  <a:cs typeface="+mn-cs"/>
                </a:rPr>
                <a:t>teht</a:t>
              </a:r>
              <a:r>
                <a:rPr kumimoji="0" lang="fi-FI" sz="1800" b="0" i="0" u="none" strike="noStrike" kern="0" cap="none" spc="0" normalizeH="0" baseline="0" noProof="0" dirty="0">
                  <a:ln>
                    <a:noFill/>
                  </a:ln>
                  <a:solidFill>
                    <a:prstClr val="white"/>
                  </a:solidFill>
                  <a:effectLst/>
                  <a:uLnTx/>
                  <a:uFillTx/>
                  <a:latin typeface="Trebuchet MS"/>
                  <a:ea typeface="+mn-ea"/>
                  <a:cs typeface="+mn-cs"/>
                </a:rPr>
                <a:t>. 2</a:t>
              </a:r>
            </a:p>
          </p:txBody>
        </p:sp>
      </p:grpSp>
      <p:grpSp>
        <p:nvGrpSpPr>
          <p:cNvPr id="149" name="Ryhmä 148">
            <a:extLst>
              <a:ext uri="{FF2B5EF4-FFF2-40B4-BE49-F238E27FC236}">
                <a16:creationId xmlns:a16="http://schemas.microsoft.com/office/drawing/2014/main" id="{84AF4C67-CA18-41F0-AB41-96A5C03D9F7E}"/>
              </a:ext>
            </a:extLst>
          </p:cNvPr>
          <p:cNvGrpSpPr/>
          <p:nvPr/>
        </p:nvGrpSpPr>
        <p:grpSpPr>
          <a:xfrm>
            <a:off x="6020619" y="2552150"/>
            <a:ext cx="5245796" cy="2948755"/>
            <a:chOff x="445163" y="5435130"/>
            <a:chExt cx="5837583" cy="3142462"/>
          </a:xfrm>
        </p:grpSpPr>
        <p:sp>
          <p:nvSpPr>
            <p:cNvPr id="150" name="Suorakulmio: Pyöristetyt kulmat 149">
              <a:extLst>
                <a:ext uri="{FF2B5EF4-FFF2-40B4-BE49-F238E27FC236}">
                  <a16:creationId xmlns:a16="http://schemas.microsoft.com/office/drawing/2014/main" id="{41E6C9CC-9A19-421D-8B06-C37982B67F48}"/>
                </a:ext>
              </a:extLst>
            </p:cNvPr>
            <p:cNvSpPr/>
            <p:nvPr/>
          </p:nvSpPr>
          <p:spPr>
            <a:xfrm>
              <a:off x="445163" y="5435130"/>
              <a:ext cx="1046747" cy="974558"/>
            </a:xfrm>
            <a:prstGeom prst="roundRect">
              <a:avLst/>
            </a:prstGeom>
            <a:solidFill>
              <a:srgbClr val="5ECCF3"/>
            </a:solidFill>
            <a:ln w="12700" cap="flat" cmpd="sng" algn="ctr">
              <a:solidFill>
                <a:srgbClr val="5ECCF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51" name="Suorakulmio: Pyöristetyt kulmat 150">
              <a:extLst>
                <a:ext uri="{FF2B5EF4-FFF2-40B4-BE49-F238E27FC236}">
                  <a16:creationId xmlns:a16="http://schemas.microsoft.com/office/drawing/2014/main" id="{061F667D-F522-48CC-BF41-F05479131069}"/>
                </a:ext>
              </a:extLst>
            </p:cNvPr>
            <p:cNvSpPr/>
            <p:nvPr/>
          </p:nvSpPr>
          <p:spPr>
            <a:xfrm>
              <a:off x="2918785" y="5435130"/>
              <a:ext cx="1046747" cy="974558"/>
            </a:xfrm>
            <a:prstGeom prst="roundRect">
              <a:avLst/>
            </a:prstGeom>
            <a:solidFill>
              <a:srgbClr val="5ECCF3"/>
            </a:solidFill>
            <a:ln w="12700" cap="flat" cmpd="sng" algn="ctr">
              <a:solidFill>
                <a:srgbClr val="5ECCF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52" name="Suorakulmio: Pyöristetyt kulmat 151">
              <a:extLst>
                <a:ext uri="{FF2B5EF4-FFF2-40B4-BE49-F238E27FC236}">
                  <a16:creationId xmlns:a16="http://schemas.microsoft.com/office/drawing/2014/main" id="{162A960A-F965-4EF9-808F-BE6F29A73849}"/>
                </a:ext>
              </a:extLst>
            </p:cNvPr>
            <p:cNvSpPr/>
            <p:nvPr/>
          </p:nvSpPr>
          <p:spPr>
            <a:xfrm>
              <a:off x="1678402" y="5435130"/>
              <a:ext cx="1046747" cy="974558"/>
            </a:xfrm>
            <a:prstGeom prst="roundRect">
              <a:avLst/>
            </a:prstGeom>
            <a:solidFill>
              <a:srgbClr val="FFFF00"/>
            </a:solidFill>
            <a:ln w="12700" cap="flat" cmpd="sng" algn="ctr">
              <a:solidFill>
                <a:srgbClr val="5ECCF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grpSp>
          <p:nvGrpSpPr>
            <p:cNvPr id="153" name="Ryhmä 152">
              <a:extLst>
                <a:ext uri="{FF2B5EF4-FFF2-40B4-BE49-F238E27FC236}">
                  <a16:creationId xmlns:a16="http://schemas.microsoft.com/office/drawing/2014/main" id="{12DFA254-38F7-45E9-A08E-FDCDE00EEB0B}"/>
                </a:ext>
              </a:extLst>
            </p:cNvPr>
            <p:cNvGrpSpPr/>
            <p:nvPr/>
          </p:nvGrpSpPr>
          <p:grpSpPr>
            <a:xfrm>
              <a:off x="445163" y="5465435"/>
              <a:ext cx="5837583" cy="3112157"/>
              <a:chOff x="445163" y="5465435"/>
              <a:chExt cx="5837583" cy="3112157"/>
            </a:xfrm>
          </p:grpSpPr>
          <p:sp>
            <p:nvSpPr>
              <p:cNvPr id="154" name="Suorakulmio: Pyöristetyt kulmat 153">
                <a:extLst>
                  <a:ext uri="{FF2B5EF4-FFF2-40B4-BE49-F238E27FC236}">
                    <a16:creationId xmlns:a16="http://schemas.microsoft.com/office/drawing/2014/main" id="{A7DA8681-90D6-4440-A4F5-2B2ED2CC9175}"/>
                  </a:ext>
                </a:extLst>
              </p:cNvPr>
              <p:cNvSpPr/>
              <p:nvPr/>
            </p:nvSpPr>
            <p:spPr>
              <a:xfrm>
                <a:off x="2912769" y="6520333"/>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155" name="Kuva 154">
                <a:extLst>
                  <a:ext uri="{FF2B5EF4-FFF2-40B4-BE49-F238E27FC236}">
                    <a16:creationId xmlns:a16="http://schemas.microsoft.com/office/drawing/2014/main" id="{CFAE21C0-748A-40BE-A560-F0204CACD3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0800000">
                <a:off x="2946602" y="6466262"/>
                <a:ext cx="979080" cy="1082700"/>
              </a:xfrm>
              <a:prstGeom prst="rect">
                <a:avLst/>
              </a:prstGeom>
            </p:spPr>
          </p:pic>
          <p:sp>
            <p:nvSpPr>
              <p:cNvPr id="156" name="Suorakulmio: Pyöristetyt kulmat 155">
                <a:extLst>
                  <a:ext uri="{FF2B5EF4-FFF2-40B4-BE49-F238E27FC236}">
                    <a16:creationId xmlns:a16="http://schemas.microsoft.com/office/drawing/2014/main" id="{DC3BECD6-FB4F-448D-9152-470E7F5B4C2A}"/>
                  </a:ext>
                </a:extLst>
              </p:cNvPr>
              <p:cNvSpPr/>
              <p:nvPr/>
            </p:nvSpPr>
            <p:spPr>
              <a:xfrm>
                <a:off x="2912768" y="7603034"/>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57" name="Suorakulmio: Pyöristetyt kulmat 156">
                <a:extLst>
                  <a:ext uri="{FF2B5EF4-FFF2-40B4-BE49-F238E27FC236}">
                    <a16:creationId xmlns:a16="http://schemas.microsoft.com/office/drawing/2014/main" id="{3FFFF79E-E2CF-450A-A938-67D01327BC6B}"/>
                  </a:ext>
                </a:extLst>
              </p:cNvPr>
              <p:cNvSpPr/>
              <p:nvPr/>
            </p:nvSpPr>
            <p:spPr>
              <a:xfrm>
                <a:off x="445163" y="6517830"/>
                <a:ext cx="1046747" cy="974558"/>
              </a:xfrm>
              <a:prstGeom prst="roundRect">
                <a:avLst/>
              </a:prstGeom>
              <a:solidFill>
                <a:srgbClr val="5ECCF3"/>
              </a:solidFill>
              <a:ln w="12700" cap="flat" cmpd="sng" algn="ctr">
                <a:solidFill>
                  <a:srgbClr val="5ECCF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58" name="Suorakulmio: Pyöristetyt kulmat 157">
                <a:extLst>
                  <a:ext uri="{FF2B5EF4-FFF2-40B4-BE49-F238E27FC236}">
                    <a16:creationId xmlns:a16="http://schemas.microsoft.com/office/drawing/2014/main" id="{E7CA6E0E-903D-436A-8D0F-089337E84C3C}"/>
                  </a:ext>
                </a:extLst>
              </p:cNvPr>
              <p:cNvSpPr/>
              <p:nvPr/>
            </p:nvSpPr>
            <p:spPr>
              <a:xfrm>
                <a:off x="1679530" y="6517830"/>
                <a:ext cx="1046747" cy="974558"/>
              </a:xfrm>
              <a:prstGeom prst="roundRect">
                <a:avLst/>
              </a:prstGeom>
              <a:solidFill>
                <a:srgbClr val="FFFF00"/>
              </a:solidFill>
              <a:ln w="12700" cap="flat" cmpd="sng" algn="ctr">
                <a:solidFill>
                  <a:srgbClr val="5ECCF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59" name="Nuoli: Oikea 158">
                <a:extLst>
                  <a:ext uri="{FF2B5EF4-FFF2-40B4-BE49-F238E27FC236}">
                    <a16:creationId xmlns:a16="http://schemas.microsoft.com/office/drawing/2014/main" id="{003AECDF-0AC5-4E84-81AD-0F5194F384FC}"/>
                  </a:ext>
                </a:extLst>
              </p:cNvPr>
              <p:cNvSpPr/>
              <p:nvPr/>
            </p:nvSpPr>
            <p:spPr>
              <a:xfrm>
                <a:off x="3252654" y="7900454"/>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60" name="Nuoli: Oikea 159">
                <a:extLst>
                  <a:ext uri="{FF2B5EF4-FFF2-40B4-BE49-F238E27FC236}">
                    <a16:creationId xmlns:a16="http://schemas.microsoft.com/office/drawing/2014/main" id="{A20CB640-365A-4E0F-A006-91001F004B0D}"/>
                  </a:ext>
                </a:extLst>
              </p:cNvPr>
              <p:cNvSpPr/>
              <p:nvPr/>
            </p:nvSpPr>
            <p:spPr>
              <a:xfrm>
                <a:off x="776030" y="5734370"/>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61" name="Nuoli: Oikea 160">
                <a:extLst>
                  <a:ext uri="{FF2B5EF4-FFF2-40B4-BE49-F238E27FC236}">
                    <a16:creationId xmlns:a16="http://schemas.microsoft.com/office/drawing/2014/main" id="{D5CC8F11-A39C-448F-B5D7-98D998E3DE84}"/>
                  </a:ext>
                </a:extLst>
              </p:cNvPr>
              <p:cNvSpPr/>
              <p:nvPr/>
            </p:nvSpPr>
            <p:spPr>
              <a:xfrm rot="5400000">
                <a:off x="3252653" y="5731114"/>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62" name="Nuoli: Oikea 161">
                <a:extLst>
                  <a:ext uri="{FF2B5EF4-FFF2-40B4-BE49-F238E27FC236}">
                    <a16:creationId xmlns:a16="http://schemas.microsoft.com/office/drawing/2014/main" id="{2DB783F1-AAAD-4AD0-A766-96DF4047407F}"/>
                  </a:ext>
                </a:extLst>
              </p:cNvPr>
              <p:cNvSpPr/>
              <p:nvPr/>
            </p:nvSpPr>
            <p:spPr>
              <a:xfrm rot="16200000">
                <a:off x="778677" y="6817070"/>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grpSp>
            <p:nvGrpSpPr>
              <p:cNvPr id="163" name="Ryhmä 162">
                <a:extLst>
                  <a:ext uri="{FF2B5EF4-FFF2-40B4-BE49-F238E27FC236}">
                    <a16:creationId xmlns:a16="http://schemas.microsoft.com/office/drawing/2014/main" id="{357A6208-4900-4C4D-BF78-2298698192C8}"/>
                  </a:ext>
                </a:extLst>
              </p:cNvPr>
              <p:cNvGrpSpPr/>
              <p:nvPr/>
            </p:nvGrpSpPr>
            <p:grpSpPr>
              <a:xfrm>
                <a:off x="5229985" y="6493837"/>
                <a:ext cx="1052761" cy="2059762"/>
                <a:chOff x="4225093" y="6403672"/>
                <a:chExt cx="1052761" cy="2059762"/>
              </a:xfrm>
            </p:grpSpPr>
            <p:sp>
              <p:nvSpPr>
                <p:cNvPr id="167" name="Suorakulmio: Pyöristetyt kulmat 166">
                  <a:extLst>
                    <a:ext uri="{FF2B5EF4-FFF2-40B4-BE49-F238E27FC236}">
                      <a16:creationId xmlns:a16="http://schemas.microsoft.com/office/drawing/2014/main" id="{F8A8CA8D-A79A-4AE6-B3A3-33EC107FD3C4}"/>
                    </a:ext>
                  </a:extLst>
                </p:cNvPr>
                <p:cNvSpPr/>
                <p:nvPr/>
              </p:nvSpPr>
              <p:spPr>
                <a:xfrm>
                  <a:off x="4231107" y="7488876"/>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68" name="Suorakulmio: Pyöristetyt kulmat 167">
                  <a:extLst>
                    <a:ext uri="{FF2B5EF4-FFF2-40B4-BE49-F238E27FC236}">
                      <a16:creationId xmlns:a16="http://schemas.microsoft.com/office/drawing/2014/main" id="{13690C76-D206-4617-B10F-86C4D594AF27}"/>
                    </a:ext>
                  </a:extLst>
                </p:cNvPr>
                <p:cNvSpPr/>
                <p:nvPr/>
              </p:nvSpPr>
              <p:spPr>
                <a:xfrm>
                  <a:off x="4225093" y="6403672"/>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69" name="Nuoli: Oikea 168">
                  <a:extLst>
                    <a:ext uri="{FF2B5EF4-FFF2-40B4-BE49-F238E27FC236}">
                      <a16:creationId xmlns:a16="http://schemas.microsoft.com/office/drawing/2014/main" id="{0655DDC7-95F7-45DA-B8B2-4C3A0229B16B}"/>
                    </a:ext>
                  </a:extLst>
                </p:cNvPr>
                <p:cNvSpPr/>
                <p:nvPr/>
              </p:nvSpPr>
              <p:spPr>
                <a:xfrm rot="16200000">
                  <a:off x="4555960" y="7788943"/>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70" name="Nuoli: Oikea 169">
                  <a:extLst>
                    <a:ext uri="{FF2B5EF4-FFF2-40B4-BE49-F238E27FC236}">
                      <a16:creationId xmlns:a16="http://schemas.microsoft.com/office/drawing/2014/main" id="{2D46D5E7-8E28-4276-81A0-09FCBDAF5928}"/>
                    </a:ext>
                  </a:extLst>
                </p:cNvPr>
                <p:cNvSpPr/>
                <p:nvPr/>
              </p:nvSpPr>
              <p:spPr>
                <a:xfrm rot="10800000">
                  <a:off x="4534778" y="6701092"/>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grpSp>
          <p:pic>
            <p:nvPicPr>
              <p:cNvPr id="164" name="Kuva 163" descr="Merikilpikonna">
                <a:extLst>
                  <a:ext uri="{FF2B5EF4-FFF2-40B4-BE49-F238E27FC236}">
                    <a16:creationId xmlns:a16="http://schemas.microsoft.com/office/drawing/2014/main" id="{70717AAA-DD08-4CA3-81BC-EA0BC2104C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4912" y="6523916"/>
                <a:ext cx="914400" cy="914400"/>
              </a:xfrm>
              <a:prstGeom prst="rect">
                <a:avLst/>
              </a:prstGeom>
            </p:spPr>
          </p:pic>
          <p:pic>
            <p:nvPicPr>
              <p:cNvPr id="165" name="Kuva 164" descr="Merikilpikonna">
                <a:extLst>
                  <a:ext uri="{FF2B5EF4-FFF2-40B4-BE49-F238E27FC236}">
                    <a16:creationId xmlns:a16="http://schemas.microsoft.com/office/drawing/2014/main" id="{901A108B-4001-4770-8A2C-3E0A91758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575" y="5465435"/>
                <a:ext cx="914400" cy="914400"/>
              </a:xfrm>
              <a:prstGeom prst="rect">
                <a:avLst/>
              </a:prstGeom>
            </p:spPr>
          </p:pic>
          <p:sp>
            <p:nvSpPr>
              <p:cNvPr id="166" name="Suorakulmio: Pyöristetyt kulmat 165">
                <a:extLst>
                  <a:ext uri="{FF2B5EF4-FFF2-40B4-BE49-F238E27FC236}">
                    <a16:creationId xmlns:a16="http://schemas.microsoft.com/office/drawing/2014/main" id="{CD0CC8FE-7FD8-4D31-B5E8-0ABA9096516D}"/>
                  </a:ext>
                </a:extLst>
              </p:cNvPr>
              <p:cNvSpPr/>
              <p:nvPr/>
            </p:nvSpPr>
            <p:spPr>
              <a:xfrm>
                <a:off x="4088294" y="6493837"/>
                <a:ext cx="1046747" cy="974558"/>
              </a:xfrm>
              <a:prstGeom prst="roundRect">
                <a:avLst/>
              </a:prstGeom>
              <a:gradFill flip="none" rotWithShape="1">
                <a:gsLst>
                  <a:gs pos="0">
                    <a:srgbClr val="F14124">
                      <a:tint val="66000"/>
                      <a:satMod val="160000"/>
                    </a:srgbClr>
                  </a:gs>
                  <a:gs pos="50000">
                    <a:srgbClr val="F14124">
                      <a:tint val="44500"/>
                      <a:satMod val="160000"/>
                    </a:srgbClr>
                  </a:gs>
                  <a:gs pos="100000">
                    <a:srgbClr val="F14124">
                      <a:tint val="23500"/>
                      <a:satMod val="160000"/>
                    </a:srgbClr>
                  </a:gs>
                </a:gsLst>
                <a:path path="circle">
                  <a:fillToRect l="100000" t="100000"/>
                </a:path>
                <a:tileRect r="-100000" b="-100000"/>
              </a:gradFill>
              <a:ln w="57150" cap="flat" cmpd="sng" algn="ctr">
                <a:solidFill>
                  <a:srgbClr val="F14124">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white"/>
                    </a:solidFill>
                    <a:effectLst/>
                    <a:uLnTx/>
                    <a:uFillTx/>
                    <a:latin typeface="Trebuchet MS"/>
                    <a:ea typeface="+mn-ea"/>
                    <a:cs typeface="+mn-cs"/>
                  </a:rPr>
                  <a:t>Vain </a:t>
                </a:r>
                <a:r>
                  <a:rPr kumimoji="0" lang="fi-FI" sz="1800" b="0" i="0" u="none" strike="noStrike" kern="0" cap="none" spc="0" normalizeH="0" baseline="0" noProof="0" dirty="0" err="1">
                    <a:ln>
                      <a:noFill/>
                    </a:ln>
                    <a:solidFill>
                      <a:prstClr val="white"/>
                    </a:solidFill>
                    <a:effectLst/>
                    <a:uLnTx/>
                    <a:uFillTx/>
                    <a:latin typeface="Trebuchet MS"/>
                    <a:ea typeface="+mn-ea"/>
                    <a:cs typeface="+mn-cs"/>
                  </a:rPr>
                  <a:t>teht</a:t>
                </a:r>
                <a:r>
                  <a:rPr kumimoji="0" lang="fi-FI" sz="1800" b="0" i="0" u="none" strike="noStrike" kern="0" cap="none" spc="0" normalizeH="0" baseline="0" noProof="0" dirty="0">
                    <a:ln>
                      <a:noFill/>
                    </a:ln>
                    <a:solidFill>
                      <a:prstClr val="white"/>
                    </a:solidFill>
                    <a:effectLst/>
                    <a:uLnTx/>
                    <a:uFillTx/>
                    <a:latin typeface="Trebuchet MS"/>
                    <a:ea typeface="+mn-ea"/>
                    <a:cs typeface="+mn-cs"/>
                  </a:rPr>
                  <a:t>. 2</a:t>
                </a:r>
              </a:p>
            </p:txBody>
          </p:sp>
        </p:grpSp>
      </p:grpSp>
      <p:cxnSp>
        <p:nvCxnSpPr>
          <p:cNvPr id="171" name="Suora yhdysviiva 170">
            <a:extLst>
              <a:ext uri="{FF2B5EF4-FFF2-40B4-BE49-F238E27FC236}">
                <a16:creationId xmlns:a16="http://schemas.microsoft.com/office/drawing/2014/main" id="{09C96F75-828B-407D-A353-D5D21602B326}"/>
              </a:ext>
            </a:extLst>
          </p:cNvPr>
          <p:cNvCxnSpPr>
            <a:cxnSpLocks/>
          </p:cNvCxnSpPr>
          <p:nvPr/>
        </p:nvCxnSpPr>
        <p:spPr>
          <a:xfrm flipH="1" flipV="1">
            <a:off x="5680062" y="1642411"/>
            <a:ext cx="39728" cy="4911448"/>
          </a:xfrm>
          <a:prstGeom prst="line">
            <a:avLst/>
          </a:prstGeom>
        </p:spPr>
        <p:style>
          <a:lnRef idx="1">
            <a:schemeClr val="dk1"/>
          </a:lnRef>
          <a:fillRef idx="0">
            <a:schemeClr val="dk1"/>
          </a:fillRef>
          <a:effectRef idx="0">
            <a:schemeClr val="dk1"/>
          </a:effectRef>
          <a:fontRef idx="minor">
            <a:schemeClr val="tx1"/>
          </a:fontRef>
        </p:style>
      </p:cxnSp>
      <p:sp>
        <p:nvSpPr>
          <p:cNvPr id="5" name="Tekstiruutu 4">
            <a:extLst>
              <a:ext uri="{FF2B5EF4-FFF2-40B4-BE49-F238E27FC236}">
                <a16:creationId xmlns:a16="http://schemas.microsoft.com/office/drawing/2014/main" id="{6AAB04A8-532B-4388-B1F7-92E5686B0AF5}"/>
              </a:ext>
            </a:extLst>
          </p:cNvPr>
          <p:cNvSpPr txBox="1"/>
          <p:nvPr/>
        </p:nvSpPr>
        <p:spPr>
          <a:xfrm>
            <a:off x="470843" y="1793459"/>
            <a:ext cx="1250663" cy="369332"/>
          </a:xfrm>
          <a:prstGeom prst="rect">
            <a:avLst/>
          </a:prstGeom>
          <a:noFill/>
        </p:spPr>
        <p:txBody>
          <a:bodyPr wrap="none" rtlCol="0">
            <a:spAutoFit/>
          </a:bodyPr>
          <a:lstStyle/>
          <a:p>
            <a:r>
              <a:rPr lang="fi-FI" dirty="0"/>
              <a:t>Esimerkki 1</a:t>
            </a:r>
          </a:p>
        </p:txBody>
      </p:sp>
      <p:sp>
        <p:nvSpPr>
          <p:cNvPr id="172" name="Tekstiruutu 171">
            <a:extLst>
              <a:ext uri="{FF2B5EF4-FFF2-40B4-BE49-F238E27FC236}">
                <a16:creationId xmlns:a16="http://schemas.microsoft.com/office/drawing/2014/main" id="{9A71B9A4-CD7A-405C-8F4B-F5AE126306F7}"/>
              </a:ext>
            </a:extLst>
          </p:cNvPr>
          <p:cNvSpPr txBox="1"/>
          <p:nvPr/>
        </p:nvSpPr>
        <p:spPr>
          <a:xfrm>
            <a:off x="5921352" y="1793459"/>
            <a:ext cx="1250663" cy="369332"/>
          </a:xfrm>
          <a:prstGeom prst="rect">
            <a:avLst/>
          </a:prstGeom>
          <a:noFill/>
        </p:spPr>
        <p:txBody>
          <a:bodyPr wrap="none" rtlCol="0">
            <a:spAutoFit/>
          </a:bodyPr>
          <a:lstStyle/>
          <a:p>
            <a:r>
              <a:rPr lang="fi-FI" dirty="0"/>
              <a:t>Esimerkki 2</a:t>
            </a:r>
          </a:p>
        </p:txBody>
      </p:sp>
    </p:spTree>
    <p:extLst>
      <p:ext uri="{BB962C8B-B14F-4D97-AF65-F5344CB8AC3E}">
        <p14:creationId xmlns:p14="http://schemas.microsoft.com/office/powerpoint/2010/main" val="427946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643CC0-8E73-4231-93D2-C8F2410F21A8}"/>
              </a:ext>
            </a:extLst>
          </p:cNvPr>
          <p:cNvSpPr>
            <a:spLocks noGrp="1"/>
          </p:cNvSpPr>
          <p:nvPr>
            <p:ph type="title"/>
          </p:nvPr>
        </p:nvSpPr>
        <p:spPr/>
        <p:txBody>
          <a:bodyPr/>
          <a:lstStyle/>
          <a:p>
            <a:r>
              <a:rPr lang="fi-FI" b="1" dirty="0"/>
              <a:t>Sisältö</a:t>
            </a:r>
          </a:p>
        </p:txBody>
      </p:sp>
      <p:sp>
        <p:nvSpPr>
          <p:cNvPr id="3" name="Sisällön paikkamerkki 2">
            <a:extLst>
              <a:ext uri="{FF2B5EF4-FFF2-40B4-BE49-F238E27FC236}">
                <a16:creationId xmlns:a16="http://schemas.microsoft.com/office/drawing/2014/main" id="{7D3AE914-E7B8-4B1F-95BD-9AB599D4C23E}"/>
              </a:ext>
            </a:extLst>
          </p:cNvPr>
          <p:cNvSpPr>
            <a:spLocks noGrp="1"/>
          </p:cNvSpPr>
          <p:nvPr>
            <p:ph idx="1"/>
          </p:nvPr>
        </p:nvSpPr>
        <p:spPr/>
        <p:txBody>
          <a:bodyPr/>
          <a:lstStyle/>
          <a:p>
            <a:pPr marL="0" indent="0">
              <a:buNone/>
            </a:pPr>
            <a:r>
              <a:rPr lang="fi-FI" dirty="0"/>
              <a:t>Tämä materiaali on tarkoitettu ohjelmoinnillisen ajattelun sekä ohjelmoinnin ja robotiikan peruskäsitteiden harjoitteluun käyttäen Sphero </a:t>
            </a:r>
            <a:r>
              <a:rPr lang="fi-FI" dirty="0" err="1"/>
              <a:t>Indi</a:t>
            </a:r>
            <a:r>
              <a:rPr lang="fi-FI" dirty="0"/>
              <a:t> –robotteja.</a:t>
            </a:r>
          </a:p>
          <a:p>
            <a:endParaRPr lang="fi-FI" dirty="0"/>
          </a:p>
          <a:p>
            <a:pPr marL="0" indent="0">
              <a:buNone/>
            </a:pPr>
            <a:r>
              <a:rPr lang="fi-FI" dirty="0"/>
              <a:t>Materiaali sisältää neljä tehtäväpakettia ohjevideoineen sekä tehtävien malliratkaisut. Sen läpikäymiseen menee noin kolmesta viiteen oppituntia riippuen siitä, kuinka paljon aikaa käytetään keskusteluihin ja opitun dokumentointiin. Suositus on, että myös näihin varataan aikaa!</a:t>
            </a:r>
          </a:p>
          <a:p>
            <a:pPr marL="0" indent="0">
              <a:buNone/>
            </a:pPr>
            <a:endParaRPr lang="fi-FI" dirty="0"/>
          </a:p>
        </p:txBody>
      </p:sp>
    </p:spTree>
    <p:extLst>
      <p:ext uri="{BB962C8B-B14F-4D97-AF65-F5344CB8AC3E}">
        <p14:creationId xmlns:p14="http://schemas.microsoft.com/office/powerpoint/2010/main" val="83289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4: Sakkorinki</a:t>
            </a:r>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p:txBody>
          <a:bodyPr>
            <a:normAutofit fontScale="77500" lnSpcReduction="20000"/>
          </a:bodyPr>
          <a:lstStyle/>
          <a:p>
            <a:pPr marL="0" indent="0">
              <a:buNone/>
            </a:pPr>
            <a:r>
              <a:rPr lang="fi-FI" u="sng" dirty="0" err="1"/>
              <a:t>Ohjelmointilohkot</a:t>
            </a:r>
            <a:endParaRPr lang="fi-FI" u="sng" dirty="0"/>
          </a:p>
          <a:p>
            <a:endParaRPr lang="fi-FI" dirty="0"/>
          </a:p>
          <a:p>
            <a:pPr marL="0" indent="0">
              <a:buNone/>
            </a:pPr>
            <a:r>
              <a:rPr lang="fi-FI" dirty="0"/>
              <a:t>Kaikki yhden </a:t>
            </a:r>
            <a:r>
              <a:rPr lang="fi-FI" dirty="0" err="1"/>
              <a:t>Indi</a:t>
            </a:r>
            <a:r>
              <a:rPr lang="fi-FI" dirty="0"/>
              <a:t>-salkun lohkot (3x Green ym.)</a:t>
            </a:r>
          </a:p>
          <a:p>
            <a:pPr marL="0" indent="0">
              <a:buNone/>
            </a:pPr>
            <a:endParaRPr lang="fi-FI" dirty="0"/>
          </a:p>
          <a:p>
            <a:pPr marL="0" indent="0">
              <a:buNone/>
            </a:pPr>
            <a:r>
              <a:rPr lang="fi-FI" u="sng" dirty="0"/>
              <a:t>Tarvikkeet</a:t>
            </a:r>
          </a:p>
          <a:p>
            <a:endParaRPr lang="fi-FI" dirty="0"/>
          </a:p>
          <a:p>
            <a:pPr marL="285750" indent="-285750"/>
            <a:r>
              <a:rPr lang="fi-FI" dirty="0"/>
              <a:t>Kaksi Sphero </a:t>
            </a:r>
            <a:r>
              <a:rPr lang="fi-FI" dirty="0" err="1"/>
              <a:t>Indi</a:t>
            </a:r>
            <a:r>
              <a:rPr lang="fi-FI" dirty="0"/>
              <a:t> –salkkua</a:t>
            </a:r>
          </a:p>
          <a:p>
            <a:pPr marL="285750" indent="-285750"/>
            <a:r>
              <a:rPr lang="fi-FI" dirty="0"/>
              <a:t>Ruutuvihko</a:t>
            </a:r>
          </a:p>
          <a:p>
            <a:pPr marL="285750" indent="-285750"/>
            <a:endParaRPr lang="fi-FI" dirty="0"/>
          </a:p>
          <a:p>
            <a:pPr marL="0" indent="0">
              <a:buNone/>
            </a:pPr>
            <a:r>
              <a:rPr lang="fi-FI" u="sng" dirty="0"/>
              <a:t>Ohje</a:t>
            </a:r>
          </a:p>
          <a:p>
            <a:endParaRPr lang="fi-FI" dirty="0"/>
          </a:p>
          <a:p>
            <a:pPr marL="0" indent="0">
              <a:buNone/>
            </a:pPr>
            <a:r>
              <a:rPr lang="fi-FI" b="1" dirty="0"/>
              <a:t>Funktio</a:t>
            </a:r>
            <a:r>
              <a:rPr lang="fi-FI" dirty="0"/>
              <a:t> eli </a:t>
            </a:r>
            <a:r>
              <a:rPr lang="fi-FI" b="1" dirty="0"/>
              <a:t>aliohjelma</a:t>
            </a:r>
            <a:r>
              <a:rPr lang="fi-FI" dirty="0"/>
              <a:t> on ohjelman osa, jota voidaan tarvittaessa kutsua pääohjelmasta. Aliohjelmasta palataan takaisin pääohjelmaan samaan kohtaan, mistä </a:t>
            </a:r>
            <a:r>
              <a:rPr lang="fi-FI" b="1" dirty="0"/>
              <a:t>funktiokutsu</a:t>
            </a:r>
            <a:r>
              <a:rPr lang="fi-FI" dirty="0"/>
              <a:t> tehtiin ja ohjelma jatkuu sen jälkeen normaalisti.</a:t>
            </a:r>
          </a:p>
        </p:txBody>
      </p:sp>
    </p:spTree>
    <p:extLst>
      <p:ext uri="{BB962C8B-B14F-4D97-AF65-F5344CB8AC3E}">
        <p14:creationId xmlns:p14="http://schemas.microsoft.com/office/powerpoint/2010/main" val="154857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4: Sakkorinki</a:t>
            </a:r>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p:txBody>
          <a:bodyPr>
            <a:normAutofit/>
          </a:bodyPr>
          <a:lstStyle/>
          <a:p>
            <a:pPr marL="0" indent="0">
              <a:buNone/>
            </a:pPr>
            <a:r>
              <a:rPr lang="fi-FI" dirty="0"/>
              <a:t>Tehtävät</a:t>
            </a:r>
          </a:p>
          <a:p>
            <a:endParaRPr lang="fi-FI" dirty="0"/>
          </a:p>
          <a:p>
            <a:pPr marL="342900" indent="-342900">
              <a:buAutoNum type="arabicPeriod"/>
            </a:pPr>
            <a:r>
              <a:rPr lang="fi-FI" dirty="0"/>
              <a:t>Työskennelkää yhdessä toisen ryhmän kanssa niin, että käytössänne on kaksinkertainen määrä värillisiä ohjelmointilohkoja.</a:t>
            </a:r>
          </a:p>
          <a:p>
            <a:pPr marL="342900" indent="-342900">
              <a:buAutoNum type="arabicPeriod"/>
            </a:pPr>
            <a:r>
              <a:rPr lang="fi-FI" dirty="0"/>
              <a:t>Suunnitelkaa ikuinen rata, kuten tehtävässä </a:t>
            </a:r>
            <a:r>
              <a:rPr lang="fi-FI" b="1" dirty="0"/>
              <a:t>Rallirata</a:t>
            </a:r>
            <a:r>
              <a:rPr lang="fi-FI" dirty="0"/>
              <a:t>.</a:t>
            </a:r>
          </a:p>
          <a:p>
            <a:pPr marL="342900" indent="-342900">
              <a:buAutoNum type="arabicPeriod"/>
            </a:pPr>
            <a:r>
              <a:rPr lang="fi-FI" dirty="0"/>
              <a:t>Miettikää, miten yhdistäisitte rataan uuden silmukan yhdellä lohkolla niin, että rata toimii myös ilman tuota lohkoa.</a:t>
            </a:r>
          </a:p>
          <a:p>
            <a:pPr marL="342900" indent="-342900">
              <a:buAutoNum type="arabicPeriod"/>
            </a:pPr>
            <a:r>
              <a:rPr lang="fi-FI" dirty="0"/>
              <a:t>Toteuttakaa lisäsilmukka siten, että sieltä palatessa </a:t>
            </a:r>
            <a:r>
              <a:rPr lang="fi-FI" dirty="0" err="1"/>
              <a:t>Indi</a:t>
            </a:r>
            <a:r>
              <a:rPr lang="fi-FI" dirty="0"/>
              <a:t> jatkaa ensimmäistä rataa normaalisti.</a:t>
            </a:r>
          </a:p>
          <a:p>
            <a:pPr marL="342900" indent="-342900">
              <a:buAutoNum type="arabicPeriod"/>
            </a:pPr>
            <a:r>
              <a:rPr lang="fi-FI" dirty="0"/>
              <a:t>Piirrä onnistuneet radat ruutuvihkoosi ja väritä värilohkoja vastaavilla värikynillä.</a:t>
            </a:r>
          </a:p>
        </p:txBody>
      </p:sp>
    </p:spTree>
    <p:extLst>
      <p:ext uri="{BB962C8B-B14F-4D97-AF65-F5344CB8AC3E}">
        <p14:creationId xmlns:p14="http://schemas.microsoft.com/office/powerpoint/2010/main" val="1616262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84AF4C-D988-4AA1-B005-FD7B659E804C}"/>
              </a:ext>
            </a:extLst>
          </p:cNvPr>
          <p:cNvSpPr>
            <a:spLocks noGrp="1"/>
          </p:cNvSpPr>
          <p:nvPr>
            <p:ph type="title"/>
          </p:nvPr>
        </p:nvSpPr>
        <p:spPr/>
        <p:txBody>
          <a:bodyPr/>
          <a:lstStyle/>
          <a:p>
            <a:r>
              <a:rPr lang="fi-FI" b="1" dirty="0"/>
              <a:t>Ohjevideo tehtävään 4</a:t>
            </a:r>
          </a:p>
        </p:txBody>
      </p:sp>
      <p:pic>
        <p:nvPicPr>
          <p:cNvPr id="4" name="Online-media 3" title="5. Tehtävä 4: Sakkorinki">
            <a:hlinkClick r:id="" action="ppaction://media"/>
            <a:extLst>
              <a:ext uri="{FF2B5EF4-FFF2-40B4-BE49-F238E27FC236}">
                <a16:creationId xmlns:a16="http://schemas.microsoft.com/office/drawing/2014/main" id="{6C9C24C9-F1AF-4A2A-89DC-9C3DE0C4A953}"/>
              </a:ext>
            </a:extLst>
          </p:cNvPr>
          <p:cNvPicPr>
            <a:picLocks noGrp="1" noRot="1" noChangeAspect="1"/>
          </p:cNvPicPr>
          <p:nvPr>
            <p:ph idx="1"/>
            <a:videoFile r:link="rId1"/>
          </p:nvPr>
        </p:nvPicPr>
        <p:blipFill>
          <a:blip r:embed="rId3"/>
          <a:stretch>
            <a:fillRect/>
          </a:stretch>
        </p:blipFill>
        <p:spPr>
          <a:xfrm>
            <a:off x="774161" y="1736521"/>
            <a:ext cx="7561276" cy="4253218"/>
          </a:xfrm>
          <a:prstGeom prst="rect">
            <a:avLst/>
          </a:prstGeom>
          <a:ln w="76200">
            <a:solidFill>
              <a:srgbClr val="7BD2F0"/>
            </a:solidFill>
          </a:ln>
        </p:spPr>
      </p:pic>
    </p:spTree>
    <p:extLst>
      <p:ext uri="{BB962C8B-B14F-4D97-AF65-F5344CB8AC3E}">
        <p14:creationId xmlns:p14="http://schemas.microsoft.com/office/powerpoint/2010/main" val="95113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a:xfrm>
            <a:off x="712429" y="315020"/>
            <a:ext cx="10515600" cy="1325563"/>
          </a:xfrm>
        </p:spPr>
        <p:txBody>
          <a:bodyPr/>
          <a:lstStyle/>
          <a:p>
            <a:r>
              <a:rPr lang="fi-FI" b="1" dirty="0"/>
              <a:t>Tehtävän 4 malliratkaisu</a:t>
            </a:r>
          </a:p>
        </p:txBody>
      </p:sp>
      <p:grpSp>
        <p:nvGrpSpPr>
          <p:cNvPr id="6" name="Ryhmä 5">
            <a:extLst>
              <a:ext uri="{FF2B5EF4-FFF2-40B4-BE49-F238E27FC236}">
                <a16:creationId xmlns:a16="http://schemas.microsoft.com/office/drawing/2014/main" id="{B1DDC6F5-9AE6-42DF-8CA9-37DCE3E8D205}"/>
              </a:ext>
            </a:extLst>
          </p:cNvPr>
          <p:cNvGrpSpPr/>
          <p:nvPr/>
        </p:nvGrpSpPr>
        <p:grpSpPr>
          <a:xfrm rot="16200000">
            <a:off x="2005663" y="1131121"/>
            <a:ext cx="4043879" cy="6378804"/>
            <a:chOff x="597824" y="1321241"/>
            <a:chExt cx="5594686" cy="7484572"/>
          </a:xfrm>
        </p:grpSpPr>
        <p:sp>
          <p:nvSpPr>
            <p:cNvPr id="7" name="Suorakulmio: Pyöristetyt kulmat 6">
              <a:extLst>
                <a:ext uri="{FF2B5EF4-FFF2-40B4-BE49-F238E27FC236}">
                  <a16:creationId xmlns:a16="http://schemas.microsoft.com/office/drawing/2014/main" id="{224CD13E-5CD9-4687-8E60-6001CD76D826}"/>
                </a:ext>
              </a:extLst>
            </p:cNvPr>
            <p:cNvSpPr/>
            <p:nvPr/>
          </p:nvSpPr>
          <p:spPr>
            <a:xfrm>
              <a:off x="631657" y="2403941"/>
              <a:ext cx="1046747" cy="974558"/>
            </a:xfrm>
            <a:prstGeom prst="roundRect">
              <a:avLst/>
            </a:prstGeom>
            <a:solidFill>
              <a:srgbClr val="A7EA52"/>
            </a:solidFill>
            <a:ln w="12700" cap="flat" cmpd="sng" algn="ctr">
              <a:solidFill>
                <a:srgbClr val="A7EA5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pic>
          <p:nvPicPr>
            <p:cNvPr id="8" name="Kuva 7">
              <a:extLst>
                <a:ext uri="{FF2B5EF4-FFF2-40B4-BE49-F238E27FC236}">
                  <a16:creationId xmlns:a16="http://schemas.microsoft.com/office/drawing/2014/main" id="{63CF192A-4248-4907-9558-C9BF353A8E2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0800000">
              <a:off x="665490" y="2349870"/>
              <a:ext cx="979080" cy="1082700"/>
            </a:xfrm>
            <a:prstGeom prst="rect">
              <a:avLst/>
            </a:prstGeom>
          </p:spPr>
        </p:pic>
        <p:sp>
          <p:nvSpPr>
            <p:cNvPr id="9" name="Suorakulmio: Pyöristetyt kulmat 8">
              <a:extLst>
                <a:ext uri="{FF2B5EF4-FFF2-40B4-BE49-F238E27FC236}">
                  <a16:creationId xmlns:a16="http://schemas.microsoft.com/office/drawing/2014/main" id="{62A61C24-FA76-4DD3-9C88-8F8775EF4F13}"/>
                </a:ext>
              </a:extLst>
            </p:cNvPr>
            <p:cNvSpPr/>
            <p:nvPr/>
          </p:nvSpPr>
          <p:spPr>
            <a:xfrm>
              <a:off x="631657" y="3486641"/>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0" name="Suorakulmio: Pyöristetyt kulmat 9">
              <a:extLst>
                <a:ext uri="{FF2B5EF4-FFF2-40B4-BE49-F238E27FC236}">
                  <a16:creationId xmlns:a16="http://schemas.microsoft.com/office/drawing/2014/main" id="{40B01DAB-E86A-4696-AE06-F21D4E8CDE93}"/>
                </a:ext>
              </a:extLst>
            </p:cNvPr>
            <p:cNvSpPr/>
            <p:nvPr/>
          </p:nvSpPr>
          <p:spPr>
            <a:xfrm>
              <a:off x="5145761" y="3509800"/>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 name="Suorakulmio: Pyöristetyt kulmat 10">
              <a:extLst>
                <a:ext uri="{FF2B5EF4-FFF2-40B4-BE49-F238E27FC236}">
                  <a16:creationId xmlns:a16="http://schemas.microsoft.com/office/drawing/2014/main" id="{9CBF8F62-99D8-439D-9B1C-5897154DD40D}"/>
                </a:ext>
              </a:extLst>
            </p:cNvPr>
            <p:cNvSpPr/>
            <p:nvPr/>
          </p:nvSpPr>
          <p:spPr>
            <a:xfrm>
              <a:off x="631655" y="1321241"/>
              <a:ext cx="1046747" cy="974558"/>
            </a:xfrm>
            <a:prstGeom prst="roundRect">
              <a:avLst/>
            </a:prstGeom>
            <a:solidFill>
              <a:srgbClr val="FB89F6"/>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2" name="Suorakulmio: Pyöristetyt kulmat 11">
              <a:extLst>
                <a:ext uri="{FF2B5EF4-FFF2-40B4-BE49-F238E27FC236}">
                  <a16:creationId xmlns:a16="http://schemas.microsoft.com/office/drawing/2014/main" id="{4324F322-A3DB-4EB9-B87F-0D144E4D3DEC}"/>
                </a:ext>
              </a:extLst>
            </p:cNvPr>
            <p:cNvSpPr/>
            <p:nvPr/>
          </p:nvSpPr>
          <p:spPr>
            <a:xfrm>
              <a:off x="5145763" y="2403941"/>
              <a:ext cx="1046747" cy="974558"/>
            </a:xfrm>
            <a:prstGeom prst="round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3" name="Suorakulmio: Pyöristetyt kulmat 12">
              <a:extLst>
                <a:ext uri="{FF2B5EF4-FFF2-40B4-BE49-F238E27FC236}">
                  <a16:creationId xmlns:a16="http://schemas.microsoft.com/office/drawing/2014/main" id="{09AB02FD-E677-40B2-AF5A-FBF9917F2610}"/>
                </a:ext>
              </a:extLst>
            </p:cNvPr>
            <p:cNvSpPr/>
            <p:nvPr/>
          </p:nvSpPr>
          <p:spPr>
            <a:xfrm>
              <a:off x="4029088" y="1321241"/>
              <a:ext cx="1046747" cy="974558"/>
            </a:xfrm>
            <a:prstGeom prst="roundRect">
              <a:avLst/>
            </a:prstGeom>
            <a:solidFill>
              <a:srgbClr val="FF8021"/>
            </a:solidFill>
            <a:ln w="12700" cap="flat" cmpd="sng" algn="ctr">
              <a:solidFill>
                <a:srgbClr val="FF80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4" name="Nuoli: Oikea 13">
              <a:extLst>
                <a:ext uri="{FF2B5EF4-FFF2-40B4-BE49-F238E27FC236}">
                  <a16:creationId xmlns:a16="http://schemas.microsoft.com/office/drawing/2014/main" id="{BBA43E6C-473B-4B75-A37E-1FEF7138EDAC}"/>
                </a:ext>
              </a:extLst>
            </p:cNvPr>
            <p:cNvSpPr/>
            <p:nvPr/>
          </p:nvSpPr>
          <p:spPr>
            <a:xfrm>
              <a:off x="962522" y="3784061"/>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5" name="Nuoli: Oikea 14">
              <a:extLst>
                <a:ext uri="{FF2B5EF4-FFF2-40B4-BE49-F238E27FC236}">
                  <a16:creationId xmlns:a16="http://schemas.microsoft.com/office/drawing/2014/main" id="{584E42CB-9DBB-4019-873E-049D224A1951}"/>
                </a:ext>
              </a:extLst>
            </p:cNvPr>
            <p:cNvSpPr/>
            <p:nvPr/>
          </p:nvSpPr>
          <p:spPr>
            <a:xfrm rot="16200000">
              <a:off x="5476630" y="3784060"/>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6" name="Nuoli: Oikea 15">
              <a:extLst>
                <a:ext uri="{FF2B5EF4-FFF2-40B4-BE49-F238E27FC236}">
                  <a16:creationId xmlns:a16="http://schemas.microsoft.com/office/drawing/2014/main" id="{BD92364C-49C8-46DB-BCA4-755F869ECBAA}"/>
                </a:ext>
              </a:extLst>
            </p:cNvPr>
            <p:cNvSpPr/>
            <p:nvPr/>
          </p:nvSpPr>
          <p:spPr>
            <a:xfrm rot="13414594">
              <a:off x="5476630" y="2701361"/>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7" name="Nuoli: Oikea 16">
              <a:extLst>
                <a:ext uri="{FF2B5EF4-FFF2-40B4-BE49-F238E27FC236}">
                  <a16:creationId xmlns:a16="http://schemas.microsoft.com/office/drawing/2014/main" id="{17BC4847-F319-4813-B28B-4447AE9CB954}"/>
                </a:ext>
              </a:extLst>
            </p:cNvPr>
            <p:cNvSpPr/>
            <p:nvPr/>
          </p:nvSpPr>
          <p:spPr>
            <a:xfrm rot="10800000">
              <a:off x="4429883" y="1672732"/>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8" name="Nuoli: Oikea 17">
              <a:extLst>
                <a:ext uri="{FF2B5EF4-FFF2-40B4-BE49-F238E27FC236}">
                  <a16:creationId xmlns:a16="http://schemas.microsoft.com/office/drawing/2014/main" id="{74FC7993-4603-43BC-9DB0-CC5DB78ED8D3}"/>
                </a:ext>
              </a:extLst>
            </p:cNvPr>
            <p:cNvSpPr/>
            <p:nvPr/>
          </p:nvSpPr>
          <p:spPr>
            <a:xfrm rot="5400000">
              <a:off x="965169" y="1618661"/>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19" name="Suorakulmio: Pyöristetyt kulmat 18">
              <a:extLst>
                <a:ext uri="{FF2B5EF4-FFF2-40B4-BE49-F238E27FC236}">
                  <a16:creationId xmlns:a16="http://schemas.microsoft.com/office/drawing/2014/main" id="{4ABD8DFB-68E0-492C-BFFA-B70A4342AA8D}"/>
                </a:ext>
              </a:extLst>
            </p:cNvPr>
            <p:cNvSpPr/>
            <p:nvPr/>
          </p:nvSpPr>
          <p:spPr>
            <a:xfrm rot="5400000">
              <a:off x="2888710" y="3509800"/>
              <a:ext cx="1046747" cy="974558"/>
            </a:xfrm>
            <a:prstGeom prst="roundRect">
              <a:avLst/>
            </a:prstGeom>
            <a:solidFill>
              <a:srgbClr val="5DCEAF"/>
            </a:solidFill>
            <a:ln w="57150" cap="flat" cmpd="sng" algn="ctr">
              <a:solidFill>
                <a:srgbClr val="5DCEAF">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white"/>
                  </a:solidFill>
                  <a:effectLst/>
                  <a:uLnTx/>
                  <a:uFillTx/>
                  <a:latin typeface="Trebuchet MS"/>
                  <a:ea typeface="+mn-ea"/>
                  <a:cs typeface="+mn-cs"/>
                </a:rPr>
                <a:t>ALIOHJELMA-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white"/>
                  </a:solidFill>
                  <a:effectLst/>
                  <a:uLnTx/>
                  <a:uFillTx/>
                  <a:latin typeface="Trebuchet MS"/>
                  <a:ea typeface="+mn-ea"/>
                  <a:cs typeface="+mn-cs"/>
                </a:rPr>
                <a:t>KUTSU</a:t>
              </a:r>
            </a:p>
          </p:txBody>
        </p:sp>
        <p:sp>
          <p:nvSpPr>
            <p:cNvPr id="20" name="Suorakulmio: Pyöristetyt kulmat 19">
              <a:extLst>
                <a:ext uri="{FF2B5EF4-FFF2-40B4-BE49-F238E27FC236}">
                  <a16:creationId xmlns:a16="http://schemas.microsoft.com/office/drawing/2014/main" id="{91C0547C-37EF-4032-8D02-DD0CE8128B59}"/>
                </a:ext>
              </a:extLst>
            </p:cNvPr>
            <p:cNvSpPr/>
            <p:nvPr/>
          </p:nvSpPr>
          <p:spPr>
            <a:xfrm>
              <a:off x="5145763" y="5655755"/>
              <a:ext cx="1046747" cy="974558"/>
            </a:xfrm>
            <a:prstGeom prst="roundRect">
              <a:avLst/>
            </a:prstGeom>
            <a:solidFill>
              <a:srgbClr val="5DCEAF"/>
            </a:solidFill>
            <a:ln w="57150" cap="flat" cmpd="sng" algn="ctr">
              <a:solidFill>
                <a:srgbClr val="5DCEAF">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1" name="Suorakulmio: Pyöristetyt kulmat 20">
              <a:extLst>
                <a:ext uri="{FF2B5EF4-FFF2-40B4-BE49-F238E27FC236}">
                  <a16:creationId xmlns:a16="http://schemas.microsoft.com/office/drawing/2014/main" id="{3D221342-CD71-44F7-A6F8-306D4287FBB5}"/>
                </a:ext>
              </a:extLst>
            </p:cNvPr>
            <p:cNvSpPr/>
            <p:nvPr/>
          </p:nvSpPr>
          <p:spPr>
            <a:xfrm>
              <a:off x="597824" y="7831255"/>
              <a:ext cx="1046747" cy="974558"/>
            </a:xfrm>
            <a:prstGeom prst="roundRect">
              <a:avLst/>
            </a:prstGeom>
            <a:solidFill>
              <a:srgbClr val="5ECCF3"/>
            </a:solidFill>
            <a:ln w="57150" cap="flat" cmpd="sng" algn="ctr">
              <a:solidFill>
                <a:srgbClr val="5ECCF3">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2" name="Suorakulmio: Pyöristetyt kulmat 21">
              <a:extLst>
                <a:ext uri="{FF2B5EF4-FFF2-40B4-BE49-F238E27FC236}">
                  <a16:creationId xmlns:a16="http://schemas.microsoft.com/office/drawing/2014/main" id="{6B35AD06-416D-4497-9BBB-E408B18B5610}"/>
                </a:ext>
              </a:extLst>
            </p:cNvPr>
            <p:cNvSpPr/>
            <p:nvPr/>
          </p:nvSpPr>
          <p:spPr>
            <a:xfrm>
              <a:off x="631653" y="5655755"/>
              <a:ext cx="1046747" cy="974558"/>
            </a:xfrm>
            <a:prstGeom prst="roundRect">
              <a:avLst/>
            </a:prstGeom>
            <a:solidFill>
              <a:srgbClr val="5DCEAF"/>
            </a:solidFill>
            <a:ln w="57150" cap="flat" cmpd="sng" algn="ctr">
              <a:solidFill>
                <a:srgbClr val="5DCEAF">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3" name="Suorakulmio: Pyöristetyt kulmat 22">
              <a:extLst>
                <a:ext uri="{FF2B5EF4-FFF2-40B4-BE49-F238E27FC236}">
                  <a16:creationId xmlns:a16="http://schemas.microsoft.com/office/drawing/2014/main" id="{95B61CB7-9D7A-415F-8FBB-D50E4C035640}"/>
                </a:ext>
              </a:extLst>
            </p:cNvPr>
            <p:cNvSpPr/>
            <p:nvPr/>
          </p:nvSpPr>
          <p:spPr>
            <a:xfrm>
              <a:off x="5145761" y="7831255"/>
              <a:ext cx="1046747" cy="974558"/>
            </a:xfrm>
            <a:prstGeom prst="roundRect">
              <a:avLst/>
            </a:prstGeom>
            <a:solidFill>
              <a:srgbClr val="5ECCF3"/>
            </a:solidFill>
            <a:ln w="57150" cap="flat" cmpd="sng" algn="ctr">
              <a:solidFill>
                <a:srgbClr val="5ECCF3">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4" name="Nuoli: Oikea 23">
              <a:extLst>
                <a:ext uri="{FF2B5EF4-FFF2-40B4-BE49-F238E27FC236}">
                  <a16:creationId xmlns:a16="http://schemas.microsoft.com/office/drawing/2014/main" id="{C0102C90-9624-45CB-B229-702D462D833A}"/>
                </a:ext>
              </a:extLst>
            </p:cNvPr>
            <p:cNvSpPr/>
            <p:nvPr/>
          </p:nvSpPr>
          <p:spPr>
            <a:xfrm rot="5400000">
              <a:off x="5476652" y="5981285"/>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5" name="Nuoli: Oikea 24">
              <a:extLst>
                <a:ext uri="{FF2B5EF4-FFF2-40B4-BE49-F238E27FC236}">
                  <a16:creationId xmlns:a16="http://schemas.microsoft.com/office/drawing/2014/main" id="{3008CBF4-525A-4E09-8CE8-E5D93795B4EF}"/>
                </a:ext>
              </a:extLst>
            </p:cNvPr>
            <p:cNvSpPr/>
            <p:nvPr/>
          </p:nvSpPr>
          <p:spPr>
            <a:xfrm rot="10800000">
              <a:off x="5476628" y="8128675"/>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6" name="Nuoli: Oikea 25">
              <a:extLst>
                <a:ext uri="{FF2B5EF4-FFF2-40B4-BE49-F238E27FC236}">
                  <a16:creationId xmlns:a16="http://schemas.microsoft.com/office/drawing/2014/main" id="{A87D378A-2755-491C-AAEA-33F7C44F864F}"/>
                </a:ext>
              </a:extLst>
            </p:cNvPr>
            <p:cNvSpPr/>
            <p:nvPr/>
          </p:nvSpPr>
          <p:spPr>
            <a:xfrm rot="16200000">
              <a:off x="928691" y="8128675"/>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sp>
          <p:nvSpPr>
            <p:cNvPr id="27" name="Nuoli: Oikea 26">
              <a:extLst>
                <a:ext uri="{FF2B5EF4-FFF2-40B4-BE49-F238E27FC236}">
                  <a16:creationId xmlns:a16="http://schemas.microsoft.com/office/drawing/2014/main" id="{CCE05438-5AA8-4EBF-9B0E-F5EC57831E5E}"/>
                </a:ext>
              </a:extLst>
            </p:cNvPr>
            <p:cNvSpPr/>
            <p:nvPr/>
          </p:nvSpPr>
          <p:spPr>
            <a:xfrm rot="19091175">
              <a:off x="962519" y="5953174"/>
              <a:ext cx="385011" cy="379717"/>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Trebuchet MS"/>
                <a:ea typeface="+mn-ea"/>
                <a:cs typeface="+mn-cs"/>
              </a:endParaRPr>
            </a:p>
          </p:txBody>
        </p:sp>
      </p:grpSp>
      <p:sp>
        <p:nvSpPr>
          <p:cNvPr id="28" name="Tekstiruutu 27">
            <a:extLst>
              <a:ext uri="{FF2B5EF4-FFF2-40B4-BE49-F238E27FC236}">
                <a16:creationId xmlns:a16="http://schemas.microsoft.com/office/drawing/2014/main" id="{F2C4B8AB-8847-4C4E-AB08-AFA3DA186AD0}"/>
              </a:ext>
            </a:extLst>
          </p:cNvPr>
          <p:cNvSpPr txBox="1"/>
          <p:nvPr/>
        </p:nvSpPr>
        <p:spPr>
          <a:xfrm>
            <a:off x="712429" y="1809969"/>
            <a:ext cx="1280992" cy="369332"/>
          </a:xfrm>
          <a:prstGeom prst="rect">
            <a:avLst/>
          </a:prstGeom>
          <a:noFill/>
        </p:spPr>
        <p:txBody>
          <a:bodyPr wrap="none" rtlCol="0">
            <a:spAutoFit/>
          </a:bodyPr>
          <a:lstStyle/>
          <a:p>
            <a:r>
              <a:rPr lang="fi-FI" dirty="0"/>
              <a:t>Pääohjelma</a:t>
            </a:r>
          </a:p>
        </p:txBody>
      </p:sp>
      <p:sp>
        <p:nvSpPr>
          <p:cNvPr id="29" name="Tekstiruutu 28">
            <a:extLst>
              <a:ext uri="{FF2B5EF4-FFF2-40B4-BE49-F238E27FC236}">
                <a16:creationId xmlns:a16="http://schemas.microsoft.com/office/drawing/2014/main" id="{1051B914-EE2F-4F16-B67F-4D7BB053CDB2}"/>
              </a:ext>
            </a:extLst>
          </p:cNvPr>
          <p:cNvSpPr txBox="1"/>
          <p:nvPr/>
        </p:nvSpPr>
        <p:spPr>
          <a:xfrm>
            <a:off x="4379110" y="1809969"/>
            <a:ext cx="1184940" cy="369332"/>
          </a:xfrm>
          <a:prstGeom prst="rect">
            <a:avLst/>
          </a:prstGeom>
          <a:noFill/>
        </p:spPr>
        <p:txBody>
          <a:bodyPr wrap="none" rtlCol="0">
            <a:spAutoFit/>
          </a:bodyPr>
          <a:lstStyle/>
          <a:p>
            <a:r>
              <a:rPr lang="fi-FI" dirty="0"/>
              <a:t>Aliohjelma</a:t>
            </a:r>
          </a:p>
        </p:txBody>
      </p:sp>
    </p:spTree>
    <p:extLst>
      <p:ext uri="{BB962C8B-B14F-4D97-AF65-F5344CB8AC3E}">
        <p14:creationId xmlns:p14="http://schemas.microsoft.com/office/powerpoint/2010/main" val="323593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643CC0-8E73-4231-93D2-C8F2410F21A8}"/>
              </a:ext>
            </a:extLst>
          </p:cNvPr>
          <p:cNvSpPr>
            <a:spLocks noGrp="1"/>
          </p:cNvSpPr>
          <p:nvPr>
            <p:ph type="title"/>
          </p:nvPr>
        </p:nvSpPr>
        <p:spPr/>
        <p:txBody>
          <a:bodyPr/>
          <a:lstStyle/>
          <a:p>
            <a:r>
              <a:rPr lang="fi-FI" b="1" dirty="0"/>
              <a:t>Sisältö</a:t>
            </a:r>
          </a:p>
        </p:txBody>
      </p:sp>
      <p:sp>
        <p:nvSpPr>
          <p:cNvPr id="3" name="Sisällön paikkamerkki 2">
            <a:extLst>
              <a:ext uri="{FF2B5EF4-FFF2-40B4-BE49-F238E27FC236}">
                <a16:creationId xmlns:a16="http://schemas.microsoft.com/office/drawing/2014/main" id="{7D3AE914-E7B8-4B1F-95BD-9AB599D4C23E}"/>
              </a:ext>
            </a:extLst>
          </p:cNvPr>
          <p:cNvSpPr>
            <a:spLocks noGrp="1"/>
          </p:cNvSpPr>
          <p:nvPr>
            <p:ph idx="1"/>
          </p:nvPr>
        </p:nvSpPr>
        <p:spPr/>
        <p:txBody>
          <a:bodyPr/>
          <a:lstStyle/>
          <a:p>
            <a:pPr marL="0" indent="0">
              <a:buNone/>
            </a:pPr>
            <a:r>
              <a:rPr lang="fi-FI" dirty="0"/>
              <a:t>Tehtävät soveltuvat kaikenikäisille perusasteen oppilaille, mutta asettuvat tavoitteiltaan ohjelmointipolun alku- ja keskivaiheille. Pienimmät oppilaat tarvitsevat opettajan apua tehtävänantojen ymmärtämisessä, mutta pystyvät todistetusti ratkaisemaan tehtäviä varsin itsenäisesti tämän jälkeen.</a:t>
            </a:r>
          </a:p>
          <a:p>
            <a:endParaRPr lang="fi-FI" dirty="0"/>
          </a:p>
          <a:p>
            <a:pPr marL="0" indent="0">
              <a:buNone/>
            </a:pPr>
            <a:r>
              <a:rPr lang="fi-FI" dirty="0"/>
              <a:t>Ohjelmoinnilliseen ajatteluun ja robotiikkaan liittyviä käsitteitä, jotka tulevat tutuksi materiaalin aikana ovat mm. </a:t>
            </a:r>
            <a:r>
              <a:rPr lang="fi-FI" i="1" dirty="0"/>
              <a:t>sensori</a:t>
            </a:r>
            <a:r>
              <a:rPr lang="fi-FI" dirty="0"/>
              <a:t>, </a:t>
            </a:r>
            <a:r>
              <a:rPr lang="fi-FI" i="1" dirty="0"/>
              <a:t>ohjelma, koodi, lohko, ehto, silmukka- ja </a:t>
            </a:r>
            <a:r>
              <a:rPr lang="fi-FI" i="1" dirty="0" err="1"/>
              <a:t>toistolause</a:t>
            </a:r>
            <a:r>
              <a:rPr lang="fi-FI" i="1" dirty="0"/>
              <a:t> </a:t>
            </a:r>
            <a:r>
              <a:rPr lang="fi-FI" dirty="0"/>
              <a:t>sekä </a:t>
            </a:r>
            <a:r>
              <a:rPr lang="fi-FI" i="1" dirty="0"/>
              <a:t>funktio</a:t>
            </a:r>
            <a:r>
              <a:rPr lang="fi-FI" dirty="0"/>
              <a:t> eli </a:t>
            </a:r>
            <a:r>
              <a:rPr lang="fi-FI" i="1" dirty="0"/>
              <a:t>aliohjelma</a:t>
            </a:r>
            <a:r>
              <a:rPr lang="fi-FI" dirty="0"/>
              <a:t>. </a:t>
            </a:r>
          </a:p>
          <a:p>
            <a:pPr marL="0" indent="0">
              <a:buNone/>
            </a:pPr>
            <a:endParaRPr lang="fi-FI" dirty="0"/>
          </a:p>
        </p:txBody>
      </p:sp>
    </p:spTree>
    <p:extLst>
      <p:ext uri="{BB962C8B-B14F-4D97-AF65-F5344CB8AC3E}">
        <p14:creationId xmlns:p14="http://schemas.microsoft.com/office/powerpoint/2010/main" val="100118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643CC0-8E73-4231-93D2-C8F2410F21A8}"/>
              </a:ext>
            </a:extLst>
          </p:cNvPr>
          <p:cNvSpPr>
            <a:spLocks noGrp="1"/>
          </p:cNvSpPr>
          <p:nvPr>
            <p:ph type="title"/>
          </p:nvPr>
        </p:nvSpPr>
        <p:spPr/>
        <p:txBody>
          <a:bodyPr/>
          <a:lstStyle/>
          <a:p>
            <a:r>
              <a:rPr lang="fi-FI" b="1" dirty="0"/>
              <a:t>Sisältö</a:t>
            </a:r>
          </a:p>
        </p:txBody>
      </p:sp>
      <p:sp>
        <p:nvSpPr>
          <p:cNvPr id="3" name="Sisällön paikkamerkki 2">
            <a:extLst>
              <a:ext uri="{FF2B5EF4-FFF2-40B4-BE49-F238E27FC236}">
                <a16:creationId xmlns:a16="http://schemas.microsoft.com/office/drawing/2014/main" id="{7D3AE914-E7B8-4B1F-95BD-9AB599D4C23E}"/>
              </a:ext>
            </a:extLst>
          </p:cNvPr>
          <p:cNvSpPr>
            <a:spLocks noGrp="1"/>
          </p:cNvSpPr>
          <p:nvPr>
            <p:ph idx="1"/>
          </p:nvPr>
        </p:nvSpPr>
        <p:spPr>
          <a:xfrm>
            <a:off x="838200" y="1825625"/>
            <a:ext cx="10515600" cy="1714529"/>
          </a:xfrm>
        </p:spPr>
        <p:txBody>
          <a:bodyPr/>
          <a:lstStyle/>
          <a:p>
            <a:pPr marL="0" indent="0">
              <a:buNone/>
            </a:pPr>
            <a:r>
              <a:rPr lang="fi-FI" dirty="0"/>
              <a:t>Materiaalin sisältö on saatavilla myös harjoitusvihkona.</a:t>
            </a:r>
            <a:endParaRPr lang="fi-FI" dirty="0">
              <a:solidFill>
                <a:srgbClr val="FF0000"/>
              </a:solidFill>
            </a:endParaRPr>
          </a:p>
          <a:p>
            <a:endParaRPr lang="fi-FI" dirty="0">
              <a:solidFill>
                <a:srgbClr val="FF0000"/>
              </a:solidFill>
            </a:endParaRPr>
          </a:p>
          <a:p>
            <a:pPr marL="0" indent="0">
              <a:buNone/>
            </a:pPr>
            <a:r>
              <a:rPr lang="fi-FI" dirty="0"/>
              <a:t>Iloa ja onnistumisia ohjelmoinnin harjoitteluun!</a:t>
            </a:r>
          </a:p>
          <a:p>
            <a:pPr marL="0" indent="0">
              <a:buNone/>
            </a:pPr>
            <a:endParaRPr lang="fi-FI" dirty="0"/>
          </a:p>
        </p:txBody>
      </p:sp>
      <p:pic>
        <p:nvPicPr>
          <p:cNvPr id="4" name="Picture 2" descr="https://upload.wikimedia.org/wikipedia/commons/thumb/e/e5/CC_BY-SA_icon.svg/640px-CC_BY-SA_icon.svg.png">
            <a:extLst>
              <a:ext uri="{FF2B5EF4-FFF2-40B4-BE49-F238E27FC236}">
                <a16:creationId xmlns:a16="http://schemas.microsoft.com/office/drawing/2014/main" id="{6F3F6911-8049-4247-BBBC-AD80B1388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547920"/>
            <a:ext cx="2205789" cy="775473"/>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37956C07-1BA4-4ED8-8091-531258E8A7B1}"/>
              </a:ext>
            </a:extLst>
          </p:cNvPr>
          <p:cNvSpPr txBox="1"/>
          <p:nvPr/>
        </p:nvSpPr>
        <p:spPr>
          <a:xfrm>
            <a:off x="838200" y="4978105"/>
            <a:ext cx="2244525" cy="430887"/>
          </a:xfrm>
          <a:prstGeom prst="rect">
            <a:avLst/>
          </a:prstGeom>
          <a:noFill/>
        </p:spPr>
        <p:txBody>
          <a:bodyPr wrap="none" rtlCol="0">
            <a:spAutoFit/>
          </a:bodyPr>
          <a:lstStyle/>
          <a:p>
            <a:r>
              <a:rPr lang="fi-FI" sz="1100" dirty="0"/>
              <a:t>© Ville-Juhani Nivasalo 2023</a:t>
            </a:r>
          </a:p>
          <a:p>
            <a:r>
              <a:rPr lang="fi-FI" sz="1100" dirty="0"/>
              <a:t>Lapin yliopiston harjoittelukoulu</a:t>
            </a:r>
          </a:p>
        </p:txBody>
      </p:sp>
    </p:spTree>
    <p:extLst>
      <p:ext uri="{BB962C8B-B14F-4D97-AF65-F5344CB8AC3E}">
        <p14:creationId xmlns:p14="http://schemas.microsoft.com/office/powerpoint/2010/main" val="193802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209D5F-6691-4AC8-B591-C8BEED894551}"/>
              </a:ext>
            </a:extLst>
          </p:cNvPr>
          <p:cNvSpPr>
            <a:spLocks noGrp="1"/>
          </p:cNvSpPr>
          <p:nvPr>
            <p:ph type="title"/>
          </p:nvPr>
        </p:nvSpPr>
        <p:spPr/>
        <p:txBody>
          <a:bodyPr/>
          <a:lstStyle/>
          <a:p>
            <a:r>
              <a:rPr lang="fi-FI" b="1" dirty="0"/>
              <a:t>Esittelyvideo</a:t>
            </a:r>
          </a:p>
        </p:txBody>
      </p:sp>
      <p:pic>
        <p:nvPicPr>
          <p:cNvPr id="5" name="Online-media 4" title="1. Esittely">
            <a:hlinkClick r:id="" action="ppaction://media"/>
            <a:extLst>
              <a:ext uri="{FF2B5EF4-FFF2-40B4-BE49-F238E27FC236}">
                <a16:creationId xmlns:a16="http://schemas.microsoft.com/office/drawing/2014/main" id="{7B2915B8-96C8-48DC-B161-BD7BAD4076BE}"/>
              </a:ext>
            </a:extLst>
          </p:cNvPr>
          <p:cNvPicPr>
            <a:picLocks noGrp="1" noRot="1" noChangeAspect="1"/>
          </p:cNvPicPr>
          <p:nvPr>
            <p:ph idx="1"/>
            <a:videoFile r:link="rId1"/>
          </p:nvPr>
        </p:nvPicPr>
        <p:blipFill>
          <a:blip r:embed="rId3"/>
          <a:stretch>
            <a:fillRect/>
          </a:stretch>
        </p:blipFill>
        <p:spPr>
          <a:xfrm>
            <a:off x="878670" y="1615012"/>
            <a:ext cx="7610989" cy="4281181"/>
          </a:xfrm>
          <a:prstGeom prst="rect">
            <a:avLst/>
          </a:prstGeom>
          <a:ln w="76200">
            <a:solidFill>
              <a:srgbClr val="7BD2F0"/>
            </a:solidFill>
          </a:ln>
        </p:spPr>
      </p:pic>
    </p:spTree>
    <p:extLst>
      <p:ext uri="{BB962C8B-B14F-4D97-AF65-F5344CB8AC3E}">
        <p14:creationId xmlns:p14="http://schemas.microsoft.com/office/powerpoint/2010/main" val="420450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1AB3CF-6C68-4266-9AF5-B287CE3A4CBC}"/>
              </a:ext>
            </a:extLst>
          </p:cNvPr>
          <p:cNvSpPr>
            <a:spLocks noGrp="1"/>
          </p:cNvSpPr>
          <p:nvPr>
            <p:ph type="title"/>
          </p:nvPr>
        </p:nvSpPr>
        <p:spPr/>
        <p:txBody>
          <a:bodyPr/>
          <a:lstStyle/>
          <a:p>
            <a:r>
              <a:rPr lang="fi-FI" b="1" dirty="0"/>
              <a:t>Osat</a:t>
            </a:r>
          </a:p>
        </p:txBody>
      </p:sp>
      <p:grpSp>
        <p:nvGrpSpPr>
          <p:cNvPr id="3" name="Ryhmä 2">
            <a:extLst>
              <a:ext uri="{FF2B5EF4-FFF2-40B4-BE49-F238E27FC236}">
                <a16:creationId xmlns:a16="http://schemas.microsoft.com/office/drawing/2014/main" id="{8124EA4F-8E4A-443C-AD18-5E25555162ED}"/>
              </a:ext>
            </a:extLst>
          </p:cNvPr>
          <p:cNvGrpSpPr/>
          <p:nvPr/>
        </p:nvGrpSpPr>
        <p:grpSpPr>
          <a:xfrm>
            <a:off x="719334" y="1965154"/>
            <a:ext cx="6805847" cy="4264728"/>
            <a:chOff x="719334" y="1965154"/>
            <a:chExt cx="5721567" cy="3517232"/>
          </a:xfrm>
        </p:grpSpPr>
        <p:pic>
          <p:nvPicPr>
            <p:cNvPr id="4" name="Kuva 3">
              <a:extLst>
                <a:ext uri="{FF2B5EF4-FFF2-40B4-BE49-F238E27FC236}">
                  <a16:creationId xmlns:a16="http://schemas.microsoft.com/office/drawing/2014/main" id="{97939D09-A0F5-4377-8733-E1D76895914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621" b="89989" l="10000" r="90000">
                          <a14:foregroundMark x1="49475" y1="46360" x2="52100" y2="44861"/>
                          <a14:foregroundMark x1="56500" y1="44111" x2="58600" y2="42238"/>
                          <a14:foregroundMark x1="77375" y1="56531" x2="73800" y2="43522"/>
                          <a14:foregroundMark x1="73800" y1="43522" x2="54550" y2="16488"/>
                          <a14:foregroundMark x1="54550" y1="16488" x2="53850" y2="17452"/>
                          <a14:foregroundMark x1="60175" y1="21574" x2="53325" y2="17345"/>
                          <a14:foregroundMark x1="53325" y1="17345" x2="52275" y2="17827"/>
                          <a14:foregroundMark x1="58075" y1="19700" x2="52975" y2="19700"/>
                          <a14:foregroundMark x1="57025" y1="17827" x2="54375" y2="17077"/>
                          <a14:foregroundMark x1="48600" y1="8405" x2="40725" y2="10225"/>
                          <a14:foregroundMark x1="40725" y1="10225" x2="47375" y2="5621"/>
                          <a14:foregroundMark x1="47375" y1="5621" x2="45975" y2="8779"/>
                          <a14:foregroundMark x1="20875" y1="31317" x2="38250" y2="23448"/>
                          <a14:foregroundMark x1="20700" y1="29818" x2="38250" y2="20824"/>
                          <a14:foregroundMark x1="59475" y1="21574" x2="52425" y2="15578"/>
                          <a14:foregroundMark x1="52425" y1="15578" x2="47200" y2="17077"/>
                          <a14:foregroundMark x1="57441" y1="17143" x2="52675" y2="12955"/>
                          <a14:foregroundMark x1="52675" y1="12955" x2="48425" y2="13704"/>
                          <a14:foregroundMark x1="59300" y1="22698" x2="53550" y2="11884"/>
                          <a14:foregroundMark x1="53550" y1="11884" x2="57025" y2="16702"/>
                          <a14:foregroundMark x1="53150" y1="11831" x2="50175" y2="13330"/>
                          <a14:foregroundMark x1="53500" y1="14079" x2="54025" y2="12955"/>
                          <a14:foregroundMark x1="52800" y1="12580" x2="52625" y2="12955"/>
                          <a14:foregroundMark x1="30900" y1="89989" x2="35250" y2="87045"/>
                          <a14:foregroundMark x1="26775" y1="65418" x2="20575" y2="30567"/>
                          <a14:foregroundMark x1="26525" y1="65418" x2="22625" y2="46788"/>
                          <a14:foregroundMark x1="21725" y1="37901" x2="20350" y2="30567"/>
                          <a14:backgroundMark x1="61400" y1="21199" x2="57222" y2="16283"/>
                          <a14:backgroundMark x1="55215" y1="13133" x2="57725" y2="12580"/>
                          <a14:backgroundMark x1="52213" y1="11445" x2="52100" y2="11081"/>
                        </a14:backgroundRemoval>
                      </a14:imgEffect>
                      <a14:imgEffect>
                        <a14:brightnessContrast bright="20000" contrast="-40000"/>
                      </a14:imgEffect>
                    </a14:imgLayer>
                  </a14:imgProps>
                </a:ext>
              </a:extLst>
            </a:blip>
            <a:srcRect l="17370" r="15955"/>
            <a:stretch/>
          </p:blipFill>
          <p:spPr>
            <a:xfrm>
              <a:off x="719334" y="2505641"/>
              <a:ext cx="4250039" cy="2976745"/>
            </a:xfrm>
            <a:prstGeom prst="rect">
              <a:avLst/>
            </a:prstGeom>
          </p:spPr>
        </p:pic>
        <p:cxnSp>
          <p:nvCxnSpPr>
            <p:cNvPr id="5" name="Suora nuoliyhdysviiva 4">
              <a:extLst>
                <a:ext uri="{FF2B5EF4-FFF2-40B4-BE49-F238E27FC236}">
                  <a16:creationId xmlns:a16="http://schemas.microsoft.com/office/drawing/2014/main" id="{704020A1-6F7B-4127-8CDD-52494FEA6A32}"/>
                </a:ext>
              </a:extLst>
            </p:cNvPr>
            <p:cNvCxnSpPr>
              <a:cxnSpLocks/>
            </p:cNvCxnSpPr>
            <p:nvPr/>
          </p:nvCxnSpPr>
          <p:spPr>
            <a:xfrm flipV="1">
              <a:off x="1231971" y="3786379"/>
              <a:ext cx="1616373" cy="1193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uora nuoliyhdysviiva 5">
              <a:extLst>
                <a:ext uri="{FF2B5EF4-FFF2-40B4-BE49-F238E27FC236}">
                  <a16:creationId xmlns:a16="http://schemas.microsoft.com/office/drawing/2014/main" id="{84ED7B0A-85BA-4555-954E-B718A0444675}"/>
                </a:ext>
              </a:extLst>
            </p:cNvPr>
            <p:cNvCxnSpPr>
              <a:cxnSpLocks/>
            </p:cNvCxnSpPr>
            <p:nvPr/>
          </p:nvCxnSpPr>
          <p:spPr>
            <a:xfrm>
              <a:off x="1391362" y="2741642"/>
              <a:ext cx="1424386" cy="4759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uora nuoliyhdysviiva 6">
              <a:extLst>
                <a:ext uri="{FF2B5EF4-FFF2-40B4-BE49-F238E27FC236}">
                  <a16:creationId xmlns:a16="http://schemas.microsoft.com/office/drawing/2014/main" id="{AAE237E8-8CC5-4C24-8ABD-1143CF04FE59}"/>
                </a:ext>
              </a:extLst>
            </p:cNvPr>
            <p:cNvCxnSpPr>
              <a:cxnSpLocks/>
            </p:cNvCxnSpPr>
            <p:nvPr/>
          </p:nvCxnSpPr>
          <p:spPr>
            <a:xfrm>
              <a:off x="2772052" y="2342697"/>
              <a:ext cx="0" cy="672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kstiruutu 7">
              <a:extLst>
                <a:ext uri="{FF2B5EF4-FFF2-40B4-BE49-F238E27FC236}">
                  <a16:creationId xmlns:a16="http://schemas.microsoft.com/office/drawing/2014/main" id="{8840897D-64D8-4B4B-9C79-CA81B028A497}"/>
                </a:ext>
              </a:extLst>
            </p:cNvPr>
            <p:cNvSpPr txBox="1"/>
            <p:nvPr/>
          </p:nvSpPr>
          <p:spPr>
            <a:xfrm>
              <a:off x="910484" y="2395201"/>
              <a:ext cx="915635" cy="369332"/>
            </a:xfrm>
            <a:prstGeom prst="rect">
              <a:avLst/>
            </a:prstGeom>
            <a:noFill/>
          </p:spPr>
          <p:txBody>
            <a:bodyPr wrap="none" rtlCol="0">
              <a:spAutoFit/>
            </a:bodyPr>
            <a:lstStyle/>
            <a:p>
              <a:r>
                <a:rPr lang="fi-FI" dirty="0"/>
                <a:t>Kaiutin</a:t>
              </a:r>
            </a:p>
          </p:txBody>
        </p:sp>
        <p:sp>
          <p:nvSpPr>
            <p:cNvPr id="9" name="Tekstiruutu 8">
              <a:extLst>
                <a:ext uri="{FF2B5EF4-FFF2-40B4-BE49-F238E27FC236}">
                  <a16:creationId xmlns:a16="http://schemas.microsoft.com/office/drawing/2014/main" id="{61ED230C-95CB-4696-9351-832300238B53}"/>
                </a:ext>
              </a:extLst>
            </p:cNvPr>
            <p:cNvSpPr txBox="1"/>
            <p:nvPr/>
          </p:nvSpPr>
          <p:spPr>
            <a:xfrm>
              <a:off x="1826119" y="1965154"/>
              <a:ext cx="1891865" cy="369332"/>
            </a:xfrm>
            <a:prstGeom prst="rect">
              <a:avLst/>
            </a:prstGeom>
            <a:noFill/>
          </p:spPr>
          <p:txBody>
            <a:bodyPr wrap="square" rtlCol="0">
              <a:spAutoFit/>
            </a:bodyPr>
            <a:lstStyle/>
            <a:p>
              <a:r>
                <a:rPr lang="fi-FI" dirty="0"/>
                <a:t>Väri-ilmaisin</a:t>
              </a:r>
            </a:p>
          </p:txBody>
        </p:sp>
        <p:sp>
          <p:nvSpPr>
            <p:cNvPr id="10" name="Tekstiruutu 9">
              <a:extLst>
                <a:ext uri="{FF2B5EF4-FFF2-40B4-BE49-F238E27FC236}">
                  <a16:creationId xmlns:a16="http://schemas.microsoft.com/office/drawing/2014/main" id="{DC70F710-D988-4415-90E3-2334F54365EA}"/>
                </a:ext>
              </a:extLst>
            </p:cNvPr>
            <p:cNvSpPr txBox="1"/>
            <p:nvPr/>
          </p:nvSpPr>
          <p:spPr>
            <a:xfrm>
              <a:off x="785169" y="4979549"/>
              <a:ext cx="706732" cy="369332"/>
            </a:xfrm>
            <a:prstGeom prst="rect">
              <a:avLst/>
            </a:prstGeom>
            <a:noFill/>
          </p:spPr>
          <p:txBody>
            <a:bodyPr wrap="none" rtlCol="0">
              <a:spAutoFit/>
            </a:bodyPr>
            <a:lstStyle/>
            <a:p>
              <a:r>
                <a:rPr lang="fi-FI" dirty="0"/>
                <a:t>Valot</a:t>
              </a:r>
            </a:p>
          </p:txBody>
        </p:sp>
        <p:cxnSp>
          <p:nvCxnSpPr>
            <p:cNvPr id="11" name="Suora nuoliyhdysviiva 10">
              <a:extLst>
                <a:ext uri="{FF2B5EF4-FFF2-40B4-BE49-F238E27FC236}">
                  <a16:creationId xmlns:a16="http://schemas.microsoft.com/office/drawing/2014/main" id="{E93637D3-3730-4F08-A92D-B4095AF7E671}"/>
                </a:ext>
              </a:extLst>
            </p:cNvPr>
            <p:cNvCxnSpPr>
              <a:cxnSpLocks/>
            </p:cNvCxnSpPr>
            <p:nvPr/>
          </p:nvCxnSpPr>
          <p:spPr>
            <a:xfrm flipH="1">
              <a:off x="3821601" y="3085045"/>
              <a:ext cx="534274" cy="570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kstiruutu 11">
              <a:extLst>
                <a:ext uri="{FF2B5EF4-FFF2-40B4-BE49-F238E27FC236}">
                  <a16:creationId xmlns:a16="http://schemas.microsoft.com/office/drawing/2014/main" id="{A4A60623-8621-48D7-B8B5-1E2F86758040}"/>
                </a:ext>
              </a:extLst>
            </p:cNvPr>
            <p:cNvSpPr txBox="1"/>
            <p:nvPr/>
          </p:nvSpPr>
          <p:spPr>
            <a:xfrm>
              <a:off x="3441362" y="2684995"/>
              <a:ext cx="2999539" cy="369332"/>
            </a:xfrm>
            <a:prstGeom prst="rect">
              <a:avLst/>
            </a:prstGeom>
            <a:noFill/>
          </p:spPr>
          <p:txBody>
            <a:bodyPr wrap="none" rtlCol="0">
              <a:spAutoFit/>
            </a:bodyPr>
            <a:lstStyle/>
            <a:p>
              <a:r>
                <a:rPr lang="fi-FI" dirty="0"/>
                <a:t>Värillinen </a:t>
              </a:r>
              <a:r>
                <a:rPr lang="fi-FI" dirty="0" err="1"/>
                <a:t>ohjelmointilohko</a:t>
              </a:r>
              <a:endParaRPr lang="fi-FI" dirty="0"/>
            </a:p>
          </p:txBody>
        </p:sp>
      </p:grpSp>
      <p:grpSp>
        <p:nvGrpSpPr>
          <p:cNvPr id="13" name="Ryhmä 12">
            <a:extLst>
              <a:ext uri="{FF2B5EF4-FFF2-40B4-BE49-F238E27FC236}">
                <a16:creationId xmlns:a16="http://schemas.microsoft.com/office/drawing/2014/main" id="{FF61D2A8-A8F8-4626-BE9F-B5DBDD390908}"/>
              </a:ext>
            </a:extLst>
          </p:cNvPr>
          <p:cNvGrpSpPr/>
          <p:nvPr/>
        </p:nvGrpSpPr>
        <p:grpSpPr>
          <a:xfrm>
            <a:off x="4343598" y="628118"/>
            <a:ext cx="7425234" cy="2591187"/>
            <a:chOff x="287236" y="5157384"/>
            <a:chExt cx="6268851" cy="2123556"/>
          </a:xfrm>
        </p:grpSpPr>
        <p:pic>
          <p:nvPicPr>
            <p:cNvPr id="14" name="Kuva 13">
              <a:extLst>
                <a:ext uri="{FF2B5EF4-FFF2-40B4-BE49-F238E27FC236}">
                  <a16:creationId xmlns:a16="http://schemas.microsoft.com/office/drawing/2014/main" id="{6CF5CEA7-C9F1-4462-98BE-DD2A96F30D4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9825" y1="31692" x2="39125" y2="31317"/>
                          <a14:foregroundMark x1="18250" y1="58405" x2="27938" y2="45658"/>
                          <a14:foregroundMark x1="29661" y1="43238" x2="18375" y2="56424"/>
                          <a14:foregroundMark x1="18375" y1="56424" x2="32800" y2="42987"/>
                          <a14:foregroundMark x1="17725" y1="58405" x2="21050" y2="51981"/>
                          <a14:foregroundMark x1="30381" y1="43532" x2="35450" y2="38490"/>
                          <a14:foregroundMark x1="17200" y1="57281" x2="18950" y2="53480"/>
                          <a14:foregroundMark x1="30921" y1="43356" x2="34375" y2="39615"/>
                          <a14:foregroundMark x1="29804" y1="44567" x2="30899" y2="43380"/>
                          <a14:foregroundMark x1="17375" y1="58030" x2="29324" y2="45086"/>
                          <a14:foregroundMark x1="69825" y1="51606" x2="64104" y2="43789"/>
                          <a14:foregroundMark x1="56400" y1="38490" x2="56325" y2="38490"/>
                          <a14:foregroundMark x1="58972" y1="41261" x2="58250" y2="40739"/>
                          <a14:foregroundMark x1="69650" y1="48983" x2="59079" y2="41338"/>
                          <a14:foregroundMark x1="70525" y1="48608" x2="64931" y2="44230"/>
                          <a14:foregroundMark x1="70875" y1="48233" x2="71750" y2="47109"/>
                          <a14:backgroundMark x1="62275" y1="37366" x2="74375" y2="43362"/>
                          <a14:backgroundMark x1="58600" y1="39989" x2="65625" y2="43737"/>
                          <a14:backgroundMark x1="58775" y1="38865" x2="58775" y2="38865"/>
                          <a14:backgroundMark x1="58950" y1="41113" x2="58950" y2="39240"/>
                          <a14:backgroundMark x1="30700" y1="41863" x2="26150" y2="46360"/>
                          <a14:backgroundMark x1="30700" y1="42612" x2="29475" y2="42612"/>
                          <a14:backgroundMark x1="30175" y1="42987" x2="26150" y2="45985"/>
                          <a14:backgroundMark x1="29650" y1="44111" x2="24200" y2="46360"/>
                        </a14:backgroundRemoval>
                      </a14:imgEffect>
                    </a14:imgLayer>
                  </a14:imgProps>
                </a:ext>
              </a:extLst>
            </a:blip>
            <a:srcRect l="14004" t="21998" r="26430" b="11697"/>
            <a:stretch/>
          </p:blipFill>
          <p:spPr>
            <a:xfrm>
              <a:off x="1604263" y="5157384"/>
              <a:ext cx="4085012" cy="2123556"/>
            </a:xfrm>
            <a:prstGeom prst="rect">
              <a:avLst/>
            </a:prstGeom>
          </p:spPr>
        </p:pic>
        <p:cxnSp>
          <p:nvCxnSpPr>
            <p:cNvPr id="15" name="Suora nuoliyhdysviiva 14">
              <a:extLst>
                <a:ext uri="{FF2B5EF4-FFF2-40B4-BE49-F238E27FC236}">
                  <a16:creationId xmlns:a16="http://schemas.microsoft.com/office/drawing/2014/main" id="{1D786CC1-9D20-45DC-A3FB-7B029A1062C3}"/>
                </a:ext>
              </a:extLst>
            </p:cNvPr>
            <p:cNvCxnSpPr/>
            <p:nvPr/>
          </p:nvCxnSpPr>
          <p:spPr>
            <a:xfrm flipH="1">
              <a:off x="4289525" y="6226639"/>
              <a:ext cx="12512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kstiruutu 15">
              <a:extLst>
                <a:ext uri="{FF2B5EF4-FFF2-40B4-BE49-F238E27FC236}">
                  <a16:creationId xmlns:a16="http://schemas.microsoft.com/office/drawing/2014/main" id="{378F2F59-F018-4627-B98E-9D06603B224A}"/>
                </a:ext>
              </a:extLst>
            </p:cNvPr>
            <p:cNvSpPr txBox="1"/>
            <p:nvPr/>
          </p:nvSpPr>
          <p:spPr>
            <a:xfrm>
              <a:off x="5540809" y="6041973"/>
              <a:ext cx="1015278" cy="369332"/>
            </a:xfrm>
            <a:prstGeom prst="rect">
              <a:avLst/>
            </a:prstGeom>
            <a:noFill/>
          </p:spPr>
          <p:txBody>
            <a:bodyPr wrap="none" rtlCol="0">
              <a:spAutoFit/>
            </a:bodyPr>
            <a:lstStyle/>
            <a:p>
              <a:r>
                <a:rPr lang="fi-FI" dirty="0"/>
                <a:t>Renkaat</a:t>
              </a:r>
            </a:p>
          </p:txBody>
        </p:sp>
        <p:cxnSp>
          <p:nvCxnSpPr>
            <p:cNvPr id="17" name="Suora nuoliyhdysviiva 16">
              <a:extLst>
                <a:ext uri="{FF2B5EF4-FFF2-40B4-BE49-F238E27FC236}">
                  <a16:creationId xmlns:a16="http://schemas.microsoft.com/office/drawing/2014/main" id="{7ED98857-E05C-45D0-AF67-4ED75485380B}"/>
                </a:ext>
              </a:extLst>
            </p:cNvPr>
            <p:cNvCxnSpPr>
              <a:cxnSpLocks/>
              <a:stCxn id="19" idx="3"/>
            </p:cNvCxnSpPr>
            <p:nvPr/>
          </p:nvCxnSpPr>
          <p:spPr>
            <a:xfrm>
              <a:off x="1604263" y="5923517"/>
              <a:ext cx="1646393" cy="45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uora nuoliyhdysviiva 17">
              <a:extLst>
                <a:ext uri="{FF2B5EF4-FFF2-40B4-BE49-F238E27FC236}">
                  <a16:creationId xmlns:a16="http://schemas.microsoft.com/office/drawing/2014/main" id="{03B97E45-1D05-439A-867C-0E44A61F4E7F}"/>
                </a:ext>
              </a:extLst>
            </p:cNvPr>
            <p:cNvCxnSpPr>
              <a:cxnSpLocks/>
            </p:cNvCxnSpPr>
            <p:nvPr/>
          </p:nvCxnSpPr>
          <p:spPr>
            <a:xfrm flipH="1">
              <a:off x="3441362" y="5349528"/>
              <a:ext cx="1408896" cy="477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kstiruutu 18">
              <a:extLst>
                <a:ext uri="{FF2B5EF4-FFF2-40B4-BE49-F238E27FC236}">
                  <a16:creationId xmlns:a16="http://schemas.microsoft.com/office/drawing/2014/main" id="{1309D2DB-C1B8-4BDF-8053-E606205E8475}"/>
                </a:ext>
              </a:extLst>
            </p:cNvPr>
            <p:cNvSpPr txBox="1"/>
            <p:nvPr/>
          </p:nvSpPr>
          <p:spPr>
            <a:xfrm>
              <a:off x="287236" y="5738851"/>
              <a:ext cx="1317027" cy="369332"/>
            </a:xfrm>
            <a:prstGeom prst="rect">
              <a:avLst/>
            </a:prstGeom>
            <a:noFill/>
          </p:spPr>
          <p:txBody>
            <a:bodyPr wrap="none" rtlCol="0">
              <a:spAutoFit/>
            </a:bodyPr>
            <a:lstStyle/>
            <a:p>
              <a:r>
                <a:rPr lang="fi-FI" dirty="0"/>
                <a:t>Virtakytkin</a:t>
              </a:r>
            </a:p>
          </p:txBody>
        </p:sp>
        <p:sp>
          <p:nvSpPr>
            <p:cNvPr id="20" name="Tekstiruutu 19">
              <a:extLst>
                <a:ext uri="{FF2B5EF4-FFF2-40B4-BE49-F238E27FC236}">
                  <a16:creationId xmlns:a16="http://schemas.microsoft.com/office/drawing/2014/main" id="{39B1910C-F2D1-42AC-A199-E6BE238AE3BB}"/>
                </a:ext>
              </a:extLst>
            </p:cNvPr>
            <p:cNvSpPr txBox="1"/>
            <p:nvPr/>
          </p:nvSpPr>
          <p:spPr>
            <a:xfrm>
              <a:off x="4805865" y="5172338"/>
              <a:ext cx="1601721" cy="369332"/>
            </a:xfrm>
            <a:prstGeom prst="rect">
              <a:avLst/>
            </a:prstGeom>
            <a:noFill/>
          </p:spPr>
          <p:txBody>
            <a:bodyPr wrap="none" rtlCol="0">
              <a:spAutoFit/>
            </a:bodyPr>
            <a:lstStyle/>
            <a:p>
              <a:r>
                <a:rPr lang="fi-FI" dirty="0"/>
                <a:t>Latauspistoke</a:t>
              </a:r>
            </a:p>
          </p:txBody>
        </p:sp>
      </p:grpSp>
      <p:grpSp>
        <p:nvGrpSpPr>
          <p:cNvPr id="21" name="Ryhmä 20">
            <a:extLst>
              <a:ext uri="{FF2B5EF4-FFF2-40B4-BE49-F238E27FC236}">
                <a16:creationId xmlns:a16="http://schemas.microsoft.com/office/drawing/2014/main" id="{40A1F596-2619-476D-8D1F-18FCB0E74025}"/>
              </a:ext>
            </a:extLst>
          </p:cNvPr>
          <p:cNvGrpSpPr/>
          <p:nvPr/>
        </p:nvGrpSpPr>
        <p:grpSpPr>
          <a:xfrm>
            <a:off x="7028852" y="3722252"/>
            <a:ext cx="4158174" cy="2123556"/>
            <a:chOff x="1320147" y="7260441"/>
            <a:chExt cx="4158174" cy="2123556"/>
          </a:xfrm>
        </p:grpSpPr>
        <p:pic>
          <p:nvPicPr>
            <p:cNvPr id="22" name="Kuva 21">
              <a:extLst>
                <a:ext uri="{FF2B5EF4-FFF2-40B4-BE49-F238E27FC236}">
                  <a16:creationId xmlns:a16="http://schemas.microsoft.com/office/drawing/2014/main" id="{303BBEF3-1041-473E-B762-C2C565857F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9244" b="89378" l="19875" r="63550">
                          <a14:foregroundMark x1="30900" y1="29911" x2="21800" y2="37111"/>
                          <a14:foregroundMark x1="21800" y1="37111" x2="22050" y2="75778"/>
                          <a14:foregroundMark x1="22050" y1="75778" x2="30000" y2="88044"/>
                          <a14:foregroundMark x1="30000" y1="88044" x2="39325" y2="78800"/>
                          <a14:foregroundMark x1="39325" y1="78800" x2="49575" y2="82444"/>
                          <a14:foregroundMark x1="49575" y1="82444" x2="60250" y2="78267"/>
                          <a14:foregroundMark x1="60250" y1="78267" x2="63350" y2="60356"/>
                          <a14:foregroundMark x1="63350" y1="60356" x2="63550" y2="41333"/>
                          <a14:foregroundMark x1="63550" y1="41333" x2="56450" y2="57689"/>
                          <a14:foregroundMark x1="56450" y1="57689" x2="35075" y2="68089"/>
                          <a14:foregroundMark x1="35075" y1="68089" x2="25300" y2="64178"/>
                          <a14:foregroundMark x1="25300" y1="64178" x2="26350" y2="46489"/>
                          <a14:foregroundMark x1="26350" y1="46489" x2="31150" y2="40089"/>
                          <a14:foregroundMark x1="63600" y1="64978" x2="59400" y2="81467"/>
                          <a14:foregroundMark x1="59400" y1="81467" x2="48775" y2="87156"/>
                          <a14:foregroundMark x1="48775" y1="87156" x2="38125" y2="84756"/>
                          <a14:foregroundMark x1="38125" y1="84756" x2="27700" y2="89822"/>
                          <a14:foregroundMark x1="27700" y1="89822" x2="20300" y2="77467"/>
                          <a14:foregroundMark x1="20300" y1="77467" x2="19900" y2="77378"/>
                          <a14:foregroundMark x1="25150" y1="88489" x2="38125" y2="89378"/>
                          <a14:foregroundMark x1="50125" y1="88489" x2="58600" y2="85378"/>
                          <a14:foregroundMark x1="57100" y1="78711" x2="59350" y2="74711"/>
                          <a14:foregroundMark x1="62850" y1="45867" x2="62100" y2="37022"/>
                          <a14:foregroundMark x1="60350" y1="36133" x2="55850" y2="28133"/>
                          <a14:foregroundMark x1="57600" y1="23244" x2="47175" y2="23333"/>
                          <a14:foregroundMark x1="47175" y1="23333" x2="44625" y2="29467"/>
                          <a14:foregroundMark x1="57850" y1="21022" x2="47175" y2="21644"/>
                          <a14:foregroundMark x1="47175" y1="21644" x2="46875" y2="22800"/>
                          <a14:foregroundMark x1="54600" y1="19244" x2="49375" y2="19689"/>
                          <a14:foregroundMark x1="37875" y1="22356" x2="27900" y2="19689"/>
                          <a14:foregroundMark x1="27900" y1="19689" x2="25900" y2="21911"/>
                        </a14:backgroundRemoval>
                      </a14:imgEffect>
                      <a14:imgEffect>
                        <a14:colorTemperature colorTemp="4700"/>
                      </a14:imgEffect>
                      <a14:imgEffect>
                        <a14:brightnessContrast bright="40000" contrast="-40000"/>
                      </a14:imgEffect>
                    </a14:imgLayer>
                  </a14:imgProps>
                </a:ext>
              </a:extLst>
            </a:blip>
            <a:srcRect l="17345" t="13860" r="34347" b="7798"/>
            <a:stretch/>
          </p:blipFill>
          <p:spPr>
            <a:xfrm>
              <a:off x="1320147" y="7260441"/>
              <a:ext cx="2327922" cy="2123556"/>
            </a:xfrm>
            <a:prstGeom prst="rect">
              <a:avLst/>
            </a:prstGeom>
          </p:spPr>
        </p:pic>
        <p:cxnSp>
          <p:nvCxnSpPr>
            <p:cNvPr id="23" name="Suora nuoliyhdysviiva 22">
              <a:extLst>
                <a:ext uri="{FF2B5EF4-FFF2-40B4-BE49-F238E27FC236}">
                  <a16:creationId xmlns:a16="http://schemas.microsoft.com/office/drawing/2014/main" id="{704ECB4C-9920-4757-98A1-6CCDE75F07AA}"/>
                </a:ext>
              </a:extLst>
            </p:cNvPr>
            <p:cNvCxnSpPr>
              <a:cxnSpLocks/>
            </p:cNvCxnSpPr>
            <p:nvPr/>
          </p:nvCxnSpPr>
          <p:spPr>
            <a:xfrm flipH="1">
              <a:off x="3018353" y="8059903"/>
              <a:ext cx="1112612" cy="232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kstiruutu 23">
              <a:extLst>
                <a:ext uri="{FF2B5EF4-FFF2-40B4-BE49-F238E27FC236}">
                  <a16:creationId xmlns:a16="http://schemas.microsoft.com/office/drawing/2014/main" id="{236C89C5-06BC-42E3-86A2-2D310CB2954E}"/>
                </a:ext>
              </a:extLst>
            </p:cNvPr>
            <p:cNvSpPr txBox="1"/>
            <p:nvPr/>
          </p:nvSpPr>
          <p:spPr>
            <a:xfrm>
              <a:off x="4161935" y="7875237"/>
              <a:ext cx="1316386" cy="369332"/>
            </a:xfrm>
            <a:prstGeom prst="rect">
              <a:avLst/>
            </a:prstGeom>
            <a:noFill/>
          </p:spPr>
          <p:txBody>
            <a:bodyPr wrap="square" rtlCol="0">
              <a:spAutoFit/>
            </a:bodyPr>
            <a:lstStyle/>
            <a:p>
              <a:r>
                <a:rPr lang="fi-FI" dirty="0"/>
                <a:t>Värisensori</a:t>
              </a:r>
            </a:p>
          </p:txBody>
        </p:sp>
      </p:grpSp>
    </p:spTree>
    <p:extLst>
      <p:ext uri="{BB962C8B-B14F-4D97-AF65-F5344CB8AC3E}">
        <p14:creationId xmlns:p14="http://schemas.microsoft.com/office/powerpoint/2010/main" val="37949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1: </a:t>
            </a:r>
            <a:r>
              <a:rPr lang="fi-FI" b="1" dirty="0" err="1"/>
              <a:t>Liikennevalot</a:t>
            </a:r>
            <a:endParaRPr lang="fi-FI" b="1" dirty="0"/>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p:txBody>
          <a:bodyPr>
            <a:normAutofit fontScale="70000" lnSpcReduction="20000"/>
          </a:bodyPr>
          <a:lstStyle/>
          <a:p>
            <a:pPr marL="0" indent="0">
              <a:buNone/>
            </a:pPr>
            <a:r>
              <a:rPr lang="fi-FI" b="1" u="sng" dirty="0" err="1"/>
              <a:t>Ohjelmointilohkot</a:t>
            </a:r>
            <a:endParaRPr lang="fi-FI" b="1" u="sng" dirty="0"/>
          </a:p>
          <a:p>
            <a:endParaRPr lang="fi-FI" dirty="0"/>
          </a:p>
          <a:p>
            <a:pPr marL="285750" indent="-285750"/>
            <a:r>
              <a:rPr lang="fi-FI" dirty="0"/>
              <a:t>Green 3</a:t>
            </a:r>
          </a:p>
          <a:p>
            <a:pPr marL="285750" indent="-285750"/>
            <a:r>
              <a:rPr lang="fi-FI" dirty="0" err="1"/>
              <a:t>Yellow</a:t>
            </a:r>
            <a:r>
              <a:rPr lang="fi-FI" dirty="0"/>
              <a:t> 2</a:t>
            </a:r>
          </a:p>
          <a:p>
            <a:pPr marL="285750" indent="-285750"/>
            <a:r>
              <a:rPr lang="fi-FI" dirty="0"/>
              <a:t>Red 1</a:t>
            </a:r>
          </a:p>
          <a:p>
            <a:endParaRPr lang="fi-FI" dirty="0"/>
          </a:p>
          <a:p>
            <a:pPr marL="0" indent="0">
              <a:buNone/>
            </a:pPr>
            <a:r>
              <a:rPr lang="fi-FI" b="1" u="sng" dirty="0"/>
              <a:t>Välineet</a:t>
            </a:r>
          </a:p>
          <a:p>
            <a:endParaRPr lang="fi-FI" dirty="0"/>
          </a:p>
          <a:p>
            <a:pPr marL="285750" indent="-285750"/>
            <a:r>
              <a:rPr lang="fi-FI" dirty="0"/>
              <a:t>Tauluviivain (luokan yhteinen)</a:t>
            </a:r>
          </a:p>
          <a:p>
            <a:endParaRPr lang="fi-FI" dirty="0"/>
          </a:p>
          <a:p>
            <a:pPr marL="0" indent="0">
              <a:buNone/>
            </a:pPr>
            <a:r>
              <a:rPr lang="fi-FI" b="1" u="sng" dirty="0"/>
              <a:t>Ohje</a:t>
            </a:r>
          </a:p>
          <a:p>
            <a:endParaRPr lang="fi-FI" dirty="0"/>
          </a:p>
          <a:p>
            <a:pPr marL="0" indent="0">
              <a:buNone/>
            </a:pPr>
            <a:r>
              <a:rPr lang="fi-FI" dirty="0" err="1"/>
              <a:t>Indi</a:t>
            </a:r>
            <a:r>
              <a:rPr lang="fi-FI" dirty="0"/>
              <a:t> lähtee liikkeelle, kun pohjassa oleva värisensori lukee vihreän (Green) lohkon ja pysähtyy joko automaattisesti tietyn matkan kuljettuaan tai lukiessaan punaisen (Red) lohkon.</a:t>
            </a:r>
          </a:p>
        </p:txBody>
      </p:sp>
    </p:spTree>
    <p:extLst>
      <p:ext uri="{BB962C8B-B14F-4D97-AF65-F5344CB8AC3E}">
        <p14:creationId xmlns:p14="http://schemas.microsoft.com/office/powerpoint/2010/main" val="309611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F794B-6CD7-44AF-94A7-C3D705741B5F}"/>
              </a:ext>
            </a:extLst>
          </p:cNvPr>
          <p:cNvSpPr>
            <a:spLocks noGrp="1"/>
          </p:cNvSpPr>
          <p:nvPr>
            <p:ph type="title"/>
          </p:nvPr>
        </p:nvSpPr>
        <p:spPr/>
        <p:txBody>
          <a:bodyPr/>
          <a:lstStyle/>
          <a:p>
            <a:r>
              <a:rPr lang="fi-FI" b="1" dirty="0"/>
              <a:t>Tehtävä 1: </a:t>
            </a:r>
            <a:r>
              <a:rPr lang="fi-FI" b="1" dirty="0" err="1"/>
              <a:t>Liikennevalot</a:t>
            </a:r>
            <a:endParaRPr lang="fi-FI" b="1" dirty="0"/>
          </a:p>
        </p:txBody>
      </p:sp>
      <p:sp>
        <p:nvSpPr>
          <p:cNvPr id="3" name="Sisällön paikkamerkki 2">
            <a:extLst>
              <a:ext uri="{FF2B5EF4-FFF2-40B4-BE49-F238E27FC236}">
                <a16:creationId xmlns:a16="http://schemas.microsoft.com/office/drawing/2014/main" id="{42C26592-E511-4667-880C-8014A00A7797}"/>
              </a:ext>
            </a:extLst>
          </p:cNvPr>
          <p:cNvSpPr>
            <a:spLocks noGrp="1"/>
          </p:cNvSpPr>
          <p:nvPr>
            <p:ph idx="1"/>
          </p:nvPr>
        </p:nvSpPr>
        <p:spPr/>
        <p:txBody>
          <a:bodyPr>
            <a:normAutofit fontScale="92500" lnSpcReduction="20000"/>
          </a:bodyPr>
          <a:lstStyle/>
          <a:p>
            <a:pPr marL="0" indent="0">
              <a:buNone/>
            </a:pPr>
            <a:r>
              <a:rPr lang="fi-FI" sz="1800" b="1" u="sng" dirty="0"/>
              <a:t>Tehtävät</a:t>
            </a:r>
          </a:p>
          <a:p>
            <a:endParaRPr lang="fi-FI" sz="1800" dirty="0"/>
          </a:p>
          <a:p>
            <a:pPr marL="342900" indent="-342900">
              <a:buAutoNum type="arabicPeriod"/>
            </a:pPr>
            <a:r>
              <a:rPr lang="fi-FI" sz="1800" dirty="0"/>
              <a:t>Käynnistä </a:t>
            </a:r>
            <a:r>
              <a:rPr lang="fi-FI" sz="1800" dirty="0" err="1"/>
              <a:t>Indi</a:t>
            </a:r>
            <a:r>
              <a:rPr lang="fi-FI" sz="1800" dirty="0"/>
              <a:t> takana olevasta virtanapista</a:t>
            </a:r>
          </a:p>
          <a:p>
            <a:pPr marL="342900" indent="-342900">
              <a:buAutoNum type="arabicPeriod"/>
            </a:pPr>
            <a:r>
              <a:rPr lang="fi-FI" sz="1800" dirty="0"/>
              <a:t>Ohjelmoi </a:t>
            </a:r>
            <a:r>
              <a:rPr lang="fi-FI" sz="1800" dirty="0" err="1"/>
              <a:t>Indi</a:t>
            </a:r>
            <a:r>
              <a:rPr lang="fi-FI" sz="1800" dirty="0"/>
              <a:t> kulkemaan vihreältä lohkolta punaiselle.</a:t>
            </a:r>
          </a:p>
          <a:p>
            <a:pPr marL="342900" indent="-342900">
              <a:buAutoNum type="arabicPeriod"/>
            </a:pPr>
            <a:r>
              <a:rPr lang="fi-FI" sz="1800" dirty="0"/>
              <a:t>Lisää väliin keltainen lohko. Mitä tapahtuu?</a:t>
            </a:r>
          </a:p>
          <a:p>
            <a:pPr marL="342900" indent="-342900">
              <a:buAutoNum type="arabicPeriod"/>
            </a:pPr>
            <a:r>
              <a:rPr lang="fi-FI" sz="1800" dirty="0"/>
              <a:t>Vaihda keltainen lohko toiseen vihreään. Mitä tapahtui?</a:t>
            </a:r>
          </a:p>
          <a:p>
            <a:pPr marL="342900" indent="-342900">
              <a:buAutoNum type="arabicPeriod"/>
            </a:pPr>
            <a:r>
              <a:rPr lang="fi-FI" sz="1800" dirty="0"/>
              <a:t>Tee ohjelma, joka hyödyntää kaikki annetut lohkot.</a:t>
            </a:r>
          </a:p>
          <a:p>
            <a:pPr marL="342900" indent="-342900">
              <a:buAutoNum type="arabicPeriod"/>
            </a:pPr>
            <a:r>
              <a:rPr lang="fi-FI" sz="1800" dirty="0"/>
              <a:t>Pidennä </a:t>
            </a:r>
            <a:r>
              <a:rPr lang="fi-FI" sz="1800" dirty="0" err="1"/>
              <a:t>Indin</a:t>
            </a:r>
            <a:r>
              <a:rPr lang="fi-FI" sz="1800" dirty="0"/>
              <a:t> kulkemaa matkaa siirtämällä lohkoja kauemmas toisistaan.</a:t>
            </a:r>
          </a:p>
          <a:p>
            <a:pPr marL="342900" indent="-342900">
              <a:buAutoNum type="arabicPeriod"/>
            </a:pPr>
            <a:r>
              <a:rPr lang="fi-FI" sz="1800" dirty="0"/>
              <a:t>Pyri tekemään mahdollisimman pitkä ohjelma annetuilla lohkoilla.</a:t>
            </a:r>
          </a:p>
          <a:p>
            <a:pPr marL="742950" lvl="1" indent="-285750">
              <a:buFontTx/>
              <a:buChar char="-"/>
            </a:pPr>
            <a:r>
              <a:rPr lang="fi-FI" sz="1800" dirty="0"/>
              <a:t>Mittaa </a:t>
            </a:r>
            <a:r>
              <a:rPr lang="fi-FI" sz="1800" dirty="0" err="1"/>
              <a:t>Indin</a:t>
            </a:r>
            <a:r>
              <a:rPr lang="fi-FI" sz="1800" dirty="0"/>
              <a:t> kulkema kokonaismatka tauluviivaimella.</a:t>
            </a:r>
          </a:p>
          <a:p>
            <a:pPr marL="742950" lvl="1" indent="-285750">
              <a:buFontTx/>
              <a:buChar char="-"/>
            </a:pPr>
            <a:r>
              <a:rPr lang="fi-FI" sz="1800" dirty="0"/>
              <a:t>Arvioi ja mittaa kuinka pitkän matkan </a:t>
            </a:r>
            <a:r>
              <a:rPr lang="fi-FI" sz="1800" dirty="0" err="1"/>
              <a:t>Indi</a:t>
            </a:r>
            <a:r>
              <a:rPr lang="fi-FI" sz="1800" dirty="0"/>
              <a:t> enimmillään voi kulkea kahden eri lohkon välillä ilman pysähdystä.</a:t>
            </a:r>
          </a:p>
        </p:txBody>
      </p:sp>
    </p:spTree>
    <p:extLst>
      <p:ext uri="{BB962C8B-B14F-4D97-AF65-F5344CB8AC3E}">
        <p14:creationId xmlns:p14="http://schemas.microsoft.com/office/powerpoint/2010/main" val="285582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84AF4C-D988-4AA1-B005-FD7B659E804C}"/>
              </a:ext>
            </a:extLst>
          </p:cNvPr>
          <p:cNvSpPr>
            <a:spLocks noGrp="1"/>
          </p:cNvSpPr>
          <p:nvPr>
            <p:ph type="title"/>
          </p:nvPr>
        </p:nvSpPr>
        <p:spPr/>
        <p:txBody>
          <a:bodyPr/>
          <a:lstStyle/>
          <a:p>
            <a:r>
              <a:rPr lang="fi-FI" b="1" dirty="0"/>
              <a:t>Ohjevideo tehtävään 1</a:t>
            </a:r>
          </a:p>
        </p:txBody>
      </p:sp>
      <p:pic>
        <p:nvPicPr>
          <p:cNvPr id="5" name="Online-media 4" title="2. Tehtävä 1: Liikennevalot">
            <a:hlinkClick r:id="" action="ppaction://media"/>
            <a:extLst>
              <a:ext uri="{FF2B5EF4-FFF2-40B4-BE49-F238E27FC236}">
                <a16:creationId xmlns:a16="http://schemas.microsoft.com/office/drawing/2014/main" id="{BA78B736-A843-483E-8742-238A160D2C48}"/>
              </a:ext>
            </a:extLst>
          </p:cNvPr>
          <p:cNvPicPr>
            <a:picLocks noGrp="1" noRot="1" noChangeAspect="1"/>
          </p:cNvPicPr>
          <p:nvPr>
            <p:ph idx="1"/>
            <a:videoFile r:link="rId1"/>
          </p:nvPr>
        </p:nvPicPr>
        <p:blipFill>
          <a:blip r:embed="rId3"/>
          <a:stretch>
            <a:fillRect/>
          </a:stretch>
        </p:blipFill>
        <p:spPr>
          <a:xfrm>
            <a:off x="828457" y="1744910"/>
            <a:ext cx="7509061" cy="4223847"/>
          </a:xfrm>
          <a:prstGeom prst="rect">
            <a:avLst/>
          </a:prstGeom>
          <a:ln w="76200">
            <a:solidFill>
              <a:srgbClr val="7BD2F0"/>
            </a:solidFill>
          </a:ln>
        </p:spPr>
      </p:pic>
    </p:spTree>
    <p:extLst>
      <p:ext uri="{BB962C8B-B14F-4D97-AF65-F5344CB8AC3E}">
        <p14:creationId xmlns:p14="http://schemas.microsoft.com/office/powerpoint/2010/main" val="3516877919"/>
      </p:ext>
    </p:extLst>
  </p:cSld>
  <p:clrMapOvr>
    <a:masterClrMapping/>
  </p:clrMapOvr>
</p:sld>
</file>

<file path=ppt/theme/theme1.xml><?xml version="1.0" encoding="utf-8"?>
<a:theme xmlns:a="http://schemas.openxmlformats.org/drawingml/2006/main" name="Pinta">
  <a:themeElements>
    <a:clrScheme name="Pin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Pin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BA25926099AF348B56581BCAB3A876F" ma:contentTypeVersion="15" ma:contentTypeDescription="Luo uusi asiakirja." ma:contentTypeScope="" ma:versionID="d975a9acd81daaa72d1b9774200cddf0">
  <xsd:schema xmlns:xsd="http://www.w3.org/2001/XMLSchema" xmlns:xs="http://www.w3.org/2001/XMLSchema" xmlns:p="http://schemas.microsoft.com/office/2006/metadata/properties" xmlns:ns3="8e1101b6-9d13-4994-ab9c-a0f337687bf9" xmlns:ns4="f4c8f6c5-710a-4e50-b29f-83ba423bbef2" targetNamespace="http://schemas.microsoft.com/office/2006/metadata/properties" ma:root="true" ma:fieldsID="bff985e09e9f8ee40aa84da46ea14d5c" ns3:_="" ns4:_="">
    <xsd:import namespace="8e1101b6-9d13-4994-ab9c-a0f337687bf9"/>
    <xsd:import namespace="f4c8f6c5-710a-4e50-b29f-83ba423bbef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101b6-9d13-4994-ab9c-a0f337687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c8f6c5-710a-4e50-b29f-83ba423bbef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e1101b6-9d13-4994-ab9c-a0f337687bf9" xsi:nil="true"/>
  </documentManagement>
</p:properties>
</file>

<file path=customXml/itemProps1.xml><?xml version="1.0" encoding="utf-8"?>
<ds:datastoreItem xmlns:ds="http://schemas.openxmlformats.org/officeDocument/2006/customXml" ds:itemID="{17978D2A-D3D5-4A51-875C-36B07A269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101b6-9d13-4994-ab9c-a0f337687bf9"/>
    <ds:schemaRef ds:uri="f4c8f6c5-710a-4e50-b29f-83ba423bbe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47E844-4B94-43A2-A4DB-289ED7495143}">
  <ds:schemaRefs>
    <ds:schemaRef ds:uri="http://schemas.microsoft.com/sharepoint/v3/contenttype/forms"/>
  </ds:schemaRefs>
</ds:datastoreItem>
</file>

<file path=customXml/itemProps3.xml><?xml version="1.0" encoding="utf-8"?>
<ds:datastoreItem xmlns:ds="http://schemas.openxmlformats.org/officeDocument/2006/customXml" ds:itemID="{A99DB4C1-EE9F-48BF-9900-9130A68F9EDA}">
  <ds:schemaRefs>
    <ds:schemaRef ds:uri="http://purl.org/dc/elements/1.1/"/>
    <ds:schemaRef ds:uri="http://www.w3.org/XML/1998/namespace"/>
    <ds:schemaRef ds:uri="f4c8f6c5-710a-4e50-b29f-83ba423bbef2"/>
    <ds:schemaRef ds:uri="http://schemas.microsoft.com/office/2006/metadata/properties"/>
    <ds:schemaRef ds:uri="http://purl.org/dc/terms/"/>
    <ds:schemaRef ds:uri="http://purl.org/dc/dcmitype/"/>
    <ds:schemaRef ds:uri="http://schemas.microsoft.com/office/2006/documentManagement/types"/>
    <ds:schemaRef ds:uri="8e1101b6-9d13-4994-ab9c-a0f337687bf9"/>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Facet</Template>
  <TotalTime>92</TotalTime>
  <Words>738</Words>
  <Application>Microsoft Office PowerPoint</Application>
  <PresentationFormat>Laajakuva</PresentationFormat>
  <Paragraphs>134</Paragraphs>
  <Slides>23</Slides>
  <Notes>0</Notes>
  <HiddenSlides>0</HiddenSlides>
  <MMClips>5</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Arial</vt:lpstr>
      <vt:lpstr>Trebuchet MS</vt:lpstr>
      <vt:lpstr>Wingdings 3</vt:lpstr>
      <vt:lpstr>Pinta</vt:lpstr>
      <vt:lpstr>Sphero Indi tutuksi</vt:lpstr>
      <vt:lpstr>Sisältö</vt:lpstr>
      <vt:lpstr>Sisältö</vt:lpstr>
      <vt:lpstr>Sisältö</vt:lpstr>
      <vt:lpstr>Esittelyvideo</vt:lpstr>
      <vt:lpstr>Osat</vt:lpstr>
      <vt:lpstr>Tehtävä 1: Liikennevalot</vt:lpstr>
      <vt:lpstr>Tehtävä 1: Liikennevalot</vt:lpstr>
      <vt:lpstr>Ohjevideo tehtävään 1</vt:lpstr>
      <vt:lpstr>Tehtävän 1 malliratkaisuja</vt:lpstr>
      <vt:lpstr>Tehtävä 2: Löytöretki</vt:lpstr>
      <vt:lpstr>Tehtävä 2: Löytöretki</vt:lpstr>
      <vt:lpstr>Ohjevideo tehtävään 2</vt:lpstr>
      <vt:lpstr>Värilohkoihin ohjelmoidut käskyt</vt:lpstr>
      <vt:lpstr>Tehtävän 2 malliratkaisu</vt:lpstr>
      <vt:lpstr>Tehtävä 3: Rallirata</vt:lpstr>
      <vt:lpstr>Tehtävä 3: Rallirata</vt:lpstr>
      <vt:lpstr>Ohjevideo tehtävään 3</vt:lpstr>
      <vt:lpstr>Tehtävän 3 malliratkaisuja</vt:lpstr>
      <vt:lpstr>Tehtävä 4: Sakkorinki</vt:lpstr>
      <vt:lpstr>Tehtävä 4: Sakkorinki</vt:lpstr>
      <vt:lpstr>Ohjevideo tehtävään 4</vt:lpstr>
      <vt:lpstr>Tehtävän 4 malliratkaisu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Sphero Indi tutuksi</dc:title>
  <dc:creator>Nivasalo Ville-Juhani</dc:creator>
  <cp:lastModifiedBy>Nivasalo Ville-Juhani</cp:lastModifiedBy>
  <cp:revision>7</cp:revision>
  <dcterms:created xsi:type="dcterms:W3CDTF">2023-01-25T08:01:58Z</dcterms:created>
  <dcterms:modified xsi:type="dcterms:W3CDTF">2023-01-25T09:34:50Z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0x0101004BA25926099AF348B56581BCAB3A876F</vt:lpwstr>
  </property>
</Properties>
</file>