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8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EA031-02B5-4E22-B7A6-1CF3185C5E4D}" v="2752" dt="2022-04-21T10:05:4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7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0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5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2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6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archive.org/web/19971014004945/http:/wwwedu.oulu.fi/&#8203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archive.org/web/20181204075516/http:/www.oulu.fi/teknokas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6/01/19/peruskoulu-mullisti-suomen-koululaitoks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977" y="685369"/>
            <a:ext cx="2926773" cy="3194108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00"/>
                </a:solidFill>
                <a:ea typeface="+mj-lt"/>
                <a:cs typeface="+mj-lt"/>
              </a:rPr>
              <a:t>STEAM - </a:t>
            </a:r>
            <a:r>
              <a:rPr lang="en-US" sz="2200" dirty="0" err="1">
                <a:solidFill>
                  <a:srgbClr val="FFFF00"/>
                </a:solidFill>
                <a:ea typeface="+mj-lt"/>
                <a:cs typeface="+mj-lt"/>
              </a:rPr>
              <a:t>teknologiakasvatusta</a:t>
            </a:r>
            <a:r>
              <a:rPr lang="en-US" sz="2200" dirty="0">
                <a:solidFill>
                  <a:srgbClr val="FFFF00"/>
                </a:solidFill>
                <a:ea typeface="+mj-lt"/>
                <a:cs typeface="+mj-lt"/>
              </a:rPr>
              <a:t>, </a:t>
            </a:r>
            <a:r>
              <a:rPr lang="en-US" sz="2200" dirty="0" err="1">
                <a:solidFill>
                  <a:srgbClr val="FFFF00"/>
                </a:solidFill>
                <a:ea typeface="+mj-lt"/>
                <a:cs typeface="+mj-lt"/>
              </a:rPr>
              <a:t>värkkäilyä</a:t>
            </a:r>
            <a:r>
              <a:rPr lang="en-US" sz="2200" dirty="0">
                <a:solidFill>
                  <a:srgbClr val="FFFF00"/>
                </a:solidFill>
                <a:ea typeface="+mj-lt"/>
                <a:cs typeface="+mj-lt"/>
              </a:rPr>
              <a:t> </a:t>
            </a:r>
            <a:r>
              <a:rPr lang="en-US" sz="2200" dirty="0" err="1">
                <a:solidFill>
                  <a:srgbClr val="FFFF00"/>
                </a:solidFill>
                <a:ea typeface="+mj-lt"/>
                <a:cs typeface="+mj-lt"/>
              </a:rPr>
              <a:t>vai</a:t>
            </a:r>
            <a:r>
              <a:rPr lang="en-US" sz="2200" dirty="0">
                <a:solidFill>
                  <a:srgbClr val="FFFF00"/>
                </a:solidFill>
                <a:ea typeface="+mj-lt"/>
                <a:cs typeface="+mj-lt"/>
              </a:rPr>
              <a:t> </a:t>
            </a:r>
            <a:r>
              <a:rPr lang="en-US" sz="2200" dirty="0" err="1">
                <a:solidFill>
                  <a:srgbClr val="FFFF00"/>
                </a:solidFill>
                <a:ea typeface="+mj-lt"/>
                <a:cs typeface="+mj-lt"/>
              </a:rPr>
              <a:t>käsityötä</a:t>
            </a:r>
            <a:r>
              <a:rPr lang="en-US" sz="2200" dirty="0">
                <a:solidFill>
                  <a:srgbClr val="FFFF00"/>
                </a:solidFill>
                <a:ea typeface="+mj-lt"/>
                <a:cs typeface="+mj-lt"/>
              </a:rPr>
              <a:t> </a:t>
            </a:r>
            <a:endParaRPr lang="en-US" sz="2200">
              <a:solidFill>
                <a:srgbClr val="FFFF00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020671"/>
            <a:ext cx="2952749" cy="177529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ea typeface="+mn-lt"/>
                <a:cs typeface="+mn-lt"/>
              </a:rPr>
              <a:t>STEAM - teknologiakasvatusta, värkkäilyä vai käsityötä; KT Jari Laru</a:t>
            </a:r>
            <a:endParaRPr lang="en-US" sz="2000"/>
          </a:p>
        </p:txBody>
      </p:sp>
      <p:pic>
        <p:nvPicPr>
          <p:cNvPr id="4" name="Picture 3" descr="Lähikuva junan pyöristä">
            <a:extLst>
              <a:ext uri="{FF2B5EF4-FFF2-40B4-BE49-F238E27FC236}">
                <a16:creationId xmlns:a16="http://schemas.microsoft.com/office/drawing/2014/main" id="{9978573E-A802-764B-1D29-B9187EB58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42" b="-3"/>
          <a:stretch/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FAB64-B76D-47BB-FE4B-55F057D2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n-US" dirty="0"/>
              <a:t>Teknon OPS </a:t>
            </a:r>
            <a:r>
              <a:rPr lang="en-US" dirty="0" err="1"/>
              <a:t>oli</a:t>
            </a:r>
            <a:r>
              <a:rPr lang="en-US" dirty="0"/>
              <a:t> "</a:t>
            </a:r>
            <a:r>
              <a:rPr lang="en-US" dirty="0" err="1"/>
              <a:t>steamia</a:t>
            </a:r>
            <a:r>
              <a:rPr lang="en-US" dirty="0"/>
              <a:t>" jo 90-luvulla</a:t>
            </a: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3B83243-02DB-2539-84AE-66D6C4D96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818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EA8C50-BDDD-AA0D-6B56-D554A7D7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4331804" cy="3209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...</a:t>
            </a:r>
            <a:r>
              <a:rPr lang="en-US" err="1">
                <a:ea typeface="+mn-lt"/>
                <a:cs typeface="+mn-lt"/>
              </a:rPr>
              <a:t>teknologiakasvatus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integroitaisiin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kasvatustieteisiin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mutta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painotteisuutta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olisi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myös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muualla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esim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teknisessä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työssä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err="1">
                <a:solidFill>
                  <a:srgbClr val="FFFF00"/>
                </a:solidFill>
                <a:ea typeface="+mn-lt"/>
                <a:cs typeface="+mn-lt"/>
              </a:rPr>
              <a:t>matemaattis-luonnontieteellisissä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00"/>
                </a:solidFill>
                <a:ea typeface="+mn-lt"/>
                <a:cs typeface="+mn-lt"/>
              </a:rPr>
              <a:t>aineissa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9D46E-97F5-0FAB-FBA8-404FFE468076}"/>
              </a:ext>
            </a:extLst>
          </p:cNvPr>
          <p:cNvSpPr txBox="1"/>
          <p:nvPr/>
        </p:nvSpPr>
        <p:spPr>
          <a:xfrm>
            <a:off x="624509" y="5726595"/>
            <a:ext cx="6694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https://web.archive.org/web/19971014004945/http://wwwedu.oulu.fi/​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ED5AF-490D-9223-B29E-9BF6CD74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99672"/>
            <a:ext cx="6095999" cy="1687978"/>
          </a:xfrm>
        </p:spPr>
        <p:txBody>
          <a:bodyPr anchor="b">
            <a:normAutofit/>
          </a:bodyPr>
          <a:lstStyle/>
          <a:p>
            <a:r>
              <a:rPr lang="en-US" dirty="0"/>
              <a:t>Tapani </a:t>
            </a:r>
            <a:r>
              <a:rPr lang="en-US" dirty="0" err="1"/>
              <a:t>Kanaoja</a:t>
            </a:r>
            <a:r>
              <a:rPr lang="en-US" dirty="0"/>
              <a:t> </a:t>
            </a:r>
            <a:r>
              <a:rPr lang="en-US" dirty="0" err="1"/>
              <a:t>Ouluun</a:t>
            </a:r>
            <a:r>
              <a:rPr lang="en-US" dirty="0"/>
              <a:t>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BD1F32-A3D4-8865-AB1F-1821AD25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9" cy="30480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Tapani </a:t>
            </a:r>
            <a:r>
              <a:rPr lang="en-US" dirty="0" err="1"/>
              <a:t>Kanaoja</a:t>
            </a:r>
            <a:r>
              <a:rPr lang="en-US" dirty="0"/>
              <a:t> </a:t>
            </a:r>
            <a:r>
              <a:rPr lang="en-US" dirty="0" err="1"/>
              <a:t>siirtyi</a:t>
            </a:r>
            <a:r>
              <a:rPr lang="en-US" dirty="0"/>
              <a:t> </a:t>
            </a:r>
            <a:r>
              <a:rPr lang="en-US" dirty="0" err="1"/>
              <a:t>opetushallituksesta</a:t>
            </a:r>
            <a:r>
              <a:rPr lang="en-US" dirty="0"/>
              <a:t> </a:t>
            </a:r>
            <a:r>
              <a:rPr lang="en-US" dirty="0" err="1"/>
              <a:t>Oulunyliopistoon</a:t>
            </a:r>
            <a:endParaRPr lang="en-US" dirty="0"/>
          </a:p>
          <a:p>
            <a:r>
              <a:rPr lang="en-US" dirty="0" err="1">
                <a:solidFill>
                  <a:srgbClr val="FFFF00"/>
                </a:solidFill>
              </a:rPr>
              <a:t>Ensimmäinen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teknologiakasvatuksen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apulaisprofessori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maassamme</a:t>
            </a:r>
            <a:r>
              <a:rPr lang="en-US" dirty="0">
                <a:solidFill>
                  <a:srgbClr val="FFFF00"/>
                </a:solidFill>
              </a:rPr>
              <a:t>!</a:t>
            </a:r>
          </a:p>
          <a:p>
            <a:r>
              <a:rPr lang="en-US" dirty="0" err="1"/>
              <a:t>Pääsi</a:t>
            </a:r>
            <a:r>
              <a:rPr lang="en-US" dirty="0"/>
              <a:t> </a:t>
            </a:r>
            <a:r>
              <a:rPr lang="en-US" dirty="0" err="1"/>
              <a:t>toteuttamaan</a:t>
            </a:r>
            <a:r>
              <a:rPr lang="en-US" dirty="0"/>
              <a:t> </a:t>
            </a:r>
            <a:r>
              <a:rPr lang="en-US" dirty="0" err="1"/>
              <a:t>unelmaansa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miekat</a:t>
            </a:r>
            <a:r>
              <a:rPr lang="en-US" dirty="0"/>
              <a:t> </a:t>
            </a:r>
            <a:r>
              <a:rPr lang="en-US" dirty="0" err="1"/>
              <a:t>kalahtelivat</a:t>
            </a:r>
            <a:r>
              <a:rPr lang="en-US" dirty="0"/>
              <a:t> Matin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kovin</a:t>
            </a:r>
            <a:r>
              <a:rPr lang="en-US" dirty="0"/>
              <a:t>..</a:t>
            </a:r>
          </a:p>
          <a:p>
            <a:r>
              <a:rPr lang="en-US" dirty="0" err="1"/>
              <a:t>Jäi</a:t>
            </a:r>
            <a:r>
              <a:rPr lang="en-US" dirty="0"/>
              <a:t> </a:t>
            </a:r>
            <a:r>
              <a:rPr lang="en-US" dirty="0" err="1"/>
              <a:t>lyhyeksi</a:t>
            </a:r>
            <a:r>
              <a:rPr lang="en-US" dirty="0"/>
              <a:t> </a:t>
            </a:r>
            <a:r>
              <a:rPr lang="en-US" dirty="0" err="1"/>
              <a:t>ajaksi</a:t>
            </a:r>
            <a:r>
              <a:rPr lang="en-US" dirty="0"/>
              <a:t>, </a:t>
            </a:r>
            <a:r>
              <a:rPr lang="en-US" dirty="0" err="1"/>
              <a:t>valitettavasti</a:t>
            </a:r>
            <a:r>
              <a:rPr lang="en-US" dirty="0"/>
              <a:t> (</a:t>
            </a:r>
            <a:r>
              <a:rPr lang="en-US" dirty="0" err="1"/>
              <a:t>tutkimus</a:t>
            </a:r>
            <a:r>
              <a:rPr lang="en-US" dirty="0"/>
              <a:t> </a:t>
            </a:r>
            <a:r>
              <a:rPr lang="en-US" dirty="0" err="1"/>
              <a:t>jäi</a:t>
            </a:r>
            <a:r>
              <a:rPr lang="en-US" dirty="0"/>
              <a:t> </a:t>
            </a:r>
            <a:r>
              <a:rPr lang="en-US" dirty="0" err="1"/>
              <a:t>suurelta</a:t>
            </a:r>
            <a:r>
              <a:rPr lang="en-US" dirty="0"/>
              <a:t> </a:t>
            </a:r>
            <a:r>
              <a:rPr lang="en-US" dirty="0" err="1"/>
              <a:t>osin</a:t>
            </a:r>
            <a:r>
              <a:rPr lang="en-US" dirty="0"/>
              <a:t> "</a:t>
            </a:r>
            <a:r>
              <a:rPr lang="en-US" dirty="0" err="1"/>
              <a:t>telineisiin</a:t>
            </a:r>
            <a:r>
              <a:rPr lang="en-US" dirty="0"/>
              <a:t>")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5491E8-3981-A172-D5B7-6F935EFFC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3" r="14745" b="2"/>
          <a:stretch/>
        </p:blipFill>
        <p:spPr>
          <a:xfrm>
            <a:off x="7755835" y="-1"/>
            <a:ext cx="4431000" cy="3333750"/>
          </a:xfrm>
          <a:custGeom>
            <a:avLst/>
            <a:gdLst/>
            <a:ahLst/>
            <a:cxnLst/>
            <a:rect l="l" t="t" r="r" b="b"/>
            <a:pathLst>
              <a:path w="4431000" h="3333750">
                <a:moveTo>
                  <a:pt x="485126" y="0"/>
                </a:moveTo>
                <a:lnTo>
                  <a:pt x="4431000" y="0"/>
                </a:lnTo>
                <a:lnTo>
                  <a:pt x="4431000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</p:spPr>
      </p:pic>
      <p:pic>
        <p:nvPicPr>
          <p:cNvPr id="5" name="Picture 4" descr="A picture containing person, indoor, person, music&#10;&#10;Description automatically generated">
            <a:extLst>
              <a:ext uri="{FF2B5EF4-FFF2-40B4-BE49-F238E27FC236}">
                <a16:creationId xmlns:a16="http://schemas.microsoft.com/office/drawing/2014/main" id="{67C89E7D-CBD6-EA44-9DD5-C06F1A10A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7302"/>
          <a:stretch/>
        </p:blipFill>
        <p:spPr>
          <a:xfrm>
            <a:off x="7619999" y="3524252"/>
            <a:ext cx="4566836" cy="3333749"/>
          </a:xfrm>
          <a:custGeom>
            <a:avLst/>
            <a:gdLst/>
            <a:ahLst/>
            <a:cxnLst/>
            <a:rect l="l" t="t" r="r" b="b"/>
            <a:pathLst>
              <a:path w="4566836" h="3333749">
                <a:moveTo>
                  <a:pt x="265966" y="0"/>
                </a:moveTo>
                <a:lnTo>
                  <a:pt x="4566836" y="0"/>
                </a:lnTo>
                <a:lnTo>
                  <a:pt x="4566836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38581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38581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42BC-DE72-E9F7-72FF-99679BE8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Esa-Matti </a:t>
            </a:r>
            <a:r>
              <a:rPr lang="en-US" dirty="0" err="1"/>
              <a:t>Järvisen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"STEM" </a:t>
            </a:r>
            <a:r>
              <a:rPr lang="en-US" dirty="0" err="1">
                <a:solidFill>
                  <a:srgbClr val="FFFF00"/>
                </a:solidFill>
              </a:rPr>
              <a:t>väitös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DDFF9-F85F-630D-3426-A9D76FD2F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Esa-Matti Järvinen </a:t>
            </a:r>
            <a:r>
              <a:rPr lang="en-US" dirty="0" err="1"/>
              <a:t>teki</a:t>
            </a:r>
            <a:r>
              <a:rPr lang="en-US" dirty="0"/>
              <a:t> </a:t>
            </a:r>
            <a:r>
              <a:rPr lang="en-US" dirty="0" err="1"/>
              <a:t>väitöskirjaansa</a:t>
            </a:r>
            <a:r>
              <a:rPr lang="en-US" dirty="0"/>
              <a:t> 1990-luvulla. Hän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tuttu</a:t>
            </a:r>
            <a:r>
              <a:rPr lang="en-US" dirty="0"/>
              <a:t> </a:t>
            </a:r>
            <a:r>
              <a:rPr lang="en-US" dirty="0" err="1"/>
              <a:t>näky</a:t>
            </a:r>
            <a:r>
              <a:rPr lang="en-US" dirty="0"/>
              <a:t> </a:t>
            </a:r>
            <a:r>
              <a:rPr lang="en-US" dirty="0" err="1"/>
              <a:t>Kasarmintiellä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80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94B9B-AFF6-7C6D-66F0-00E5F572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057" y="220525"/>
            <a:ext cx="2726084" cy="2359508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700" dirty="0"/>
              <a:t>Esa-Matti Järvinen - </a:t>
            </a:r>
            <a:r>
              <a:rPr lang="en-US" sz="4700" dirty="0">
                <a:solidFill>
                  <a:srgbClr val="FFFF00"/>
                </a:solidFill>
              </a:rPr>
              <a:t>STEM </a:t>
            </a:r>
            <a:r>
              <a:rPr lang="en-US" sz="4700" dirty="0" err="1">
                <a:solidFill>
                  <a:srgbClr val="FFFF00"/>
                </a:solidFill>
              </a:rPr>
              <a:t>tutkija</a:t>
            </a:r>
            <a:r>
              <a:rPr lang="en-US" sz="47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F7A657-A936-48EC-851D-106D4F1B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585759-3D5B-483A-8B7F-131E93727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27A5BAC-A6B9-6EF8-D499-ACA31AD56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8984"/>
            <a:ext cx="4385641" cy="630821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7957E4-F168-4C9F-98D0-2E1865C9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E83D9A9-D471-4D7B-B201-DE182EF2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334EEA-EE66-338F-A20D-F3F26A8D7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36327" y="1315730"/>
            <a:ext cx="3155673" cy="4073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1FC9CF-4638-AF5A-BC1A-81DAF13FABB0}"/>
              </a:ext>
            </a:extLst>
          </p:cNvPr>
          <p:cNvSpPr txBox="1"/>
          <p:nvPr/>
        </p:nvSpPr>
        <p:spPr>
          <a:xfrm>
            <a:off x="4711976" y="2885661"/>
            <a:ext cx="343479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1. The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Lego/logo Learning Environment</a:t>
            </a:r>
            <a:r>
              <a:rPr lang="en-US" dirty="0">
                <a:ea typeface="+mn-lt"/>
                <a:cs typeface="+mn-lt"/>
              </a:rPr>
              <a:t> in Technology Education: An Experiment in a Finnish Context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2.  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Automation Technology</a:t>
            </a:r>
            <a:r>
              <a:rPr lang="en-US" dirty="0">
                <a:ea typeface="+mn-lt"/>
                <a:cs typeface="+mn-lt"/>
              </a:rPr>
              <a:t> in Elementary Technology Education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3. Meaningful 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Mathematics</a:t>
            </a:r>
            <a:r>
              <a:rPr lang="en-US" dirty="0">
                <a:ea typeface="+mn-lt"/>
                <a:cs typeface="+mn-lt"/>
              </a:rPr>
              <a:t> through Technology Education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4. The Influences of Socio-cultural Interaction Upon Children’s Thinking and Actions in Prescribed and </a:t>
            </a:r>
            <a:r>
              <a:rPr lang="en-US" dirty="0">
                <a:solidFill>
                  <a:srgbClr val="FFFF00"/>
                </a:solidFill>
                <a:ea typeface="+mn-lt"/>
                <a:cs typeface="+mn-lt"/>
              </a:rPr>
              <a:t>Open-ended Problem Solving Situations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3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38FF-A1D4-610E-1E37-785C59B4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>
                <a:solidFill>
                  <a:srgbClr val="FFFF00"/>
                </a:solidFill>
              </a:rPr>
              <a:t>Teknokkaasta</a:t>
            </a:r>
            <a:r>
              <a:rPr lang="en-US" dirty="0"/>
              <a:t> </a:t>
            </a:r>
            <a:r>
              <a:rPr lang="en-US" dirty="0" err="1"/>
              <a:t>Innokkaaseen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45FE-2192-BA19-BB65-A6CF4A8B5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6DB13-398F-F8DC-8441-B0FE2D26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1999"/>
            <a:ext cx="4236720" cy="1810871"/>
          </a:xfrm>
        </p:spPr>
        <p:txBody>
          <a:bodyPr>
            <a:normAutofit/>
          </a:bodyPr>
          <a:lstStyle/>
          <a:p>
            <a:r>
              <a:rPr lang="en-US" dirty="0" err="1"/>
              <a:t>Teknokas</a:t>
            </a:r>
            <a:br>
              <a:rPr lang="en-US" dirty="0"/>
            </a:br>
            <a:r>
              <a:rPr lang="en-US" dirty="0"/>
              <a:t>2003-2012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51A73A-AFF2-0996-AA64-27DACCF52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0" r="1" b="1"/>
          <a:stretch/>
        </p:blipFill>
        <p:spPr>
          <a:xfrm>
            <a:off x="1" y="2"/>
            <a:ext cx="6000749" cy="4048201"/>
          </a:xfrm>
          <a:custGeom>
            <a:avLst/>
            <a:gdLst/>
            <a:ahLst/>
            <a:cxnLst/>
            <a:rect l="l" t="t" r="r" b="b"/>
            <a:pathLst>
              <a:path w="6000749" h="4048201">
                <a:moveTo>
                  <a:pt x="0" y="0"/>
                </a:moveTo>
                <a:lnTo>
                  <a:pt x="6000749" y="0"/>
                </a:lnTo>
                <a:lnTo>
                  <a:pt x="6000749" y="4048201"/>
                </a:lnTo>
                <a:lnTo>
                  <a:pt x="5944247" y="4045387"/>
                </a:lnTo>
                <a:cubicBezTo>
                  <a:pt x="5912733" y="4040867"/>
                  <a:pt x="5883531" y="4032761"/>
                  <a:pt x="5860259" y="4018993"/>
                </a:cubicBezTo>
                <a:cubicBezTo>
                  <a:pt x="5845522" y="4010145"/>
                  <a:pt x="5815127" y="4009004"/>
                  <a:pt x="5790563" y="4005335"/>
                </a:cubicBezTo>
                <a:cubicBezTo>
                  <a:pt x="5770110" y="4002399"/>
                  <a:pt x="5748643" y="3999987"/>
                  <a:pt x="5726340" y="3999392"/>
                </a:cubicBezTo>
                <a:cubicBezTo>
                  <a:pt x="5702558" y="3998630"/>
                  <a:pt x="5676008" y="3996376"/>
                  <a:pt x="5653401" y="4001303"/>
                </a:cubicBezTo>
                <a:cubicBezTo>
                  <a:pt x="5584839" y="4015993"/>
                  <a:pt x="5528518" y="4014398"/>
                  <a:pt x="5475787" y="3994543"/>
                </a:cubicBezTo>
                <a:cubicBezTo>
                  <a:pt x="5448461" y="3984280"/>
                  <a:pt x="5408578" y="3972789"/>
                  <a:pt x="5376427" y="3977186"/>
                </a:cubicBezTo>
                <a:cubicBezTo>
                  <a:pt x="5298173" y="3987786"/>
                  <a:pt x="5231306" y="3983731"/>
                  <a:pt x="5158711" y="3977849"/>
                </a:cubicBezTo>
                <a:cubicBezTo>
                  <a:pt x="5111928" y="3974139"/>
                  <a:pt x="5059522" y="3974442"/>
                  <a:pt x="5009625" y="3971931"/>
                </a:cubicBezTo>
                <a:cubicBezTo>
                  <a:pt x="4951287" y="3968925"/>
                  <a:pt x="4888949" y="3973666"/>
                  <a:pt x="4849941" y="3947886"/>
                </a:cubicBezTo>
                <a:cubicBezTo>
                  <a:pt x="4845543" y="3945116"/>
                  <a:pt x="4833681" y="3946241"/>
                  <a:pt x="4827520" y="3943911"/>
                </a:cubicBezTo>
                <a:cubicBezTo>
                  <a:pt x="4807945" y="3936885"/>
                  <a:pt x="4783117" y="3931364"/>
                  <a:pt x="4771814" y="3921081"/>
                </a:cubicBezTo>
                <a:cubicBezTo>
                  <a:pt x="4739115" y="3891003"/>
                  <a:pt x="4712325" y="3858949"/>
                  <a:pt x="4682399" y="3827911"/>
                </a:cubicBezTo>
                <a:cubicBezTo>
                  <a:pt x="4675987" y="3821273"/>
                  <a:pt x="4669645" y="3812548"/>
                  <a:pt x="4657971" y="3809870"/>
                </a:cubicBezTo>
                <a:cubicBezTo>
                  <a:pt x="4590588" y="3794559"/>
                  <a:pt x="4522266" y="3780327"/>
                  <a:pt x="4453288" y="3766566"/>
                </a:cubicBezTo>
                <a:cubicBezTo>
                  <a:pt x="4425551" y="3761082"/>
                  <a:pt x="4404161" y="3769423"/>
                  <a:pt x="4382131" y="3783516"/>
                </a:cubicBezTo>
                <a:cubicBezTo>
                  <a:pt x="4360738" y="3796954"/>
                  <a:pt x="4334041" y="3811525"/>
                  <a:pt x="4305858" y="3818191"/>
                </a:cubicBezTo>
                <a:cubicBezTo>
                  <a:pt x="4249453" y="3831335"/>
                  <a:pt x="4190357" y="3840900"/>
                  <a:pt x="4132173" y="3849202"/>
                </a:cubicBezTo>
                <a:cubicBezTo>
                  <a:pt x="4110399" y="3852309"/>
                  <a:pt x="4086246" y="3848957"/>
                  <a:pt x="4065132" y="3846494"/>
                </a:cubicBezTo>
                <a:cubicBezTo>
                  <a:pt x="4025130" y="3841816"/>
                  <a:pt x="3987480" y="3833214"/>
                  <a:pt x="3946286" y="3830407"/>
                </a:cubicBez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8DF53D0-F5B1-8CAD-BEAE-9AD802441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5083"/>
          <a:stretch/>
        </p:blipFill>
        <p:spPr>
          <a:xfrm>
            <a:off x="6191250" y="10"/>
            <a:ext cx="6000750" cy="4038328"/>
          </a:xfrm>
          <a:custGeom>
            <a:avLst/>
            <a:gdLst/>
            <a:ahLst/>
            <a:cxnLst/>
            <a:rect l="l" t="t" r="r" b="b"/>
            <a:pathLst>
              <a:path w="6000750" h="4038338">
                <a:moveTo>
                  <a:pt x="0" y="0"/>
                </a:moveTo>
                <a:lnTo>
                  <a:pt x="6000750" y="0"/>
                </a:lnTo>
                <a:lnTo>
                  <a:pt x="6000750" y="3014035"/>
                </a:lnTo>
                <a:lnTo>
                  <a:pt x="5966830" y="3028116"/>
                </a:lnTo>
                <a:cubicBezTo>
                  <a:pt x="5952443" y="3034512"/>
                  <a:pt x="5934250" y="3039750"/>
                  <a:pt x="5924081" y="3047622"/>
                </a:cubicBezTo>
                <a:cubicBezTo>
                  <a:pt x="5872250" y="3087682"/>
                  <a:pt x="5801533" y="3089841"/>
                  <a:pt x="5731624" y="3095095"/>
                </a:cubicBezTo>
                <a:cubicBezTo>
                  <a:pt x="5719354" y="3095902"/>
                  <a:pt x="5704534" y="3096694"/>
                  <a:pt x="5694549" y="3100763"/>
                </a:cubicBezTo>
                <a:cubicBezTo>
                  <a:pt x="5649454" y="3119091"/>
                  <a:pt x="5609249" y="3120675"/>
                  <a:pt x="5566282" y="3110565"/>
                </a:cubicBezTo>
                <a:cubicBezTo>
                  <a:pt x="5528993" y="3101914"/>
                  <a:pt x="5487135" y="3099578"/>
                  <a:pt x="5447800" y="3122561"/>
                </a:cubicBezTo>
                <a:cubicBezTo>
                  <a:pt x="5360376" y="3173554"/>
                  <a:pt x="5261407" y="3189562"/>
                  <a:pt x="5153053" y="3180664"/>
                </a:cubicBezTo>
                <a:cubicBezTo>
                  <a:pt x="5075663" y="3174334"/>
                  <a:pt x="5001217" y="3180991"/>
                  <a:pt x="4924781" y="3209456"/>
                </a:cubicBezTo>
                <a:cubicBezTo>
                  <a:pt x="4895391" y="3220447"/>
                  <a:pt x="4855493" y="3221608"/>
                  <a:pt x="4820364" y="3228131"/>
                </a:cubicBezTo>
                <a:cubicBezTo>
                  <a:pt x="4800480" y="3231723"/>
                  <a:pt x="4778372" y="3235065"/>
                  <a:pt x="4761902" y="3242137"/>
                </a:cubicBezTo>
                <a:cubicBezTo>
                  <a:pt x="4717897" y="3260500"/>
                  <a:pt x="4677587" y="3281733"/>
                  <a:pt x="4633202" y="3299962"/>
                </a:cubicBezTo>
                <a:cubicBezTo>
                  <a:pt x="4611860" y="3308671"/>
                  <a:pt x="4585870" y="3315400"/>
                  <a:pt x="4560907" y="3319152"/>
                </a:cubicBezTo>
                <a:cubicBezTo>
                  <a:pt x="4487147" y="3330619"/>
                  <a:pt x="4413256" y="3341162"/>
                  <a:pt x="4339486" y="3349988"/>
                </a:cubicBezTo>
                <a:cubicBezTo>
                  <a:pt x="4217749" y="3364712"/>
                  <a:pt x="4094519" y="3381727"/>
                  <a:pt x="3999196" y="3339060"/>
                </a:cubicBezTo>
                <a:cubicBezTo>
                  <a:pt x="3991419" y="3335638"/>
                  <a:pt x="3975703" y="3335236"/>
                  <a:pt x="3963458" y="3336228"/>
                </a:cubicBezTo>
                <a:cubicBezTo>
                  <a:pt x="3906915" y="3340709"/>
                  <a:pt x="3849392" y="3348538"/>
                  <a:pt x="3793244" y="3350695"/>
                </a:cubicBezTo>
                <a:cubicBezTo>
                  <a:pt x="3748320" y="3352384"/>
                  <a:pt x="3711764" y="3359110"/>
                  <a:pt x="3680534" y="3380182"/>
                </a:cubicBezTo>
                <a:cubicBezTo>
                  <a:pt x="3639690" y="3407913"/>
                  <a:pt x="3587939" y="3428136"/>
                  <a:pt x="3528420" y="3429642"/>
                </a:cubicBezTo>
                <a:cubicBezTo>
                  <a:pt x="3468933" y="3431332"/>
                  <a:pt x="3432439" y="3451266"/>
                  <a:pt x="3391383" y="3472419"/>
                </a:cubicBezTo>
                <a:cubicBezTo>
                  <a:pt x="3361528" y="3487818"/>
                  <a:pt x="3327785" y="3506605"/>
                  <a:pt x="3292964" y="3512706"/>
                </a:cubicBezTo>
                <a:cubicBezTo>
                  <a:pt x="3214060" y="3526418"/>
                  <a:pt x="3151318" y="3574267"/>
                  <a:pt x="3062201" y="3564890"/>
                </a:cubicBezTo>
                <a:cubicBezTo>
                  <a:pt x="3056279" y="3564225"/>
                  <a:pt x="3046456" y="3569403"/>
                  <a:pt x="3038377" y="3571499"/>
                </a:cubicBezTo>
                <a:cubicBezTo>
                  <a:pt x="2973700" y="3587903"/>
                  <a:pt x="2910969" y="3589865"/>
                  <a:pt x="2859478" y="3573610"/>
                </a:cubicBezTo>
                <a:cubicBezTo>
                  <a:pt x="2791993" y="3552460"/>
                  <a:pt x="2721606" y="3559482"/>
                  <a:pt x="2645189" y="3580393"/>
                </a:cubicBezTo>
                <a:cubicBezTo>
                  <a:pt x="2620649" y="3587104"/>
                  <a:pt x="2595977" y="3592890"/>
                  <a:pt x="2571005" y="3599095"/>
                </a:cubicBezTo>
                <a:cubicBezTo>
                  <a:pt x="2537264" y="3607686"/>
                  <a:pt x="2503192" y="3616514"/>
                  <a:pt x="2469455" y="3625104"/>
                </a:cubicBezTo>
                <a:cubicBezTo>
                  <a:pt x="2436782" y="3633542"/>
                  <a:pt x="2400912" y="3645078"/>
                  <a:pt x="2372944" y="3632831"/>
                </a:cubicBezTo>
                <a:cubicBezTo>
                  <a:pt x="2348857" y="3622294"/>
                  <a:pt x="2333335" y="3625831"/>
                  <a:pt x="2314679" y="3640577"/>
                </a:cubicBezTo>
                <a:cubicBezTo>
                  <a:pt x="2249913" y="3692113"/>
                  <a:pt x="2167939" y="3730244"/>
                  <a:pt x="2058974" y="3747677"/>
                </a:cubicBezTo>
                <a:cubicBezTo>
                  <a:pt x="2036537" y="3751257"/>
                  <a:pt x="2014061" y="3757106"/>
                  <a:pt x="1992327" y="3763040"/>
                </a:cubicBezTo>
                <a:cubicBezTo>
                  <a:pt x="1978998" y="3766641"/>
                  <a:pt x="1962841" y="3770835"/>
                  <a:pt x="1955347" y="3777003"/>
                </a:cubicBezTo>
                <a:cubicBezTo>
                  <a:pt x="1896888" y="3824240"/>
                  <a:pt x="1821061" y="3862060"/>
                  <a:pt x="1737354" y="3895718"/>
                </a:cubicBezTo>
                <a:cubicBezTo>
                  <a:pt x="1707383" y="3907735"/>
                  <a:pt x="1675266" y="3920058"/>
                  <a:pt x="1642029" y="3927066"/>
                </a:cubicBezTo>
                <a:cubicBezTo>
                  <a:pt x="1607367" y="3934277"/>
                  <a:pt x="1570070" y="3935822"/>
                  <a:pt x="1534084" y="3938879"/>
                </a:cubicBezTo>
                <a:cubicBezTo>
                  <a:pt x="1512864" y="3940775"/>
                  <a:pt x="1488617" y="3944422"/>
                  <a:pt x="1471073" y="3941450"/>
                </a:cubicBezTo>
                <a:cubicBezTo>
                  <a:pt x="1415484" y="3932199"/>
                  <a:pt x="1361493" y="3921398"/>
                  <a:pt x="1309076" y="3908861"/>
                </a:cubicBezTo>
                <a:cubicBezTo>
                  <a:pt x="1264195" y="3898081"/>
                  <a:pt x="1255284" y="3896899"/>
                  <a:pt x="1221530" y="3923241"/>
                </a:cubicBezTo>
                <a:cubicBezTo>
                  <a:pt x="1186779" y="3950290"/>
                  <a:pt x="1141270" y="3968301"/>
                  <a:pt x="1089816" y="3980362"/>
                </a:cubicBezTo>
                <a:cubicBezTo>
                  <a:pt x="1008387" y="3999344"/>
                  <a:pt x="926086" y="4017317"/>
                  <a:pt x="843417" y="4032700"/>
                </a:cubicBezTo>
                <a:cubicBezTo>
                  <a:pt x="768546" y="4046592"/>
                  <a:pt x="730065" y="4034711"/>
                  <a:pt x="709553" y="3998175"/>
                </a:cubicBezTo>
                <a:cubicBezTo>
                  <a:pt x="697923" y="3977931"/>
                  <a:pt x="683529" y="3956192"/>
                  <a:pt x="637024" y="3956976"/>
                </a:cubicBezTo>
                <a:cubicBezTo>
                  <a:pt x="561096" y="3958367"/>
                  <a:pt x="483055" y="3965348"/>
                  <a:pt x="439818" y="3925257"/>
                </a:cubicBezTo>
                <a:cubicBezTo>
                  <a:pt x="420898" y="3938151"/>
                  <a:pt x="409248" y="3945856"/>
                  <a:pt x="397954" y="3953509"/>
                </a:cubicBezTo>
                <a:cubicBezTo>
                  <a:pt x="366752" y="3974766"/>
                  <a:pt x="298150" y="3991730"/>
                  <a:pt x="260774" y="3982524"/>
                </a:cubicBezTo>
                <a:cubicBezTo>
                  <a:pt x="205702" y="3969233"/>
                  <a:pt x="158421" y="3979944"/>
                  <a:pt x="110748" y="4003173"/>
                </a:cubicBezTo>
                <a:cubicBezTo>
                  <a:pt x="90816" y="4012815"/>
                  <a:pt x="69989" y="4020495"/>
                  <a:pt x="48615" y="4026612"/>
                </a:cubicBezTo>
                <a:lnTo>
                  <a:pt x="0" y="4037066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62E7F3-CD5F-4723-A576-218DC037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4195C5-E649-17F8-786E-0346655F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664" y="4572000"/>
            <a:ext cx="7102336" cy="216590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Teknokkaan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innovointi</a:t>
            </a:r>
            <a:r>
              <a:rPr lang="en-US" dirty="0">
                <a:ea typeface="+mn-lt"/>
                <a:cs typeface="+mn-lt"/>
              </a:rPr>
              <a:t>- ja </a:t>
            </a:r>
            <a:r>
              <a:rPr lang="en-US" dirty="0" err="1">
                <a:ea typeface="+mn-lt"/>
                <a:cs typeface="+mn-lt"/>
              </a:rPr>
              <a:t>oppimisympäristö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sekä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oppimateriaalit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olivat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esimerkki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tavasta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toteuttaa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teknologiakasvatusta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käytännössä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 err="1">
                <a:ea typeface="+mn-lt"/>
                <a:cs typeface="+mn-lt"/>
              </a:rPr>
              <a:t>Teknokkaan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toimintamuotoja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ovat</a:t>
            </a:r>
            <a:r>
              <a:rPr lang="en-US" dirty="0">
                <a:ea typeface="+mn-lt"/>
                <a:cs typeface="+mn-lt"/>
              </a:rPr>
              <a:t> mm. </a:t>
            </a:r>
            <a:r>
              <a:rPr lang="en-US" dirty="0" err="1">
                <a:ea typeface="+mn-lt"/>
                <a:cs typeface="+mn-lt"/>
              </a:rPr>
              <a:t>opettajien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täydennyskoulutus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sekä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työpajatoiminta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yritysten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henkilöstölle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fi-FI" dirty="0">
                <a:ea typeface="+mn-lt"/>
                <a:cs typeface="+mn-lt"/>
                <a:hlinkClick r:id="rId5"/>
              </a:rPr>
              <a:t>https://web.archive.org/web/20181204075516/http://www.oulu.fi/teknokas/</a:t>
            </a:r>
            <a:r>
              <a:rPr lang="fi-FI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6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33462-75ED-1122-FE74-FDF343C9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61" y="525117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sz="4100" dirty="0" err="1">
                <a:solidFill>
                  <a:srgbClr val="FFFF00"/>
                </a:solidFill>
              </a:rPr>
              <a:t>Teknokas</a:t>
            </a:r>
            <a:r>
              <a:rPr lang="en-US" sz="4100" dirty="0">
                <a:solidFill>
                  <a:srgbClr val="FFFF00"/>
                </a:solidFill>
              </a:rPr>
              <a:t> </a:t>
            </a:r>
            <a:r>
              <a:rPr lang="en-US" sz="4100" dirty="0" err="1">
                <a:solidFill>
                  <a:srgbClr val="FFFF00"/>
                </a:solidFill>
              </a:rPr>
              <a:t>luokka</a:t>
            </a:r>
            <a:r>
              <a:rPr lang="en-US" sz="4100" dirty="0"/>
              <a:t>, </a:t>
            </a:r>
            <a:r>
              <a:rPr lang="en-US" sz="4100" dirty="0" err="1"/>
              <a:t>Koulumestarin</a:t>
            </a:r>
            <a:r>
              <a:rPr lang="en-US" sz="4100" dirty="0"/>
              <a:t> </a:t>
            </a:r>
            <a:r>
              <a:rPr lang="en-US" sz="4100" dirty="0" err="1"/>
              <a:t>koulu</a:t>
            </a:r>
            <a:r>
              <a:rPr lang="en-US" sz="4100" dirty="0"/>
              <a:t> 2007</a:t>
            </a:r>
          </a:p>
        </p:txBody>
      </p:sp>
      <p:pic>
        <p:nvPicPr>
          <p:cNvPr id="4" name="Picture 4" descr="A picture containing building, sky, outdoor&#10;&#10;Description automatically generated">
            <a:extLst>
              <a:ext uri="{FF2B5EF4-FFF2-40B4-BE49-F238E27FC236}">
                <a16:creationId xmlns:a16="http://schemas.microsoft.com/office/drawing/2014/main" id="{0DA0338E-F507-C8C5-F8B2-24F756D3A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5" r="2825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70CA68-7953-1E79-9633-73BFF31C1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68" y="2650272"/>
            <a:ext cx="5452439" cy="3986996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 err="1"/>
              <a:t>Teknologiakasvatukselle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varattu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oma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työpaja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pystyivät</a:t>
            </a:r>
            <a:r>
              <a:rPr lang="en-US" dirty="0"/>
              <a:t> </a:t>
            </a:r>
            <a:r>
              <a:rPr lang="en-US" dirty="0" err="1"/>
              <a:t>tekemään</a:t>
            </a:r>
            <a:r>
              <a:rPr lang="en-US" dirty="0"/>
              <a:t> </a:t>
            </a:r>
            <a:r>
              <a:rPr lang="en-US" dirty="0" err="1"/>
              <a:t>omia</a:t>
            </a:r>
            <a:r>
              <a:rPr lang="en-US" dirty="0"/>
              <a:t> </a:t>
            </a:r>
            <a:r>
              <a:rPr lang="en-US" dirty="0" err="1"/>
              <a:t>aivoituksiaan</a:t>
            </a:r>
            <a:r>
              <a:rPr lang="en-US" dirty="0"/>
              <a:t> (Järvinen, 2013)  [makerspace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värkkäämö</a:t>
            </a:r>
            <a:r>
              <a:rPr lang="en-US" dirty="0"/>
              <a:t>]</a:t>
            </a:r>
          </a:p>
          <a:p>
            <a:r>
              <a:rPr lang="en-US" dirty="0" err="1"/>
              <a:t>Koulumestarin</a:t>
            </a:r>
            <a:r>
              <a:rPr lang="en-US" dirty="0"/>
              <a:t> </a:t>
            </a:r>
            <a:r>
              <a:rPr lang="en-US" dirty="0" err="1"/>
              <a:t>koulu</a:t>
            </a:r>
            <a:r>
              <a:rPr lang="en-US" dirty="0"/>
              <a:t> </a:t>
            </a:r>
            <a:r>
              <a:rPr lang="en-US" dirty="0" err="1"/>
              <a:t>kävi</a:t>
            </a:r>
            <a:r>
              <a:rPr lang="en-US" dirty="0"/>
              <a:t> </a:t>
            </a:r>
            <a:r>
              <a:rPr lang="en-US" dirty="0" err="1"/>
              <a:t>esimerkistä</a:t>
            </a:r>
            <a:r>
              <a:rPr lang="en-US" dirty="0"/>
              <a:t> </a:t>
            </a:r>
            <a:r>
              <a:rPr lang="en-US" dirty="0" err="1"/>
              <a:t>toimintakulttuurin</a:t>
            </a:r>
            <a:r>
              <a:rPr lang="en-US" dirty="0"/>
              <a:t> </a:t>
            </a:r>
            <a:r>
              <a:rPr lang="en-US" dirty="0" err="1"/>
              <a:t>kehittämisestä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vuoden</a:t>
            </a:r>
            <a:r>
              <a:rPr lang="en-US" dirty="0"/>
              <a:t> 2004 </a:t>
            </a:r>
            <a:r>
              <a:rPr lang="en-US" dirty="0" err="1"/>
              <a:t>OPS:n</a:t>
            </a:r>
            <a:r>
              <a:rPr lang="en-US" dirty="0"/>
              <a:t> "</a:t>
            </a:r>
            <a:r>
              <a:rPr lang="en-US" dirty="0" err="1"/>
              <a:t>ihminen</a:t>
            </a:r>
            <a:r>
              <a:rPr lang="en-US" dirty="0"/>
              <a:t> ja </a:t>
            </a:r>
            <a:r>
              <a:rPr lang="en-US" dirty="0" err="1"/>
              <a:t>teknologia</a:t>
            </a:r>
            <a:r>
              <a:rPr lang="en-US" dirty="0"/>
              <a:t>" on </a:t>
            </a:r>
            <a:r>
              <a:rPr lang="en-US" dirty="0" err="1"/>
              <a:t>kyetty</a:t>
            </a:r>
            <a:r>
              <a:rPr lang="en-US" dirty="0"/>
              <a:t> </a:t>
            </a:r>
            <a:r>
              <a:rPr lang="en-US" dirty="0" err="1"/>
              <a:t>huomioimaan</a:t>
            </a:r>
            <a:r>
              <a:rPr lang="en-US" dirty="0"/>
              <a:t>.. (Järvinen, 2013)</a:t>
            </a:r>
            <a:endParaRPr lang="en-US"/>
          </a:p>
          <a:p>
            <a:r>
              <a:rPr lang="en-US" dirty="0" err="1"/>
              <a:t>Hyviä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ideoita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haluttiin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jakaa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joten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syntyi</a:t>
            </a:r>
            <a:r>
              <a:rPr lang="en-US" dirty="0">
                <a:solidFill>
                  <a:srgbClr val="FFFF00"/>
                </a:solidFill>
              </a:rPr>
              <a:t>  </a:t>
            </a:r>
            <a:r>
              <a:rPr lang="en-US" dirty="0" err="1">
                <a:solidFill>
                  <a:srgbClr val="FFFF00"/>
                </a:solidFill>
              </a:rPr>
              <a:t>Innokas</a:t>
            </a:r>
            <a:r>
              <a:rPr lang="en-US" dirty="0"/>
              <a:t>,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laajeni</a:t>
            </a:r>
            <a:r>
              <a:rPr lang="en-US" dirty="0"/>
              <a:t>.. </a:t>
            </a:r>
            <a:r>
              <a:rPr lang="en-US" dirty="0" err="1"/>
              <a:t>Teknokas</a:t>
            </a:r>
            <a:r>
              <a:rPr lang="en-US" dirty="0"/>
              <a:t> </a:t>
            </a:r>
            <a:r>
              <a:rPr lang="en-US" dirty="0" err="1"/>
              <a:t>jäi</a:t>
            </a:r>
            <a:r>
              <a:rPr lang="en-US" dirty="0"/>
              <a:t> </a:t>
            </a:r>
            <a:r>
              <a:rPr lang="en-US" dirty="0" err="1"/>
              <a:t>taustalle</a:t>
            </a:r>
            <a:r>
              <a:rPr lang="en-US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28652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38FF-A1D4-610E-1E37-785C59B4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OPS</a:t>
            </a:r>
            <a:r>
              <a:rPr lang="en-US" sz="9600" dirty="0">
                <a:solidFill>
                  <a:srgbClr val="FFFF00"/>
                </a:solidFill>
              </a:rPr>
              <a:t>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45FE-2192-BA19-BB65-A6CF4A8B5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en-US" dirty="0" err="1"/>
              <a:t>Teknologiakasvatuksen</a:t>
            </a:r>
            <a:r>
              <a:rPr lang="en-US" dirty="0"/>
              <a:t> </a:t>
            </a:r>
            <a:r>
              <a:rPr lang="en-US" dirty="0" err="1"/>
              <a:t>kohtalo</a:t>
            </a:r>
            <a:r>
              <a:rPr lang="en-US" dirty="0"/>
              <a:t>?</a:t>
            </a:r>
          </a:p>
          <a:p>
            <a:pPr marL="342900" indent="-342900">
              <a:buChar char="•"/>
            </a:pPr>
            <a:r>
              <a:rPr lang="en-US" dirty="0" err="1"/>
              <a:t>Yhteinen</a:t>
            </a:r>
            <a:r>
              <a:rPr lang="en-US" dirty="0"/>
              <a:t> </a:t>
            </a:r>
            <a:r>
              <a:rPr lang="en-US" dirty="0" err="1"/>
              <a:t>käsityö</a:t>
            </a:r>
            <a:r>
              <a:rPr lang="en-US" dirty="0"/>
              <a:t>, </a:t>
            </a:r>
            <a:r>
              <a:rPr lang="en-US" dirty="0" err="1"/>
              <a:t>värkkääminen</a:t>
            </a:r>
            <a:r>
              <a:rPr lang="en-US" dirty="0"/>
              <a:t>, </a:t>
            </a:r>
            <a:r>
              <a:rPr lang="en-US" dirty="0" err="1"/>
              <a:t>digitaalinen</a:t>
            </a:r>
            <a:r>
              <a:rPr lang="en-US" dirty="0"/>
              <a:t> </a:t>
            </a:r>
            <a:r>
              <a:rPr lang="en-US" dirty="0" err="1"/>
              <a:t>valmistaminen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/>
              <a:t>Kuka on </a:t>
            </a:r>
            <a:r>
              <a:rPr lang="en-US" dirty="0" err="1"/>
              <a:t>lopulta</a:t>
            </a:r>
            <a:r>
              <a:rPr lang="en-US" dirty="0"/>
              <a:t> </a:t>
            </a:r>
            <a:r>
              <a:rPr lang="en-US" dirty="0" err="1"/>
              <a:t>oikeassa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987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38C6-EFBD-FAC5-B4D3-AA8C8D63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Onko </a:t>
            </a:r>
            <a:r>
              <a:rPr lang="en-US" dirty="0" err="1">
                <a:solidFill>
                  <a:srgbClr val="FFFF00"/>
                </a:solidFill>
              </a:rPr>
              <a:t>mikään</a:t>
            </a:r>
            <a:r>
              <a:rPr lang="en-US" dirty="0"/>
              <a:t> </a:t>
            </a:r>
            <a:r>
              <a:rPr lang="en-US" dirty="0" err="1"/>
              <a:t>muuttunut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F3A23-ABA7-D376-5660-D921DE3A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(Pöllänen ym. 2021)  toteavat seuraavaa (s.10): ”</a:t>
            </a:r>
            <a:r>
              <a:rPr lang="fi-FI" dirty="0">
                <a:solidFill>
                  <a:srgbClr val="FFFF00"/>
                </a:solidFill>
                <a:ea typeface="+mn-lt"/>
                <a:cs typeface="+mn-lt"/>
              </a:rPr>
              <a:t>perinteisten teknisen työn ja tekstiilityön  materiaaliteknologioiden rinnalle on tullut </a:t>
            </a:r>
            <a:r>
              <a:rPr lang="fi-FI" dirty="0">
                <a:ea typeface="+mn-lt"/>
                <a:cs typeface="+mn-lt"/>
              </a:rPr>
              <a:t>laajeneva joukko uusia digitaalisen mallintamisen ja valmistamisen teknologioita, robotiikka sekä automaatioteknologiaa, joissa myös yhä useammin toteutetaan oppiainerajat ylittäviä käsityöprojekteja”. 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solidFill>
                  <a:srgbClr val="FFFF00"/>
                </a:solidFill>
                <a:ea typeface="+mn-lt"/>
                <a:cs typeface="+mn-lt"/>
              </a:rPr>
              <a:t>Toisaalta:</a:t>
            </a:r>
            <a:r>
              <a:rPr lang="fi-FI" dirty="0">
                <a:ea typeface="+mn-lt"/>
                <a:cs typeface="+mn-lt"/>
              </a:rPr>
              <a:t> robotiikkaa ja automaatiota sekä erilaisia mallintamistapoja on tutkittu ja niitä on opetettu jo vuosikymmenien ajan, mutta viimeisten vuosien aikana erilaiset välineet, työkalut ja sovellukset ovat tulleet yhä useamman opettajan saataville.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20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3CF8-BFC2-C60F-2DCF-311B7E45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Miten </a:t>
            </a: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</a:t>
            </a:r>
            <a:r>
              <a:rPr lang="en-US" dirty="0" err="1"/>
              <a:t>koen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DD7A-5DB0-AD56-04C9-949F3FCE8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Itse koen, että nykyinen monimateriaalinen käsityö, digitaalinen valmistaminen, värkkääminen ja STE(A)M opetus </a:t>
            </a:r>
            <a:r>
              <a:rPr lang="fi-FI" dirty="0">
                <a:solidFill>
                  <a:srgbClr val="FFFF00"/>
                </a:solidFill>
                <a:ea typeface="+mn-lt"/>
                <a:cs typeface="+mn-lt"/>
              </a:rPr>
              <a:t>ovat kaikki jatkumoa siitä millaista teknologiakasvatus oli 90-luvulla opiskellessani opettajaksi teknologiapainotteisessa luokanopettajakoulutuksessa</a:t>
            </a:r>
            <a:r>
              <a:rPr lang="fi-FI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Teknologiat ja pedagogiset menetelmät kehittyvät, mutta ihmisten kyky ja halu vuorovaikutukseen sekä erilaisten työkalujen käyttöön säilyy ja pysyy.</a:t>
            </a:r>
            <a:br>
              <a:rPr lang="fi-FI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07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2F4E-83D3-2C1E-793D-DD907F88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Teknologiakasvatuksen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alkujuuret</a:t>
            </a:r>
            <a:r>
              <a:rPr lang="en-US" dirty="0"/>
              <a:t>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97FDA-FB20-C768-446B-32667DB89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Tapani </a:t>
            </a:r>
            <a:r>
              <a:rPr lang="en-US" dirty="0" err="1"/>
              <a:t>Kanaojan</a:t>
            </a:r>
            <a:r>
              <a:rPr lang="en-US" dirty="0"/>
              <a:t>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kouluhallituksessa</a:t>
            </a:r>
            <a:r>
              <a:rPr lang="en-US" dirty="0"/>
              <a:t> ja </a:t>
            </a:r>
            <a:r>
              <a:rPr lang="en-US" dirty="0" err="1"/>
              <a:t>peruskoulu-uudistus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BC4C-8163-0979-E0D1-3114BA81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634" y="353122"/>
            <a:ext cx="9144000" cy="1263649"/>
          </a:xfrm>
        </p:spPr>
        <p:txBody>
          <a:bodyPr/>
          <a:lstStyle/>
          <a:p>
            <a:r>
              <a:rPr lang="en-US" dirty="0" err="1"/>
              <a:t>Peruskoulusta</a:t>
            </a:r>
            <a:r>
              <a:rPr lang="en-US" dirty="0"/>
              <a:t> se "</a:t>
            </a:r>
            <a:r>
              <a:rPr lang="en-US" dirty="0" err="1"/>
              <a:t>lähti</a:t>
            </a:r>
            <a:r>
              <a:rPr lang="en-US" dirty="0"/>
              <a:t>"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0CC156-84E8-B222-0BDF-555F7F8C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10" y="1439550"/>
            <a:ext cx="6739053" cy="4926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7CE56-F3A0-DDBF-2D95-CE06C63AFFF7}"/>
              </a:ext>
            </a:extLst>
          </p:cNvPr>
          <p:cNvSpPr txBox="1"/>
          <p:nvPr/>
        </p:nvSpPr>
        <p:spPr>
          <a:xfrm>
            <a:off x="4585010" y="6369205"/>
            <a:ext cx="7844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https://yle.fi/aihe/artikkeli/2016/01/19/peruskoulu-mullisti-suomen-koululaitoksen</a:t>
            </a:r>
            <a:r>
              <a:rPr lang="en-US" dirty="0"/>
              <a:t> 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87A325A-6229-290A-BF15-C220AE31F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68" y="297395"/>
            <a:ext cx="2510883" cy="1412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B0A1F-8897-0215-18AB-AEAC42201DE3}"/>
              </a:ext>
            </a:extLst>
          </p:cNvPr>
          <p:cNvSpPr txBox="1"/>
          <p:nvPr/>
        </p:nvSpPr>
        <p:spPr>
          <a:xfrm>
            <a:off x="161693" y="2085278"/>
            <a:ext cx="4805871" cy="5095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Tapani </a:t>
            </a:r>
            <a:r>
              <a:rPr lang="en-US" dirty="0" err="1"/>
              <a:t>Kanaoja</a:t>
            </a:r>
            <a:r>
              <a:rPr lang="en-US" dirty="0"/>
              <a:t> (1937-2016)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Peruskoulu-uudistuksen</a:t>
            </a:r>
            <a:r>
              <a:rPr lang="en-US" dirty="0"/>
              <a:t> </a:t>
            </a:r>
            <a:r>
              <a:rPr lang="en-US" dirty="0" err="1"/>
              <a:t>aikoihin</a:t>
            </a:r>
            <a:r>
              <a:rPr lang="en-US" dirty="0"/>
              <a:t> </a:t>
            </a:r>
            <a:r>
              <a:rPr lang="en-US" dirty="0" err="1"/>
              <a:t>toimi</a:t>
            </a:r>
            <a:r>
              <a:rPr lang="en-US" dirty="0"/>
              <a:t> </a:t>
            </a:r>
            <a:r>
              <a:rPr lang="en-US" dirty="0" err="1"/>
              <a:t>teknisen</a:t>
            </a:r>
            <a:r>
              <a:rPr lang="en-US" dirty="0"/>
              <a:t> </a:t>
            </a:r>
            <a:r>
              <a:rPr lang="en-US" dirty="0" err="1"/>
              <a:t>käsityön</a:t>
            </a:r>
            <a:r>
              <a:rPr lang="en-US" dirty="0"/>
              <a:t> </a:t>
            </a:r>
            <a:r>
              <a:rPr lang="en-US" dirty="0" err="1"/>
              <a:t>opetuksen</a:t>
            </a:r>
            <a:r>
              <a:rPr lang="en-US" dirty="0"/>
              <a:t> </a:t>
            </a:r>
            <a:r>
              <a:rPr lang="en-US" dirty="0" err="1"/>
              <a:t>ylitarkastajana</a:t>
            </a:r>
            <a:r>
              <a:rPr lang="en-US" dirty="0"/>
              <a:t> </a:t>
            </a:r>
            <a:r>
              <a:rPr lang="en-US" dirty="0" err="1"/>
              <a:t>kouluhallituksessa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Esitti jo 1970-luvun alussa teknisen työn ja käsityön nimikkeiden muuttamista teknologiaksi</a:t>
            </a:r>
          </a:p>
          <a:p>
            <a:pPr marL="285750" indent="-285750"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Peruskoulun ensimmäisessä opetussuunnitelmassa esitettiin visio, että pitkällä tähtäimellä </a:t>
            </a:r>
            <a:r>
              <a:rPr lang="fi-FI" dirty="0">
                <a:solidFill>
                  <a:srgbClr val="FFFF00"/>
                </a:solidFill>
                <a:ea typeface="+mn-lt"/>
                <a:cs typeface="+mn-lt"/>
              </a:rPr>
              <a:t>tekninen ja tekstiilityö sekä kuvaamataito yhdistettäisiin</a:t>
            </a:r>
            <a:r>
              <a:rPr lang="fi-FI" dirty="0">
                <a:ea typeface="+mn-lt"/>
                <a:cs typeface="+mn-lt"/>
              </a:rPr>
              <a:t> Norjan opetussuunnitelman mallin mukaisesti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Kanaojan mukaan ”teknologiakasvatuksessa oli oleellista kansainvälisten trendien mukaisesti lieventää käsityön osuutta ja saada mukaan tekniikkaa, kone- ja sähköoppia”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fi-FI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47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AD46-75BE-2BB5-F889-08085E63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1449658"/>
            <a:ext cx="7396975" cy="51295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Yllättäen idea aineiden välisestä integraatiosta ei  ollut opettajien mieleen, jota kuitenkin haluttiin tutkia. </a:t>
            </a:r>
            <a:endParaRPr lang="en-US" dirty="0"/>
          </a:p>
          <a:p>
            <a:r>
              <a:rPr lang="fi-FI" dirty="0"/>
              <a:t> Näin ollen syntyi ensimmäinen aihepiirin tutkimus (n=400), jossa kolmea eri järjestelyä käyttäen </a:t>
            </a:r>
            <a:r>
              <a:rPr lang="fi-FI" dirty="0">
                <a:solidFill>
                  <a:srgbClr val="FF0000"/>
                </a:solidFill>
              </a:rPr>
              <a:t>t</a:t>
            </a:r>
            <a:r>
              <a:rPr lang="fi-FI" dirty="0">
                <a:solidFill>
                  <a:srgbClr val="FFFF00"/>
                </a:solidFill>
              </a:rPr>
              <a:t>utkittiin oppilaiden älykkyyden, kätevyyden, asenteiden, luovuuden ja teknisen kyvykkyyden näkökulmista.</a:t>
            </a:r>
            <a:r>
              <a:rPr lang="fi-FI" dirty="0"/>
              <a:t> </a:t>
            </a:r>
            <a:endParaRPr lang="en-US" dirty="0"/>
          </a:p>
          <a:p>
            <a:r>
              <a:rPr lang="fi-FI" dirty="0"/>
              <a:t> Tutkimusta tehtiin tuohon maailman aikaan vertailemalla piirustuksia ja toteutuneita töitä, ei niinkään oppilaan tekemiä suunnitelmia ja luovuutta arvioiden. </a:t>
            </a:r>
            <a:r>
              <a:rPr lang="fi-FI" dirty="0">
                <a:solidFill>
                  <a:srgbClr val="FFFF00"/>
                </a:solidFill>
              </a:rPr>
              <a:t>Eli kyseessä oli uudenlainen asetelma</a:t>
            </a:r>
            <a:endParaRPr lang="en-US">
              <a:solidFill>
                <a:srgbClr val="FFFF00"/>
              </a:solidFill>
            </a:endParaRPr>
          </a:p>
          <a:p>
            <a:endParaRPr lang="en-US" dirty="0">
              <a:latin typeface="Arial Nova Cond"/>
            </a:endParaRPr>
          </a:p>
          <a:p>
            <a:endParaRPr lang="en-US" dirty="0">
              <a:latin typeface="Arial Nova Cond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64BD49-C433-C430-4B85-17A366B0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455341"/>
            <a:ext cx="6616391" cy="1263649"/>
          </a:xfrm>
        </p:spPr>
        <p:txBody>
          <a:bodyPr/>
          <a:lstStyle/>
          <a:p>
            <a:r>
              <a:rPr lang="en-US" dirty="0" err="1"/>
              <a:t>Kehittämistä</a:t>
            </a:r>
            <a:r>
              <a:rPr lang="en-US" dirty="0"/>
              <a:t> ja </a:t>
            </a:r>
            <a:r>
              <a:rPr lang="en-US" dirty="0" err="1"/>
              <a:t>tutkimusta</a:t>
            </a:r>
          </a:p>
        </p:txBody>
      </p:sp>
      <p:pic>
        <p:nvPicPr>
          <p:cNvPr id="6" name="Picture 6" descr="A picture containing toy, indoor, gear&#10;&#10;Description automatically generated">
            <a:extLst>
              <a:ext uri="{FF2B5EF4-FFF2-40B4-BE49-F238E27FC236}">
                <a16:creationId xmlns:a16="http://schemas.microsoft.com/office/drawing/2014/main" id="{3504033B-7650-919F-AD36-A2FB6B91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887" y="348733"/>
            <a:ext cx="3430859" cy="20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1C58-3445-A039-7FFB-AB612BF4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7" y="315951"/>
            <a:ext cx="9144000" cy="1263649"/>
          </a:xfrm>
        </p:spPr>
        <p:txBody>
          <a:bodyPr/>
          <a:lstStyle/>
          <a:p>
            <a:r>
              <a:rPr lang="en-US" dirty="0" err="1"/>
              <a:t>Kehittämistä</a:t>
            </a:r>
            <a:r>
              <a:rPr lang="en-US" dirty="0"/>
              <a:t> ja </a:t>
            </a:r>
            <a:r>
              <a:rPr lang="en-US" dirty="0" err="1"/>
              <a:t>tutkimuksia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B87FB-F688-8358-0636-A447508C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1254511"/>
            <a:ext cx="7155366" cy="507380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Tekninen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fysiikka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kokeilu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STEAMin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näkökulmasta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kouluhallituksessa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tehtiin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myös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mielenkiintoinen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kaksivuotinen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kokeiluprojekti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  <a:p>
            <a:pPr lvl="1"/>
            <a:r>
              <a:rPr lang="en-US" dirty="0" err="1">
                <a:ea typeface="+mn-lt"/>
                <a:cs typeface="+mn-lt"/>
              </a:rPr>
              <a:t>Kokeiluprojekti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toisella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asteella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lukiossa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kotkan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seudulla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Tässä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projektissa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yhdistyivät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tekninen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työ</a:t>
            </a:r>
            <a:r>
              <a:rPr lang="en-US" dirty="0">
                <a:ea typeface="+mn-lt"/>
                <a:cs typeface="+mn-lt"/>
              </a:rPr>
              <a:t> ja </a:t>
            </a:r>
            <a:r>
              <a:rPr lang="en-US" dirty="0" err="1">
                <a:ea typeface="+mn-lt"/>
                <a:cs typeface="+mn-lt"/>
              </a:rPr>
              <a:t>fysiikka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siten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että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kerhomuotoiseen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kokeiluun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osallistuneista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opiskelijoista</a:t>
            </a:r>
            <a:r>
              <a:rPr lang="en-US" dirty="0">
                <a:ea typeface="+mn-lt"/>
                <a:cs typeface="+mn-lt"/>
              </a:rPr>
              <a:t> 90% </a:t>
            </a:r>
            <a:r>
              <a:rPr lang="en-US" dirty="0" err="1">
                <a:ea typeface="+mn-lt"/>
                <a:cs typeface="+mn-lt"/>
              </a:rPr>
              <a:t>jatkoi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myöhemmin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opintojaan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teknillisessä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korkeakoulussa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lvl="1"/>
            <a:endParaRPr lang="en-US" dirty="0"/>
          </a:p>
          <a:p>
            <a:r>
              <a:rPr lang="en-US" dirty="0" err="1"/>
              <a:t>Heinolan</a:t>
            </a:r>
            <a:r>
              <a:rPr lang="en-US" dirty="0"/>
              <a:t> </a:t>
            </a:r>
            <a:r>
              <a:rPr lang="en-US" dirty="0" err="1"/>
              <a:t>kurssikeskuksen</a:t>
            </a:r>
            <a:r>
              <a:rPr lang="en-US" dirty="0"/>
              <a:t> </a:t>
            </a:r>
            <a:r>
              <a:rPr lang="en-US" dirty="0" err="1"/>
              <a:t>kurssit</a:t>
            </a:r>
            <a:r>
              <a:rPr lang="en-US" dirty="0"/>
              <a:t> </a:t>
            </a:r>
            <a:r>
              <a:rPr lang="en-US" dirty="0" err="1"/>
              <a:t>teknologiakasvatuksesta</a:t>
            </a:r>
            <a:r>
              <a:rPr lang="en-US" dirty="0"/>
              <a:t> (1990-luvulle </a:t>
            </a:r>
            <a:r>
              <a:rPr lang="en-US" dirty="0" err="1"/>
              <a:t>tultaessa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Kanaoja</a:t>
            </a:r>
            <a:r>
              <a:rPr lang="en-US" dirty="0"/>
              <a:t> </a:t>
            </a:r>
            <a:r>
              <a:rPr lang="en-US" dirty="0" err="1"/>
              <a:t>houkutteli</a:t>
            </a:r>
            <a:r>
              <a:rPr lang="en-US" dirty="0"/>
              <a:t> </a:t>
            </a:r>
            <a:r>
              <a:rPr lang="en-US" dirty="0" err="1"/>
              <a:t>kursseille</a:t>
            </a:r>
            <a:r>
              <a:rPr lang="en-US" dirty="0"/>
              <a:t> 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fyysikoita</a:t>
            </a:r>
            <a:r>
              <a:rPr lang="en-US" dirty="0"/>
              <a:t>, </a:t>
            </a:r>
            <a:r>
              <a:rPr lang="en-US" dirty="0" err="1"/>
              <a:t>joista</a:t>
            </a:r>
            <a:r>
              <a:rPr lang="en-US" dirty="0"/>
              <a:t> </a:t>
            </a:r>
            <a:r>
              <a:rPr lang="en-US" dirty="0" err="1"/>
              <a:t>ehkä</a:t>
            </a:r>
            <a:r>
              <a:rPr lang="en-US" dirty="0"/>
              <a:t> </a:t>
            </a:r>
            <a:r>
              <a:rPr lang="en-US" dirty="0" err="1"/>
              <a:t>keskeisin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/on Jari </a:t>
            </a:r>
            <a:r>
              <a:rPr lang="en-US" dirty="0" err="1"/>
              <a:t>Lavonen</a:t>
            </a:r>
            <a:r>
              <a:rPr lang="en-US" dirty="0"/>
              <a:t>. Hän on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keskeinen</a:t>
            </a:r>
            <a:r>
              <a:rPr lang="en-US" dirty="0"/>
              <a:t> </a:t>
            </a:r>
            <a:r>
              <a:rPr lang="en-US" dirty="0" err="1"/>
              <a:t>toimija</a:t>
            </a:r>
            <a:r>
              <a:rPr lang="en-US" dirty="0"/>
              <a:t> </a:t>
            </a:r>
            <a:r>
              <a:rPr lang="en-US" dirty="0" err="1"/>
              <a:t>sittemmin</a:t>
            </a:r>
            <a:r>
              <a:rPr lang="en-US" dirty="0"/>
              <a:t> </a:t>
            </a:r>
            <a:r>
              <a:rPr lang="en-US" dirty="0" err="1"/>
              <a:t>helsingin</a:t>
            </a:r>
            <a:r>
              <a:rPr lang="en-US" dirty="0"/>
              <a:t> </a:t>
            </a:r>
            <a:r>
              <a:rPr lang="en-US" dirty="0" err="1"/>
              <a:t>yliopistossa</a:t>
            </a:r>
            <a:r>
              <a:rPr lang="en-US" dirty="0"/>
              <a:t>.</a:t>
            </a:r>
          </a:p>
        </p:txBody>
      </p:sp>
      <p:pic>
        <p:nvPicPr>
          <p:cNvPr id="4" name="Picture 4" descr="A person standing next to a statue&#10;&#10;Description automatically generated">
            <a:extLst>
              <a:ext uri="{FF2B5EF4-FFF2-40B4-BE49-F238E27FC236}">
                <a16:creationId xmlns:a16="http://schemas.microsoft.com/office/drawing/2014/main" id="{0A6B70C8-3FBB-E1B6-0ABE-7F7BDDDA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33" y="736910"/>
            <a:ext cx="3774687" cy="28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B6549-C431-7FE3-AB0C-FF5EC58D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97281"/>
            <a:ext cx="10668000" cy="2854518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endParaRPr lang="en-US" sz="8000"/>
          </a:p>
          <a:p>
            <a:r>
              <a:rPr lang="fi-FI" dirty="0">
                <a:ea typeface="+mj-lt"/>
                <a:cs typeface="+mj-lt"/>
              </a:rPr>
              <a:t>B. Matti Lindh on </a:t>
            </a:r>
            <a:r>
              <a:rPr lang="fi-FI" dirty="0">
                <a:solidFill>
                  <a:srgbClr val="FFFF00"/>
                </a:solidFill>
                <a:ea typeface="+mj-lt"/>
                <a:cs typeface="+mj-lt"/>
              </a:rPr>
              <a:t>melkein yhtä kuin koulutusohjelma</a:t>
            </a:r>
            <a:r>
              <a:rPr lang="fi-FI" dirty="0">
                <a:ea typeface="+mj-lt"/>
                <a:cs typeface="+mj-lt"/>
              </a:rPr>
              <a:t> – teknologiakasvatus alkaa Oulussa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969D4-C40A-9971-2E1A-A752DA0AF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4429" y="5033960"/>
            <a:ext cx="7543140" cy="1062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Oulun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pioneeriaika</a:t>
            </a:r>
            <a:r>
              <a:rPr lang="en-US" dirty="0">
                <a:solidFill>
                  <a:schemeClr val="tx1"/>
                </a:solidFill>
              </a:rPr>
              <a:t> 1992-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EBDEE-B059-84BC-B5D6-24AFEE10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81076"/>
            <a:ext cx="6095998" cy="180657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1985</a:t>
            </a:r>
            <a:r>
              <a:rPr lang="en-US" dirty="0"/>
              <a:t> - ALKU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A picture containing person, indoor, person, music&#10;&#10;Description automatically generated">
            <a:extLst>
              <a:ext uri="{FF2B5EF4-FFF2-40B4-BE49-F238E27FC236}">
                <a16:creationId xmlns:a16="http://schemas.microsoft.com/office/drawing/2014/main" id="{623F0C75-328F-1F47-C1E9-353466FEF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50" r="8249" b="-2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5C235-3083-B7B5-16C1-BFAA44124DA3}"/>
              </a:ext>
            </a:extLst>
          </p:cNvPr>
          <p:cNvSpPr txBox="1"/>
          <p:nvPr/>
        </p:nvSpPr>
        <p:spPr>
          <a:xfrm>
            <a:off x="762001" y="3047999"/>
            <a:ext cx="6095998" cy="30480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Luovuuden</a:t>
            </a:r>
            <a:r>
              <a:rPr lang="en-US" dirty="0"/>
              <a:t> </a:t>
            </a:r>
            <a:r>
              <a:rPr lang="en-US" dirty="0" err="1"/>
              <a:t>merkityksestä</a:t>
            </a:r>
            <a:r>
              <a:rPr lang="en-US" dirty="0"/>
              <a:t> </a:t>
            </a:r>
            <a:r>
              <a:rPr lang="en-US" dirty="0" err="1"/>
              <a:t>teknisessä</a:t>
            </a:r>
            <a:r>
              <a:rPr lang="en-US" dirty="0"/>
              <a:t> </a:t>
            </a:r>
            <a:r>
              <a:rPr lang="en-US" dirty="0" err="1"/>
              <a:t>työssä</a:t>
            </a:r>
            <a:r>
              <a:rPr lang="en-US" dirty="0"/>
              <a:t> (Lindh, 1985) </a:t>
            </a:r>
            <a:r>
              <a:rPr lang="en-US" dirty="0" err="1"/>
              <a:t>valmistuu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Siinä</a:t>
            </a:r>
            <a:r>
              <a:rPr lang="en-US" dirty="0"/>
              <a:t> Lindh </a:t>
            </a:r>
            <a:r>
              <a:rPr lang="en-US" dirty="0" err="1"/>
              <a:t>nimesi</a:t>
            </a:r>
            <a:r>
              <a:rPr lang="en-US" dirty="0"/>
              <a:t> </a:t>
            </a:r>
            <a:r>
              <a:rPr lang="en-US" dirty="0" err="1"/>
              <a:t>teknologiakasvatuksen</a:t>
            </a:r>
            <a:r>
              <a:rPr lang="en-US" dirty="0"/>
              <a:t> </a:t>
            </a:r>
            <a:r>
              <a:rPr lang="en-US" dirty="0" err="1"/>
              <a:t>konkreettisen</a:t>
            </a:r>
            <a:r>
              <a:rPr lang="en-US" dirty="0"/>
              <a:t> </a:t>
            </a:r>
            <a:r>
              <a:rPr lang="en-US" dirty="0" err="1"/>
              <a:t>sovellutuksen</a:t>
            </a:r>
            <a:r>
              <a:rPr lang="en-US" dirty="0"/>
              <a:t> </a:t>
            </a:r>
            <a:r>
              <a:rPr lang="en-US" dirty="0" err="1"/>
              <a:t>teknologia-askarteluksi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Matti Lindh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varhainen</a:t>
            </a:r>
            <a:r>
              <a:rPr lang="en-US" dirty="0"/>
              <a:t> </a:t>
            </a:r>
            <a:r>
              <a:rPr lang="en-US" dirty="0" err="1"/>
              <a:t>värkkääjä</a:t>
            </a:r>
            <a:r>
              <a:rPr lang="en-US" dirty="0"/>
              <a:t> ja maker (maker education).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Teknologiakasvatuksesta</a:t>
            </a:r>
            <a:r>
              <a:rPr lang="en-US" dirty="0"/>
              <a:t> </a:t>
            </a:r>
            <a:r>
              <a:rPr lang="en-US" dirty="0" err="1"/>
              <a:t>tuli</a:t>
            </a:r>
            <a:r>
              <a:rPr lang="en-US" dirty="0"/>
              <a:t> </a:t>
            </a:r>
            <a:r>
              <a:rPr lang="en-US" dirty="0" err="1"/>
              <a:t>yliopistossamme</a:t>
            </a:r>
            <a:r>
              <a:rPr lang="en-US" dirty="0"/>
              <a:t> </a:t>
            </a:r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kasvatustieteen</a:t>
            </a:r>
            <a:r>
              <a:rPr lang="en-US" dirty="0"/>
              <a:t> </a:t>
            </a:r>
            <a:r>
              <a:rPr lang="en-US" dirty="0" err="1"/>
              <a:t>tutkimuskohde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C4711E-AC4A-3299-5A95-EE320E0DB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FA788-11A4-06D2-F19F-EF189CBC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1771650"/>
            <a:ext cx="4629150" cy="134302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1990 – Teknisen työn opettajista on pulaa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9041C-9441-2730-C742-DFB0F2F50F8D}"/>
              </a:ext>
            </a:extLst>
          </p:cNvPr>
          <p:cNvSpPr txBox="1"/>
          <p:nvPr/>
        </p:nvSpPr>
        <p:spPr>
          <a:xfrm>
            <a:off x="1095376" y="3295649"/>
            <a:ext cx="4629150" cy="19240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Tiedekunta</a:t>
            </a:r>
            <a:r>
              <a:rPr lang="en-US" sz="1400" dirty="0"/>
              <a:t> </a:t>
            </a:r>
            <a:r>
              <a:rPr lang="en-US" sz="1400" dirty="0" err="1"/>
              <a:t>sai</a:t>
            </a:r>
            <a:r>
              <a:rPr lang="en-US" sz="1400" dirty="0"/>
              <a:t> </a:t>
            </a:r>
            <a:r>
              <a:rPr lang="en-US" sz="1400" dirty="0" err="1"/>
              <a:t>tehtäväkseen</a:t>
            </a:r>
            <a:r>
              <a:rPr lang="en-US" sz="1400" dirty="0"/>
              <a:t> </a:t>
            </a:r>
            <a:r>
              <a:rPr lang="en-US" sz="1400" dirty="0" err="1"/>
              <a:t>suunnitella</a:t>
            </a:r>
            <a:r>
              <a:rPr lang="en-US" sz="1400" dirty="0"/>
              <a:t> ja </a:t>
            </a:r>
            <a:r>
              <a:rPr lang="en-US" sz="1400" dirty="0" err="1"/>
              <a:t>toteuttaa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C000"/>
                </a:solidFill>
              </a:rPr>
              <a:t>teknisen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työn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aineenopettajien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poikkeuskoulutuksen</a:t>
            </a:r>
            <a:r>
              <a:rPr lang="en-US" sz="1400" dirty="0"/>
              <a:t> (1992-1995)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00"/>
                </a:solidFill>
              </a:rPr>
              <a:t>Teknologiakasvatusta</a:t>
            </a:r>
            <a:r>
              <a:rPr lang="en-US" sz="1400" dirty="0"/>
              <a:t> </a:t>
            </a:r>
            <a:r>
              <a:rPr lang="en-US" sz="1400" dirty="0" err="1"/>
              <a:t>alettiin</a:t>
            </a:r>
            <a:r>
              <a:rPr lang="en-US" sz="1400" dirty="0"/>
              <a:t> </a:t>
            </a:r>
            <a:r>
              <a:rPr lang="en-US" sz="1400" dirty="0" err="1"/>
              <a:t>kehittää</a:t>
            </a:r>
            <a:r>
              <a:rPr lang="en-US" sz="1400" dirty="0"/>
              <a:t> </a:t>
            </a:r>
            <a:r>
              <a:rPr lang="en-US" sz="1400" dirty="0" err="1"/>
              <a:t>pedagogiseksi</a:t>
            </a:r>
            <a:r>
              <a:rPr lang="en-US" sz="1400" dirty="0"/>
              <a:t> </a:t>
            </a:r>
            <a:r>
              <a:rPr lang="en-US" sz="1400" dirty="0" err="1"/>
              <a:t>taustateoriaksi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Johtoryhmään</a:t>
            </a:r>
            <a:r>
              <a:rPr lang="en-US" sz="1400" dirty="0"/>
              <a:t> </a:t>
            </a:r>
            <a:r>
              <a:rPr lang="en-US" sz="1400" dirty="0" err="1"/>
              <a:t>kuului</a:t>
            </a:r>
            <a:r>
              <a:rPr lang="en-US" sz="1400" dirty="0"/>
              <a:t> </a:t>
            </a:r>
            <a:r>
              <a:rPr lang="en-US" sz="1400" dirty="0" err="1"/>
              <a:t>asiantuntijoita</a:t>
            </a:r>
            <a:r>
              <a:rPr lang="en-US" sz="1400" dirty="0"/>
              <a:t> </a:t>
            </a:r>
            <a:r>
              <a:rPr lang="en-US" sz="1400" dirty="0" err="1"/>
              <a:t>luonnontieteellisestä</a:t>
            </a:r>
            <a:r>
              <a:rPr lang="en-US" sz="1400" dirty="0"/>
              <a:t> ja </a:t>
            </a:r>
            <a:r>
              <a:rPr lang="en-US" sz="1400" dirty="0" err="1"/>
              <a:t>teknisestä</a:t>
            </a:r>
            <a:r>
              <a:rPr lang="en-US" sz="1400" dirty="0"/>
              <a:t> </a:t>
            </a:r>
            <a:r>
              <a:rPr lang="en-US" sz="1400" dirty="0" err="1"/>
              <a:t>tiedekunnasta</a:t>
            </a: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Opinnoissa</a:t>
            </a:r>
            <a:r>
              <a:rPr lang="en-US" sz="1400" dirty="0"/>
              <a:t> </a:t>
            </a:r>
            <a:r>
              <a:rPr lang="en-US" sz="1400" dirty="0" err="1"/>
              <a:t>monitieteisiä</a:t>
            </a:r>
            <a:r>
              <a:rPr lang="en-US" sz="1400" dirty="0"/>
              <a:t> </a:t>
            </a:r>
            <a:r>
              <a:rPr lang="en-US" sz="1400" dirty="0" err="1"/>
              <a:t>projektiopintoja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900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A9A33BB-E10F-D8AE-D533-9BA5C837C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1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F0AC9-AE3E-D30E-3BE3-F3014750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1771650"/>
            <a:ext cx="4629150" cy="1343026"/>
          </a:xfrm>
        </p:spPr>
        <p:txBody>
          <a:bodyPr anchor="b">
            <a:normAutofit/>
          </a:bodyPr>
          <a:lstStyle/>
          <a:p>
            <a:r>
              <a:rPr lang="en-US" sz="4100"/>
              <a:t>1996 </a:t>
            </a:r>
            <a:r>
              <a:rPr lang="en-US" sz="4100" err="1"/>
              <a:t>teknologiakasvatus</a:t>
            </a:r>
            <a:r>
              <a:rPr lang="en-US" sz="4100"/>
              <a:t>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445541-9995-61B0-12F5-424BB652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6" y="3295649"/>
            <a:ext cx="4629150" cy="214768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/>
              <a:t>Oulun</a:t>
            </a:r>
            <a:r>
              <a:rPr lang="en-US" dirty="0"/>
              <a:t> ICT-</a:t>
            </a:r>
            <a:r>
              <a:rPr lang="en-US" dirty="0" err="1"/>
              <a:t>ihme</a:t>
            </a:r>
          </a:p>
          <a:p>
            <a:r>
              <a:rPr lang="en-US" dirty="0" err="1"/>
              <a:t>Yliopisto</a:t>
            </a:r>
            <a:r>
              <a:rPr lang="en-US" dirty="0"/>
              <a:t> </a:t>
            </a:r>
            <a:r>
              <a:rPr lang="en-US" dirty="0" err="1"/>
              <a:t>halusi</a:t>
            </a:r>
            <a:r>
              <a:rPr lang="en-US" dirty="0"/>
              <a:t> </a:t>
            </a:r>
            <a:r>
              <a:rPr lang="en-US" dirty="0" err="1"/>
              <a:t>kehityksen</a:t>
            </a:r>
            <a:r>
              <a:rPr lang="en-US" dirty="0"/>
              <a:t> </a:t>
            </a:r>
            <a:r>
              <a:rPr lang="en-US" dirty="0" err="1"/>
              <a:t>näkyvän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opettajankoulutuksessa</a:t>
            </a:r>
            <a:endParaRPr lang="en-US"/>
          </a:p>
          <a:p>
            <a:r>
              <a:rPr lang="en-US" dirty="0" err="1"/>
              <a:t>Valtuutus</a:t>
            </a:r>
            <a:r>
              <a:rPr lang="en-US" dirty="0"/>
              <a:t> </a:t>
            </a:r>
            <a:r>
              <a:rPr lang="en-US" dirty="0" err="1"/>
              <a:t>suunnitella</a:t>
            </a:r>
            <a:r>
              <a:rPr lang="en-US" dirty="0"/>
              <a:t> ja </a:t>
            </a:r>
            <a:r>
              <a:rPr lang="en-US" dirty="0" err="1"/>
              <a:t>toteuttaa</a:t>
            </a:r>
            <a:r>
              <a:rPr lang="en-US" dirty="0"/>
              <a:t> </a:t>
            </a:r>
            <a:r>
              <a:rPr lang="en-US" dirty="0" err="1"/>
              <a:t>teknologiapainotteinen</a:t>
            </a:r>
            <a:r>
              <a:rPr lang="en-US" dirty="0"/>
              <a:t> </a:t>
            </a:r>
            <a:r>
              <a:rPr lang="en-US" dirty="0" err="1"/>
              <a:t>opettajankoulutus</a:t>
            </a:r>
            <a:r>
              <a:rPr lang="en-US" dirty="0"/>
              <a:t>!</a:t>
            </a:r>
          </a:p>
          <a:p>
            <a:r>
              <a:rPr lang="en-US" dirty="0" err="1"/>
              <a:t>Lakkasi</a:t>
            </a:r>
            <a:r>
              <a:rPr lang="en-US" dirty="0"/>
              <a:t> </a:t>
            </a:r>
            <a:r>
              <a:rPr lang="en-US" dirty="0" err="1"/>
              <a:t>vasta</a:t>
            </a:r>
            <a:r>
              <a:rPr lang="en-US" dirty="0"/>
              <a:t> STEAM </a:t>
            </a:r>
            <a:r>
              <a:rPr lang="en-US" dirty="0" err="1"/>
              <a:t>sivuaineen</a:t>
            </a:r>
            <a:r>
              <a:rPr lang="en-US" dirty="0"/>
              <a:t> </a:t>
            </a:r>
            <a:r>
              <a:rPr lang="en-US" dirty="0" err="1"/>
              <a:t>myötä</a:t>
            </a:r>
            <a:r>
              <a:rPr lang="en-US" dirty="0"/>
              <a:t>. </a:t>
            </a:r>
            <a:r>
              <a:rPr lang="en-US" dirty="0" err="1"/>
              <a:t>Pitkä</a:t>
            </a:r>
            <a:r>
              <a:rPr lang="en-US" dirty="0"/>
              <a:t> </a:t>
            </a:r>
            <a:r>
              <a:rPr lang="en-US" dirty="0" err="1"/>
              <a:t>hiipuminen</a:t>
            </a:r>
            <a:r>
              <a:rPr lang="en-US" dirty="0"/>
              <a:t> </a:t>
            </a:r>
            <a:r>
              <a:rPr lang="en-US" dirty="0" err="1"/>
              <a:t>edelsi</a:t>
            </a:r>
            <a:r>
              <a:rPr lang="en-US" dirty="0"/>
              <a:t> </a:t>
            </a:r>
            <a:r>
              <a:rPr lang="en-US" dirty="0" err="1"/>
              <a:t>lakkautusta</a:t>
            </a:r>
            <a:r>
              <a:rPr lang="en-US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71795722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TornVTI</vt:lpstr>
      <vt:lpstr>STEAM - teknologiakasvatusta, värkkäilyä vai käsityötä </vt:lpstr>
      <vt:lpstr>A. Teknologiakasvatuksen alkujuuret..</vt:lpstr>
      <vt:lpstr>Peruskoulusta se "lähti"</vt:lpstr>
      <vt:lpstr>Kehittämistä ja tutkimusta</vt:lpstr>
      <vt:lpstr>Kehittämistä ja tutkimuksia</vt:lpstr>
      <vt:lpstr> B. Matti Lindh on melkein yhtä kuin koulutusohjelma – teknologiakasvatus alkaa Oulussa</vt:lpstr>
      <vt:lpstr>1985 - ALKU</vt:lpstr>
      <vt:lpstr>1990 – Teknisen työn opettajista on pulaa</vt:lpstr>
      <vt:lpstr>1996 teknologiakasvatus!</vt:lpstr>
      <vt:lpstr>Teknon OPS oli "steamia" jo 90-luvulla</vt:lpstr>
      <vt:lpstr>Tapani Kanaoja Ouluun!</vt:lpstr>
      <vt:lpstr>C. Esa-Matti Järvisen "STEM" väitös</vt:lpstr>
      <vt:lpstr>Esa-Matti Järvinen - STEM tutkija?</vt:lpstr>
      <vt:lpstr>D. Teknokkaasta Innokkaaseen</vt:lpstr>
      <vt:lpstr>Teknokas 2003-2012</vt:lpstr>
      <vt:lpstr>Teknokas luokka, Koulumestarin koulu 2007</vt:lpstr>
      <vt:lpstr>OPS2016</vt:lpstr>
      <vt:lpstr>Onko mikään muuttunut?</vt:lpstr>
      <vt:lpstr>Miten minä tämän koen?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438</cp:revision>
  <dcterms:created xsi:type="dcterms:W3CDTF">2022-04-21T05:12:27Z</dcterms:created>
  <dcterms:modified xsi:type="dcterms:W3CDTF">2022-04-21T10:36:49Z</dcterms:modified>
</cp:coreProperties>
</file>