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Caveat"/>
      <p:regular r:id="rId22"/>
      <p:bold r:id="rId23"/>
    </p:embeddedFont>
    <p:embeddedFont>
      <p:font typeface="Merriweather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8" roundtripDataSignature="AMtx7mg//0kWQaz+T2XCXGjNppO/ja8V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aveat-regular.fntdata"/><Relationship Id="rId21" Type="http://schemas.openxmlformats.org/officeDocument/2006/relationships/slide" Target="slides/slide16.xml"/><Relationship Id="rId24" Type="http://schemas.openxmlformats.org/officeDocument/2006/relationships/font" Target="fonts/Merriweather-regular.fntdata"/><Relationship Id="rId23" Type="http://schemas.openxmlformats.org/officeDocument/2006/relationships/font" Target="fonts/Cave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italic.fntdata"/><Relationship Id="rId25" Type="http://schemas.openxmlformats.org/officeDocument/2006/relationships/font" Target="fonts/Merriweather-bold.fntdata"/><Relationship Id="rId28" Type="http://customschemas.google.com/relationships/presentationmetadata" Target="metadata"/><Relationship Id="rId27" Type="http://schemas.openxmlformats.org/officeDocument/2006/relationships/font" Target="fonts/Merriweather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i"/>
              <a:t>organisaatio kaavio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i" sz="1400" u="sng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Lyhyt parikeskustelu?</a:t>
            </a:r>
            <a:endParaRPr sz="1400" u="sng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 u="sng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400" u="sng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TYÖHYVINVOINTIA ON:</a:t>
            </a:r>
            <a:endParaRPr sz="1400" u="sng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Työhön liittyen hyvinvointiin vaikuttavat: Työergonomia, Turvallisuus (henkinen ja fyysinen), Palaute (arvostus/kuulluksi tuleminen), Työvälineet/järjestelmät</a:t>
            </a: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Omassa elämässäni työhyvinvointiin vaikuttavat: perhesuhteet, elämäntilanne,</a:t>
            </a: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uni/lepo, liikunta, palautuminen, töistä irtautuminen/oma aika</a:t>
            </a: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400" u="sng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TYÖHYVINVOINTIIN VAIKUTTAA:</a:t>
            </a:r>
            <a:endParaRPr sz="1400" u="sng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Tähän asiaan voi vaikuttaa -&gt; Millä tavalla? -&gt; Kuka ja Ketkä?</a:t>
            </a: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Turvallisuus -&gt; ohjeet/pelisäännöt/perehdytys -&gt; lähiesimies ja minä itse</a:t>
            </a: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Tähän asiaan ei voi nyt vaikuttaa mutta -&gt; Koska, Kuka, Miten?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2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" name="Google Shape;13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" name="Google Shape;14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" name="Google Shape;1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" name="Google Shape;22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" name="Google Shape;2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2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2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242750" y="1092250"/>
            <a:ext cx="73356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i" sz="2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Työhyvinvoinnin ohjausryhmä</a:t>
            </a:r>
            <a:endParaRPr b="0" i="0" sz="2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5" name="Google Shape;55;p1"/>
          <p:cNvSpPr txBox="1"/>
          <p:nvPr/>
        </p:nvSpPr>
        <p:spPr>
          <a:xfrm>
            <a:off x="242750" y="1948150"/>
            <a:ext cx="73356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Ohjausryhmän 1. tapaaminen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i" sz="1800"/>
              <a:t>xxx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152400" y="4637675"/>
            <a:ext cx="73356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@hehkubusiness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3045" y="-1378100"/>
            <a:ext cx="4610957" cy="6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latin typeface="Merriweather"/>
                <a:ea typeface="Merriweather"/>
                <a:cs typeface="Merriweather"/>
                <a:sym typeface="Merriweather"/>
              </a:rPr>
              <a:t>Yleiset tehtävät ja vastuut työyhteisössä</a:t>
            </a:r>
            <a:endParaRPr/>
          </a:p>
        </p:txBody>
      </p:sp>
      <p:sp>
        <p:nvSpPr>
          <p:cNvPr id="121" name="Google Shape;121;p1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fi" sz="1200">
                <a:latin typeface="Arial"/>
                <a:ea typeface="Arial"/>
                <a:cs typeface="Arial"/>
                <a:sym typeface="Arial"/>
              </a:rPr>
              <a:t>JOHTO:Vastaa yrityksen toiminnan rakenteista ja työhyvinvointijohtamisesta, asettaa tavoitteet ja seuraa valittuja mittareita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fi" sz="1200">
                <a:latin typeface="Arial"/>
                <a:ea typeface="Arial"/>
                <a:cs typeface="Arial"/>
                <a:sym typeface="Arial"/>
              </a:rPr>
              <a:t>HR:Vastaa henkilöstö-ja lähijohtaminen ovat kunnossa ja toimintamalleista käytännössä. Seuraa tunnuslukuja (mm. sairastavuus, tapaturmat ja eläköityminen)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fi" sz="1200">
                <a:latin typeface="Arial"/>
                <a:ea typeface="Arial"/>
                <a:cs typeface="Arial"/>
                <a:sym typeface="Arial"/>
              </a:rPr>
              <a:t>ESIHENKILÖ: Huolehtii, että lähijohtaminen on hyvässä kunnossa. Seuraa henkilöstön työkykyisyyttä ja osaa ottaa työkyky-asiat puheeksi sekä hakea lisätietoa.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fi" sz="1200">
                <a:latin typeface="Arial"/>
                <a:ea typeface="Arial"/>
                <a:cs typeface="Arial"/>
                <a:sym typeface="Arial"/>
              </a:rPr>
              <a:t>TYÖNTEKIJÄ: Ottaa työhön liittyvät kehittämisajatukset puheeksi työyhteisössä. Pitää huolta itsestään ja osaamisestaan ja hakee tarvittaessa apua.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fi" sz="1200">
                <a:latin typeface="Arial"/>
                <a:ea typeface="Arial"/>
                <a:cs typeface="Arial"/>
                <a:sym typeface="Arial"/>
              </a:rPr>
              <a:t>TYÖSUOJELU- JA LUOTTAMUSMIEHET: Tuovat esille kehittämistarpeet työssä, työympäristössä ja työntekijöiden hyvinvoinnissa. Ehdottavat ratkaisuja toiminnan kehittämiseen.</a:t>
            </a:r>
            <a:endParaRPr/>
          </a:p>
        </p:txBody>
      </p:sp>
      <p:sp>
        <p:nvSpPr>
          <p:cNvPr id="122" name="Google Shape;122;p1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fi" sz="1200">
                <a:latin typeface="Arial"/>
                <a:ea typeface="Arial"/>
                <a:cs typeface="Arial"/>
                <a:sym typeface="Arial"/>
              </a:rPr>
              <a:t>TYÖTERVEYSHUOLTO: Tarjoaa lakisääteisen, ennaltaehkäisevän työterveys-palvelun yrityksen riskien ja tarpeiden mukaan. Hoitaa sairaudet ja tapaturmat. On tukena elämäntapoihin, terveyteen ja työyhteisön toimivuuteen liittyvissä kysymyksissä. Osallistuu suunnitteluun ja tuottaa osaltaan raportteja ja tunnuslukuja.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fi" sz="1200">
                <a:latin typeface="Arial"/>
                <a:ea typeface="Arial"/>
                <a:cs typeface="Arial"/>
                <a:sym typeface="Arial"/>
              </a:rPr>
              <a:t>TYÖHYVINVOINNIN YHTEISTYÖKUMPPANI Valmentaa ja kouluttaa asiakkaidensa vastuuhenkilöitä työkykyjohtamisessa, henkilökuntaa itsensä johtamisessa ja valituissa hyvinvointiteemoissa. Tuottaa tietoa ja asiantuntijatukea työhyvinvoinnin edistämiseen ja toimii kumppanina työhyvinvoinnin strategiatyössä.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i">
                <a:latin typeface="Merriweather"/>
                <a:ea typeface="Merriweather"/>
                <a:cs typeface="Merriweather"/>
                <a:sym typeface="Merriweather"/>
              </a:rPr>
              <a:t>TYÖHYVINVOINNIN ja TYÖKYVYN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8" name="Google Shape;128;p11"/>
          <p:cNvSpPr txBox="1"/>
          <p:nvPr>
            <p:ph idx="1" type="body"/>
          </p:nvPr>
        </p:nvSpPr>
        <p:spPr>
          <a:xfrm>
            <a:off x="311700" y="1152475"/>
            <a:ext cx="4440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">
                <a:latin typeface="Arial"/>
                <a:ea typeface="Arial"/>
                <a:cs typeface="Arial"/>
                <a:sym typeface="Arial"/>
              </a:rPr>
              <a:t>NYKYTILA YHTEENVETO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fi">
                <a:latin typeface="Arial"/>
                <a:ea typeface="Arial"/>
                <a:cs typeface="Arial"/>
                <a:sym typeface="Arial"/>
              </a:rPr>
              <a:t>ALUSTAVAT TAVOITTEET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">
                <a:latin typeface="Arial"/>
                <a:ea typeface="Arial"/>
                <a:cs typeface="Arial"/>
                <a:sym typeface="Arial"/>
              </a:rPr>
              <a:t>MITTARIT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311700" y="261650"/>
            <a:ext cx="85206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i">
                <a:latin typeface="Merriweather"/>
                <a:ea typeface="Merriweather"/>
                <a:cs typeface="Merriweather"/>
                <a:sym typeface="Merriweather"/>
              </a:rPr>
              <a:t>Alkukartoituksen tärkeät nostot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311700" y="898250"/>
            <a:ext cx="8520600" cy="3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6" name="Google Shape;136;p14"/>
          <p:cNvSpPr txBox="1"/>
          <p:nvPr/>
        </p:nvSpPr>
        <p:spPr>
          <a:xfrm>
            <a:off x="1050625" y="4361175"/>
            <a:ext cx="7323300" cy="12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Millaisen työpaikan sinä haluat? Mitä mättää? Mitä on tärkeä kysyä?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533" y="0"/>
            <a:ext cx="9262534" cy="5210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2"/>
          <p:cNvSpPr txBox="1"/>
          <p:nvPr/>
        </p:nvSpPr>
        <p:spPr>
          <a:xfrm rot="-795043">
            <a:off x="6631413" y="3645083"/>
            <a:ext cx="3279923" cy="8753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fi" sz="3000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Työhyvinvointi-</a:t>
            </a:r>
            <a:endParaRPr b="0" i="0" sz="3000" u="none" cap="none" strike="noStrike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fi" sz="3000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strategia</a:t>
            </a:r>
            <a:endParaRPr b="0" i="0" sz="3000" u="none" cap="none" strike="noStrike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3" name="Google Shape;143;p12"/>
          <p:cNvSpPr/>
          <p:nvPr/>
        </p:nvSpPr>
        <p:spPr>
          <a:xfrm>
            <a:off x="2161900" y="332175"/>
            <a:ext cx="4726800" cy="685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i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Työhyvinvointisuunnitelmaa luomassa</a:t>
            </a:r>
            <a:endParaRPr b="1" i="0" sz="18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4" name="Google Shape;144;p12"/>
          <p:cNvSpPr txBox="1"/>
          <p:nvPr/>
        </p:nvSpPr>
        <p:spPr>
          <a:xfrm>
            <a:off x="1780050" y="1199576"/>
            <a:ext cx="7035900" cy="573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Vaihe 1. -&gt; Tiedon- ja kokemuksen keruu ja analysointi (ohjausryhmä tap. 1 ja henkilöstön alkukartoitus, haastattelut)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2"/>
          <p:cNvSpPr txBox="1"/>
          <p:nvPr/>
        </p:nvSpPr>
        <p:spPr>
          <a:xfrm>
            <a:off x="265775" y="2055150"/>
            <a:ext cx="7404300" cy="573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Vaihe 2. -&gt; Hyvinvointistrategian ja siitä nousevien kokeilujen suunnittelua (henkilöstön ideat, hyvinvointikartoitus ohjausryhmätyöskentely)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6" name="Google Shape;146;p12"/>
          <p:cNvSpPr txBox="1"/>
          <p:nvPr/>
        </p:nvSpPr>
        <p:spPr>
          <a:xfrm>
            <a:off x="2397400" y="2910725"/>
            <a:ext cx="5642400" cy="573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Vaihe 3. -&gt; Toimenpiteet ja toteutus (pitkäjänteisyys, aika, tuki ja viestintä)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2"/>
          <p:cNvSpPr txBox="1"/>
          <p:nvPr/>
        </p:nvSpPr>
        <p:spPr>
          <a:xfrm>
            <a:off x="127800" y="3665925"/>
            <a:ext cx="5642400" cy="494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Vaihe 4. -&gt; Seuranta, arviointi, päivitys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i">
                <a:latin typeface="Merriweather"/>
                <a:ea typeface="Merriweather"/>
                <a:cs typeface="Merriweather"/>
                <a:sym typeface="Merriweather"/>
              </a:rPr>
              <a:t>Työhyvinvointiriskit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3" name="Google Shape;153;p13"/>
          <p:cNvSpPr txBox="1"/>
          <p:nvPr>
            <p:ph idx="1" type="body"/>
          </p:nvPr>
        </p:nvSpPr>
        <p:spPr>
          <a:xfrm>
            <a:off x="311700" y="952150"/>
            <a:ext cx="3999900" cy="3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Yksilölliset riskit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esim. Alkoholi- ja huumeongelmat, psyykkiset ja fyysiset sairaudet, elämänkriisit, työn ulkopuolisista seikoista johtuva uupuminen, viestintä- ja vuorovaikutushaasteet, tehtävien laiminlyönti, erilaiset rikkomukset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Yhteisölliset riskit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esim. yksilöiden ja ryhmien väliset ristiriidat, kiusaaminen, muutosten ja uudistusten aiheuttamat epäselvyydet, työperäinen uupuminen, johtajuusongelmat, viestintäongelmat, puhumaton työyhteisö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fi">
                <a:latin typeface="Arial"/>
                <a:ea typeface="Arial"/>
                <a:cs typeface="Arial"/>
                <a:sym typeface="Arial"/>
              </a:rPr>
              <a:t>Riskien tunnistaminen (tavoite -&gt; riski):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b="1" lang="fi">
                <a:latin typeface="Arial"/>
                <a:ea typeface="Arial"/>
                <a:cs typeface="Arial"/>
                <a:sym typeface="Arial"/>
              </a:rPr>
              <a:t>Työergonomia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b="1" lang="fi">
                <a:latin typeface="Arial"/>
                <a:ea typeface="Arial"/>
                <a:cs typeface="Arial"/>
                <a:sym typeface="Arial"/>
              </a:rPr>
              <a:t>Riskien hallinta: 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b="1" lang="fi">
                <a:latin typeface="Arial"/>
                <a:ea typeface="Arial"/>
                <a:cs typeface="Arial"/>
                <a:sym typeface="Arial"/>
              </a:rPr>
              <a:t>Ennaltaehkäisy: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3"/>
          <p:cNvSpPr txBox="1"/>
          <p:nvPr/>
        </p:nvSpPr>
        <p:spPr>
          <a:xfrm>
            <a:off x="910350" y="4475525"/>
            <a:ext cx="7323300" cy="1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Miten ja missä asioita käsitellään meillä? Mitkä pelisäännöt? Miten annetaan ja otetaan palautetta?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i">
                <a:latin typeface="Merriweather"/>
                <a:ea typeface="Merriweather"/>
                <a:cs typeface="Merriweather"/>
                <a:sym typeface="Merriweather"/>
              </a:rPr>
              <a:t>Yhteiset tavoitteet ja sitoutuminen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1" name="Google Shape;161;p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"/>
              <a:t>TAVOITTEET: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p15"/>
          <p:cNvSpPr txBox="1"/>
          <p:nvPr>
            <p:ph idx="2" type="body"/>
          </p:nvPr>
        </p:nvSpPr>
        <p:spPr>
          <a:xfrm>
            <a:off x="4832400" y="1152475"/>
            <a:ext cx="3999900" cy="3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" sz="1100"/>
              <a:t>SITOUTUMINEN (oma rooli/tehtävä/tavoite ja kuinka se käytännössä tehdään):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100"/>
          </a:p>
        </p:txBody>
      </p:sp>
      <p:sp>
        <p:nvSpPr>
          <p:cNvPr id="163" name="Google Shape;163;p15"/>
          <p:cNvSpPr txBox="1"/>
          <p:nvPr/>
        </p:nvSpPr>
        <p:spPr>
          <a:xfrm>
            <a:off x="967250" y="4615625"/>
            <a:ext cx="7323300" cy="8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Kuinka minä edistän työhyvinvointia? Kuinka me edistämme?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 txBox="1"/>
          <p:nvPr/>
        </p:nvSpPr>
        <p:spPr>
          <a:xfrm rot="-1078670">
            <a:off x="443050" y="617856"/>
            <a:ext cx="3151152" cy="8544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fi" sz="30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Kiitokset yhteistyöstä</a:t>
            </a:r>
            <a:endParaRPr b="0" i="0" sz="30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fi" sz="30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@hehkubusiness</a:t>
            </a:r>
            <a:endParaRPr b="0" i="0" sz="30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6"/>
          <p:cNvSpPr txBox="1"/>
          <p:nvPr/>
        </p:nvSpPr>
        <p:spPr>
          <a:xfrm>
            <a:off x="189175" y="2472450"/>
            <a:ext cx="7323300" cy="14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Seuraava ohjausryhmän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tapaaminen </a:t>
            </a:r>
            <a:r>
              <a:rPr lang="fi" sz="1800"/>
              <a:t>xxx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867" y="-473000"/>
            <a:ext cx="36366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>
            <p:ph type="title"/>
          </p:nvPr>
        </p:nvSpPr>
        <p:spPr>
          <a:xfrm>
            <a:off x="311700" y="215200"/>
            <a:ext cx="85206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i">
                <a:latin typeface="Merriweather"/>
                <a:ea typeface="Merriweather"/>
                <a:cs typeface="Merriweather"/>
                <a:sym typeface="Merriweather"/>
              </a:rPr>
              <a:t>Tehtävä, työjärjestys ja ajankäyttö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3" name="Google Shape;63;p2"/>
          <p:cNvSpPr txBox="1"/>
          <p:nvPr>
            <p:ph idx="1" type="body"/>
          </p:nvPr>
        </p:nvSpPr>
        <p:spPr>
          <a:xfrm>
            <a:off x="311700" y="916675"/>
            <a:ext cx="3999900" cy="3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" u="sng">
                <a:latin typeface="Arial"/>
                <a:ea typeface="Arial"/>
                <a:cs typeface="Arial"/>
                <a:sym typeface="Arial"/>
              </a:rPr>
              <a:t>Mitä tehdään ja miksi?</a:t>
            </a:r>
            <a:endParaRPr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fi">
                <a:latin typeface="Arial"/>
                <a:ea typeface="Arial"/>
                <a:cs typeface="Arial"/>
                <a:sym typeface="Arial"/>
              </a:rPr>
              <a:t>TAVOITTEENA: Hyvinvoiva työyhteisö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b="1" lang="fi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Kuullaan eri osapuolten näkemyksiä liittyen työkykyyn ja työhyvinvointiin liittyen ja kuinka niistä huolehditaan käytännössä</a:t>
            </a:r>
            <a:endParaRPr b="1"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b="1" lang="fi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Kehitetään koululle omaa työhyvinvointistrategiaa</a:t>
            </a:r>
            <a:endParaRPr b="1"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b="1" lang="fi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Työhyvinvointiriskien tunnistaminen/hallinta ja ennaltaehkäisy</a:t>
            </a:r>
            <a:endParaRPr b="1"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b="1" lang="fi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Luodaan yhteisiä työhyvinvointia edistäviä tavoitteita (vastuut/roolit/sitoutuminen)</a:t>
            </a:r>
            <a:endParaRPr b="1"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200">
              <a:solidFill>
                <a:srgbClr val="222222"/>
              </a:solidFill>
            </a:endParaRPr>
          </a:p>
        </p:txBody>
      </p:sp>
      <p:sp>
        <p:nvSpPr>
          <p:cNvPr id="64" name="Google Shape;64;p2"/>
          <p:cNvSpPr txBox="1"/>
          <p:nvPr>
            <p:ph idx="2" type="body"/>
          </p:nvPr>
        </p:nvSpPr>
        <p:spPr>
          <a:xfrm>
            <a:off x="4832400" y="916850"/>
            <a:ext cx="3999900" cy="3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" u="sng">
                <a:latin typeface="Arial"/>
                <a:ea typeface="Arial"/>
                <a:cs typeface="Arial"/>
                <a:sym typeface="Arial"/>
              </a:rPr>
              <a:t>Työjärjestys ja ajankäyttö</a:t>
            </a:r>
            <a:endParaRPr u="sng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KLO </a:t>
            </a:r>
            <a:r>
              <a:rPr b="1" lang="fi" sz="1200"/>
              <a:t>xxx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Ryhmäläisten esittely, roolit ja vastuu-alueet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Koulun kuulumiset (</a:t>
            </a:r>
            <a:r>
              <a:rPr b="1" lang="fi" sz="1200"/>
              <a:t>rehtori</a:t>
            </a:r>
            <a:r>
              <a:rPr b="1" lang="fi" sz="1200">
                <a:latin typeface="Arial"/>
                <a:ea typeface="Arial"/>
                <a:cs typeface="Arial"/>
                <a:sym typeface="Arial"/>
              </a:rPr>
              <a:t>): koulun tulevaisuuden näkymät ja tehdyt toimenpiteet ja hankkeet 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Ryhmäläisten näkökulmat (työterveyden terveiset)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Haastatteluiden ja alkukartoituksen koonti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Työhyvinvointiin liittyvien riskien tunnistaminen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Tavoitteet ja seurat. mittarit -&gt; yhteenveto 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b="1" lang="fi" sz="1200">
                <a:latin typeface="Arial"/>
                <a:ea typeface="Arial"/>
                <a:cs typeface="Arial"/>
                <a:sym typeface="Arial"/>
              </a:rPr>
              <a:t>Yhteiset tavoitteet ja kuinka sitoudumme niihin?</a:t>
            </a:r>
            <a:endParaRPr b="1" sz="12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u="sng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i">
                <a:latin typeface="Merriweather"/>
                <a:ea typeface="Merriweather"/>
                <a:cs typeface="Merriweather"/>
                <a:sym typeface="Merriweather"/>
              </a:rPr>
              <a:t>Koulun tulevaisuuden näkymät - rehtori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0" name="Google Shape;70;p3"/>
          <p:cNvSpPr txBox="1"/>
          <p:nvPr>
            <p:ph idx="1" type="body"/>
          </p:nvPr>
        </p:nvSpPr>
        <p:spPr>
          <a:xfrm>
            <a:off x="311700" y="1427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i"/>
              <a:t>Tässä pari ohjaavaa kysymystä? (oma rooli, oma kokemus työhyvinvoinnista, miten työhyvinvointi näkyy koulun arjessa/mitä tehty?)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71" name="Google Shape;71;p3"/>
          <p:cNvSpPr txBox="1"/>
          <p:nvPr/>
        </p:nvSpPr>
        <p:spPr>
          <a:xfrm>
            <a:off x="646675" y="4568875"/>
            <a:ext cx="79038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Missä olemme nyt? Mitä muutoksia on tulossa? Mitä niistä tiedetään?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/>
          <p:nvPr>
            <p:ph type="title"/>
          </p:nvPr>
        </p:nvSpPr>
        <p:spPr>
          <a:xfrm>
            <a:off x="311700" y="445025"/>
            <a:ext cx="8520600" cy="9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i">
                <a:latin typeface="Merriweather"/>
                <a:ea typeface="Merriweather"/>
                <a:cs typeface="Merriweather"/>
                <a:sym typeface="Merriweather"/>
              </a:rPr>
              <a:t>Työhyvinvointiin ja työkykyyn liittyvät  toimenpiteet/hankkeet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7" name="Google Shape;77;p4"/>
          <p:cNvSpPr txBox="1"/>
          <p:nvPr>
            <p:ph idx="1" type="body"/>
          </p:nvPr>
        </p:nvSpPr>
        <p:spPr>
          <a:xfrm>
            <a:off x="311700" y="1523150"/>
            <a:ext cx="8520600" cy="30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-"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i" sz="1800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Koulun eri näkökulmat: Johto, esihenkilöt, työsuojelu, henkilöstö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3" name="Google Shape;83;p8"/>
          <p:cNvSpPr txBox="1"/>
          <p:nvPr>
            <p:ph idx="1" type="body"/>
          </p:nvPr>
        </p:nvSpPr>
        <p:spPr>
          <a:xfrm>
            <a:off x="311700" y="1017725"/>
            <a:ext cx="8520600" cy="3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1700"/>
          </a:p>
        </p:txBody>
      </p:sp>
      <p:sp>
        <p:nvSpPr>
          <p:cNvPr id="84" name="Google Shape;84;p8"/>
          <p:cNvSpPr txBox="1"/>
          <p:nvPr/>
        </p:nvSpPr>
        <p:spPr>
          <a:xfrm>
            <a:off x="742550" y="4292525"/>
            <a:ext cx="7323300" cy="14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Mitä kuuluu? Mikä on sinun roolisi ja vastuu-alueesi? Millaisia ovat havaintosi? Mitä odotuksia työhyvinvointityöskentelylle?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 txBox="1"/>
          <p:nvPr>
            <p:ph type="title"/>
          </p:nvPr>
        </p:nvSpPr>
        <p:spPr>
          <a:xfrm>
            <a:off x="311700" y="445025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i" sz="2400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Työterveyshuollon katsaukset/huomiot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0" name="Google Shape;90;p9"/>
          <p:cNvSpPr txBox="1"/>
          <p:nvPr>
            <p:ph idx="1" type="body"/>
          </p:nvPr>
        </p:nvSpPr>
        <p:spPr>
          <a:xfrm>
            <a:off x="311700" y="13738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 txBox="1"/>
          <p:nvPr/>
        </p:nvSpPr>
        <p:spPr>
          <a:xfrm>
            <a:off x="3024450" y="907350"/>
            <a:ext cx="7335600" cy="9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i" sz="2200" u="none" cap="none" strike="noStrike">
                <a:solidFill>
                  <a:schemeClr val="dk1"/>
                </a:solidFill>
                <a:highlight>
                  <a:srgbClr val="D0E0E3"/>
                </a:highlight>
                <a:latin typeface="Arial"/>
                <a:ea typeface="Arial"/>
                <a:cs typeface="Arial"/>
                <a:sym typeface="Arial"/>
              </a:rPr>
              <a:t>ARVOT - Koulun visio -&gt; </a:t>
            </a:r>
            <a:endParaRPr b="1" i="0" sz="2200" u="none" cap="none" strike="noStrike">
              <a:solidFill>
                <a:schemeClr val="dk1"/>
              </a:solidFill>
              <a:highlight>
                <a:srgbClr val="D0E0E3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791825" y="4636875"/>
            <a:ext cx="7323300" cy="3543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Miten näkyy arjessa? Onko arvopohja koko työyhteisön kehittämä? Miten kehitetään?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"/>
          <p:cNvSpPr/>
          <p:nvPr/>
        </p:nvSpPr>
        <p:spPr>
          <a:xfrm>
            <a:off x="3294750" y="4220550"/>
            <a:ext cx="2291800" cy="5208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TYÖKYKY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2760875" y="3565600"/>
            <a:ext cx="3359550" cy="5208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i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TYÖHYVINVOINTI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6341800" y="170850"/>
            <a:ext cx="2500200" cy="195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MINÄ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Toimintakyky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Voimavarat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Sosiaaliset taidot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Elämäntilanne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Osaaminen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Terveys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Motivaatio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Arvot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78450" y="170850"/>
            <a:ext cx="3008100" cy="195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TYÖYHTEISÖ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Turvallisuus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Ilmapiiri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Yhteistyö ja sosiaalinen tuki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Työnjako ja organisointi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Johtajuus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Vuorovaikutus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Arvot ja pelisäännöt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6"/>
          <p:cNvSpPr/>
          <p:nvPr/>
        </p:nvSpPr>
        <p:spPr>
          <a:xfrm>
            <a:off x="6341800" y="2319425"/>
            <a:ext cx="2802300" cy="2271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KOKEMUS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Työn vaativuus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Työmenetelmät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Työn hallinta ja osaaminen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Työn mielekkyys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Vaikutusmahdollisuudet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Työn henk. ja fyys kuormittavuus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Työvälineet ja työolot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+"/>
            </a:pPr>
            <a:r>
              <a:rPr b="0" i="0" lang="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Uralla eteneminen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 txBox="1"/>
          <p:nvPr/>
        </p:nvSpPr>
        <p:spPr>
          <a:xfrm rot="-912898">
            <a:off x="55455" y="2059265"/>
            <a:ext cx="3229293" cy="8543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fi" sz="2800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Tietoista, suunnitelmallista</a:t>
            </a:r>
            <a:endParaRPr b="0" i="0" sz="2800" u="none" cap="none" strike="noStrike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fi" sz="2800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arjessa läsnä olevaa,</a:t>
            </a:r>
            <a:endParaRPr b="0" i="0" sz="2800" u="none" cap="none" strike="noStrike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fi" sz="2800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hyvin johdettua, tulee näkyväksi</a:t>
            </a:r>
            <a:endParaRPr b="0" i="0" sz="2800" u="none" cap="none" strike="noStrike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fi" sz="2800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 työn imuna</a:t>
            </a:r>
            <a:endParaRPr b="0" i="0" sz="2800" u="none" cap="none" strike="noStrike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 txBox="1"/>
          <p:nvPr>
            <p:ph type="title"/>
          </p:nvPr>
        </p:nvSpPr>
        <p:spPr>
          <a:xfrm>
            <a:off x="311700" y="445025"/>
            <a:ext cx="85206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i" sz="1800">
                <a:latin typeface="Merriweather"/>
                <a:ea typeface="Merriweather"/>
                <a:cs typeface="Merriweather"/>
                <a:sym typeface="Merriweather"/>
              </a:rPr>
              <a:t>TYÖHYVINVOINTIIN VAIKUTTAA../MIHIN VOIMME VAIKUTTAA...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4" name="Google Shape;114;p7"/>
          <p:cNvSpPr txBox="1"/>
          <p:nvPr>
            <p:ph idx="1" type="body"/>
          </p:nvPr>
        </p:nvSpPr>
        <p:spPr>
          <a:xfrm>
            <a:off x="311700" y="854750"/>
            <a:ext cx="8520600" cy="3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i" sz="1400" u="sng">
                <a:latin typeface="Arial"/>
                <a:ea typeface="Arial"/>
                <a:cs typeface="Arial"/>
                <a:sym typeface="Arial"/>
              </a:rPr>
              <a:t>TYÖHYVINVOINTIIN VAIKUTTAA:</a:t>
            </a:r>
            <a:endParaRPr sz="14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fi" sz="1400">
                <a:latin typeface="Arial"/>
                <a:ea typeface="Arial"/>
                <a:cs typeface="Arial"/>
                <a:sym typeface="Arial"/>
              </a:rPr>
              <a:t>Työhön liittyen hyvinvointiin vaikuttavat: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fi" sz="1400">
                <a:latin typeface="Arial"/>
                <a:ea typeface="Arial"/>
                <a:cs typeface="Arial"/>
                <a:sym typeface="Arial"/>
              </a:rPr>
              <a:t>Omassa elämässäni työhyvinvointiin vaikuttavat: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fi" sz="1400" u="sng">
                <a:latin typeface="Arial"/>
                <a:ea typeface="Arial"/>
                <a:cs typeface="Arial"/>
                <a:sym typeface="Arial"/>
              </a:rPr>
              <a:t>MIHIN VOIMME VAIKUTTAA?:</a:t>
            </a:r>
            <a:endParaRPr sz="14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fi" sz="1400">
                <a:latin typeface="Arial"/>
                <a:ea typeface="Arial"/>
                <a:cs typeface="Arial"/>
                <a:sym typeface="Arial"/>
              </a:rPr>
              <a:t>Tähän asiaan voi vaikuttaa -&gt; Millä tavalla? -&gt; Kuka ja Ketkä?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fi" sz="1400">
                <a:latin typeface="Arial"/>
                <a:ea typeface="Arial"/>
                <a:cs typeface="Arial"/>
                <a:sym typeface="Arial"/>
              </a:rPr>
              <a:t>Tähän asiaan ei voi nyt vaikuttaa mutta -&gt; Koska, Kuka, Miten?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5" name="Google Shape;115;p7"/>
          <p:cNvSpPr txBox="1"/>
          <p:nvPr/>
        </p:nvSpPr>
        <p:spPr>
          <a:xfrm rot="679227">
            <a:off x="5915996" y="2516304"/>
            <a:ext cx="3848269" cy="11283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" sz="20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Työn ja työyhteisön kehittäminen </a:t>
            </a:r>
            <a:endParaRPr b="0" i="0" sz="20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" sz="20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sekä henkilökohtainen elämä </a:t>
            </a:r>
            <a:endParaRPr b="0" i="0" sz="20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" sz="20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-&gt; Työhyvinvointi</a:t>
            </a:r>
            <a:endParaRPr b="0" i="0" sz="20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