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Caveat"/>
      <p:regular r:id="rId34"/>
      <p:bold r:id="rId35"/>
    </p:embeddedFont>
    <p:embeddedFont>
      <p:font typeface="Economica"/>
      <p:regular r:id="rId36"/>
      <p:bold r:id="rId37"/>
      <p:italic r:id="rId38"/>
      <p:boldItalic r:id="rId39"/>
    </p:embeddedFont>
    <p:embeddedFont>
      <p:font typeface="Merriweather"/>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4" roundtripDataSignature="AMtx7mh7IxUofoqgdOotLpcxuysQMC6u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regular.fntdata"/><Relationship Id="rId20" Type="http://schemas.openxmlformats.org/officeDocument/2006/relationships/slide" Target="slides/slide15.xml"/><Relationship Id="rId42" Type="http://schemas.openxmlformats.org/officeDocument/2006/relationships/font" Target="fonts/Merriweather-italic.fntdata"/><Relationship Id="rId41" Type="http://schemas.openxmlformats.org/officeDocument/2006/relationships/font" Target="fonts/Merriweather-bold.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Merriweather-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Caveat-bold.fntdata"/><Relationship Id="rId12" Type="http://schemas.openxmlformats.org/officeDocument/2006/relationships/slide" Target="slides/slide7.xml"/><Relationship Id="rId34" Type="http://schemas.openxmlformats.org/officeDocument/2006/relationships/font" Target="fonts/Caveat-regular.fntdata"/><Relationship Id="rId15" Type="http://schemas.openxmlformats.org/officeDocument/2006/relationships/slide" Target="slides/slide10.xml"/><Relationship Id="rId37" Type="http://schemas.openxmlformats.org/officeDocument/2006/relationships/font" Target="fonts/Economica-bold.fntdata"/><Relationship Id="rId14" Type="http://schemas.openxmlformats.org/officeDocument/2006/relationships/slide" Target="slides/slide9.xml"/><Relationship Id="rId36" Type="http://schemas.openxmlformats.org/officeDocument/2006/relationships/font" Target="fonts/Economica-regular.fntdata"/><Relationship Id="rId17" Type="http://schemas.openxmlformats.org/officeDocument/2006/relationships/slide" Target="slides/slide12.xml"/><Relationship Id="rId39" Type="http://schemas.openxmlformats.org/officeDocument/2006/relationships/font" Target="fonts/Economica-boldItalic.fntdata"/><Relationship Id="rId16" Type="http://schemas.openxmlformats.org/officeDocument/2006/relationships/slide" Target="slides/slide11.xml"/><Relationship Id="rId38" Type="http://schemas.openxmlformats.org/officeDocument/2006/relationships/font" Target="fonts/Economica-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0ce043d43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g10ce043d432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0ce043d43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10ce043d432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5b865dd2f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15b865dd2f6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0ce043d43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10ce043d432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i"/>
              <a:t>THL Työkykytalo &gt; Työkyky käsite syntynyt 1980-l syntyneeseen oletukseen, että työikäisen väestön ikääntyminen muodostaa merkittävimmän uhan työssä jaksamiselle</a:t>
            </a:r>
            <a:endParaRPr/>
          </a:p>
          <a:p>
            <a:pPr indent="0" lvl="0" marL="0" rtl="0" algn="l">
              <a:lnSpc>
                <a:spcPct val="100000"/>
              </a:lnSpc>
              <a:spcBef>
                <a:spcPts val="0"/>
              </a:spcBef>
              <a:spcAft>
                <a:spcPts val="0"/>
              </a:spcAft>
              <a:buSzPts val="1100"/>
              <a:buNone/>
            </a:pPr>
            <a:r>
              <a:rPr lang="fi"/>
              <a:t>(käsitettä käytetään kahdessa eri kontekstissa:  arvioinnin sekä edistämisen konteksteissa)</a:t>
            </a:r>
            <a:endParaRPr/>
          </a:p>
          <a:p>
            <a:pPr indent="0" lvl="0" marL="0" rtl="0" algn="l">
              <a:lnSpc>
                <a:spcPct val="100000"/>
              </a:lnSpc>
              <a:spcBef>
                <a:spcPts val="0"/>
              </a:spcBef>
              <a:spcAft>
                <a:spcPts val="0"/>
              </a:spcAft>
              <a:buSzPts val="1100"/>
              <a:buNone/>
            </a:pPr>
            <a:r>
              <a:rPr lang="fi"/>
              <a:t>→ Kaikkia kerroksia tulee kehittää jatkuvasti</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5b865dd2f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15b865dd2f6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i"/>
              <a:t>Työhyvinvoinnin käsite syntyi, kun osa suomalaisista halusi luopua kokonaan nimityksestä “työkykyä ylläpitävä toiminta” -&gt; ei vaikutusta teoria, menetelmäperustaan muutoin kuin liikuntapainotuksen hellittämiseen. (Mäkitalo 2006;2010)</a:t>
            </a:r>
            <a:endParaRPr/>
          </a:p>
          <a:p>
            <a:pPr indent="0" lvl="0" marL="0" rtl="0" algn="l">
              <a:lnSpc>
                <a:spcPct val="100000"/>
              </a:lnSpc>
              <a:spcBef>
                <a:spcPts val="0"/>
              </a:spcBef>
              <a:spcAft>
                <a:spcPts val="0"/>
              </a:spcAft>
              <a:buSzPts val="1100"/>
              <a:buNone/>
            </a:pPr>
            <a:r>
              <a:rPr lang="fi"/>
              <a:t>Mankan malli (Manka) -&gt; korostuu voimavara keskeisyys.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5b865dd2f6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15b865dd2f6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i"/>
              <a:t>Työhyvinvoinnin kompassi (Otala) -&gt; ennenkuin työyhteisö voi voida hyvin, pitää yksilöiden voida hyvin. OSaamisessa kyse sekä työyhteisön että yksilön osaamisista, johtajuudella on suuri merkitys työhyvinvoinnin kokemisessa. Ihmiset haluavat tulla kuulluiksi ja vaikuttaa omaan työhönsä ja työyhteisön kehittämiseen.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5b865dd2f6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5b865dd2f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Työhyvinvoinnin portaat (Rauramo), pohjautuu Maslow tarvehierarkiaan. Työhyvinvointia edistetään portaittain sekä yksilön että organisaation näkökulmasta, yli porras mahdollista saavuttaa kun muut portaat ovat jo riittävästi saavutettu.</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5bcf0622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15bcf0622e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0ce043d43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10ce043d432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0ce043d432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10ce043d432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0ce043d432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10ce043d432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0d873e4d2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g10d873e4d23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0ce043d43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10ce043d432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i"/>
              <a:t>Avatkaa visiota ja avatkaa tavoitteita -&gt; vastuu johtajilla, ohjausryhmällä -&gt; pelisääntöjen laatiminen vastuu työyhteisöllä</a:t>
            </a:r>
            <a:endParaRPr/>
          </a:p>
          <a:p>
            <a:pPr indent="0" lvl="0" marL="0" rtl="0" algn="l">
              <a:lnSpc>
                <a:spcPct val="100000"/>
              </a:lnSpc>
              <a:spcBef>
                <a:spcPts val="0"/>
              </a:spcBef>
              <a:spcAft>
                <a:spcPts val="0"/>
              </a:spcAft>
              <a:buSzPts val="1100"/>
              <a:buNone/>
            </a:pPr>
            <a:r>
              <a:rPr lang="fi"/>
              <a:t>Tavoitteista johdetut pelisäännöt -&gt; ovatko ajankohtaisia, onko niitä noudatettu ja niihin sitouduttu, jos ei miten puututtu?</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0ce043d432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10ce043d432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0ee442e3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g10ee442e39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8f473cb61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g18f473cb611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fi" sz="1400" u="sng">
                <a:solidFill>
                  <a:srgbClr val="595959"/>
                </a:solidFill>
                <a:latin typeface="Arial"/>
                <a:ea typeface="Arial"/>
                <a:cs typeface="Arial"/>
                <a:sym typeface="Arial"/>
              </a:rPr>
              <a:t>Lyhyt parikeskustelu?</a:t>
            </a:r>
            <a:endParaRPr sz="1400" u="sng">
              <a:solidFill>
                <a:srgbClr val="595959"/>
              </a:solidFill>
              <a:latin typeface="Arial"/>
              <a:ea typeface="Arial"/>
              <a:cs typeface="Arial"/>
              <a:sym typeface="Arial"/>
            </a:endParaRPr>
          </a:p>
          <a:p>
            <a:pPr indent="0" lvl="0" marL="0" rtl="0" algn="l">
              <a:lnSpc>
                <a:spcPct val="115000"/>
              </a:lnSpc>
              <a:spcBef>
                <a:spcPts val="1600"/>
              </a:spcBef>
              <a:spcAft>
                <a:spcPts val="0"/>
              </a:spcAft>
              <a:buSzPts val="1100"/>
              <a:buNone/>
            </a:pPr>
            <a:r>
              <a:t/>
            </a:r>
            <a:endParaRPr sz="1400" u="sng">
              <a:solidFill>
                <a:srgbClr val="595959"/>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rPr lang="fi" sz="1400" u="sng">
                <a:solidFill>
                  <a:srgbClr val="595959"/>
                </a:solidFill>
                <a:latin typeface="Arial"/>
                <a:ea typeface="Arial"/>
                <a:cs typeface="Arial"/>
                <a:sym typeface="Arial"/>
              </a:rPr>
              <a:t>TYÖHYVINVOINTIA ON:</a:t>
            </a:r>
            <a:endParaRPr sz="1400" u="sng">
              <a:solidFill>
                <a:srgbClr val="595959"/>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rPr lang="fi" sz="1400">
                <a:solidFill>
                  <a:srgbClr val="595959"/>
                </a:solidFill>
                <a:latin typeface="Arial"/>
                <a:ea typeface="Arial"/>
                <a:cs typeface="Arial"/>
                <a:sym typeface="Arial"/>
              </a:rPr>
              <a:t>Työhön liittyen hyvinvointiin vaikuttavat: Työergonomia, Turvallisuus (henkinen ja fyysinen), Palaute (arvostus/kuulluksi tuleminen), Työvälineet/järjestelmät</a:t>
            </a:r>
            <a:endParaRPr sz="1400">
              <a:solidFill>
                <a:srgbClr val="595959"/>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rPr lang="fi" sz="1400">
                <a:solidFill>
                  <a:srgbClr val="595959"/>
                </a:solidFill>
                <a:latin typeface="Arial"/>
                <a:ea typeface="Arial"/>
                <a:cs typeface="Arial"/>
                <a:sym typeface="Arial"/>
              </a:rPr>
              <a:t>Omassa elämässäni työhyvinvointiin vaikuttavat: perhesuhteet, elämäntilanne,</a:t>
            </a:r>
            <a:endParaRPr sz="1400">
              <a:solidFill>
                <a:srgbClr val="595959"/>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rPr lang="fi" sz="1400">
                <a:solidFill>
                  <a:srgbClr val="595959"/>
                </a:solidFill>
                <a:latin typeface="Arial"/>
                <a:ea typeface="Arial"/>
                <a:cs typeface="Arial"/>
                <a:sym typeface="Arial"/>
              </a:rPr>
              <a:t>uni/lepo, liikunta, palautuminen, töistä irtautuminen/oma aika</a:t>
            </a:r>
            <a:endParaRPr sz="1400">
              <a:solidFill>
                <a:srgbClr val="595959"/>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rPr lang="fi" sz="1400" u="sng">
                <a:solidFill>
                  <a:srgbClr val="595959"/>
                </a:solidFill>
                <a:latin typeface="Arial"/>
                <a:ea typeface="Arial"/>
                <a:cs typeface="Arial"/>
                <a:sym typeface="Arial"/>
              </a:rPr>
              <a:t>TYÖHYVINVOINTIIN VAIKUTTAA:</a:t>
            </a:r>
            <a:endParaRPr sz="1400" u="sng">
              <a:solidFill>
                <a:srgbClr val="595959"/>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rPr lang="fi" sz="1400">
                <a:solidFill>
                  <a:srgbClr val="595959"/>
                </a:solidFill>
                <a:latin typeface="Arial"/>
                <a:ea typeface="Arial"/>
                <a:cs typeface="Arial"/>
                <a:sym typeface="Arial"/>
              </a:rPr>
              <a:t>Tähän asiaan voi vaikuttaa -&gt; Millä tavalla? -&gt; Kuka ja Ketkä?</a:t>
            </a:r>
            <a:endParaRPr sz="1400">
              <a:solidFill>
                <a:srgbClr val="595959"/>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rPr lang="fi" sz="1400">
                <a:solidFill>
                  <a:srgbClr val="595959"/>
                </a:solidFill>
                <a:latin typeface="Arial"/>
                <a:ea typeface="Arial"/>
                <a:cs typeface="Arial"/>
                <a:sym typeface="Arial"/>
              </a:rPr>
              <a:t>Turvallisuus -&gt; ohjeet/pelisäännöt/perehdytys -&gt; lähiesimies ja minä itse</a:t>
            </a:r>
            <a:endParaRPr sz="1400">
              <a:solidFill>
                <a:srgbClr val="595959"/>
              </a:solidFill>
              <a:latin typeface="Arial"/>
              <a:ea typeface="Arial"/>
              <a:cs typeface="Arial"/>
              <a:sym typeface="Arial"/>
            </a:endParaRPr>
          </a:p>
          <a:p>
            <a:pPr indent="0" lvl="0" marL="0" rtl="0" algn="l">
              <a:lnSpc>
                <a:spcPct val="115000"/>
              </a:lnSpc>
              <a:spcBef>
                <a:spcPts val="1600"/>
              </a:spcBef>
              <a:spcAft>
                <a:spcPts val="1600"/>
              </a:spcAft>
              <a:buClr>
                <a:schemeClr val="dk1"/>
              </a:buClr>
              <a:buSzPts val="1100"/>
              <a:buFont typeface="Arial"/>
              <a:buNone/>
            </a:pPr>
            <a:r>
              <a:rPr lang="fi" sz="1400">
                <a:solidFill>
                  <a:srgbClr val="595959"/>
                </a:solidFill>
                <a:latin typeface="Arial"/>
                <a:ea typeface="Arial"/>
                <a:cs typeface="Arial"/>
                <a:sym typeface="Arial"/>
              </a:rPr>
              <a:t>Tähän asiaan ei voi nyt vaikuttaa mutta -&gt; Koska, Kuka, Miten?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8f473cb611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g18f473cb611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8f473cb611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18f473cb611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8f473cb611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g18f473cb611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0ce043d432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g10ce043d432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2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2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 name="Shape 11"/>
        <p:cNvGrpSpPr/>
        <p:nvPr/>
      </p:nvGrpSpPr>
      <p:grpSpPr>
        <a:xfrm>
          <a:off x="0" y="0"/>
          <a:ext cx="0" cy="0"/>
          <a:chOff x="0" y="0"/>
          <a:chExt cx="0" cy="0"/>
        </a:xfrm>
      </p:grpSpPr>
      <p:sp>
        <p:nvSpPr>
          <p:cNvPr id="12" name="Google Shape;12;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 name="Google Shape;13;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4" name="Google Shape;14;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5" name="Google Shape;1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 name="Google Shape;1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2" name="Google Shape;22;p2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3" name="Google Shape;23;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6" name="Google Shape;2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2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2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2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nvSpPr>
        <p:spPr>
          <a:xfrm>
            <a:off x="242750" y="1092250"/>
            <a:ext cx="73356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fi" sz="2400" u="none" cap="none" strike="noStrike">
                <a:solidFill>
                  <a:srgbClr val="000000"/>
                </a:solidFill>
                <a:latin typeface="Merriweather"/>
                <a:ea typeface="Merriweather"/>
                <a:cs typeface="Merriweather"/>
                <a:sym typeface="Merriweather"/>
              </a:rPr>
              <a:t>Työhyvinvoinnin ohjausryhmä</a:t>
            </a:r>
            <a:endParaRPr b="0" i="0" sz="24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Merriweather"/>
              <a:ea typeface="Merriweather"/>
              <a:cs typeface="Merriweather"/>
              <a:sym typeface="Merriweather"/>
            </a:endParaRPr>
          </a:p>
        </p:txBody>
      </p:sp>
      <p:sp>
        <p:nvSpPr>
          <p:cNvPr id="55" name="Google Shape;55;p1"/>
          <p:cNvSpPr txBox="1"/>
          <p:nvPr/>
        </p:nvSpPr>
        <p:spPr>
          <a:xfrm>
            <a:off x="242750" y="1948150"/>
            <a:ext cx="73356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fi" sz="1800" u="none" cap="none" strike="noStrike">
                <a:solidFill>
                  <a:srgbClr val="000000"/>
                </a:solidFill>
                <a:latin typeface="Arial"/>
                <a:ea typeface="Arial"/>
                <a:cs typeface="Arial"/>
                <a:sym typeface="Arial"/>
              </a:rPr>
              <a:t>Ohjausryhmän </a:t>
            </a:r>
            <a:r>
              <a:rPr lang="fi" sz="1800"/>
              <a:t>2</a:t>
            </a:r>
            <a:r>
              <a:rPr b="0" i="0" lang="fi" sz="1800" u="none" cap="none" strike="noStrike">
                <a:solidFill>
                  <a:srgbClr val="000000"/>
                </a:solidFill>
                <a:latin typeface="Arial"/>
                <a:ea typeface="Arial"/>
                <a:cs typeface="Arial"/>
                <a:sym typeface="Arial"/>
              </a:rPr>
              <a:t>. tapaaminen</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fi" sz="1800"/>
              <a:t>25.1.2023</a:t>
            </a:r>
            <a:endParaRPr b="0" i="0" sz="1800" u="none" cap="none" strike="noStrike">
              <a:solidFill>
                <a:srgbClr val="000000"/>
              </a:solidFill>
              <a:latin typeface="Arial"/>
              <a:ea typeface="Arial"/>
              <a:cs typeface="Arial"/>
              <a:sym typeface="Arial"/>
            </a:endParaRPr>
          </a:p>
        </p:txBody>
      </p:sp>
      <p:sp>
        <p:nvSpPr>
          <p:cNvPr id="56" name="Google Shape;56;p1"/>
          <p:cNvSpPr txBox="1"/>
          <p:nvPr/>
        </p:nvSpPr>
        <p:spPr>
          <a:xfrm>
            <a:off x="152400" y="4637675"/>
            <a:ext cx="73356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fi" sz="1600" u="none" cap="none" strike="noStrike">
                <a:solidFill>
                  <a:srgbClr val="000000"/>
                </a:solidFill>
                <a:latin typeface="Arial"/>
                <a:ea typeface="Arial"/>
                <a:cs typeface="Arial"/>
                <a:sym typeface="Arial"/>
              </a:rPr>
              <a:t>@hehkubusiness</a:t>
            </a:r>
            <a:endParaRPr b="0" i="0" sz="1600" u="none" cap="none" strike="noStrike">
              <a:solidFill>
                <a:srgbClr val="000000"/>
              </a:solidFill>
              <a:latin typeface="Arial"/>
              <a:ea typeface="Arial"/>
              <a:cs typeface="Arial"/>
              <a:sym typeface="Arial"/>
            </a:endParaRPr>
          </a:p>
        </p:txBody>
      </p:sp>
      <p:pic>
        <p:nvPicPr>
          <p:cNvPr id="57" name="Google Shape;57;p1"/>
          <p:cNvPicPr preferRelativeResize="0"/>
          <p:nvPr/>
        </p:nvPicPr>
        <p:blipFill>
          <a:blip r:embed="rId3">
            <a:alphaModFix/>
          </a:blip>
          <a:stretch>
            <a:fillRect/>
          </a:stretch>
        </p:blipFill>
        <p:spPr>
          <a:xfrm>
            <a:off x="4572000" y="-1322970"/>
            <a:ext cx="4571998" cy="64664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10ce043d432_0_19"/>
          <p:cNvSpPr txBox="1"/>
          <p:nvPr>
            <p:ph type="title"/>
          </p:nvPr>
        </p:nvSpPr>
        <p:spPr>
          <a:xfrm>
            <a:off x="-1177225" y="4778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Työhyvinvointia kehittämässä</a:t>
            </a:r>
            <a:endParaRPr>
              <a:latin typeface="Merriweather"/>
              <a:ea typeface="Merriweather"/>
              <a:cs typeface="Merriweather"/>
              <a:sym typeface="Merriweather"/>
            </a:endParaRPr>
          </a:p>
        </p:txBody>
      </p:sp>
      <p:sp>
        <p:nvSpPr>
          <p:cNvPr id="126" name="Google Shape;126;g10ce043d432_0_19"/>
          <p:cNvSpPr txBox="1"/>
          <p:nvPr>
            <p:ph idx="1" type="body"/>
          </p:nvPr>
        </p:nvSpPr>
        <p:spPr>
          <a:xfrm>
            <a:off x="364200" y="831675"/>
            <a:ext cx="8415600" cy="194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t/>
            </a:r>
            <a:endParaRPr i="1" sz="1100">
              <a:solidFill>
                <a:schemeClr val="dk1"/>
              </a:solidFill>
              <a:highlight>
                <a:srgbClr val="F0F2F4"/>
              </a:highlight>
            </a:endParaRPr>
          </a:p>
          <a:p>
            <a:pPr indent="0" lvl="0" marL="457200" rtl="0" algn="l">
              <a:lnSpc>
                <a:spcPct val="115000"/>
              </a:lnSpc>
              <a:spcBef>
                <a:spcPts val="0"/>
              </a:spcBef>
              <a:spcAft>
                <a:spcPts val="0"/>
              </a:spcAft>
              <a:buSzPts val="1800"/>
              <a:buNone/>
            </a:pPr>
            <a:r>
              <a:t/>
            </a:r>
            <a:endParaRPr b="1" sz="2400">
              <a:solidFill>
                <a:schemeClr val="dk1"/>
              </a:solidFill>
              <a:highlight>
                <a:srgbClr val="FFFFFF"/>
              </a:highlight>
              <a:latin typeface="Economica"/>
              <a:ea typeface="Economica"/>
              <a:cs typeface="Economica"/>
              <a:sym typeface="Economica"/>
            </a:endParaRPr>
          </a:p>
          <a:p>
            <a:pPr indent="-361950" lvl="0" marL="457200" rtl="0" algn="l">
              <a:lnSpc>
                <a:spcPct val="115000"/>
              </a:lnSpc>
              <a:spcBef>
                <a:spcPts val="0"/>
              </a:spcBef>
              <a:spcAft>
                <a:spcPts val="0"/>
              </a:spcAft>
              <a:buClr>
                <a:schemeClr val="dk1"/>
              </a:buClr>
              <a:buSzPts val="2100"/>
              <a:buFont typeface="Arial"/>
              <a:buAutoNum type="arabicParenR"/>
            </a:pPr>
            <a:r>
              <a:rPr lang="fi" sz="2100">
                <a:solidFill>
                  <a:schemeClr val="dk1"/>
                </a:solidFill>
                <a:highlight>
                  <a:srgbClr val="FFFFFF"/>
                </a:highlight>
                <a:latin typeface="Arial"/>
                <a:ea typeface="Arial"/>
                <a:cs typeface="Arial"/>
                <a:sym typeface="Arial"/>
              </a:rPr>
              <a:t>Kartoita ja tunnista tarpeet sekä laadi tavoitteet</a:t>
            </a:r>
            <a:endParaRPr sz="2100">
              <a:solidFill>
                <a:schemeClr val="dk1"/>
              </a:solidFill>
              <a:highlight>
                <a:srgbClr val="FFFFFF"/>
              </a:highlight>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Font typeface="Arial"/>
              <a:buAutoNum type="arabicParenR"/>
            </a:pPr>
            <a:r>
              <a:rPr lang="fi" sz="2100">
                <a:solidFill>
                  <a:schemeClr val="dk1"/>
                </a:solidFill>
                <a:highlight>
                  <a:srgbClr val="FFFFFF"/>
                </a:highlight>
                <a:latin typeface="Arial"/>
                <a:ea typeface="Arial"/>
                <a:cs typeface="Arial"/>
                <a:sym typeface="Arial"/>
              </a:rPr>
              <a:t>Kehitä avoimesti, viesti selkeästi ja vie yhdessä käytäntöön</a:t>
            </a:r>
            <a:endParaRPr sz="2100">
              <a:solidFill>
                <a:schemeClr val="dk1"/>
              </a:solidFill>
              <a:highlight>
                <a:srgbClr val="FFFFFF"/>
              </a:highlight>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Font typeface="Arial"/>
              <a:buAutoNum type="arabicParenR"/>
            </a:pPr>
            <a:r>
              <a:rPr lang="fi" sz="2100">
                <a:solidFill>
                  <a:schemeClr val="dk1"/>
                </a:solidFill>
                <a:highlight>
                  <a:srgbClr val="FFFFFF"/>
                </a:highlight>
                <a:latin typeface="Arial"/>
                <a:ea typeface="Arial"/>
                <a:cs typeface="Arial"/>
                <a:sym typeface="Arial"/>
              </a:rPr>
              <a:t>Seuraa  mittareita, vaikuttavuutta ja kehitä jatkuvasti eteenpäin</a:t>
            </a:r>
            <a:endParaRPr sz="2100">
              <a:solidFill>
                <a:schemeClr val="dk1"/>
              </a:solidFill>
              <a:highlight>
                <a:srgbClr val="FFFFFF"/>
              </a:highlight>
              <a:latin typeface="Arial"/>
              <a:ea typeface="Arial"/>
              <a:cs typeface="Arial"/>
              <a:sym typeface="Arial"/>
            </a:endParaRPr>
          </a:p>
          <a:p>
            <a:pPr indent="0" lvl="0" marL="0" rtl="0" algn="l">
              <a:lnSpc>
                <a:spcPct val="115000"/>
              </a:lnSpc>
              <a:spcBef>
                <a:spcPts val="0"/>
              </a:spcBef>
              <a:spcAft>
                <a:spcPts val="0"/>
              </a:spcAft>
              <a:buSzPts val="1800"/>
              <a:buNone/>
            </a:pPr>
            <a:r>
              <a:t/>
            </a:r>
            <a:endParaRPr sz="2400">
              <a:solidFill>
                <a:schemeClr val="dk1"/>
              </a:solidFill>
              <a:highlight>
                <a:srgbClr val="FFFFFF"/>
              </a:highlight>
              <a:latin typeface="Economica"/>
              <a:ea typeface="Economica"/>
              <a:cs typeface="Economica"/>
              <a:sym typeface="Economica"/>
            </a:endParaRPr>
          </a:p>
          <a:p>
            <a:pPr indent="0" lvl="0" marL="0" rtl="0" algn="l">
              <a:lnSpc>
                <a:spcPct val="115000"/>
              </a:lnSpc>
              <a:spcBef>
                <a:spcPts val="0"/>
              </a:spcBef>
              <a:spcAft>
                <a:spcPts val="0"/>
              </a:spcAft>
              <a:buSzPts val="1800"/>
              <a:buNone/>
            </a:pPr>
            <a:r>
              <a:t/>
            </a:r>
            <a:endParaRPr b="1" sz="2400">
              <a:solidFill>
                <a:schemeClr val="dk1"/>
              </a:solidFill>
              <a:highlight>
                <a:srgbClr val="FFFFFF"/>
              </a:highlight>
              <a:latin typeface="Economica"/>
              <a:ea typeface="Economica"/>
              <a:cs typeface="Economica"/>
              <a:sym typeface="Economica"/>
            </a:endParaRPr>
          </a:p>
          <a:p>
            <a:pPr indent="457200" lvl="0" marL="914400" rtl="0" algn="l">
              <a:lnSpc>
                <a:spcPct val="115000"/>
              </a:lnSpc>
              <a:spcBef>
                <a:spcPts val="0"/>
              </a:spcBef>
              <a:spcAft>
                <a:spcPts val="0"/>
              </a:spcAft>
              <a:buSzPts val="1800"/>
              <a:buNone/>
            </a:pPr>
            <a:r>
              <a:rPr lang="fi" sz="2200">
                <a:solidFill>
                  <a:schemeClr val="dk1"/>
                </a:solidFill>
                <a:highlight>
                  <a:srgbClr val="FFFFFF"/>
                </a:highlight>
                <a:latin typeface="Economica"/>
                <a:ea typeface="Economica"/>
                <a:cs typeface="Economica"/>
                <a:sym typeface="Economica"/>
              </a:rPr>
              <a:t>Tavoite -&gt;  Toimenpiteet -&gt;  Vastuutaho -&gt;  Vuositason mittarit </a:t>
            </a:r>
            <a:endParaRPr b="1" sz="3500">
              <a:solidFill>
                <a:schemeClr val="dk1"/>
              </a:solidFill>
              <a:highlight>
                <a:srgbClr val="FFFFFF"/>
              </a:highlight>
              <a:latin typeface="Economica"/>
              <a:ea typeface="Economica"/>
              <a:cs typeface="Economica"/>
              <a:sym typeface="Economica"/>
            </a:endParaRPr>
          </a:p>
          <a:p>
            <a:pPr indent="0" lvl="0" marL="0" rtl="0" algn="l">
              <a:lnSpc>
                <a:spcPct val="115000"/>
              </a:lnSpc>
              <a:spcBef>
                <a:spcPts val="1600"/>
              </a:spcBef>
              <a:spcAft>
                <a:spcPts val="1600"/>
              </a:spcAft>
              <a:buSzPts val="1800"/>
              <a:buNone/>
            </a:pPr>
            <a:r>
              <a:t/>
            </a:r>
            <a:endParaRPr sz="1200">
              <a:solidFill>
                <a:schemeClr val="dk1"/>
              </a:solidFill>
              <a:highlight>
                <a:srgbClr val="FFFFFF"/>
              </a:highlight>
              <a:latin typeface="Calibri"/>
              <a:ea typeface="Calibri"/>
              <a:cs typeface="Calibri"/>
              <a:sym typeface="Calibri"/>
            </a:endParaRPr>
          </a:p>
        </p:txBody>
      </p:sp>
      <p:sp>
        <p:nvSpPr>
          <p:cNvPr id="127" name="Google Shape;127;g10ce043d432_0_19"/>
          <p:cNvSpPr/>
          <p:nvPr/>
        </p:nvSpPr>
        <p:spPr>
          <a:xfrm>
            <a:off x="-703625" y="3156250"/>
            <a:ext cx="1837200" cy="1862400"/>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g10ce043d432_0_19"/>
          <p:cNvSpPr/>
          <p:nvPr/>
        </p:nvSpPr>
        <p:spPr>
          <a:xfrm rot="-1614427">
            <a:off x="-735145" y="3167268"/>
            <a:ext cx="1775291" cy="1840359"/>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g10ce043d432_0_19"/>
          <p:cNvSpPr txBox="1"/>
          <p:nvPr/>
        </p:nvSpPr>
        <p:spPr>
          <a:xfrm>
            <a:off x="7529400" y="4075600"/>
            <a:ext cx="79038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g10ce043d432_0_19"/>
          <p:cNvSpPr/>
          <p:nvPr/>
        </p:nvSpPr>
        <p:spPr>
          <a:xfrm>
            <a:off x="7395350" y="61325"/>
            <a:ext cx="1837200" cy="1862400"/>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10ce043d432_0_19"/>
          <p:cNvSpPr/>
          <p:nvPr/>
        </p:nvSpPr>
        <p:spPr>
          <a:xfrm rot="-1614427">
            <a:off x="7327805" y="72343"/>
            <a:ext cx="1775291" cy="1840359"/>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2"/>
          <p:cNvPicPr preferRelativeResize="0"/>
          <p:nvPr/>
        </p:nvPicPr>
        <p:blipFill rotWithShape="1">
          <a:blip r:embed="rId3">
            <a:alphaModFix/>
          </a:blip>
          <a:srcRect b="0" l="0" r="0" t="0"/>
          <a:stretch/>
        </p:blipFill>
        <p:spPr>
          <a:xfrm>
            <a:off x="-118533" y="0"/>
            <a:ext cx="9262534" cy="5210176"/>
          </a:xfrm>
          <a:prstGeom prst="rect">
            <a:avLst/>
          </a:prstGeom>
          <a:noFill/>
          <a:ln>
            <a:noFill/>
          </a:ln>
        </p:spPr>
      </p:pic>
      <p:sp>
        <p:nvSpPr>
          <p:cNvPr id="137" name="Google Shape;137;p12"/>
          <p:cNvSpPr txBox="1"/>
          <p:nvPr/>
        </p:nvSpPr>
        <p:spPr>
          <a:xfrm rot="-795043">
            <a:off x="6631413" y="3645083"/>
            <a:ext cx="3279923" cy="8753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fi" sz="3000" u="none" cap="none" strike="noStrike">
                <a:solidFill>
                  <a:srgbClr val="FFFFFF"/>
                </a:solidFill>
                <a:latin typeface="Caveat"/>
                <a:ea typeface="Caveat"/>
                <a:cs typeface="Caveat"/>
                <a:sym typeface="Caveat"/>
              </a:rPr>
              <a:t>Työhyvinvointi-</a:t>
            </a:r>
            <a:endParaRPr b="0" i="0" sz="3000" u="none" cap="none" strike="noStrike">
              <a:solidFill>
                <a:srgbClr val="FFFFFF"/>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3000"/>
              <a:buFont typeface="Arial"/>
              <a:buNone/>
            </a:pPr>
            <a:r>
              <a:rPr b="0" i="0" lang="fi" sz="3000" u="none" cap="none" strike="noStrike">
                <a:solidFill>
                  <a:srgbClr val="FFFFFF"/>
                </a:solidFill>
                <a:latin typeface="Caveat"/>
                <a:ea typeface="Caveat"/>
                <a:cs typeface="Caveat"/>
                <a:sym typeface="Caveat"/>
              </a:rPr>
              <a:t>strategia</a:t>
            </a:r>
            <a:endParaRPr b="0" i="0" sz="3000" u="none" cap="none" strike="noStrike">
              <a:solidFill>
                <a:srgbClr val="FFFFFF"/>
              </a:solidFill>
              <a:latin typeface="Caveat"/>
              <a:ea typeface="Caveat"/>
              <a:cs typeface="Caveat"/>
              <a:sym typeface="Caveat"/>
            </a:endParaRPr>
          </a:p>
        </p:txBody>
      </p:sp>
      <p:sp>
        <p:nvSpPr>
          <p:cNvPr id="138" name="Google Shape;138;p12"/>
          <p:cNvSpPr/>
          <p:nvPr/>
        </p:nvSpPr>
        <p:spPr>
          <a:xfrm>
            <a:off x="2161900" y="332175"/>
            <a:ext cx="4726800" cy="6852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fi" sz="1800" u="none" cap="none" strike="noStrike">
                <a:solidFill>
                  <a:srgbClr val="000000"/>
                </a:solidFill>
                <a:latin typeface="Merriweather"/>
                <a:ea typeface="Merriweather"/>
                <a:cs typeface="Merriweather"/>
                <a:sym typeface="Merriweather"/>
              </a:rPr>
              <a:t>Työhyvinvointisuunnitelmaa luomassa</a:t>
            </a:r>
            <a:endParaRPr b="1" i="0" sz="1800" u="none" cap="none" strike="noStrike">
              <a:solidFill>
                <a:srgbClr val="000000"/>
              </a:solidFill>
              <a:latin typeface="Merriweather"/>
              <a:ea typeface="Merriweather"/>
              <a:cs typeface="Merriweather"/>
              <a:sym typeface="Merriweather"/>
            </a:endParaRPr>
          </a:p>
        </p:txBody>
      </p:sp>
      <p:sp>
        <p:nvSpPr>
          <p:cNvPr id="139" name="Google Shape;139;p12"/>
          <p:cNvSpPr txBox="1"/>
          <p:nvPr/>
        </p:nvSpPr>
        <p:spPr>
          <a:xfrm>
            <a:off x="1780050" y="1199576"/>
            <a:ext cx="7035900" cy="573000"/>
          </a:xfrm>
          <a:prstGeom prst="rect">
            <a:avLst/>
          </a:prstGeom>
          <a:solidFill>
            <a:srgbClr val="D9EAD3"/>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i" sz="1400" u="none" cap="none" strike="noStrike">
                <a:solidFill>
                  <a:schemeClr val="dk1"/>
                </a:solidFill>
                <a:latin typeface="Arial"/>
                <a:ea typeface="Arial"/>
                <a:cs typeface="Arial"/>
                <a:sym typeface="Arial"/>
              </a:rPr>
              <a:t>Vaihe 1. -&gt; Tiedon- ja kokemuksen keruu ja analysointi (ohjausryhmä tap. 1 ja henkilöstön alkukartoitus, haastattelut)</a:t>
            </a:r>
            <a:endParaRPr b="0" i="0" sz="1400" u="none" cap="none" strike="noStrike">
              <a:solidFill>
                <a:srgbClr val="000000"/>
              </a:solidFill>
              <a:latin typeface="Arial"/>
              <a:ea typeface="Arial"/>
              <a:cs typeface="Arial"/>
              <a:sym typeface="Arial"/>
            </a:endParaRPr>
          </a:p>
        </p:txBody>
      </p:sp>
      <p:sp>
        <p:nvSpPr>
          <p:cNvPr id="140" name="Google Shape;140;p12"/>
          <p:cNvSpPr txBox="1"/>
          <p:nvPr/>
        </p:nvSpPr>
        <p:spPr>
          <a:xfrm>
            <a:off x="265775" y="2055150"/>
            <a:ext cx="7404300" cy="752100"/>
          </a:xfrm>
          <a:prstGeom prst="rect">
            <a:avLst/>
          </a:prstGeom>
          <a:solidFill>
            <a:srgbClr val="D9EAD3"/>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i" sz="1400" u="none" cap="none" strike="noStrike">
                <a:solidFill>
                  <a:schemeClr val="dk1"/>
                </a:solidFill>
                <a:latin typeface="Arial"/>
                <a:ea typeface="Arial"/>
                <a:cs typeface="Arial"/>
                <a:sym typeface="Arial"/>
              </a:rPr>
              <a:t>Vaihe 2. -&gt; Hyvinvointistrategia ja siitä nousevat -&gt; hyvisuunnitelma/ohjelma/projekti, kehittämiskohteet ja kokeilut sekä niiden valmistelu (henkilöstön ideat, hyvinvointikartoitus, ohjausryhmätyöskentely)</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erriweather"/>
              <a:ea typeface="Merriweather"/>
              <a:cs typeface="Merriweather"/>
              <a:sym typeface="Merriweather"/>
            </a:endParaRPr>
          </a:p>
        </p:txBody>
      </p:sp>
      <p:sp>
        <p:nvSpPr>
          <p:cNvPr id="141" name="Google Shape;141;p12"/>
          <p:cNvSpPr txBox="1"/>
          <p:nvPr/>
        </p:nvSpPr>
        <p:spPr>
          <a:xfrm>
            <a:off x="2397400" y="2910725"/>
            <a:ext cx="5642400" cy="573000"/>
          </a:xfrm>
          <a:prstGeom prst="rect">
            <a:avLst/>
          </a:prstGeom>
          <a:solidFill>
            <a:srgbClr val="D9EAD3"/>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i" sz="1400" u="none" cap="none" strike="noStrike">
                <a:solidFill>
                  <a:schemeClr val="dk1"/>
                </a:solidFill>
                <a:latin typeface="Arial"/>
                <a:ea typeface="Arial"/>
                <a:cs typeface="Arial"/>
                <a:sym typeface="Arial"/>
              </a:rPr>
              <a:t>Vaihe 3. -&gt; Toimenpiteet ja toteutus (pitkäjänteisyys, aika, tuki ja viestintä)</a:t>
            </a:r>
            <a:endParaRPr b="0" i="0" sz="1400" u="none" cap="none" strike="noStrike">
              <a:solidFill>
                <a:srgbClr val="000000"/>
              </a:solidFill>
              <a:latin typeface="Arial"/>
              <a:ea typeface="Arial"/>
              <a:cs typeface="Arial"/>
              <a:sym typeface="Arial"/>
            </a:endParaRPr>
          </a:p>
        </p:txBody>
      </p:sp>
      <p:sp>
        <p:nvSpPr>
          <p:cNvPr id="142" name="Google Shape;142;p12"/>
          <p:cNvSpPr txBox="1"/>
          <p:nvPr/>
        </p:nvSpPr>
        <p:spPr>
          <a:xfrm>
            <a:off x="127800" y="3665925"/>
            <a:ext cx="5642400" cy="494700"/>
          </a:xfrm>
          <a:prstGeom prst="rect">
            <a:avLst/>
          </a:prstGeom>
          <a:solidFill>
            <a:srgbClr val="D9EAD3"/>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i" sz="1400" u="none" cap="none" strike="noStrike">
                <a:solidFill>
                  <a:schemeClr val="dk1"/>
                </a:solidFill>
                <a:latin typeface="Arial"/>
                <a:ea typeface="Arial"/>
                <a:cs typeface="Arial"/>
                <a:sym typeface="Arial"/>
              </a:rPr>
              <a:t>Vaihe 4. -&gt; Seuranta, arviointi, päivitys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g10ce043d432_0_44"/>
          <p:cNvPicPr preferRelativeResize="0"/>
          <p:nvPr/>
        </p:nvPicPr>
        <p:blipFill rotWithShape="1">
          <a:blip r:embed="rId3">
            <a:alphaModFix/>
          </a:blip>
          <a:srcRect b="0" l="0" r="0" t="0"/>
          <a:stretch/>
        </p:blipFill>
        <p:spPr>
          <a:xfrm>
            <a:off x="-118533" y="0"/>
            <a:ext cx="9262534" cy="5210176"/>
          </a:xfrm>
          <a:prstGeom prst="rect">
            <a:avLst/>
          </a:prstGeom>
          <a:noFill/>
          <a:ln>
            <a:noFill/>
          </a:ln>
        </p:spPr>
      </p:pic>
      <p:sp>
        <p:nvSpPr>
          <p:cNvPr id="148" name="Google Shape;148;g10ce043d432_0_44"/>
          <p:cNvSpPr txBox="1"/>
          <p:nvPr/>
        </p:nvSpPr>
        <p:spPr>
          <a:xfrm rot="-795043">
            <a:off x="6631446" y="3645075"/>
            <a:ext cx="3279923" cy="8753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veat"/>
              <a:ea typeface="Caveat"/>
              <a:cs typeface="Caveat"/>
              <a:sym typeface="Caveat"/>
            </a:endParaRPr>
          </a:p>
        </p:txBody>
      </p:sp>
      <p:sp>
        <p:nvSpPr>
          <p:cNvPr id="149" name="Google Shape;149;g10ce043d432_0_44"/>
          <p:cNvSpPr/>
          <p:nvPr/>
        </p:nvSpPr>
        <p:spPr>
          <a:xfrm>
            <a:off x="1564025" y="332175"/>
            <a:ext cx="5778300" cy="6852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fi" sz="1800" u="none" cap="none" strike="noStrike">
                <a:solidFill>
                  <a:srgbClr val="000000"/>
                </a:solidFill>
                <a:latin typeface="Merriweather"/>
                <a:ea typeface="Merriweather"/>
                <a:cs typeface="Merriweather"/>
                <a:sym typeface="Merriweather"/>
              </a:rPr>
              <a:t>Työhyvinvointisuunnitelmatyö ohjausryhmässä</a:t>
            </a:r>
            <a:endParaRPr b="1" i="0" sz="1800" u="none" cap="none" strike="noStrike">
              <a:solidFill>
                <a:srgbClr val="000000"/>
              </a:solidFill>
              <a:latin typeface="Merriweather"/>
              <a:ea typeface="Merriweather"/>
              <a:cs typeface="Merriweather"/>
              <a:sym typeface="Merriweather"/>
            </a:endParaRPr>
          </a:p>
        </p:txBody>
      </p:sp>
      <p:sp>
        <p:nvSpPr>
          <p:cNvPr id="150" name="Google Shape;150;g10ce043d432_0_44"/>
          <p:cNvSpPr txBox="1"/>
          <p:nvPr/>
        </p:nvSpPr>
        <p:spPr>
          <a:xfrm>
            <a:off x="259150" y="1132825"/>
            <a:ext cx="8532300" cy="3184500"/>
          </a:xfrm>
          <a:prstGeom prst="rect">
            <a:avLst/>
          </a:prstGeom>
          <a:solidFill>
            <a:srgbClr val="D9EAD3"/>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fi" sz="1400" u="none" cap="none" strike="noStrike">
                <a:solidFill>
                  <a:schemeClr val="dk1"/>
                </a:solidFill>
                <a:latin typeface="Arial"/>
                <a:ea typeface="Arial"/>
                <a:cs typeface="Arial"/>
                <a:sym typeface="Arial"/>
              </a:rPr>
              <a:t>Työhyvinvointisuunnitelman laadinnassa valitaan ensin kehittämisalue/-t ja niiden erityiskohteet. Pohjana alussa laadittu työhyvinvointivisio, työhyvinvointiin liittyvien riskien tunnistaminen sekä työhyvinvoinnin nykytilan arviointi.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fi"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fi" sz="1400" u="none" cap="none" strike="noStrike">
                <a:solidFill>
                  <a:schemeClr val="dk1"/>
                </a:solidFill>
                <a:latin typeface="Arial"/>
                <a:ea typeface="Arial"/>
                <a:cs typeface="Arial"/>
                <a:sym typeface="Arial"/>
              </a:rPr>
              <a:t>Tämän jälkeen asetetaan tavoitetila kullekin valitulle työhyvinvoinnin osa-alueelle tai valitaan kehittämisen kohteena olevat työhyvinvoinnin kärkialueet. Samalla valitaan mittaristo, jolla kehittämistä seurataan. Seuraavaksi  ideoidaan erilaisia kehitystapoja valitulle osa-alueelle. Kullekin alueelle valitaan oma vastuuhenkilö ja -tiimi, joka lähtee tekemään käytännössä kehitystyötä. Lopuksi sovitaan kehittämistoimenpiteille aikaraja ja reunaehdot, eli sovitaan, milloin toimenpiteistä raportoidaan seuraavan kerran.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15b865dd2f6_0_2"/>
          <p:cNvSpPr txBox="1"/>
          <p:nvPr>
            <p:ph type="title"/>
          </p:nvPr>
        </p:nvSpPr>
        <p:spPr>
          <a:xfrm>
            <a:off x="311700" y="2155075"/>
            <a:ext cx="8520600" cy="579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Työhyvinvoinnin malleja</a:t>
            </a:r>
            <a:endParaRPr>
              <a:latin typeface="Merriweather"/>
              <a:ea typeface="Merriweather"/>
              <a:cs typeface="Merriweather"/>
              <a:sym typeface="Merriweather"/>
            </a:endParaRPr>
          </a:p>
        </p:txBody>
      </p:sp>
      <p:sp>
        <p:nvSpPr>
          <p:cNvPr id="156" name="Google Shape;156;g15b865dd2f6_0_2"/>
          <p:cNvSpPr txBox="1"/>
          <p:nvPr>
            <p:ph idx="1" type="body"/>
          </p:nvPr>
        </p:nvSpPr>
        <p:spPr>
          <a:xfrm>
            <a:off x="5542750" y="1366450"/>
            <a:ext cx="3999900" cy="36522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400"/>
              <a:buNone/>
            </a:pPr>
            <a:r>
              <a:t/>
            </a:r>
            <a:endParaRPr b="1" sz="1200">
              <a:solidFill>
                <a:srgbClr val="222222"/>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t/>
            </a:r>
            <a:endParaRPr sz="1200">
              <a:solidFill>
                <a:srgbClr val="222222"/>
              </a:solidFill>
            </a:endParaRPr>
          </a:p>
          <a:p>
            <a:pPr indent="0" lvl="0" marL="0" rtl="0" algn="l">
              <a:lnSpc>
                <a:spcPct val="115000"/>
              </a:lnSpc>
              <a:spcBef>
                <a:spcPts val="1600"/>
              </a:spcBef>
              <a:spcAft>
                <a:spcPts val="0"/>
              </a:spcAft>
              <a:buClr>
                <a:schemeClr val="dk1"/>
              </a:buClr>
              <a:buSzPts val="1100"/>
              <a:buFont typeface="Arial"/>
              <a:buNone/>
            </a:pPr>
            <a:r>
              <a:t/>
            </a:r>
            <a:endParaRPr sz="1200">
              <a:solidFill>
                <a:srgbClr val="222222"/>
              </a:solidFill>
            </a:endParaRPr>
          </a:p>
          <a:p>
            <a:pPr indent="0" lvl="0" marL="0" rtl="0" algn="l">
              <a:lnSpc>
                <a:spcPct val="115000"/>
              </a:lnSpc>
              <a:spcBef>
                <a:spcPts val="1600"/>
              </a:spcBef>
              <a:spcAft>
                <a:spcPts val="1600"/>
              </a:spcAft>
              <a:buSzPts val="1400"/>
              <a:buNone/>
            </a:pPr>
            <a:r>
              <a:t/>
            </a:r>
            <a:endParaRPr sz="1200">
              <a:solidFill>
                <a:srgbClr val="222222"/>
              </a:solidFill>
            </a:endParaRPr>
          </a:p>
        </p:txBody>
      </p:sp>
      <p:sp>
        <p:nvSpPr>
          <p:cNvPr id="157" name="Google Shape;157;g15b865dd2f6_0_2"/>
          <p:cNvSpPr txBox="1"/>
          <p:nvPr/>
        </p:nvSpPr>
        <p:spPr>
          <a:xfrm>
            <a:off x="646675" y="4568875"/>
            <a:ext cx="79038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 name="Google Shape;158;g15b865dd2f6_0_2"/>
          <p:cNvPicPr preferRelativeResize="0"/>
          <p:nvPr/>
        </p:nvPicPr>
        <p:blipFill>
          <a:blip r:embed="rId3">
            <a:alphaModFix/>
          </a:blip>
          <a:stretch>
            <a:fillRect/>
          </a:stretch>
        </p:blipFill>
        <p:spPr>
          <a:xfrm>
            <a:off x="6786200" y="2421602"/>
            <a:ext cx="1836202" cy="25970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10ce043d432_0_12"/>
          <p:cNvSpPr txBox="1"/>
          <p:nvPr>
            <p:ph idx="1" type="body"/>
          </p:nvPr>
        </p:nvSpPr>
        <p:spPr>
          <a:xfrm>
            <a:off x="364200" y="831675"/>
            <a:ext cx="8415600" cy="382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t/>
            </a:r>
            <a:endParaRPr i="1" sz="1100">
              <a:solidFill>
                <a:schemeClr val="dk1"/>
              </a:solidFill>
              <a:highlight>
                <a:srgbClr val="F0F2F4"/>
              </a:highlight>
            </a:endParaRPr>
          </a:p>
          <a:p>
            <a:pPr indent="0" lvl="0" marL="0" rtl="0" algn="l">
              <a:lnSpc>
                <a:spcPct val="115000"/>
              </a:lnSpc>
              <a:spcBef>
                <a:spcPts val="1600"/>
              </a:spcBef>
              <a:spcAft>
                <a:spcPts val="1600"/>
              </a:spcAft>
              <a:buSzPts val="1800"/>
              <a:buNone/>
            </a:pPr>
            <a:r>
              <a:t/>
            </a:r>
            <a:endParaRPr i="1"/>
          </a:p>
        </p:txBody>
      </p:sp>
      <p:sp>
        <p:nvSpPr>
          <p:cNvPr id="164" name="Google Shape;164;g10ce043d432_0_12"/>
          <p:cNvSpPr txBox="1"/>
          <p:nvPr/>
        </p:nvSpPr>
        <p:spPr>
          <a:xfrm>
            <a:off x="646675" y="4568875"/>
            <a:ext cx="79038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 name="Google Shape;165;g10ce043d432_0_12"/>
          <p:cNvPicPr preferRelativeResize="0"/>
          <p:nvPr/>
        </p:nvPicPr>
        <p:blipFill rotWithShape="1">
          <a:blip r:embed="rId3">
            <a:alphaModFix/>
          </a:blip>
          <a:srcRect b="0" l="0" r="0" t="0"/>
          <a:stretch/>
        </p:blipFill>
        <p:spPr>
          <a:xfrm>
            <a:off x="960862" y="0"/>
            <a:ext cx="7275426"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15b865dd2f6_0_60"/>
          <p:cNvSpPr txBox="1"/>
          <p:nvPr>
            <p:ph idx="1" type="body"/>
          </p:nvPr>
        </p:nvSpPr>
        <p:spPr>
          <a:xfrm>
            <a:off x="364200" y="831675"/>
            <a:ext cx="8415600" cy="382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t/>
            </a:r>
            <a:endParaRPr i="1" sz="1100">
              <a:solidFill>
                <a:schemeClr val="dk1"/>
              </a:solidFill>
              <a:highlight>
                <a:srgbClr val="F0F2F4"/>
              </a:highlight>
            </a:endParaRPr>
          </a:p>
          <a:p>
            <a:pPr indent="0" lvl="0" marL="0" rtl="0" algn="l">
              <a:lnSpc>
                <a:spcPct val="115000"/>
              </a:lnSpc>
              <a:spcBef>
                <a:spcPts val="1600"/>
              </a:spcBef>
              <a:spcAft>
                <a:spcPts val="1600"/>
              </a:spcAft>
              <a:buSzPts val="1800"/>
              <a:buNone/>
            </a:pPr>
            <a:r>
              <a:t/>
            </a:r>
            <a:endParaRPr i="1"/>
          </a:p>
        </p:txBody>
      </p:sp>
      <p:sp>
        <p:nvSpPr>
          <p:cNvPr id="171" name="Google Shape;171;g15b865dd2f6_0_60"/>
          <p:cNvSpPr txBox="1"/>
          <p:nvPr/>
        </p:nvSpPr>
        <p:spPr>
          <a:xfrm>
            <a:off x="646675" y="4568875"/>
            <a:ext cx="79038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2" name="Google Shape;172;g15b865dd2f6_0_60"/>
          <p:cNvPicPr preferRelativeResize="0"/>
          <p:nvPr/>
        </p:nvPicPr>
        <p:blipFill>
          <a:blip r:embed="rId3">
            <a:alphaModFix/>
          </a:blip>
          <a:stretch>
            <a:fillRect/>
          </a:stretch>
        </p:blipFill>
        <p:spPr>
          <a:xfrm>
            <a:off x="938690" y="228263"/>
            <a:ext cx="7266612" cy="46869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15b865dd2f6_0_66"/>
          <p:cNvSpPr txBox="1"/>
          <p:nvPr>
            <p:ph idx="1" type="body"/>
          </p:nvPr>
        </p:nvSpPr>
        <p:spPr>
          <a:xfrm>
            <a:off x="364200" y="831675"/>
            <a:ext cx="8415600" cy="382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t/>
            </a:r>
            <a:endParaRPr i="1" sz="1100">
              <a:solidFill>
                <a:schemeClr val="dk1"/>
              </a:solidFill>
              <a:highlight>
                <a:srgbClr val="F0F2F4"/>
              </a:highlight>
            </a:endParaRPr>
          </a:p>
          <a:p>
            <a:pPr indent="0" lvl="0" marL="0" rtl="0" algn="l">
              <a:lnSpc>
                <a:spcPct val="115000"/>
              </a:lnSpc>
              <a:spcBef>
                <a:spcPts val="1600"/>
              </a:spcBef>
              <a:spcAft>
                <a:spcPts val="1600"/>
              </a:spcAft>
              <a:buSzPts val="1800"/>
              <a:buNone/>
            </a:pPr>
            <a:r>
              <a:t/>
            </a:r>
            <a:endParaRPr i="1"/>
          </a:p>
        </p:txBody>
      </p:sp>
      <p:sp>
        <p:nvSpPr>
          <p:cNvPr id="178" name="Google Shape;178;g15b865dd2f6_0_66"/>
          <p:cNvSpPr txBox="1"/>
          <p:nvPr/>
        </p:nvSpPr>
        <p:spPr>
          <a:xfrm>
            <a:off x="646675" y="4568875"/>
            <a:ext cx="79038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 name="Google Shape;179;g15b865dd2f6_0_66"/>
          <p:cNvPicPr preferRelativeResize="0"/>
          <p:nvPr/>
        </p:nvPicPr>
        <p:blipFill>
          <a:blip r:embed="rId3">
            <a:alphaModFix/>
          </a:blip>
          <a:stretch>
            <a:fillRect/>
          </a:stretch>
        </p:blipFill>
        <p:spPr>
          <a:xfrm>
            <a:off x="1148675" y="301875"/>
            <a:ext cx="7401800" cy="46923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g15b865dd2f6_0_74"/>
          <p:cNvPicPr preferRelativeResize="0"/>
          <p:nvPr/>
        </p:nvPicPr>
        <p:blipFill>
          <a:blip r:embed="rId3">
            <a:alphaModFix/>
          </a:blip>
          <a:stretch>
            <a:fillRect/>
          </a:stretch>
        </p:blipFill>
        <p:spPr>
          <a:xfrm>
            <a:off x="2171200" y="399225"/>
            <a:ext cx="4506834" cy="4345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15bcf0622e7_0_0"/>
          <p:cNvSpPr txBox="1"/>
          <p:nvPr>
            <p:ph type="title"/>
          </p:nvPr>
        </p:nvSpPr>
        <p:spPr>
          <a:xfrm>
            <a:off x="513475" y="477825"/>
            <a:ext cx="68298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sz="2100">
                <a:latin typeface="Merriweather"/>
                <a:ea typeface="Merriweather"/>
                <a:cs typeface="Merriweather"/>
                <a:sym typeface="Merriweather"/>
              </a:rPr>
              <a:t>Yhteenvetona mallien ehdottamia hyviä työhyvinvointikäytänteitä ovat:</a:t>
            </a:r>
            <a:endParaRPr sz="2100">
              <a:latin typeface="Merriweather"/>
              <a:ea typeface="Merriweather"/>
              <a:cs typeface="Merriweather"/>
              <a:sym typeface="Merriweather"/>
            </a:endParaRPr>
          </a:p>
        </p:txBody>
      </p:sp>
      <p:sp>
        <p:nvSpPr>
          <p:cNvPr id="190" name="Google Shape;190;g15bcf0622e7_0_0"/>
          <p:cNvSpPr txBox="1"/>
          <p:nvPr>
            <p:ph idx="1" type="body"/>
          </p:nvPr>
        </p:nvSpPr>
        <p:spPr>
          <a:xfrm>
            <a:off x="364200" y="831675"/>
            <a:ext cx="8415600" cy="194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t/>
            </a:r>
            <a:endParaRPr i="1" sz="1100">
              <a:solidFill>
                <a:schemeClr val="dk1"/>
              </a:solidFill>
              <a:highlight>
                <a:srgbClr val="F0F2F4"/>
              </a:highlight>
            </a:endParaRPr>
          </a:p>
          <a:p>
            <a:pPr indent="0" lvl="0" marL="457200" rtl="0" algn="l">
              <a:lnSpc>
                <a:spcPct val="115000"/>
              </a:lnSpc>
              <a:spcBef>
                <a:spcPts val="0"/>
              </a:spcBef>
              <a:spcAft>
                <a:spcPts val="0"/>
              </a:spcAft>
              <a:buSzPts val="1800"/>
              <a:buNone/>
            </a:pPr>
            <a:r>
              <a:t/>
            </a:r>
            <a:endParaRPr b="1" sz="2400">
              <a:solidFill>
                <a:schemeClr val="dk1"/>
              </a:solidFill>
              <a:highlight>
                <a:srgbClr val="FFFFFF"/>
              </a:highlight>
              <a:latin typeface="Economica"/>
              <a:ea typeface="Economica"/>
              <a:cs typeface="Economica"/>
              <a:sym typeface="Economica"/>
            </a:endParaRPr>
          </a:p>
          <a:p>
            <a:pPr indent="-361950" lvl="0" marL="457200" rtl="0" algn="l">
              <a:lnSpc>
                <a:spcPct val="115000"/>
              </a:lnSpc>
              <a:spcBef>
                <a:spcPts val="0"/>
              </a:spcBef>
              <a:spcAft>
                <a:spcPts val="0"/>
              </a:spcAft>
              <a:buClr>
                <a:schemeClr val="dk1"/>
              </a:buClr>
              <a:buSzPts val="2100"/>
              <a:buFont typeface="Arial"/>
              <a:buAutoNum type="arabicParenR"/>
            </a:pPr>
            <a:r>
              <a:rPr lang="fi" sz="2100">
                <a:solidFill>
                  <a:schemeClr val="dk1"/>
                </a:solidFill>
                <a:highlight>
                  <a:srgbClr val="FFFFFF"/>
                </a:highlight>
              </a:rPr>
              <a:t>yksilöillä on vaikutusmahdollisuuksia omaan työhönsä</a:t>
            </a:r>
            <a:endParaRPr sz="2100">
              <a:solidFill>
                <a:schemeClr val="dk1"/>
              </a:solidFill>
              <a:highlight>
                <a:srgbClr val="FFFFFF"/>
              </a:highlight>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Font typeface="Arial"/>
              <a:buAutoNum type="arabicParenR"/>
            </a:pPr>
            <a:r>
              <a:rPr lang="fi" sz="2100">
                <a:solidFill>
                  <a:schemeClr val="dk1"/>
                </a:solidFill>
                <a:highlight>
                  <a:srgbClr val="FFFFFF"/>
                </a:highlight>
              </a:rPr>
              <a:t>palautteen saaminen työstä</a:t>
            </a:r>
            <a:endParaRPr sz="2100">
              <a:solidFill>
                <a:schemeClr val="dk1"/>
              </a:solidFill>
              <a:highlight>
                <a:srgbClr val="FFFFFF"/>
              </a:highlight>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Font typeface="Arial"/>
              <a:buAutoNum type="arabicParenR"/>
            </a:pPr>
            <a:r>
              <a:rPr lang="fi" sz="2100">
                <a:solidFill>
                  <a:schemeClr val="dk1"/>
                </a:solidFill>
                <a:highlight>
                  <a:srgbClr val="FFFFFF"/>
                </a:highlight>
              </a:rPr>
              <a:t>mahdollisuus sosiaalisiin suhteisiin työssä</a:t>
            </a:r>
            <a:endParaRPr sz="2100">
              <a:solidFill>
                <a:schemeClr val="dk1"/>
              </a:solidFill>
              <a:highlight>
                <a:srgbClr val="FFFFFF"/>
              </a:highlight>
            </a:endParaRPr>
          </a:p>
          <a:p>
            <a:pPr indent="-361950" lvl="0" marL="457200" rtl="0" algn="l">
              <a:lnSpc>
                <a:spcPct val="115000"/>
              </a:lnSpc>
              <a:spcBef>
                <a:spcPts val="0"/>
              </a:spcBef>
              <a:spcAft>
                <a:spcPts val="0"/>
              </a:spcAft>
              <a:buClr>
                <a:schemeClr val="dk1"/>
              </a:buClr>
              <a:buSzPts val="2100"/>
              <a:buAutoNum type="arabicParenR"/>
            </a:pPr>
            <a:r>
              <a:rPr lang="fi" sz="2100">
                <a:solidFill>
                  <a:schemeClr val="dk1"/>
                </a:solidFill>
                <a:highlight>
                  <a:srgbClr val="FFFFFF"/>
                </a:highlight>
              </a:rPr>
              <a:t>sopiva määrä työn vaatimuksia</a:t>
            </a:r>
            <a:endParaRPr sz="2100">
              <a:solidFill>
                <a:schemeClr val="dk1"/>
              </a:solidFill>
              <a:highlight>
                <a:srgbClr val="FFFFFF"/>
              </a:highlight>
            </a:endParaRPr>
          </a:p>
          <a:p>
            <a:pPr indent="0" lvl="0" marL="457200" rtl="0" algn="l">
              <a:lnSpc>
                <a:spcPct val="115000"/>
              </a:lnSpc>
              <a:spcBef>
                <a:spcPts val="0"/>
              </a:spcBef>
              <a:spcAft>
                <a:spcPts val="0"/>
              </a:spcAft>
              <a:buNone/>
            </a:pPr>
            <a:r>
              <a:t/>
            </a:r>
            <a:endParaRPr sz="2100">
              <a:solidFill>
                <a:schemeClr val="dk1"/>
              </a:solidFill>
              <a:highlight>
                <a:srgbClr val="FFFFFF"/>
              </a:highlight>
            </a:endParaRPr>
          </a:p>
          <a:p>
            <a:pPr indent="0" lvl="0" marL="914400" rtl="0" algn="l">
              <a:lnSpc>
                <a:spcPct val="115000"/>
              </a:lnSpc>
              <a:spcBef>
                <a:spcPts val="0"/>
              </a:spcBef>
              <a:spcAft>
                <a:spcPts val="0"/>
              </a:spcAft>
              <a:buNone/>
            </a:pPr>
            <a:r>
              <a:rPr i="1" lang="fi" sz="1600">
                <a:solidFill>
                  <a:schemeClr val="dk1"/>
                </a:solidFill>
                <a:highlight>
                  <a:srgbClr val="FFFFFF"/>
                </a:highlight>
              </a:rPr>
              <a:t>—&gt; Hyvän työhyvinvointikäytänteen kriteerinä on, että työhyvinvoinnin kehittäminen parantaa organisaation tulosta. </a:t>
            </a:r>
            <a:r>
              <a:rPr lang="fi" sz="1300">
                <a:solidFill>
                  <a:schemeClr val="dk1"/>
                </a:solidFill>
                <a:highlight>
                  <a:srgbClr val="FFFFFF"/>
                </a:highlight>
              </a:rPr>
              <a:t>Lähde: Työhyvinvoinnin hyviä käytäntöjä, toim. J.Tuomi, TAMK, 2018.</a:t>
            </a:r>
            <a:endParaRPr sz="1300">
              <a:solidFill>
                <a:schemeClr val="dk1"/>
              </a:solidFill>
              <a:highlight>
                <a:srgbClr val="FFFFFF"/>
              </a:highlight>
            </a:endParaRPr>
          </a:p>
          <a:p>
            <a:pPr indent="0" lvl="0" marL="0" rtl="0" algn="l">
              <a:lnSpc>
                <a:spcPct val="115000"/>
              </a:lnSpc>
              <a:spcBef>
                <a:spcPts val="0"/>
              </a:spcBef>
              <a:spcAft>
                <a:spcPts val="0"/>
              </a:spcAft>
              <a:buSzPts val="1800"/>
              <a:buNone/>
            </a:pPr>
            <a:r>
              <a:t/>
            </a:r>
            <a:endParaRPr sz="2400">
              <a:solidFill>
                <a:schemeClr val="dk1"/>
              </a:solidFill>
              <a:highlight>
                <a:srgbClr val="FFFFFF"/>
              </a:highlight>
              <a:latin typeface="Economica"/>
              <a:ea typeface="Economica"/>
              <a:cs typeface="Economica"/>
              <a:sym typeface="Economica"/>
            </a:endParaRPr>
          </a:p>
          <a:p>
            <a:pPr indent="0" lvl="0" marL="0" rtl="0" algn="l">
              <a:lnSpc>
                <a:spcPct val="115000"/>
              </a:lnSpc>
              <a:spcBef>
                <a:spcPts val="0"/>
              </a:spcBef>
              <a:spcAft>
                <a:spcPts val="0"/>
              </a:spcAft>
              <a:buSzPts val="1800"/>
              <a:buNone/>
            </a:pPr>
            <a:r>
              <a:t/>
            </a:r>
            <a:endParaRPr b="1" sz="2400">
              <a:solidFill>
                <a:schemeClr val="dk1"/>
              </a:solidFill>
              <a:highlight>
                <a:srgbClr val="FFFFFF"/>
              </a:highlight>
              <a:latin typeface="Economica"/>
              <a:ea typeface="Economica"/>
              <a:cs typeface="Economica"/>
              <a:sym typeface="Economica"/>
            </a:endParaRPr>
          </a:p>
          <a:p>
            <a:pPr indent="457200" lvl="0" marL="914400" rtl="0" algn="l">
              <a:lnSpc>
                <a:spcPct val="115000"/>
              </a:lnSpc>
              <a:spcBef>
                <a:spcPts val="0"/>
              </a:spcBef>
              <a:spcAft>
                <a:spcPts val="0"/>
              </a:spcAft>
              <a:buSzPts val="1800"/>
              <a:buNone/>
            </a:pPr>
            <a:r>
              <a:t/>
            </a:r>
            <a:endParaRPr sz="1200">
              <a:solidFill>
                <a:schemeClr val="dk1"/>
              </a:solidFill>
              <a:highlight>
                <a:srgbClr val="FFFFFF"/>
              </a:highlight>
              <a:latin typeface="Calibri"/>
              <a:ea typeface="Calibri"/>
              <a:cs typeface="Calibri"/>
              <a:sym typeface="Calibri"/>
            </a:endParaRPr>
          </a:p>
        </p:txBody>
      </p:sp>
      <p:sp>
        <p:nvSpPr>
          <p:cNvPr id="191" name="Google Shape;191;g15bcf0622e7_0_0"/>
          <p:cNvSpPr/>
          <p:nvPr/>
        </p:nvSpPr>
        <p:spPr>
          <a:xfrm>
            <a:off x="-703625" y="3156250"/>
            <a:ext cx="1837200" cy="1862400"/>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15bcf0622e7_0_0"/>
          <p:cNvSpPr/>
          <p:nvPr/>
        </p:nvSpPr>
        <p:spPr>
          <a:xfrm rot="-1614427">
            <a:off x="-735168" y="3167272"/>
            <a:ext cx="1775291" cy="1840227"/>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15bcf0622e7_0_0"/>
          <p:cNvSpPr txBox="1"/>
          <p:nvPr/>
        </p:nvSpPr>
        <p:spPr>
          <a:xfrm>
            <a:off x="7529400" y="4075600"/>
            <a:ext cx="79038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15bcf0622e7_0_0"/>
          <p:cNvSpPr/>
          <p:nvPr/>
        </p:nvSpPr>
        <p:spPr>
          <a:xfrm>
            <a:off x="7395350" y="61325"/>
            <a:ext cx="1837200" cy="1862400"/>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15bcf0622e7_0_0"/>
          <p:cNvSpPr/>
          <p:nvPr/>
        </p:nvSpPr>
        <p:spPr>
          <a:xfrm rot="-1614427">
            <a:off x="7327782" y="72347"/>
            <a:ext cx="1775291" cy="1840227"/>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Työhyvinvoinnin ylläpitäminen</a:t>
            </a:r>
            <a:endParaRPr>
              <a:latin typeface="Merriweather"/>
              <a:ea typeface="Merriweather"/>
              <a:cs typeface="Merriweather"/>
              <a:sym typeface="Merriweather"/>
            </a:endParaRPr>
          </a:p>
        </p:txBody>
      </p:sp>
      <p:sp>
        <p:nvSpPr>
          <p:cNvPr id="201" name="Google Shape;201;p13"/>
          <p:cNvSpPr txBox="1"/>
          <p:nvPr>
            <p:ph idx="1" type="body"/>
          </p:nvPr>
        </p:nvSpPr>
        <p:spPr>
          <a:xfrm>
            <a:off x="311700" y="952150"/>
            <a:ext cx="3999900" cy="361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400"/>
              <a:buNone/>
            </a:pPr>
            <a:r>
              <a:rPr b="1" lang="fi">
                <a:solidFill>
                  <a:schemeClr val="dk1"/>
                </a:solidFill>
                <a:latin typeface="Economica"/>
                <a:ea typeface="Economica"/>
                <a:cs typeface="Economica"/>
                <a:sym typeface="Economica"/>
              </a:rPr>
              <a:t>Tyhy ja tykytoiminta</a:t>
            </a:r>
            <a:endParaRPr b="1">
              <a:solidFill>
                <a:schemeClr val="dk1"/>
              </a:solidFill>
              <a:latin typeface="Economica"/>
              <a:ea typeface="Economica"/>
              <a:cs typeface="Economica"/>
              <a:sym typeface="Economica"/>
            </a:endParaRPr>
          </a:p>
          <a:p>
            <a:pPr indent="0" lvl="0" marL="0" rtl="0" algn="l">
              <a:lnSpc>
                <a:spcPct val="115000"/>
              </a:lnSpc>
              <a:spcBef>
                <a:spcPts val="1600"/>
              </a:spcBef>
              <a:spcAft>
                <a:spcPts val="0"/>
              </a:spcAft>
              <a:buSzPts val="1400"/>
              <a:buNone/>
            </a:pPr>
            <a:r>
              <a:t/>
            </a:r>
            <a:endParaRPr b="1">
              <a:solidFill>
                <a:schemeClr val="dk1"/>
              </a:solidFill>
              <a:latin typeface="Economica"/>
              <a:ea typeface="Economica"/>
              <a:cs typeface="Economica"/>
              <a:sym typeface="Economica"/>
            </a:endParaRPr>
          </a:p>
          <a:p>
            <a:pPr indent="0" lvl="0" marL="0" rtl="0" algn="l">
              <a:lnSpc>
                <a:spcPct val="115000"/>
              </a:lnSpc>
              <a:spcBef>
                <a:spcPts val="1600"/>
              </a:spcBef>
              <a:spcAft>
                <a:spcPts val="0"/>
              </a:spcAft>
              <a:buSzPts val="1400"/>
              <a:buNone/>
            </a:pPr>
            <a:r>
              <a:rPr b="1" lang="fi">
                <a:solidFill>
                  <a:schemeClr val="dk1"/>
                </a:solidFill>
                <a:latin typeface="Economica"/>
                <a:ea typeface="Economica"/>
                <a:cs typeface="Economica"/>
                <a:sym typeface="Economica"/>
              </a:rPr>
              <a:t>Varhaisen tuen/puuttumisen/ välittämisen malli</a:t>
            </a:r>
            <a:endParaRPr b="1">
              <a:solidFill>
                <a:schemeClr val="dk1"/>
              </a:solidFill>
              <a:latin typeface="Economica"/>
              <a:ea typeface="Economica"/>
              <a:cs typeface="Economica"/>
              <a:sym typeface="Economica"/>
            </a:endParaRPr>
          </a:p>
          <a:p>
            <a:pPr indent="0" lvl="0" marL="0" rtl="0" algn="l">
              <a:lnSpc>
                <a:spcPct val="115000"/>
              </a:lnSpc>
              <a:spcBef>
                <a:spcPts val="1600"/>
              </a:spcBef>
              <a:spcAft>
                <a:spcPts val="0"/>
              </a:spcAft>
              <a:buSzPts val="1400"/>
              <a:buNone/>
            </a:pPr>
            <a:r>
              <a:t/>
            </a:r>
            <a:endParaRPr b="1">
              <a:solidFill>
                <a:schemeClr val="dk1"/>
              </a:solidFill>
              <a:latin typeface="Economica"/>
              <a:ea typeface="Economica"/>
              <a:cs typeface="Economica"/>
              <a:sym typeface="Economica"/>
            </a:endParaRPr>
          </a:p>
          <a:p>
            <a:pPr indent="0" lvl="0" marL="0" rtl="0" algn="l">
              <a:lnSpc>
                <a:spcPct val="115000"/>
              </a:lnSpc>
              <a:spcBef>
                <a:spcPts val="1600"/>
              </a:spcBef>
              <a:spcAft>
                <a:spcPts val="0"/>
              </a:spcAft>
              <a:buSzPts val="1400"/>
              <a:buNone/>
            </a:pPr>
            <a:r>
              <a:t/>
            </a:r>
            <a:endParaRPr b="1">
              <a:solidFill>
                <a:schemeClr val="dk1"/>
              </a:solidFill>
              <a:latin typeface="Economica"/>
              <a:ea typeface="Economica"/>
              <a:cs typeface="Economica"/>
              <a:sym typeface="Economica"/>
            </a:endParaRPr>
          </a:p>
          <a:p>
            <a:pPr indent="0" lvl="0" marL="0" rtl="0" algn="l">
              <a:lnSpc>
                <a:spcPct val="115000"/>
              </a:lnSpc>
              <a:spcBef>
                <a:spcPts val="1600"/>
              </a:spcBef>
              <a:spcAft>
                <a:spcPts val="0"/>
              </a:spcAft>
              <a:buSzPts val="1400"/>
              <a:buNone/>
            </a:pPr>
            <a:r>
              <a:rPr b="1" lang="fi">
                <a:solidFill>
                  <a:schemeClr val="dk1"/>
                </a:solidFill>
                <a:latin typeface="Economica"/>
                <a:ea typeface="Economica"/>
                <a:cs typeface="Economica"/>
                <a:sym typeface="Economica"/>
              </a:rPr>
              <a:t>Hyvinvointi-analyysit, - mallit ja -valmennukset</a:t>
            </a:r>
            <a:endParaRPr b="1">
              <a:solidFill>
                <a:schemeClr val="dk1"/>
              </a:solidFill>
              <a:latin typeface="Economica"/>
              <a:ea typeface="Economica"/>
              <a:cs typeface="Economica"/>
              <a:sym typeface="Economica"/>
            </a:endParaRPr>
          </a:p>
          <a:p>
            <a:pPr indent="0" lvl="0" marL="0" rtl="0" algn="l">
              <a:lnSpc>
                <a:spcPct val="115000"/>
              </a:lnSpc>
              <a:spcBef>
                <a:spcPts val="1600"/>
              </a:spcBef>
              <a:spcAft>
                <a:spcPts val="0"/>
              </a:spcAft>
              <a:buSzPts val="1400"/>
              <a:buNone/>
            </a:pPr>
            <a:r>
              <a:t/>
            </a:r>
            <a:endParaRPr b="1">
              <a:solidFill>
                <a:schemeClr val="dk1"/>
              </a:solidFill>
              <a:latin typeface="Economica"/>
              <a:ea typeface="Economica"/>
              <a:cs typeface="Economica"/>
              <a:sym typeface="Economica"/>
            </a:endParaRPr>
          </a:p>
          <a:p>
            <a:pPr indent="0" lvl="0" marL="0" rtl="0" algn="l">
              <a:lnSpc>
                <a:spcPct val="115000"/>
              </a:lnSpc>
              <a:spcBef>
                <a:spcPts val="1600"/>
              </a:spcBef>
              <a:spcAft>
                <a:spcPts val="0"/>
              </a:spcAft>
              <a:buSzPts val="1400"/>
              <a:buNone/>
            </a:pPr>
            <a:r>
              <a:rPr b="1" lang="fi">
                <a:solidFill>
                  <a:schemeClr val="dk1"/>
                </a:solidFill>
                <a:latin typeface="Economica"/>
                <a:ea typeface="Economica"/>
                <a:cs typeface="Economica"/>
                <a:sym typeface="Economica"/>
              </a:rPr>
              <a:t>Hyvinvoinnin porkkanat</a:t>
            </a:r>
            <a:endParaRPr b="1">
              <a:solidFill>
                <a:schemeClr val="dk1"/>
              </a:solidFill>
              <a:latin typeface="Economica"/>
              <a:ea typeface="Economica"/>
              <a:cs typeface="Economica"/>
              <a:sym typeface="Economica"/>
            </a:endParaRPr>
          </a:p>
          <a:p>
            <a:pPr indent="0" lvl="0" marL="0" rtl="0" algn="l">
              <a:lnSpc>
                <a:spcPct val="115000"/>
              </a:lnSpc>
              <a:spcBef>
                <a:spcPts val="1600"/>
              </a:spcBef>
              <a:spcAft>
                <a:spcPts val="1600"/>
              </a:spcAft>
              <a:buSzPts val="1400"/>
              <a:buNone/>
            </a:pPr>
            <a:r>
              <a:t/>
            </a:r>
            <a:endParaRPr b="1" sz="1200"/>
          </a:p>
        </p:txBody>
      </p:sp>
      <p:sp>
        <p:nvSpPr>
          <p:cNvPr id="202" name="Google Shape;202;p13"/>
          <p:cNvSpPr txBox="1"/>
          <p:nvPr>
            <p:ph idx="2" type="body"/>
          </p:nvPr>
        </p:nvSpPr>
        <p:spPr>
          <a:xfrm>
            <a:off x="4832400" y="952150"/>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i" sz="1100">
                <a:solidFill>
                  <a:schemeClr val="dk1"/>
                </a:solidFill>
                <a:highlight>
                  <a:srgbClr val="FFFFFF"/>
                </a:highlight>
                <a:latin typeface="Arial"/>
                <a:ea typeface="Arial"/>
                <a:cs typeface="Arial"/>
                <a:sym typeface="Arial"/>
              </a:rPr>
              <a:t>Työympäristöön, työyhteisöön ja yksilöön kohdistuvia toimenpiteitä, joiden </a:t>
            </a:r>
            <a:r>
              <a:rPr b="1" lang="fi" sz="1100">
                <a:solidFill>
                  <a:schemeClr val="dk1"/>
                </a:solidFill>
                <a:highlight>
                  <a:srgbClr val="FFFFFF"/>
                </a:highlight>
                <a:latin typeface="Arial"/>
                <a:ea typeface="Arial"/>
                <a:cs typeface="Arial"/>
                <a:sym typeface="Arial"/>
              </a:rPr>
              <a:t>tavoitteena on kehittää työkykyä, terveyttä, osaamista, hyvinvointia sekä työn tuottavuutta ja laatua.  </a:t>
            </a:r>
            <a:endParaRPr sz="1100">
              <a:solidFill>
                <a:schemeClr val="dk1"/>
              </a:solidFill>
              <a:highlight>
                <a:srgbClr val="FFFFFF"/>
              </a:highlight>
              <a:latin typeface="Arial"/>
              <a:ea typeface="Arial"/>
              <a:cs typeface="Arial"/>
              <a:sym typeface="Arial"/>
            </a:endParaRPr>
          </a:p>
          <a:p>
            <a:pPr indent="0" lvl="0" marL="0" rtl="0" algn="l">
              <a:lnSpc>
                <a:spcPct val="115000"/>
              </a:lnSpc>
              <a:spcBef>
                <a:spcPts val="1600"/>
              </a:spcBef>
              <a:spcAft>
                <a:spcPts val="0"/>
              </a:spcAft>
              <a:buSzPts val="1400"/>
              <a:buNone/>
            </a:pPr>
            <a:r>
              <a:rPr lang="fi" sz="1100">
                <a:solidFill>
                  <a:schemeClr val="dk1"/>
                </a:solidFill>
                <a:latin typeface="Arial"/>
                <a:ea typeface="Arial"/>
                <a:cs typeface="Arial"/>
                <a:sym typeface="Arial"/>
              </a:rPr>
              <a:t>Varhaisessa toiminnassa keskeisenä asiana on työn tekemiseen liittyviin ongelmiin puuttuminen aikaisessa vaiheessa. </a:t>
            </a:r>
            <a:r>
              <a:rPr b="1" lang="fi" sz="1100">
                <a:solidFill>
                  <a:schemeClr val="dk1"/>
                </a:solidFill>
                <a:latin typeface="Arial"/>
                <a:ea typeface="Arial"/>
                <a:cs typeface="Arial"/>
                <a:sym typeface="Arial"/>
              </a:rPr>
              <a:t>Tärkeää on seurata sairauspoissaoloja ja puhua mahdollisista ongelmakohdista työntekijöiden kanssa. Poissaolojen hälytysrajat?</a:t>
            </a:r>
            <a:endParaRPr b="1" sz="1100">
              <a:solidFill>
                <a:schemeClr val="dk1"/>
              </a:solidFill>
              <a:latin typeface="Arial"/>
              <a:ea typeface="Arial"/>
              <a:cs typeface="Arial"/>
              <a:sym typeface="Arial"/>
            </a:endParaRPr>
          </a:p>
          <a:p>
            <a:pPr indent="0" lvl="0" marL="0" rtl="0" algn="l">
              <a:lnSpc>
                <a:spcPct val="115000"/>
              </a:lnSpc>
              <a:spcBef>
                <a:spcPts val="1600"/>
              </a:spcBef>
              <a:spcAft>
                <a:spcPts val="0"/>
              </a:spcAft>
              <a:buSzPts val="1400"/>
              <a:buNone/>
            </a:pPr>
            <a:r>
              <a:rPr lang="fi" sz="1100">
                <a:solidFill>
                  <a:schemeClr val="dk1"/>
                </a:solidFill>
                <a:latin typeface="Arial"/>
                <a:ea typeface="Arial"/>
                <a:cs typeface="Arial"/>
                <a:sym typeface="Arial"/>
              </a:rPr>
              <a:t>Työkykytalo, työhyvinvoinninportaat, nykytila-analyysi, työhyvinvoinninkompassi, Kiva-kyselyt, Swot, Druvan-malli ja metal age-mentelmä, Reteaming, työnohjaus jne.</a:t>
            </a:r>
            <a:endParaRPr sz="1100">
              <a:solidFill>
                <a:schemeClr val="dk1"/>
              </a:solidFill>
              <a:latin typeface="Arial"/>
              <a:ea typeface="Arial"/>
              <a:cs typeface="Arial"/>
              <a:sym typeface="Arial"/>
            </a:endParaRPr>
          </a:p>
          <a:p>
            <a:pPr indent="0" lvl="0" marL="0" rtl="0" algn="l">
              <a:lnSpc>
                <a:spcPct val="115000"/>
              </a:lnSpc>
              <a:spcBef>
                <a:spcPts val="1600"/>
              </a:spcBef>
              <a:spcAft>
                <a:spcPts val="0"/>
              </a:spcAft>
              <a:buSzPts val="1400"/>
              <a:buNone/>
            </a:pPr>
            <a:r>
              <a:rPr lang="fi" sz="1100">
                <a:solidFill>
                  <a:schemeClr val="dk1"/>
                </a:solidFill>
                <a:latin typeface="Arial"/>
                <a:ea typeface="Arial"/>
                <a:cs typeface="Arial"/>
                <a:sym typeface="Arial"/>
              </a:rPr>
              <a:t>Liikunta- ja virkistyssetelit, kuntobonukset, palkanlisä, ylim.vapaapäivät, kuntotestit ja -mittaukset, kuntolomat ja ylim.virkistysretket, työnantajan tarjoama aamiainen, työopaikkahieronnan, liikunnat, matalan kynnyksen mielenterveyspalvelut</a:t>
            </a:r>
            <a:endParaRPr sz="1100">
              <a:solidFill>
                <a:schemeClr val="dk1"/>
              </a:solidFill>
              <a:latin typeface="Arial"/>
              <a:ea typeface="Arial"/>
              <a:cs typeface="Arial"/>
              <a:sym typeface="Arial"/>
            </a:endParaRPr>
          </a:p>
          <a:p>
            <a:pPr indent="0" lvl="0" marL="0" rtl="0" algn="l">
              <a:lnSpc>
                <a:spcPct val="115000"/>
              </a:lnSpc>
              <a:spcBef>
                <a:spcPts val="1600"/>
              </a:spcBef>
              <a:spcAft>
                <a:spcPts val="1600"/>
              </a:spcAft>
              <a:buSzPts val="1400"/>
              <a:buNone/>
            </a:pPr>
            <a:r>
              <a:t/>
            </a:r>
            <a:endParaRPr sz="1000">
              <a:solidFill>
                <a:schemeClr val="dk1"/>
              </a:solidFill>
              <a:latin typeface="Calibri"/>
              <a:ea typeface="Calibri"/>
              <a:cs typeface="Calibri"/>
              <a:sym typeface="Calibri"/>
            </a:endParaRPr>
          </a:p>
        </p:txBody>
      </p:sp>
      <p:sp>
        <p:nvSpPr>
          <p:cNvPr id="203" name="Google Shape;203;p13"/>
          <p:cNvSpPr txBox="1"/>
          <p:nvPr/>
        </p:nvSpPr>
        <p:spPr>
          <a:xfrm>
            <a:off x="910350" y="4475525"/>
            <a:ext cx="7323300" cy="136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2"/>
          <p:cNvSpPr txBox="1"/>
          <p:nvPr>
            <p:ph type="title"/>
          </p:nvPr>
        </p:nvSpPr>
        <p:spPr>
          <a:xfrm>
            <a:off x="311700" y="215200"/>
            <a:ext cx="8520600" cy="579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Tehtävä, työjärjestys ja ajankäyttö</a:t>
            </a:r>
            <a:endParaRPr>
              <a:latin typeface="Merriweather"/>
              <a:ea typeface="Merriweather"/>
              <a:cs typeface="Merriweather"/>
              <a:sym typeface="Merriweather"/>
            </a:endParaRPr>
          </a:p>
        </p:txBody>
      </p:sp>
      <p:sp>
        <p:nvSpPr>
          <p:cNvPr id="63" name="Google Shape;63;p2"/>
          <p:cNvSpPr txBox="1"/>
          <p:nvPr>
            <p:ph idx="1" type="body"/>
          </p:nvPr>
        </p:nvSpPr>
        <p:spPr>
          <a:xfrm>
            <a:off x="5542750" y="1366450"/>
            <a:ext cx="3999900" cy="36522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400"/>
              <a:buNone/>
            </a:pPr>
            <a:r>
              <a:t/>
            </a:r>
            <a:endParaRPr b="1" sz="1200">
              <a:solidFill>
                <a:srgbClr val="222222"/>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t/>
            </a:r>
            <a:endParaRPr sz="1200">
              <a:solidFill>
                <a:srgbClr val="222222"/>
              </a:solidFill>
            </a:endParaRPr>
          </a:p>
          <a:p>
            <a:pPr indent="0" lvl="0" marL="0" rtl="0" algn="l">
              <a:lnSpc>
                <a:spcPct val="115000"/>
              </a:lnSpc>
              <a:spcBef>
                <a:spcPts val="1600"/>
              </a:spcBef>
              <a:spcAft>
                <a:spcPts val="0"/>
              </a:spcAft>
              <a:buClr>
                <a:schemeClr val="dk1"/>
              </a:buClr>
              <a:buSzPts val="1100"/>
              <a:buFont typeface="Arial"/>
              <a:buNone/>
            </a:pPr>
            <a:r>
              <a:t/>
            </a:r>
            <a:endParaRPr sz="1200">
              <a:solidFill>
                <a:srgbClr val="222222"/>
              </a:solidFill>
            </a:endParaRPr>
          </a:p>
          <a:p>
            <a:pPr indent="0" lvl="0" marL="0" rtl="0" algn="l">
              <a:lnSpc>
                <a:spcPct val="115000"/>
              </a:lnSpc>
              <a:spcBef>
                <a:spcPts val="1600"/>
              </a:spcBef>
              <a:spcAft>
                <a:spcPts val="1600"/>
              </a:spcAft>
              <a:buSzPts val="1400"/>
              <a:buNone/>
            </a:pPr>
            <a:r>
              <a:t/>
            </a:r>
            <a:endParaRPr sz="1200">
              <a:solidFill>
                <a:srgbClr val="222222"/>
              </a:solidFill>
            </a:endParaRPr>
          </a:p>
        </p:txBody>
      </p:sp>
      <p:sp>
        <p:nvSpPr>
          <p:cNvPr id="64" name="Google Shape;64;p2"/>
          <p:cNvSpPr txBox="1"/>
          <p:nvPr>
            <p:ph idx="2" type="body"/>
          </p:nvPr>
        </p:nvSpPr>
        <p:spPr>
          <a:xfrm>
            <a:off x="2424800" y="916675"/>
            <a:ext cx="3999900" cy="365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sz="1700" u="sng">
              <a:solidFill>
                <a:schemeClr val="dk1"/>
              </a:solidFill>
              <a:latin typeface="Arial"/>
              <a:ea typeface="Arial"/>
              <a:cs typeface="Arial"/>
              <a:sym typeface="Arial"/>
            </a:endParaRPr>
          </a:p>
          <a:p>
            <a:pPr indent="0" lvl="0" marL="0" rtl="0" algn="l">
              <a:lnSpc>
                <a:spcPct val="115000"/>
              </a:lnSpc>
              <a:spcBef>
                <a:spcPts val="0"/>
              </a:spcBef>
              <a:spcAft>
                <a:spcPts val="0"/>
              </a:spcAft>
              <a:buSzPts val="1400"/>
              <a:buNone/>
            </a:pPr>
            <a:r>
              <a:rPr lang="fi" sz="1700" u="sng">
                <a:solidFill>
                  <a:schemeClr val="dk1"/>
                </a:solidFill>
                <a:latin typeface="Arial"/>
                <a:ea typeface="Arial"/>
                <a:cs typeface="Arial"/>
                <a:sym typeface="Arial"/>
              </a:rPr>
              <a:t>Työjärjestys ja ajankäyttö</a:t>
            </a:r>
            <a:endParaRPr b="1" sz="1500" u="sng">
              <a:solidFill>
                <a:schemeClr val="dk1"/>
              </a:solidFill>
              <a:latin typeface="Arial"/>
              <a:ea typeface="Arial"/>
              <a:cs typeface="Arial"/>
              <a:sym typeface="Arial"/>
            </a:endParaRPr>
          </a:p>
          <a:p>
            <a:pPr indent="-323850" lvl="0" marL="457200" rtl="0" algn="l">
              <a:lnSpc>
                <a:spcPct val="115000"/>
              </a:lnSpc>
              <a:spcBef>
                <a:spcPts val="1200"/>
              </a:spcBef>
              <a:spcAft>
                <a:spcPts val="0"/>
              </a:spcAft>
              <a:buSzPts val="1500"/>
              <a:buFont typeface="Arial"/>
              <a:buChar char="●"/>
            </a:pPr>
            <a:r>
              <a:rPr lang="fi" sz="1500">
                <a:solidFill>
                  <a:schemeClr val="dk1"/>
                </a:solidFill>
                <a:latin typeface="Arial"/>
                <a:ea typeface="Arial"/>
                <a:cs typeface="Arial"/>
                <a:sym typeface="Arial"/>
              </a:rPr>
              <a:t>Työjärjestyksen ja ajankäytön sopiminen</a:t>
            </a:r>
            <a:endParaRPr sz="1500">
              <a:solidFill>
                <a:schemeClr val="dk1"/>
              </a:solidFill>
              <a:latin typeface="Arial"/>
              <a:ea typeface="Arial"/>
              <a:cs typeface="Arial"/>
              <a:sym typeface="Arial"/>
            </a:endParaRPr>
          </a:p>
          <a:p>
            <a:pPr indent="-323850" lvl="0" marL="457200" rtl="0" algn="l">
              <a:lnSpc>
                <a:spcPct val="115000"/>
              </a:lnSpc>
              <a:spcBef>
                <a:spcPts val="0"/>
              </a:spcBef>
              <a:spcAft>
                <a:spcPts val="0"/>
              </a:spcAft>
              <a:buSzPts val="1500"/>
              <a:buFont typeface="Arial"/>
              <a:buChar char="●"/>
            </a:pPr>
            <a:r>
              <a:rPr lang="fi" sz="1500">
                <a:solidFill>
                  <a:schemeClr val="dk1"/>
                </a:solidFill>
                <a:latin typeface="Arial"/>
                <a:ea typeface="Arial"/>
                <a:cs typeface="Arial"/>
                <a:sym typeface="Arial"/>
              </a:rPr>
              <a:t>Työhyvinvoinnin kehittäminen (alustus Tiina)</a:t>
            </a:r>
            <a:endParaRPr sz="1500">
              <a:solidFill>
                <a:schemeClr val="dk1"/>
              </a:solidFill>
              <a:latin typeface="Arial"/>
              <a:ea typeface="Arial"/>
              <a:cs typeface="Arial"/>
              <a:sym typeface="Arial"/>
            </a:endParaRPr>
          </a:p>
          <a:p>
            <a:pPr indent="-323850" lvl="0" marL="457200" rtl="0" algn="l">
              <a:lnSpc>
                <a:spcPct val="115000"/>
              </a:lnSpc>
              <a:spcBef>
                <a:spcPts val="0"/>
              </a:spcBef>
              <a:spcAft>
                <a:spcPts val="0"/>
              </a:spcAft>
              <a:buSzPts val="1500"/>
              <a:buFont typeface="Arial"/>
              <a:buChar char="●"/>
            </a:pPr>
            <a:r>
              <a:rPr lang="fi" sz="1500">
                <a:solidFill>
                  <a:schemeClr val="dk1"/>
                </a:solidFill>
                <a:latin typeface="Arial"/>
                <a:ea typeface="Arial"/>
                <a:cs typeface="Arial"/>
                <a:sym typeface="Arial"/>
              </a:rPr>
              <a:t>Koulun arvojen ja vision päivitys (pelisäännöt)</a:t>
            </a:r>
            <a:endParaRPr sz="1500">
              <a:solidFill>
                <a:schemeClr val="dk1"/>
              </a:solidFill>
              <a:latin typeface="Arial"/>
              <a:ea typeface="Arial"/>
              <a:cs typeface="Arial"/>
              <a:sym typeface="Arial"/>
            </a:endParaRPr>
          </a:p>
          <a:p>
            <a:pPr indent="-323850" lvl="0" marL="457200" rtl="0" algn="l">
              <a:lnSpc>
                <a:spcPct val="115000"/>
              </a:lnSpc>
              <a:spcBef>
                <a:spcPts val="0"/>
              </a:spcBef>
              <a:spcAft>
                <a:spcPts val="0"/>
              </a:spcAft>
              <a:buClr>
                <a:schemeClr val="dk1"/>
              </a:buClr>
              <a:buSzPts val="1500"/>
              <a:buFont typeface="Arial"/>
              <a:buChar char="●"/>
            </a:pPr>
            <a:r>
              <a:rPr lang="fi" sz="1500">
                <a:solidFill>
                  <a:schemeClr val="dk1"/>
                </a:solidFill>
                <a:latin typeface="Arial"/>
                <a:ea typeface="Arial"/>
                <a:cs typeface="Arial"/>
                <a:sym typeface="Arial"/>
              </a:rPr>
              <a:t>Työhyvinvoinnin kehittämisen runko</a:t>
            </a:r>
            <a:endParaRPr sz="1500">
              <a:solidFill>
                <a:schemeClr val="dk1"/>
              </a:solidFill>
              <a:latin typeface="Arial"/>
              <a:ea typeface="Arial"/>
              <a:cs typeface="Arial"/>
              <a:sym typeface="Arial"/>
            </a:endParaRPr>
          </a:p>
          <a:p>
            <a:pPr indent="-323850" lvl="0" marL="457200" rtl="0" algn="l">
              <a:lnSpc>
                <a:spcPct val="115000"/>
              </a:lnSpc>
              <a:spcBef>
                <a:spcPts val="0"/>
              </a:spcBef>
              <a:spcAft>
                <a:spcPts val="0"/>
              </a:spcAft>
              <a:buClr>
                <a:schemeClr val="dk1"/>
              </a:buClr>
              <a:buSzPts val="1500"/>
              <a:buFont typeface="Arial"/>
              <a:buChar char="●"/>
            </a:pPr>
            <a:r>
              <a:rPr lang="fi" sz="1500">
                <a:solidFill>
                  <a:schemeClr val="dk1"/>
                </a:solidFill>
                <a:latin typeface="Arial"/>
                <a:ea typeface="Arial"/>
                <a:cs typeface="Arial"/>
                <a:sym typeface="Arial"/>
              </a:rPr>
              <a:t>Muut asiat</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SzPts val="1400"/>
              <a:buNone/>
            </a:pPr>
            <a:r>
              <a:t/>
            </a:r>
            <a:endParaRPr sz="1200">
              <a:solidFill>
                <a:schemeClr val="dk1"/>
              </a:solidFill>
            </a:endParaRPr>
          </a:p>
          <a:p>
            <a:pPr indent="0" lvl="0" marL="457200" rtl="0" algn="l">
              <a:lnSpc>
                <a:spcPct val="115000"/>
              </a:lnSpc>
              <a:spcBef>
                <a:spcPts val="1200"/>
              </a:spcBef>
              <a:spcAft>
                <a:spcPts val="0"/>
              </a:spcAft>
              <a:buSzPts val="1400"/>
              <a:buNone/>
            </a:pPr>
            <a:r>
              <a:t/>
            </a:r>
            <a:endParaRPr b="1" sz="1200"/>
          </a:p>
          <a:p>
            <a:pPr indent="0" lvl="0" marL="0" rtl="0" algn="l">
              <a:lnSpc>
                <a:spcPct val="115000"/>
              </a:lnSpc>
              <a:spcBef>
                <a:spcPts val="1600"/>
              </a:spcBef>
              <a:spcAft>
                <a:spcPts val="1600"/>
              </a:spcAft>
              <a:buSzPts val="1400"/>
              <a:buNone/>
            </a:pPr>
            <a:r>
              <a:t/>
            </a:r>
            <a:endParaRPr u="sng">
              <a:latin typeface="Arial"/>
              <a:ea typeface="Arial"/>
              <a:cs typeface="Arial"/>
              <a:sym typeface="Arial"/>
            </a:endParaRPr>
          </a:p>
        </p:txBody>
      </p:sp>
      <p:sp>
        <p:nvSpPr>
          <p:cNvPr id="65" name="Google Shape;65;p2"/>
          <p:cNvSpPr txBox="1"/>
          <p:nvPr/>
        </p:nvSpPr>
        <p:spPr>
          <a:xfrm>
            <a:off x="646675" y="4568875"/>
            <a:ext cx="79038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2"/>
          <p:cNvSpPr/>
          <p:nvPr/>
        </p:nvSpPr>
        <p:spPr>
          <a:xfrm>
            <a:off x="7705450" y="3364200"/>
            <a:ext cx="1837200" cy="1862400"/>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2"/>
          <p:cNvSpPr/>
          <p:nvPr/>
        </p:nvSpPr>
        <p:spPr>
          <a:xfrm rot="-1614427">
            <a:off x="7636730" y="3375218"/>
            <a:ext cx="1775291" cy="1840359"/>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10ce043d432_0_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Työhyvinvoinnin ylläpitäminen</a:t>
            </a:r>
            <a:endParaRPr>
              <a:latin typeface="Merriweather"/>
              <a:ea typeface="Merriweather"/>
              <a:cs typeface="Merriweather"/>
              <a:sym typeface="Merriweather"/>
            </a:endParaRPr>
          </a:p>
        </p:txBody>
      </p:sp>
      <p:sp>
        <p:nvSpPr>
          <p:cNvPr id="209" name="Google Shape;209;g10ce043d432_0_66"/>
          <p:cNvSpPr txBox="1"/>
          <p:nvPr>
            <p:ph idx="1" type="body"/>
          </p:nvPr>
        </p:nvSpPr>
        <p:spPr>
          <a:xfrm>
            <a:off x="311700" y="952150"/>
            <a:ext cx="3999900" cy="361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400"/>
              <a:buNone/>
            </a:pPr>
            <a:r>
              <a:t/>
            </a:r>
            <a:endParaRPr b="1" sz="1200"/>
          </a:p>
          <a:p>
            <a:pPr indent="0" lvl="0" marL="0" rtl="0" algn="l">
              <a:lnSpc>
                <a:spcPct val="115000"/>
              </a:lnSpc>
              <a:spcBef>
                <a:spcPts val="1600"/>
              </a:spcBef>
              <a:spcAft>
                <a:spcPts val="1600"/>
              </a:spcAft>
              <a:buSzPts val="1400"/>
              <a:buNone/>
            </a:pPr>
            <a:r>
              <a:rPr b="1" lang="fi">
                <a:solidFill>
                  <a:schemeClr val="dk1"/>
                </a:solidFill>
                <a:latin typeface="Economica"/>
                <a:ea typeface="Economica"/>
                <a:cs typeface="Economica"/>
                <a:sym typeface="Economica"/>
              </a:rPr>
              <a:t>Hyvinvoinnin mittarit</a:t>
            </a:r>
            <a:endParaRPr b="1">
              <a:solidFill>
                <a:schemeClr val="dk1"/>
              </a:solidFill>
              <a:latin typeface="Economica"/>
              <a:ea typeface="Economica"/>
              <a:cs typeface="Economica"/>
              <a:sym typeface="Economica"/>
            </a:endParaRPr>
          </a:p>
        </p:txBody>
      </p:sp>
      <p:sp>
        <p:nvSpPr>
          <p:cNvPr id="210" name="Google Shape;210;g10ce043d432_0_66"/>
          <p:cNvSpPr txBox="1"/>
          <p:nvPr>
            <p:ph idx="2" type="body"/>
          </p:nvPr>
        </p:nvSpPr>
        <p:spPr>
          <a:xfrm>
            <a:off x="4832400" y="1017725"/>
            <a:ext cx="3999900" cy="34164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160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kehityskeskustelut -&gt; vaara- ja läheltä piti-ilmoitukset</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työhyvinvointikyselyt</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työturvallisuuskartoitukset</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sairauspoissaolojen seuranta</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käytetyt liikuntaedut: kerrat ja eurot, liikuntapisteet,kuntotestikerrat suhteessa henkilöstön lukumäärään</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erilaiset tyky- ja työterveysindeksit työterveyshuollosta</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ilmapiiri- ja työtyytyväisyysmittaukset</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osaamiskartoitukset</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koulutuskulut</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palveluksessaoloaika </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riskianalyysit</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tapaturmatilastot -&gt; työtapaturmien määrä ja niiden kustannukset</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esimieskoulutukseen käytetyt päivät ja eurot</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toteutuneiden kehityskeskustelujen lukumäärä ja %  saatu palaute kehityskeskusteluissa/sovittujen asioiden toteutuminen</a:t>
            </a:r>
            <a:endParaRPr sz="1000">
              <a:solidFill>
                <a:schemeClr val="dk1"/>
              </a:solidFill>
              <a:highlight>
                <a:srgbClr val="FFFFFF"/>
              </a:highlight>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Font typeface="Arial"/>
              <a:buChar char="●"/>
            </a:pPr>
            <a:r>
              <a:rPr lang="fi" sz="1000">
                <a:solidFill>
                  <a:schemeClr val="dk1"/>
                </a:solidFill>
                <a:highlight>
                  <a:srgbClr val="FFFFFF"/>
                </a:highlight>
                <a:latin typeface="Arial"/>
                <a:ea typeface="Arial"/>
                <a:cs typeface="Arial"/>
                <a:sym typeface="Arial"/>
              </a:rPr>
              <a:t>henkilöstöasioiden/talousasioiden perusteiden hallitsevien esimiesten lukumäärä</a:t>
            </a:r>
            <a:endParaRPr sz="900">
              <a:solidFill>
                <a:schemeClr val="dk1"/>
              </a:solidFill>
              <a:latin typeface="Arial"/>
              <a:ea typeface="Arial"/>
              <a:cs typeface="Arial"/>
              <a:sym typeface="Arial"/>
            </a:endParaRPr>
          </a:p>
          <a:p>
            <a:pPr indent="0" lvl="0" marL="0" rtl="0" algn="l">
              <a:lnSpc>
                <a:spcPct val="115000"/>
              </a:lnSpc>
              <a:spcBef>
                <a:spcPts val="1600"/>
              </a:spcBef>
              <a:spcAft>
                <a:spcPts val="1600"/>
              </a:spcAft>
              <a:buSzPts val="1400"/>
              <a:buNone/>
            </a:pPr>
            <a:r>
              <a:t/>
            </a:r>
            <a:endParaRPr sz="1000">
              <a:solidFill>
                <a:schemeClr val="dk1"/>
              </a:solidFill>
              <a:latin typeface="Calibri"/>
              <a:ea typeface="Calibri"/>
              <a:cs typeface="Calibri"/>
              <a:sym typeface="Calibri"/>
            </a:endParaRPr>
          </a:p>
        </p:txBody>
      </p:sp>
      <p:sp>
        <p:nvSpPr>
          <p:cNvPr id="211" name="Google Shape;211;g10ce043d432_0_66"/>
          <p:cNvSpPr txBox="1"/>
          <p:nvPr/>
        </p:nvSpPr>
        <p:spPr>
          <a:xfrm>
            <a:off x="910350" y="4475525"/>
            <a:ext cx="7323300" cy="136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10ce043d432_0_75"/>
          <p:cNvSpPr txBox="1"/>
          <p:nvPr>
            <p:ph type="title"/>
          </p:nvPr>
        </p:nvSpPr>
        <p:spPr>
          <a:xfrm>
            <a:off x="5328625" y="1134450"/>
            <a:ext cx="3644400" cy="579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Työhyvinvoinnin kehittämisprosessi</a:t>
            </a:r>
            <a:endParaRPr>
              <a:latin typeface="Merriweather"/>
              <a:ea typeface="Merriweather"/>
              <a:cs typeface="Merriweather"/>
              <a:sym typeface="Merriweather"/>
            </a:endParaRPr>
          </a:p>
        </p:txBody>
      </p:sp>
      <p:sp>
        <p:nvSpPr>
          <p:cNvPr id="217" name="Google Shape;217;g10ce043d432_0_75"/>
          <p:cNvSpPr txBox="1"/>
          <p:nvPr>
            <p:ph idx="1" type="body"/>
          </p:nvPr>
        </p:nvSpPr>
        <p:spPr>
          <a:xfrm>
            <a:off x="6981125" y="2807200"/>
            <a:ext cx="2561400" cy="221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200">
              <a:solidFill>
                <a:srgbClr val="222222"/>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t/>
            </a:r>
            <a:endParaRPr sz="1200">
              <a:solidFill>
                <a:srgbClr val="222222"/>
              </a:solidFill>
            </a:endParaRPr>
          </a:p>
          <a:p>
            <a:pPr indent="0" lvl="0" marL="0" rtl="0" algn="l">
              <a:lnSpc>
                <a:spcPct val="115000"/>
              </a:lnSpc>
              <a:spcBef>
                <a:spcPts val="1600"/>
              </a:spcBef>
              <a:spcAft>
                <a:spcPts val="0"/>
              </a:spcAft>
              <a:buClr>
                <a:schemeClr val="dk1"/>
              </a:buClr>
              <a:buSzPts val="1100"/>
              <a:buFont typeface="Arial"/>
              <a:buNone/>
            </a:pPr>
            <a:r>
              <a:t/>
            </a:r>
            <a:endParaRPr sz="1200">
              <a:solidFill>
                <a:srgbClr val="222222"/>
              </a:solidFill>
            </a:endParaRPr>
          </a:p>
          <a:p>
            <a:pPr indent="0" lvl="0" marL="0" rtl="0" algn="l">
              <a:lnSpc>
                <a:spcPct val="115000"/>
              </a:lnSpc>
              <a:spcBef>
                <a:spcPts val="1600"/>
              </a:spcBef>
              <a:spcAft>
                <a:spcPts val="1600"/>
              </a:spcAft>
              <a:buSzPts val="1400"/>
              <a:buNone/>
            </a:pPr>
            <a:r>
              <a:t/>
            </a:r>
            <a:endParaRPr sz="1200">
              <a:solidFill>
                <a:srgbClr val="222222"/>
              </a:solidFill>
            </a:endParaRPr>
          </a:p>
        </p:txBody>
      </p:sp>
      <p:sp>
        <p:nvSpPr>
          <p:cNvPr id="218" name="Google Shape;218;g10ce043d432_0_75"/>
          <p:cNvSpPr txBox="1"/>
          <p:nvPr>
            <p:ph idx="2" type="body"/>
          </p:nvPr>
        </p:nvSpPr>
        <p:spPr>
          <a:xfrm>
            <a:off x="2424800" y="916675"/>
            <a:ext cx="3999900" cy="36522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Arial"/>
              <a:buChar char="●"/>
            </a:pPr>
            <a:r>
              <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SzPts val="1400"/>
              <a:buNone/>
            </a:pPr>
            <a:r>
              <a:t/>
            </a:r>
            <a:endParaRPr sz="1200">
              <a:solidFill>
                <a:schemeClr val="dk1"/>
              </a:solidFill>
            </a:endParaRPr>
          </a:p>
          <a:p>
            <a:pPr indent="0" lvl="0" marL="457200" rtl="0" algn="l">
              <a:lnSpc>
                <a:spcPct val="115000"/>
              </a:lnSpc>
              <a:spcBef>
                <a:spcPts val="1200"/>
              </a:spcBef>
              <a:spcAft>
                <a:spcPts val="0"/>
              </a:spcAft>
              <a:buSzPts val="1400"/>
              <a:buNone/>
            </a:pPr>
            <a:r>
              <a:t/>
            </a:r>
            <a:endParaRPr b="1" sz="1200"/>
          </a:p>
          <a:p>
            <a:pPr indent="0" lvl="0" marL="0" rtl="0" algn="l">
              <a:lnSpc>
                <a:spcPct val="115000"/>
              </a:lnSpc>
              <a:spcBef>
                <a:spcPts val="1600"/>
              </a:spcBef>
              <a:spcAft>
                <a:spcPts val="1600"/>
              </a:spcAft>
              <a:buSzPts val="1400"/>
              <a:buNone/>
            </a:pPr>
            <a:r>
              <a:t/>
            </a:r>
            <a:endParaRPr u="sng">
              <a:latin typeface="Arial"/>
              <a:ea typeface="Arial"/>
              <a:cs typeface="Arial"/>
              <a:sym typeface="Arial"/>
            </a:endParaRPr>
          </a:p>
        </p:txBody>
      </p:sp>
      <p:sp>
        <p:nvSpPr>
          <p:cNvPr id="219" name="Google Shape;219;g10ce043d432_0_75"/>
          <p:cNvSpPr txBox="1"/>
          <p:nvPr/>
        </p:nvSpPr>
        <p:spPr>
          <a:xfrm>
            <a:off x="646675" y="4568875"/>
            <a:ext cx="79038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10ce043d432_0_75"/>
          <p:cNvSpPr/>
          <p:nvPr/>
        </p:nvSpPr>
        <p:spPr>
          <a:xfrm>
            <a:off x="7705450" y="3364200"/>
            <a:ext cx="1837200" cy="1862400"/>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10ce043d432_0_75"/>
          <p:cNvSpPr/>
          <p:nvPr/>
        </p:nvSpPr>
        <p:spPr>
          <a:xfrm rot="-1614427">
            <a:off x="7636730" y="3375218"/>
            <a:ext cx="1775291" cy="1840359"/>
          </a:xfrm>
          <a:prstGeom prst="pentagon">
            <a:avLst>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2" name="Google Shape;222;g10ce043d432_0_75"/>
          <p:cNvPicPr preferRelativeResize="0"/>
          <p:nvPr/>
        </p:nvPicPr>
        <p:blipFill rotWithShape="1">
          <a:blip r:embed="rId3">
            <a:alphaModFix/>
          </a:blip>
          <a:srcRect b="0" l="0" r="0" t="0"/>
          <a:stretch/>
        </p:blipFill>
        <p:spPr>
          <a:xfrm>
            <a:off x="646675" y="388923"/>
            <a:ext cx="4128574" cy="3742428"/>
          </a:xfrm>
          <a:prstGeom prst="rect">
            <a:avLst/>
          </a:prstGeom>
          <a:noFill/>
          <a:ln>
            <a:noFill/>
          </a:ln>
        </p:spPr>
      </p:pic>
      <p:pic>
        <p:nvPicPr>
          <p:cNvPr id="223" name="Google Shape;223;g10ce043d432_0_75"/>
          <p:cNvPicPr preferRelativeResize="0"/>
          <p:nvPr/>
        </p:nvPicPr>
        <p:blipFill rotWithShape="1">
          <a:blip r:embed="rId4">
            <a:alphaModFix/>
          </a:blip>
          <a:srcRect b="0" l="0" r="0" t="0"/>
          <a:stretch/>
        </p:blipFill>
        <p:spPr>
          <a:xfrm>
            <a:off x="587599" y="4131348"/>
            <a:ext cx="1837200" cy="938145"/>
          </a:xfrm>
          <a:prstGeom prst="rect">
            <a:avLst/>
          </a:prstGeom>
          <a:noFill/>
          <a:ln>
            <a:noFill/>
          </a:ln>
        </p:spPr>
      </p:pic>
      <p:sp>
        <p:nvSpPr>
          <p:cNvPr id="224" name="Google Shape;224;g10ce043d432_0_75"/>
          <p:cNvSpPr txBox="1"/>
          <p:nvPr/>
        </p:nvSpPr>
        <p:spPr>
          <a:xfrm>
            <a:off x="787050" y="1603425"/>
            <a:ext cx="63036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fi" sz="900" u="none" cap="none" strike="noStrike">
                <a:solidFill>
                  <a:srgbClr val="000000"/>
                </a:solidFill>
                <a:latin typeface="Calibri"/>
                <a:ea typeface="Calibri"/>
                <a:cs typeface="Calibri"/>
                <a:sym typeface="Calibri"/>
              </a:rPr>
              <a:t>-&gt; Kehittämisalueiden erityiskohteiden valinta</a:t>
            </a:r>
            <a:endParaRPr b="1" i="0" sz="9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5"/>
          <p:cNvPicPr preferRelativeResize="0"/>
          <p:nvPr/>
        </p:nvPicPr>
        <p:blipFill rotWithShape="1">
          <a:blip r:embed="rId3">
            <a:alphaModFix/>
          </a:blip>
          <a:srcRect b="0" l="0" r="0" t="0"/>
          <a:stretch/>
        </p:blipFill>
        <p:spPr>
          <a:xfrm>
            <a:off x="152400" y="152400"/>
            <a:ext cx="8602133" cy="4838700"/>
          </a:xfrm>
          <a:prstGeom prst="rect">
            <a:avLst/>
          </a:prstGeom>
          <a:noFill/>
          <a:ln>
            <a:noFill/>
          </a:ln>
        </p:spPr>
      </p:pic>
      <p:sp>
        <p:nvSpPr>
          <p:cNvPr id="230" name="Google Shape;230;p5"/>
          <p:cNvSpPr txBox="1"/>
          <p:nvPr/>
        </p:nvSpPr>
        <p:spPr>
          <a:xfrm>
            <a:off x="3024450" y="907350"/>
            <a:ext cx="7335600" cy="96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fi" sz="2200" u="none" cap="none" strike="noStrike">
                <a:solidFill>
                  <a:schemeClr val="dk1"/>
                </a:solidFill>
                <a:highlight>
                  <a:srgbClr val="D0E0E3"/>
                </a:highlight>
                <a:latin typeface="Arial"/>
                <a:ea typeface="Arial"/>
                <a:cs typeface="Arial"/>
                <a:sym typeface="Arial"/>
              </a:rPr>
              <a:t>ARVOT - Koulun visio -&gt; </a:t>
            </a:r>
            <a:endParaRPr b="1" i="0" sz="2200" u="none" cap="none" strike="noStrike">
              <a:solidFill>
                <a:schemeClr val="dk1"/>
              </a:solidFill>
              <a:highlight>
                <a:srgbClr val="D0E0E3"/>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231" name="Google Shape;231;p5"/>
          <p:cNvSpPr txBox="1"/>
          <p:nvPr/>
        </p:nvSpPr>
        <p:spPr>
          <a:xfrm>
            <a:off x="791825" y="4636875"/>
            <a:ext cx="7323300" cy="354300"/>
          </a:xfrm>
          <a:prstGeom prst="rect">
            <a:avLst/>
          </a:prstGeom>
          <a:solidFill>
            <a:srgbClr val="A2C4C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i" sz="1400" u="none" cap="none" strike="noStrike">
                <a:solidFill>
                  <a:srgbClr val="FFFFFF"/>
                </a:solidFill>
                <a:latin typeface="Arial"/>
                <a:ea typeface="Arial"/>
                <a:cs typeface="Arial"/>
                <a:sym typeface="Arial"/>
              </a:rPr>
              <a:t>Miten näkyy arjessa? Onko arvopohja koko työyhteisön kehittämä? Miten kehitetään?</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10ce043d432_0_1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Tarve vision ja pelisääntöjen päivitykseen?</a:t>
            </a:r>
            <a:endParaRPr>
              <a:latin typeface="Merriweather"/>
              <a:ea typeface="Merriweather"/>
              <a:cs typeface="Merriweather"/>
              <a:sym typeface="Merriweather"/>
            </a:endParaRPr>
          </a:p>
        </p:txBody>
      </p:sp>
      <p:sp>
        <p:nvSpPr>
          <p:cNvPr id="237" name="Google Shape;237;g10ce043d432_0_119"/>
          <p:cNvSpPr txBox="1"/>
          <p:nvPr>
            <p:ph idx="1" type="body"/>
          </p:nvPr>
        </p:nvSpPr>
        <p:spPr>
          <a:xfrm>
            <a:off x="311700" y="952150"/>
            <a:ext cx="3999900" cy="3616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1600"/>
              </a:spcBef>
              <a:spcAft>
                <a:spcPts val="0"/>
              </a:spcAft>
              <a:buSzPts val="1400"/>
              <a:buNone/>
            </a:pPr>
            <a:r>
              <a:t/>
            </a:r>
            <a:endParaRPr sz="1200">
              <a:solidFill>
                <a:schemeClr val="dk1"/>
              </a:solidFill>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Font typeface="Arial"/>
              <a:buChar char="-"/>
            </a:pPr>
            <a:r>
              <a:t/>
            </a:r>
            <a:endParaRPr sz="1200">
              <a:solidFill>
                <a:schemeClr val="dk1"/>
              </a:solidFill>
              <a:latin typeface="Arial"/>
              <a:ea typeface="Arial"/>
              <a:cs typeface="Arial"/>
              <a:sym typeface="Arial"/>
            </a:endParaRPr>
          </a:p>
          <a:p>
            <a:pPr indent="0" lvl="0" marL="0" rtl="0" algn="l">
              <a:lnSpc>
                <a:spcPct val="115000"/>
              </a:lnSpc>
              <a:spcBef>
                <a:spcPts val="1600"/>
              </a:spcBef>
              <a:spcAft>
                <a:spcPts val="1600"/>
              </a:spcAft>
              <a:buSzPts val="1400"/>
              <a:buNone/>
            </a:pPr>
            <a:r>
              <a:t/>
            </a:r>
            <a:endParaRPr b="1">
              <a:solidFill>
                <a:schemeClr val="dk1"/>
              </a:solidFill>
              <a:latin typeface="Economica"/>
              <a:ea typeface="Economica"/>
              <a:cs typeface="Economica"/>
              <a:sym typeface="Economica"/>
            </a:endParaRPr>
          </a:p>
        </p:txBody>
      </p:sp>
      <p:sp>
        <p:nvSpPr>
          <p:cNvPr id="238" name="Google Shape;238;g10ce043d432_0_119"/>
          <p:cNvSpPr txBox="1"/>
          <p:nvPr>
            <p:ph idx="2" type="body"/>
          </p:nvPr>
        </p:nvSpPr>
        <p:spPr>
          <a:xfrm>
            <a:off x="4832400" y="1017725"/>
            <a:ext cx="3999900" cy="34164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100"/>
              <a:buNone/>
            </a:pPr>
            <a:r>
              <a:t/>
            </a:r>
            <a:endParaRPr b="1" sz="1200">
              <a:solidFill>
                <a:srgbClr val="222222"/>
              </a:solidFill>
              <a:highlight>
                <a:srgbClr val="FFFFFF"/>
              </a:highlight>
              <a:latin typeface="Calibri"/>
              <a:ea typeface="Calibri"/>
              <a:cs typeface="Calibri"/>
              <a:sym typeface="Calibri"/>
            </a:endParaRPr>
          </a:p>
          <a:p>
            <a:pPr indent="0" lvl="0" marL="457200" rtl="0" algn="l">
              <a:lnSpc>
                <a:spcPct val="115000"/>
              </a:lnSpc>
              <a:spcBef>
                <a:spcPts val="0"/>
              </a:spcBef>
              <a:spcAft>
                <a:spcPts val="0"/>
              </a:spcAft>
              <a:buSzPts val="1100"/>
              <a:buNone/>
            </a:pPr>
            <a:r>
              <a:t/>
            </a:r>
            <a:endParaRPr b="1" sz="1200">
              <a:solidFill>
                <a:srgbClr val="222222"/>
              </a:solidFill>
              <a:highlight>
                <a:srgbClr val="FFFFFF"/>
              </a:highlight>
              <a:latin typeface="Calibri"/>
              <a:ea typeface="Calibri"/>
              <a:cs typeface="Calibri"/>
              <a:sym typeface="Calibri"/>
            </a:endParaRPr>
          </a:p>
          <a:p>
            <a:pPr indent="0" lvl="0" marL="457200" rtl="0" algn="l">
              <a:lnSpc>
                <a:spcPct val="115000"/>
              </a:lnSpc>
              <a:spcBef>
                <a:spcPts val="0"/>
              </a:spcBef>
              <a:spcAft>
                <a:spcPts val="0"/>
              </a:spcAft>
              <a:buSzPts val="1100"/>
              <a:buNone/>
            </a:pPr>
            <a:r>
              <a:t/>
            </a:r>
            <a:endParaRPr b="1" sz="1200">
              <a:solidFill>
                <a:srgbClr val="222222"/>
              </a:solidFill>
              <a:highlight>
                <a:srgbClr val="FFFFFF"/>
              </a:highlight>
              <a:latin typeface="Calibri"/>
              <a:ea typeface="Calibri"/>
              <a:cs typeface="Calibri"/>
              <a:sym typeface="Calibri"/>
            </a:endParaRPr>
          </a:p>
          <a:p>
            <a:pPr indent="0" lvl="0" marL="457200" rtl="0" algn="l">
              <a:lnSpc>
                <a:spcPct val="115000"/>
              </a:lnSpc>
              <a:spcBef>
                <a:spcPts val="0"/>
              </a:spcBef>
              <a:spcAft>
                <a:spcPts val="0"/>
              </a:spcAft>
              <a:buSzPts val="1100"/>
              <a:buNone/>
            </a:pPr>
            <a:r>
              <a:t/>
            </a:r>
            <a:endParaRPr b="1" sz="1600">
              <a:solidFill>
                <a:srgbClr val="222222"/>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Clr>
                <a:schemeClr val="dk1"/>
              </a:buClr>
              <a:buSzPts val="1100"/>
              <a:buFont typeface="Arial"/>
              <a:buNone/>
            </a:pPr>
            <a:r>
              <a:t/>
            </a:r>
            <a:endParaRPr b="1" sz="1600">
              <a:solidFill>
                <a:srgbClr val="222222"/>
              </a:solidFill>
              <a:highlight>
                <a:srgbClr val="FFFFFF"/>
              </a:highlight>
              <a:latin typeface="Arial"/>
              <a:ea typeface="Arial"/>
              <a:cs typeface="Arial"/>
              <a:sym typeface="Arial"/>
            </a:endParaRPr>
          </a:p>
          <a:p>
            <a:pPr indent="0" lvl="0" marL="0" rtl="0" algn="l">
              <a:lnSpc>
                <a:spcPct val="115000"/>
              </a:lnSpc>
              <a:spcBef>
                <a:spcPts val="1600"/>
              </a:spcBef>
              <a:spcAft>
                <a:spcPts val="1600"/>
              </a:spcAft>
              <a:buSzPts val="1400"/>
              <a:buNone/>
            </a:pPr>
            <a:r>
              <a:t/>
            </a:r>
            <a:endParaRPr sz="1000">
              <a:solidFill>
                <a:schemeClr val="dk1"/>
              </a:solidFill>
              <a:latin typeface="Calibri"/>
              <a:ea typeface="Calibri"/>
              <a:cs typeface="Calibri"/>
              <a:sym typeface="Calibri"/>
            </a:endParaRPr>
          </a:p>
        </p:txBody>
      </p:sp>
      <p:sp>
        <p:nvSpPr>
          <p:cNvPr id="239" name="Google Shape;239;g10ce043d432_0_119"/>
          <p:cNvSpPr txBox="1"/>
          <p:nvPr/>
        </p:nvSpPr>
        <p:spPr>
          <a:xfrm>
            <a:off x="910350" y="4475525"/>
            <a:ext cx="7323300" cy="136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10d873e4d23_0_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fi"/>
              <a:t>Koulun tavoitteet suhteessa alkukartoitukseen</a:t>
            </a:r>
            <a:endParaRPr/>
          </a:p>
        </p:txBody>
      </p:sp>
      <p:sp>
        <p:nvSpPr>
          <p:cNvPr id="245" name="Google Shape;245;g10d873e4d23_0_1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i">
                <a:latin typeface="Arial"/>
                <a:ea typeface="Arial"/>
                <a:cs typeface="Arial"/>
                <a:sym typeface="Arial"/>
              </a:rPr>
              <a:t>Vastauksissa toistuneita kuormitustekijöitä:</a:t>
            </a:r>
            <a:endParaRPr>
              <a:latin typeface="Arial"/>
              <a:ea typeface="Arial"/>
              <a:cs typeface="Arial"/>
              <a:sym typeface="Arial"/>
            </a:endParaRPr>
          </a:p>
          <a:p>
            <a:pPr indent="0" lvl="0" marL="457200" rtl="0" algn="l">
              <a:lnSpc>
                <a:spcPct val="115000"/>
              </a:lnSpc>
              <a:spcBef>
                <a:spcPts val="0"/>
              </a:spcBef>
              <a:spcAft>
                <a:spcPts val="0"/>
              </a:spcAft>
              <a:buNone/>
            </a:pPr>
            <a:r>
              <a:t/>
            </a:r>
            <a:endParaRPr/>
          </a:p>
        </p:txBody>
      </p:sp>
      <p:sp>
        <p:nvSpPr>
          <p:cNvPr id="246" name="Google Shape;246;g10d873e4d23_0_1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400"/>
              <a:buNone/>
            </a:pPr>
            <a:r>
              <a:rPr lang="fi">
                <a:solidFill>
                  <a:schemeClr val="dk1"/>
                </a:solidFill>
                <a:latin typeface="Arial"/>
                <a:ea typeface="Arial"/>
                <a:cs typeface="Arial"/>
                <a:sym typeface="Arial"/>
              </a:rPr>
              <a:t>Koulun tavoitteet/pelisäännöt:</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None/>
            </a:pPr>
            <a:r>
              <a:t/>
            </a:r>
            <a:endParaRPr>
              <a:solidFill>
                <a:schemeClr val="dk1"/>
              </a:solidFill>
              <a:latin typeface="Arial"/>
              <a:ea typeface="Arial"/>
              <a:cs typeface="Arial"/>
              <a:sym typeface="Arial"/>
            </a:endParaRPr>
          </a:p>
          <a:p>
            <a:pPr indent="0" lvl="0" marL="0" rtl="0" algn="l">
              <a:lnSpc>
                <a:spcPct val="115000"/>
              </a:lnSpc>
              <a:spcBef>
                <a:spcPts val="1200"/>
              </a:spcBef>
              <a:spcAft>
                <a:spcPts val="1200"/>
              </a:spcAft>
              <a:buSzPts val="1400"/>
              <a:buNone/>
            </a:pPr>
            <a:r>
              <a:t/>
            </a:r>
            <a:endParaRPr>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10ce043d432_0_1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latin typeface="Merriweather"/>
              <a:ea typeface="Merriweather"/>
              <a:cs typeface="Merriweather"/>
              <a:sym typeface="Merriweather"/>
            </a:endParaRPr>
          </a:p>
        </p:txBody>
      </p:sp>
      <p:sp>
        <p:nvSpPr>
          <p:cNvPr id="252" name="Google Shape;252;g10ce043d432_0_108"/>
          <p:cNvSpPr txBox="1"/>
          <p:nvPr>
            <p:ph idx="1" type="body"/>
          </p:nvPr>
        </p:nvSpPr>
        <p:spPr>
          <a:xfrm>
            <a:off x="928500" y="1067150"/>
            <a:ext cx="7223700" cy="3776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sz="1100">
              <a:solidFill>
                <a:schemeClr val="dk1"/>
              </a:solidFill>
              <a:latin typeface="Arial"/>
              <a:ea typeface="Arial"/>
              <a:cs typeface="Arial"/>
              <a:sym typeface="Arial"/>
            </a:endParaRPr>
          </a:p>
          <a:p>
            <a:pPr indent="0" lvl="0" marL="0" rtl="0" algn="l">
              <a:lnSpc>
                <a:spcPct val="115000"/>
              </a:lnSpc>
              <a:spcBef>
                <a:spcPts val="1600"/>
              </a:spcBef>
              <a:spcAft>
                <a:spcPts val="1600"/>
              </a:spcAft>
              <a:buSzPts val="1800"/>
              <a:buNone/>
            </a:pPr>
            <a:r>
              <a:t/>
            </a:r>
            <a:endParaRPr>
              <a:latin typeface="Arial"/>
              <a:ea typeface="Arial"/>
              <a:cs typeface="Arial"/>
              <a:sym typeface="Arial"/>
            </a:endParaRPr>
          </a:p>
        </p:txBody>
      </p:sp>
      <p:sp>
        <p:nvSpPr>
          <p:cNvPr id="253" name="Google Shape;253;g10ce043d432_0_108"/>
          <p:cNvSpPr txBox="1"/>
          <p:nvPr/>
        </p:nvSpPr>
        <p:spPr>
          <a:xfrm>
            <a:off x="620100" y="4287600"/>
            <a:ext cx="79038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1" sz="1600" u="none" cap="none" strike="noStrike">
              <a:solidFill>
                <a:srgbClr val="000000"/>
              </a:solidFill>
              <a:latin typeface="Arial"/>
              <a:ea typeface="Arial"/>
              <a:cs typeface="Arial"/>
              <a:sym typeface="Arial"/>
            </a:endParaRPr>
          </a:p>
        </p:txBody>
      </p:sp>
      <p:sp>
        <p:nvSpPr>
          <p:cNvPr id="254" name="Google Shape;254;g10ce043d432_0_108"/>
          <p:cNvSpPr txBox="1"/>
          <p:nvPr/>
        </p:nvSpPr>
        <p:spPr>
          <a:xfrm>
            <a:off x="754200" y="2117750"/>
            <a:ext cx="6303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5" name="Google Shape;255;g10ce043d432_0_10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56" name="Google Shape;256;g10ce043d432_0_108"/>
          <p:cNvSpPr txBox="1"/>
          <p:nvPr/>
        </p:nvSpPr>
        <p:spPr>
          <a:xfrm>
            <a:off x="403925" y="2505913"/>
            <a:ext cx="34362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Missä mennään?</a:t>
            </a:r>
            <a:endParaRPr>
              <a:latin typeface="Merriweather"/>
              <a:ea typeface="Merriweather"/>
              <a:cs typeface="Merriweather"/>
              <a:sym typeface="Merriweather"/>
            </a:endParaRPr>
          </a:p>
        </p:txBody>
      </p:sp>
      <p:sp>
        <p:nvSpPr>
          <p:cNvPr id="262" name="Google Shape;262;p1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fi"/>
              <a:t>TOIMINTA ENNEN SEURAAVAA KERTAA:</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1600"/>
              </a:spcBef>
              <a:spcAft>
                <a:spcPts val="1600"/>
              </a:spcAft>
              <a:buSzPts val="1400"/>
              <a:buNone/>
            </a:pPr>
            <a:r>
              <a:t/>
            </a:r>
            <a:endParaRPr/>
          </a:p>
        </p:txBody>
      </p:sp>
      <p:sp>
        <p:nvSpPr>
          <p:cNvPr id="263" name="Google Shape;263;p15"/>
          <p:cNvSpPr txBox="1"/>
          <p:nvPr>
            <p:ph idx="2" type="body"/>
          </p:nvPr>
        </p:nvSpPr>
        <p:spPr>
          <a:xfrm>
            <a:off x="4832400" y="1152475"/>
            <a:ext cx="3999900" cy="358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1600"/>
              </a:spcAft>
              <a:buSzPts val="1400"/>
              <a:buNone/>
            </a:pPr>
            <a:r>
              <a:t/>
            </a:r>
            <a:endParaRPr sz="1100"/>
          </a:p>
        </p:txBody>
      </p:sp>
      <p:sp>
        <p:nvSpPr>
          <p:cNvPr id="264" name="Google Shape;264;p15"/>
          <p:cNvSpPr txBox="1"/>
          <p:nvPr/>
        </p:nvSpPr>
        <p:spPr>
          <a:xfrm>
            <a:off x="967250" y="4615625"/>
            <a:ext cx="7323300" cy="85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i" sz="1400" u="none" cap="none" strike="noStrike">
                <a:solidFill>
                  <a:srgbClr val="000000"/>
                </a:solidFill>
                <a:latin typeface="Arial"/>
                <a:ea typeface="Arial"/>
                <a:cs typeface="Arial"/>
                <a:sym typeface="Arial"/>
              </a:rPr>
              <a:t>Kuinka minä edistän työhyvinvointia? Kuinka me edistämme?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0ce043d432_0_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Mitä seuraavaksi?</a:t>
            </a:r>
            <a:endParaRPr>
              <a:latin typeface="Merriweather"/>
              <a:ea typeface="Merriweather"/>
              <a:cs typeface="Merriweather"/>
              <a:sym typeface="Merriweather"/>
            </a:endParaRPr>
          </a:p>
        </p:txBody>
      </p:sp>
      <p:sp>
        <p:nvSpPr>
          <p:cNvPr id="270" name="Google Shape;270;g10ce043d432_0_9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fi">
                <a:solidFill>
                  <a:schemeClr val="dk1"/>
                </a:solidFill>
                <a:latin typeface="Arial"/>
                <a:ea typeface="Arial"/>
                <a:cs typeface="Arial"/>
                <a:sym typeface="Arial"/>
              </a:rPr>
              <a:t>TAVOITTEET:</a:t>
            </a:r>
            <a:endParaRPr>
              <a:solidFill>
                <a:schemeClr val="dk1"/>
              </a:solidFill>
              <a:latin typeface="Arial"/>
              <a:ea typeface="Arial"/>
              <a:cs typeface="Arial"/>
              <a:sym typeface="Arial"/>
            </a:endParaRPr>
          </a:p>
          <a:p>
            <a:pPr indent="0" lvl="0" marL="0" rtl="0" algn="l">
              <a:lnSpc>
                <a:spcPct val="115000"/>
              </a:lnSpc>
              <a:spcBef>
                <a:spcPts val="1600"/>
              </a:spcBef>
              <a:spcAft>
                <a:spcPts val="1600"/>
              </a:spcAft>
              <a:buSzPts val="1400"/>
              <a:buNone/>
            </a:pPr>
            <a:r>
              <a:t/>
            </a:r>
            <a:endParaRPr>
              <a:solidFill>
                <a:schemeClr val="dk1"/>
              </a:solidFill>
              <a:latin typeface="Arial"/>
              <a:ea typeface="Arial"/>
              <a:cs typeface="Arial"/>
              <a:sym typeface="Arial"/>
            </a:endParaRPr>
          </a:p>
        </p:txBody>
      </p:sp>
      <p:sp>
        <p:nvSpPr>
          <p:cNvPr id="271" name="Google Shape;271;g10ce043d432_0_95"/>
          <p:cNvSpPr txBox="1"/>
          <p:nvPr>
            <p:ph idx="2" type="body"/>
          </p:nvPr>
        </p:nvSpPr>
        <p:spPr>
          <a:xfrm>
            <a:off x="4832400" y="1152475"/>
            <a:ext cx="3999900" cy="358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400"/>
              <a:buNone/>
            </a:pPr>
            <a:r>
              <a:rPr lang="fi">
                <a:solidFill>
                  <a:schemeClr val="dk1"/>
                </a:solidFill>
                <a:latin typeface="Arial"/>
                <a:ea typeface="Arial"/>
                <a:cs typeface="Arial"/>
                <a:sym typeface="Arial"/>
              </a:rPr>
              <a:t>VASTUUHENKILÖ:</a:t>
            </a:r>
            <a:endParaRPr>
              <a:solidFill>
                <a:schemeClr val="dk1"/>
              </a:solidFill>
              <a:latin typeface="Arial"/>
              <a:ea typeface="Arial"/>
              <a:cs typeface="Arial"/>
              <a:sym typeface="Arial"/>
            </a:endParaRPr>
          </a:p>
          <a:p>
            <a:pPr indent="0" lvl="0" marL="0" rtl="0" algn="l">
              <a:lnSpc>
                <a:spcPct val="115000"/>
              </a:lnSpc>
              <a:spcBef>
                <a:spcPts val="1600"/>
              </a:spcBef>
              <a:spcAft>
                <a:spcPts val="1600"/>
              </a:spcAft>
              <a:buSzPts val="1400"/>
              <a:buNone/>
            </a:pPr>
            <a:r>
              <a:t/>
            </a:r>
            <a:endParaRPr>
              <a:solidFill>
                <a:schemeClr val="dk1"/>
              </a:solidFill>
              <a:latin typeface="Arial"/>
              <a:ea typeface="Arial"/>
              <a:cs typeface="Arial"/>
              <a:sym typeface="Arial"/>
            </a:endParaRPr>
          </a:p>
        </p:txBody>
      </p:sp>
      <p:sp>
        <p:nvSpPr>
          <p:cNvPr id="272" name="Google Shape;272;g10ce043d432_0_95"/>
          <p:cNvSpPr txBox="1"/>
          <p:nvPr/>
        </p:nvSpPr>
        <p:spPr>
          <a:xfrm>
            <a:off x="967250" y="4615625"/>
            <a:ext cx="7323300" cy="85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6"/>
          <p:cNvSpPr txBox="1"/>
          <p:nvPr/>
        </p:nvSpPr>
        <p:spPr>
          <a:xfrm rot="-1078670">
            <a:off x="443050" y="617856"/>
            <a:ext cx="3151152" cy="85441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fi" sz="3000" u="none" cap="none" strike="noStrike">
                <a:solidFill>
                  <a:srgbClr val="000000"/>
                </a:solidFill>
                <a:latin typeface="Caveat"/>
                <a:ea typeface="Caveat"/>
                <a:cs typeface="Caveat"/>
                <a:sym typeface="Caveat"/>
              </a:rPr>
              <a:t>Kiitokset yhteistyöstä</a:t>
            </a:r>
            <a:endParaRPr b="0" i="0" sz="3000" u="none" cap="none" strike="noStrike">
              <a:solidFill>
                <a:srgbClr val="000000"/>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3000"/>
              <a:buFont typeface="Arial"/>
              <a:buNone/>
            </a:pPr>
            <a:r>
              <a:rPr b="0" i="0" lang="fi" sz="3000" u="none" cap="none" strike="noStrike">
                <a:solidFill>
                  <a:srgbClr val="000000"/>
                </a:solidFill>
                <a:latin typeface="Caveat"/>
                <a:ea typeface="Caveat"/>
                <a:cs typeface="Caveat"/>
                <a:sym typeface="Caveat"/>
              </a:rPr>
              <a:t>@hehkubusiness</a:t>
            </a:r>
            <a:endParaRPr b="0" i="0" sz="3000" u="none" cap="none" strike="noStrike">
              <a:solidFill>
                <a:srgbClr val="000000"/>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16"/>
          <p:cNvSpPr txBox="1"/>
          <p:nvPr/>
        </p:nvSpPr>
        <p:spPr>
          <a:xfrm>
            <a:off x="189175" y="2472450"/>
            <a:ext cx="7323300" cy="147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fi" sz="1800" u="none" cap="none" strike="noStrike">
                <a:solidFill>
                  <a:srgbClr val="000000"/>
                </a:solidFill>
                <a:latin typeface="Arial"/>
                <a:ea typeface="Arial"/>
                <a:cs typeface="Arial"/>
                <a:sym typeface="Arial"/>
              </a:rPr>
              <a:t>Seuraava ohjausryhmän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fi" sz="1800" u="none" cap="none" strike="noStrike">
                <a:solidFill>
                  <a:srgbClr val="000000"/>
                </a:solidFill>
                <a:latin typeface="Arial"/>
                <a:ea typeface="Arial"/>
                <a:cs typeface="Arial"/>
                <a:sym typeface="Arial"/>
              </a:rPr>
              <a:t>tapaaminen </a:t>
            </a:r>
            <a:r>
              <a:rPr lang="fi" sz="1800"/>
              <a:t>xxx</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79" name="Google Shape;279;p16"/>
          <p:cNvPicPr preferRelativeResize="0"/>
          <p:nvPr/>
        </p:nvPicPr>
        <p:blipFill>
          <a:blip r:embed="rId3">
            <a:alphaModFix/>
          </a:blip>
          <a:stretch>
            <a:fillRect/>
          </a:stretch>
        </p:blipFill>
        <p:spPr>
          <a:xfrm>
            <a:off x="4728067" y="0"/>
            <a:ext cx="3636616"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g10ee442e39a_0_0"/>
          <p:cNvSpPr txBox="1"/>
          <p:nvPr/>
        </p:nvSpPr>
        <p:spPr>
          <a:xfrm>
            <a:off x="1040550" y="2142375"/>
            <a:ext cx="3468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3" name="Google Shape;73;g10ee442e39a_0_0"/>
          <p:cNvPicPr preferRelativeResize="0"/>
          <p:nvPr/>
        </p:nvPicPr>
        <p:blipFill rotWithShape="1">
          <a:blip r:embed="rId3">
            <a:alphaModFix/>
          </a:blip>
          <a:srcRect b="0" l="0" r="0" t="0"/>
          <a:stretch/>
        </p:blipFill>
        <p:spPr>
          <a:xfrm>
            <a:off x="620131" y="48475"/>
            <a:ext cx="7395093" cy="5095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g18f473cb611_0_3"/>
          <p:cNvSpPr txBox="1"/>
          <p:nvPr>
            <p:ph type="title"/>
          </p:nvPr>
        </p:nvSpPr>
        <p:spPr>
          <a:xfrm>
            <a:off x="311700" y="445025"/>
            <a:ext cx="8520600" cy="50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fi" sz="1800">
                <a:latin typeface="Merriweather"/>
                <a:ea typeface="Merriweather"/>
                <a:cs typeface="Merriweather"/>
                <a:sym typeface="Merriweather"/>
              </a:rPr>
              <a:t>TYÖHYVINVOINTIIN VAIKUTTAA../MIHIN VOIMME VAIKUTTAA...</a:t>
            </a:r>
            <a:endParaRPr sz="1800">
              <a:latin typeface="Merriweather"/>
              <a:ea typeface="Merriweather"/>
              <a:cs typeface="Merriweather"/>
              <a:sym typeface="Merriweather"/>
            </a:endParaRPr>
          </a:p>
        </p:txBody>
      </p:sp>
      <p:sp>
        <p:nvSpPr>
          <p:cNvPr id="79" name="Google Shape;79;g18f473cb611_0_3"/>
          <p:cNvSpPr txBox="1"/>
          <p:nvPr>
            <p:ph idx="1" type="body"/>
          </p:nvPr>
        </p:nvSpPr>
        <p:spPr>
          <a:xfrm>
            <a:off x="311700" y="854750"/>
            <a:ext cx="8520600" cy="355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fi" sz="1400" u="sng">
                <a:latin typeface="Arial"/>
                <a:ea typeface="Arial"/>
                <a:cs typeface="Arial"/>
                <a:sym typeface="Arial"/>
              </a:rPr>
              <a:t>TYÖHYVINVOINTIIN VAIKUTTAA:</a:t>
            </a:r>
            <a:endParaRPr sz="1400" u="sng">
              <a:latin typeface="Arial"/>
              <a:ea typeface="Arial"/>
              <a:cs typeface="Arial"/>
              <a:sym typeface="Arial"/>
            </a:endParaRPr>
          </a:p>
          <a:p>
            <a:pPr indent="0" lvl="0" marL="0" rtl="0" algn="l">
              <a:lnSpc>
                <a:spcPct val="115000"/>
              </a:lnSpc>
              <a:spcBef>
                <a:spcPts val="1600"/>
              </a:spcBef>
              <a:spcAft>
                <a:spcPts val="0"/>
              </a:spcAft>
              <a:buSzPts val="1800"/>
              <a:buNone/>
            </a:pPr>
            <a:r>
              <a:rPr lang="fi" sz="1400">
                <a:latin typeface="Arial"/>
                <a:ea typeface="Arial"/>
                <a:cs typeface="Arial"/>
                <a:sym typeface="Arial"/>
              </a:rPr>
              <a:t>Työhön liittyen hyvinvointiin vaikuttavat: </a:t>
            </a:r>
            <a:endParaRPr sz="1400">
              <a:latin typeface="Arial"/>
              <a:ea typeface="Arial"/>
              <a:cs typeface="Arial"/>
              <a:sym typeface="Arial"/>
            </a:endParaRPr>
          </a:p>
          <a:p>
            <a:pPr indent="0" lvl="0" marL="0" rtl="0" algn="l">
              <a:lnSpc>
                <a:spcPct val="115000"/>
              </a:lnSpc>
              <a:spcBef>
                <a:spcPts val="1600"/>
              </a:spcBef>
              <a:spcAft>
                <a:spcPts val="0"/>
              </a:spcAft>
              <a:buSzPts val="1800"/>
              <a:buNone/>
            </a:pPr>
            <a:r>
              <a:rPr lang="fi" sz="1400">
                <a:latin typeface="Arial"/>
                <a:ea typeface="Arial"/>
                <a:cs typeface="Arial"/>
                <a:sym typeface="Arial"/>
              </a:rPr>
              <a:t>Omassa elämässäni työhyvinvointiin vaikuttavat: </a:t>
            </a:r>
            <a:endParaRPr sz="1400">
              <a:latin typeface="Arial"/>
              <a:ea typeface="Arial"/>
              <a:cs typeface="Arial"/>
              <a:sym typeface="Arial"/>
            </a:endParaRPr>
          </a:p>
          <a:p>
            <a:pPr indent="0" lvl="0" marL="0" rtl="0" algn="l">
              <a:lnSpc>
                <a:spcPct val="115000"/>
              </a:lnSpc>
              <a:spcBef>
                <a:spcPts val="1600"/>
              </a:spcBef>
              <a:spcAft>
                <a:spcPts val="0"/>
              </a:spcAft>
              <a:buSzPts val="1800"/>
              <a:buNone/>
            </a:pPr>
            <a:r>
              <a:rPr lang="fi" sz="1400" u="sng">
                <a:latin typeface="Arial"/>
                <a:ea typeface="Arial"/>
                <a:cs typeface="Arial"/>
                <a:sym typeface="Arial"/>
              </a:rPr>
              <a:t>MIHIN VOIMME VAIKUTTAA?:</a:t>
            </a:r>
            <a:endParaRPr sz="1400" u="sng">
              <a:latin typeface="Arial"/>
              <a:ea typeface="Arial"/>
              <a:cs typeface="Arial"/>
              <a:sym typeface="Arial"/>
            </a:endParaRPr>
          </a:p>
          <a:p>
            <a:pPr indent="0" lvl="0" marL="0" rtl="0" algn="l">
              <a:lnSpc>
                <a:spcPct val="115000"/>
              </a:lnSpc>
              <a:spcBef>
                <a:spcPts val="1600"/>
              </a:spcBef>
              <a:spcAft>
                <a:spcPts val="0"/>
              </a:spcAft>
              <a:buSzPts val="1800"/>
              <a:buNone/>
            </a:pPr>
            <a:r>
              <a:rPr lang="fi" sz="1400">
                <a:latin typeface="Arial"/>
                <a:ea typeface="Arial"/>
                <a:cs typeface="Arial"/>
                <a:sym typeface="Arial"/>
              </a:rPr>
              <a:t>Tähän asiaan voi vaikuttaa -&gt; Millä tavalla? -&gt; Kuka ja Ketkä?</a:t>
            </a:r>
            <a:endParaRPr sz="1400">
              <a:latin typeface="Arial"/>
              <a:ea typeface="Arial"/>
              <a:cs typeface="Arial"/>
              <a:sym typeface="Arial"/>
            </a:endParaRPr>
          </a:p>
          <a:p>
            <a:pPr indent="0" lvl="0" marL="0" rtl="0" algn="l">
              <a:lnSpc>
                <a:spcPct val="115000"/>
              </a:lnSpc>
              <a:spcBef>
                <a:spcPts val="1600"/>
              </a:spcBef>
              <a:spcAft>
                <a:spcPts val="0"/>
              </a:spcAft>
              <a:buSzPts val="1800"/>
              <a:buNone/>
            </a:pPr>
            <a:r>
              <a:rPr lang="fi" sz="1400">
                <a:latin typeface="Arial"/>
                <a:ea typeface="Arial"/>
                <a:cs typeface="Arial"/>
                <a:sym typeface="Arial"/>
              </a:rPr>
              <a:t>Tähän asiaan ei voi nyt vaikuttaa mutta -&gt; Koska, Kuka, Miten?</a:t>
            </a:r>
            <a:endParaRPr sz="1400">
              <a:latin typeface="Arial"/>
              <a:ea typeface="Arial"/>
              <a:cs typeface="Arial"/>
              <a:sym typeface="Arial"/>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sp>
        <p:nvSpPr>
          <p:cNvPr id="80" name="Google Shape;80;g18f473cb611_0_3"/>
          <p:cNvSpPr txBox="1"/>
          <p:nvPr/>
        </p:nvSpPr>
        <p:spPr>
          <a:xfrm rot="679227">
            <a:off x="5916046" y="2516313"/>
            <a:ext cx="3848269" cy="112833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fi" sz="2000" u="none" cap="none" strike="noStrike">
                <a:solidFill>
                  <a:srgbClr val="000000"/>
                </a:solidFill>
                <a:latin typeface="Caveat"/>
                <a:ea typeface="Caveat"/>
                <a:cs typeface="Caveat"/>
                <a:sym typeface="Caveat"/>
              </a:rPr>
              <a:t>Työn ja työyhteisön kehittäminen </a:t>
            </a:r>
            <a:endParaRPr b="0" i="0" sz="2000" u="none" cap="none" strike="noStrike">
              <a:solidFill>
                <a:srgbClr val="000000"/>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2000"/>
              <a:buFont typeface="Arial"/>
              <a:buNone/>
            </a:pPr>
            <a:r>
              <a:rPr b="0" i="0" lang="fi" sz="2000" u="none" cap="none" strike="noStrike">
                <a:solidFill>
                  <a:srgbClr val="000000"/>
                </a:solidFill>
                <a:latin typeface="Caveat"/>
                <a:ea typeface="Caveat"/>
                <a:cs typeface="Caveat"/>
                <a:sym typeface="Caveat"/>
              </a:rPr>
              <a:t>sekä henkilökohtainen elämä </a:t>
            </a:r>
            <a:endParaRPr b="0" i="0" sz="2000" u="none" cap="none" strike="noStrike">
              <a:solidFill>
                <a:srgbClr val="000000"/>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2000"/>
              <a:buFont typeface="Arial"/>
              <a:buNone/>
            </a:pPr>
            <a:r>
              <a:rPr b="0" i="0" lang="fi" sz="2000" u="none" cap="none" strike="noStrike">
                <a:solidFill>
                  <a:srgbClr val="000000"/>
                </a:solidFill>
                <a:latin typeface="Caveat"/>
                <a:ea typeface="Caveat"/>
                <a:cs typeface="Caveat"/>
                <a:sym typeface="Caveat"/>
              </a:rPr>
              <a:t>-&gt; Työhyvinvointi</a:t>
            </a:r>
            <a:endParaRPr b="0" i="0" sz="2000" u="none" cap="none" strike="noStrike">
              <a:solidFill>
                <a:srgbClr val="000000"/>
              </a:solidFill>
              <a:latin typeface="Caveat"/>
              <a:ea typeface="Caveat"/>
              <a:cs typeface="Caveat"/>
              <a:sym typeface="Cave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g18f473cb611_0_54"/>
          <p:cNvPicPr preferRelativeResize="0"/>
          <p:nvPr/>
        </p:nvPicPr>
        <p:blipFill rotWithShape="1">
          <a:blip r:embed="rId3">
            <a:alphaModFix/>
          </a:blip>
          <a:srcRect b="0" l="0" r="0" t="0"/>
          <a:stretch/>
        </p:blipFill>
        <p:spPr>
          <a:xfrm>
            <a:off x="0" y="-1"/>
            <a:ext cx="9144000" cy="5143500"/>
          </a:xfrm>
          <a:prstGeom prst="rect">
            <a:avLst/>
          </a:prstGeom>
          <a:noFill/>
          <a:ln>
            <a:noFill/>
          </a:ln>
        </p:spPr>
      </p:pic>
      <p:sp>
        <p:nvSpPr>
          <p:cNvPr id="86" name="Google Shape;86;g18f473cb611_0_54"/>
          <p:cNvSpPr/>
          <p:nvPr/>
        </p:nvSpPr>
        <p:spPr>
          <a:xfrm>
            <a:off x="3294750" y="4220550"/>
            <a:ext cx="2291800" cy="520875"/>
          </a:xfrm>
          <a:prstGeom prst="flowChart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i" sz="1400" u="none" cap="none" strike="noStrike">
                <a:solidFill>
                  <a:srgbClr val="000000"/>
                </a:solidFill>
                <a:latin typeface="Arial"/>
                <a:ea typeface="Arial"/>
                <a:cs typeface="Arial"/>
                <a:sym typeface="Arial"/>
              </a:rPr>
              <a:t>TYÖKYKY</a:t>
            </a:r>
            <a:endParaRPr b="1" i="0" sz="1400" u="none" cap="none" strike="noStrike">
              <a:solidFill>
                <a:srgbClr val="000000"/>
              </a:solidFill>
              <a:latin typeface="Arial"/>
              <a:ea typeface="Arial"/>
              <a:cs typeface="Arial"/>
              <a:sym typeface="Arial"/>
            </a:endParaRPr>
          </a:p>
        </p:txBody>
      </p:sp>
      <p:sp>
        <p:nvSpPr>
          <p:cNvPr id="87" name="Google Shape;87;g18f473cb611_0_54"/>
          <p:cNvSpPr/>
          <p:nvPr/>
        </p:nvSpPr>
        <p:spPr>
          <a:xfrm>
            <a:off x="2760875" y="3565600"/>
            <a:ext cx="3359550" cy="520875"/>
          </a:xfrm>
          <a:prstGeom prst="flowChart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fi" sz="2400" u="none" cap="none" strike="noStrike">
                <a:solidFill>
                  <a:srgbClr val="000000"/>
                </a:solidFill>
                <a:latin typeface="Arial"/>
                <a:ea typeface="Arial"/>
                <a:cs typeface="Arial"/>
                <a:sym typeface="Arial"/>
              </a:rPr>
              <a:t>TYÖHYVINVOINTI</a:t>
            </a:r>
            <a:endParaRPr b="1" i="0" sz="2400" u="none" cap="none" strike="noStrike">
              <a:solidFill>
                <a:srgbClr val="000000"/>
              </a:solidFill>
              <a:latin typeface="Arial"/>
              <a:ea typeface="Arial"/>
              <a:cs typeface="Arial"/>
              <a:sym typeface="Arial"/>
            </a:endParaRPr>
          </a:p>
        </p:txBody>
      </p:sp>
      <p:sp>
        <p:nvSpPr>
          <p:cNvPr id="88" name="Google Shape;88;g18f473cb611_0_54"/>
          <p:cNvSpPr/>
          <p:nvPr/>
        </p:nvSpPr>
        <p:spPr>
          <a:xfrm>
            <a:off x="6341800" y="170850"/>
            <a:ext cx="2500200" cy="195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i" sz="1400" u="none" cap="none" strike="noStrike">
                <a:solidFill>
                  <a:srgbClr val="000000"/>
                </a:solidFill>
                <a:latin typeface="Arial"/>
                <a:ea typeface="Arial"/>
                <a:cs typeface="Arial"/>
                <a:sym typeface="Arial"/>
              </a:rPr>
              <a:t>MINÄ</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Toimintakyky</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Voimavarat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Sosiaaliset taidot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Elämäntilanne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Osaaminen</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Terveys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Motivaatio</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Arvot</a:t>
            </a:r>
            <a:endParaRPr b="0" i="0" sz="1400" u="none" cap="none" strike="noStrike">
              <a:solidFill>
                <a:srgbClr val="000000"/>
              </a:solidFill>
              <a:latin typeface="Arial"/>
              <a:ea typeface="Arial"/>
              <a:cs typeface="Arial"/>
              <a:sym typeface="Arial"/>
            </a:endParaRPr>
          </a:p>
        </p:txBody>
      </p:sp>
      <p:sp>
        <p:nvSpPr>
          <p:cNvPr id="89" name="Google Shape;89;g18f473cb611_0_54"/>
          <p:cNvSpPr/>
          <p:nvPr/>
        </p:nvSpPr>
        <p:spPr>
          <a:xfrm>
            <a:off x="78450" y="170850"/>
            <a:ext cx="3008100" cy="195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i" sz="1400" u="none" cap="none" strike="noStrike">
                <a:solidFill>
                  <a:srgbClr val="000000"/>
                </a:solidFill>
                <a:latin typeface="Arial"/>
                <a:ea typeface="Arial"/>
                <a:cs typeface="Arial"/>
                <a:sym typeface="Arial"/>
              </a:rPr>
              <a:t>TYÖYHTEISÖ</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Turvallisuus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Ilmapiiri</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Yhteistyö ja sosiaalinen tuki</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Työnjako ja organisointi</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Johtajuus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Vuorovaikutus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Arvot ja pelisäännöt</a:t>
            </a:r>
            <a:endParaRPr b="0" i="0" sz="1400" u="none" cap="none" strike="noStrike">
              <a:solidFill>
                <a:srgbClr val="000000"/>
              </a:solidFill>
              <a:latin typeface="Arial"/>
              <a:ea typeface="Arial"/>
              <a:cs typeface="Arial"/>
              <a:sym typeface="Arial"/>
            </a:endParaRPr>
          </a:p>
        </p:txBody>
      </p:sp>
      <p:sp>
        <p:nvSpPr>
          <p:cNvPr id="90" name="Google Shape;90;g18f473cb611_0_54"/>
          <p:cNvSpPr/>
          <p:nvPr/>
        </p:nvSpPr>
        <p:spPr>
          <a:xfrm>
            <a:off x="6341800" y="2319425"/>
            <a:ext cx="2802300" cy="227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i" sz="1400" u="none" cap="none" strike="noStrike">
                <a:solidFill>
                  <a:srgbClr val="000000"/>
                </a:solidFill>
                <a:latin typeface="Arial"/>
                <a:ea typeface="Arial"/>
                <a:cs typeface="Arial"/>
                <a:sym typeface="Arial"/>
              </a:rPr>
              <a:t>KOKEMUS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Työn vaativuus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Työmenetelmät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Työn hallinta ja osaaminen</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Työn mielekkyys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Vaikutusmahdollisuudet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Työn henk. ja fyys kuormittavuus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Työvälineet ja työolot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fi" sz="1400" u="none" cap="none" strike="noStrike">
                <a:solidFill>
                  <a:srgbClr val="000000"/>
                </a:solidFill>
                <a:latin typeface="Arial"/>
                <a:ea typeface="Arial"/>
                <a:cs typeface="Arial"/>
                <a:sym typeface="Arial"/>
              </a:rPr>
              <a:t>Uralla eteneminen</a:t>
            </a:r>
            <a:endParaRPr b="0" i="0" sz="1400" u="none" cap="none" strike="noStrike">
              <a:solidFill>
                <a:srgbClr val="000000"/>
              </a:solidFill>
              <a:latin typeface="Arial"/>
              <a:ea typeface="Arial"/>
              <a:cs typeface="Arial"/>
              <a:sym typeface="Arial"/>
            </a:endParaRPr>
          </a:p>
        </p:txBody>
      </p:sp>
      <p:sp>
        <p:nvSpPr>
          <p:cNvPr id="91" name="Google Shape;91;g18f473cb611_0_54"/>
          <p:cNvSpPr txBox="1"/>
          <p:nvPr/>
        </p:nvSpPr>
        <p:spPr>
          <a:xfrm rot="-912898">
            <a:off x="55401" y="2059279"/>
            <a:ext cx="3229293" cy="85431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fi" sz="2800" u="none" cap="none" strike="noStrike">
                <a:solidFill>
                  <a:srgbClr val="FFFFFF"/>
                </a:solidFill>
                <a:latin typeface="Caveat"/>
                <a:ea typeface="Caveat"/>
                <a:cs typeface="Caveat"/>
                <a:sym typeface="Caveat"/>
              </a:rPr>
              <a:t>Tietoista, suunnitelmallista</a:t>
            </a:r>
            <a:endParaRPr b="0" i="0" sz="2800" u="none" cap="none" strike="noStrike">
              <a:solidFill>
                <a:srgbClr val="FFFFFF"/>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2800"/>
              <a:buFont typeface="Arial"/>
              <a:buNone/>
            </a:pPr>
            <a:r>
              <a:rPr b="0" i="0" lang="fi" sz="2800" u="none" cap="none" strike="noStrike">
                <a:solidFill>
                  <a:srgbClr val="FFFFFF"/>
                </a:solidFill>
                <a:latin typeface="Caveat"/>
                <a:ea typeface="Caveat"/>
                <a:cs typeface="Caveat"/>
                <a:sym typeface="Caveat"/>
              </a:rPr>
              <a:t>arjessa läsnä olevaa,</a:t>
            </a:r>
            <a:endParaRPr b="0" i="0" sz="2800" u="none" cap="none" strike="noStrike">
              <a:solidFill>
                <a:srgbClr val="FFFFFF"/>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2800"/>
              <a:buFont typeface="Arial"/>
              <a:buNone/>
            </a:pPr>
            <a:r>
              <a:rPr b="0" i="0" lang="fi" sz="2800" u="none" cap="none" strike="noStrike">
                <a:solidFill>
                  <a:srgbClr val="FFFFFF"/>
                </a:solidFill>
                <a:latin typeface="Caveat"/>
                <a:ea typeface="Caveat"/>
                <a:cs typeface="Caveat"/>
                <a:sym typeface="Caveat"/>
              </a:rPr>
              <a:t>hyvin johdettua, tulee näkyväksi</a:t>
            </a:r>
            <a:endParaRPr b="0" i="0" sz="2800" u="none" cap="none" strike="noStrike">
              <a:solidFill>
                <a:srgbClr val="FFFFFF"/>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2800"/>
              <a:buFont typeface="Arial"/>
              <a:buNone/>
            </a:pPr>
            <a:r>
              <a:rPr b="0" i="0" lang="fi" sz="2800" u="none" cap="none" strike="noStrike">
                <a:solidFill>
                  <a:srgbClr val="FFFFFF"/>
                </a:solidFill>
                <a:latin typeface="Caveat"/>
                <a:ea typeface="Caveat"/>
                <a:cs typeface="Caveat"/>
                <a:sym typeface="Caveat"/>
              </a:rPr>
              <a:t> työn imuna</a:t>
            </a:r>
            <a:endParaRPr b="0" i="0" sz="2800" u="none" cap="none" strike="noStrike">
              <a:solidFill>
                <a:srgbClr val="FFFFFF"/>
              </a:solidFill>
              <a:latin typeface="Caveat"/>
              <a:ea typeface="Caveat"/>
              <a:cs typeface="Caveat"/>
              <a:sym typeface="Cave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18f473cb611_0_1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fi">
                <a:latin typeface="Merriweather"/>
                <a:ea typeface="Merriweather"/>
                <a:cs typeface="Merriweather"/>
                <a:sym typeface="Merriweather"/>
              </a:rPr>
              <a:t>Yleiset tehtävät ja vastuut työyhteisössä</a:t>
            </a:r>
            <a:endParaRPr/>
          </a:p>
        </p:txBody>
      </p:sp>
      <p:sp>
        <p:nvSpPr>
          <p:cNvPr id="97" name="Google Shape;97;g18f473cb611_0_16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Arial"/>
              <a:buChar char="●"/>
            </a:pPr>
            <a:r>
              <a:rPr lang="fi" sz="1200">
                <a:latin typeface="Arial"/>
                <a:ea typeface="Arial"/>
                <a:cs typeface="Arial"/>
                <a:sym typeface="Arial"/>
              </a:rPr>
              <a:t>JOHTO:Vastaa yrityksen toiminnan rakenteista ja työhyvinvointijohtamisesta, asettaa tavoitteet ja seuraa valittuja mittareita</a:t>
            </a:r>
            <a:endParaRPr sz="1200">
              <a:latin typeface="Arial"/>
              <a:ea typeface="Arial"/>
              <a:cs typeface="Arial"/>
              <a:sym typeface="Arial"/>
            </a:endParaRPr>
          </a:p>
          <a:p>
            <a:pPr indent="-304800" lvl="0" marL="457200" rtl="0" algn="l">
              <a:lnSpc>
                <a:spcPct val="100000"/>
              </a:lnSpc>
              <a:spcBef>
                <a:spcPts val="0"/>
              </a:spcBef>
              <a:spcAft>
                <a:spcPts val="0"/>
              </a:spcAft>
              <a:buSzPts val="1200"/>
              <a:buFont typeface="Arial"/>
              <a:buChar char="●"/>
            </a:pPr>
            <a:r>
              <a:rPr lang="fi" sz="1200">
                <a:latin typeface="Arial"/>
                <a:ea typeface="Arial"/>
                <a:cs typeface="Arial"/>
                <a:sym typeface="Arial"/>
              </a:rPr>
              <a:t>HR:Vastaa henkilöstö-ja lähijohtaminen ovat kunnossa ja toimintamalleista käytännössä. Seuraa tunnuslukuja (mm. sairastavuus, tapaturmat ja eläköityminen)</a:t>
            </a:r>
            <a:endParaRPr sz="1200">
              <a:latin typeface="Arial"/>
              <a:ea typeface="Arial"/>
              <a:cs typeface="Arial"/>
              <a:sym typeface="Arial"/>
            </a:endParaRPr>
          </a:p>
          <a:p>
            <a:pPr indent="-304800" lvl="0" marL="457200" rtl="0" algn="l">
              <a:lnSpc>
                <a:spcPct val="100000"/>
              </a:lnSpc>
              <a:spcBef>
                <a:spcPts val="0"/>
              </a:spcBef>
              <a:spcAft>
                <a:spcPts val="0"/>
              </a:spcAft>
              <a:buSzPts val="1200"/>
              <a:buFont typeface="Arial"/>
              <a:buChar char="●"/>
            </a:pPr>
            <a:r>
              <a:rPr lang="fi" sz="1200">
                <a:latin typeface="Arial"/>
                <a:ea typeface="Arial"/>
                <a:cs typeface="Arial"/>
                <a:sym typeface="Arial"/>
              </a:rPr>
              <a:t>ESIHENKILÖ: Huolehtii, että lähijohtaminen on hyvässä kunnossa. Seuraa henkilöstön työkykyisyyttä ja osaa ottaa työkyky-asiat puheeksi sekä hakea lisätietoa.</a:t>
            </a:r>
            <a:endParaRPr sz="1200">
              <a:latin typeface="Arial"/>
              <a:ea typeface="Arial"/>
              <a:cs typeface="Arial"/>
              <a:sym typeface="Arial"/>
            </a:endParaRPr>
          </a:p>
          <a:p>
            <a:pPr indent="-304800" lvl="0" marL="457200" rtl="0" algn="l">
              <a:lnSpc>
                <a:spcPct val="100000"/>
              </a:lnSpc>
              <a:spcBef>
                <a:spcPts val="0"/>
              </a:spcBef>
              <a:spcAft>
                <a:spcPts val="0"/>
              </a:spcAft>
              <a:buSzPts val="1200"/>
              <a:buFont typeface="Arial"/>
              <a:buChar char="●"/>
            </a:pPr>
            <a:r>
              <a:rPr lang="fi" sz="1200">
                <a:latin typeface="Arial"/>
                <a:ea typeface="Arial"/>
                <a:cs typeface="Arial"/>
                <a:sym typeface="Arial"/>
              </a:rPr>
              <a:t>TYÖNTEKIJÄ: Ottaa työhön liittyvät kehittämisajatukset puheeksi työyhteisössä. Pitää huolta itsestään ja osaamisestaan ja hakee tarvittaessa apua.</a:t>
            </a:r>
            <a:endParaRPr sz="1200">
              <a:latin typeface="Arial"/>
              <a:ea typeface="Arial"/>
              <a:cs typeface="Arial"/>
              <a:sym typeface="Arial"/>
            </a:endParaRPr>
          </a:p>
          <a:p>
            <a:pPr indent="-304800" lvl="0" marL="457200" rtl="0" algn="l">
              <a:lnSpc>
                <a:spcPct val="100000"/>
              </a:lnSpc>
              <a:spcBef>
                <a:spcPts val="0"/>
              </a:spcBef>
              <a:spcAft>
                <a:spcPts val="0"/>
              </a:spcAft>
              <a:buSzPts val="1200"/>
              <a:buFont typeface="Arial"/>
              <a:buChar char="●"/>
            </a:pPr>
            <a:r>
              <a:rPr lang="fi" sz="1200">
                <a:latin typeface="Arial"/>
                <a:ea typeface="Arial"/>
                <a:cs typeface="Arial"/>
                <a:sym typeface="Arial"/>
              </a:rPr>
              <a:t>TYÖSUOJELU- JA LUOTTAMUSMIEHET: Tuovat esille kehittämistarpeet työssä, työympäristössä ja työntekijöiden hyvinvoinnissa. Ehdottavat ratkaisuja toiminnan kehittämiseen.</a:t>
            </a:r>
            <a:endParaRPr/>
          </a:p>
        </p:txBody>
      </p:sp>
      <p:sp>
        <p:nvSpPr>
          <p:cNvPr id="98" name="Google Shape;98;g18f473cb611_0_16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Arial"/>
              <a:buChar char="●"/>
            </a:pPr>
            <a:r>
              <a:rPr lang="fi" sz="1200">
                <a:latin typeface="Arial"/>
                <a:ea typeface="Arial"/>
                <a:cs typeface="Arial"/>
                <a:sym typeface="Arial"/>
              </a:rPr>
              <a:t>TYÖTERVEYSHUOLTO: Tarjoaa lakisääteisen, ennaltaehkäisevän työterveys-palvelun yrityksen riskien ja tarpeiden mukaan. Hoitaa sairaudet ja tapaturmat. On tukena elämäntapoihin, terveyteen ja työyhteisön toimivuuteen liittyvissä kysymyksissä. Osallistuu suunnitteluun ja tuottaa osaltaan raportteja ja tunnuslukuja.</a:t>
            </a:r>
            <a:endParaRPr sz="1200">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lang="fi" sz="1200">
                <a:latin typeface="Arial"/>
                <a:ea typeface="Arial"/>
                <a:cs typeface="Arial"/>
                <a:sym typeface="Arial"/>
              </a:rPr>
              <a:t>TYÖHYVINVOINNIN YHTEISTYÖKUMPPANI Valmentaa ja kouluttaa asiakkaidensa vastuuhenkilöitä työkykyjohtamisessa, henkilökuntaa itsensä johtamisessa ja valituissa hyvinvointiteemoissa. Tuottaa tietoa ja asiantuntijatukea työhyvinvoinnin edistämiseen ja toimii kumppanina työhyvinvoinnin strategiatyössä.</a:t>
            </a:r>
            <a:endParaRPr sz="1200">
              <a:latin typeface="Arial"/>
              <a:ea typeface="Arial"/>
              <a:cs typeface="Arial"/>
              <a:sym typeface="Arial"/>
            </a:endParaRPr>
          </a:p>
          <a:p>
            <a:pPr indent="0" lvl="0" marL="0" rtl="0" algn="l">
              <a:lnSpc>
                <a:spcPct val="115000"/>
              </a:lnSpc>
              <a:spcBef>
                <a:spcPts val="1600"/>
              </a:spcBef>
              <a:spcAft>
                <a:spcPts val="1600"/>
              </a:spcAft>
              <a:buSzPts val="14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18f473cb611_0_10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Työhyvinvointiriskit</a:t>
            </a:r>
            <a:endParaRPr>
              <a:latin typeface="Merriweather"/>
              <a:ea typeface="Merriweather"/>
              <a:cs typeface="Merriweather"/>
              <a:sym typeface="Merriweather"/>
            </a:endParaRPr>
          </a:p>
        </p:txBody>
      </p:sp>
      <p:sp>
        <p:nvSpPr>
          <p:cNvPr id="104" name="Google Shape;104;g18f473cb611_0_109"/>
          <p:cNvSpPr txBox="1"/>
          <p:nvPr>
            <p:ph idx="1" type="body"/>
          </p:nvPr>
        </p:nvSpPr>
        <p:spPr>
          <a:xfrm>
            <a:off x="311700" y="952150"/>
            <a:ext cx="3999900" cy="361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fi" sz="1200">
                <a:latin typeface="Arial"/>
                <a:ea typeface="Arial"/>
                <a:cs typeface="Arial"/>
                <a:sym typeface="Arial"/>
              </a:rPr>
              <a:t>Yksilölliset riskit</a:t>
            </a:r>
            <a:endParaRPr b="1" sz="1200">
              <a:latin typeface="Arial"/>
              <a:ea typeface="Arial"/>
              <a:cs typeface="Arial"/>
              <a:sym typeface="Arial"/>
            </a:endParaRPr>
          </a:p>
          <a:p>
            <a:pPr indent="0" lvl="0" marL="0" rtl="0" algn="l">
              <a:lnSpc>
                <a:spcPct val="115000"/>
              </a:lnSpc>
              <a:spcBef>
                <a:spcPts val="1600"/>
              </a:spcBef>
              <a:spcAft>
                <a:spcPts val="0"/>
              </a:spcAft>
              <a:buSzPts val="1400"/>
              <a:buNone/>
            </a:pPr>
            <a:r>
              <a:rPr b="1" lang="fi" sz="1200">
                <a:latin typeface="Arial"/>
                <a:ea typeface="Arial"/>
                <a:cs typeface="Arial"/>
                <a:sym typeface="Arial"/>
              </a:rPr>
              <a:t>esim. Alkoholi- ja huumeongelmat, psyykkiset ja fyysiset sairaudet, elämänkriisit, työn ulkopuolisista seikoista johtuva uupuminen, viestintä- ja vuorovaikutushaasteet, tehtävien laiminlyönti, erilaiset rikkomukset</a:t>
            </a:r>
            <a:endParaRPr b="1" sz="1200">
              <a:latin typeface="Arial"/>
              <a:ea typeface="Arial"/>
              <a:cs typeface="Arial"/>
              <a:sym typeface="Arial"/>
            </a:endParaRPr>
          </a:p>
          <a:p>
            <a:pPr indent="0" lvl="0" marL="0" rtl="0" algn="l">
              <a:lnSpc>
                <a:spcPct val="115000"/>
              </a:lnSpc>
              <a:spcBef>
                <a:spcPts val="1600"/>
              </a:spcBef>
              <a:spcAft>
                <a:spcPts val="0"/>
              </a:spcAft>
              <a:buSzPts val="1400"/>
              <a:buNone/>
            </a:pPr>
            <a:r>
              <a:rPr b="1" lang="fi" sz="1200">
                <a:latin typeface="Arial"/>
                <a:ea typeface="Arial"/>
                <a:cs typeface="Arial"/>
                <a:sym typeface="Arial"/>
              </a:rPr>
              <a:t>Yhteisölliset riskit</a:t>
            </a:r>
            <a:endParaRPr b="1" sz="1200">
              <a:latin typeface="Arial"/>
              <a:ea typeface="Arial"/>
              <a:cs typeface="Arial"/>
              <a:sym typeface="Arial"/>
            </a:endParaRPr>
          </a:p>
          <a:p>
            <a:pPr indent="0" lvl="0" marL="0" rtl="0" algn="l">
              <a:lnSpc>
                <a:spcPct val="115000"/>
              </a:lnSpc>
              <a:spcBef>
                <a:spcPts val="1600"/>
              </a:spcBef>
              <a:spcAft>
                <a:spcPts val="1600"/>
              </a:spcAft>
              <a:buSzPts val="1400"/>
              <a:buNone/>
            </a:pPr>
            <a:r>
              <a:rPr b="1" lang="fi" sz="1200">
                <a:latin typeface="Arial"/>
                <a:ea typeface="Arial"/>
                <a:cs typeface="Arial"/>
                <a:sym typeface="Arial"/>
              </a:rPr>
              <a:t>esim. yksilöiden ja ryhmien väliset ristiriidat, kiusaaminen, muutosten ja uudistusten aiheuttamat epäselvyydet, työperäinen uupuminen, johtajuusongelmat, viestintäongelmat, puhumaton työyhteisö</a:t>
            </a:r>
            <a:endParaRPr b="1" sz="1200">
              <a:latin typeface="Arial"/>
              <a:ea typeface="Arial"/>
              <a:cs typeface="Arial"/>
              <a:sym typeface="Arial"/>
            </a:endParaRPr>
          </a:p>
        </p:txBody>
      </p:sp>
      <p:sp>
        <p:nvSpPr>
          <p:cNvPr id="105" name="Google Shape;105;g18f473cb611_0_10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fi">
                <a:latin typeface="Arial"/>
                <a:ea typeface="Arial"/>
                <a:cs typeface="Arial"/>
                <a:sym typeface="Arial"/>
              </a:rPr>
              <a:t>Riskien tunnistaminen (tavoite -&gt; riski):</a:t>
            </a:r>
            <a:endParaRPr b="1">
              <a:latin typeface="Arial"/>
              <a:ea typeface="Arial"/>
              <a:cs typeface="Arial"/>
              <a:sym typeface="Arial"/>
            </a:endParaRPr>
          </a:p>
          <a:p>
            <a:pPr indent="0" lvl="0" marL="0" rtl="0" algn="l">
              <a:lnSpc>
                <a:spcPct val="115000"/>
              </a:lnSpc>
              <a:spcBef>
                <a:spcPts val="1600"/>
              </a:spcBef>
              <a:spcAft>
                <a:spcPts val="0"/>
              </a:spcAft>
              <a:buSzPts val="1400"/>
              <a:buNone/>
            </a:pPr>
            <a:r>
              <a:t/>
            </a:r>
            <a:endParaRPr b="1" sz="1200">
              <a:latin typeface="Arial"/>
              <a:ea typeface="Arial"/>
              <a:cs typeface="Arial"/>
              <a:sym typeface="Arial"/>
            </a:endParaRPr>
          </a:p>
          <a:p>
            <a:pPr indent="0" lvl="0" marL="0" rtl="0" algn="l">
              <a:lnSpc>
                <a:spcPct val="115000"/>
              </a:lnSpc>
              <a:spcBef>
                <a:spcPts val="1600"/>
              </a:spcBef>
              <a:spcAft>
                <a:spcPts val="0"/>
              </a:spcAft>
              <a:buSzPts val="1400"/>
              <a:buNone/>
            </a:pPr>
            <a:r>
              <a:rPr b="1" lang="fi">
                <a:latin typeface="Arial"/>
                <a:ea typeface="Arial"/>
                <a:cs typeface="Arial"/>
                <a:sym typeface="Arial"/>
              </a:rPr>
              <a:t>Työergonomia</a:t>
            </a:r>
            <a:endParaRPr b="1">
              <a:latin typeface="Arial"/>
              <a:ea typeface="Arial"/>
              <a:cs typeface="Arial"/>
              <a:sym typeface="Arial"/>
            </a:endParaRPr>
          </a:p>
          <a:p>
            <a:pPr indent="0" lvl="0" marL="0" rtl="0" algn="l">
              <a:lnSpc>
                <a:spcPct val="115000"/>
              </a:lnSpc>
              <a:spcBef>
                <a:spcPts val="1600"/>
              </a:spcBef>
              <a:spcAft>
                <a:spcPts val="0"/>
              </a:spcAft>
              <a:buSzPts val="1400"/>
              <a:buNone/>
            </a:pPr>
            <a:r>
              <a:t/>
            </a:r>
            <a:endParaRPr b="1" sz="1200">
              <a:latin typeface="Arial"/>
              <a:ea typeface="Arial"/>
              <a:cs typeface="Arial"/>
              <a:sym typeface="Arial"/>
            </a:endParaRPr>
          </a:p>
          <a:p>
            <a:pPr indent="0" lvl="0" marL="0" rtl="0" algn="l">
              <a:lnSpc>
                <a:spcPct val="115000"/>
              </a:lnSpc>
              <a:spcBef>
                <a:spcPts val="1600"/>
              </a:spcBef>
              <a:spcAft>
                <a:spcPts val="0"/>
              </a:spcAft>
              <a:buSzPts val="1400"/>
              <a:buNone/>
            </a:pPr>
            <a:r>
              <a:rPr b="1" lang="fi">
                <a:latin typeface="Arial"/>
                <a:ea typeface="Arial"/>
                <a:cs typeface="Arial"/>
                <a:sym typeface="Arial"/>
              </a:rPr>
              <a:t>Riskien hallinta: </a:t>
            </a:r>
            <a:endParaRPr b="1" sz="1200">
              <a:latin typeface="Arial"/>
              <a:ea typeface="Arial"/>
              <a:cs typeface="Arial"/>
              <a:sym typeface="Arial"/>
            </a:endParaRPr>
          </a:p>
          <a:p>
            <a:pPr indent="0" lvl="0" marL="0" rtl="0" algn="l">
              <a:lnSpc>
                <a:spcPct val="115000"/>
              </a:lnSpc>
              <a:spcBef>
                <a:spcPts val="1600"/>
              </a:spcBef>
              <a:spcAft>
                <a:spcPts val="0"/>
              </a:spcAft>
              <a:buSzPts val="1400"/>
              <a:buNone/>
            </a:pPr>
            <a:r>
              <a:t/>
            </a:r>
            <a:endParaRPr b="1" sz="1200">
              <a:latin typeface="Arial"/>
              <a:ea typeface="Arial"/>
              <a:cs typeface="Arial"/>
              <a:sym typeface="Arial"/>
            </a:endParaRPr>
          </a:p>
          <a:p>
            <a:pPr indent="0" lvl="0" marL="0" rtl="0" algn="l">
              <a:lnSpc>
                <a:spcPct val="115000"/>
              </a:lnSpc>
              <a:spcBef>
                <a:spcPts val="1600"/>
              </a:spcBef>
              <a:spcAft>
                <a:spcPts val="0"/>
              </a:spcAft>
              <a:buSzPts val="1400"/>
              <a:buNone/>
            </a:pPr>
            <a:r>
              <a:rPr b="1" lang="fi">
                <a:latin typeface="Arial"/>
                <a:ea typeface="Arial"/>
                <a:cs typeface="Arial"/>
                <a:sym typeface="Arial"/>
              </a:rPr>
              <a:t>Ennaltaehkäisy:</a:t>
            </a:r>
            <a:endParaRPr b="1">
              <a:latin typeface="Arial"/>
              <a:ea typeface="Arial"/>
              <a:cs typeface="Arial"/>
              <a:sym typeface="Arial"/>
            </a:endParaRPr>
          </a:p>
          <a:p>
            <a:pPr indent="0" lvl="0" marL="0" rtl="0" algn="l">
              <a:lnSpc>
                <a:spcPct val="115000"/>
              </a:lnSpc>
              <a:spcBef>
                <a:spcPts val="1600"/>
              </a:spcBef>
              <a:spcAft>
                <a:spcPts val="0"/>
              </a:spcAft>
              <a:buSzPts val="1400"/>
              <a:buNone/>
            </a:pPr>
            <a:r>
              <a:t/>
            </a:r>
            <a:endParaRPr>
              <a:latin typeface="Arial"/>
              <a:ea typeface="Arial"/>
              <a:cs typeface="Arial"/>
              <a:sym typeface="Arial"/>
            </a:endParaRPr>
          </a:p>
          <a:p>
            <a:pPr indent="0" lvl="0" marL="0" rtl="0" algn="l">
              <a:lnSpc>
                <a:spcPct val="115000"/>
              </a:lnSpc>
              <a:spcBef>
                <a:spcPts val="1600"/>
              </a:spcBef>
              <a:spcAft>
                <a:spcPts val="1600"/>
              </a:spcAft>
              <a:buSzPts val="1400"/>
              <a:buNone/>
            </a:pPr>
            <a:r>
              <a:t/>
            </a:r>
            <a:endParaRPr>
              <a:latin typeface="Arial"/>
              <a:ea typeface="Arial"/>
              <a:cs typeface="Arial"/>
              <a:sym typeface="Arial"/>
            </a:endParaRPr>
          </a:p>
        </p:txBody>
      </p:sp>
      <p:sp>
        <p:nvSpPr>
          <p:cNvPr id="106" name="Google Shape;106;g18f473cb611_0_109"/>
          <p:cNvSpPr txBox="1"/>
          <p:nvPr/>
        </p:nvSpPr>
        <p:spPr>
          <a:xfrm>
            <a:off x="910350" y="4475525"/>
            <a:ext cx="7323300" cy="136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fi" sz="1400" u="none" cap="none" strike="noStrike">
                <a:solidFill>
                  <a:srgbClr val="000000"/>
                </a:solidFill>
                <a:latin typeface="Arial"/>
                <a:ea typeface="Arial"/>
                <a:cs typeface="Arial"/>
                <a:sym typeface="Arial"/>
              </a:rPr>
              <a:t>Miten ja missä asioita käsitellään meillä? Mitkä pelisäännöt? Miten annetaan ja otetaan palautetta?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txBox="1"/>
          <p:nvPr>
            <p:ph type="title"/>
          </p:nvPr>
        </p:nvSpPr>
        <p:spPr>
          <a:xfrm>
            <a:off x="311700" y="25897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Strateginen työhyvinvointi?</a:t>
            </a:r>
            <a:endParaRPr>
              <a:latin typeface="Merriweather"/>
              <a:ea typeface="Merriweather"/>
              <a:cs typeface="Merriweather"/>
              <a:sym typeface="Merriweather"/>
            </a:endParaRPr>
          </a:p>
        </p:txBody>
      </p:sp>
      <p:sp>
        <p:nvSpPr>
          <p:cNvPr id="112" name="Google Shape;112;p3"/>
          <p:cNvSpPr txBox="1"/>
          <p:nvPr>
            <p:ph idx="1" type="body"/>
          </p:nvPr>
        </p:nvSpPr>
        <p:spPr>
          <a:xfrm>
            <a:off x="364200" y="831675"/>
            <a:ext cx="8415600" cy="382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t/>
            </a:r>
            <a:endParaRPr i="1" sz="1100">
              <a:solidFill>
                <a:schemeClr val="dk1"/>
              </a:solidFill>
              <a:highlight>
                <a:srgbClr val="F0F2F4"/>
              </a:highlight>
            </a:endParaRPr>
          </a:p>
          <a:p>
            <a:pPr indent="0" lvl="0" marL="457200" rtl="0" algn="l">
              <a:lnSpc>
                <a:spcPct val="115000"/>
              </a:lnSpc>
              <a:spcBef>
                <a:spcPts val="0"/>
              </a:spcBef>
              <a:spcAft>
                <a:spcPts val="0"/>
              </a:spcAft>
              <a:buSzPts val="1800"/>
              <a:buNone/>
            </a:pPr>
            <a:r>
              <a:rPr lang="fi" sz="1100">
                <a:solidFill>
                  <a:schemeClr val="dk1"/>
                </a:solidFill>
                <a:highlight>
                  <a:srgbClr val="FFFFFF"/>
                </a:highlight>
                <a:latin typeface="Arial"/>
                <a:ea typeface="Arial"/>
                <a:cs typeface="Arial"/>
                <a:sym typeface="Arial"/>
              </a:rPr>
              <a:t>Strateginen työhyvinvointi sisältää työntekijöiden terveyden ja hyvinvoinnin huomioimisen osana henkilöstöjohtamista ja liiketoimintaa, jota tulisi käsitellä yrityksissä muiden tärkeiden asioiden rinnalla.</a:t>
            </a:r>
            <a:endParaRPr sz="1100">
              <a:solidFill>
                <a:schemeClr val="dk1"/>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SzPts val="1800"/>
              <a:buNone/>
            </a:pPr>
            <a:r>
              <a:t/>
            </a:r>
            <a:endParaRPr i="1" sz="1200">
              <a:solidFill>
                <a:schemeClr val="dk1"/>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SzPts val="1800"/>
              <a:buNone/>
            </a:pPr>
            <a:r>
              <a:rPr i="1" lang="fi" sz="1200">
                <a:solidFill>
                  <a:schemeClr val="dk1"/>
                </a:solidFill>
                <a:highlight>
                  <a:srgbClr val="FFFFFF"/>
                </a:highlight>
                <a:latin typeface="Arial"/>
                <a:ea typeface="Arial"/>
                <a:cs typeface="Arial"/>
                <a:sym typeface="Arial"/>
              </a:rPr>
              <a:t>“Strategisella työhyvinvoinnilla saadaan aikaan taloudellisia säästöjä, kun </a:t>
            </a:r>
            <a:r>
              <a:rPr b="1" i="1" lang="fi" sz="1200">
                <a:solidFill>
                  <a:schemeClr val="dk1"/>
                </a:solidFill>
                <a:highlight>
                  <a:srgbClr val="FFFFFF"/>
                </a:highlight>
                <a:latin typeface="Arial"/>
                <a:ea typeface="Arial"/>
                <a:cs typeface="Arial"/>
                <a:sym typeface="Arial"/>
              </a:rPr>
              <a:t>tekemättömän työn kustannuksia saadaan vähennettyä</a:t>
            </a:r>
            <a:r>
              <a:rPr i="1" lang="fi" sz="1200">
                <a:solidFill>
                  <a:schemeClr val="dk1"/>
                </a:solidFill>
                <a:highlight>
                  <a:srgbClr val="FFFFFF"/>
                </a:highlight>
                <a:latin typeface="Arial"/>
                <a:ea typeface="Arial"/>
                <a:cs typeface="Arial"/>
                <a:sym typeface="Arial"/>
              </a:rPr>
              <a:t>. Tekemättömällä työllä tarkoitetaan niitä kuluja, jotka syntyvät työkyvyttömyysmaksuista, sairauspoissaoloista, tapaturmavakuutuksesta sekä työterveyskuluista.”  (Aura, 2016.)   </a:t>
            </a:r>
            <a:endParaRPr i="1" sz="1200">
              <a:solidFill>
                <a:schemeClr val="dk1"/>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SzPts val="1800"/>
              <a:buNone/>
            </a:pPr>
            <a:r>
              <a:t/>
            </a:r>
            <a:endParaRPr i="1" sz="1200">
              <a:solidFill>
                <a:schemeClr val="dk1"/>
              </a:solidFill>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fi" sz="1100">
                <a:solidFill>
                  <a:schemeClr val="dk1"/>
                </a:solidFill>
                <a:highlight>
                  <a:srgbClr val="FFFFFF"/>
                </a:highlight>
                <a:latin typeface="Arial"/>
                <a:ea typeface="Arial"/>
                <a:cs typeface="Arial"/>
                <a:sym typeface="Arial"/>
              </a:rPr>
              <a:t>Toimintojen priorisointi tärkeysjärjestykseen ja tärkeimpien toimintojen kehittämistä ja ylläpitoa myös taloudellisesti heikkoina aikoina. Fyysisillä aloilla työhyvinvointitoiminnan painopisteet: ergonomiassa, työn kuormituksen säätelyssä, tuki- ja liikuntaelinten toimintakyvyn kehittämisessä. Psyykkisillä aloilla tulee keskittyä johtamisen selkeyteen, henkisen kuormituksen säätelyyn ja työn motivoivuuteen.</a:t>
            </a:r>
            <a:endParaRPr sz="1100">
              <a:solidFill>
                <a:schemeClr val="dk1"/>
              </a:solidFill>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fi" sz="1100">
                <a:solidFill>
                  <a:schemeClr val="dk1"/>
                </a:solidFill>
                <a:highlight>
                  <a:srgbClr val="FFFFFF"/>
                </a:highlight>
                <a:latin typeface="Arial"/>
                <a:ea typeface="Arial"/>
                <a:cs typeface="Arial"/>
                <a:sym typeface="Arial"/>
              </a:rPr>
              <a:t>Strategisessa työhyvinvoinnin kehittämisessä on tärkeää, että yritys saa työterveyshuollosta ajantasaista tietoa henkilöstön työkyvystä.  </a:t>
            </a:r>
            <a:endParaRPr sz="1100">
              <a:solidFill>
                <a:schemeClr val="dk1"/>
              </a:solidFill>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fi" sz="1100">
                <a:solidFill>
                  <a:schemeClr val="dk1"/>
                </a:solidFill>
                <a:highlight>
                  <a:srgbClr val="FFFFFF"/>
                </a:highlight>
                <a:latin typeface="Arial"/>
                <a:ea typeface="Arial"/>
                <a:cs typeface="Arial"/>
                <a:sym typeface="Arial"/>
              </a:rPr>
              <a:t>Työhyvinvoinnista vastaavat henkilöt, kehittämis- tai ohjausryhmät, sidosryhmät (mm. työterveys) vastaavat työhyvinvoinnin kartoituksesta, suunnittelusta sekä seurannasta</a:t>
            </a:r>
            <a:endParaRPr sz="1100">
              <a:solidFill>
                <a:schemeClr val="dk1"/>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SzPts val="1800"/>
              <a:buNone/>
            </a:pPr>
            <a:r>
              <a:rPr lang="fi" sz="1100">
                <a:solidFill>
                  <a:schemeClr val="dk1"/>
                </a:solidFill>
                <a:highlight>
                  <a:srgbClr val="FFFFFF"/>
                </a:highlight>
                <a:latin typeface="Arial"/>
                <a:ea typeface="Arial"/>
                <a:cs typeface="Arial"/>
                <a:sym typeface="Arial"/>
              </a:rPr>
              <a:t>johtajat suunnittelman, toteutuksen ja arvioinnin käytäntöön panosta ja koko työyhteisö työhyvinvoinnin pelisääntöjen mukaan toimimisesta ja omasta henkilökohtaisesta hyvinvoinnistaan.</a:t>
            </a:r>
            <a:endParaRPr sz="1100">
              <a:solidFill>
                <a:schemeClr val="dk1"/>
              </a:solidFill>
              <a:highlight>
                <a:srgbClr val="FFFFFF"/>
              </a:highlight>
              <a:latin typeface="Arial"/>
              <a:ea typeface="Arial"/>
              <a:cs typeface="Arial"/>
              <a:sym typeface="Arial"/>
            </a:endParaRPr>
          </a:p>
          <a:p>
            <a:pPr indent="0" lvl="0" marL="0" rtl="0" algn="l">
              <a:lnSpc>
                <a:spcPct val="115000"/>
              </a:lnSpc>
              <a:spcBef>
                <a:spcPts val="1600"/>
              </a:spcBef>
              <a:spcAft>
                <a:spcPts val="1600"/>
              </a:spcAft>
              <a:buSzPts val="1800"/>
              <a:buNone/>
            </a:pPr>
            <a:r>
              <a:t/>
            </a:r>
            <a:endParaRPr i="1" sz="1700">
              <a:latin typeface="Arial"/>
              <a:ea typeface="Arial"/>
              <a:cs typeface="Arial"/>
              <a:sym typeface="Arial"/>
            </a:endParaRPr>
          </a:p>
        </p:txBody>
      </p:sp>
      <p:sp>
        <p:nvSpPr>
          <p:cNvPr id="113" name="Google Shape;113;p3"/>
          <p:cNvSpPr txBox="1"/>
          <p:nvPr/>
        </p:nvSpPr>
        <p:spPr>
          <a:xfrm>
            <a:off x="646675" y="4568875"/>
            <a:ext cx="79038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10ce043d432_0_102"/>
          <p:cNvSpPr txBox="1"/>
          <p:nvPr>
            <p:ph type="title"/>
          </p:nvPr>
        </p:nvSpPr>
        <p:spPr>
          <a:xfrm>
            <a:off x="311700" y="25897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fi">
                <a:latin typeface="Merriweather"/>
                <a:ea typeface="Merriweather"/>
                <a:cs typeface="Merriweather"/>
                <a:sym typeface="Merriweather"/>
              </a:rPr>
              <a:t>Koulun</a:t>
            </a:r>
            <a:r>
              <a:rPr lang="fi">
                <a:latin typeface="Merriweather"/>
                <a:ea typeface="Merriweather"/>
                <a:cs typeface="Merriweather"/>
                <a:sym typeface="Merriweather"/>
              </a:rPr>
              <a:t> tavoitteet työhyvinvoinnin ohjausryhmätyöskentelylle</a:t>
            </a:r>
            <a:endParaRPr>
              <a:latin typeface="Merriweather"/>
              <a:ea typeface="Merriweather"/>
              <a:cs typeface="Merriweather"/>
              <a:sym typeface="Merriweather"/>
            </a:endParaRPr>
          </a:p>
        </p:txBody>
      </p:sp>
      <p:sp>
        <p:nvSpPr>
          <p:cNvPr id="119" name="Google Shape;119;g10ce043d432_0_102"/>
          <p:cNvSpPr txBox="1"/>
          <p:nvPr>
            <p:ph idx="1" type="body"/>
          </p:nvPr>
        </p:nvSpPr>
        <p:spPr>
          <a:xfrm>
            <a:off x="364200" y="1493950"/>
            <a:ext cx="8415600" cy="316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t/>
            </a:r>
            <a:endParaRPr i="1" sz="1100">
              <a:solidFill>
                <a:schemeClr val="dk1"/>
              </a:solidFill>
              <a:highlight>
                <a:srgbClr val="F0F2F4"/>
              </a:highlight>
            </a:endParaRPr>
          </a:p>
          <a:p>
            <a:pPr indent="0" lvl="0" marL="0" rtl="0" algn="l">
              <a:lnSpc>
                <a:spcPct val="107916"/>
              </a:lnSpc>
              <a:spcBef>
                <a:spcPts val="0"/>
              </a:spcBef>
              <a:spcAft>
                <a:spcPts val="0"/>
              </a:spcAft>
              <a:buSzPts val="1100"/>
              <a:buNone/>
            </a:pPr>
            <a:r>
              <a:rPr lang="fi" sz="1400">
                <a:solidFill>
                  <a:schemeClr val="dk1"/>
                </a:solidFill>
                <a:latin typeface="Calibri"/>
                <a:ea typeface="Calibri"/>
                <a:cs typeface="Calibri"/>
                <a:sym typeface="Calibri"/>
              </a:rPr>
              <a:t>Kehitetään koko työyhteisöä luomalla hankkeen aikana </a:t>
            </a:r>
            <a:r>
              <a:rPr b="1" lang="fi" sz="1400">
                <a:solidFill>
                  <a:schemeClr val="dk1"/>
                </a:solidFill>
                <a:latin typeface="Calibri"/>
                <a:ea typeface="Calibri"/>
                <a:cs typeface="Calibri"/>
                <a:sym typeface="Calibri"/>
              </a:rPr>
              <a:t>työyhteisölle oma työhyvinvointistrategia</a:t>
            </a:r>
            <a:r>
              <a:rPr lang="fi" sz="1400">
                <a:solidFill>
                  <a:schemeClr val="dk1"/>
                </a:solidFill>
                <a:latin typeface="Calibri"/>
                <a:ea typeface="Calibri"/>
                <a:cs typeface="Calibri"/>
                <a:sym typeface="Calibri"/>
              </a:rPr>
              <a:t>, joka antaa:</a:t>
            </a:r>
            <a:endParaRPr sz="1400">
              <a:solidFill>
                <a:schemeClr val="dk1"/>
              </a:solidFill>
              <a:latin typeface="Calibri"/>
              <a:ea typeface="Calibri"/>
              <a:cs typeface="Calibri"/>
              <a:sym typeface="Calibri"/>
            </a:endParaRPr>
          </a:p>
          <a:p>
            <a:pPr indent="-317500" lvl="0" marL="457200" rtl="0" algn="l">
              <a:lnSpc>
                <a:spcPct val="107916"/>
              </a:lnSpc>
              <a:spcBef>
                <a:spcPts val="800"/>
              </a:spcBef>
              <a:spcAft>
                <a:spcPts val="0"/>
              </a:spcAft>
              <a:buClr>
                <a:schemeClr val="dk1"/>
              </a:buClr>
              <a:buSzPts val="1400"/>
              <a:buFont typeface="Calibri"/>
              <a:buChar char="-"/>
            </a:pPr>
            <a:r>
              <a:rPr lang="fi" sz="1400">
                <a:solidFill>
                  <a:schemeClr val="dk1"/>
                </a:solidFill>
                <a:latin typeface="Calibri"/>
                <a:ea typeface="Calibri"/>
                <a:cs typeface="Calibri"/>
                <a:sym typeface="Calibri"/>
              </a:rPr>
              <a:t>uudenlaisia keinoja havainnoida työyhteisön voimavaroja</a:t>
            </a:r>
            <a:endParaRPr sz="1400">
              <a:solidFill>
                <a:schemeClr val="dk1"/>
              </a:solidFill>
              <a:latin typeface="Calibri"/>
              <a:ea typeface="Calibri"/>
              <a:cs typeface="Calibri"/>
              <a:sym typeface="Calibri"/>
            </a:endParaRPr>
          </a:p>
          <a:p>
            <a:pPr indent="-317500" lvl="0" marL="457200" rtl="0" algn="l">
              <a:lnSpc>
                <a:spcPct val="107916"/>
              </a:lnSpc>
              <a:spcBef>
                <a:spcPts val="0"/>
              </a:spcBef>
              <a:spcAft>
                <a:spcPts val="0"/>
              </a:spcAft>
              <a:buClr>
                <a:schemeClr val="dk1"/>
              </a:buClr>
              <a:buSzPts val="1400"/>
              <a:buFont typeface="Calibri"/>
              <a:buChar char="-"/>
            </a:pPr>
            <a:r>
              <a:rPr lang="fi" sz="1400">
                <a:solidFill>
                  <a:schemeClr val="dk1"/>
                </a:solidFill>
                <a:latin typeface="Calibri"/>
                <a:ea typeface="Calibri"/>
                <a:cs typeface="Calibri"/>
                <a:sym typeface="Calibri"/>
              </a:rPr>
              <a:t>kirkastaa työhön liittyviä arvoja ja tavoitteita</a:t>
            </a:r>
            <a:endParaRPr sz="1400">
              <a:solidFill>
                <a:schemeClr val="dk1"/>
              </a:solidFill>
              <a:latin typeface="Calibri"/>
              <a:ea typeface="Calibri"/>
              <a:cs typeface="Calibri"/>
              <a:sym typeface="Calibri"/>
            </a:endParaRPr>
          </a:p>
          <a:p>
            <a:pPr indent="-317500" lvl="0" marL="457200" rtl="0" algn="l">
              <a:lnSpc>
                <a:spcPct val="107916"/>
              </a:lnSpc>
              <a:spcBef>
                <a:spcPts val="0"/>
              </a:spcBef>
              <a:spcAft>
                <a:spcPts val="0"/>
              </a:spcAft>
              <a:buClr>
                <a:schemeClr val="dk1"/>
              </a:buClr>
              <a:buSzPts val="1400"/>
              <a:buFont typeface="Calibri"/>
              <a:buChar char="-"/>
            </a:pPr>
            <a:r>
              <a:rPr lang="fi" sz="1400">
                <a:solidFill>
                  <a:schemeClr val="dk1"/>
                </a:solidFill>
                <a:latin typeface="Calibri"/>
                <a:ea typeface="Calibri"/>
                <a:cs typeface="Calibri"/>
                <a:sym typeface="Calibri"/>
              </a:rPr>
              <a:t>helpottaa uuden henkilön perehdytystä</a:t>
            </a:r>
            <a:endParaRPr sz="1400">
              <a:solidFill>
                <a:schemeClr val="dk1"/>
              </a:solidFill>
              <a:latin typeface="Calibri"/>
              <a:ea typeface="Calibri"/>
              <a:cs typeface="Calibri"/>
              <a:sym typeface="Calibri"/>
            </a:endParaRPr>
          </a:p>
          <a:p>
            <a:pPr indent="-317500" lvl="0" marL="457200" rtl="0" algn="l">
              <a:lnSpc>
                <a:spcPct val="107916"/>
              </a:lnSpc>
              <a:spcBef>
                <a:spcPts val="0"/>
              </a:spcBef>
              <a:spcAft>
                <a:spcPts val="0"/>
              </a:spcAft>
              <a:buClr>
                <a:schemeClr val="dk1"/>
              </a:buClr>
              <a:buSzPts val="1400"/>
              <a:buFont typeface="Calibri"/>
              <a:buChar char="-"/>
            </a:pPr>
            <a:r>
              <a:rPr lang="fi" sz="1400">
                <a:solidFill>
                  <a:schemeClr val="dk1"/>
                </a:solidFill>
                <a:latin typeface="Calibri"/>
                <a:ea typeface="Calibri"/>
                <a:cs typeface="Calibri"/>
                <a:sym typeface="Calibri"/>
              </a:rPr>
              <a:t>tarjoaa työhyvinvointia tukevaa tietoa ja materiaalia kootusti</a:t>
            </a:r>
            <a:endParaRPr sz="1400">
              <a:solidFill>
                <a:schemeClr val="dk1"/>
              </a:solidFill>
              <a:latin typeface="Calibri"/>
              <a:ea typeface="Calibri"/>
              <a:cs typeface="Calibri"/>
              <a:sym typeface="Calibri"/>
            </a:endParaRPr>
          </a:p>
          <a:p>
            <a:pPr indent="-317500" lvl="0" marL="457200" rtl="0" algn="l">
              <a:lnSpc>
                <a:spcPct val="107916"/>
              </a:lnSpc>
              <a:spcBef>
                <a:spcPts val="0"/>
              </a:spcBef>
              <a:spcAft>
                <a:spcPts val="0"/>
              </a:spcAft>
              <a:buClr>
                <a:schemeClr val="dk1"/>
              </a:buClr>
              <a:buSzPts val="1400"/>
              <a:buFont typeface="Calibri"/>
              <a:buChar char="-"/>
            </a:pPr>
            <a:r>
              <a:rPr lang="fi" sz="1400">
                <a:solidFill>
                  <a:schemeClr val="dk1"/>
                </a:solidFill>
                <a:latin typeface="Calibri"/>
                <a:ea typeface="Calibri"/>
                <a:cs typeface="Calibri"/>
                <a:sym typeface="Calibri"/>
              </a:rPr>
              <a:t>tekee näkyväksi yhteisiä pelisääntöjä ja käytäntöjä, joita hyvinvoiva työyhteisö tarvitsee</a:t>
            </a:r>
            <a:endParaRPr i="1" sz="2000">
              <a:latin typeface="Arial"/>
              <a:ea typeface="Arial"/>
              <a:cs typeface="Arial"/>
              <a:sym typeface="Arial"/>
            </a:endParaRPr>
          </a:p>
        </p:txBody>
      </p:sp>
      <p:sp>
        <p:nvSpPr>
          <p:cNvPr id="120" name="Google Shape;120;g10ce043d432_0_102"/>
          <p:cNvSpPr txBox="1"/>
          <p:nvPr/>
        </p:nvSpPr>
        <p:spPr>
          <a:xfrm>
            <a:off x="646675" y="4568875"/>
            <a:ext cx="79038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