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Caveat"/>
      <p:regular r:id="rId18"/>
      <p:bold r:id="rId19"/>
    </p:embeddedFont>
    <p:embeddedFont>
      <p:font typeface="Merriweather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4" roundtripDataSignature="AMtx7mj9SF9WAAIK8IAZZbk0o0DY/+Wd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regular.fntdata"/><Relationship Id="rId11" Type="http://schemas.openxmlformats.org/officeDocument/2006/relationships/slide" Target="slides/slide6.xml"/><Relationship Id="rId22" Type="http://schemas.openxmlformats.org/officeDocument/2006/relationships/font" Target="fonts/Merriweather-italic.fntdata"/><Relationship Id="rId10" Type="http://schemas.openxmlformats.org/officeDocument/2006/relationships/slide" Target="slides/slide5.xml"/><Relationship Id="rId21" Type="http://schemas.openxmlformats.org/officeDocument/2006/relationships/font" Target="fonts/Merriweather-bold.fntdata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font" Target="fonts/Merriweather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Caveat-bold.fntdata"/><Relationship Id="rId6" Type="http://schemas.openxmlformats.org/officeDocument/2006/relationships/slide" Target="slides/slide1.xml"/><Relationship Id="rId18" Type="http://schemas.openxmlformats.org/officeDocument/2006/relationships/font" Target="fonts/Cavea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2bde8fe828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g12bde8fe828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2c33b8328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g12c33b8328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5bb528dbb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5bb528dbb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2bf06a26b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g12bf06a26b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Char char="-"/>
            </a:pPr>
            <a:r>
              <a:rPr lang="fi">
                <a:solidFill>
                  <a:srgbClr val="595959"/>
                </a:solidFill>
              </a:rPr>
              <a:t>“Luotan että työt jatkuvat”: kyllä 75%→90% (huom. ajankohta), </a:t>
            </a:r>
            <a:r>
              <a:rPr lang="fi" sz="1000">
                <a:solidFill>
                  <a:srgbClr val="595959"/>
                </a:solidFill>
              </a:rPr>
              <a:t>“Pystyn säätelemään tunteitani ja toimintakykyäni”: kyllä 60%→73%</a:t>
            </a:r>
            <a:endParaRPr sz="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2bde8fe828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g12bde8fe82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293f4247d6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g1293f4247d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i">
                <a:solidFill>
                  <a:schemeClr val="dk1"/>
                </a:solidFill>
              </a:rPr>
              <a:t>Itsereflektio 15 min., pienryhmä 15 min, ryhmäkeskustelu 20 min.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>
                <a:solidFill>
                  <a:schemeClr val="dk1"/>
                </a:solidFill>
              </a:rPr>
              <a:t>Hyvisuunnitelman luonnostelua 30 min, 10 min. loppukiitokset ja koonti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2bde8fe828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g12bde8fe828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2bde8fe828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g12bde8fe828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293f4247d6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g1293f4247d6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>
                <a:solidFill>
                  <a:schemeClr val="dk1"/>
                </a:solidFill>
              </a:rPr>
              <a:t>ryhmäkeskustelu 20 min.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>
                <a:solidFill>
                  <a:schemeClr val="dk1"/>
                </a:solidFill>
              </a:rPr>
              <a:t>Hyvisuunnitelman luonnostelua 30 min, 10 min. loppukiitokset ja koonti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8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2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" name="Google Shape;13;p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" name="Google Shape;14;p1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" name="Google Shape;15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" name="Google Shape;22;p2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" name="Google Shape;2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6" name="Google Shape;2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2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2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2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/>
        </p:nvSpPr>
        <p:spPr>
          <a:xfrm>
            <a:off x="242750" y="1092250"/>
            <a:ext cx="73356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" sz="24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Työhyvinvoinnin ohjausryhm</a:t>
            </a:r>
            <a:r>
              <a:rPr lang="fi" sz="2400">
                <a:latin typeface="Merriweather"/>
                <a:ea typeface="Merriweather"/>
                <a:cs typeface="Merriweather"/>
                <a:sym typeface="Merriweather"/>
              </a:rPr>
              <a:t>ä</a:t>
            </a:r>
            <a:endParaRPr b="0" i="0" sz="24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5" name="Google Shape;55;p1"/>
          <p:cNvSpPr txBox="1"/>
          <p:nvPr/>
        </p:nvSpPr>
        <p:spPr>
          <a:xfrm>
            <a:off x="242750" y="1948150"/>
            <a:ext cx="73356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i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Ohjausryhmän </a:t>
            </a:r>
            <a:r>
              <a:rPr lang="fi" sz="1800"/>
              <a:t>3</a:t>
            </a:r>
            <a:r>
              <a:rPr b="0" i="0" lang="fi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tapaaminen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i" sz="1800"/>
              <a:t>xxx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"/>
          <p:cNvSpPr txBox="1"/>
          <p:nvPr/>
        </p:nvSpPr>
        <p:spPr>
          <a:xfrm>
            <a:off x="152400" y="4637675"/>
            <a:ext cx="73356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i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@hehkubusiness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-1323002"/>
            <a:ext cx="4571998" cy="6466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2bde8fe828_1_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i"/>
              <a:t>Palautetta hankkeelle</a:t>
            </a:r>
            <a:endParaRPr/>
          </a:p>
        </p:txBody>
      </p:sp>
      <p:sp>
        <p:nvSpPr>
          <p:cNvPr id="118" name="Google Shape;118;g12bde8fe828_1_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i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i="1" lang="fi">
                <a:solidFill>
                  <a:schemeClr val="dk1"/>
                </a:solidFill>
              </a:rPr>
              <a:t>Mitä säilyttäisitte?</a:t>
            </a:r>
            <a:endParaRPr i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i="1" lang="fi">
                <a:solidFill>
                  <a:schemeClr val="dk1"/>
                </a:solidFill>
              </a:rPr>
              <a:t>Mistä luopuisitte?</a:t>
            </a:r>
            <a:endParaRPr i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i="1" lang="fi">
                <a:solidFill>
                  <a:schemeClr val="dk1"/>
                </a:solidFill>
              </a:rPr>
              <a:t>Mitä jäitte kaipaamaan?</a:t>
            </a:r>
            <a:endParaRPr i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i="1" lang="fi">
                <a:solidFill>
                  <a:schemeClr val="dk1"/>
                </a:solidFill>
              </a:rPr>
              <a:t>Mistä haluatte kiittää?</a:t>
            </a: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2c33b83286_0_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i"/>
              <a:t>Hyvinvointisuunnitelman luonnostelu</a:t>
            </a:r>
            <a:endParaRPr/>
          </a:p>
        </p:txBody>
      </p:sp>
      <p:sp>
        <p:nvSpPr>
          <p:cNvPr id="124" name="Google Shape;124;g12c33b83286_0_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fi" sz="2100"/>
              <a:t>Mistä koostuu? Mihin muotoon tehdään?</a:t>
            </a:r>
            <a:endParaRPr sz="2100"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fi" sz="2100"/>
              <a:t>Mitä on jo tehty?</a:t>
            </a:r>
            <a:endParaRPr sz="2100"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fi" sz="2100"/>
              <a:t>Mitä tehdään seuraavaksi?</a:t>
            </a:r>
            <a:endParaRPr sz="2100"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fi" sz="2100"/>
              <a:t>Kuka tekee mitäkin?</a:t>
            </a:r>
            <a:endParaRPr sz="2100"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fi" sz="2100"/>
              <a:t>Millainen aikataulu meillä on?</a:t>
            </a:r>
            <a:endParaRPr sz="2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 txBox="1"/>
          <p:nvPr/>
        </p:nvSpPr>
        <p:spPr>
          <a:xfrm rot="-1078670">
            <a:off x="951661" y="1152585"/>
            <a:ext cx="3151152" cy="8544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fi" sz="3000" u="none" cap="none" strike="noStrik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Kiitokset yhteistyöstä</a:t>
            </a:r>
            <a:endParaRPr b="0" i="0" sz="3000" u="none" cap="none" strike="noStrik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fi" sz="3000" u="none" cap="none" strike="noStrik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@hehkubusiness</a:t>
            </a:r>
            <a:endParaRPr b="0" i="0" sz="3000" u="none" cap="none" strike="noStrik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6"/>
          <p:cNvSpPr txBox="1"/>
          <p:nvPr/>
        </p:nvSpPr>
        <p:spPr>
          <a:xfrm>
            <a:off x="189175" y="2472450"/>
            <a:ext cx="7323300" cy="14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8517" y="0"/>
            <a:ext cx="363661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"/>
          <p:cNvSpPr txBox="1"/>
          <p:nvPr>
            <p:ph type="title"/>
          </p:nvPr>
        </p:nvSpPr>
        <p:spPr>
          <a:xfrm>
            <a:off x="311700" y="215200"/>
            <a:ext cx="85206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i">
                <a:latin typeface="Merriweather"/>
                <a:ea typeface="Merriweather"/>
                <a:cs typeface="Merriweather"/>
                <a:sym typeface="Merriweather"/>
              </a:rPr>
              <a:t>Tehtävä, työjärjestys ja ajankäyttö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3" name="Google Shape;63;p2"/>
          <p:cNvSpPr txBox="1"/>
          <p:nvPr>
            <p:ph idx="1" type="body"/>
          </p:nvPr>
        </p:nvSpPr>
        <p:spPr>
          <a:xfrm>
            <a:off x="5542750" y="1366450"/>
            <a:ext cx="3999900" cy="36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2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r>
              <a:t/>
            </a:r>
            <a:endParaRPr sz="1200">
              <a:solidFill>
                <a:srgbClr val="222222"/>
              </a:solidFill>
            </a:endParaRPr>
          </a:p>
        </p:txBody>
      </p:sp>
      <p:sp>
        <p:nvSpPr>
          <p:cNvPr id="64" name="Google Shape;64;p2"/>
          <p:cNvSpPr txBox="1"/>
          <p:nvPr>
            <p:ph idx="2" type="body"/>
          </p:nvPr>
        </p:nvSpPr>
        <p:spPr>
          <a:xfrm>
            <a:off x="1580625" y="482200"/>
            <a:ext cx="4844100" cy="36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7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" sz="17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Työjärjestys ja ajankäyttö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r>
              <a:t/>
            </a:r>
            <a:endParaRPr u="sng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 txBox="1"/>
          <p:nvPr/>
        </p:nvSpPr>
        <p:spPr>
          <a:xfrm>
            <a:off x="646675" y="4568875"/>
            <a:ext cx="79038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"/>
          <p:cNvSpPr/>
          <p:nvPr/>
        </p:nvSpPr>
        <p:spPr>
          <a:xfrm>
            <a:off x="7705450" y="3364200"/>
            <a:ext cx="1837200" cy="1862400"/>
          </a:xfrm>
          <a:prstGeom prst="pentagon">
            <a:avLst>
              <a:gd fmla="val 105146" name="hf"/>
              <a:gd fmla="val 110557" name="vf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"/>
          <p:cNvSpPr/>
          <p:nvPr/>
        </p:nvSpPr>
        <p:spPr>
          <a:xfrm rot="-1614427">
            <a:off x="7636730" y="3375218"/>
            <a:ext cx="1775291" cy="1840359"/>
          </a:xfrm>
          <a:prstGeom prst="pentagon">
            <a:avLst>
              <a:gd fmla="val 105146" name="hf"/>
              <a:gd fmla="val 110557" name="vf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5bb528dbb7_0_0"/>
          <p:cNvSpPr txBox="1"/>
          <p:nvPr>
            <p:ph type="title"/>
          </p:nvPr>
        </p:nvSpPr>
        <p:spPr>
          <a:xfrm>
            <a:off x="311700" y="465650"/>
            <a:ext cx="5142900" cy="5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Kehityskohteita, tavoitteita ja toimenpiteitä</a:t>
            </a:r>
            <a:endParaRPr/>
          </a:p>
        </p:txBody>
      </p:sp>
      <p:sp>
        <p:nvSpPr>
          <p:cNvPr id="73" name="Google Shape;73;g15bb528dbb7_0_0"/>
          <p:cNvSpPr txBox="1"/>
          <p:nvPr>
            <p:ph idx="1" type="body"/>
          </p:nvPr>
        </p:nvSpPr>
        <p:spPr>
          <a:xfrm>
            <a:off x="311700" y="1502875"/>
            <a:ext cx="4883700" cy="306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pic>
        <p:nvPicPr>
          <p:cNvPr id="74" name="Google Shape;74;g15bb528dbb7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9025" y="465638"/>
            <a:ext cx="3163274" cy="421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2bf06a26ba_0_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i"/>
              <a:t>Mistä lähdimme liikkeelle? Koontia alkukartoituksesta</a:t>
            </a:r>
            <a:endParaRPr/>
          </a:p>
        </p:txBody>
      </p:sp>
      <p:sp>
        <p:nvSpPr>
          <p:cNvPr id="80" name="Google Shape;80;g12bf06a26ba_0_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fi" sz="1500"/>
              <a:t>Muistutukseksi?</a:t>
            </a:r>
            <a:endParaRPr sz="1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2bde8fe828_1_0"/>
          <p:cNvSpPr txBox="1"/>
          <p:nvPr>
            <p:ph type="title"/>
          </p:nvPr>
        </p:nvSpPr>
        <p:spPr>
          <a:xfrm>
            <a:off x="311700" y="2155075"/>
            <a:ext cx="85206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i">
                <a:latin typeface="Merriweather"/>
                <a:ea typeface="Merriweather"/>
                <a:cs typeface="Merriweather"/>
                <a:sym typeface="Merriweather"/>
              </a:rPr>
              <a:t>Kehittämistä tukevat materiaalit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86" name="Google Shape;86;g12bde8fe828_1_0"/>
          <p:cNvSpPr txBox="1"/>
          <p:nvPr>
            <p:ph idx="1" type="body"/>
          </p:nvPr>
        </p:nvSpPr>
        <p:spPr>
          <a:xfrm>
            <a:off x="5542750" y="1366450"/>
            <a:ext cx="3999900" cy="36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2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r>
              <a:t/>
            </a:r>
            <a:endParaRPr sz="1200">
              <a:solidFill>
                <a:srgbClr val="222222"/>
              </a:solidFill>
            </a:endParaRPr>
          </a:p>
        </p:txBody>
      </p:sp>
      <p:sp>
        <p:nvSpPr>
          <p:cNvPr id="87" name="Google Shape;87;g12bde8fe828_1_0"/>
          <p:cNvSpPr txBox="1"/>
          <p:nvPr/>
        </p:nvSpPr>
        <p:spPr>
          <a:xfrm>
            <a:off x="646675" y="4568875"/>
            <a:ext cx="79038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g12bde8fe828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6200" y="2421602"/>
            <a:ext cx="1836202" cy="2597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293f4247d6_0_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i"/>
              <a:t>Itsearviointi - oma arviointi</a:t>
            </a:r>
            <a:endParaRPr/>
          </a:p>
        </p:txBody>
      </p:sp>
      <p:sp>
        <p:nvSpPr>
          <p:cNvPr id="94" name="Google Shape;94;g1293f4247d6_0_13"/>
          <p:cNvSpPr txBox="1"/>
          <p:nvPr>
            <p:ph idx="1" type="body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i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i="1" lang="fi">
                <a:solidFill>
                  <a:schemeClr val="dk1"/>
                </a:solidFill>
              </a:rPr>
              <a:t>Kuinka olen sitoutunut ohjausryhmän toimenpiteisiin? </a:t>
            </a:r>
            <a:endParaRPr i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i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i="1" lang="fi">
                <a:solidFill>
                  <a:schemeClr val="dk1"/>
                </a:solidFill>
              </a:rPr>
              <a:t>Millainen oma roolini ja panokseni on hankkeessa ollut?</a:t>
            </a:r>
            <a:endParaRPr i="1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i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i="1" lang="fi">
                <a:solidFill>
                  <a:schemeClr val="dk1"/>
                </a:solidFill>
              </a:rPr>
              <a:t>Oivallukseni/havaintoni hankkeen aikana itseeni liittyen?</a:t>
            </a:r>
            <a:endParaRPr i="1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i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i="1" lang="fi">
                <a:solidFill>
                  <a:schemeClr val="dk1"/>
                </a:solidFill>
              </a:rPr>
              <a:t>Hankkeen aikana osaamiseni kehittyi…</a:t>
            </a:r>
            <a:endParaRPr i="1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i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i="1" lang="fi">
                <a:solidFill>
                  <a:schemeClr val="dk1"/>
                </a:solidFill>
              </a:rPr>
              <a:t>Keskeisimmät asiat, joita tulisi jatkossa kehittää itsessäni…</a:t>
            </a: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2bde8fe828_1_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i"/>
              <a:t>Itsearviointi - työskentelyn arviointi</a:t>
            </a:r>
            <a:endParaRPr/>
          </a:p>
        </p:txBody>
      </p:sp>
      <p:sp>
        <p:nvSpPr>
          <p:cNvPr id="100" name="Google Shape;100;g12bde8fe828_1_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i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i="1" lang="fi">
                <a:solidFill>
                  <a:schemeClr val="dk1"/>
                </a:solidFill>
              </a:rPr>
              <a:t>Kuinka ohjausryhmä tai työyhteisö mielestäsi sitoutuivat hankkeen toimenpiteisiin?</a:t>
            </a:r>
            <a:endParaRPr i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i="1" lang="fi">
                <a:solidFill>
                  <a:schemeClr val="dk1"/>
                </a:solidFill>
              </a:rPr>
              <a:t>Oivallukseni/havaintoni hankkeen aikana ohjausryhmään/työyhteisöön liittyen?</a:t>
            </a:r>
            <a:endParaRPr i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i="1" lang="fi">
                <a:solidFill>
                  <a:schemeClr val="dk1"/>
                </a:solidFill>
              </a:rPr>
              <a:t>Hankkeen aikana ohjausryhmässä saavutimme/onnistuimme…</a:t>
            </a:r>
            <a:endParaRPr i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i="1" lang="fi">
                <a:solidFill>
                  <a:schemeClr val="dk1"/>
                </a:solidFill>
              </a:rPr>
              <a:t>Näitä asioita jäin kaipaamaan ohjausryhmätyöskentelyltä</a:t>
            </a:r>
            <a:endParaRPr i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i="1" lang="fi">
                <a:solidFill>
                  <a:schemeClr val="dk1"/>
                </a:solidFill>
              </a:rPr>
              <a:t>Keskeisimmät asiat, joita meidän tulisi yhdessä kehittää…</a:t>
            </a:r>
            <a:endParaRPr i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2bde8fe828_1_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i"/>
              <a:t>Vertaisarviointi pienryhmissä </a:t>
            </a:r>
            <a:endParaRPr/>
          </a:p>
        </p:txBody>
      </p:sp>
      <p:sp>
        <p:nvSpPr>
          <p:cNvPr id="106" name="Google Shape;106;g12bde8fe828_1_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i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i="1" lang="fi">
                <a:solidFill>
                  <a:schemeClr val="dk1"/>
                </a:solidFill>
              </a:rPr>
              <a:t>Millä tavoin Toppuuta tahtia hanke on mielestäsi ylläpitänyt ja kehittänyt työyhteisön voimavaroja ja työhyvinvointia?</a:t>
            </a:r>
            <a:endParaRPr i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i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i="1" lang="fi">
                <a:solidFill>
                  <a:schemeClr val="dk1"/>
                </a:solidFill>
              </a:rPr>
              <a:t>Hankkeen aikana ohjausryhmässä saavutimme/onnistuimme…</a:t>
            </a:r>
            <a:endParaRPr i="1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i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i="1" lang="fi">
                <a:solidFill>
                  <a:schemeClr val="dk1"/>
                </a:solidFill>
              </a:rPr>
              <a:t>Mitä olemme oppineet hankkeen myötä?</a:t>
            </a:r>
            <a:endParaRPr i="1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i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293f4247d6_0_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i"/>
              <a:t>Ryhmän arviointi</a:t>
            </a:r>
            <a:endParaRPr/>
          </a:p>
        </p:txBody>
      </p:sp>
      <p:sp>
        <p:nvSpPr>
          <p:cNvPr id="112" name="Google Shape;112;g1293f4247d6_0_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i="1" lang="fi">
                <a:solidFill>
                  <a:schemeClr val="dk1"/>
                </a:solidFill>
              </a:rPr>
              <a:t>Työhyvinvoinnin SWOT </a:t>
            </a:r>
            <a:endParaRPr i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i="1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i="1" lang="fi">
                <a:solidFill>
                  <a:schemeClr val="dk1"/>
                </a:solidFill>
              </a:rPr>
              <a:t>Vahvuudet (sisäiset):</a:t>
            </a:r>
            <a:r>
              <a:rPr i="1" lang="fi">
                <a:solidFill>
                  <a:schemeClr val="dk1"/>
                </a:solidFill>
              </a:rPr>
              <a:t> </a:t>
            </a:r>
            <a:endParaRPr i="1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i="1" lang="fi">
                <a:solidFill>
                  <a:schemeClr val="dk1"/>
                </a:solidFill>
              </a:rPr>
              <a:t>Heikkoudet (sisäiset)</a:t>
            </a:r>
            <a:r>
              <a:rPr i="1" lang="fi">
                <a:solidFill>
                  <a:schemeClr val="dk1"/>
                </a:solidFill>
              </a:rPr>
              <a:t>: </a:t>
            </a:r>
            <a:endParaRPr i="1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i="1" lang="fi">
                <a:solidFill>
                  <a:schemeClr val="dk1"/>
                </a:solidFill>
              </a:rPr>
              <a:t>Mahdollisuudet (ulkoiset)</a:t>
            </a:r>
            <a:r>
              <a:rPr i="1" lang="fi">
                <a:solidFill>
                  <a:schemeClr val="dk1"/>
                </a:solidFill>
              </a:rPr>
              <a:t>: </a:t>
            </a:r>
            <a:endParaRPr i="1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i="1" lang="fi">
                <a:solidFill>
                  <a:schemeClr val="dk1"/>
                </a:solidFill>
              </a:rPr>
              <a:t>Uhat (ulkoiset)</a:t>
            </a:r>
            <a:r>
              <a:rPr i="1" lang="fi">
                <a:solidFill>
                  <a:schemeClr val="dk1"/>
                </a:solidFill>
              </a:rPr>
              <a:t>: </a:t>
            </a:r>
            <a:endParaRPr i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i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i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