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5"/>
  </p:sldMasterIdLst>
  <p:notesMasterIdLst>
    <p:notesMasterId r:id="rId16"/>
  </p:notesMasterIdLst>
  <p:sldIdLst>
    <p:sldId id="263" r:id="rId6"/>
    <p:sldId id="264" r:id="rId7"/>
    <p:sldId id="265" r:id="rId8"/>
    <p:sldId id="266" r:id="rId9"/>
    <p:sldId id="272" r:id="rId10"/>
    <p:sldId id="269" r:id="rId11"/>
    <p:sldId id="268" r:id="rId12"/>
    <p:sldId id="267" r:id="rId13"/>
    <p:sldId id="271" r:id="rId14"/>
    <p:sldId id="270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DEC2E5-89E4-9745-959B-41BC1DDB6B0B}" v="26" dt="2020-04-07T07:34:46.9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72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56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2DE3DC-FFA5-4B06-8CE1-A4327DB2171A}" type="datetimeFigureOut">
              <a:rPr lang="fi-FI" smtClean="0"/>
              <a:t>8.10.2020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6609CB-CAF6-4571-BA04-25E12737EA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26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FFC37-C5D3-7046-8FF5-EFD9AF4BE71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1243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FFC37-C5D3-7046-8FF5-EFD9AF4BE71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557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716506" y="6192671"/>
            <a:ext cx="966537" cy="365125"/>
          </a:xfrm>
        </p:spPr>
        <p:txBody>
          <a:bodyPr/>
          <a:lstStyle/>
          <a:p>
            <a:fld id="{9900BC02-3ED7-2E41-AD8D-2206C2B0B28B}" type="datetime1">
              <a:rPr lang="fi-FI" smtClean="0"/>
              <a:t>8.10.2020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038600" y="6192671"/>
            <a:ext cx="4114800" cy="365125"/>
          </a:xfrm>
        </p:spPr>
        <p:txBody>
          <a:bodyPr/>
          <a:lstStyle/>
          <a:p>
            <a:r>
              <a:rPr lang="fi-FI" dirty="0"/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36287471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24795DE4-29A4-F54D-82B9-7D1C8555D7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53920" y="6356350"/>
            <a:ext cx="1427480" cy="365125"/>
          </a:xfrm>
        </p:spPr>
        <p:txBody>
          <a:bodyPr/>
          <a:lstStyle/>
          <a:p>
            <a:fld id="{62370672-2F09-B140-A966-2F898BDD963E}" type="datetime1">
              <a:rPr lang="fi-FI" smtClean="0"/>
              <a:t>8.10.2020</a:t>
            </a:fld>
            <a:endParaRPr lang="en-US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D5D85946-5030-004C-BDE3-B854FFAAD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26320" y="6356350"/>
            <a:ext cx="1427480" cy="365125"/>
          </a:xfrm>
        </p:spPr>
        <p:txBody>
          <a:bodyPr/>
          <a:lstStyle/>
          <a:p>
            <a:fld id="{C88529C0-4448-B34E-A2A4-F15E625B8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603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3490309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08944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14108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997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997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968402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351338"/>
          </a:xfr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2164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130986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39746860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2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61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1D32C-6092-B741-9232-83070D8803AD}" type="datetime1">
              <a:rPr lang="fi-FI" smtClean="0"/>
              <a:t>8.10.2020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4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dirty="0"/>
              <a:t>kiertotalousamk.fi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966C3-9558-4BBB-9775-7D1DA6AA08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271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701" r:id="rId3"/>
    <p:sldLayoutId id="2147483692" r:id="rId4"/>
    <p:sldLayoutId id="2147483693" r:id="rId5"/>
    <p:sldLayoutId id="2147483702" r:id="rId6"/>
    <p:sldLayoutId id="2147483695" r:id="rId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Microsoft Sans Serif" panose="020B0604020202020204" pitchFamily="34" charset="0"/>
          <a:ea typeface="Microsoft Sans Serif" panose="020B0604020202020204" pitchFamily="34" charset="0"/>
          <a:cs typeface="Microsoft Sans Serif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f.fi/greenoffic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evl.fi/our-work/our-policies/environmen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kokompassi.fi/" TargetMode="External"/><Relationship Id="rId2" Type="http://schemas.openxmlformats.org/officeDocument/2006/relationships/hyperlink" Target="https://ekokompassi.fi/criteria/?lang=en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raafinenteollisuus.fi/index.phtml?s=139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Arial" panose="020B0604020202020204" pitchFamily="34" charset="0"/>
                <a:ea typeface="Asap Medium" charset="0"/>
                <a:cs typeface="Arial" panose="020B0604020202020204" pitchFamily="34" charset="0"/>
              </a:rPr>
              <a:t>Streamlined Environmental Management Systems</a:t>
            </a:r>
            <a:endParaRPr lang="en-US" sz="5400" dirty="0">
              <a:latin typeface="Arial" panose="020B0604020202020204" pitchFamily="34" charset="0"/>
              <a:ea typeface="Asap Medium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>
                <a:latin typeface="Arial" panose="020B0604020202020204" pitchFamily="34" charset="0"/>
                <a:ea typeface="Asap" charset="0"/>
                <a:cs typeface="Arial" panose="020B0604020202020204" pitchFamily="34" charset="0"/>
              </a:rPr>
              <a:t>Pentti Viluksela, Metropolia</a:t>
            </a:r>
          </a:p>
          <a:p>
            <a:r>
              <a:rPr lang="fi-FI" dirty="0" err="1">
                <a:latin typeface="Arial" panose="020B0604020202020204" pitchFamily="34" charset="0"/>
                <a:ea typeface="Asap" charset="0"/>
                <a:cs typeface="Arial" panose="020B0604020202020204" pitchFamily="34" charset="0"/>
              </a:rPr>
              <a:t>Modified</a:t>
            </a:r>
            <a:r>
              <a:rPr lang="fi-FI" dirty="0">
                <a:latin typeface="Arial" panose="020B0604020202020204" pitchFamily="34" charset="0"/>
                <a:ea typeface="Asap" charset="0"/>
                <a:cs typeface="Arial" panose="020B0604020202020204" pitchFamily="34" charset="0"/>
              </a:rPr>
              <a:t> </a:t>
            </a:r>
            <a:r>
              <a:rPr lang="fi-FI" dirty="0" err="1">
                <a:latin typeface="Arial" panose="020B0604020202020204" pitchFamily="34" charset="0"/>
                <a:ea typeface="Asap" charset="0"/>
                <a:cs typeface="Arial" panose="020B0604020202020204" pitchFamily="34" charset="0"/>
              </a:rPr>
              <a:t>by</a:t>
            </a:r>
            <a:r>
              <a:rPr lang="fi-FI" dirty="0">
                <a:latin typeface="Arial" panose="020B0604020202020204" pitchFamily="34" charset="0"/>
                <a:ea typeface="Asap" charset="0"/>
                <a:cs typeface="Arial" panose="020B0604020202020204" pitchFamily="34" charset="0"/>
              </a:rPr>
              <a:t> Merja Tolvanen, Savonia</a:t>
            </a:r>
            <a:endParaRPr lang="de-DE" dirty="0">
              <a:latin typeface="Arial" panose="020B0604020202020204" pitchFamily="34" charset="0"/>
              <a:ea typeface="Asap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2669-9F9C-AF48-95F0-14B79F4566F6}" type="datetime1">
              <a:rPr lang="fi-FI" smtClean="0"/>
              <a:t>8.10.2020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kiertotalousamk.fi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0" i="0" kern="1200">
                <a:solidFill>
                  <a:schemeClr val="tx1">
                    <a:tint val="75000"/>
                  </a:schemeClr>
                </a:solidFill>
                <a:latin typeface="Asap" charset="0"/>
                <a:ea typeface="Asap" charset="0"/>
                <a:cs typeface="Asap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88529C0-4448-B34E-A2A4-F15E625B8521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4872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D8D68-2B8D-4046-B3A3-C1C601061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Student assignment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2188B-3EC6-F440-94BB-9DEF3932B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choose one streamlined EMS/certificate/diploma</a:t>
            </a:r>
          </a:p>
          <a:p>
            <a:r>
              <a:rPr lang="en-GB" dirty="0"/>
              <a:t>study its key ingredients</a:t>
            </a:r>
          </a:p>
          <a:p>
            <a:pPr lvl="1"/>
            <a:r>
              <a:rPr lang="en-GB" dirty="0"/>
              <a:t>to whom it applies (companies, organizations, branches etc.)?</a:t>
            </a:r>
          </a:p>
          <a:p>
            <a:pPr lvl="1"/>
            <a:r>
              <a:rPr lang="en-GB" dirty="0"/>
              <a:t>what are the criteria that must be fulfilled? (compare to ISO 14001!)</a:t>
            </a:r>
          </a:p>
          <a:p>
            <a:pPr lvl="1"/>
            <a:r>
              <a:rPr lang="en-GB" dirty="0"/>
              <a:t>what is the process of building the system and getting the certification?</a:t>
            </a:r>
          </a:p>
          <a:p>
            <a:pPr lvl="1"/>
            <a:r>
              <a:rPr lang="en-GB" dirty="0"/>
              <a:t>who manages/administers the programme?</a:t>
            </a:r>
          </a:p>
          <a:p>
            <a:pPr lvl="1"/>
            <a:r>
              <a:rPr lang="en-GB" dirty="0"/>
              <a:t>who have gotten the certificate/diploma?</a:t>
            </a:r>
          </a:p>
          <a:p>
            <a:pPr lvl="1"/>
            <a:r>
              <a:rPr lang="en-GB" dirty="0"/>
              <a:t>what are the benefits, disadvantages, costs?</a:t>
            </a:r>
          </a:p>
          <a:p>
            <a:pPr lvl="1"/>
            <a:r>
              <a:rPr lang="en-GB" dirty="0"/>
              <a:t>what is your opinion on the EMS/certificate/diploma? Is it credible?</a:t>
            </a:r>
          </a:p>
          <a:p>
            <a:r>
              <a:rPr lang="en-GB" dirty="0"/>
              <a:t>report your findings in a 20-minute presentation as silent webinar</a:t>
            </a:r>
          </a:p>
          <a:p>
            <a:r>
              <a:rPr lang="en-GB" dirty="0"/>
              <a:t>Use a memory box as story box (write down some additional information for each slide replacing your oral presentation)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77D819-4AD7-1543-BE75-85EB2ECE5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3A5AD4-D2A1-A849-95FA-3C75F8AF2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0672-2F09-B140-A966-2F898BDD963E}" type="datetime1">
              <a:rPr lang="fi-FI" smtClean="0"/>
              <a:t>8.10.2020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3FA1D-12F8-7340-9903-FC9CA0C05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29C0-4448-B34E-A2A4-F15E625B852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28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not only ISO 14001?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building an ISO 14001 -based EMS (environmental management system) requires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manpower, knowhow, time &amp; money</a:t>
            </a:r>
          </a:p>
          <a:p>
            <a:r>
              <a:rPr lang="en-GB" dirty="0"/>
              <a:t>small companies may have a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shortage of all these</a:t>
            </a:r>
          </a:p>
          <a:p>
            <a:r>
              <a:rPr lang="en-GB" dirty="0"/>
              <a:t>streamlined EMSs make it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easier</a:t>
            </a:r>
            <a:r>
              <a:rPr lang="en-GB" dirty="0"/>
              <a:t> for small companies to apply environmental management</a:t>
            </a:r>
          </a:p>
          <a:p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principles</a:t>
            </a:r>
            <a:r>
              <a:rPr lang="en-GB" dirty="0"/>
              <a:t> are the same as for ISO 14001</a:t>
            </a:r>
          </a:p>
          <a:p>
            <a:pPr marL="457200" lvl="1" indent="0">
              <a:buNone/>
            </a:pPr>
            <a:r>
              <a:rPr lang="en-GB" dirty="0"/>
              <a:t>see the part 1 of this course (reprise next slides):</a:t>
            </a:r>
            <a:br>
              <a:rPr lang="en-GB" dirty="0"/>
            </a:br>
            <a:r>
              <a:rPr lang="en-GB" dirty="0"/>
              <a:t>A Organisational Environmental Management: A_A1_Environmental Management Systems</a:t>
            </a:r>
          </a:p>
          <a:p>
            <a:pPr marL="457200" lvl="1" indent="0">
              <a:buNone/>
            </a:pPr>
            <a:r>
              <a:rPr lang="en-GB" dirty="0"/>
              <a:t>C Tool package and thematic approach of carbon feet: C_2 Tool package page 3</a:t>
            </a:r>
            <a:br>
              <a:rPr lang="en-GB" dirty="0"/>
            </a:br>
            <a:endParaRPr lang="en-GB" dirty="0"/>
          </a:p>
          <a:p>
            <a:pPr lvl="1"/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0" i="0" kern="1200">
                <a:solidFill>
                  <a:schemeClr val="tx1">
                    <a:tint val="75000"/>
                  </a:schemeClr>
                </a:solidFill>
                <a:latin typeface="Asap" charset="0"/>
                <a:ea typeface="Asap" charset="0"/>
                <a:cs typeface="Asap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87611A0-D386-B74D-BA80-1F555F0042D6}" type="datetime1">
              <a:rPr lang="fi-FI" smtClean="0">
                <a:latin typeface="Arial" panose="020B0604020202020204" pitchFamily="34" charset="0"/>
                <a:cs typeface="Arial" panose="020B0604020202020204" pitchFamily="34" charset="0"/>
              </a:rPr>
              <a:t>8.10.2020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kiertotalousamk.fi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0" i="0" kern="1200">
                <a:solidFill>
                  <a:schemeClr val="tx1">
                    <a:tint val="75000"/>
                  </a:schemeClr>
                </a:solidFill>
                <a:latin typeface="Asap" charset="0"/>
                <a:ea typeface="Asap" charset="0"/>
                <a:cs typeface="Asap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88529C0-4448-B34E-A2A4-F15E625B8521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2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403958"/>
      </p:ext>
    </p:extLst>
  </p:cSld>
  <p:clrMapOvr>
    <a:masterClrMapping/>
  </p:clrMapOvr>
  <p:transition spd="med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8AB40-631B-8E42-8CCC-6678060CA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Streamlined EMSs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C1CDE-0B15-C944-9F4A-AED9CCE06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often contain the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most essential parts</a:t>
            </a:r>
            <a:r>
              <a:rPr lang="en-GB" dirty="0"/>
              <a:t> of EMS</a:t>
            </a:r>
          </a:p>
          <a:p>
            <a:r>
              <a:rPr lang="en-GB" dirty="0"/>
              <a:t>often include step-by-step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instructions</a:t>
            </a:r>
          </a:p>
          <a:p>
            <a:r>
              <a:rPr lang="en-GB" dirty="0"/>
              <a:t>are sometimes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targeted</a:t>
            </a:r>
            <a:r>
              <a:rPr lang="en-GB" dirty="0"/>
              <a:t> for specific companies, sectors, industries etc.</a:t>
            </a:r>
          </a:p>
          <a:p>
            <a:pPr lvl="1"/>
            <a:r>
              <a:rPr lang="en-GB" dirty="0"/>
              <a:t>often include branch-instructions, templates, web tools </a:t>
            </a:r>
          </a:p>
          <a:p>
            <a:r>
              <a:rPr lang="en-GB" dirty="0"/>
              <a:t>can be developed and maintained by a variety of actors</a:t>
            </a:r>
          </a:p>
          <a:p>
            <a:r>
              <a:rPr lang="en-GB" b="1" dirty="0"/>
              <a:t>common objective:</a:t>
            </a:r>
            <a:r>
              <a:rPr lang="en-GB" dirty="0"/>
              <a:t> to get the key benefits of EMS with minimal effort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89E721-2869-A340-A362-794ADEDD9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8E378B-8A95-354C-8917-C2438B5EB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0672-2F09-B140-A966-2F898BDD963E}" type="datetime1">
              <a:rPr lang="fi-FI" smtClean="0"/>
              <a:t>8.10.2020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A9F821-9244-EF49-A74F-F78142B31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29C0-4448-B34E-A2A4-F15E625B852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172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1A81B-07A2-CB42-ACBD-E2544665C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76588-8BA2-4E49-8669-890E50279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Green Office (WWF)</a:t>
            </a:r>
          </a:p>
          <a:p>
            <a:r>
              <a:rPr lang="en-GB" dirty="0"/>
              <a:t>Church’s environmental diploma</a:t>
            </a:r>
          </a:p>
          <a:p>
            <a:r>
              <a:rPr lang="en-GB" dirty="0" err="1"/>
              <a:t>EcoCompass</a:t>
            </a:r>
            <a:endParaRPr lang="en-GB" dirty="0"/>
          </a:p>
          <a:p>
            <a:r>
              <a:rPr lang="en-GB" dirty="0"/>
              <a:t>Environmental certificate of the printing industry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93FBE9-B365-E641-A808-DD8562EAF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7B8EB-9168-E84D-88B9-DC98BDFC9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0672-2F09-B140-A966-2F898BDD963E}" type="datetime1">
              <a:rPr lang="fi-FI" smtClean="0"/>
              <a:t>8.10.2020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FF39C2-551A-F845-9E1C-FF03C31D1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29C0-4448-B34E-A2A4-F15E625B852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775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6BB1D-27B9-A648-AF4D-64D0BBD15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Green office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E1631-AC9C-224B-8E0A-F9E97216BB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aimed at all types of offices in companies, </a:t>
            </a:r>
            <a:br>
              <a:rPr lang="en-GB" dirty="0"/>
            </a:br>
            <a:r>
              <a:rPr lang="en-GB" dirty="0"/>
              <a:t>public administration and organisations</a:t>
            </a:r>
          </a:p>
          <a:p>
            <a:r>
              <a:rPr lang="en-GB" dirty="0"/>
              <a:t>objective: to reduce the ecological footprint and GHG emissions of offices</a:t>
            </a:r>
          </a:p>
          <a:p>
            <a:r>
              <a:rPr lang="en-GB" dirty="0"/>
              <a:t>office team develops a practical environmental programme with at least three indicators and targets</a:t>
            </a:r>
          </a:p>
          <a:p>
            <a:pPr lvl="1"/>
            <a:r>
              <a:rPr lang="en-GB" dirty="0"/>
              <a:t>saving energy; reducing, sorting and recycling office waste; green purchasing; training of personnel</a:t>
            </a:r>
          </a:p>
          <a:p>
            <a:r>
              <a:rPr lang="en-GB" dirty="0"/>
              <a:t>environmental programme and indicators input in an online reporting tool</a:t>
            </a:r>
          </a:p>
          <a:p>
            <a:r>
              <a:rPr lang="en-GB" dirty="0"/>
              <a:t>developed and run by WWF Finland, available in many different countries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041FC0-D788-3044-B2F4-E3214040C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5C5E22-DBF5-9A47-AD6A-8AA6615CC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0672-2F09-B140-A966-2F898BDD963E}" type="datetime1">
              <a:rPr lang="fi-FI" smtClean="0"/>
              <a:t>8.10.2020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1FF47B-E016-A341-B671-7F38146BB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29C0-4448-B34E-A2A4-F15E625B8521}" type="slidenum">
              <a:rPr lang="en-US" smtClean="0"/>
              <a:t>5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821B2F-C9E7-5043-B069-212DDECDC464}"/>
              </a:ext>
            </a:extLst>
          </p:cNvPr>
          <p:cNvSpPr txBox="1"/>
          <p:nvPr/>
        </p:nvSpPr>
        <p:spPr>
          <a:xfrm>
            <a:off x="8631149" y="953278"/>
            <a:ext cx="32158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hlinkClick r:id="rId2"/>
              </a:rPr>
              <a:t>https://wwf.fi/greenoffice/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47906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63DBD-5AE7-2248-82AF-468B0C1EB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Church’s environmental diploma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612FC-59CB-E745-ADB8-EB1820561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environmental tool for parishes</a:t>
            </a:r>
          </a:p>
          <a:p>
            <a:r>
              <a:rPr lang="en-GB" dirty="0"/>
              <a:t>established in 2001</a:t>
            </a:r>
          </a:p>
          <a:p>
            <a:r>
              <a:rPr lang="en-GB" dirty="0"/>
              <a:t>supported by environmental manual</a:t>
            </a:r>
          </a:p>
          <a:p>
            <a:pPr lvl="1"/>
            <a:r>
              <a:rPr lang="en-GB" dirty="0"/>
              <a:t>version 3 in 2012, version 4 in preparation</a:t>
            </a:r>
          </a:p>
          <a:p>
            <a:pPr lvl="1"/>
            <a:r>
              <a:rPr lang="en-GB" dirty="0"/>
              <a:t>available in Finnish and Swedish online</a:t>
            </a:r>
          </a:p>
          <a:p>
            <a:r>
              <a:rPr lang="en-GB" dirty="0"/>
              <a:t>guidelines for carbon-neutral church</a:t>
            </a:r>
          </a:p>
          <a:p>
            <a:r>
              <a:rPr lang="en-GB" dirty="0"/>
              <a:t>managed by the Evangelical Lutheran Church of Finland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71AFC0-9288-AB46-ABC5-E4DD4D21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B0D487-8F80-924E-B5FA-765D30BDB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0672-2F09-B140-A966-2F898BDD963E}" type="datetime1">
              <a:rPr lang="fi-FI" smtClean="0"/>
              <a:t>8.10.2020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752CC3-1C85-584F-836F-9BE55840F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29C0-4448-B34E-A2A4-F15E625B8521}" type="slidenum">
              <a:rPr lang="en-US" smtClean="0"/>
              <a:t>6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4EF191-0354-724E-AA63-38D980FFC21A}"/>
              </a:ext>
            </a:extLst>
          </p:cNvPr>
          <p:cNvSpPr txBox="1"/>
          <p:nvPr/>
        </p:nvSpPr>
        <p:spPr>
          <a:xfrm>
            <a:off x="1038546" y="5311739"/>
            <a:ext cx="5085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hlinkClick r:id="rId2"/>
              </a:rPr>
              <a:t>https://evl.fi/our-work/our-policies/environment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9076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72045-584F-7D40-804C-D0D5EA72E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EcoCompass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C88D1A-3619-7441-87CC-813321972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environmental management system for SMEs, public events and administrative offices</a:t>
            </a:r>
          </a:p>
          <a:p>
            <a:r>
              <a:rPr lang="en-GB" dirty="0"/>
              <a:t>customised for each company</a:t>
            </a:r>
          </a:p>
          <a:p>
            <a:r>
              <a:rPr lang="en-GB" dirty="0"/>
              <a:t>suitable for all fields of operations (branch-specific guidelines)</a:t>
            </a:r>
          </a:p>
          <a:p>
            <a:r>
              <a:rPr lang="en-GB" dirty="0"/>
              <a:t>includes </a:t>
            </a:r>
            <a:r>
              <a:rPr lang="en-GB" dirty="0">
                <a:hlinkClick r:id="rId2"/>
              </a:rPr>
              <a:t>10 criteria</a:t>
            </a:r>
            <a:endParaRPr lang="en-GB" dirty="0"/>
          </a:p>
          <a:p>
            <a:r>
              <a:rPr lang="en-GB" dirty="0"/>
              <a:t>auditing and certification</a:t>
            </a:r>
          </a:p>
          <a:p>
            <a:r>
              <a:rPr lang="en-GB" dirty="0"/>
              <a:t>based on Nordic systems and international standards on environmental management</a:t>
            </a:r>
          </a:p>
          <a:p>
            <a:r>
              <a:rPr lang="en-GB" dirty="0"/>
              <a:t>developed by the cities of Helsinki, Espoo and Vantaa</a:t>
            </a:r>
          </a:p>
          <a:p>
            <a:r>
              <a:rPr lang="en-GB" dirty="0"/>
              <a:t>coordinated by </a:t>
            </a:r>
            <a:r>
              <a:rPr lang="en-GB" dirty="0" err="1"/>
              <a:t>Kinos</a:t>
            </a:r>
            <a:r>
              <a:rPr lang="en-GB" dirty="0"/>
              <a:t> Oy (The Finnish Association for Nature Conservation)</a:t>
            </a:r>
          </a:p>
          <a:p>
            <a:endParaRPr lang="fi-FI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8658EF-98E0-2A4F-B690-A90C721FD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B4054-3CEB-CB42-868D-8BEF71588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0672-2F09-B140-A966-2F898BDD963E}" type="datetime1">
              <a:rPr lang="fi-FI" smtClean="0"/>
              <a:t>8.10.2020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E950F-6ABF-ED49-A489-C994113B8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29C0-4448-B34E-A2A4-F15E625B8521}" type="slidenum">
              <a:rPr lang="en-US" smtClean="0"/>
              <a:t>7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1ADE4E-CF3C-9244-AAE4-30D64C60C0EF}"/>
              </a:ext>
            </a:extLst>
          </p:cNvPr>
          <p:cNvSpPr txBox="1"/>
          <p:nvPr/>
        </p:nvSpPr>
        <p:spPr>
          <a:xfrm>
            <a:off x="9041259" y="1027906"/>
            <a:ext cx="2568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hlinkClick r:id="rId3"/>
              </a:rPr>
              <a:t>https://ekokompassi.fi/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31643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A72A1-0376-2C42-876A-1D8541908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Print production Environmental certificate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44393-96C0-B849-9584-F236FECB5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affordable EMS tool for Finnish printing companies</a:t>
            </a:r>
          </a:p>
          <a:p>
            <a:r>
              <a:rPr lang="en-GB" dirty="0"/>
              <a:t>based on ISO 14001 principles, can be expanded to ISO 14001</a:t>
            </a:r>
          </a:p>
          <a:p>
            <a:r>
              <a:rPr lang="en-GB" dirty="0"/>
              <a:t>EMS built in collaboration with an environmental instructor</a:t>
            </a:r>
          </a:p>
          <a:p>
            <a:r>
              <a:rPr lang="en-GB" dirty="0"/>
              <a:t>branch-specific environmental and systems criteria</a:t>
            </a:r>
          </a:p>
          <a:p>
            <a:pPr lvl="1"/>
            <a:r>
              <a:rPr lang="en-GB" dirty="0"/>
              <a:t>compact environmental manual</a:t>
            </a:r>
          </a:p>
          <a:p>
            <a:pPr lvl="1"/>
            <a:r>
              <a:rPr lang="en-GB" dirty="0"/>
              <a:t>identified and assessed environmental aspects</a:t>
            </a:r>
          </a:p>
          <a:p>
            <a:pPr lvl="1"/>
            <a:r>
              <a:rPr lang="en-GB" dirty="0"/>
              <a:t>environmental programme to improve environmental performance</a:t>
            </a:r>
          </a:p>
          <a:p>
            <a:pPr lvl="1"/>
            <a:r>
              <a:rPr lang="en-GB" dirty="0"/>
              <a:t>self-assessment procedure</a:t>
            </a:r>
          </a:p>
          <a:p>
            <a:r>
              <a:rPr lang="en-GB" dirty="0"/>
              <a:t>re-certification every second year by the environmental instructor</a:t>
            </a:r>
          </a:p>
          <a:p>
            <a:r>
              <a:rPr lang="en-GB" dirty="0"/>
              <a:t>managed by Graafinen teollisuus ry., the Finnish Federation of The Printing Industry</a:t>
            </a:r>
          </a:p>
          <a:p>
            <a:endParaRPr lang="fi-FI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A775B2-EF9E-EA4D-9194-471CB2603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3CC1C4-63DC-5F47-8574-E2BD337A5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0672-2F09-B140-A966-2F898BDD963E}" type="datetime1">
              <a:rPr lang="fi-FI" smtClean="0"/>
              <a:pPr/>
              <a:t>8.10.2020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36B2FD-ADB6-A645-BD50-00E618313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29C0-4448-B34E-A2A4-F15E625B852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E7F53B-D7D0-4C47-A338-B289BC4C462E}"/>
              </a:ext>
            </a:extLst>
          </p:cNvPr>
          <p:cNvSpPr txBox="1"/>
          <p:nvPr/>
        </p:nvSpPr>
        <p:spPr>
          <a:xfrm>
            <a:off x="1078786" y="5617582"/>
            <a:ext cx="6298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hlinkClick r:id="rId2"/>
              </a:rPr>
              <a:t>https://www.graafinenteollisuus.fi/index.phtml?s=139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6317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5061D-AE8E-5C45-B1F4-00CB28EE7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Student assignment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A67008-2F66-F044-986C-4ED3F0FE35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search the internet for additional streamlined EMSs/certificates/diplomas (in different countries)</a:t>
            </a:r>
          </a:p>
          <a:p>
            <a:r>
              <a:rPr lang="en-GB" dirty="0"/>
              <a:t>sector-specific</a:t>
            </a:r>
          </a:p>
          <a:p>
            <a:pPr lvl="1"/>
            <a:r>
              <a:rPr lang="en-GB" dirty="0"/>
              <a:t>e.g. agriculture, chemical industry, trade &amp; commerce…</a:t>
            </a:r>
          </a:p>
          <a:p>
            <a:r>
              <a:rPr lang="en-GB" dirty="0"/>
              <a:t>environmental aspect -specific</a:t>
            </a:r>
          </a:p>
          <a:p>
            <a:pPr lvl="1"/>
            <a:r>
              <a:rPr lang="en-GB" dirty="0"/>
              <a:t>e.g. carbon, water, energy…</a:t>
            </a:r>
          </a:p>
          <a:p>
            <a:r>
              <a:rPr lang="en-GB" dirty="0"/>
              <a:t>present 3–5 findings in a short report (including source references, specific web-links for additional information, brochures, experience stories or videos)</a:t>
            </a:r>
            <a:br>
              <a:rPr lang="en-GB" dirty="0"/>
            </a:b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5AB3D9-80E6-A343-B19B-844E35E8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9F13BB-8E00-FA4B-9910-A59B5C3C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0672-2F09-B140-A966-2F898BDD963E}" type="datetime1">
              <a:rPr lang="fi-FI" smtClean="0"/>
              <a:t>8.10.2020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CB05E-3529-1D41-BB76-922BADFB5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29C0-4448-B34E-A2A4-F15E625B852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396060"/>
      </p:ext>
    </p:extLst>
  </p:cSld>
  <p:clrMapOvr>
    <a:masterClrMapping/>
  </p:clrMapOvr>
</p:sld>
</file>

<file path=ppt/theme/theme1.xml><?xml version="1.0" encoding="utf-8"?>
<a:theme xmlns:a="http://schemas.openxmlformats.org/drawingml/2006/main" name="1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iertotalousAMK_PPT_tyhjä  -  Read-Only" id="{BF51F711-B1DF-5346-B527-5CDB9341F3D5}" vid="{4CAD043F-BEA0-1541-B166-0A57BA8670C6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6865ef9-df32-4c37-ae45-f9784eb47bff">427W7XWPXQD2-403814790-1290</_dlc_DocId>
    <_dlc_DocIdUrl xmlns="76865ef9-df32-4c37-ae45-f9784eb47bff">
      <Url>https://tt.eduuni.fi/sites/luc-lapinamk-extra/kiertotalousosaamista-ammattikorkeakouluihin/_layouts/15/DocIdRedir.aspx?ID=427W7XWPXQD2-403814790-1290</Url>
      <Description>427W7XWPXQD2-403814790-1290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44F74372C55FE4B821D5F2378F4B2BA" ma:contentTypeVersion="1" ma:contentTypeDescription="Luo uusi asiakirja." ma:contentTypeScope="" ma:versionID="822fe6b422b8dec44a40602c4233d47b">
  <xsd:schema xmlns:xsd="http://www.w3.org/2001/XMLSchema" xmlns:xs="http://www.w3.org/2001/XMLSchema" xmlns:p="http://schemas.microsoft.com/office/2006/metadata/properties" xmlns:ns2="76865ef9-df32-4c37-ae45-f9784eb47bff" xmlns:ns3="7e9e6169-ad39-4139-80cb-366121f0def0" targetNamespace="http://schemas.microsoft.com/office/2006/metadata/properties" ma:root="true" ma:fieldsID="6eb707645daa25c755dded653de544e8" ns2:_="" ns3:_="">
    <xsd:import namespace="76865ef9-df32-4c37-ae45-f9784eb47bff"/>
    <xsd:import namespace="7e9e6169-ad39-4139-80cb-366121f0def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865ef9-df32-4c37-ae45-f9784eb47bf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9e6169-ad39-4139-80cb-366121f0def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3B25BD6D-D2BB-418E-A029-B40BF82CD2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62D49C-CA25-4999-B952-F55D754961C0}">
  <ds:schemaRefs>
    <ds:schemaRef ds:uri="76865ef9-df32-4c37-ae45-f9784eb47bff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terms/"/>
    <ds:schemaRef ds:uri="http://purl.org/dc/dcmitype/"/>
    <ds:schemaRef ds:uri="7e9e6169-ad39-4139-80cb-366121f0def0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B238FF32-43FD-4754-9A6C-B0B4C19B5E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865ef9-df32-4c37-ae45-f9784eb47bff"/>
    <ds:schemaRef ds:uri="7e9e6169-ad39-4139-80cb-366121f0de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BEB1A0C-CB66-4291-BD4D-308FACDFF633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1_Mukautettu suunnittelumalli</Template>
  <TotalTime>301</TotalTime>
  <Words>735</Words>
  <Application>Microsoft Macintosh PowerPoint</Application>
  <PresentationFormat>Widescreen</PresentationFormat>
  <Paragraphs>112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Microsoft Sans Serif</vt:lpstr>
      <vt:lpstr>1_Mukautettu suunnittelumalli</vt:lpstr>
      <vt:lpstr>Streamlined Environmental Management Systems</vt:lpstr>
      <vt:lpstr>Why not only ISO 14001?</vt:lpstr>
      <vt:lpstr>Streamlined EMSs</vt:lpstr>
      <vt:lpstr>Examples</vt:lpstr>
      <vt:lpstr>Green office</vt:lpstr>
      <vt:lpstr>Church’s environmental diploma</vt:lpstr>
      <vt:lpstr>EcoCompass</vt:lpstr>
      <vt:lpstr>Print production Environmental certificate</vt:lpstr>
      <vt:lpstr>Student assignment 1</vt:lpstr>
      <vt:lpstr>Student assignment 2</vt:lpstr>
    </vt:vector>
  </TitlesOfParts>
  <Manager/>
  <Company>Metropolia AMK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Streamlined EMSs</dc:title>
  <dc:subject/>
  <dc:creator>Pentti Viluksela</dc:creator>
  <cp:keywords/>
  <dc:description/>
  <cp:lastModifiedBy>Pentti Viluksela</cp:lastModifiedBy>
  <cp:revision>10</cp:revision>
  <dcterms:created xsi:type="dcterms:W3CDTF">2019-05-13T09:47:41Z</dcterms:created>
  <dcterms:modified xsi:type="dcterms:W3CDTF">2020-10-08T07:16:20Z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0x010100844F74372C55FE4B821D5F2378F4B2BA</vt:lpwstr>
  </property>
  <property fmtid="{D5CDD505-2E9C-101B-9397-08002B2CF9AE}" pid="3" name="_dlc_DocIdItemGuid">
    <vt:lpwstr>bda83a26-eb15-403f-9dc8-34e213c76a8e</vt:lpwstr>
  </property>
</Properties>
</file>