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19"/>
  </p:notesMasterIdLst>
  <p:sldIdLst>
    <p:sldId id="267" r:id="rId6"/>
    <p:sldId id="294" r:id="rId7"/>
    <p:sldId id="272" r:id="rId8"/>
    <p:sldId id="295" r:id="rId9"/>
    <p:sldId id="290" r:id="rId10"/>
    <p:sldId id="291" r:id="rId11"/>
    <p:sldId id="275" r:id="rId12"/>
    <p:sldId id="293" r:id="rId13"/>
    <p:sldId id="292" r:id="rId14"/>
    <p:sldId id="261" r:id="rId15"/>
    <p:sldId id="271" r:id="rId16"/>
    <p:sldId id="296" r:id="rId17"/>
    <p:sldId id="287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E4D1A-04BD-C641-9499-3D8E00A015E9}" type="datetimeFigureOut">
              <a:rPr lang="fi-FI" smtClean="0"/>
              <a:t>2.11.2023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DA67C-5201-BB44-9041-FA521B0921E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7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A67C-5201-BB44-9041-FA521B0921E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29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A67C-5201-BB44-9041-FA521B0921E3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341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DA67C-5201-BB44-9041-FA521B0921E3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24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pinkit element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149" y="2921553"/>
            <a:ext cx="584115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F90B7C52-D3D4-3342-BC45-8BF2A7CB7BF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77149" y="3705783"/>
            <a:ext cx="5841152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9C661-85FC-2C46-B6C7-3C02B0141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" r="11764" b="4762"/>
          <a:stretch/>
        </p:blipFill>
        <p:spPr>
          <a:xfrm>
            <a:off x="7982519" y="0"/>
            <a:ext cx="4209482" cy="6858000"/>
          </a:xfrm>
          <a:prstGeom prst="rect">
            <a:avLst/>
          </a:prstGeom>
        </p:spPr>
      </p:pic>
      <p:pic>
        <p:nvPicPr>
          <p:cNvPr id="7" name="Picture 6" descr="Jyväskylän ammattikorkeakoulu, JAMK University of Applied Sciences logo">
            <a:extLst>
              <a:ext uri="{FF2B5EF4-FFF2-40B4-BE49-F238E27FC236}">
                <a16:creationId xmlns:a16="http://schemas.microsoft.com/office/drawing/2014/main" id="{1CBA9F32-B77B-C643-8CC6-703410AA6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8" y="5564519"/>
            <a:ext cx="3544951" cy="44971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EE14A13-5EB7-0947-9E1C-749F46F79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49" y="1097081"/>
            <a:ext cx="5841152" cy="1325563"/>
          </a:xfrm>
          <a:prstGeom prst="rect">
            <a:avLst/>
          </a:prstGeom>
        </p:spPr>
        <p:txBody>
          <a:bodyPr/>
          <a:lstStyle>
            <a:lvl1pPr algn="l">
              <a:defRPr sz="5800" b="1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689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sisältödia 2 vihre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F5C230DF-81C0-7B4D-818E-B322AA1F2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5057" y="414067"/>
            <a:ext cx="11455879" cy="6090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65" y="906356"/>
            <a:ext cx="10511286" cy="818927"/>
          </a:xfrm>
          <a:prstGeom prst="rect">
            <a:avLst/>
          </a:prstGeom>
        </p:spPr>
        <p:txBody>
          <a:bodyPr/>
          <a:lstStyle>
            <a:lvl1pPr>
              <a:defRPr sz="5400" b="1" i="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C406-DC64-DB46-A3A3-7FF97868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101" y="5926762"/>
            <a:ext cx="1453952" cy="40466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A3D7A-E702-484C-AE34-D3F55E78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2061" y="5926762"/>
            <a:ext cx="5570240" cy="40466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065" y="1738262"/>
            <a:ext cx="105112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9F37ACCC-1AD2-894A-B6CB-EDDCA451677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68550" y="2602513"/>
            <a:ext cx="10514802" cy="28031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0" name="Picture 3" descr="JAMK logo">
            <a:extLst>
              <a:ext uri="{FF2B5EF4-FFF2-40B4-BE49-F238E27FC236}">
                <a16:creationId xmlns:a16="http://schemas.microsoft.com/office/drawing/2014/main" id="{DCA86940-471A-214E-A720-28BB258C97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5694902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1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803055" y="2471099"/>
            <a:ext cx="10512645" cy="32947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/>
          </p:nvPr>
        </p:nvSpPr>
        <p:spPr>
          <a:xfrm>
            <a:off x="803055" y="1586260"/>
            <a:ext cx="10512645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803055" y="734521"/>
            <a:ext cx="10512645" cy="7920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283D7883-CE26-A84C-8BC9-C8CCFC3F0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355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Alatunnisteen paikkamerkki 4">
            <a:extLst>
              <a:ext uri="{FF2B5EF4-FFF2-40B4-BE49-F238E27FC236}">
                <a16:creationId xmlns:a16="http://schemas.microsoft.com/office/drawing/2014/main" id="{CA4EC108-BA92-6442-8755-E117D714B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631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61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2"/>
          <p:cNvSpPr>
            <a:spLocks noGrp="1"/>
          </p:cNvSpPr>
          <p:nvPr>
            <p:ph type="body" idx="10"/>
          </p:nvPr>
        </p:nvSpPr>
        <p:spPr>
          <a:xfrm>
            <a:off x="815412" y="1797968"/>
            <a:ext cx="10512988" cy="39678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Otsikko 1"/>
          <p:cNvSpPr>
            <a:spLocks noGrp="1"/>
          </p:cNvSpPr>
          <p:nvPr>
            <p:ph type="ctrTitle"/>
          </p:nvPr>
        </p:nvSpPr>
        <p:spPr>
          <a:xfrm>
            <a:off x="803055" y="745087"/>
            <a:ext cx="10525316" cy="792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E24697D7-EBCE-E441-8DE0-59AA8587F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054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DBFCED60-2B25-614B-8139-3642749E4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9014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5789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bullet-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2"/>
          <p:cNvSpPr>
            <a:spLocks noGrp="1"/>
          </p:cNvSpPr>
          <p:nvPr>
            <p:ph idx="1"/>
          </p:nvPr>
        </p:nvSpPr>
        <p:spPr bwMode="auto">
          <a:xfrm>
            <a:off x="803056" y="2471440"/>
            <a:ext cx="10512644" cy="323086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AF145E5D-E5AC-6746-8C43-54171074E24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3055" y="1611660"/>
            <a:ext cx="10512645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A816A9B5-5722-4444-8409-AD6530953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055" y="759921"/>
            <a:ext cx="10512645" cy="7920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AB9D5E66-12AA-D144-A1C7-B039E5725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055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B5915956-69E9-1F44-94B4-13F0249DA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901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8553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3"/>
          <p:cNvSpPr>
            <a:spLocks noGrp="1"/>
          </p:cNvSpPr>
          <p:nvPr>
            <p:ph sz="half" idx="2"/>
          </p:nvPr>
        </p:nvSpPr>
        <p:spPr>
          <a:xfrm>
            <a:off x="6179410" y="2331740"/>
            <a:ext cx="5123590" cy="34594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792122" y="2331740"/>
            <a:ext cx="5092659" cy="34594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D3B85546-B3F2-7241-A601-16265374137C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03055" y="1611660"/>
            <a:ext cx="10499945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50BF326E-66F7-3748-B519-45FEFCD2D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055" y="759921"/>
            <a:ext cx="10499945" cy="7920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id="{E0F015C5-516E-6B40-9FBA-B8C6F1D6D58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03055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4F144793-6417-3A42-AEF0-3E329877F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29015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723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/kaaviodi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95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Jyväskylän ammattikorkeakoulu, JAMK University of Applied Sciences logo">
            <a:extLst>
              <a:ext uri="{FF2B5EF4-FFF2-40B4-BE49-F238E27FC236}">
                <a16:creationId xmlns:a16="http://schemas.microsoft.com/office/drawing/2014/main" id="{10948E7E-E4CB-E34E-8863-0DD568F778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44" y="4980104"/>
            <a:ext cx="5391520" cy="6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37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dia 2">
  <p:cSld name="1_Sisältödia 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815412" y="1797968"/>
            <a:ext cx="10512988" cy="396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9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ctrTitle"/>
          </p:nvPr>
        </p:nvSpPr>
        <p:spPr>
          <a:xfrm>
            <a:off x="803055" y="745087"/>
            <a:ext cx="10525316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03054" y="6237312"/>
            <a:ext cx="1453952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9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2329014" y="6237312"/>
            <a:ext cx="5570240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9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0716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- ja sisältö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169244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15292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719402" y="2556149"/>
            <a:ext cx="10705189" cy="31050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2001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Muokkaa tekstin perustyylejä</a:t>
            </a:r>
          </a:p>
          <a:p>
            <a:pPr marL="12001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Muokkaa tekstin perustyylejä</a:t>
            </a:r>
          </a:p>
          <a:p>
            <a:pPr marL="1657350" marR="0" lvl="3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Muokkaa tekstin perustyylejä</a:t>
            </a:r>
          </a:p>
          <a:p>
            <a:pPr marL="1828800" marR="0" lvl="4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Muokkaa tekstin perustyylejä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725355" y="1742976"/>
            <a:ext cx="10699044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725355" y="878880"/>
            <a:ext cx="10699044" cy="8640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520809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yväskylän ammattikorkeakoulu, JAMK University of Applied Sciences logo">
            <a:extLst>
              <a:ext uri="{FF2B5EF4-FFF2-40B4-BE49-F238E27FC236}">
                <a16:creationId xmlns:a16="http://schemas.microsoft.com/office/drawing/2014/main" id="{1DB01C81-6570-3E45-83E2-290FDFDD2B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50" y="4934383"/>
            <a:ext cx="5519057" cy="70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sinipinkki">
    <p:bg>
      <p:bgPr>
        <a:gradFill flip="none" rotWithShape="1">
          <a:gsLst>
            <a:gs pos="0">
              <a:schemeClr val="tx1"/>
            </a:gs>
            <a:gs pos="40000">
              <a:schemeClr val="tx1"/>
            </a:gs>
            <a:gs pos="83000">
              <a:schemeClr val="accent1"/>
            </a:gs>
            <a:gs pos="9900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74" y="1348535"/>
            <a:ext cx="9520686" cy="1325563"/>
          </a:xfrm>
          <a:prstGeom prst="rect">
            <a:avLst/>
          </a:prstGeom>
        </p:spPr>
        <p:txBody>
          <a:bodyPr/>
          <a:lstStyle>
            <a:lvl1pPr algn="ctr">
              <a:defRPr sz="7400" b="1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574" y="3693707"/>
            <a:ext cx="95206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F90B7C52-D3D4-3342-BC45-8BF2A7CB7BF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10574" y="4847399"/>
            <a:ext cx="9520686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Picture 3" descr="JAMK logo">
            <a:extLst>
              <a:ext uri="{FF2B5EF4-FFF2-40B4-BE49-F238E27FC236}">
                <a16:creationId xmlns:a16="http://schemas.microsoft.com/office/drawing/2014/main" id="{571F97DD-0BDA-774B-8B17-636487A9D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26" y="5874575"/>
            <a:ext cx="1543399" cy="7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0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hankkee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9">
            <a:extLst>
              <a:ext uri="{FF2B5EF4-FFF2-40B4-BE49-F238E27FC236}">
                <a16:creationId xmlns:a16="http://schemas.microsoft.com/office/drawing/2014/main" id="{67B2CF02-4D71-0347-9CDA-0D0EB6793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5558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F4603F-69DF-2741-B0CC-E1814F6B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74" y="1029227"/>
            <a:ext cx="9520686" cy="1325563"/>
          </a:xfrm>
          <a:prstGeom prst="rect">
            <a:avLst/>
          </a:prstGeom>
        </p:spPr>
        <p:txBody>
          <a:bodyPr/>
          <a:lstStyle>
            <a:lvl1pPr algn="ctr">
              <a:defRPr sz="7400" b="1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168FB69-F858-1D4A-BCF1-3B50CCE86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574" y="3374399"/>
            <a:ext cx="95206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pic>
        <p:nvPicPr>
          <p:cNvPr id="8" name="Picture 3" descr="JAMK logo">
            <a:extLst>
              <a:ext uri="{FF2B5EF4-FFF2-40B4-BE49-F238E27FC236}">
                <a16:creationId xmlns:a16="http://schemas.microsoft.com/office/drawing/2014/main" id="{2A2DD9A2-02AD-8148-8D40-A98B0C7B8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860310"/>
            <a:ext cx="1445406" cy="7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18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stot sininen-pinkki">
    <p:bg>
      <p:bgPr>
        <a:gradFill flip="none" rotWithShape="1">
          <a:gsLst>
            <a:gs pos="0">
              <a:schemeClr val="tx1"/>
            </a:gs>
            <a:gs pos="40000">
              <a:schemeClr val="tx1"/>
            </a:gs>
            <a:gs pos="83000">
              <a:schemeClr val="accent1"/>
            </a:gs>
            <a:gs pos="9900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JAMK logo">
            <a:extLst>
              <a:ext uri="{FF2B5EF4-FFF2-40B4-BE49-F238E27FC236}">
                <a16:creationId xmlns:a16="http://schemas.microsoft.com/office/drawing/2014/main" id="{571F97DD-0BDA-774B-8B17-636487A9D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26" y="5874575"/>
            <a:ext cx="1543399" cy="771699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F58D3D5-EAAF-AB43-B282-D425569984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53952" y="6237312"/>
            <a:ext cx="5570240" cy="40466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BFC07DC-2A24-7249-B60B-CBB89D6CF2D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27992" y="6237312"/>
            <a:ext cx="1453952" cy="40466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2C84073-77F9-1247-AFFF-023A69EE48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5355" y="2774459"/>
            <a:ext cx="2069883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1EF2126C-6409-904D-8F3B-69970BAB9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355" y="878880"/>
            <a:ext cx="10699044" cy="8640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7DA2D89-E2F5-4649-83F5-A52D56DB1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27532" y="2764690"/>
            <a:ext cx="2069883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F86BF428-635D-9A4D-A0F4-2862C38FC3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9709" y="2774459"/>
            <a:ext cx="2069883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9AA5AEB-E156-B74E-A5FD-CA2A5378E0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5355" y="4526401"/>
            <a:ext cx="2069883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5A4DF87-07BE-1041-912C-2137CA33FA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27532" y="4551831"/>
            <a:ext cx="2069883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12151F9-1AB9-A240-AFE1-17704B5C3D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29709" y="4554100"/>
            <a:ext cx="2069883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DE7A9DA-5C94-4843-B36D-9C557ED84B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28684" y="2787712"/>
            <a:ext cx="2069883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75351F5-99F3-4848-8621-B43A6929A1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28684" y="4479532"/>
            <a:ext cx="2069883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Alaotsikko 2">
            <a:extLst>
              <a:ext uri="{FF2B5EF4-FFF2-40B4-BE49-F238E27FC236}">
                <a16:creationId xmlns:a16="http://schemas.microsoft.com/office/drawing/2014/main" id="{3DEF4320-1706-8447-BA0F-7F90E1617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5355" y="1742976"/>
            <a:ext cx="10699044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7274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hankkeelle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9">
            <a:extLst>
              <a:ext uri="{FF2B5EF4-FFF2-40B4-BE49-F238E27FC236}">
                <a16:creationId xmlns:a16="http://schemas.microsoft.com/office/drawing/2014/main" id="{929867C7-70E4-524F-8F04-75E75A717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5558971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83000">
                <a:schemeClr val="accent1"/>
              </a:gs>
              <a:gs pos="99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74" y="1029227"/>
            <a:ext cx="9520686" cy="1325563"/>
          </a:xfrm>
          <a:prstGeom prst="rect">
            <a:avLst/>
          </a:prstGeom>
        </p:spPr>
        <p:txBody>
          <a:bodyPr/>
          <a:lstStyle>
            <a:lvl1pPr algn="ctr">
              <a:defRPr sz="7400" b="1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574" y="3374399"/>
            <a:ext cx="95206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F90B7C52-D3D4-3342-BC45-8BF2A7CB7BF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10574" y="4528091"/>
            <a:ext cx="9520686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3" descr="JAMK logo">
            <a:extLst>
              <a:ext uri="{FF2B5EF4-FFF2-40B4-BE49-F238E27FC236}">
                <a16:creationId xmlns:a16="http://schemas.microsoft.com/office/drawing/2014/main" id="{C1E15A88-7779-0C4E-9684-E5AA42180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5889340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6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sisältödia 1 pinkki">
    <p:bg>
      <p:bgPr>
        <a:gradFill>
          <a:gsLst>
            <a:gs pos="0">
              <a:schemeClr val="tx1"/>
            </a:gs>
            <a:gs pos="41000">
              <a:schemeClr val="tx1"/>
            </a:gs>
            <a:gs pos="83000">
              <a:schemeClr val="accent1"/>
            </a:gs>
            <a:gs pos="99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F5C230DF-81C0-7B4D-818E-B322AA1F2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5057" y="414067"/>
            <a:ext cx="11455879" cy="6090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65" y="906356"/>
            <a:ext cx="10511286" cy="818927"/>
          </a:xfrm>
          <a:prstGeom prst="rect">
            <a:avLst/>
          </a:prstGeom>
        </p:spPr>
        <p:txBody>
          <a:bodyPr/>
          <a:lstStyle>
            <a:lvl1pPr>
              <a:defRPr sz="5400" b="1" i="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C406-DC64-DB46-A3A3-7FF97868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101" y="5926762"/>
            <a:ext cx="1453952" cy="40466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A3D7A-E702-484C-AE34-D3F55E78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2061" y="5926762"/>
            <a:ext cx="5570240" cy="40466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065" y="1738262"/>
            <a:ext cx="105112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9F37ACCC-1AD2-894A-B6CB-EDDCA451677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68550" y="2602513"/>
            <a:ext cx="10514802" cy="28031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9" name="Picture 3" descr="JAMK logo">
            <a:extLst>
              <a:ext uri="{FF2B5EF4-FFF2-40B4-BE49-F238E27FC236}">
                <a16:creationId xmlns:a16="http://schemas.microsoft.com/office/drawing/2014/main" id="{D8A8063F-7A17-E847-82FE-D6CC314F76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5694902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0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sisältödia 2 pinkk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F5C230DF-81C0-7B4D-818E-B322AA1F2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5057" y="414067"/>
            <a:ext cx="11455879" cy="6090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65" y="906356"/>
            <a:ext cx="10511286" cy="818927"/>
          </a:xfrm>
          <a:prstGeom prst="rect">
            <a:avLst/>
          </a:prstGeom>
        </p:spPr>
        <p:txBody>
          <a:bodyPr/>
          <a:lstStyle>
            <a:lvl1pPr>
              <a:defRPr sz="5400" b="1" i="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C406-DC64-DB46-A3A3-7FF97868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101" y="5926762"/>
            <a:ext cx="1453952" cy="40466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A3D7A-E702-484C-AE34-D3F55E78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2061" y="5926762"/>
            <a:ext cx="5570240" cy="40466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065" y="1738262"/>
            <a:ext cx="105112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9F37ACCC-1AD2-894A-B6CB-EDDCA451677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68550" y="2589813"/>
            <a:ext cx="10514802" cy="28031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0" name="Picture 3" descr="JAMK logo">
            <a:extLst>
              <a:ext uri="{FF2B5EF4-FFF2-40B4-BE49-F238E27FC236}">
                <a16:creationId xmlns:a16="http://schemas.microsoft.com/office/drawing/2014/main" id="{EC307230-6FA4-424E-BFCD-A7155CCA9A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5694902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8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vihreät element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F9C661-85FC-2C46-B6C7-3C02B0141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 r="11764" b="4599"/>
          <a:stretch/>
        </p:blipFill>
        <p:spPr>
          <a:xfrm>
            <a:off x="7982519" y="-1"/>
            <a:ext cx="4209482" cy="68580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92E7A09-25E3-ED44-823F-AB6958F7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49" y="1097081"/>
            <a:ext cx="5841152" cy="1325563"/>
          </a:xfrm>
          <a:prstGeom prst="rect">
            <a:avLst/>
          </a:prstGeom>
        </p:spPr>
        <p:txBody>
          <a:bodyPr/>
          <a:lstStyle>
            <a:lvl1pPr algn="l">
              <a:defRPr sz="5800" b="1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74052FB-1624-FE48-98E7-FEFB00A6C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149" y="2921553"/>
            <a:ext cx="5841152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90E19B32-2364-234E-A420-95315E24696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77149" y="3705783"/>
            <a:ext cx="5841152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5" name="Picture 14" descr="Jyväskylän ammattikorkeakoulu, JAMK University of Applied Sciences logo">
            <a:extLst>
              <a:ext uri="{FF2B5EF4-FFF2-40B4-BE49-F238E27FC236}">
                <a16:creationId xmlns:a16="http://schemas.microsoft.com/office/drawing/2014/main" id="{EFE23272-400E-5F44-AF29-8062EEE419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8" y="5564519"/>
            <a:ext cx="3544951" cy="44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2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sinivihreä">
    <p:bg>
      <p:bgPr>
        <a:gradFill flip="none" rotWithShape="1">
          <a:gsLst>
            <a:gs pos="0">
              <a:schemeClr val="tx1"/>
            </a:gs>
            <a:gs pos="37000">
              <a:schemeClr val="tx1"/>
            </a:gs>
            <a:gs pos="83000">
              <a:schemeClr val="accent3"/>
            </a:gs>
            <a:gs pos="9900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5AD52F-2AB4-7C43-A9BD-390EF6331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74" y="1348535"/>
            <a:ext cx="9520686" cy="1325563"/>
          </a:xfrm>
          <a:prstGeom prst="rect">
            <a:avLst/>
          </a:prstGeom>
        </p:spPr>
        <p:txBody>
          <a:bodyPr/>
          <a:lstStyle>
            <a:lvl1pPr algn="ctr">
              <a:defRPr sz="7400" b="1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8F968CFA-EDB4-EE4E-A52B-C136D1AC7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574" y="3693707"/>
            <a:ext cx="95206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Picture 3" descr="JAMK logo">
            <a:extLst>
              <a:ext uri="{FF2B5EF4-FFF2-40B4-BE49-F238E27FC236}">
                <a16:creationId xmlns:a16="http://schemas.microsoft.com/office/drawing/2014/main" id="{B80BB0DA-8924-BD4F-8DA9-86C5DE159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26" y="5874575"/>
            <a:ext cx="1543399" cy="771699"/>
          </a:xfrm>
          <a:prstGeom prst="rect">
            <a:avLst/>
          </a:prstGeom>
        </p:spPr>
      </p:pic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143FF6FB-AD0E-7D47-B01F-AE492FB3226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10574" y="4847399"/>
            <a:ext cx="9520686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1982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9">
            <a:extLst>
              <a:ext uri="{FF2B5EF4-FFF2-40B4-BE49-F238E27FC236}">
                <a16:creationId xmlns:a16="http://schemas.microsoft.com/office/drawing/2014/main" id="{929867C7-70E4-524F-8F04-75E75A717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555897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83000">
                <a:schemeClr val="accent3"/>
              </a:gs>
              <a:gs pos="99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74" y="1029227"/>
            <a:ext cx="9520686" cy="1325563"/>
          </a:xfrm>
          <a:prstGeom prst="rect">
            <a:avLst/>
          </a:prstGeom>
        </p:spPr>
        <p:txBody>
          <a:bodyPr/>
          <a:lstStyle>
            <a:lvl1pPr algn="ctr">
              <a:defRPr sz="7400" b="1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0574" y="3374399"/>
            <a:ext cx="95206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F90B7C52-D3D4-3342-BC45-8BF2A7CB7BF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10574" y="4528091"/>
            <a:ext cx="9520686" cy="8545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Font typeface="Arial"/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4pPr>
            <a:lvl5pPr marL="182880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9" name="Picture 3" descr="JAMK logo">
            <a:extLst>
              <a:ext uri="{FF2B5EF4-FFF2-40B4-BE49-F238E27FC236}">
                <a16:creationId xmlns:a16="http://schemas.microsoft.com/office/drawing/2014/main" id="{4A364B59-3F1C-0A4C-9413-6F7BBBDCA3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5889340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sisältödia 1 vihreä">
    <p:bg>
      <p:bgPr>
        <a:gradFill>
          <a:gsLst>
            <a:gs pos="0">
              <a:schemeClr val="tx1"/>
            </a:gs>
            <a:gs pos="41000">
              <a:schemeClr val="tx1"/>
            </a:gs>
            <a:gs pos="83000">
              <a:schemeClr val="accent3"/>
            </a:gs>
            <a:gs pos="99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F5C230DF-81C0-7B4D-818E-B322AA1F2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5057" y="414067"/>
            <a:ext cx="11455879" cy="6090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FE349-2197-8C4D-B828-C36B5DFA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65" y="906356"/>
            <a:ext cx="10511286" cy="818927"/>
          </a:xfrm>
          <a:prstGeom prst="rect">
            <a:avLst/>
          </a:prstGeom>
        </p:spPr>
        <p:txBody>
          <a:bodyPr/>
          <a:lstStyle>
            <a:lvl1pPr>
              <a:defRPr sz="5400" b="1" i="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C406-DC64-DB46-A3A3-7FF97868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101" y="5926762"/>
            <a:ext cx="1453952" cy="40466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A3D7A-E702-484C-AE34-D3F55E78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2061" y="5926762"/>
            <a:ext cx="5570240" cy="40466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0C7BE6FE-2453-E740-86C2-E764F5EA2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065" y="1738262"/>
            <a:ext cx="10511286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9F37ACCC-1AD2-894A-B6CB-EDDCA451677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68550" y="2615213"/>
            <a:ext cx="10514802" cy="28031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2200">
                <a:solidFill>
                  <a:schemeClr val="tx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0" name="Picture 3" descr="JAMK logo">
            <a:extLst>
              <a:ext uri="{FF2B5EF4-FFF2-40B4-BE49-F238E27FC236}">
                <a16:creationId xmlns:a16="http://schemas.microsoft.com/office/drawing/2014/main" id="{F01650AF-5566-7C4B-8FD1-C7AB19C63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0" y="5694902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16901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2861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Picture 3" descr="JAMK logo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00" y="6005452"/>
            <a:ext cx="1273047" cy="6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2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5" r:id="rId2"/>
    <p:sldLayoutId id="2147483680" r:id="rId3"/>
    <p:sldLayoutId id="2147483672" r:id="rId4"/>
    <p:sldLayoutId id="2147483669" r:id="rId5"/>
    <p:sldLayoutId id="2147483679" r:id="rId6"/>
    <p:sldLayoutId id="2147483671" r:id="rId7"/>
    <p:sldLayoutId id="2147483681" r:id="rId8"/>
    <p:sldLayoutId id="2147483673" r:id="rId9"/>
    <p:sldLayoutId id="2147483677" r:id="rId10"/>
    <p:sldLayoutId id="2147483650" r:id="rId11"/>
    <p:sldLayoutId id="2147483655" r:id="rId12"/>
    <p:sldLayoutId id="2147483656" r:id="rId13"/>
    <p:sldLayoutId id="2147483658" r:id="rId14"/>
    <p:sldLayoutId id="2147483664" r:id="rId15"/>
    <p:sldLayoutId id="2147483663" r:id="rId16"/>
    <p:sldLayoutId id="2147483684" r:id="rId1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53952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27992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6" name="Picture 3" descr="JAMK logo">
            <a:extLst>
              <a:ext uri="{FF2B5EF4-FFF2-40B4-BE49-F238E27FC236}">
                <a16:creationId xmlns:a16="http://schemas.microsoft.com/office/drawing/2014/main" id="{D23D67F7-17C9-DF4B-B0AB-2240EFA39E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526" y="5883215"/>
            <a:ext cx="1517521" cy="75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2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82" r:id="rId3"/>
    <p:sldLayoutId id="2147483683" r:id="rId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it.jamk.fi/aokkhankke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it.jamk.fi/aokkhankkeet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47EC3EB8-8F2A-3244-97E9-C5A7C6DA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148" y="1097081"/>
            <a:ext cx="6057051" cy="1688314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together</a:t>
            </a:r>
            <a:r>
              <a:rPr lang="fi-FI" dirty="0"/>
              <a:t> –opintopiirit 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F4553363-EEDF-D74D-9053-B362C8B5C6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Jyväskylän ammattikorkeakoulussa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E3E0113-B3B3-794E-8224-670DA8522AE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i-FI" dirty="0"/>
              <a:t>Heini-Maria Pietilä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3466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7C8B-6FE2-FE47-A5B5-D78BD4B9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F642C-C041-5446-B085-7B2F0B5FA9E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68550" y="1725283"/>
            <a:ext cx="10514802" cy="366765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Opintopiiristä tiedottamiseen kannattaa varata riittävästi aikaa ja viestintäkanavia kannattaa hyödyntää monipuolisesti. Tärkeää, että viesti kulkisi opiskelijalta toiselle ja että opetuksen ja ohjauksen toimijat osaisivat ohjata opiskelijoita opintopiireihin</a:t>
            </a:r>
          </a:p>
          <a:p>
            <a:r>
              <a:rPr lang="fi-FI" dirty="0"/>
              <a:t>Opintopiiritoiminta tukee ohjauksen toimijoiden työtä ja vastaanottojen kuormittumista sekä mahdollistaa tuen opintojen etenemiseen konkreettisella tasolla</a:t>
            </a:r>
          </a:p>
          <a:p>
            <a:r>
              <a:rPr lang="fi-FI" dirty="0"/>
              <a:t>Opintopiiri luo mahdollisuuksia vertaisuudelle ja kokemusten jakamiselle sekä vahvistaa osallisuuden kokemusta.</a:t>
            </a:r>
          </a:p>
          <a:p>
            <a:r>
              <a:rPr lang="fi-FI" dirty="0"/>
              <a:t>Ihanteellinen koko opintopiirille, jossa on yksi ohjaaja on 4-8 opiskelijaa. Tällöin opiskelijat saavat myös mahdollisuuden ohjaajan tarjoamaan tukeen yksilöllisesti. </a:t>
            </a:r>
          </a:p>
          <a:p>
            <a:r>
              <a:rPr lang="fi-FI" dirty="0"/>
              <a:t>Ohjaajan näkökulmasta opintopiiri on helppo toteuttaa, eikä vaadi runsaita etukäteisvalmisteluja</a:t>
            </a:r>
          </a:p>
          <a:p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E8BD59-48B0-3548-A98E-86254C6A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5126A-D363-F84F-B0E6-1F8CC4FC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3897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E6E70B-95AD-614D-93D2-2E2835011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Lisätietoa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9C2D975-8B2F-DD4C-BFDD-86D9F302095E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b="1" dirty="0">
              <a:hlinkClick r:id="rId3"/>
            </a:endParaRPr>
          </a:p>
          <a:p>
            <a:pPr marL="0" indent="0">
              <a:buNone/>
            </a:pPr>
            <a:endParaRPr lang="fi-FI" dirty="0">
              <a:hlinkClick r:id="rId3"/>
            </a:endParaRPr>
          </a:p>
          <a:p>
            <a:pPr marL="0" indent="0">
              <a:buNone/>
            </a:pPr>
            <a:endParaRPr lang="fi-FI" dirty="0">
              <a:hlinkClick r:id="rId3"/>
            </a:endParaRPr>
          </a:p>
          <a:p>
            <a:pPr marL="0" indent="0">
              <a:buNone/>
            </a:pPr>
            <a:endParaRPr lang="fi-FI" dirty="0">
              <a:hlinkClick r:id="rId3"/>
            </a:endParaRPr>
          </a:p>
          <a:p>
            <a:pPr marL="0" indent="0">
              <a:buNone/>
            </a:pPr>
            <a:r>
              <a:rPr lang="fi-FI" dirty="0">
                <a:hlinkClick r:id="rId3"/>
              </a:rPr>
              <a:t>Opekorkeassa tapahtuu | </a:t>
            </a:r>
            <a:r>
              <a:rPr lang="fi-FI" dirty="0" err="1">
                <a:hlinkClick r:id="rId3"/>
              </a:rPr>
              <a:t>Jamkin</a:t>
            </a:r>
            <a:r>
              <a:rPr lang="fi-FI" dirty="0">
                <a:hlinkClick r:id="rId3"/>
              </a:rPr>
              <a:t> ammatillisen opekorkean blogi – oppiminen, ohjaus ja koulutuksen kehittäminen ja tutkimus – Blogiin ei tuoteta enää uutta sisältöä | </a:t>
            </a:r>
            <a:r>
              <a:rPr lang="fi-FI" dirty="0" err="1">
                <a:hlinkClick r:id="rId3"/>
              </a:rPr>
              <a:t>Jamk's</a:t>
            </a:r>
            <a:r>
              <a:rPr lang="fi-FI" dirty="0">
                <a:hlinkClick r:id="rId3"/>
              </a:rPr>
              <a:t> School of Professional </a:t>
            </a:r>
            <a:r>
              <a:rPr lang="fi-FI" dirty="0" err="1">
                <a:hlinkClick r:id="rId3"/>
              </a:rPr>
              <a:t>Teacher</a:t>
            </a:r>
            <a:r>
              <a:rPr lang="fi-FI" dirty="0">
                <a:hlinkClick r:id="rId3"/>
              </a:rPr>
              <a:t> </a:t>
            </a:r>
            <a:r>
              <a:rPr lang="fi-FI" dirty="0" err="1">
                <a:hlinkClick r:id="rId3"/>
              </a:rPr>
              <a:t>Education's</a:t>
            </a:r>
            <a:r>
              <a:rPr lang="fi-FI" dirty="0">
                <a:hlinkClick r:id="rId3"/>
              </a:rPr>
              <a:t> </a:t>
            </a:r>
            <a:r>
              <a:rPr lang="fi-FI" dirty="0" err="1">
                <a:hlinkClick r:id="rId3"/>
              </a:rPr>
              <a:t>blog</a:t>
            </a:r>
            <a:r>
              <a:rPr lang="fi-FI" dirty="0">
                <a:hlinkClick r:id="rId3"/>
              </a:rPr>
              <a:t> – </a:t>
            </a:r>
            <a:r>
              <a:rPr lang="fi-FI" dirty="0" err="1">
                <a:hlinkClick r:id="rId3"/>
              </a:rPr>
              <a:t>Blog</a:t>
            </a:r>
            <a:r>
              <a:rPr lang="fi-FI" dirty="0">
                <a:hlinkClick r:id="rId3"/>
              </a:rPr>
              <a:t> is no </a:t>
            </a:r>
            <a:r>
              <a:rPr lang="fi-FI" dirty="0" err="1">
                <a:hlinkClick r:id="rId3"/>
              </a:rPr>
              <a:t>longer</a:t>
            </a:r>
            <a:r>
              <a:rPr lang="fi-FI" dirty="0">
                <a:hlinkClick r:id="rId3"/>
              </a:rPr>
              <a:t> </a:t>
            </a:r>
            <a:r>
              <a:rPr lang="fi-FI" dirty="0" err="1">
                <a:hlinkClick r:id="rId3"/>
              </a:rPr>
              <a:t>updated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6B081-AF52-E64A-9D76-8A2449BD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6B40D-25D1-5A44-814F-01E7E45F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698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657FF7-6BC6-FDD0-4A9D-4146B4B8A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Lisätietoa opintopiireistä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439A554-E7B8-18EB-F132-7303A4B4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EF06041-067C-82B6-FDC8-5C5048AA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705FE41-F74D-6CE6-1DE2-894F0647F46D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fi-FI" dirty="0"/>
              <a:t>Blogi-kirjoitus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Together</a:t>
            </a:r>
            <a:r>
              <a:rPr lang="fi-FI" dirty="0"/>
              <a:t> opintopiiritoiminnasta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Opekorkeassa tapahtuu | </a:t>
            </a:r>
            <a:r>
              <a:rPr lang="fi-FI" dirty="0" err="1">
                <a:hlinkClick r:id="rId2"/>
              </a:rPr>
              <a:t>Jamkin</a:t>
            </a:r>
            <a:r>
              <a:rPr lang="fi-FI" dirty="0">
                <a:hlinkClick r:id="rId2"/>
              </a:rPr>
              <a:t> ammatillisen opekorkean blogi – oppiminen, ohjaus ja koulutuksen kehittäminen ja tutkimus – Blogiin ei tuoteta enää uutta sisältöä | </a:t>
            </a:r>
            <a:r>
              <a:rPr lang="fi-FI" dirty="0" err="1">
                <a:hlinkClick r:id="rId2"/>
              </a:rPr>
              <a:t>Jamk's</a:t>
            </a:r>
            <a:r>
              <a:rPr lang="fi-FI" dirty="0">
                <a:hlinkClick r:id="rId2"/>
              </a:rPr>
              <a:t> School of Professional </a:t>
            </a:r>
            <a:r>
              <a:rPr lang="fi-FI" dirty="0" err="1">
                <a:hlinkClick r:id="rId2"/>
              </a:rPr>
              <a:t>Teacher</a:t>
            </a:r>
            <a:r>
              <a:rPr lang="fi-FI" dirty="0">
                <a:hlinkClick r:id="rId2"/>
              </a:rPr>
              <a:t> </a:t>
            </a:r>
            <a:r>
              <a:rPr lang="fi-FI" dirty="0" err="1">
                <a:hlinkClick r:id="rId2"/>
              </a:rPr>
              <a:t>Education's</a:t>
            </a:r>
            <a:r>
              <a:rPr lang="fi-FI" dirty="0">
                <a:hlinkClick r:id="rId2"/>
              </a:rPr>
              <a:t> </a:t>
            </a:r>
            <a:r>
              <a:rPr lang="fi-FI" dirty="0" err="1">
                <a:hlinkClick r:id="rId2"/>
              </a:rPr>
              <a:t>blog</a:t>
            </a:r>
            <a:r>
              <a:rPr lang="fi-FI" dirty="0">
                <a:hlinkClick r:id="rId2"/>
              </a:rPr>
              <a:t> – </a:t>
            </a:r>
            <a:r>
              <a:rPr lang="fi-FI" dirty="0" err="1">
                <a:hlinkClick r:id="rId2"/>
              </a:rPr>
              <a:t>Blog</a:t>
            </a:r>
            <a:r>
              <a:rPr lang="fi-FI" dirty="0">
                <a:hlinkClick r:id="rId2"/>
              </a:rPr>
              <a:t> is no </a:t>
            </a:r>
            <a:r>
              <a:rPr lang="fi-FI" dirty="0" err="1">
                <a:hlinkClick r:id="rId2"/>
              </a:rPr>
              <a:t>longer</a:t>
            </a:r>
            <a:r>
              <a:rPr lang="fi-FI" dirty="0">
                <a:hlinkClick r:id="rId2"/>
              </a:rPr>
              <a:t> </a:t>
            </a:r>
            <a:r>
              <a:rPr lang="fi-FI" dirty="0" err="1">
                <a:hlinkClick r:id="rId2"/>
              </a:rPr>
              <a:t>updated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Jamkin</a:t>
            </a:r>
            <a:r>
              <a:rPr lang="fi-FI" dirty="0"/>
              <a:t> opinto-ohjaajat, opintopsykologit</a:t>
            </a:r>
          </a:p>
        </p:txBody>
      </p:sp>
    </p:spTree>
    <p:extLst>
      <p:ext uri="{BB962C8B-B14F-4D97-AF65-F5344CB8AC3E}">
        <p14:creationId xmlns:p14="http://schemas.microsoft.com/office/powerpoint/2010/main" val="190011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Jamk logo">
            <a:extLst>
              <a:ext uri="{FF2B5EF4-FFF2-40B4-BE49-F238E27FC236}">
                <a16:creationId xmlns:a16="http://schemas.microsoft.com/office/drawing/2014/main" id="{3A7C4646-1E9F-CA41-B801-A00EB7E2D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0" y="1530350"/>
            <a:ext cx="76073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6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83E621-057D-00FB-D53F-707E55A9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Opintopiirin toteutussuunnitelma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F32216-B10E-FE38-80A6-AF84F84D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F52AE2F-532C-23F0-7FE1-76FFAD97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17BC107-D3C9-EB61-1C81-46680019BB9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68550" y="1866900"/>
            <a:ext cx="10514802" cy="3538741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Tavoite: </a:t>
            </a:r>
            <a:r>
              <a:rPr lang="fi-FI" dirty="0"/>
              <a:t>tarjota opiskelijalle matalankynnyksen oppimisen tila, jossa mahdollisuus työstää opintoihin sisältyviä itsenäisiä tehtäviä ja saada vertaistukea sekä ohjausta </a:t>
            </a:r>
          </a:p>
          <a:p>
            <a:r>
              <a:rPr lang="fi-FI" b="1" dirty="0"/>
              <a:t>Kohderyhmä:</a:t>
            </a:r>
            <a:r>
              <a:rPr lang="fi-FI" dirty="0"/>
              <a:t> tutkinto-opiskelijat, joilla on haasteita itsenäisessä opiskelussa: aloittamisen haaste, keskittymisen haasteet, oppimisvaikeudet, motivaatiohaasteet</a:t>
            </a:r>
          </a:p>
          <a:p>
            <a:r>
              <a:rPr lang="fi-FI" b="1" dirty="0"/>
              <a:t>Ohjaajat: </a:t>
            </a:r>
            <a:r>
              <a:rPr lang="fi-FI" dirty="0"/>
              <a:t>Opintopiirin ohjaajina toimivat opinto-ohjaajat, opintopsykologit ja erityisopettaja</a:t>
            </a:r>
          </a:p>
          <a:p>
            <a:r>
              <a:rPr lang="fi-FI" b="1" dirty="0"/>
              <a:t>Toteutus:</a:t>
            </a:r>
            <a:r>
              <a:rPr lang="fi-FI" dirty="0"/>
              <a:t>  </a:t>
            </a:r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Together</a:t>
            </a:r>
            <a:r>
              <a:rPr lang="fi-FI" dirty="0"/>
              <a:t> opintopiirit toteutetaan </a:t>
            </a:r>
            <a:r>
              <a:rPr lang="fi-FI" dirty="0" err="1"/>
              <a:t>Jamkin</a:t>
            </a:r>
            <a:r>
              <a:rPr lang="fi-FI" dirty="0"/>
              <a:t> kahdella kampuksella. Opintopiirit kokoontuvat kummallakin kampuksella kerran viikossa kirjaston tiloissa. </a:t>
            </a:r>
          </a:p>
          <a:p>
            <a:r>
              <a:rPr lang="fi-FI" dirty="0"/>
              <a:t>Opintopiiriin on mahdollista osallistua myös verkossa </a:t>
            </a:r>
            <a:r>
              <a:rPr lang="fi-FI" dirty="0" err="1"/>
              <a:t>Teamsin</a:t>
            </a:r>
            <a:r>
              <a:rPr lang="fi-FI" dirty="0"/>
              <a:t> kautta.</a:t>
            </a:r>
          </a:p>
          <a:p>
            <a:r>
              <a:rPr lang="fi-FI" dirty="0"/>
              <a:t>Opintopiiriin ei vaadita ennakkoilmoittautumista.</a:t>
            </a:r>
          </a:p>
        </p:txBody>
      </p:sp>
    </p:spTree>
    <p:extLst>
      <p:ext uri="{BB962C8B-B14F-4D97-AF65-F5344CB8AC3E}">
        <p14:creationId xmlns:p14="http://schemas.microsoft.com/office/powerpoint/2010/main" val="422844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B83D-3D64-8442-BC40-EF59A492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574" y="1800225"/>
            <a:ext cx="9520686" cy="1387862"/>
          </a:xfrm>
        </p:spPr>
        <p:txBody>
          <a:bodyPr/>
          <a:lstStyle/>
          <a:p>
            <a:r>
              <a:rPr lang="fi-FI" dirty="0"/>
              <a:t>Viestintä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FFFB9-E628-D64F-98C0-780BFFC13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13AC8-79D2-1A42-91B8-A8D4BD5042D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i-FI" dirty="0"/>
              <a:t>Etunimi Sukunimi</a:t>
            </a:r>
          </a:p>
        </p:txBody>
      </p:sp>
    </p:spTree>
    <p:extLst>
      <p:ext uri="{BB962C8B-B14F-4D97-AF65-F5344CB8AC3E}">
        <p14:creationId xmlns:p14="http://schemas.microsoft.com/office/powerpoint/2010/main" val="220936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E4BE4C-5F0E-7A26-3799-449A1126F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Study</a:t>
            </a:r>
            <a:r>
              <a:rPr lang="fi-FI" dirty="0"/>
              <a:t> </a:t>
            </a:r>
            <a:r>
              <a:rPr lang="fi-FI" dirty="0" err="1"/>
              <a:t>together</a:t>
            </a:r>
            <a:r>
              <a:rPr lang="fi-FI" dirty="0"/>
              <a:t> opintopiireistä viestiminen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A112F9D-8051-408D-7696-312D9B4C2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337C441-4F22-E6F9-AF40-8115A1F21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E69983B-25FC-1941-AF3A-E6AB307740B5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fi-FI" dirty="0"/>
              <a:t>Viestintäkanavat: </a:t>
            </a:r>
            <a:r>
              <a:rPr lang="fi-FI" dirty="0" err="1"/>
              <a:t>Jamkin</a:t>
            </a:r>
            <a:r>
              <a:rPr lang="fi-FI" dirty="0"/>
              <a:t> henkilöstö- ja opiskelijaintra Elmo, </a:t>
            </a:r>
            <a:r>
              <a:rPr lang="fi-FI" dirty="0" err="1"/>
              <a:t>Jamkin</a:t>
            </a:r>
            <a:r>
              <a:rPr lang="fi-FI" dirty="0"/>
              <a:t> ja opiskelijakunta </a:t>
            </a:r>
            <a:r>
              <a:rPr lang="fi-FI" dirty="0" err="1"/>
              <a:t>Jamkon</a:t>
            </a:r>
            <a:r>
              <a:rPr lang="fi-FI" dirty="0"/>
              <a:t> some-kanavat, kampusten Info </a:t>
            </a:r>
            <a:r>
              <a:rPr lang="fi-FI" dirty="0" err="1"/>
              <a:t>tv:t</a:t>
            </a:r>
            <a:endParaRPr lang="fi-FI" dirty="0"/>
          </a:p>
          <a:p>
            <a:r>
              <a:rPr lang="fi-FI" dirty="0"/>
              <a:t>Opinto-ohjaajat ovat tiedottaneet opintopiireistä oman yksikkönsä tutor-opettajia</a:t>
            </a:r>
          </a:p>
          <a:p>
            <a:r>
              <a:rPr lang="fi-FI" dirty="0" err="1"/>
              <a:t>Jamkin</a:t>
            </a:r>
            <a:r>
              <a:rPr lang="fi-FI" dirty="0"/>
              <a:t> ohjauksen toimijat ohjaavat vastaanotoiltaan opiskelijoita opintopiireihin </a:t>
            </a:r>
          </a:p>
        </p:txBody>
      </p:sp>
    </p:spTree>
    <p:extLst>
      <p:ext uri="{BB962C8B-B14F-4D97-AF65-F5344CB8AC3E}">
        <p14:creationId xmlns:p14="http://schemas.microsoft.com/office/powerpoint/2010/main" val="496735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306CE277-3E7F-9E42-04E6-11FC8F7FE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" r="26185" b="3674"/>
          <a:stretch/>
        </p:blipFill>
        <p:spPr>
          <a:xfrm>
            <a:off x="3991626" y="0"/>
            <a:ext cx="8200374" cy="6858000"/>
          </a:xfrm>
          <a:prstGeom prst="rect">
            <a:avLst/>
          </a:prstGeom>
        </p:spPr>
      </p:pic>
      <p:pic>
        <p:nvPicPr>
          <p:cNvPr id="16" name="Picture 15" descr="Text, logo&#10;&#10;Description automatically generated">
            <a:extLst>
              <a:ext uri="{FF2B5EF4-FFF2-40B4-BE49-F238E27FC236}">
                <a16:creationId xmlns:a16="http://schemas.microsoft.com/office/drawing/2014/main" id="{5856F222-00F5-77EF-BC47-96F4A55C13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820" y="5336126"/>
            <a:ext cx="2780978" cy="7098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7767C9-4A1E-18A6-60FD-C74DF5E62BDD}"/>
              </a:ext>
            </a:extLst>
          </p:cNvPr>
          <p:cNvSpPr txBox="1"/>
          <p:nvPr/>
        </p:nvSpPr>
        <p:spPr>
          <a:xfrm>
            <a:off x="1502392" y="6032364"/>
            <a:ext cx="364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fia Pro" panose="00000500000000000000" pitchFamily="50" charset="0"/>
                <a:ea typeface="+mn-ea"/>
                <a:cs typeface="+mn-cs"/>
              </a:rPr>
              <a:t>www.jamk.fi/yyamk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75D53A8-81E7-5025-31A6-BD688A33A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490" y="6154619"/>
            <a:ext cx="1463040" cy="285881"/>
          </a:xfrm>
          <a:prstGeom prst="rect">
            <a:avLst/>
          </a:prstGeom>
        </p:spPr>
      </p:pic>
      <p:pic>
        <p:nvPicPr>
          <p:cNvPr id="7" name="Picture 6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6E2D09E6-AE1D-CFF9-46E9-6F0687A90C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749" y="5988750"/>
            <a:ext cx="1285614" cy="64387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ED85511-FF80-86DD-9050-87A9443AAA06}"/>
              </a:ext>
            </a:extLst>
          </p:cNvPr>
          <p:cNvSpPr txBox="1">
            <a:spLocks/>
          </p:cNvSpPr>
          <p:nvPr/>
        </p:nvSpPr>
        <p:spPr>
          <a:xfrm>
            <a:off x="542976" y="441136"/>
            <a:ext cx="7258112" cy="1552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fia Pro" panose="00000500000000000000" pitchFamily="50" charset="0"/>
                <a:ea typeface="+mj-ea"/>
                <a:cs typeface="+mj-cs"/>
              </a:rPr>
              <a:t>Study </a:t>
            </a:r>
            <a:r>
              <a:rPr kumimoji="0" lang="fi-FI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fia Pro" panose="00000500000000000000" pitchFamily="50" charset="0"/>
                <a:ea typeface="+mj-ea"/>
                <a:cs typeface="+mj-cs"/>
              </a:rPr>
              <a:t>Together</a:t>
            </a: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fia Pro" panose="00000500000000000000" pitchFamily="50" charset="0"/>
                <a:ea typeface="+mj-ea"/>
                <a:cs typeface="+mj-cs"/>
              </a:rPr>
              <a:t> -opintopiiri </a:t>
            </a:r>
            <a:b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fia Pro" panose="00000500000000000000" pitchFamily="50" charset="0"/>
                <a:ea typeface="+mj-ea"/>
                <a:cs typeface="+mj-cs"/>
              </a:rPr>
            </a:br>
            <a:r>
              <a:rPr kumimoji="0" lang="fi-F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fia Pro" panose="00000500000000000000" pitchFamily="50" charset="0"/>
                <a:ea typeface="+mj-ea"/>
                <a:cs typeface="+mj-cs"/>
              </a:rPr>
              <a:t>Jamkin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fia Pro" panose="00000500000000000000" pitchFamily="50" charset="0"/>
                <a:ea typeface="+mj-ea"/>
                <a:cs typeface="+mj-cs"/>
              </a:rPr>
              <a:t> Dynamon kirjastolla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fia Pro" panose="00000500000000000000" pitchFamily="50" charset="0"/>
                <a:ea typeface="+mj-ea"/>
                <a:cs typeface="+mj-cs"/>
              </a:rPr>
              <a:t>18.9.2023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fia Pro" panose="00000500000000000000" pitchFamily="50" charset="0"/>
                <a:ea typeface="+mj-ea"/>
                <a:cs typeface="+mj-cs"/>
              </a:rPr>
              <a:t>alkaen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fia Pro" panose="00000500000000000000" pitchFamily="50" charset="0"/>
                <a:ea typeface="+mj-ea"/>
                <a:cs typeface="+mj-cs"/>
              </a:rPr>
              <a:t> 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fia Pro" panose="00000500000000000000" pitchFamily="50" charset="0"/>
              <a:ea typeface="+mj-ea"/>
              <a:cs typeface="+mj-cs"/>
            </a:endParaRPr>
          </a:p>
        </p:txBody>
      </p:sp>
      <p:sp>
        <p:nvSpPr>
          <p:cNvPr id="22" name="Subtitle 4">
            <a:extLst>
              <a:ext uri="{FF2B5EF4-FFF2-40B4-BE49-F238E27FC236}">
                <a16:creationId xmlns:a16="http://schemas.microsoft.com/office/drawing/2014/main" id="{036E062D-8A56-138D-05F6-68C8E17FE650}"/>
              </a:ext>
            </a:extLst>
          </p:cNvPr>
          <p:cNvSpPr txBox="1">
            <a:spLocks/>
          </p:cNvSpPr>
          <p:nvPr/>
        </p:nvSpPr>
        <p:spPr>
          <a:xfrm>
            <a:off x="542976" y="2043867"/>
            <a:ext cx="8362264" cy="35725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Onko sinun vaikea tarttua opintoihin ja aloittamisen avaimet ovat kateissa?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Tarvitsetko keinoja keskittymisen ylläpitämiseen?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Onko opiskelumotivaatio kateissa?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Kaipaatko tsemppiä ja vertaistukea?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Tule mukaan Study </a:t>
            </a:r>
            <a:r>
              <a:rPr kumimoji="0" lang="fi-FI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Together</a:t>
            </a: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-opintopiiriin!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Paikka: 	Dynamon kirjasto, Piippukatu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Aika: 	Maanantaisin klo 12-14, ensimmäinen tapaaminen 18.9.2023</a:t>
            </a:r>
            <a:b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Tarkempi aikataulu intrassa!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FCBC105E-6951-E358-1E0D-1C03F35D56BB}"/>
              </a:ext>
            </a:extLst>
          </p:cNvPr>
          <p:cNvSpPr txBox="1">
            <a:spLocks/>
          </p:cNvSpPr>
          <p:nvPr/>
        </p:nvSpPr>
        <p:spPr>
          <a:xfrm>
            <a:off x="542976" y="5375199"/>
            <a:ext cx="7066384" cy="8354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Opintopiiriä ohjaa / lisätietoja:  </a:t>
            </a: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Jamkin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erityisopettaja &amp; opintopsykologi Heini-Maria Pietilä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CCF458-1CE5-F83F-554E-B064643EB3A2}"/>
              </a:ext>
            </a:extLst>
          </p:cNvPr>
          <p:cNvSpPr txBox="1"/>
          <p:nvPr/>
        </p:nvSpPr>
        <p:spPr>
          <a:xfrm rot="328547">
            <a:off x="6418958" y="5431514"/>
            <a:ext cx="1952891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Ilmoittautumista ei tarvita – riittää, kun saavut paikalle!</a:t>
            </a:r>
          </a:p>
        </p:txBody>
      </p:sp>
    </p:spTree>
    <p:extLst>
      <p:ext uri="{BB962C8B-B14F-4D97-AF65-F5344CB8AC3E}">
        <p14:creationId xmlns:p14="http://schemas.microsoft.com/office/powerpoint/2010/main" val="1379825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306CE277-3E7F-9E42-04E6-11FC8F7FE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0" r="26185" b="3674"/>
          <a:stretch/>
        </p:blipFill>
        <p:spPr>
          <a:xfrm>
            <a:off x="3991626" y="0"/>
            <a:ext cx="8200374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77767C9-4A1E-18A6-60FD-C74DF5E62BDD}"/>
              </a:ext>
            </a:extLst>
          </p:cNvPr>
          <p:cNvSpPr txBox="1"/>
          <p:nvPr/>
        </p:nvSpPr>
        <p:spPr>
          <a:xfrm>
            <a:off x="1502392" y="6032364"/>
            <a:ext cx="364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fia Pro" panose="00000500000000000000" pitchFamily="50" charset="0"/>
                <a:ea typeface="+mn-ea"/>
                <a:cs typeface="+mn-cs"/>
              </a:rPr>
              <a:t>www.jamk.fi/yyamk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75D53A8-81E7-5025-31A6-BD688A33A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490" y="6154619"/>
            <a:ext cx="1463040" cy="285881"/>
          </a:xfrm>
          <a:prstGeom prst="rect">
            <a:avLst/>
          </a:prstGeom>
        </p:spPr>
      </p:pic>
      <p:pic>
        <p:nvPicPr>
          <p:cNvPr id="7" name="Picture 6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6E2D09E6-AE1D-CFF9-46E9-6F0687A90C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749" y="5988750"/>
            <a:ext cx="1285614" cy="64387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ED85511-FF80-86DD-9050-87A9443AAA06}"/>
              </a:ext>
            </a:extLst>
          </p:cNvPr>
          <p:cNvSpPr txBox="1">
            <a:spLocks/>
          </p:cNvSpPr>
          <p:nvPr/>
        </p:nvSpPr>
        <p:spPr>
          <a:xfrm>
            <a:off x="542976" y="441136"/>
            <a:ext cx="8550224" cy="1552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fia Pro" panose="00000500000000000000" pitchFamily="50" charset="0"/>
                <a:ea typeface="+mj-ea"/>
                <a:cs typeface="+mj-cs"/>
              </a:rPr>
              <a:t>Study Together – Study group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fia Pro" panose="00000500000000000000" pitchFamily="50" charset="0"/>
                <a:ea typeface="+mj-ea"/>
                <a:cs typeface="+mj-cs"/>
              </a:rPr>
              <a:t>At Dynamo library, starts on September 18 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fia Pro" panose="00000500000000000000" pitchFamily="50" charset="0"/>
              <a:ea typeface="+mj-ea"/>
              <a:cs typeface="+mj-cs"/>
            </a:endParaRPr>
          </a:p>
        </p:txBody>
      </p:sp>
      <p:sp>
        <p:nvSpPr>
          <p:cNvPr id="22" name="Subtitle 4">
            <a:extLst>
              <a:ext uri="{FF2B5EF4-FFF2-40B4-BE49-F238E27FC236}">
                <a16:creationId xmlns:a16="http://schemas.microsoft.com/office/drawing/2014/main" id="{036E062D-8A56-138D-05F6-68C8E17FE650}"/>
              </a:ext>
            </a:extLst>
          </p:cNvPr>
          <p:cNvSpPr txBox="1">
            <a:spLocks/>
          </p:cNvSpPr>
          <p:nvPr/>
        </p:nvSpPr>
        <p:spPr>
          <a:xfrm>
            <a:off x="542976" y="2043867"/>
            <a:ext cx="8362264" cy="35725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you having a hard time starting your studies and the keys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getting started are missing?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 need ways to stay focused?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your motivation to study missing?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 need encouragement and peer support?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 the Study Together group!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Where: 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Jamk Piippukatu 2, Dynamo, Library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When: 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Mondays at 12-14, first meeting 18.9.2023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FCBC105E-6951-E358-1E0D-1C03F35D56BB}"/>
              </a:ext>
            </a:extLst>
          </p:cNvPr>
          <p:cNvSpPr txBox="1">
            <a:spLocks/>
          </p:cNvSpPr>
          <p:nvPr/>
        </p:nvSpPr>
        <p:spPr>
          <a:xfrm>
            <a:off x="542976" y="5324399"/>
            <a:ext cx="7066384" cy="8354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group is guided by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 education teacher &amp; Study psychologist Heini-Maria Pietilä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CCF458-1CE5-F83F-554E-B064643EB3A2}"/>
              </a:ext>
            </a:extLst>
          </p:cNvPr>
          <p:cNvSpPr txBox="1"/>
          <p:nvPr/>
        </p:nvSpPr>
        <p:spPr>
          <a:xfrm rot="328547">
            <a:off x="6418958" y="5477681"/>
            <a:ext cx="1952891" cy="738664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don’t have to sign up for this study group, just come there!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FCF8690-D8D8-098B-9B74-42750BE47C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31" y="5309249"/>
            <a:ext cx="30480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5690-40B8-C94C-9003-C956D792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657" y="2103437"/>
            <a:ext cx="9520686" cy="1325563"/>
          </a:xfrm>
        </p:spPr>
        <p:txBody>
          <a:bodyPr/>
          <a:lstStyle/>
          <a:p>
            <a:r>
              <a:rPr lang="fi-FI" dirty="0"/>
              <a:t>Opintopiirin sisältö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824F1-52FC-7842-AF15-8DC2D326655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5355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95521DD-21A2-2D8D-7AA3-951D1B2FF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BC4A788-AE17-F3E0-BCCD-4F1CC98AE3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635DA24-1F0E-C708-DB59-5B16C22AF56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93278" y="2366642"/>
            <a:ext cx="10705189" cy="310509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i-FI" dirty="0"/>
              <a:t>ALOITETAAN esittäytymiskierroksella:  1. Kuka olet? 2. Mitä opiskelet? 3. Mikä on tavoitteesi tämän opintopiiri kerran ajaksi?</a:t>
            </a:r>
          </a:p>
          <a:p>
            <a:pPr marL="457200" indent="-457200">
              <a:buAutoNum type="arabicPeriod"/>
            </a:pPr>
            <a:r>
              <a:rPr lang="fi-FI" dirty="0"/>
              <a:t>ITSENÄINEN TYÖSKENTELY osa 1. (40min)</a:t>
            </a:r>
          </a:p>
          <a:p>
            <a:pPr marL="457200" indent="-457200">
              <a:buAutoNum type="arabicPeriod"/>
            </a:pPr>
            <a:r>
              <a:rPr lang="fi-FI" dirty="0"/>
              <a:t>YHTEINEN TAUKO 5min</a:t>
            </a:r>
          </a:p>
          <a:p>
            <a:pPr marL="457200" indent="-457200">
              <a:buAutoNum type="arabicPeriod"/>
            </a:pPr>
            <a:r>
              <a:rPr lang="fi-FI" dirty="0"/>
              <a:t>ITSENÄINEN TYÖSKENTELY osa 2. (40 min)</a:t>
            </a:r>
          </a:p>
          <a:p>
            <a:pPr marL="457200" indent="-457200">
              <a:buAutoNum type="arabicPeriod"/>
            </a:pPr>
            <a:r>
              <a:rPr lang="fi-FI" dirty="0"/>
              <a:t>YHTEINEN LOPETUS</a:t>
            </a:r>
          </a:p>
          <a:p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5A5372-56D0-0F98-573F-0597D4ECB4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OPINTOPIIRIN TOISTUVA RAKENNE</a:t>
            </a:r>
          </a:p>
        </p:txBody>
      </p:sp>
      <p:pic>
        <p:nvPicPr>
          <p:cNvPr id="7" name="Google Shape;142;p1">
            <a:extLst>
              <a:ext uri="{FF2B5EF4-FFF2-40B4-BE49-F238E27FC236}">
                <a16:creationId xmlns:a16="http://schemas.microsoft.com/office/drawing/2014/main" id="{C665BC7B-BD44-A5AB-CB75-AABFE1BCE8E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9972"/>
          <a:stretch/>
        </p:blipFill>
        <p:spPr>
          <a:xfrm>
            <a:off x="6400799" y="2777852"/>
            <a:ext cx="4676369" cy="2913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13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>
            <a:spLocks noGrp="1"/>
          </p:cNvSpPr>
          <p:nvPr>
            <p:ph type="body" idx="1"/>
          </p:nvPr>
        </p:nvSpPr>
        <p:spPr>
          <a:xfrm>
            <a:off x="815412" y="1562100"/>
            <a:ext cx="10512988" cy="4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-"/>
            </a:pPr>
            <a:r>
              <a:rPr lang="en-US" dirty="0"/>
              <a:t>Study Together </a:t>
            </a:r>
            <a:r>
              <a:rPr lang="en-US" dirty="0" err="1"/>
              <a:t>opintopiirin</a:t>
            </a:r>
            <a:r>
              <a:rPr lang="en-US" dirty="0"/>
              <a:t> </a:t>
            </a:r>
            <a:r>
              <a:rPr lang="en-US" dirty="0" err="1"/>
              <a:t>aikataulu</a:t>
            </a:r>
            <a:r>
              <a:rPr lang="en-US" dirty="0"/>
              <a:t> </a:t>
            </a:r>
            <a:r>
              <a:rPr lang="en-US" dirty="0" err="1"/>
              <a:t>kevätlukukaudella</a:t>
            </a:r>
            <a:r>
              <a:rPr lang="en-US" dirty="0"/>
              <a:t> 2023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lang="en-US" dirty="0"/>
          </a:p>
          <a:p>
            <a:pPr marL="800100" lvl="1" indent="-342900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err="1"/>
              <a:t>Kokoontumiset</a:t>
            </a:r>
            <a:r>
              <a:rPr lang="en-US" dirty="0"/>
              <a:t> </a:t>
            </a:r>
            <a:r>
              <a:rPr lang="en-US" dirty="0" err="1"/>
              <a:t>maanantaisin</a:t>
            </a:r>
            <a:r>
              <a:rPr lang="en-US" dirty="0"/>
              <a:t> </a:t>
            </a:r>
            <a:r>
              <a:rPr lang="en-US" dirty="0" err="1"/>
              <a:t>klo</a:t>
            </a:r>
            <a:r>
              <a:rPr lang="en-US" dirty="0"/>
              <a:t> 12-14 </a:t>
            </a:r>
          </a:p>
          <a:p>
            <a:pPr marL="1371600" lvl="3" indent="0">
              <a:spcBef>
                <a:spcPts val="0"/>
              </a:spcBef>
              <a:buSzPts val="2200"/>
              <a:buNone/>
            </a:pPr>
            <a:r>
              <a:rPr lang="en-US" dirty="0" err="1"/>
              <a:t>Tarkemmat</a:t>
            </a:r>
            <a:r>
              <a:rPr lang="en-US" dirty="0"/>
              <a:t> </a:t>
            </a:r>
            <a:r>
              <a:rPr lang="en-US" dirty="0" err="1"/>
              <a:t>päivämäärät</a:t>
            </a:r>
            <a:r>
              <a:rPr lang="en-US" dirty="0"/>
              <a:t>:  18.9, 25.9, 2.10, 9.10, 23.10, 30.10, 6.11, 13.11, 20.11, 27.11, 4.12 ja 11.12</a:t>
            </a:r>
            <a:endParaRPr dirty="0"/>
          </a:p>
          <a:p>
            <a:pPr marL="800100" lvl="1" indent="-342900">
              <a:spcBef>
                <a:spcPts val="1000"/>
              </a:spcBef>
              <a:buSzPts val="2200"/>
            </a:pPr>
            <a:r>
              <a:rPr lang="en-US" dirty="0" err="1"/>
              <a:t>Tila</a:t>
            </a:r>
            <a:r>
              <a:rPr lang="en-US" dirty="0"/>
              <a:t>: </a:t>
            </a:r>
            <a:r>
              <a:rPr lang="en-US" dirty="0" err="1"/>
              <a:t>Dynamon</a:t>
            </a:r>
            <a:r>
              <a:rPr lang="en-US" dirty="0"/>
              <a:t> </a:t>
            </a:r>
            <a:r>
              <a:rPr lang="en-US" dirty="0" err="1"/>
              <a:t>kirjasto</a:t>
            </a:r>
            <a:r>
              <a:rPr lang="en-US" dirty="0"/>
              <a:t>, Entre-</a:t>
            </a:r>
            <a:r>
              <a:rPr lang="en-US" dirty="0" err="1"/>
              <a:t>tila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 dirty="0"/>
              <a:t>-  </a:t>
            </a:r>
            <a:r>
              <a:rPr lang="en-US" dirty="0" err="1"/>
              <a:t>Toiminnan</a:t>
            </a:r>
            <a:r>
              <a:rPr lang="en-US" dirty="0"/>
              <a:t> </a:t>
            </a:r>
            <a:r>
              <a:rPr lang="en-US" dirty="0" err="1"/>
              <a:t>kuvaus</a:t>
            </a:r>
            <a:r>
              <a:rPr lang="en-US" dirty="0"/>
              <a:t>: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-"/>
            </a:pPr>
            <a:r>
              <a:rPr lang="en-US" dirty="0" err="1"/>
              <a:t>Opintopiiriin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tarvitse</a:t>
            </a:r>
            <a:r>
              <a:rPr lang="en-US" dirty="0"/>
              <a:t> </a:t>
            </a:r>
            <a:r>
              <a:rPr lang="en-US" dirty="0" err="1"/>
              <a:t>ilmoittautua</a:t>
            </a:r>
            <a:r>
              <a:rPr lang="en-US" dirty="0"/>
              <a:t>. </a:t>
            </a:r>
            <a:r>
              <a:rPr lang="en-US" dirty="0" err="1"/>
              <a:t>Riittää</a:t>
            </a:r>
            <a:r>
              <a:rPr lang="en-US" dirty="0"/>
              <a:t>, </a:t>
            </a:r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tulet</a:t>
            </a:r>
            <a:r>
              <a:rPr lang="en-US" dirty="0"/>
              <a:t> </a:t>
            </a:r>
            <a:r>
              <a:rPr lang="en-US" dirty="0" err="1"/>
              <a:t>paikalle</a:t>
            </a:r>
            <a:r>
              <a:rPr lang="en-US" dirty="0"/>
              <a:t>. 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Char char="-"/>
            </a:pPr>
            <a:r>
              <a:rPr lang="en-US" dirty="0"/>
              <a:t>Opintopiirissä </a:t>
            </a:r>
            <a:r>
              <a:rPr lang="en-US" dirty="0" err="1"/>
              <a:t>opiskelet</a:t>
            </a:r>
            <a:r>
              <a:rPr lang="en-US" dirty="0"/>
              <a:t> </a:t>
            </a:r>
            <a:r>
              <a:rPr lang="en-US" dirty="0" err="1"/>
              <a:t>itsenäisesti</a:t>
            </a:r>
            <a:r>
              <a:rPr lang="en-US" dirty="0"/>
              <a:t> </a:t>
            </a:r>
            <a:r>
              <a:rPr lang="en-US" dirty="0" err="1"/>
              <a:t>asettamiesi</a:t>
            </a:r>
            <a:r>
              <a:rPr lang="en-US" dirty="0"/>
              <a:t> </a:t>
            </a:r>
            <a:r>
              <a:rPr lang="en-US" dirty="0" err="1"/>
              <a:t>tavoitteiden</a:t>
            </a:r>
            <a:r>
              <a:rPr lang="en-US" dirty="0"/>
              <a:t> </a:t>
            </a:r>
            <a:r>
              <a:rPr lang="en-US" dirty="0" err="1"/>
              <a:t>mukaisesti</a:t>
            </a:r>
            <a:r>
              <a:rPr lang="en-US" dirty="0"/>
              <a:t>.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apua</a:t>
            </a:r>
            <a:r>
              <a:rPr lang="en-US" dirty="0"/>
              <a:t> </a:t>
            </a:r>
            <a:r>
              <a:rPr lang="en-US" dirty="0" err="1"/>
              <a:t>aloittamisen</a:t>
            </a:r>
            <a:r>
              <a:rPr lang="en-US" dirty="0"/>
              <a:t> </a:t>
            </a:r>
            <a:r>
              <a:rPr lang="en-US" dirty="0" err="1"/>
              <a:t>haasteeseen</a:t>
            </a:r>
            <a:r>
              <a:rPr lang="en-US" dirty="0"/>
              <a:t> ja </a:t>
            </a:r>
            <a:r>
              <a:rPr lang="en-US" dirty="0" err="1"/>
              <a:t>rakennettua</a:t>
            </a:r>
            <a:r>
              <a:rPr lang="en-US" dirty="0"/>
              <a:t> </a:t>
            </a:r>
            <a:r>
              <a:rPr lang="en-US" dirty="0" err="1"/>
              <a:t>rutiinia</a:t>
            </a:r>
            <a:r>
              <a:rPr lang="en-US" dirty="0"/>
              <a:t> </a:t>
            </a:r>
            <a:r>
              <a:rPr lang="en-US" dirty="0" err="1"/>
              <a:t>itsenäiselle</a:t>
            </a:r>
            <a:r>
              <a:rPr lang="en-US" dirty="0"/>
              <a:t> </a:t>
            </a:r>
            <a:r>
              <a:rPr lang="en-US" dirty="0" err="1"/>
              <a:t>opiskelulle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kehität</a:t>
            </a:r>
            <a:r>
              <a:rPr lang="en-US" dirty="0"/>
              <a:t> </a:t>
            </a:r>
            <a:r>
              <a:rPr lang="en-US" dirty="0" err="1"/>
              <a:t>akateemisia</a:t>
            </a:r>
            <a:r>
              <a:rPr lang="en-US" dirty="0"/>
              <a:t> </a:t>
            </a:r>
            <a:r>
              <a:rPr lang="en-US" dirty="0" err="1"/>
              <a:t>opiskelutaitojasi</a:t>
            </a:r>
            <a:r>
              <a:rPr lang="en-US" dirty="0"/>
              <a:t>. </a:t>
            </a:r>
            <a:r>
              <a:rPr lang="en-US" dirty="0" err="1"/>
              <a:t>Lisäksi</a:t>
            </a:r>
            <a:r>
              <a:rPr lang="en-US" dirty="0"/>
              <a:t> </a:t>
            </a:r>
            <a:r>
              <a:rPr lang="en-US" dirty="0" err="1"/>
              <a:t>sinulla</a:t>
            </a:r>
            <a:r>
              <a:rPr lang="en-US" dirty="0"/>
              <a:t> on </a:t>
            </a:r>
            <a:r>
              <a:rPr lang="en-US" dirty="0" err="1"/>
              <a:t>mahdollisuus</a:t>
            </a:r>
            <a:r>
              <a:rPr lang="en-US" dirty="0"/>
              <a:t> </a:t>
            </a:r>
            <a:r>
              <a:rPr lang="en-US" dirty="0" err="1"/>
              <a:t>saada</a:t>
            </a:r>
            <a:r>
              <a:rPr lang="en-US" dirty="0"/>
              <a:t> </a:t>
            </a:r>
            <a:r>
              <a:rPr lang="en-US" dirty="0" err="1"/>
              <a:t>vertaistukea</a:t>
            </a:r>
            <a:r>
              <a:rPr lang="en-US" dirty="0"/>
              <a:t> ja </a:t>
            </a:r>
            <a:r>
              <a:rPr lang="en-US" dirty="0" err="1"/>
              <a:t>tutustua</a:t>
            </a:r>
            <a:r>
              <a:rPr lang="en-US" dirty="0"/>
              <a:t> </a:t>
            </a:r>
            <a:r>
              <a:rPr lang="en-US" dirty="0" err="1"/>
              <a:t>toisiin</a:t>
            </a:r>
            <a:r>
              <a:rPr lang="en-US" dirty="0"/>
              <a:t> </a:t>
            </a:r>
            <a:r>
              <a:rPr lang="en-US" dirty="0" err="1"/>
              <a:t>opiskelijoihin</a:t>
            </a:r>
            <a:r>
              <a:rPr lang="en-US" dirty="0"/>
              <a:t>. </a:t>
            </a:r>
            <a:r>
              <a:rPr lang="en-US" dirty="0" err="1"/>
              <a:t>Opintopiiriä</a:t>
            </a:r>
            <a:r>
              <a:rPr lang="en-US" dirty="0"/>
              <a:t> </a:t>
            </a:r>
            <a:r>
              <a:rPr lang="en-US" dirty="0" err="1"/>
              <a:t>ohjaa</a:t>
            </a:r>
            <a:r>
              <a:rPr lang="en-US" dirty="0"/>
              <a:t> </a:t>
            </a:r>
            <a:r>
              <a:rPr lang="en-US" dirty="0" err="1"/>
              <a:t>JAMKin</a:t>
            </a:r>
            <a:r>
              <a:rPr lang="en-US" dirty="0"/>
              <a:t> </a:t>
            </a:r>
            <a:r>
              <a:rPr lang="en-US" dirty="0" err="1"/>
              <a:t>erityisopettaja</a:t>
            </a:r>
            <a:r>
              <a:rPr lang="en-US" dirty="0"/>
              <a:t> Heini-Maria Pietilä</a:t>
            </a:r>
            <a:endParaRPr dirty="0"/>
          </a:p>
          <a:p>
            <a:pPr marL="285750" lvl="0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None/>
            </a:pPr>
            <a:endParaRPr dirty="0"/>
          </a:p>
          <a:p>
            <a:pPr marL="285750" lvl="0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libri"/>
              <a:buNone/>
            </a:pPr>
            <a:endParaRPr dirty="0"/>
          </a:p>
          <a:p>
            <a:pPr marL="285750" lvl="0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endParaRPr dirty="0"/>
          </a:p>
          <a:p>
            <a:pPr marL="285750" lvl="0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endParaRPr dirty="0"/>
          </a:p>
        </p:txBody>
      </p:sp>
      <p:sp>
        <p:nvSpPr>
          <p:cNvPr id="162" name="Google Shape;162;p3"/>
          <p:cNvSpPr txBox="1">
            <a:spLocks noGrp="1"/>
          </p:cNvSpPr>
          <p:nvPr>
            <p:ph type="ctrTitle"/>
          </p:nvPr>
        </p:nvSpPr>
        <p:spPr>
          <a:xfrm>
            <a:off x="803054" y="696156"/>
            <a:ext cx="10525316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en-US" sz="2800" dirty="0" err="1"/>
              <a:t>Esimerkki</a:t>
            </a:r>
            <a:r>
              <a:rPr lang="en-US" sz="2800" dirty="0"/>
              <a:t> </a:t>
            </a:r>
            <a:r>
              <a:rPr lang="en-US" sz="2800" dirty="0" err="1"/>
              <a:t>toteutukesesta</a:t>
            </a:r>
            <a:r>
              <a:rPr lang="en-US" sz="2800" dirty="0"/>
              <a:t>: Study Together </a:t>
            </a:r>
            <a:r>
              <a:rPr lang="en-US" sz="2800" dirty="0" err="1"/>
              <a:t>opintopiiri</a:t>
            </a:r>
            <a:r>
              <a:rPr lang="en-US" sz="2800" dirty="0"/>
              <a:t> </a:t>
            </a:r>
            <a:r>
              <a:rPr lang="en-US" sz="2800" dirty="0" err="1"/>
              <a:t>Dynamon</a:t>
            </a:r>
            <a:r>
              <a:rPr lang="en-US" sz="2800" dirty="0"/>
              <a:t> </a:t>
            </a:r>
            <a:r>
              <a:rPr lang="en-US" sz="2800" dirty="0" err="1"/>
              <a:t>kirjastolla</a:t>
            </a:r>
            <a:endParaRPr sz="2800" dirty="0"/>
          </a:p>
        </p:txBody>
      </p:sp>
      <p:sp>
        <p:nvSpPr>
          <p:cNvPr id="163" name="Google Shape;163;p3"/>
          <p:cNvSpPr txBox="1">
            <a:spLocks noGrp="1"/>
          </p:cNvSpPr>
          <p:nvPr>
            <p:ph type="dt" idx="10"/>
          </p:nvPr>
        </p:nvSpPr>
        <p:spPr>
          <a:xfrm>
            <a:off x="803054" y="6237312"/>
            <a:ext cx="1453952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 txBox="1">
            <a:spLocks noGrp="1"/>
          </p:cNvSpPr>
          <p:nvPr>
            <p:ph type="ftr" idx="11"/>
          </p:nvPr>
        </p:nvSpPr>
        <p:spPr>
          <a:xfrm>
            <a:off x="2329014" y="6237312"/>
            <a:ext cx="5570240" cy="40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amk PowerPoint-teema">
  <a:themeElements>
    <a:clrScheme name="JAMK">
      <a:dk1>
        <a:srgbClr val="0D004B"/>
      </a:dk1>
      <a:lt1>
        <a:srgbClr val="FFFFFF"/>
      </a:lt1>
      <a:dk2>
        <a:srgbClr val="0D004C"/>
      </a:dk2>
      <a:lt2>
        <a:srgbClr val="E7E6E6"/>
      </a:lt2>
      <a:accent1>
        <a:srgbClr val="E2066E"/>
      </a:accent1>
      <a:accent2>
        <a:srgbClr val="FDB913"/>
      </a:accent2>
      <a:accent3>
        <a:srgbClr val="00B39C"/>
      </a:accent3>
      <a:accent4>
        <a:srgbClr val="EA590C"/>
      </a:accent4>
      <a:accent5>
        <a:srgbClr val="3FB8E2"/>
      </a:accent5>
      <a:accent6>
        <a:srgbClr val="A5A5A5"/>
      </a:accent6>
      <a:hlink>
        <a:srgbClr val="3FB9E3"/>
      </a:hlink>
      <a:folHlink>
        <a:srgbClr val="7861A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3408AA4-9652-F744-B906-FE783B7202B9}" vid="{623382B2-7C78-A94B-A3E8-2EC7675DCC43}"/>
    </a:ext>
  </a:extLst>
</a:theme>
</file>

<file path=ppt/theme/theme2.xml><?xml version="1.0" encoding="utf-8"?>
<a:theme xmlns:a="http://schemas.openxmlformats.org/drawingml/2006/main" name="Sininen teema">
  <a:themeElements>
    <a:clrScheme name="JAMK">
      <a:dk1>
        <a:srgbClr val="0D004B"/>
      </a:dk1>
      <a:lt1>
        <a:srgbClr val="FFFFFF"/>
      </a:lt1>
      <a:dk2>
        <a:srgbClr val="0D004C"/>
      </a:dk2>
      <a:lt2>
        <a:srgbClr val="E7E6E6"/>
      </a:lt2>
      <a:accent1>
        <a:srgbClr val="E2066E"/>
      </a:accent1>
      <a:accent2>
        <a:srgbClr val="FDB913"/>
      </a:accent2>
      <a:accent3>
        <a:srgbClr val="00B39C"/>
      </a:accent3>
      <a:accent4>
        <a:srgbClr val="EA590C"/>
      </a:accent4>
      <a:accent5>
        <a:srgbClr val="3FB8E2"/>
      </a:accent5>
      <a:accent6>
        <a:srgbClr val="A5A5A5"/>
      </a:accent6>
      <a:hlink>
        <a:srgbClr val="3FB9E3"/>
      </a:hlink>
      <a:folHlink>
        <a:srgbClr val="7861A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3408AA4-9652-F744-B906-FE783B7202B9}" vid="{37072B2B-0C08-BE4D-9DB4-8FF2A5C0D0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46359b-a332-499e-9f49-8bb0ff81f917">
      <Value>12</Value>
    </TaxCatchAll>
    <l7bc4729bde1438b8df4870b8884575c xmlns="5dad6104-dd62-4be5-a5fd-22e2654912e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 template</TermName>
          <TermId xmlns="http://schemas.microsoft.com/office/infopath/2007/PartnerControls">2ad3c496-72aa-4cb3-ad79-cc4c29aaedb8</TermId>
        </TermInfo>
      </Terms>
    </l7bc4729bde1438b8df4870b8884575c>
    <Kieli xmlns="5dad6104-dd62-4be5-a5fd-22e2654912e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E868020BF753547A35DDAB5E74E808E" ma:contentTypeVersion="10" ma:contentTypeDescription="Luo uusi asiakirja." ma:contentTypeScope="" ma:versionID="e6d01119c466d25d25ca6b40a7a92171">
  <xsd:schema xmlns:xsd="http://www.w3.org/2001/XMLSchema" xmlns:xs="http://www.w3.org/2001/XMLSchema" xmlns:p="http://schemas.microsoft.com/office/2006/metadata/properties" xmlns:ns2="5dad6104-dd62-4be5-a5fd-22e2654912ea" xmlns:ns3="7146359b-a332-499e-9f49-8bb0ff81f917" targetNamespace="http://schemas.microsoft.com/office/2006/metadata/properties" ma:root="true" ma:fieldsID="816c2608a8908a2449bae37f2c52391e" ns2:_="" ns3:_="">
    <xsd:import namespace="5dad6104-dd62-4be5-a5fd-22e2654912ea"/>
    <xsd:import namespace="7146359b-a332-499e-9f49-8bb0ff81f9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7bc4729bde1438b8df4870b8884575c" minOccurs="0"/>
                <xsd:element ref="ns3:TaxCatchAll" minOccurs="0"/>
                <xsd:element ref="ns2:Kieli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d6104-dd62-4be5-a5fd-22e2654912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7bc4729bde1438b8df4870b8884575c" ma:index="11" nillable="true" ma:taxonomy="true" ma:internalName="l7bc4729bde1438b8df4870b8884575c" ma:taxonomyFieldName="Avainsanat" ma:displayName="Avainsanat - Keywords" ma:readOnly="false" ma:default="" ma:fieldId="{57bc4729-bde1-438b-8df4-870b8884575c}" ma:taxonomyMulti="true" ma:sspId="16af2609-c3e5-4c49-b9fa-7b01c8d29870" ma:termSetId="f6a126a0-4a3b-4014-983d-476411e6878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ieli" ma:index="13" nillable="true" ma:displayName="Kieli" ma:format="Dropdown" ma:internalName="Kieli">
      <xsd:simpleType>
        <xsd:restriction base="dms:Text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6359b-a332-499e-9f49-8bb0ff81f91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590b7a-8251-4b6d-9d13-44e229877a85}" ma:internalName="TaxCatchAll" ma:showField="CatchAllData" ma:web="7146359b-a332-499e-9f49-8bb0ff81f9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A060B7-9134-4071-B6B2-3B467EFC5EDA}">
  <ds:schemaRefs>
    <ds:schemaRef ds:uri="http://schemas.microsoft.com/office/2006/metadata/properties"/>
    <ds:schemaRef ds:uri="http://schemas.microsoft.com/office/infopath/2007/PartnerControls"/>
    <ds:schemaRef ds:uri="7146359b-a332-499e-9f49-8bb0ff81f917"/>
    <ds:schemaRef ds:uri="5dad6104-dd62-4be5-a5fd-22e2654912ea"/>
  </ds:schemaRefs>
</ds:datastoreItem>
</file>

<file path=customXml/itemProps2.xml><?xml version="1.0" encoding="utf-8"?>
<ds:datastoreItem xmlns:ds="http://schemas.openxmlformats.org/officeDocument/2006/customXml" ds:itemID="{DE3FDDD2-9BCF-4D55-8ABA-DAC043762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859F38-E900-4AE0-A524-08D76AA197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ad6104-dd62-4be5-a5fd-22e2654912ea"/>
    <ds:schemaRef ds:uri="7146359b-a332-499e-9f49-8bb0ff81f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Powerpoint_pohja</Template>
  <TotalTime>40</TotalTime>
  <Words>675</Words>
  <Application>Microsoft Office PowerPoint</Application>
  <PresentationFormat>Laajakuva</PresentationFormat>
  <Paragraphs>80</Paragraphs>
  <Slides>13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Sofia Pro</vt:lpstr>
      <vt:lpstr>Jamk PowerPoint-teema</vt:lpstr>
      <vt:lpstr>Sininen teema</vt:lpstr>
      <vt:lpstr>Study together –opintopiirit </vt:lpstr>
      <vt:lpstr>Opintopiirin toteutussuunnitelma</vt:lpstr>
      <vt:lpstr>Viestintä</vt:lpstr>
      <vt:lpstr>Study together opintopiireistä viestiminen</vt:lpstr>
      <vt:lpstr>PowerPoint-esitys</vt:lpstr>
      <vt:lpstr>PowerPoint-esitys</vt:lpstr>
      <vt:lpstr>Opintopiirin sisältö</vt:lpstr>
      <vt:lpstr>OPINTOPIIRIN TOISTUVA RAKENNE</vt:lpstr>
      <vt:lpstr>Esimerkki toteutukesesta: Study Together opintopiiri Dynamon kirjastolla</vt:lpstr>
      <vt:lpstr>Arviointia</vt:lpstr>
      <vt:lpstr>Lisätietoa</vt:lpstr>
      <vt:lpstr>Lisätietoa opintopiireistä</vt:lpstr>
      <vt:lpstr>PowerPoint-esitys</vt:lpstr>
    </vt:vector>
  </TitlesOfParts>
  <Manager/>
  <Company>Jyväskylän Ammattikorkeakoulu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together –opintopiirit</dc:title>
  <dc:subject/>
  <dc:creator>Pietilä Heini-Maria</dc:creator>
  <cp:keywords/>
  <dc:description/>
  <cp:lastModifiedBy>Pietilä Heini-Maria</cp:lastModifiedBy>
  <cp:revision>4</cp:revision>
  <dcterms:created xsi:type="dcterms:W3CDTF">2023-11-02T09:44:36Z</dcterms:created>
  <dcterms:modified xsi:type="dcterms:W3CDTF">2023-11-02T10:24:45Z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>669;#pohja|9a9d608a-ea78-4893-b288-35ade6364b14;#1039;#powerpoint|051b3f1a-72f4-4748-b6c4-d93be0de18c9;#1696;#mallipohja|9ccee185-d70a-4d05-9c8c-38b6d35b7d18;#1722;#power point|1bfe7825-4f6b-4848-9a2d-ae9eeb6e12c4</vt:lpwstr>
  </property>
  <property fmtid="{D5CDD505-2E9C-101B-9397-08002B2CF9AE}" pid="3" name="Order">
    <vt:r8>6100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ntentTypeId">
    <vt:lpwstr>0x010100AE868020BF753547A35DDAB5E74E808E</vt:lpwstr>
  </property>
  <property fmtid="{D5CDD505-2E9C-101B-9397-08002B2CF9AE}" pid="7" name="Asiasanat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Avainsanat">
    <vt:lpwstr>12;#presentation template|2ad3c496-72aa-4cb3-ad79-cc4c29aaedb8</vt:lpwstr>
  </property>
</Properties>
</file>