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9" r:id="rId4"/>
    <p:sldId id="270" r:id="rId5"/>
    <p:sldId id="260" r:id="rId6"/>
    <p:sldId id="261" r:id="rId7"/>
    <p:sldId id="262" r:id="rId8"/>
    <p:sldId id="271" r:id="rId9"/>
    <p:sldId id="263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8" autoAdjust="0"/>
    <p:restoredTop sz="94660"/>
  </p:normalViewPr>
  <p:slideViewPr>
    <p:cSldViewPr>
      <p:cViewPr varScale="1">
        <p:scale>
          <a:sx n="88" d="100"/>
          <a:sy n="88" d="100"/>
        </p:scale>
        <p:origin x="120" y="9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0CDC78-C158-4AFE-BB1D-3005EE64B61A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F4550-05D2-4A4C-BFC2-27EC66DF59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6298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6A384-B172-4ACA-8342-5F4F5AFD3B65}" type="datetime1">
              <a:rPr lang="fi-FI" smtClean="0"/>
              <a:t>10.11.2025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1857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0A0D-32A5-4719-848B-AC37CF984CD2}" type="datetime1">
              <a:rPr lang="fi-FI" smtClean="0"/>
              <a:t>10.11.2025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070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09960-362C-4C41-B4CD-199D81CF6356}" type="datetime1">
              <a:rPr lang="fi-FI" smtClean="0"/>
              <a:t>10.11.2025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8816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97A85-BE21-49EC-A71E-849CBBB4E19D}" type="datetime1">
              <a:rPr lang="fi-FI" smtClean="0"/>
              <a:t>10.11.2025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3676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7AAAE-BC4A-4230-A687-53D81F3119E6}" type="datetime1">
              <a:rPr lang="fi-FI" smtClean="0"/>
              <a:t>10.11.2025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932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4C30F-82AF-48CE-ADDD-E58770AC7BCD}" type="datetime1">
              <a:rPr lang="fi-FI" smtClean="0"/>
              <a:t>10.11.2025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0305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01A3-7DCC-4CF7-AB44-5E518790E7F6}" type="datetime1">
              <a:rPr lang="fi-FI" smtClean="0"/>
              <a:t>10.11.2025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4046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E7025-06E0-4616-8CA2-B1454FAFA7FF}" type="datetime1">
              <a:rPr lang="fi-FI" smtClean="0"/>
              <a:t>10.11.2025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438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AF9BF-47F6-411E-A15D-67AFE1439F1B}" type="datetime1">
              <a:rPr lang="fi-FI" smtClean="0"/>
              <a:t>10.11.2025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878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3EFA02F-8EE7-4B16-9CB3-795B207921FC}" type="datetime1">
              <a:rPr lang="fi-FI" smtClean="0"/>
              <a:t>10.11.2025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7012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2A3-4341-4320-A4B0-8CE831D0094E}" type="datetime1">
              <a:rPr lang="fi-FI" smtClean="0"/>
              <a:t>10.11.2025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0115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B34857E-43ED-4BC4-908F-49C4B0D59BCC}" type="datetime1">
              <a:rPr lang="fi-FI" smtClean="0"/>
              <a:t>10.11.2025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835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1544" y="1988840"/>
            <a:ext cx="8815144" cy="2342024"/>
          </a:xfrm>
        </p:spPr>
        <p:txBody>
          <a:bodyPr>
            <a:normAutofit/>
          </a:bodyPr>
          <a:lstStyle/>
          <a:p>
            <a:pPr algn="ctr"/>
            <a:r>
              <a:rPr lang="fi-FI" sz="4800" dirty="0"/>
              <a:t>Suomen kielen harjoitus </a:t>
            </a:r>
            <a:br>
              <a:rPr lang="fi-FI" sz="4800" dirty="0"/>
            </a:br>
            <a:r>
              <a:rPr lang="fi-FI" sz="4800" dirty="0"/>
              <a:t>2-osaisen avannesidoksenhoitaminen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fi-FI" sz="1800" dirty="0"/>
              <a:t>Tiia Ylhäinen-Holstila</a:t>
            </a:r>
            <a:br>
              <a:rPr lang="fi-FI" sz="1800" dirty="0"/>
            </a:br>
            <a:r>
              <a:rPr lang="fi-FI" sz="1800" dirty="0"/>
              <a:t>terveysalan ammattilaisten pätevöitymispolku –projekti (TEAP)</a:t>
            </a:r>
          </a:p>
          <a:p>
            <a:pPr>
              <a:spcBef>
                <a:spcPts val="0"/>
              </a:spcBef>
            </a:pPr>
            <a:r>
              <a:rPr lang="fi-FI" sz="1800" dirty="0"/>
              <a:t>Kliininen hoitotyö</a:t>
            </a:r>
          </a:p>
          <a:p>
            <a:pPr>
              <a:spcBef>
                <a:spcPts val="0"/>
              </a:spcBef>
            </a:pPr>
            <a:r>
              <a:rPr lang="fi-FI" sz="1800" dirty="0"/>
              <a:t>Metropolia ammattikorkeakoulu, 2023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C132B5-C64B-0AAF-F77F-45F186056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  <a:endParaRPr lang="fi-FI" dirty="0"/>
          </a:p>
        </p:txBody>
      </p:sp>
      <p:pic>
        <p:nvPicPr>
          <p:cNvPr id="5" name="Picture 4" descr="Metropolia Ammattikorkeakoulun logo">
            <a:extLst>
              <a:ext uri="{FF2B5EF4-FFF2-40B4-BE49-F238E27FC236}">
                <a16:creationId xmlns:a16="http://schemas.microsoft.com/office/drawing/2014/main" id="{E3442CF6-5C1D-CD77-A783-4426B0D9B2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44" y="606287"/>
            <a:ext cx="2707667" cy="829314"/>
          </a:xfrm>
          <a:prstGeom prst="rect">
            <a:avLst/>
          </a:prstGeom>
        </p:spPr>
      </p:pic>
      <p:pic>
        <p:nvPicPr>
          <p:cNvPr id="6" name="Picture 5" descr="Jatkuvan oppimisen ja työllisyyden palvelukeskuksen (JOTPA) logo">
            <a:extLst>
              <a:ext uri="{FF2B5EF4-FFF2-40B4-BE49-F238E27FC236}">
                <a16:creationId xmlns:a16="http://schemas.microsoft.com/office/drawing/2014/main" id="{F732E916-2D59-F169-BAE5-2689A2D6E7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1704" y="476672"/>
            <a:ext cx="2592288" cy="1036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098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E4AF014-3CEA-E3A9-4F55-95860A7C8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B9A76D-6AFF-1270-F0E9-013FB35FE493}"/>
              </a:ext>
            </a:extLst>
          </p:cNvPr>
          <p:cNvSpPr txBox="1"/>
          <p:nvPr/>
        </p:nvSpPr>
        <p:spPr>
          <a:xfrm>
            <a:off x="1415480" y="980728"/>
            <a:ext cx="88569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Lähde:</a:t>
            </a:r>
          </a:p>
          <a:p>
            <a:r>
              <a:rPr lang="fi-FI" dirty="0"/>
              <a:t>Terveyskylä. Vatsatalo. Avannehoito: https://www.terveyskyla.fi/vatsatalo/suoliavanne/avanteen-hoito/tietoa-avanteen-hoidosta 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pPr algn="ctr"/>
            <a:r>
              <a:rPr lang="fi-FI" dirty="0"/>
              <a:t>Materiaali on tuotettu Terveysalan ammattilaisten pätevöitymispolku -projektin (TEAP) sairaanhoitajan pätevöitymisopinnoissa. Projekti toteutettiin ajalla 6/2022-31/2025 ja sen rahoitti Jatkuvan oppimisen ja työllisyyden palvelukeskus (JOTPA). </a:t>
            </a:r>
          </a:p>
        </p:txBody>
      </p:sp>
      <p:pic>
        <p:nvPicPr>
          <p:cNvPr id="4" name="Picture 3" descr="Metropolia Ammattikorkeakoulun logo">
            <a:extLst>
              <a:ext uri="{FF2B5EF4-FFF2-40B4-BE49-F238E27FC236}">
                <a16:creationId xmlns:a16="http://schemas.microsoft.com/office/drawing/2014/main" id="{F59F571F-DF89-2F41-B55C-646A266130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632" y="4537924"/>
            <a:ext cx="2707667" cy="829314"/>
          </a:xfrm>
          <a:prstGeom prst="rect">
            <a:avLst/>
          </a:prstGeom>
        </p:spPr>
      </p:pic>
      <p:pic>
        <p:nvPicPr>
          <p:cNvPr id="5" name="Picture 4" descr="Jatkuvan oppimisen ja työllisyyden palvelukeskuksen (JOTPA) logo">
            <a:extLst>
              <a:ext uri="{FF2B5EF4-FFF2-40B4-BE49-F238E27FC236}">
                <a16:creationId xmlns:a16="http://schemas.microsoft.com/office/drawing/2014/main" id="{D7F814C0-6A15-E0F8-CDEF-7E2BCCFC93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3992" y="4408309"/>
            <a:ext cx="2592288" cy="1036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517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13AE9-4B1F-3236-C72A-BE2543D07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Ohjauspuhe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211784-88AF-1CC9-11A7-50FAF2574B53}"/>
              </a:ext>
            </a:extLst>
          </p:cNvPr>
          <p:cNvSpPr txBox="1"/>
          <p:nvPr/>
        </p:nvSpPr>
        <p:spPr>
          <a:xfrm>
            <a:off x="1271464" y="2060848"/>
            <a:ext cx="849694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Teiltä on leikattu paksusuoli. Nyt teillä on paksusuoliavanne.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Paksusuoliavanteessa on kaksi vaihtoehtoa: tyhjennettävä pussi tai umpipussi.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________ (Avannepussi) valintaan vaikuttaa ________ (Mikä?)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Tämän ohjauksen tavoitteena on, että te pystytte itsenäisesti hoitamaan ________ (avanne) arjessanne ja huolehtimaan ________(iho) kunnosta.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3074B-46F2-CC26-6607-6A2282FC2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</p:spTree>
    <p:extLst>
      <p:ext uri="{BB962C8B-B14F-4D97-AF65-F5344CB8AC3E}">
        <p14:creationId xmlns:p14="http://schemas.microsoft.com/office/powerpoint/2010/main" val="1923552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B9771-3AA9-4BF5-B09E-6AA0D0AE7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385A9-0297-56A5-CD6E-FD768C267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Tehtävä: Taivuta tarvikesanat oikeassa muodossa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394ED3-986B-527F-5A4A-940E0934AEF6}"/>
              </a:ext>
            </a:extLst>
          </p:cNvPr>
          <p:cNvSpPr txBox="1"/>
          <p:nvPr/>
        </p:nvSpPr>
        <p:spPr>
          <a:xfrm>
            <a:off x="1271464" y="2060848"/>
            <a:ext cx="84969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Mieti, mitä tarvikkeita tarvitset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97906C-3362-BC3A-37B5-8CFF4C462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A47C123-503F-D652-06A6-98970E172E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865204"/>
              </p:ext>
            </p:extLst>
          </p:nvPr>
        </p:nvGraphicFramePr>
        <p:xfrm>
          <a:off x="2850116" y="2924944"/>
          <a:ext cx="655272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364">
                  <a:extLst>
                    <a:ext uri="{9D8B030D-6E8A-4147-A177-3AD203B41FA5}">
                      <a16:colId xmlns:a16="http://schemas.microsoft.com/office/drawing/2014/main" val="1959982290"/>
                    </a:ext>
                  </a:extLst>
                </a:gridCol>
                <a:gridCol w="3276364">
                  <a:extLst>
                    <a:ext uri="{9D8B030D-6E8A-4147-A177-3AD203B41FA5}">
                      <a16:colId xmlns:a16="http://schemas.microsoft.com/office/drawing/2014/main" val="40970152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Tarvitsen…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858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311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5472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9921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224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5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23391-91C5-D557-6106-3E4BBF765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02FB7-2BBA-F0E8-2110-574B356F5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Tehtävä: Taivuta tarvikesanat oikeassa muodossa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3DB9F0-850E-3FF2-6564-3E927041F919}"/>
              </a:ext>
            </a:extLst>
          </p:cNvPr>
          <p:cNvSpPr txBox="1"/>
          <p:nvPr/>
        </p:nvSpPr>
        <p:spPr>
          <a:xfrm>
            <a:off x="1271464" y="2060848"/>
            <a:ext cx="84969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Mitä tarvikkeita tarvitsen?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0DF804-39DB-1F99-BCBC-9935883E1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5BB017F-34E4-88D6-3535-06A91FCED4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9739844"/>
              </p:ext>
            </p:extLst>
          </p:nvPr>
        </p:nvGraphicFramePr>
        <p:xfrm>
          <a:off x="2850116" y="2924944"/>
          <a:ext cx="6552728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276364">
                  <a:extLst>
                    <a:ext uri="{9D8B030D-6E8A-4147-A177-3AD203B41FA5}">
                      <a16:colId xmlns:a16="http://schemas.microsoft.com/office/drawing/2014/main" val="1959982290"/>
                    </a:ext>
                  </a:extLst>
                </a:gridCol>
                <a:gridCol w="3276364">
                  <a:extLst>
                    <a:ext uri="{9D8B030D-6E8A-4147-A177-3AD203B41FA5}">
                      <a16:colId xmlns:a16="http://schemas.microsoft.com/office/drawing/2014/main" val="40970152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avannepussin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kosteita papereita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311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irrotussuihkeen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Kuivia papereita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5472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sakset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roskapussin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9921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pastarenkaan (</a:t>
                      </a:r>
                      <a:r>
                        <a:rPr lang="fi-FI" dirty="0" err="1"/>
                        <a:t>tarv</a:t>
                      </a:r>
                      <a:r>
                        <a:rPr lang="fi-FI" dirty="0"/>
                        <a:t>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224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1375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77B21-4383-47CF-F7EC-AD96C9BAE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Sidoksen irrottaminen 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81A57C-4FF7-15B8-291D-0D887C14D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Tiia Ylhäinen-Holstila, TEAP-projekti, Sairaanhoitajien pätevöitymispolku, Kliininen hoitotyö, Lähiopetus 2,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2EC9AF-1EFD-615B-0F3B-118A4418E752}"/>
              </a:ext>
            </a:extLst>
          </p:cNvPr>
          <p:cNvSpPr txBox="1"/>
          <p:nvPr/>
        </p:nvSpPr>
        <p:spPr>
          <a:xfrm>
            <a:off x="1271464" y="2060848"/>
            <a:ext cx="921702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Kun irrotatte ________ (avannesidos), suihkauttakaa ________ (liimanirrotussuihke).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Sidoksen irrottaminen aloitetaan ________(sidos) yläosasta.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Kun irrotatte ________ (sidos), tukekaa ________ (toinen käsi) ihoa, jotta se ei veny liikaa.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________ (käytetty avannepussi) voitte heittää roskiin.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Puhdistakaa ________  (avanne) ympäröivä iho ja suihkuttakaa ________  (vesi) tai pyyhkikää ________  (kosteuspyyhe), jossa ei ole rasvaa tai öljyä. </a:t>
            </a:r>
          </a:p>
        </p:txBody>
      </p:sp>
    </p:spTree>
    <p:extLst>
      <p:ext uri="{BB962C8B-B14F-4D97-AF65-F5344CB8AC3E}">
        <p14:creationId xmlns:p14="http://schemas.microsoft.com/office/powerpoint/2010/main" val="2808508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9B9E1-5675-DA5A-6FC4-68B983084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BAA8F-8B6B-D45F-0D5B-801E6B7AC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Sidoksen irrottaminen 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B9C0AD-0838-B05B-FC47-FFC8C8D78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BB4C73-9890-4514-9E2C-1B05113B91EB}"/>
              </a:ext>
            </a:extLst>
          </p:cNvPr>
          <p:cNvSpPr txBox="1"/>
          <p:nvPr/>
        </p:nvSpPr>
        <p:spPr>
          <a:xfrm>
            <a:off x="1271464" y="2060848"/>
            <a:ext cx="9217024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Sen jälkeen kuivatkaa avannetta ympäröivä ________ (iho) paperilla taputellen.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Avanteen limakalvo on herkkä pinta, ja se saattaa helposti vuotaa ________  (veri), mutta se on normaalia.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Tarkastakaa avannetta ympäröivän ihon kunto. Sen tulee näyttää samalta kuin ________ (iho) muualla vatsallasi.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Ottakaa välittömästi yhteyttä ________  (avannehoitaja), jos iholla on ________ (voimakas punoitus) tai ________ (ihorikot). </a:t>
            </a:r>
          </a:p>
        </p:txBody>
      </p:sp>
    </p:spTree>
    <p:extLst>
      <p:ext uri="{BB962C8B-B14F-4D97-AF65-F5344CB8AC3E}">
        <p14:creationId xmlns:p14="http://schemas.microsoft.com/office/powerpoint/2010/main" val="2732980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701A96-2B7E-058C-6A69-5C0B9C576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06C25-ED73-575D-99E5-3C8F9A1F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Avannelevyn muotoilu 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01F98E-30EF-81C0-2CA5-B7C35CA43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FE8413-6D39-9204-0608-4EE5D382724F}"/>
              </a:ext>
            </a:extLst>
          </p:cNvPr>
          <p:cNvSpPr txBox="1"/>
          <p:nvPr/>
        </p:nvSpPr>
        <p:spPr>
          <a:xfrm>
            <a:off x="1271464" y="2060848"/>
            <a:ext cx="878497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Leikatkaa tai muotoilkaa ________  (avannelevy) avanteesi kokoiseksi.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On tärkeää, että ________ (pohjalevy) on oikean kokoinen.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Se ei saa olla liian suuri, koska silloin ________  (uloste) voi päästä iholle tai liian pieni, jolloin se painaisi ________  (avanne).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Leikkaamisen jälkeen pohjalevyn aukko on hyvä pehmittää ________ (millä? sormi).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Tarkistakaa vielä, että pohjalevyn aukkoon ei jää ________  (terävät kulmat). </a:t>
            </a:r>
          </a:p>
        </p:txBody>
      </p:sp>
    </p:spTree>
    <p:extLst>
      <p:ext uri="{BB962C8B-B14F-4D97-AF65-F5344CB8AC3E}">
        <p14:creationId xmlns:p14="http://schemas.microsoft.com/office/powerpoint/2010/main" val="1363427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54757-DDFD-E842-9EE4-7FABA0E20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2422-03B8-120D-8FA3-7C64DB04A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Avannelevyn muotoilu 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E6F404-8A20-BBBA-CDD8-36D9940AD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2F6461-992C-2C48-CB2C-BE0DB744A69B}"/>
              </a:ext>
            </a:extLst>
          </p:cNvPr>
          <p:cNvSpPr txBox="1"/>
          <p:nvPr/>
        </p:nvSpPr>
        <p:spPr>
          <a:xfrm>
            <a:off x="1271464" y="2060848"/>
            <a:ext cx="8784976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Huomatkaa, että ________  (avanne) koko muuttuu ensimmäisen kuukauden aikana leikkauksen jälkeen.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On tärkeää sovittaa ________ (pohjalevy) avanteeseen ennen kuin kiinnitätte ________ (se).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Lämmittäkää ________ (sidos) ennen iholle kiinnittämistä joko ________ (paita) alla tai ________ (kädet) välissä.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Tarvittaessa laittakaa ________ (sidos) tiivistämiseksi ________ (pastarengas) tai ________ (pasta) joko suojalevylle tai suoraan iholle. </a:t>
            </a:r>
          </a:p>
        </p:txBody>
      </p:sp>
    </p:spTree>
    <p:extLst>
      <p:ext uri="{BB962C8B-B14F-4D97-AF65-F5344CB8AC3E}">
        <p14:creationId xmlns:p14="http://schemas.microsoft.com/office/powerpoint/2010/main" val="1789533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88C53-0B40-99FE-85A1-01E704F54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5CEF9-8137-D7D5-8115-7DAA94BDE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Pohjalevyn kiinnittäminen iholle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D90E9-AE7C-3918-72C4-70249E220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A1B765-B196-3644-429E-11689FBEDEBC}"/>
              </a:ext>
            </a:extLst>
          </p:cNvPr>
          <p:cNvSpPr txBox="1"/>
          <p:nvPr/>
        </p:nvSpPr>
        <p:spPr>
          <a:xfrm>
            <a:off x="1271464" y="1988840"/>
            <a:ext cx="8784976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200" dirty="0"/>
              <a:t>Asettakaa pohjalevy iholle tarkasti ________ (avanne) ympärille. Kiinnittäkää ________ (se). Tarkistakaa, että ________ (se) kiinnittyy tasaisesti iholle. Irrottakaa pohjalevyn kiinnittämiseen käytettävät ________ (teipit) ja pitäkää sidosta hetki paikallaan.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200" dirty="0"/>
              <a:t>Sen jälkeen kiinnittäkää ________ (avannepussi) pohjalevyyn kevyesti painelemalla.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200" dirty="0"/>
              <a:t>Näin tämä kaksiosainen avannesidos on kiinnitetty oikein..</a:t>
            </a:r>
          </a:p>
        </p:txBody>
      </p:sp>
    </p:spTree>
    <p:extLst>
      <p:ext uri="{BB962C8B-B14F-4D97-AF65-F5344CB8AC3E}">
        <p14:creationId xmlns:p14="http://schemas.microsoft.com/office/powerpoint/2010/main" val="164864184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68</TotalTime>
  <Words>679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Retrospect</vt:lpstr>
      <vt:lpstr>Suomen kielen harjoitus  2-osaisen avannesidoksenhoitaminen</vt:lpstr>
      <vt:lpstr>Ohjauspuhe</vt:lpstr>
      <vt:lpstr>Tehtävä: Taivuta tarvikesanat oikeassa muodossa</vt:lpstr>
      <vt:lpstr>Tehtävä: Taivuta tarvikesanat oikeassa muodossa</vt:lpstr>
      <vt:lpstr>Sidoksen irrottaminen 1</vt:lpstr>
      <vt:lpstr>Sidoksen irrottaminen 2</vt:lpstr>
      <vt:lpstr>Avannelevyn muotoilu 1</vt:lpstr>
      <vt:lpstr>Avannelevyn muotoilu 2</vt:lpstr>
      <vt:lpstr>Pohjalevyn kiinnittäminen iholle</vt:lpstr>
      <vt:lpstr>PowerPoint Presentation</vt:lpstr>
    </vt:vector>
  </TitlesOfParts>
  <Company>Metropolia Ammattikorkeakoulu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 Karjalainen</dc:creator>
  <cp:lastModifiedBy>Anne Karjalainen</cp:lastModifiedBy>
  <cp:revision>6</cp:revision>
  <dcterms:created xsi:type="dcterms:W3CDTF">2025-10-29T13:54:08Z</dcterms:created>
  <dcterms:modified xsi:type="dcterms:W3CDTF">2025-11-10T08:59:59Z</dcterms:modified>
</cp:coreProperties>
</file>