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5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9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98" autoAdjust="0"/>
    <p:restoredTop sz="94660"/>
  </p:normalViewPr>
  <p:slideViewPr>
    <p:cSldViewPr>
      <p:cViewPr varScale="1">
        <p:scale>
          <a:sx n="88" d="100"/>
          <a:sy n="88" d="100"/>
        </p:scale>
        <p:origin x="120" y="94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20CDC78-C158-4AFE-BB1D-3005EE64B61A}" type="datetimeFigureOut">
              <a:rPr lang="fi-FI" smtClean="0"/>
              <a:t>10.11.2025</a:t>
            </a:fld>
            <a:endParaRPr lang="fi-FI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7EF4550-05D2-4A4C-BFC2-27EC66DF595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962986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fi-FI"/>
          </a:p>
        </p:txBody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fi-FI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D6A384-B172-4ACA-8342-5F4F5AFD3B65}" type="datetime1">
              <a:rPr lang="fi-FI" smtClean="0"/>
              <a:t>10.11.2025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Tiia Ylhäinen-Holstila, TEAP-projekti, Sairaanhoitajien pätevöitymispolku, Kliininen hoitotyö, Lähiopetus 2, 2023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D74ECF-7A9A-4E0E-BB51-E3F504E40450}" type="slidenum">
              <a:rPr lang="fi-FI" smtClean="0"/>
              <a:t>‹#›</a:t>
            </a:fld>
            <a:endParaRPr lang="fi-FI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918575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90A0D-32A5-4719-848B-AC37CF984CD2}" type="datetime1">
              <a:rPr lang="fi-FI" smtClean="0"/>
              <a:t>10.11.2025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Tiia Ylhäinen-Holstila, TEAP-projekti, Sairaanhoitajien pätevöitymispolku, Kliininen hoitotyö, Lähiopetus 2, 2023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D74ECF-7A9A-4E0E-BB51-E3F504E4045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407055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409960-362C-4C41-B4CD-199D81CF6356}" type="datetime1">
              <a:rPr lang="fi-FI" smtClean="0"/>
              <a:t>10.11.2025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Tiia Ylhäinen-Holstila, TEAP-projekti, Sairaanhoitajien pätevöitymispolku, Kliininen hoitotyö, Lähiopetus 2, 2023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D74ECF-7A9A-4E0E-BB51-E3F504E4045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588167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97A85-BE21-49EC-A71E-849CBBB4E19D}" type="datetime1">
              <a:rPr lang="fi-FI" smtClean="0"/>
              <a:t>10.11.2025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Tiia Ylhäinen-Holstila, TEAP-projekti, Sairaanhoitajien pätevöitymispolku, Kliininen hoitotyö, Lähiopetus 2, 2023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D74ECF-7A9A-4E0E-BB51-E3F504E4045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036769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97AAAE-BC4A-4230-A687-53D81F3119E6}" type="datetime1">
              <a:rPr lang="fi-FI" smtClean="0"/>
              <a:t>10.11.2025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Tiia Ylhäinen-Holstila, TEAP-projekti, Sairaanhoitajien pätevöitymispolku, Kliininen hoitotyö, Lähiopetus 2, 2023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D74ECF-7A9A-4E0E-BB51-E3F504E40450}" type="slidenum">
              <a:rPr lang="fi-FI" smtClean="0"/>
              <a:t>‹#›</a:t>
            </a:fld>
            <a:endParaRPr lang="fi-FI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269320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B4C30F-82AF-48CE-ADDD-E58770AC7BCD}" type="datetime1">
              <a:rPr lang="fi-FI" smtClean="0"/>
              <a:t>10.11.2025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Tiia Ylhäinen-Holstila, TEAP-projekti, Sairaanhoitajien pätevöitymispolku, Kliininen hoitotyö, Lähiopetus 2, 2023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D74ECF-7A9A-4E0E-BB51-E3F504E4045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603057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401A3-7DCC-4CF7-AB44-5E518790E7F6}" type="datetime1">
              <a:rPr lang="fi-FI" smtClean="0"/>
              <a:t>10.11.2025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Tiia Ylhäinen-Holstila, TEAP-projekti, Sairaanhoitajien pätevöitymispolku, Kliininen hoitotyö, Lähiopetus 2, 2023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D74ECF-7A9A-4E0E-BB51-E3F504E4045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940464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2E7025-06E0-4616-8CA2-B1454FAFA7FF}" type="datetime1">
              <a:rPr lang="fi-FI" smtClean="0"/>
              <a:t>10.11.2025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Tiia Ylhäinen-Holstila, TEAP-projekti, Sairaanhoitajien pätevöitymispolku, Kliininen hoitotyö, Lähiopetus 2, 2023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D74ECF-7A9A-4E0E-BB51-E3F504E4045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04387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AF9BF-47F6-411E-A15D-67AFE1439F1B}" type="datetime1">
              <a:rPr lang="fi-FI" smtClean="0"/>
              <a:t>10.11.2025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fi-FI"/>
              <a:t>Tiia Ylhäinen-Holstila, TEAP-projekti, Sairaanhoitajien pätevöitymispolku, Kliininen hoitotyö, Lähiopetus 2, 2023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D74ECF-7A9A-4E0E-BB51-E3F504E4045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068782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83EFA02F-8EE7-4B16-9CB3-795B207921FC}" type="datetime1">
              <a:rPr lang="fi-FI" smtClean="0"/>
              <a:t>10.11.2025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fi-FI"/>
              <a:t>Tiia Ylhäinen-Holstila, TEAP-projekti, Sairaanhoitajien pätevöitymispolku, Kliininen hoitotyö, Lähiopetus 2, 2023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FD74ECF-7A9A-4E0E-BB51-E3F504E4045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770124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2BF2A3-4341-4320-A4B0-8CE831D0094E}" type="datetime1">
              <a:rPr lang="fi-FI" smtClean="0"/>
              <a:t>10.11.2025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Tiia Ylhäinen-Holstila, TEAP-projekti, Sairaanhoitajien pätevöitymispolku, Kliininen hoitotyö, Lähiopetus 2, 2023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D74ECF-7A9A-4E0E-BB51-E3F504E4045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001153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fi-FI"/>
          </a:p>
        </p:txBody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fi-FI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FB34857E-43ED-4BC4-908F-49C4B0D59BCC}" type="datetime1">
              <a:rPr lang="fi-FI" smtClean="0"/>
              <a:t>10.11.2025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r>
              <a:rPr lang="fi-FI"/>
              <a:t>Tiia Ylhäinen-Holstila, TEAP-projekti, Sairaanhoitajien pätevöitymispolku, Kliininen hoitotyö, Lähiopetus 2, 2023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6FD74ECF-7A9A-4E0E-BB51-E3F504E40450}" type="slidenum">
              <a:rPr lang="fi-FI" smtClean="0"/>
              <a:t>‹#›</a:t>
            </a:fld>
            <a:endParaRPr lang="fi-FI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188350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sldNum="0" hd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91544" y="1988840"/>
            <a:ext cx="8815144" cy="2342024"/>
          </a:xfrm>
        </p:spPr>
        <p:txBody>
          <a:bodyPr>
            <a:normAutofit/>
          </a:bodyPr>
          <a:lstStyle/>
          <a:p>
            <a:pPr algn="ctr"/>
            <a:r>
              <a:rPr lang="fi-FI" sz="4800" dirty="0"/>
              <a:t>Suomen kielen harjoitus </a:t>
            </a:r>
            <a:br>
              <a:rPr lang="fi-FI" sz="4800" dirty="0"/>
            </a:br>
            <a:r>
              <a:rPr lang="fi-FI" sz="4800" dirty="0"/>
              <a:t>AVANNEHOIDON OHJAUSPUHE </a:t>
            </a:r>
            <a:br>
              <a:rPr lang="fi-FI" sz="4800" dirty="0"/>
            </a:br>
            <a:r>
              <a:rPr lang="fi-FI" sz="4800" dirty="0"/>
              <a:t>(1-OSAINEN)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>
              <a:spcBef>
                <a:spcPts val="0"/>
              </a:spcBef>
            </a:pPr>
            <a:r>
              <a:rPr lang="fi-FI" sz="1800" dirty="0"/>
              <a:t>Tiia Ylhäinen-Holstila</a:t>
            </a:r>
            <a:br>
              <a:rPr lang="fi-FI" sz="1800" dirty="0"/>
            </a:br>
            <a:r>
              <a:rPr lang="fi-FI" sz="1800" dirty="0"/>
              <a:t>terveysalan ammattilaisten pätevöitymispolku –projekti (TEAP)</a:t>
            </a:r>
          </a:p>
          <a:p>
            <a:pPr>
              <a:spcBef>
                <a:spcPts val="0"/>
              </a:spcBef>
            </a:pPr>
            <a:r>
              <a:rPr lang="fi-FI" sz="1800" dirty="0"/>
              <a:t>Kliininen hoitotyö</a:t>
            </a:r>
          </a:p>
          <a:p>
            <a:pPr>
              <a:spcBef>
                <a:spcPts val="0"/>
              </a:spcBef>
            </a:pPr>
            <a:r>
              <a:rPr lang="fi-FI" sz="1800" dirty="0"/>
              <a:t>Metropolia ammattikorkeakoulu, 2023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BC132B5-C64B-0AAF-F77F-45F1860568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Tiia Ylhäinen-Holstila, TEAP-projekti, Sairaanhoitajien pätevöitymispolku, Kliininen hoitotyö, Lähiopetus 2, 2023</a:t>
            </a:r>
            <a:endParaRPr lang="fi-FI" dirty="0"/>
          </a:p>
        </p:txBody>
      </p:sp>
      <p:pic>
        <p:nvPicPr>
          <p:cNvPr id="5" name="Picture 4" descr="Metropolia Ammattikorkeakoulun logo">
            <a:extLst>
              <a:ext uri="{FF2B5EF4-FFF2-40B4-BE49-F238E27FC236}">
                <a16:creationId xmlns:a16="http://schemas.microsoft.com/office/drawing/2014/main" id="{E3442CF6-5C1D-CD77-A783-4426B0D9B2E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1344" y="606287"/>
            <a:ext cx="2707667" cy="829314"/>
          </a:xfrm>
          <a:prstGeom prst="rect">
            <a:avLst/>
          </a:prstGeom>
        </p:spPr>
      </p:pic>
      <p:pic>
        <p:nvPicPr>
          <p:cNvPr id="6" name="Picture 5" descr="Jatkuvan oppimisen ja työllisyyden palvelukeskuksen (JOTPA) logo">
            <a:extLst>
              <a:ext uri="{FF2B5EF4-FFF2-40B4-BE49-F238E27FC236}">
                <a16:creationId xmlns:a16="http://schemas.microsoft.com/office/drawing/2014/main" id="{F732E916-2D59-F169-BAE5-2689A2D6E77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31704" y="476672"/>
            <a:ext cx="2592288" cy="10369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709891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E7E9ACF-2CD5-778A-824B-74E0FBD5591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DCC285-7D48-E5EC-AEA9-531D35F4BA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br>
              <a:rPr lang="fi-FI" dirty="0"/>
            </a:br>
            <a:r>
              <a:rPr lang="fi-FI" dirty="0"/>
              <a:t>1-osaisen levyn kiinnittäminen 1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7D99BD8-B851-C4D1-BEF6-8BC745B0F9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Tiia Ylhäinen-Holstila, TEAP-projekti, Sairaanhoitajien pätevöitymispolku, Kliininen hoitotyö, Lähiopetus 2, 2023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2BBBF3F-FE64-B49C-9FD7-E7011BC25937}"/>
              </a:ext>
            </a:extLst>
          </p:cNvPr>
          <p:cNvSpPr txBox="1"/>
          <p:nvPr/>
        </p:nvSpPr>
        <p:spPr>
          <a:xfrm>
            <a:off x="1271464" y="1988840"/>
            <a:ext cx="8784976" cy="276998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fi-FI" sz="2400" dirty="0"/>
              <a:t>________ (pasta) voidaan laittaa joko ________ (iho) tai ________ (pohjalevy).</a:t>
            </a:r>
          </a:p>
          <a:p>
            <a:pPr marL="342900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fi-FI" sz="2400" dirty="0"/>
              <a:t>Sitten kiinnitätte ________ (pohjalevy) iholle.</a:t>
            </a:r>
          </a:p>
          <a:p>
            <a:pPr marL="342900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fi-FI" sz="2400" dirty="0"/>
              <a:t>1-osainen sidos on helpointa kiinnittää ________ (iho), kun taitetaan ________ (se) pohja.</a:t>
            </a:r>
          </a:p>
          <a:p>
            <a:pPr marL="342900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fi-FI" sz="2400" dirty="0"/>
              <a:t>Aloittakaa ________ (avanne) kiinnitys avanteen alapuolelta.</a:t>
            </a:r>
          </a:p>
        </p:txBody>
      </p:sp>
    </p:spTree>
    <p:extLst>
      <p:ext uri="{BB962C8B-B14F-4D97-AF65-F5344CB8AC3E}">
        <p14:creationId xmlns:p14="http://schemas.microsoft.com/office/powerpoint/2010/main" val="380869957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E927869-450F-7C1A-884C-773767D9EF2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3599EC-09AD-8959-C98C-63CCE887F7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br>
              <a:rPr lang="fi-FI" dirty="0"/>
            </a:br>
            <a:r>
              <a:rPr lang="fi-FI" dirty="0"/>
              <a:t>1-osaisen levyn kiinnittäminen 2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08DD65B-3948-1B4F-8DA7-1F6FA58627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Tiia Ylhäinen-Holstila, TEAP-projekti, Sairaanhoitajien pätevöitymispolku, Kliininen hoitotyö, Lähiopetus 2, 2023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8782DF3-4A8B-6E7E-77D0-5CAD2C902DFC}"/>
              </a:ext>
            </a:extLst>
          </p:cNvPr>
          <p:cNvSpPr txBox="1"/>
          <p:nvPr/>
        </p:nvSpPr>
        <p:spPr>
          <a:xfrm>
            <a:off x="1271464" y="1988840"/>
            <a:ext cx="8784976" cy="187743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fi-FI" sz="2400" dirty="0"/>
              <a:t>Sitten suoristakaa ________ (toinen käsi) iho avanteen ympäriltä.</a:t>
            </a:r>
          </a:p>
          <a:p>
            <a:pPr marL="342900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fi-FI" sz="2400" dirty="0"/>
              <a:t>Tarkistakaa, että ________ (pohjalevy) kiinnittyy iholle tasaisesti.</a:t>
            </a:r>
          </a:p>
          <a:p>
            <a:pPr marL="342900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fi-FI" sz="2400" dirty="0"/>
              <a:t>Poistakaa ilma ________ (tyhjennysaukko) kautta ennen pussin sulkemista</a:t>
            </a:r>
          </a:p>
        </p:txBody>
      </p:sp>
    </p:spTree>
    <p:extLst>
      <p:ext uri="{BB962C8B-B14F-4D97-AF65-F5344CB8AC3E}">
        <p14:creationId xmlns:p14="http://schemas.microsoft.com/office/powerpoint/2010/main" val="203184365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BE80E0-8019-1B29-0FE6-0F3A7F1178C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E225C4-404F-18B6-A768-56C383DCCC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br>
              <a:rPr lang="fi-FI" dirty="0"/>
            </a:br>
            <a:r>
              <a:rPr lang="fi-FI" dirty="0"/>
              <a:t>1-osaisen levyn kiinnittäminen 3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EDF13F3-C30D-DB5B-5C07-61D4425B7E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Tiia Ylhäinen-Holstila, TEAP-projekti, Sairaanhoitajien pätevöitymispolku, Kliininen hoitotyö, Lähiopetus 2, 2023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2AFF5FC-DA47-B9EA-FE69-5E097D555402}"/>
              </a:ext>
            </a:extLst>
          </p:cNvPr>
          <p:cNvSpPr txBox="1"/>
          <p:nvPr/>
        </p:nvSpPr>
        <p:spPr>
          <a:xfrm>
            <a:off x="1271464" y="1988840"/>
            <a:ext cx="8784976" cy="22467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fi-FI" sz="2400" dirty="0"/>
              <a:t>Tällä ilmaamisella varmistetaan, että pussiin ei muodostu tyhjiötä.</a:t>
            </a:r>
          </a:p>
          <a:p>
            <a:pPr marL="342900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fi-FI" sz="2400" dirty="0"/>
              <a:t>Sen jälkeen taitatte ________(pussi) suun kiinni kääntämällä sitä kolme kertaa.</a:t>
            </a:r>
          </a:p>
          <a:p>
            <a:pPr marL="342900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fi-FI" sz="2400" dirty="0"/>
              <a:t>Lopuksi suljette ________ (pussi) taitettavilla sulkijoilla ja käännätte pussin suuosan ylöspäin.</a:t>
            </a:r>
          </a:p>
        </p:txBody>
      </p:sp>
    </p:spTree>
    <p:extLst>
      <p:ext uri="{BB962C8B-B14F-4D97-AF65-F5344CB8AC3E}">
        <p14:creationId xmlns:p14="http://schemas.microsoft.com/office/powerpoint/2010/main" val="78064082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DE4AF014-3CEA-E3A9-4F55-95860A7C85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Tiia Ylhäinen-Holstila, TEAP-projekti, Sairaanhoitajien pätevöitymispolku, Kliininen hoitotyö, Lähiopetus 2, 2023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4B9A76D-6AFF-1270-F0E9-013FB35FE493}"/>
              </a:ext>
            </a:extLst>
          </p:cNvPr>
          <p:cNvSpPr txBox="1"/>
          <p:nvPr/>
        </p:nvSpPr>
        <p:spPr>
          <a:xfrm>
            <a:off x="1415480" y="980728"/>
            <a:ext cx="8856984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/>
              <a:t>Lähde:</a:t>
            </a:r>
          </a:p>
          <a:p>
            <a:r>
              <a:rPr lang="fi-FI" dirty="0"/>
              <a:t>Terveyskylä. Vatsatalo. Avannehoito: https://www.terveyskyla.fi/vatsatalo/suoliavanne/avanteen-hoito/tietoa-avanteen-hoidosta </a:t>
            </a:r>
          </a:p>
          <a:p>
            <a:endParaRPr lang="fi-FI" dirty="0"/>
          </a:p>
          <a:p>
            <a:endParaRPr lang="fi-FI" dirty="0"/>
          </a:p>
          <a:p>
            <a:endParaRPr lang="fi-FI" dirty="0"/>
          </a:p>
          <a:p>
            <a:endParaRPr lang="fi-FI" dirty="0"/>
          </a:p>
          <a:p>
            <a:endParaRPr lang="fi-FI" dirty="0"/>
          </a:p>
          <a:p>
            <a:pPr algn="ctr"/>
            <a:r>
              <a:rPr lang="fi-FI" dirty="0"/>
              <a:t>Materiaali on tuotettu Terveysalan ammattilaisten pätevöitymispolku -projektin (TEAP) sairaanhoitajan pätevöitymisopinnoissa. Projekti toteutettiin ajalla 6/2022-31/2025 ja sen rahoitti Jatkuvan oppimisen ja työllisyyden palvelukeskus (JOTPA). </a:t>
            </a:r>
          </a:p>
        </p:txBody>
      </p:sp>
      <p:pic>
        <p:nvPicPr>
          <p:cNvPr id="4" name="Picture 3" descr="Metropolia Ammattikorkeakoulun logo">
            <a:extLst>
              <a:ext uri="{FF2B5EF4-FFF2-40B4-BE49-F238E27FC236}">
                <a16:creationId xmlns:a16="http://schemas.microsoft.com/office/drawing/2014/main" id="{F59F571F-DF89-2F41-B55C-646A2661308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83632" y="4537924"/>
            <a:ext cx="2707667" cy="829314"/>
          </a:xfrm>
          <a:prstGeom prst="rect">
            <a:avLst/>
          </a:prstGeom>
        </p:spPr>
      </p:pic>
      <p:pic>
        <p:nvPicPr>
          <p:cNvPr id="5" name="Picture 4" descr="Jatkuvan oppimisen ja työllisyyden palvelukeskuksen (JOTPA) logo">
            <a:extLst>
              <a:ext uri="{FF2B5EF4-FFF2-40B4-BE49-F238E27FC236}">
                <a16:creationId xmlns:a16="http://schemas.microsoft.com/office/drawing/2014/main" id="{D7F814C0-6A15-E0F8-CDEF-7E2BCCFC930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23992" y="4408309"/>
            <a:ext cx="2592288" cy="10369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75175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F13AE9-4B1F-3236-C72A-BE2543D071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Avannehoidon ohjaus 1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E211784-88AF-1CC9-11A7-50FAF2574B53}"/>
              </a:ext>
            </a:extLst>
          </p:cNvPr>
          <p:cNvSpPr txBox="1"/>
          <p:nvPr/>
        </p:nvSpPr>
        <p:spPr>
          <a:xfrm>
            <a:off x="1271464" y="2060848"/>
            <a:ext cx="8496944" cy="350865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fi-FI" sz="2400" dirty="0"/>
              <a:t>Te olette tullut nyt ________(Mihin? Avannehoito ohjaus)</a:t>
            </a:r>
          </a:p>
          <a:p>
            <a:pPr marL="342900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fi-FI" sz="2400" dirty="0"/>
              <a:t>Ohjauksen tavoitteena on, että te pystytte itse ________ (hoitaa avanne) ja ________(huolehtia ympäröivä iho) kunnosta.</a:t>
            </a:r>
          </a:p>
          <a:p>
            <a:pPr marL="342900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fi-FI" sz="2400" dirty="0"/>
              <a:t>Teille on tehty ________ (ohutsuoliavanneleikkaus). Te käytätte ________ (Mitä? Tyhjennettävä avannepussi), koska avanteesta tulee ________(Mitä?)</a:t>
            </a:r>
          </a:p>
          <a:p>
            <a:pPr marL="342900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fi-FI" sz="2400" dirty="0"/>
              <a:t>Neuvon nyt teille ___________________________(1-osainen, tyhjennettävä avannesidos  vaihtaminen).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933074B-46F2-CC26-6607-6A2282FC27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Tiia Ylhäinen-Holstila, TEAP-projekti, Sairaanhoitajien pätevöitymispolku, Kliininen hoitotyö, Lähiopetus 2, 2023</a:t>
            </a:r>
          </a:p>
        </p:txBody>
      </p:sp>
    </p:spTree>
    <p:extLst>
      <p:ext uri="{BB962C8B-B14F-4D97-AF65-F5344CB8AC3E}">
        <p14:creationId xmlns:p14="http://schemas.microsoft.com/office/powerpoint/2010/main" val="19235526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B9C1ED4-4BCD-502F-8A0F-8DE3546510E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98E2E8-4D24-92C7-9F5C-2D6A8A558A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Avannehoidon ohjaus 2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EBC56C0-93C0-50F8-AEB2-BB11533FC33B}"/>
              </a:ext>
            </a:extLst>
          </p:cNvPr>
          <p:cNvSpPr txBox="1"/>
          <p:nvPr/>
        </p:nvSpPr>
        <p:spPr>
          <a:xfrm>
            <a:off x="1271464" y="2060848"/>
            <a:ext cx="8496944" cy="13542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fi-FI" sz="2400" dirty="0"/>
              <a:t>Ottakaa sidoksen vaihdon (tarvikkeita/tarvikkeet/tarviketta) valmiiksi.</a:t>
            </a:r>
          </a:p>
          <a:p>
            <a:pPr marL="342900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fi-FI" sz="2400" dirty="0"/>
              <a:t>Mieti, mitä tarvikkeita tarvitset!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5C3CD77-E6D9-0FA9-6766-4080389079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Tiia Ylhäinen-Holstila, TEAP-projekti, Sairaanhoitajien pätevöitymispolku, Kliininen hoitotyö, Lähiopetus 2, 2023</a:t>
            </a:r>
          </a:p>
        </p:txBody>
      </p:sp>
    </p:spTree>
    <p:extLst>
      <p:ext uri="{BB962C8B-B14F-4D97-AF65-F5344CB8AC3E}">
        <p14:creationId xmlns:p14="http://schemas.microsoft.com/office/powerpoint/2010/main" val="30158650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F2B9771-3AA9-4BF5-B09E-6AA0D0AE73A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9385A9-0297-56A5-CD6E-FD768C2670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Avannehoidon ohjaus 3: Tarvikkeet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D394ED3-986B-527F-5A4A-940E0934AEF6}"/>
              </a:ext>
            </a:extLst>
          </p:cNvPr>
          <p:cNvSpPr txBox="1"/>
          <p:nvPr/>
        </p:nvSpPr>
        <p:spPr>
          <a:xfrm>
            <a:off x="1271464" y="2060848"/>
            <a:ext cx="849694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fi-FI" sz="2400" dirty="0"/>
              <a:t>Mieti, mitä tarvikkeita tarvitset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B97906C-3362-BC3A-37B5-8CFF4C4629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Tiia Ylhäinen-Holstila, TEAP-projekti, Sairaanhoitajien pätevöitymispolku, Kliininen hoitotyö, Lähiopetus 2, 2023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6A47C123-503F-D652-06A6-98970E172E8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24210453"/>
              </p:ext>
            </p:extLst>
          </p:nvPr>
        </p:nvGraphicFramePr>
        <p:xfrm>
          <a:off x="2850116" y="2924944"/>
          <a:ext cx="6552728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76364">
                  <a:extLst>
                    <a:ext uri="{9D8B030D-6E8A-4147-A177-3AD203B41FA5}">
                      <a16:colId xmlns:a16="http://schemas.microsoft.com/office/drawing/2014/main" val="1959982290"/>
                    </a:ext>
                  </a:extLst>
                </a:gridCol>
                <a:gridCol w="3276364">
                  <a:extLst>
                    <a:ext uri="{9D8B030D-6E8A-4147-A177-3AD203B41FA5}">
                      <a16:colId xmlns:a16="http://schemas.microsoft.com/office/drawing/2014/main" val="409701524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fi-FI" dirty="0"/>
                        <a:t>Tarvitsen…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2585866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i-FI" dirty="0"/>
                        <a:t>avannepussin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/>
                        <a:t>roskapustin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593114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i-FI" dirty="0"/>
                        <a:t>irrotussuihkeen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/>
                        <a:t>kosteita papereita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354721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i-FI" dirty="0"/>
                        <a:t>pastarenkaan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/>
                        <a:t>kuivia papereita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499921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i-FI" dirty="0"/>
                        <a:t>tiivistyspastaa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/>
                        <a:t>sakset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462249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5356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477B21-4383-47CF-F7EC-AD96C9BAE7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Sidoksen irrottaminen 1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281A57C-4FF7-15B8-291D-0D887C14D5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Tiia Ylhäinen-Holstila, TEAP-projekti, Sairaanhoitajien pätevöitymispolku, Kliininen hoitotyö, Lähiopetus 2, 2023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52EC9AF-1EFD-615B-0F3B-118A4418E752}"/>
              </a:ext>
            </a:extLst>
          </p:cNvPr>
          <p:cNvSpPr txBox="1"/>
          <p:nvPr/>
        </p:nvSpPr>
        <p:spPr>
          <a:xfrm>
            <a:off x="1271464" y="2060848"/>
            <a:ext cx="9217024" cy="38164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fi-FI" sz="2400" dirty="0"/>
              <a:t>Kun irrotatte sidosta, suihkauttakaa ________(Mitä?) Aloittakaa sidoksenirrottaminen ________(Mistä? Sidoksen yläosa).</a:t>
            </a:r>
          </a:p>
          <a:p>
            <a:pPr marL="342900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fi-FI" sz="2400" dirty="0"/>
              <a:t>Teidän tulee tukea ________(Millä? Toinen käsi) sidoksen irrottamista.</a:t>
            </a:r>
          </a:p>
          <a:p>
            <a:pPr marL="342900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fi-FI" sz="2400" dirty="0"/>
              <a:t>Teidän tulee välttää ________(Mitä? Ihon venyttäminen).</a:t>
            </a:r>
          </a:p>
          <a:p>
            <a:pPr marL="342900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fi-FI" sz="2400" dirty="0"/>
              <a:t>Avannepussi, joka on käytetty, ________(heittää jäteastia).</a:t>
            </a:r>
          </a:p>
          <a:p>
            <a:pPr marL="342900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fi-FI" sz="2400" dirty="0"/>
              <a:t>Avanteen ympärillä oleva iho täytyy ________ puhdistaa (Millä? Vesi).</a:t>
            </a:r>
          </a:p>
          <a:p>
            <a:pPr marL="342900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fi-FI" sz="2400" dirty="0"/>
              <a:t>Teidän täytyy suihkuttaa (Mitä? Vesi) tai pyyhkiä ________ (millä? Kosteat pyyhkeet).</a:t>
            </a:r>
          </a:p>
        </p:txBody>
      </p:sp>
    </p:spTree>
    <p:extLst>
      <p:ext uri="{BB962C8B-B14F-4D97-AF65-F5344CB8AC3E}">
        <p14:creationId xmlns:p14="http://schemas.microsoft.com/office/powerpoint/2010/main" val="28085081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A39B9E1-5675-DA5A-6FC4-68B98308477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8BAA8F-8B6B-D45F-0D5B-801E6B7ACD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Sidoksen irrottaminen 2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8B9C0AD-0838-B05B-FC47-FFC8C8D786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Tiia Ylhäinen-Holstila, TEAP-projekti, Sairaanhoitajien pätevöitymispolku, Kliininen hoitotyö, Lähiopetus 2, 2023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DBB4C73-9890-4514-9E2C-1B05113B91EB}"/>
              </a:ext>
            </a:extLst>
          </p:cNvPr>
          <p:cNvSpPr txBox="1"/>
          <p:nvPr/>
        </p:nvSpPr>
        <p:spPr>
          <a:xfrm>
            <a:off x="1271464" y="2060848"/>
            <a:ext cx="9217024" cy="31393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fi-FI" sz="2400" dirty="0"/>
              <a:t>Näissä kosteissa pyyhkeissä ei saa olla ________ (Mitä? Rasva tai öljy).</a:t>
            </a:r>
          </a:p>
          <a:p>
            <a:pPr marL="342900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fi-FI" sz="2400" dirty="0"/>
              <a:t>Sen jälkeen teidän tulee kuivata avannetta ympäröivä iho ________ (Millä? Paperi) taputellen.</a:t>
            </a:r>
          </a:p>
          <a:p>
            <a:pPr marL="342900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fi-FI" sz="2400" dirty="0"/>
              <a:t>Käyttäkää kuivaamisessa ________(Mitä? Nukkaamaton paperi).</a:t>
            </a:r>
          </a:p>
          <a:p>
            <a:pPr marL="342900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fi-FI" sz="2400" dirty="0"/>
              <a:t>Avanteen limakalvon alueella on ________( herkkä pinta) ja siitä saattaa vuotaa herkästi ________(Mitä?), mutta se on ihan normaalia. Sitä ei tarvitse pelästyä.</a:t>
            </a:r>
          </a:p>
        </p:txBody>
      </p:sp>
    </p:spTree>
    <p:extLst>
      <p:ext uri="{BB962C8B-B14F-4D97-AF65-F5344CB8AC3E}">
        <p14:creationId xmlns:p14="http://schemas.microsoft.com/office/powerpoint/2010/main" val="27329803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5701A96-2B7E-058C-6A69-5C0B9C5763C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006C25-ED73-575D-99E5-3C8F9A1FEC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Sidoksen irrottaminen 3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501F98E-30EF-81C0-2CA5-B7C35CA43C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Tiia Ylhäinen-Holstila, TEAP-projekti, Sairaanhoitajien pätevöitymispolku, Kliininen hoitotyö, Lähiopetus 2, 2023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FFE8413-6D39-9204-0608-4EE5D382724F}"/>
              </a:ext>
            </a:extLst>
          </p:cNvPr>
          <p:cNvSpPr txBox="1"/>
          <p:nvPr/>
        </p:nvSpPr>
        <p:spPr>
          <a:xfrm>
            <a:off x="1271464" y="2060848"/>
            <a:ext cx="8784976" cy="261610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fi-FI" sz="2400" dirty="0"/>
              <a:t>Sen jälkeen tarkista ________ (avanne ympäröivä iho kunto).◦</a:t>
            </a:r>
          </a:p>
          <a:p>
            <a:pPr marL="342900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fi-FI" sz="2400" dirty="0"/>
              <a:t>Ihon pitäisi näyttää samalta kuin muun ________ (muu alue teidän vatsa).</a:t>
            </a:r>
          </a:p>
          <a:p>
            <a:pPr marL="342900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fi-FI" sz="2400" dirty="0"/>
              <a:t>Jos avanteen alueen iholla on ________(voimakas punotus) tai ________ (ihorikot), teidän tulee ottaa yhteyttä ________ (Kehen? teidän avannehoitaja).</a:t>
            </a:r>
          </a:p>
        </p:txBody>
      </p:sp>
    </p:spTree>
    <p:extLst>
      <p:ext uri="{BB962C8B-B14F-4D97-AF65-F5344CB8AC3E}">
        <p14:creationId xmlns:p14="http://schemas.microsoft.com/office/powerpoint/2010/main" val="13634273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5488C53-0B40-99FE-85A1-01E704F5467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55CEF9-8137-D7D5-8115-7DAA94BDE5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Pohjalevyn muotoilu 1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E3D90E9-AE7C-3918-72C4-70249E220C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Tiia Ylhäinen-Holstila, TEAP-projekti, Sairaanhoitajien pätevöitymispolku, Kliininen hoitotyö, Lähiopetus 2, 2023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EA1B765-B196-3644-429E-11689FBEDEBC}"/>
              </a:ext>
            </a:extLst>
          </p:cNvPr>
          <p:cNvSpPr txBox="1"/>
          <p:nvPr/>
        </p:nvSpPr>
        <p:spPr>
          <a:xfrm>
            <a:off x="1271464" y="1988840"/>
            <a:ext cx="8784976" cy="412420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fi-FI" sz="2200" dirty="0"/>
              <a:t>Seuraavaksi neuvon teille, miten te muotoilette ________ (pohjalevy) ________ (avanne) kokoiseksi.</a:t>
            </a:r>
          </a:p>
          <a:p>
            <a:pPr marL="342900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fi-FI" sz="2200" dirty="0"/>
              <a:t>On tärkeää, että ________ (pohjalevy) oikeankokoinen.</a:t>
            </a:r>
          </a:p>
          <a:p>
            <a:pPr marL="342900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fi-FI" sz="2200" dirty="0"/>
              <a:t>Pohjalevy ei saa olla liian suuri, koska ________ (uloste) pääsisi iholle eikä se saa olla liian pieni, jolloin se painaisi ________ (avanne).</a:t>
            </a:r>
          </a:p>
          <a:p>
            <a:pPr marL="342900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fi-FI" sz="2200" dirty="0"/>
              <a:t>Leikkaamisen jälkeen pohjalevyn aukko on hyvä pehmittää ________ (Millä? Sormi) pyörittäen, jotta ________ (aukko) ei jää terävä kulma/teräviä kulmia/terävät kulmat.</a:t>
            </a:r>
          </a:p>
          <a:p>
            <a:pPr marL="342900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fi-FI" sz="2200" dirty="0"/>
              <a:t>Teidän on tärkeää huomata, että ________ (avanne) koko muuttuu ensimmäisen kuukauden aikana </a:t>
            </a:r>
            <a:r>
              <a:rPr lang="fi-FI" sz="2000" dirty="0"/>
              <a:t>________ </a:t>
            </a:r>
            <a:r>
              <a:rPr lang="fi-FI" sz="2200" dirty="0"/>
              <a:t>leikkaus) jälkeen.</a:t>
            </a:r>
          </a:p>
        </p:txBody>
      </p:sp>
    </p:spTree>
    <p:extLst>
      <p:ext uri="{BB962C8B-B14F-4D97-AF65-F5344CB8AC3E}">
        <p14:creationId xmlns:p14="http://schemas.microsoft.com/office/powerpoint/2010/main" val="164864184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B281FAD-4E5E-3BD6-CDB6-5419FC6A8A0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8551EB-1955-2B37-AA66-C17B0287F1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Pohjalevyn muotoilu 2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75057F2-5C23-4F0E-5478-6827D3D7B3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Tiia Ylhäinen-Holstila, TEAP-projekti, Sairaanhoitajien pätevöitymispolku, Kliininen hoitotyö, Lähiopetus 2, 2023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B71D980-3FBC-AFF8-A003-8EBBD6753CE1}"/>
              </a:ext>
            </a:extLst>
          </p:cNvPr>
          <p:cNvSpPr txBox="1"/>
          <p:nvPr/>
        </p:nvSpPr>
        <p:spPr>
          <a:xfrm>
            <a:off x="1271464" y="1988840"/>
            <a:ext cx="8784976" cy="261610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fi-FI" sz="2400" dirty="0"/>
              <a:t>On tärkeää sovittaa ________ (pohjalevy) avanteeseen ennen kiinnittämistä.</a:t>
            </a:r>
          </a:p>
          <a:p>
            <a:pPr marL="342900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fi-FI" sz="2400" dirty="0"/>
              <a:t>Avannesidos kannattaa lämmittää ennen iholle kiinnittämistä joko ________ (paita) alla tai ________ (kädet) välissä.</a:t>
            </a:r>
          </a:p>
          <a:p>
            <a:pPr marL="342900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fi-FI" sz="2400" dirty="0"/>
              <a:t>Ohutsuoliavanteeseen laitetaan aina/silloin tällöin/joskus ________ (pastarengas), jotta ________ (sidos) voidaan kiinnittää.</a:t>
            </a:r>
          </a:p>
        </p:txBody>
      </p:sp>
    </p:spTree>
    <p:extLst>
      <p:ext uri="{BB962C8B-B14F-4D97-AF65-F5344CB8AC3E}">
        <p14:creationId xmlns:p14="http://schemas.microsoft.com/office/powerpoint/2010/main" val="1483038661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29</TotalTime>
  <Words>878</Words>
  <Application>Microsoft Office PowerPoint</Application>
  <PresentationFormat>Widescreen</PresentationFormat>
  <Paragraphs>83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Aptos</vt:lpstr>
      <vt:lpstr>Arial</vt:lpstr>
      <vt:lpstr>Calibri</vt:lpstr>
      <vt:lpstr>Calibri Light</vt:lpstr>
      <vt:lpstr>Retrospect</vt:lpstr>
      <vt:lpstr>Suomen kielen harjoitus  AVANNEHOIDON OHJAUSPUHE  (1-OSAINEN)</vt:lpstr>
      <vt:lpstr>Avannehoidon ohjaus 1</vt:lpstr>
      <vt:lpstr>Avannehoidon ohjaus 2</vt:lpstr>
      <vt:lpstr>Avannehoidon ohjaus 3: Tarvikkeet</vt:lpstr>
      <vt:lpstr>Sidoksen irrottaminen 1</vt:lpstr>
      <vt:lpstr>Sidoksen irrottaminen 2</vt:lpstr>
      <vt:lpstr>Sidoksen irrottaminen 3</vt:lpstr>
      <vt:lpstr>Pohjalevyn muotoilu 1</vt:lpstr>
      <vt:lpstr>Pohjalevyn muotoilu 2</vt:lpstr>
      <vt:lpstr> 1-osaisen levyn kiinnittäminen 1</vt:lpstr>
      <vt:lpstr> 1-osaisen levyn kiinnittäminen 2</vt:lpstr>
      <vt:lpstr> 1-osaisen levyn kiinnittäminen 3</vt:lpstr>
      <vt:lpstr>PowerPoint Presentation</vt:lpstr>
    </vt:vector>
  </TitlesOfParts>
  <Company>Metropolia Ammattikorkeakoulu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Anne Karjalainen</dc:creator>
  <cp:lastModifiedBy>Anne Karjalainen</cp:lastModifiedBy>
  <cp:revision>4</cp:revision>
  <dcterms:created xsi:type="dcterms:W3CDTF">2025-10-29T13:54:08Z</dcterms:created>
  <dcterms:modified xsi:type="dcterms:W3CDTF">2025-11-10T08:20:37Z</dcterms:modified>
</cp:coreProperties>
</file>