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35"/>
  </p:notesMasterIdLst>
  <p:sldIdLst>
    <p:sldId id="263" r:id="rId6"/>
    <p:sldId id="264" r:id="rId7"/>
    <p:sldId id="265" r:id="rId8"/>
    <p:sldId id="261" r:id="rId9"/>
    <p:sldId id="266" r:id="rId10"/>
    <p:sldId id="267" r:id="rId11"/>
    <p:sldId id="268" r:id="rId12"/>
    <p:sldId id="272" r:id="rId13"/>
    <p:sldId id="273" r:id="rId14"/>
    <p:sldId id="274" r:id="rId15"/>
    <p:sldId id="278" r:id="rId16"/>
    <p:sldId id="279" r:id="rId17"/>
    <p:sldId id="280" r:id="rId18"/>
    <p:sldId id="281" r:id="rId19"/>
    <p:sldId id="282" r:id="rId20"/>
    <p:sldId id="283" r:id="rId21"/>
    <p:sldId id="307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3" r:id="rId30"/>
    <p:sldId id="294" r:id="rId31"/>
    <p:sldId id="306" r:id="rId32"/>
    <p:sldId id="257" r:id="rId33"/>
    <p:sldId id="308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tti Viluksela" initials="PV" lastIdx="1" clrIdx="0">
    <p:extLst>
      <p:ext uri="{19B8F6BF-5375-455C-9EA6-DF929625EA0E}">
        <p15:presenceInfo xmlns:p15="http://schemas.microsoft.com/office/powerpoint/2012/main" userId="S::penttiv@metropolia.fi::c9f88f0f-7603-4f88-a295-88fb2979de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B4ED6-FDED-2F46-AB6A-365AEEF4CBFD}" v="103" dt="2020-04-27T10:37:42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1429"/>
  </p:normalViewPr>
  <p:slideViewPr>
    <p:cSldViewPr snapToGrid="0">
      <p:cViewPr varScale="1">
        <p:scale>
          <a:sx n="85" d="100"/>
          <a:sy n="85" d="100"/>
        </p:scale>
        <p:origin x="19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tti Viluksela" userId="c9f88f0f-7603-4f88-a295-88fb2979de5e" providerId="ADAL" clId="{858B4ED6-FDED-2F46-AB6A-365AEEF4CBFD}"/>
    <pc:docChg chg="custSel delSld modSld">
      <pc:chgData name="Pentti Viluksela" userId="c9f88f0f-7603-4f88-a295-88fb2979de5e" providerId="ADAL" clId="{858B4ED6-FDED-2F46-AB6A-365AEEF4CBFD}" dt="2020-04-27T10:37:48.693" v="1301" actId="403"/>
      <pc:docMkLst>
        <pc:docMk/>
      </pc:docMkLst>
      <pc:sldChg chg="modSp">
        <pc:chgData name="Pentti Viluksela" userId="c9f88f0f-7603-4f88-a295-88fb2979de5e" providerId="ADAL" clId="{858B4ED6-FDED-2F46-AB6A-365AEEF4CBFD}" dt="2020-04-27T10:06:01.317" v="7" actId="14100"/>
        <pc:sldMkLst>
          <pc:docMk/>
          <pc:sldMk cId="1573746985" sldId="267"/>
        </pc:sldMkLst>
        <pc:spChg chg="mod">
          <ac:chgData name="Pentti Viluksela" userId="c9f88f0f-7603-4f88-a295-88fb2979de5e" providerId="ADAL" clId="{858B4ED6-FDED-2F46-AB6A-365AEEF4CBFD}" dt="2020-04-27T10:06:01.317" v="7" actId="14100"/>
          <ac:spMkLst>
            <pc:docMk/>
            <pc:sldMk cId="1573746985" sldId="267"/>
            <ac:spMk id="10" creationId="{512EE857-D0FF-3B49-B7EF-D6995E18E3D1}"/>
          </ac:spMkLst>
        </pc:spChg>
      </pc:sldChg>
      <pc:sldChg chg="modSp">
        <pc:chgData name="Pentti Viluksela" userId="c9f88f0f-7603-4f88-a295-88fb2979de5e" providerId="ADAL" clId="{858B4ED6-FDED-2F46-AB6A-365AEEF4CBFD}" dt="2020-04-27T10:06:56.243" v="16" actId="404"/>
        <pc:sldMkLst>
          <pc:docMk/>
          <pc:sldMk cId="2806396879" sldId="272"/>
        </pc:sldMkLst>
        <pc:spChg chg="mod">
          <ac:chgData name="Pentti Viluksela" userId="c9f88f0f-7603-4f88-a295-88fb2979de5e" providerId="ADAL" clId="{858B4ED6-FDED-2F46-AB6A-365AEEF4CBFD}" dt="2020-04-27T10:06:56.243" v="16" actId="404"/>
          <ac:spMkLst>
            <pc:docMk/>
            <pc:sldMk cId="2806396879" sldId="272"/>
            <ac:spMk id="8" creationId="{00000000-0000-0000-0000-000000000000}"/>
          </ac:spMkLst>
        </pc:spChg>
      </pc:sldChg>
      <pc:sldChg chg="addSp modSp">
        <pc:chgData name="Pentti Viluksela" userId="c9f88f0f-7603-4f88-a295-88fb2979de5e" providerId="ADAL" clId="{858B4ED6-FDED-2F46-AB6A-365AEEF4CBFD}" dt="2020-04-27T10:06:36.969" v="12" actId="255"/>
        <pc:sldMkLst>
          <pc:docMk/>
          <pc:sldMk cId="3887902368" sldId="273"/>
        </pc:sldMkLst>
        <pc:spChg chg="add mod">
          <ac:chgData name="Pentti Viluksela" userId="c9f88f0f-7603-4f88-a295-88fb2979de5e" providerId="ADAL" clId="{858B4ED6-FDED-2F46-AB6A-365AEEF4CBFD}" dt="2020-04-27T10:06:36.969" v="12" actId="255"/>
          <ac:spMkLst>
            <pc:docMk/>
            <pc:sldMk cId="3887902368" sldId="273"/>
            <ac:spMk id="9" creationId="{361C9D5F-6BAE-774B-AF7D-3D2948FE3E6B}"/>
          </ac:spMkLst>
        </pc:spChg>
      </pc:sldChg>
      <pc:sldChg chg="delSp modSp">
        <pc:chgData name="Pentti Viluksela" userId="c9f88f0f-7603-4f88-a295-88fb2979de5e" providerId="ADAL" clId="{858B4ED6-FDED-2F46-AB6A-365AEEF4CBFD}" dt="2020-04-27T10:09:21.078" v="77" actId="403"/>
        <pc:sldMkLst>
          <pc:docMk/>
          <pc:sldMk cId="2933598024" sldId="274"/>
        </pc:sldMkLst>
        <pc:spChg chg="mod">
          <ac:chgData name="Pentti Viluksela" userId="c9f88f0f-7603-4f88-a295-88fb2979de5e" providerId="ADAL" clId="{858B4ED6-FDED-2F46-AB6A-365AEEF4CBFD}" dt="2020-04-27T10:08:36.197" v="71" actId="14100"/>
          <ac:spMkLst>
            <pc:docMk/>
            <pc:sldMk cId="2933598024" sldId="274"/>
            <ac:spMk id="2" creationId="{00000000-0000-0000-0000-000000000000}"/>
          </ac:spMkLst>
        </pc:spChg>
        <pc:spChg chg="mod">
          <ac:chgData name="Pentti Viluksela" userId="c9f88f0f-7603-4f88-a295-88fb2979de5e" providerId="ADAL" clId="{858B4ED6-FDED-2F46-AB6A-365AEEF4CBFD}" dt="2020-04-27T10:09:21.078" v="77" actId="403"/>
          <ac:spMkLst>
            <pc:docMk/>
            <pc:sldMk cId="2933598024" sldId="274"/>
            <ac:spMk id="3" creationId="{00000000-0000-0000-0000-000000000000}"/>
          </ac:spMkLst>
        </pc:spChg>
        <pc:picChg chg="del">
          <ac:chgData name="Pentti Viluksela" userId="c9f88f0f-7603-4f88-a295-88fb2979de5e" providerId="ADAL" clId="{858B4ED6-FDED-2F46-AB6A-365AEEF4CBFD}" dt="2020-04-27T10:07:18.025" v="18" actId="478"/>
          <ac:picMkLst>
            <pc:docMk/>
            <pc:sldMk cId="2933598024" sldId="274"/>
            <ac:picMk id="7" creationId="{00000000-0000-0000-0000-000000000000}"/>
          </ac:picMkLst>
        </pc:picChg>
        <pc:picChg chg="del">
          <ac:chgData name="Pentti Viluksela" userId="c9f88f0f-7603-4f88-a295-88fb2979de5e" providerId="ADAL" clId="{858B4ED6-FDED-2F46-AB6A-365AEEF4CBFD}" dt="2020-04-27T10:07:14.448" v="17" actId="478"/>
          <ac:picMkLst>
            <pc:docMk/>
            <pc:sldMk cId="2933598024" sldId="274"/>
            <ac:picMk id="8" creationId="{00000000-0000-0000-0000-000000000000}"/>
          </ac:picMkLst>
        </pc:picChg>
      </pc:sldChg>
      <pc:sldChg chg="addSp modSp">
        <pc:chgData name="Pentti Viluksela" userId="c9f88f0f-7603-4f88-a295-88fb2979de5e" providerId="ADAL" clId="{858B4ED6-FDED-2F46-AB6A-365AEEF4CBFD}" dt="2020-04-27T10:09:40.560" v="78" actId="1076"/>
        <pc:sldMkLst>
          <pc:docMk/>
          <pc:sldMk cId="289156309" sldId="278"/>
        </pc:sldMkLst>
        <pc:spChg chg="add mod">
          <ac:chgData name="Pentti Viluksela" userId="c9f88f0f-7603-4f88-a295-88fb2979de5e" providerId="ADAL" clId="{858B4ED6-FDED-2F46-AB6A-365AEEF4CBFD}" dt="2020-04-27T10:09:40.560" v="78" actId="1076"/>
          <ac:spMkLst>
            <pc:docMk/>
            <pc:sldMk cId="289156309" sldId="278"/>
            <ac:spMk id="9" creationId="{CAA3A542-1136-2642-9372-314EA1CC3875}"/>
          </ac:spMkLst>
        </pc:spChg>
        <pc:picChg chg="mod">
          <ac:chgData name="Pentti Viluksela" userId="c9f88f0f-7603-4f88-a295-88fb2979de5e" providerId="ADAL" clId="{858B4ED6-FDED-2F46-AB6A-365AEEF4CBFD}" dt="2020-04-27T10:07:33.108" v="20" actId="1076"/>
          <ac:picMkLst>
            <pc:docMk/>
            <pc:sldMk cId="289156309" sldId="278"/>
            <ac:picMk id="8" creationId="{00000000-0000-0000-0000-000000000000}"/>
          </ac:picMkLst>
        </pc:picChg>
      </pc:sldChg>
      <pc:sldChg chg="delSp modSp">
        <pc:chgData name="Pentti Viluksela" userId="c9f88f0f-7603-4f88-a295-88fb2979de5e" providerId="ADAL" clId="{858B4ED6-FDED-2F46-AB6A-365AEEF4CBFD}" dt="2020-04-27T10:10:35.257" v="134" actId="1076"/>
        <pc:sldMkLst>
          <pc:docMk/>
          <pc:sldMk cId="1449743816" sldId="279"/>
        </pc:sldMkLst>
        <pc:spChg chg="mod">
          <ac:chgData name="Pentti Viluksela" userId="c9f88f0f-7603-4f88-a295-88fb2979de5e" providerId="ADAL" clId="{858B4ED6-FDED-2F46-AB6A-365AEEF4CBFD}" dt="2020-04-27T10:10:35.257" v="134" actId="1076"/>
          <ac:spMkLst>
            <pc:docMk/>
            <pc:sldMk cId="1449743816" sldId="279"/>
            <ac:spMk id="8" creationId="{00000000-0000-0000-0000-000000000000}"/>
          </ac:spMkLst>
        </pc:spChg>
        <pc:picChg chg="del">
          <ac:chgData name="Pentti Viluksela" userId="c9f88f0f-7603-4f88-a295-88fb2979de5e" providerId="ADAL" clId="{858B4ED6-FDED-2F46-AB6A-365AEEF4CBFD}" dt="2020-04-27T10:09:54.069" v="79" actId="478"/>
          <ac:picMkLst>
            <pc:docMk/>
            <pc:sldMk cId="1449743816" sldId="279"/>
            <ac:picMk id="7" creationId="{00000000-0000-0000-0000-000000000000}"/>
          </ac:picMkLst>
        </pc:picChg>
      </pc:sldChg>
      <pc:sldChg chg="addSp delSp modSp">
        <pc:chgData name="Pentti Viluksela" userId="c9f88f0f-7603-4f88-a295-88fb2979de5e" providerId="ADAL" clId="{858B4ED6-FDED-2F46-AB6A-365AEEF4CBFD}" dt="2020-04-27T10:15:50.104" v="258" actId="1076"/>
        <pc:sldMkLst>
          <pc:docMk/>
          <pc:sldMk cId="4194259320" sldId="280"/>
        </pc:sldMkLst>
        <pc:spChg chg="mod">
          <ac:chgData name="Pentti Viluksela" userId="c9f88f0f-7603-4f88-a295-88fb2979de5e" providerId="ADAL" clId="{858B4ED6-FDED-2F46-AB6A-365AEEF4CBFD}" dt="2020-04-27T10:15:39.201" v="257" actId="20577"/>
          <ac:spMkLst>
            <pc:docMk/>
            <pc:sldMk cId="4194259320" sldId="280"/>
            <ac:spMk id="2" creationId="{00000000-0000-0000-0000-000000000000}"/>
          </ac:spMkLst>
        </pc:spChg>
        <pc:spChg chg="add mod">
          <ac:chgData name="Pentti Viluksela" userId="c9f88f0f-7603-4f88-a295-88fb2979de5e" providerId="ADAL" clId="{858B4ED6-FDED-2F46-AB6A-365AEEF4CBFD}" dt="2020-04-27T10:15:50.104" v="258" actId="1076"/>
          <ac:spMkLst>
            <pc:docMk/>
            <pc:sldMk cId="4194259320" sldId="280"/>
            <ac:spMk id="8" creationId="{70AF18B7-53A0-CB41-8788-2FE2D34836ED}"/>
          </ac:spMkLst>
        </pc:spChg>
        <pc:picChg chg="del mod">
          <ac:chgData name="Pentti Viluksela" userId="c9f88f0f-7603-4f88-a295-88fb2979de5e" providerId="ADAL" clId="{858B4ED6-FDED-2F46-AB6A-365AEEF4CBFD}" dt="2020-04-27T10:14:45.128" v="202" actId="478"/>
          <ac:picMkLst>
            <pc:docMk/>
            <pc:sldMk cId="4194259320" sldId="280"/>
            <ac:picMk id="6" creationId="{00000000-0000-0000-0000-000000000000}"/>
          </ac:picMkLst>
        </pc:picChg>
      </pc:sldChg>
      <pc:sldChg chg="addSp delSp modSp">
        <pc:chgData name="Pentti Viluksela" userId="c9f88f0f-7603-4f88-a295-88fb2979de5e" providerId="ADAL" clId="{858B4ED6-FDED-2F46-AB6A-365AEEF4CBFD}" dt="2020-04-27T10:16:40.332" v="308" actId="20577"/>
        <pc:sldMkLst>
          <pc:docMk/>
          <pc:sldMk cId="3746435546" sldId="281"/>
        </pc:sldMkLst>
        <pc:spChg chg="add del mod">
          <ac:chgData name="Pentti Viluksela" userId="c9f88f0f-7603-4f88-a295-88fb2979de5e" providerId="ADAL" clId="{858B4ED6-FDED-2F46-AB6A-365AEEF4CBFD}" dt="2020-04-27T10:16:14.123" v="262" actId="478"/>
          <ac:spMkLst>
            <pc:docMk/>
            <pc:sldMk cId="3746435546" sldId="281"/>
            <ac:spMk id="4" creationId="{B454AB2F-3701-6445-87F8-79BB42B73156}"/>
          </ac:spMkLst>
        </pc:spChg>
        <pc:spChg chg="add mod">
          <ac:chgData name="Pentti Viluksela" userId="c9f88f0f-7603-4f88-a295-88fb2979de5e" providerId="ADAL" clId="{858B4ED6-FDED-2F46-AB6A-365AEEF4CBFD}" dt="2020-04-27T10:16:40.332" v="308" actId="20577"/>
          <ac:spMkLst>
            <pc:docMk/>
            <pc:sldMk cId="3746435546" sldId="281"/>
            <ac:spMk id="10" creationId="{0826D104-AA5E-4B4D-B705-B3E14CC949C2}"/>
          </ac:spMkLst>
        </pc:spChg>
        <pc:picChg chg="del">
          <ac:chgData name="Pentti Viluksela" userId="c9f88f0f-7603-4f88-a295-88fb2979de5e" providerId="ADAL" clId="{858B4ED6-FDED-2F46-AB6A-365AEEF4CBFD}" dt="2020-04-27T10:15:56.273" v="259" actId="478"/>
          <ac:picMkLst>
            <pc:docMk/>
            <pc:sldMk cId="3746435546" sldId="281"/>
            <ac:picMk id="1026" creationId="{00000000-0000-0000-0000-000000000000}"/>
          </ac:picMkLst>
        </pc:picChg>
      </pc:sldChg>
      <pc:sldChg chg="addSp delSp modSp delAnim">
        <pc:chgData name="Pentti Viluksela" userId="c9f88f0f-7603-4f88-a295-88fb2979de5e" providerId="ADAL" clId="{858B4ED6-FDED-2F46-AB6A-365AEEF4CBFD}" dt="2020-04-27T10:19:08.851" v="341" actId="20577"/>
        <pc:sldMkLst>
          <pc:docMk/>
          <pc:sldMk cId="3483452974" sldId="282"/>
        </pc:sldMkLst>
        <pc:spChg chg="mod">
          <ac:chgData name="Pentti Viluksela" userId="c9f88f0f-7603-4f88-a295-88fb2979de5e" providerId="ADAL" clId="{858B4ED6-FDED-2F46-AB6A-365AEEF4CBFD}" dt="2020-04-27T10:17:06.765" v="335"/>
          <ac:spMkLst>
            <pc:docMk/>
            <pc:sldMk cId="3483452974" sldId="282"/>
            <ac:spMk id="2" creationId="{00000000-0000-0000-0000-000000000000}"/>
          </ac:spMkLst>
        </pc:spChg>
        <pc:spChg chg="add mod">
          <ac:chgData name="Pentti Viluksela" userId="c9f88f0f-7603-4f88-a295-88fb2979de5e" providerId="ADAL" clId="{858B4ED6-FDED-2F46-AB6A-365AEEF4CBFD}" dt="2020-04-27T10:19:08.851" v="341" actId="20577"/>
          <ac:spMkLst>
            <pc:docMk/>
            <pc:sldMk cId="3483452974" sldId="282"/>
            <ac:spMk id="4" creationId="{4380656F-C708-3A48-989F-01839173B7CC}"/>
          </ac:spMkLst>
        </pc:spChg>
        <pc:spChg chg="mod">
          <ac:chgData name="Pentti Viluksela" userId="c9f88f0f-7603-4f88-a295-88fb2979de5e" providerId="ADAL" clId="{858B4ED6-FDED-2F46-AB6A-365AEEF4CBFD}" dt="2020-04-27T10:17:06.765" v="335"/>
          <ac:spMkLst>
            <pc:docMk/>
            <pc:sldMk cId="3483452974" sldId="282"/>
            <ac:spMk id="9" creationId="{00000000-0000-0000-0000-000000000000}"/>
          </ac:spMkLst>
        </pc:spChg>
        <pc:spChg chg="mod">
          <ac:chgData name="Pentti Viluksela" userId="c9f88f0f-7603-4f88-a295-88fb2979de5e" providerId="ADAL" clId="{858B4ED6-FDED-2F46-AB6A-365AEEF4CBFD}" dt="2020-04-27T10:17:06.765" v="335"/>
          <ac:spMkLst>
            <pc:docMk/>
            <pc:sldMk cId="3483452974" sldId="282"/>
            <ac:spMk id="10" creationId="{00000000-0000-0000-0000-000000000000}"/>
          </ac:spMkLst>
        </pc:spChg>
        <pc:spChg chg="mod">
          <ac:chgData name="Pentti Viluksela" userId="c9f88f0f-7603-4f88-a295-88fb2979de5e" providerId="ADAL" clId="{858B4ED6-FDED-2F46-AB6A-365AEEF4CBFD}" dt="2020-04-27T10:17:06.765" v="335"/>
          <ac:spMkLst>
            <pc:docMk/>
            <pc:sldMk cId="3483452974" sldId="282"/>
            <ac:spMk id="11" creationId="{00000000-0000-0000-0000-000000000000}"/>
          </ac:spMkLst>
        </pc:spChg>
        <pc:picChg chg="del">
          <ac:chgData name="Pentti Viluksela" userId="c9f88f0f-7603-4f88-a295-88fb2979de5e" providerId="ADAL" clId="{858B4ED6-FDED-2F46-AB6A-365AEEF4CBFD}" dt="2020-04-27T10:16:50.410" v="310" actId="478"/>
          <ac:picMkLst>
            <pc:docMk/>
            <pc:sldMk cId="3483452974" sldId="282"/>
            <ac:picMk id="3" creationId="{00000000-0000-0000-0000-000000000000}"/>
          </ac:picMkLst>
        </pc:picChg>
        <pc:picChg chg="del">
          <ac:chgData name="Pentti Viluksela" userId="c9f88f0f-7603-4f88-a295-88fb2979de5e" providerId="ADAL" clId="{858B4ED6-FDED-2F46-AB6A-365AEEF4CBFD}" dt="2020-04-27T10:16:51.580" v="311" actId="478"/>
          <ac:picMkLst>
            <pc:docMk/>
            <pc:sldMk cId="3483452974" sldId="282"/>
            <ac:picMk id="6" creationId="{00000000-0000-0000-0000-000000000000}"/>
          </ac:picMkLst>
        </pc:picChg>
        <pc:picChg chg="del">
          <ac:chgData name="Pentti Viluksela" userId="c9f88f0f-7603-4f88-a295-88fb2979de5e" providerId="ADAL" clId="{858B4ED6-FDED-2F46-AB6A-365AEEF4CBFD}" dt="2020-04-27T10:16:49.465" v="309" actId="478"/>
          <ac:picMkLst>
            <pc:docMk/>
            <pc:sldMk cId="3483452974" sldId="282"/>
            <ac:picMk id="8" creationId="{00000000-0000-0000-0000-000000000000}"/>
          </ac:picMkLst>
        </pc:picChg>
      </pc:sldChg>
      <pc:sldChg chg="addSp delSp modSp">
        <pc:chgData name="Pentti Viluksela" userId="c9f88f0f-7603-4f88-a295-88fb2979de5e" providerId="ADAL" clId="{858B4ED6-FDED-2F46-AB6A-365AEEF4CBFD}" dt="2020-04-27T10:23:13.317" v="568" actId="14100"/>
        <pc:sldMkLst>
          <pc:docMk/>
          <pc:sldMk cId="1613224516" sldId="284"/>
        </pc:sldMkLst>
        <pc:spChg chg="add mod">
          <ac:chgData name="Pentti Viluksela" userId="c9f88f0f-7603-4f88-a295-88fb2979de5e" providerId="ADAL" clId="{858B4ED6-FDED-2F46-AB6A-365AEEF4CBFD}" dt="2020-04-27T10:22:33.238" v="565" actId="20577"/>
          <ac:spMkLst>
            <pc:docMk/>
            <pc:sldMk cId="1613224516" sldId="284"/>
            <ac:spMk id="5" creationId="{23C195C9-3435-D048-897F-FA2777B90511}"/>
          </ac:spMkLst>
        </pc:spChg>
        <pc:spChg chg="mod">
          <ac:chgData name="Pentti Viluksela" userId="c9f88f0f-7603-4f88-a295-88fb2979de5e" providerId="ADAL" clId="{858B4ED6-FDED-2F46-AB6A-365AEEF4CBFD}" dt="2020-04-27T10:23:13.317" v="568" actId="14100"/>
          <ac:spMkLst>
            <pc:docMk/>
            <pc:sldMk cId="1613224516" sldId="284"/>
            <ac:spMk id="7" creationId="{00000000-0000-0000-0000-000000000000}"/>
          </ac:spMkLst>
        </pc:spChg>
        <pc:picChg chg="del">
          <ac:chgData name="Pentti Viluksela" userId="c9f88f0f-7603-4f88-a295-88fb2979de5e" providerId="ADAL" clId="{858B4ED6-FDED-2F46-AB6A-365AEEF4CBFD}" dt="2020-04-27T10:19:40.929" v="342" actId="478"/>
          <ac:picMkLst>
            <pc:docMk/>
            <pc:sldMk cId="1613224516" sldId="284"/>
            <ac:picMk id="25606" creationId="{00000000-0000-0000-0000-000000000000}"/>
          </ac:picMkLst>
        </pc:picChg>
      </pc:sldChg>
      <pc:sldChg chg="addSp delSp modSp">
        <pc:chgData name="Pentti Viluksela" userId="c9f88f0f-7603-4f88-a295-88fb2979de5e" providerId="ADAL" clId="{858B4ED6-FDED-2F46-AB6A-365AEEF4CBFD}" dt="2020-04-27T10:24:22.917" v="659" actId="20577"/>
        <pc:sldMkLst>
          <pc:docMk/>
          <pc:sldMk cId="478476591" sldId="285"/>
        </pc:sldMkLst>
        <pc:spChg chg="add mod">
          <ac:chgData name="Pentti Viluksela" userId="c9f88f0f-7603-4f88-a295-88fb2979de5e" providerId="ADAL" clId="{858B4ED6-FDED-2F46-AB6A-365AEEF4CBFD}" dt="2020-04-27T10:24:22.917" v="659" actId="20577"/>
          <ac:spMkLst>
            <pc:docMk/>
            <pc:sldMk cId="478476591" sldId="285"/>
            <ac:spMk id="9" creationId="{5AFFB76F-EFE2-0044-8BDF-5AED96CE745E}"/>
          </ac:spMkLst>
        </pc:spChg>
        <pc:picChg chg="del">
          <ac:chgData name="Pentti Viluksela" userId="c9f88f0f-7603-4f88-a295-88fb2979de5e" providerId="ADAL" clId="{858B4ED6-FDED-2F46-AB6A-365AEEF4CBFD}" dt="2020-04-27T10:23:23.738" v="569" actId="478"/>
          <ac:picMkLst>
            <pc:docMk/>
            <pc:sldMk cId="478476591" sldId="285"/>
            <ac:picMk id="6" creationId="{00000000-0000-0000-0000-000000000000}"/>
          </ac:picMkLst>
        </pc:picChg>
        <pc:picChg chg="del">
          <ac:chgData name="Pentti Viluksela" userId="c9f88f0f-7603-4f88-a295-88fb2979de5e" providerId="ADAL" clId="{858B4ED6-FDED-2F46-AB6A-365AEEF4CBFD}" dt="2020-04-27T10:23:24.841" v="570" actId="478"/>
          <ac:picMkLst>
            <pc:docMk/>
            <pc:sldMk cId="478476591" sldId="285"/>
            <ac:picMk id="8" creationId="{00000000-0000-0000-0000-000000000000}"/>
          </ac:picMkLst>
        </pc:picChg>
      </pc:sldChg>
      <pc:sldChg chg="addSp delSp modSp">
        <pc:chgData name="Pentti Viluksela" userId="c9f88f0f-7603-4f88-a295-88fb2979de5e" providerId="ADAL" clId="{858B4ED6-FDED-2F46-AB6A-365AEEF4CBFD}" dt="2020-04-27T10:25:37.473" v="749" actId="1076"/>
        <pc:sldMkLst>
          <pc:docMk/>
          <pc:sldMk cId="790110083" sldId="286"/>
        </pc:sldMkLst>
        <pc:spChg chg="mod">
          <ac:chgData name="Pentti Viluksela" userId="c9f88f0f-7603-4f88-a295-88fb2979de5e" providerId="ADAL" clId="{858B4ED6-FDED-2F46-AB6A-365AEEF4CBFD}" dt="2020-04-27T10:25:37.473" v="749" actId="1076"/>
          <ac:spMkLst>
            <pc:docMk/>
            <pc:sldMk cId="790110083" sldId="286"/>
            <ac:spMk id="8" creationId="{00000000-0000-0000-0000-000000000000}"/>
          </ac:spMkLst>
        </pc:spChg>
        <pc:spChg chg="add mod">
          <ac:chgData name="Pentti Viluksela" userId="c9f88f0f-7603-4f88-a295-88fb2979de5e" providerId="ADAL" clId="{858B4ED6-FDED-2F46-AB6A-365AEEF4CBFD}" dt="2020-04-27T10:25:22.814" v="747" actId="20577"/>
          <ac:spMkLst>
            <pc:docMk/>
            <pc:sldMk cId="790110083" sldId="286"/>
            <ac:spMk id="9" creationId="{82ED9152-E989-394E-BC6D-700E50561038}"/>
          </ac:spMkLst>
        </pc:spChg>
        <pc:spChg chg="del">
          <ac:chgData name="Pentti Viluksela" userId="c9f88f0f-7603-4f88-a295-88fb2979de5e" providerId="ADAL" clId="{858B4ED6-FDED-2F46-AB6A-365AEEF4CBFD}" dt="2020-04-27T10:24:35.468" v="661" actId="478"/>
          <ac:spMkLst>
            <pc:docMk/>
            <pc:sldMk cId="790110083" sldId="286"/>
            <ac:spMk id="26631" creationId="{00000000-0000-0000-0000-000000000000}"/>
          </ac:spMkLst>
        </pc:spChg>
        <pc:picChg chg="del">
          <ac:chgData name="Pentti Viluksela" userId="c9f88f0f-7603-4f88-a295-88fb2979de5e" providerId="ADAL" clId="{858B4ED6-FDED-2F46-AB6A-365AEEF4CBFD}" dt="2020-04-27T10:24:31.434" v="660" actId="478"/>
          <ac:picMkLst>
            <pc:docMk/>
            <pc:sldMk cId="790110083" sldId="286"/>
            <ac:picMk id="6" creationId="{00000000-0000-0000-0000-000000000000}"/>
          </ac:picMkLst>
        </pc:picChg>
      </pc:sldChg>
      <pc:sldChg chg="addSp delSp modSp">
        <pc:chgData name="Pentti Viluksela" userId="c9f88f0f-7603-4f88-a295-88fb2979de5e" providerId="ADAL" clId="{858B4ED6-FDED-2F46-AB6A-365AEEF4CBFD}" dt="2020-04-27T10:27:28.161" v="879" actId="20577"/>
        <pc:sldMkLst>
          <pc:docMk/>
          <pc:sldMk cId="1154153479" sldId="287"/>
        </pc:sldMkLst>
        <pc:spChg chg="add mod">
          <ac:chgData name="Pentti Viluksela" userId="c9f88f0f-7603-4f88-a295-88fb2979de5e" providerId="ADAL" clId="{858B4ED6-FDED-2F46-AB6A-365AEEF4CBFD}" dt="2020-04-27T10:27:28.161" v="879" actId="20577"/>
          <ac:spMkLst>
            <pc:docMk/>
            <pc:sldMk cId="1154153479" sldId="287"/>
            <ac:spMk id="9" creationId="{0A6B9358-5324-E54F-A3AA-4243C2053057}"/>
          </ac:spMkLst>
        </pc:spChg>
        <pc:spChg chg="add mod">
          <ac:chgData name="Pentti Viluksela" userId="c9f88f0f-7603-4f88-a295-88fb2979de5e" providerId="ADAL" clId="{858B4ED6-FDED-2F46-AB6A-365AEEF4CBFD}" dt="2020-04-27T10:26:38.411" v="817"/>
          <ac:spMkLst>
            <pc:docMk/>
            <pc:sldMk cId="1154153479" sldId="287"/>
            <ac:spMk id="10" creationId="{66F5BD51-7025-7847-8F2A-0E681BBEDF0B}"/>
          </ac:spMkLst>
        </pc:spChg>
        <pc:picChg chg="del">
          <ac:chgData name="Pentti Viluksela" userId="c9f88f0f-7603-4f88-a295-88fb2979de5e" providerId="ADAL" clId="{858B4ED6-FDED-2F46-AB6A-365AEEF4CBFD}" dt="2020-04-27T10:25:44.468" v="750" actId="478"/>
          <ac:picMkLst>
            <pc:docMk/>
            <pc:sldMk cId="1154153479" sldId="287"/>
            <ac:picMk id="8" creationId="{00000000-0000-0000-0000-000000000000}"/>
          </ac:picMkLst>
        </pc:picChg>
      </pc:sldChg>
      <pc:sldChg chg="addSp delSp modSp">
        <pc:chgData name="Pentti Viluksela" userId="c9f88f0f-7603-4f88-a295-88fb2979de5e" providerId="ADAL" clId="{858B4ED6-FDED-2F46-AB6A-365AEEF4CBFD}" dt="2020-04-27T10:28:35.509" v="978" actId="5793"/>
        <pc:sldMkLst>
          <pc:docMk/>
          <pc:sldMk cId="4256882103" sldId="288"/>
        </pc:sldMkLst>
        <pc:spChg chg="mod">
          <ac:chgData name="Pentti Viluksela" userId="c9f88f0f-7603-4f88-a295-88fb2979de5e" providerId="ADAL" clId="{858B4ED6-FDED-2F46-AB6A-365AEEF4CBFD}" dt="2020-04-27T10:27:48.372" v="884" actId="1076"/>
          <ac:spMkLst>
            <pc:docMk/>
            <pc:sldMk cId="4256882103" sldId="288"/>
            <ac:spMk id="7" creationId="{00000000-0000-0000-0000-000000000000}"/>
          </ac:spMkLst>
        </pc:spChg>
        <pc:spChg chg="add del mod">
          <ac:chgData name="Pentti Viluksela" userId="c9f88f0f-7603-4f88-a295-88fb2979de5e" providerId="ADAL" clId="{858B4ED6-FDED-2F46-AB6A-365AEEF4CBFD}" dt="2020-04-27T10:27:39.008" v="882" actId="478"/>
          <ac:spMkLst>
            <pc:docMk/>
            <pc:sldMk cId="4256882103" sldId="288"/>
            <ac:spMk id="8" creationId="{C11D01AA-5BFC-284C-9C55-1F3FFD7BD62A}"/>
          </ac:spMkLst>
        </pc:spChg>
        <pc:spChg chg="add mod">
          <ac:chgData name="Pentti Viluksela" userId="c9f88f0f-7603-4f88-a295-88fb2979de5e" providerId="ADAL" clId="{858B4ED6-FDED-2F46-AB6A-365AEEF4CBFD}" dt="2020-04-27T10:28:35.509" v="978" actId="5793"/>
          <ac:spMkLst>
            <pc:docMk/>
            <pc:sldMk cId="4256882103" sldId="288"/>
            <ac:spMk id="9" creationId="{D804D56A-42A4-3F48-AAF9-963ABF9C5B8A}"/>
          </ac:spMkLst>
        </pc:spChg>
        <pc:picChg chg="del">
          <ac:chgData name="Pentti Viluksela" userId="c9f88f0f-7603-4f88-a295-88fb2979de5e" providerId="ADAL" clId="{858B4ED6-FDED-2F46-AB6A-365AEEF4CBFD}" dt="2020-04-27T10:27:34.783" v="880" actId="478"/>
          <ac:picMkLst>
            <pc:docMk/>
            <pc:sldMk cId="4256882103" sldId="288"/>
            <ac:picMk id="6" creationId="{00000000-0000-0000-0000-000000000000}"/>
          </ac:picMkLst>
        </pc:picChg>
      </pc:sldChg>
      <pc:sldChg chg="addSp delSp modSp">
        <pc:chgData name="Pentti Viluksela" userId="c9f88f0f-7603-4f88-a295-88fb2979de5e" providerId="ADAL" clId="{858B4ED6-FDED-2F46-AB6A-365AEEF4CBFD}" dt="2020-04-27T10:31:52.022" v="1086" actId="113"/>
        <pc:sldMkLst>
          <pc:docMk/>
          <pc:sldMk cId="90187629" sldId="289"/>
        </pc:sldMkLst>
        <pc:spChg chg="add del mod">
          <ac:chgData name="Pentti Viluksela" userId="c9f88f0f-7603-4f88-a295-88fb2979de5e" providerId="ADAL" clId="{858B4ED6-FDED-2F46-AB6A-365AEEF4CBFD}" dt="2020-04-27T10:30:00.440" v="1007"/>
          <ac:spMkLst>
            <pc:docMk/>
            <pc:sldMk cId="90187629" sldId="289"/>
            <ac:spMk id="5" creationId="{64873229-7710-C74C-B46A-98789C98529E}"/>
          </ac:spMkLst>
        </pc:spChg>
        <pc:spChg chg="mod">
          <ac:chgData name="Pentti Viluksela" userId="c9f88f0f-7603-4f88-a295-88fb2979de5e" providerId="ADAL" clId="{858B4ED6-FDED-2F46-AB6A-365AEEF4CBFD}" dt="2020-04-27T10:31:13.251" v="1078" actId="1076"/>
          <ac:spMkLst>
            <pc:docMk/>
            <pc:sldMk cId="90187629" sldId="289"/>
            <ac:spMk id="7" creationId="{00000000-0000-0000-0000-000000000000}"/>
          </ac:spMkLst>
        </pc:spChg>
        <pc:spChg chg="mod">
          <ac:chgData name="Pentti Viluksela" userId="c9f88f0f-7603-4f88-a295-88fb2979de5e" providerId="ADAL" clId="{858B4ED6-FDED-2F46-AB6A-365AEEF4CBFD}" dt="2020-04-27T10:31:52.022" v="1086" actId="113"/>
          <ac:spMkLst>
            <pc:docMk/>
            <pc:sldMk cId="90187629" sldId="289"/>
            <ac:spMk id="8" creationId="{00000000-0000-0000-0000-000000000000}"/>
          </ac:spMkLst>
        </pc:spChg>
        <pc:spChg chg="add mod">
          <ac:chgData name="Pentti Viluksela" userId="c9f88f0f-7603-4f88-a295-88fb2979de5e" providerId="ADAL" clId="{858B4ED6-FDED-2F46-AB6A-365AEEF4CBFD}" dt="2020-04-27T10:31:05.135" v="1076" actId="20577"/>
          <ac:spMkLst>
            <pc:docMk/>
            <pc:sldMk cId="90187629" sldId="289"/>
            <ac:spMk id="10" creationId="{CF96D5E0-B395-9E4D-817F-36B57E11DCBF}"/>
          </ac:spMkLst>
        </pc:spChg>
        <pc:spChg chg="add del mod">
          <ac:chgData name="Pentti Viluksela" userId="c9f88f0f-7603-4f88-a295-88fb2979de5e" providerId="ADAL" clId="{858B4ED6-FDED-2F46-AB6A-365AEEF4CBFD}" dt="2020-04-27T10:30:48.882" v="1072"/>
          <ac:spMkLst>
            <pc:docMk/>
            <pc:sldMk cId="90187629" sldId="289"/>
            <ac:spMk id="11" creationId="{466708EE-B3B5-7241-8124-2807DD184EB2}"/>
          </ac:spMkLst>
        </pc:spChg>
        <pc:picChg chg="del">
          <ac:chgData name="Pentti Viluksela" userId="c9f88f0f-7603-4f88-a295-88fb2979de5e" providerId="ADAL" clId="{858B4ED6-FDED-2F46-AB6A-365AEEF4CBFD}" dt="2020-04-27T10:29:39.291" v="979" actId="478"/>
          <ac:picMkLst>
            <pc:docMk/>
            <pc:sldMk cId="90187629" sldId="289"/>
            <ac:picMk id="9" creationId="{00000000-0000-0000-0000-000000000000}"/>
          </ac:picMkLst>
        </pc:picChg>
      </pc:sldChg>
      <pc:sldChg chg="addSp delSp modSp">
        <pc:chgData name="Pentti Viluksela" userId="c9f88f0f-7603-4f88-a295-88fb2979de5e" providerId="ADAL" clId="{858B4ED6-FDED-2F46-AB6A-365AEEF4CBFD}" dt="2020-04-27T10:33:32.343" v="1213" actId="1076"/>
        <pc:sldMkLst>
          <pc:docMk/>
          <pc:sldMk cId="1509487580" sldId="290"/>
        </pc:sldMkLst>
        <pc:spChg chg="mod">
          <ac:chgData name="Pentti Viluksela" userId="c9f88f0f-7603-4f88-a295-88fb2979de5e" providerId="ADAL" clId="{858B4ED6-FDED-2F46-AB6A-365AEEF4CBFD}" dt="2020-04-27T10:33:32.343" v="1213" actId="1076"/>
          <ac:spMkLst>
            <pc:docMk/>
            <pc:sldMk cId="1509487580" sldId="290"/>
            <ac:spMk id="7" creationId="{00000000-0000-0000-0000-000000000000}"/>
          </ac:spMkLst>
        </pc:spChg>
        <pc:spChg chg="add mod">
          <ac:chgData name="Pentti Viluksela" userId="c9f88f0f-7603-4f88-a295-88fb2979de5e" providerId="ADAL" clId="{858B4ED6-FDED-2F46-AB6A-365AEEF4CBFD}" dt="2020-04-27T10:33:09.738" v="1191" actId="20577"/>
          <ac:spMkLst>
            <pc:docMk/>
            <pc:sldMk cId="1509487580" sldId="290"/>
            <ac:spMk id="8" creationId="{932252BE-9278-5548-A5DA-29F5B6DC0F20}"/>
          </ac:spMkLst>
        </pc:spChg>
        <pc:picChg chg="del">
          <ac:chgData name="Pentti Viluksela" userId="c9f88f0f-7603-4f88-a295-88fb2979de5e" providerId="ADAL" clId="{858B4ED6-FDED-2F46-AB6A-365AEEF4CBFD}" dt="2020-04-27T10:32:12.602" v="1087" actId="478"/>
          <ac:picMkLst>
            <pc:docMk/>
            <pc:sldMk cId="1509487580" sldId="290"/>
            <ac:picMk id="6" creationId="{00000000-0000-0000-0000-000000000000}"/>
          </ac:picMkLst>
        </pc:picChg>
      </pc:sldChg>
      <pc:sldChg chg="del">
        <pc:chgData name="Pentti Viluksela" userId="c9f88f0f-7603-4f88-a295-88fb2979de5e" providerId="ADAL" clId="{858B4ED6-FDED-2F46-AB6A-365AEEF4CBFD}" dt="2020-04-27T10:33:40.657" v="1214" actId="2696"/>
        <pc:sldMkLst>
          <pc:docMk/>
          <pc:sldMk cId="2163994450" sldId="291"/>
        </pc:sldMkLst>
      </pc:sldChg>
      <pc:sldChg chg="del">
        <pc:chgData name="Pentti Viluksela" userId="c9f88f0f-7603-4f88-a295-88fb2979de5e" providerId="ADAL" clId="{858B4ED6-FDED-2F46-AB6A-365AEEF4CBFD}" dt="2020-04-27T10:33:48.410" v="1215" actId="2696"/>
        <pc:sldMkLst>
          <pc:docMk/>
          <pc:sldMk cId="1710480228" sldId="292"/>
        </pc:sldMkLst>
      </pc:sldChg>
      <pc:sldChg chg="delSp modSp">
        <pc:chgData name="Pentti Viluksela" userId="c9f88f0f-7603-4f88-a295-88fb2979de5e" providerId="ADAL" clId="{858B4ED6-FDED-2F46-AB6A-365AEEF4CBFD}" dt="2020-04-27T10:34:24.385" v="1225" actId="1076"/>
        <pc:sldMkLst>
          <pc:docMk/>
          <pc:sldMk cId="490647708" sldId="293"/>
        </pc:sldMkLst>
        <pc:spChg chg="mod">
          <ac:chgData name="Pentti Viluksela" userId="c9f88f0f-7603-4f88-a295-88fb2979de5e" providerId="ADAL" clId="{858B4ED6-FDED-2F46-AB6A-365AEEF4CBFD}" dt="2020-04-27T10:34:24.385" v="1225" actId="1076"/>
          <ac:spMkLst>
            <pc:docMk/>
            <pc:sldMk cId="490647708" sldId="293"/>
            <ac:spMk id="7" creationId="{00000000-0000-0000-0000-000000000000}"/>
          </ac:spMkLst>
        </pc:spChg>
        <pc:spChg chg="del">
          <ac:chgData name="Pentti Viluksela" userId="c9f88f0f-7603-4f88-a295-88fb2979de5e" providerId="ADAL" clId="{858B4ED6-FDED-2F46-AB6A-365AEEF4CBFD}" dt="2020-04-27T10:34:04.877" v="1220" actId="478"/>
          <ac:spMkLst>
            <pc:docMk/>
            <pc:sldMk cId="490647708" sldId="293"/>
            <ac:spMk id="11" creationId="{00000000-0000-0000-0000-000000000000}"/>
          </ac:spMkLst>
        </pc:spChg>
        <pc:picChg chg="del">
          <ac:chgData name="Pentti Viluksela" userId="c9f88f0f-7603-4f88-a295-88fb2979de5e" providerId="ADAL" clId="{858B4ED6-FDED-2F46-AB6A-365AEEF4CBFD}" dt="2020-04-27T10:33:59.472" v="1216" actId="478"/>
          <ac:picMkLst>
            <pc:docMk/>
            <pc:sldMk cId="490647708" sldId="293"/>
            <ac:picMk id="8" creationId="{00000000-0000-0000-0000-000000000000}"/>
          </ac:picMkLst>
        </pc:picChg>
        <pc:picChg chg="del mod">
          <ac:chgData name="Pentti Viluksela" userId="c9f88f0f-7603-4f88-a295-88fb2979de5e" providerId="ADAL" clId="{858B4ED6-FDED-2F46-AB6A-365AEEF4CBFD}" dt="2020-04-27T10:34:00.645" v="1218" actId="478"/>
          <ac:picMkLst>
            <pc:docMk/>
            <pc:sldMk cId="490647708" sldId="293"/>
            <ac:picMk id="9" creationId="{00000000-0000-0000-0000-000000000000}"/>
          </ac:picMkLst>
        </pc:picChg>
        <pc:picChg chg="del">
          <ac:chgData name="Pentti Viluksela" userId="c9f88f0f-7603-4f88-a295-88fb2979de5e" providerId="ADAL" clId="{858B4ED6-FDED-2F46-AB6A-365AEEF4CBFD}" dt="2020-04-27T10:34:02.507" v="1219" actId="478"/>
          <ac:picMkLst>
            <pc:docMk/>
            <pc:sldMk cId="490647708" sldId="293"/>
            <ac:picMk id="10" creationId="{00000000-0000-0000-0000-000000000000}"/>
          </ac:picMkLst>
        </pc:picChg>
      </pc:sldChg>
      <pc:sldChg chg="addSp delSp modSp">
        <pc:chgData name="Pentti Viluksela" userId="c9f88f0f-7603-4f88-a295-88fb2979de5e" providerId="ADAL" clId="{858B4ED6-FDED-2F46-AB6A-365AEEF4CBFD}" dt="2020-04-27T10:37:48.693" v="1301" actId="403"/>
        <pc:sldMkLst>
          <pc:docMk/>
          <pc:sldMk cId="4099490280" sldId="306"/>
        </pc:sldMkLst>
        <pc:spChg chg="mod">
          <ac:chgData name="Pentti Viluksela" userId="c9f88f0f-7603-4f88-a295-88fb2979de5e" providerId="ADAL" clId="{858B4ED6-FDED-2F46-AB6A-365AEEF4CBFD}" dt="2020-04-27T10:35:56.172" v="1292" actId="1076"/>
          <ac:spMkLst>
            <pc:docMk/>
            <pc:sldMk cId="4099490280" sldId="306"/>
            <ac:spMk id="2" creationId="{00000000-0000-0000-0000-000000000000}"/>
          </ac:spMkLst>
        </pc:spChg>
        <pc:spChg chg="add mod">
          <ac:chgData name="Pentti Viluksela" userId="c9f88f0f-7603-4f88-a295-88fb2979de5e" providerId="ADAL" clId="{858B4ED6-FDED-2F46-AB6A-365AEEF4CBFD}" dt="2020-04-27T10:37:48.693" v="1301" actId="403"/>
          <ac:spMkLst>
            <pc:docMk/>
            <pc:sldMk cId="4099490280" sldId="306"/>
            <ac:spMk id="7" creationId="{1BBF6262-5AD2-CF40-A501-BFED32E69B59}"/>
          </ac:spMkLst>
        </pc:spChg>
        <pc:picChg chg="del">
          <ac:chgData name="Pentti Viluksela" userId="c9f88f0f-7603-4f88-a295-88fb2979de5e" providerId="ADAL" clId="{858B4ED6-FDED-2F46-AB6A-365AEEF4CBFD}" dt="2020-04-27T10:35:16.668" v="1226" actId="478"/>
          <ac:picMkLst>
            <pc:docMk/>
            <pc:sldMk cId="4099490280" sldId="306"/>
            <ac:picMk id="3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7T10:41:26.39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Photos in this file by Pentti Viluksela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FC37-C5D3-7046-8FF5-EFD9AF4BE7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2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FC37-C5D3-7046-8FF5-EFD9AF4BE7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29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47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94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9900BC02-3ED7-2E41-AD8D-2206C2B0B28B}" type="datetime1">
              <a:rPr lang="fi-FI" smtClean="0"/>
              <a:t>27.4.2020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192671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24795DE4-29A4-F54D-82B9-7D1C8555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3920" y="6356350"/>
            <a:ext cx="1427480" cy="365125"/>
          </a:xfrm>
        </p:spPr>
        <p:txBody>
          <a:bodyPr/>
          <a:lstStyle/>
          <a:p>
            <a:fld id="{62370672-2F09-B140-A966-2F898BDD963E}" type="datetime1">
              <a:rPr lang="fi-FI" smtClean="0"/>
              <a:t>27.4.2020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5D85946-5030-004C-BDE3-B854FFAA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6320" y="6356350"/>
            <a:ext cx="1427480" cy="365125"/>
          </a:xfrm>
        </p:spPr>
        <p:txBody>
          <a:bodyPr/>
          <a:lstStyle/>
          <a:p>
            <a:fld id="{C88529C0-4448-B34E-A2A4-F15E625B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0672-2F09-B140-A966-2F898BDD963E}" type="datetime1">
              <a:rPr lang="fi-FI" smtClean="0"/>
              <a:t>27.4.2020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29C0-4448-B34E-A2A4-F15E625B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7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D32C-6092-B741-9232-83070D8803AD}" type="datetime1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  <p:sldLayoutId id="214748370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chr.org/en/udhr/pages/introduction.aspx" TargetMode="External"/><Relationship Id="rId2" Type="http://schemas.openxmlformats.org/officeDocument/2006/relationships/hyperlink" Target="https://www.un.org/en/universal-declaration-human-righ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hTlrSYbCbH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lobalasiablog.com/2014/02/28/we-need-a-green-world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2214790X16301770" TargetMode="External"/><Relationship Id="rId2" Type="http://schemas.openxmlformats.org/officeDocument/2006/relationships/hyperlink" Target="https://yle.fi/uutiset/osasto/news/talvivaara_finlands_biggest_environmental_crime_case_returns_to_court/9873349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le.fi/uutiset/osasto/news/govt_steps_in_to_save_talvivaara_mining_operations/820975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uutiset/osasto/news/greenpeace_neste_oil_among_most_evil_companies/530467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vershootday.org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The-two-aspects-of-decoupling_fig1_304898417" TargetMode="External"/><Relationship Id="rId2" Type="http://schemas.openxmlformats.org/officeDocument/2006/relationships/hyperlink" Target="https://www.sitra.fi/en/blogs/sustainable-development-and-challenges-decoupling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1zpQicVtF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Asap Medium" charset="0"/>
                <a:cs typeface="Arial" panose="020B0604020202020204" pitchFamily="34" charset="0"/>
              </a:rPr>
              <a:t>Introduction to</a:t>
            </a:r>
            <a:br>
              <a:rPr lang="en-US" sz="5400" dirty="0">
                <a:latin typeface="Arial" panose="020B0604020202020204" pitchFamily="34" charset="0"/>
                <a:ea typeface="Asap Medium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ea typeface="Asap Medium" charset="0"/>
                <a:cs typeface="Arial" panose="020B0604020202020204" pitchFamily="34" charset="0"/>
              </a:rPr>
              <a:t>Sustainable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ea typeface="Asap" charset="0"/>
                <a:cs typeface="Arial" panose="020B0604020202020204" pitchFamily="34" charset="0"/>
              </a:rPr>
              <a:t>Pentti Viluksela</a:t>
            </a:r>
          </a:p>
          <a:p>
            <a:r>
              <a:rPr lang="fi-FI" dirty="0">
                <a:latin typeface="Arial" panose="020B0604020202020204" pitchFamily="34" charset="0"/>
                <a:ea typeface="Asap" charset="0"/>
                <a:cs typeface="Arial" panose="020B0604020202020204" pitchFamily="34" charset="0"/>
              </a:rPr>
              <a:t>Metropolia</a:t>
            </a:r>
            <a:endParaRPr lang="de-DE" dirty="0">
              <a:latin typeface="Arial" panose="020B0604020202020204" pitchFamily="34" charset="0"/>
              <a:ea typeface="Asap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2669-9F9C-AF48-95F0-14B79F4566F6}" type="datetime1">
              <a:rPr lang="fi-FI" smtClean="0"/>
              <a:t>27.4.2020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8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3518"/>
          </a:xfrm>
        </p:spPr>
        <p:txBody>
          <a:bodyPr>
            <a:normAutofit fontScale="90000"/>
          </a:bodyPr>
          <a:lstStyle/>
          <a:p>
            <a:r>
              <a:rPr lang="en-US" dirty="0"/>
              <a:t>United Nations:</a:t>
            </a:r>
            <a:br>
              <a:rPr lang="en-US" dirty="0"/>
            </a:br>
            <a:r>
              <a:rPr lang="en-US" dirty="0"/>
              <a:t>Universal Declaration of the Human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466"/>
            <a:ext cx="10515600" cy="3787697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https://www.un.org/en/universal-declaration-human-rights/</a:t>
            </a:r>
            <a:endParaRPr lang="en-US" sz="3200" dirty="0"/>
          </a:p>
          <a:p>
            <a:r>
              <a:rPr lang="en-US" sz="3200" dirty="0"/>
              <a:t>adopted on 10.12.1948</a:t>
            </a:r>
          </a:p>
          <a:p>
            <a:pPr lvl="1"/>
            <a:r>
              <a:rPr lang="en-US" sz="2800" dirty="0"/>
              <a:t>text in 403 languages:</a:t>
            </a:r>
          </a:p>
          <a:p>
            <a:pPr lvl="1"/>
            <a:r>
              <a:rPr lang="en-US" sz="2800" dirty="0">
                <a:hlinkClick r:id="rId3"/>
              </a:rPr>
              <a:t>http://www.ohchr.org/en/udhr/pages/introduction.aspx</a:t>
            </a:r>
            <a:endParaRPr lang="en-US" sz="2800" dirty="0"/>
          </a:p>
          <a:p>
            <a:pPr lvl="1"/>
            <a:r>
              <a:rPr lang="en-US" sz="2800" dirty="0"/>
              <a:t>typographic video: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http://www.youtube.com/watch?v=hTlrSYbCbHE</a:t>
            </a:r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C0E9D-3770-6445-9AA0-28086167F84C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9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0" y="915434"/>
            <a:ext cx="12192000" cy="5942566"/>
          </a:xfrm>
          <a:prstGeom prst="rect">
            <a:avLst/>
          </a:prstGeom>
          <a:solidFill>
            <a:schemeClr val="accent2"/>
          </a:solidFill>
        </p:spPr>
        <p:txBody>
          <a:bodyPr vert="horz" lIns="108000" tIns="45720" rIns="91440" bIns="45720" rtlCol="0">
            <a:normAutofit/>
          </a:bodyPr>
          <a:lstStyle/>
          <a:p>
            <a:pPr marL="342900" indent="-342900" defTabSz="4572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/>
            </a:pPr>
            <a:endParaRPr lang="en-US" sz="2400" dirty="0">
              <a:solidFill>
                <a:srgbClr val="194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78"/>
            <a:ext cx="10515600" cy="828182"/>
          </a:xfrm>
        </p:spPr>
        <p:txBody>
          <a:bodyPr/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Economic sustainable development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099144"/>
            <a:ext cx="11139436" cy="5077819"/>
          </a:xfrm>
        </p:spPr>
        <p:txBody>
          <a:bodyPr>
            <a:normAutofit/>
          </a:bodyPr>
          <a:lstStyle/>
          <a:p>
            <a:r>
              <a:rPr lang="en-US" sz="2400" dirty="0"/>
              <a:t>sustainable economic growth</a:t>
            </a:r>
          </a:p>
          <a:p>
            <a:r>
              <a:rPr lang="en-US" sz="2400" dirty="0"/>
              <a:t>wealth to everybody through sustainable production and consumption</a:t>
            </a:r>
          </a:p>
          <a:p>
            <a:r>
              <a:rPr lang="en-US" sz="2400" dirty="0"/>
              <a:t>based on the wise use of natural resources (e.g. circular economy)</a:t>
            </a:r>
          </a:p>
          <a:p>
            <a:r>
              <a:rPr lang="en-US" sz="2400" dirty="0"/>
              <a:t>requires good (corporate) governance and ethical norms and practices</a:t>
            </a:r>
          </a:p>
        </p:txBody>
      </p:sp>
      <p:pic>
        <p:nvPicPr>
          <p:cNvPr id="8" name="Picture 7" descr="z13_0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834" y="3023694"/>
            <a:ext cx="10966747" cy="3834306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9B816-245F-3943-A841-46AC9D0ACA9C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3A542-1136-2642-9372-314EA1CC3875}"/>
              </a:ext>
            </a:extLst>
          </p:cNvPr>
          <p:cNvSpPr txBox="1"/>
          <p:nvPr/>
        </p:nvSpPr>
        <p:spPr>
          <a:xfrm>
            <a:off x="838199" y="6611779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</a:rPr>
              <a:t>Photo: Pentti Viluksela CC BY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8915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pessimistic view:</a:t>
            </a:r>
          </a:p>
        </p:txBody>
      </p:sp>
      <p:sp>
        <p:nvSpPr>
          <p:cNvPr id="8" name="TextBox 7"/>
          <p:cNvSpPr txBox="1"/>
          <p:nvPr/>
        </p:nvSpPr>
        <p:spPr>
          <a:xfrm rot="21182131">
            <a:off x="1612299" y="2128733"/>
            <a:ext cx="9427333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tencil Std"/>
                <a:cs typeface="Stencil Std"/>
              </a:rPr>
              <a:t>“When money talks, democracy has no voice”</a:t>
            </a:r>
          </a:p>
          <a:p>
            <a:r>
              <a:rPr lang="en-US" sz="3600" dirty="0">
                <a:latin typeface="Stencil Std"/>
                <a:cs typeface="Stencil Std"/>
              </a:rPr>
              <a:t>…and neither has nature...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CD8A3-B322-0345-8512-3F3E73466836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4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931"/>
          </a:xfrm>
        </p:spPr>
        <p:txBody>
          <a:bodyPr>
            <a:normAutofit fontScale="90000"/>
          </a:bodyPr>
          <a:lstStyle/>
          <a:p>
            <a:r>
              <a:rPr lang="en-US" dirty="0"/>
              <a:t>A network of causes and effects — finding compromise between different needs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9724" y="5833241"/>
            <a:ext cx="151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www.uitp.org</a:t>
            </a:r>
            <a:r>
              <a:rPr lang="en-US" dirty="0"/>
              <a:t> 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C9D293-FC8F-964E-9B68-8CE4AC6AF52B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F18B7-53A0-CB41-8788-2FE2D34836ED}"/>
              </a:ext>
            </a:extLst>
          </p:cNvPr>
          <p:cNvSpPr txBox="1"/>
          <p:nvPr/>
        </p:nvSpPr>
        <p:spPr>
          <a:xfrm>
            <a:off x="4724400" y="2115575"/>
            <a:ext cx="2743200" cy="20313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Suggestion: </a:t>
            </a:r>
            <a:r>
              <a:rPr lang="fi-FI" dirty="0" err="1">
                <a:solidFill>
                  <a:schemeClr val="bg1"/>
                </a:solidFill>
              </a:rPr>
              <a:t>Insert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here</a:t>
            </a:r>
            <a:r>
              <a:rPr lang="fi-FI" dirty="0">
                <a:solidFill>
                  <a:schemeClr val="bg1"/>
                </a:solidFill>
              </a:rPr>
              <a:t> a </a:t>
            </a:r>
            <a:r>
              <a:rPr lang="fi-FI" dirty="0" err="1">
                <a:solidFill>
                  <a:schemeClr val="bg1"/>
                </a:solidFill>
              </a:rPr>
              <a:t>picture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three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spheres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sustainability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e.g</a:t>
            </a:r>
            <a:r>
              <a:rPr lang="fi-FI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fi-FI" dirty="0">
                <a:solidFill>
                  <a:schemeClr val="bg1"/>
                </a:solidFill>
                <a:hlinkClick r:id="rId2"/>
              </a:rPr>
              <a:t>http://globalasiablog.com/2014/02/28/we-need-a-green-world/</a:t>
            </a:r>
            <a:endParaRPr lang="fi-FI" dirty="0">
              <a:solidFill>
                <a:schemeClr val="bg1"/>
              </a:solidFill>
            </a:endParaRPr>
          </a:p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5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0" y="152183"/>
            <a:ext cx="9170095" cy="92505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Case: </a:t>
            </a:r>
            <a:r>
              <a:rPr lang="en-US" dirty="0" err="1">
                <a:solidFill>
                  <a:schemeClr val="bg1"/>
                </a:solidFill>
              </a:rPr>
              <a:t>Talvivaara</a:t>
            </a:r>
            <a:r>
              <a:rPr lang="en-US" dirty="0">
                <a:solidFill>
                  <a:schemeClr val="bg1"/>
                </a:solidFill>
              </a:rPr>
              <a:t> mine (Finland)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CF86A-EF0F-384C-AC22-72CD363851EE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6D104-AA5E-4B4D-B705-B3E14CC949C2}"/>
              </a:ext>
            </a:extLst>
          </p:cNvPr>
          <p:cNvSpPr txBox="1"/>
          <p:nvPr/>
        </p:nvSpPr>
        <p:spPr>
          <a:xfrm>
            <a:off x="4724400" y="2115575"/>
            <a:ext cx="27432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Suggestion: </a:t>
            </a:r>
            <a:r>
              <a:rPr lang="fi-FI" dirty="0" err="1">
                <a:solidFill>
                  <a:schemeClr val="bg1"/>
                </a:solidFill>
              </a:rPr>
              <a:t>Insert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here</a:t>
            </a:r>
            <a:r>
              <a:rPr lang="fi-FI" dirty="0">
                <a:solidFill>
                  <a:schemeClr val="bg1"/>
                </a:solidFill>
              </a:rPr>
              <a:t> an </a:t>
            </a:r>
            <a:r>
              <a:rPr lang="fi-FI" dirty="0" err="1">
                <a:solidFill>
                  <a:schemeClr val="bg1"/>
                </a:solidFill>
              </a:rPr>
              <a:t>aerial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photo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Talvivaara </a:t>
            </a:r>
            <a:r>
              <a:rPr lang="fi-FI" dirty="0" err="1">
                <a:solidFill>
                  <a:schemeClr val="bg1"/>
                </a:solidFill>
              </a:rPr>
              <a:t>mine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site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3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Talvivaara</a:t>
            </a:r>
            <a:r>
              <a:rPr lang="en-US" dirty="0"/>
              <a:t> in the press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0656F-C708-3A48-989F-01839173B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https://yle.fi/uutiset/osasto/news/talvivaara_finlands_biggest_environmental_crime_case_returns_to_court/9873349</a:t>
            </a:r>
            <a:endParaRPr lang="fi-FI" dirty="0"/>
          </a:p>
          <a:p>
            <a:r>
              <a:rPr lang="fi-FI" dirty="0">
                <a:hlinkClick r:id="rId3"/>
              </a:rPr>
              <a:t>https://www.sciencedirect.com/science/article/abs/pii/S2214790X16301770</a:t>
            </a:r>
            <a:endParaRPr lang="fi-FI" dirty="0"/>
          </a:p>
          <a:p>
            <a:r>
              <a:rPr lang="fi-FI" dirty="0">
                <a:hlinkClick r:id="rId4"/>
              </a:rPr>
              <a:t>https://yle.fi/uutiset/osasto/news/govt_steps_in_to_save_talvivaara_mining_operations/8209752</a:t>
            </a:r>
            <a:endParaRPr lang="fi-FI" dirty="0"/>
          </a:p>
          <a:p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D50436-2505-8E4D-BFA7-EFE7F1BBCBDC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5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753560" y="1473660"/>
            <a:ext cx="6499097" cy="355670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84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673"/>
            <a:ext cx="10515600" cy="877832"/>
          </a:xfrm>
        </p:spPr>
        <p:txBody>
          <a:bodyPr/>
          <a:lstStyle/>
          <a:p>
            <a:r>
              <a:rPr lang="en-US" dirty="0" err="1"/>
              <a:t>Talvivaara</a:t>
            </a:r>
            <a:r>
              <a:rPr lang="en-US" dirty="0"/>
              <a:t>: sustainability dimensions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2742" y="1165940"/>
            <a:ext cx="173683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natural resources available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3373" y="2541976"/>
            <a:ext cx="140114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vulnerable ecosystems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5986" y="3737700"/>
            <a:ext cx="129094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unusually heavy rains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6515" y="4384030"/>
            <a:ext cx="174329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employment opportunities at the mine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0218" y="4707197"/>
            <a:ext cx="140672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investors’ interests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6516" y="1796827"/>
            <a:ext cx="222339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unemployment in the area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4329" y="3105835"/>
            <a:ext cx="193647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tax income used to provide social services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752" y="1342813"/>
            <a:ext cx="1501895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political decision-making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5473" y="2886572"/>
            <a:ext cx="1322655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solutions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1" y="3537645"/>
            <a:ext cx="1322655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vs. long term issues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04794" y="3871105"/>
            <a:ext cx="174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costs/profits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45052" y="2827878"/>
            <a:ext cx="111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welfare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72549" y="2119991"/>
            <a:ext cx="2006575" cy="73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</a:p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7258" y="5368066"/>
            <a:ext cx="309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industry, businesses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30935" y="1520605"/>
            <a:ext cx="1149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5612" y="5368066"/>
            <a:ext cx="90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92924" y="5395276"/>
            <a:ext cx="111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41216" y="4288104"/>
            <a:ext cx="1972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municipality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79690" y="1128809"/>
            <a:ext cx="1261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A45986-05F2-C041-8379-DF7490DE3E19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D073E1-E8E5-2F46-BE4D-6951CD78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Task</a:t>
            </a:r>
            <a:r>
              <a:rPr lang="fi-FI" dirty="0"/>
              <a:t> 1: </a:t>
            </a:r>
            <a:r>
              <a:rPr lang="fi-FI" dirty="0" err="1"/>
              <a:t>Sustainability</a:t>
            </a:r>
            <a:r>
              <a:rPr lang="fi-FI" dirty="0"/>
              <a:t> </a:t>
            </a:r>
            <a:r>
              <a:rPr lang="fi-FI" dirty="0" err="1"/>
              <a:t>dimensions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BBEACD-196E-7D4E-833D-365C153CD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Group </a:t>
            </a:r>
            <a:r>
              <a:rPr lang="fi-FI" dirty="0" err="1"/>
              <a:t>work</a:t>
            </a:r>
            <a:r>
              <a:rPr lang="fi-FI" dirty="0"/>
              <a:t>, 5 </a:t>
            </a:r>
            <a:r>
              <a:rPr lang="fi-FI" dirty="0" err="1"/>
              <a:t>minutes</a:t>
            </a:r>
            <a:endParaRPr lang="fi-FI" dirty="0"/>
          </a:p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major</a:t>
            </a:r>
            <a:r>
              <a:rPr lang="fi-FI" dirty="0"/>
              <a:t> </a:t>
            </a:r>
            <a:r>
              <a:rPr lang="fi-FI" dirty="0" err="1"/>
              <a:t>sustainability</a:t>
            </a:r>
            <a:r>
              <a:rPr lang="fi-FI" dirty="0"/>
              <a:t> </a:t>
            </a:r>
            <a:r>
              <a:rPr lang="fi-FI" dirty="0" err="1"/>
              <a:t>issues</a:t>
            </a:r>
            <a:r>
              <a:rPr lang="fi-FI" dirty="0"/>
              <a:t> in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sector</a:t>
            </a:r>
            <a:r>
              <a:rPr lang="fi-FI" dirty="0"/>
              <a:t> / business /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?</a:t>
            </a:r>
          </a:p>
          <a:p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conflicting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interests</a:t>
            </a:r>
            <a:r>
              <a:rPr lang="fi-FI" dirty="0"/>
              <a:t>?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compromises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made? </a:t>
            </a:r>
          </a:p>
          <a:p>
            <a:r>
              <a:rPr lang="fi-FI" dirty="0" err="1"/>
              <a:t>Discuss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and </a:t>
            </a:r>
            <a:r>
              <a:rPr lang="fi-FI" dirty="0" err="1"/>
              <a:t>present</a:t>
            </a:r>
            <a:r>
              <a:rPr lang="fi-FI" dirty="0"/>
              <a:t> a </a:t>
            </a:r>
            <a:r>
              <a:rPr lang="fi-FI" dirty="0" err="1"/>
              <a:t>couple</a:t>
            </a:r>
            <a:r>
              <a:rPr lang="fi-FI" dirty="0"/>
              <a:t> of </a:t>
            </a:r>
            <a:r>
              <a:rPr lang="fi-FI" dirty="0" err="1"/>
              <a:t>observations</a:t>
            </a:r>
            <a:r>
              <a:rPr lang="fi-FI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8B26E-D846-0D49-B24E-8AB9279B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417280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211015"/>
            <a:ext cx="10515600" cy="857375"/>
          </a:xfrm>
        </p:spPr>
        <p:txBody>
          <a:bodyPr/>
          <a:lstStyle/>
          <a:p>
            <a:r>
              <a:rPr lang="fi-FI"/>
              <a:t>Energy </a:t>
            </a:r>
            <a:r>
              <a:rPr lang="fi-FI" dirty="0" err="1"/>
              <a:t>consumption</a:t>
            </a:r>
            <a:endParaRPr lang="fi-FI" dirty="0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 rot="251929">
            <a:off x="8772912" y="445158"/>
            <a:ext cx="1792112" cy="1079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60729" tIns="160729" rIns="160729" bIns="160729" anchor="ctr">
            <a:prstTxWarp prst="textNoShape">
              <a:avLst/>
            </a:prstTxWarp>
          </a:bodyPr>
          <a:lstStyle/>
          <a:p>
            <a:pPr>
              <a:spcBef>
                <a:spcPts val="2250"/>
              </a:spcBef>
              <a:defRPr/>
            </a:pPr>
            <a:r>
              <a:rPr lang="en-US" sz="2400" dirty="0">
                <a:solidFill>
                  <a:srgbClr val="1F3943"/>
                </a:solidFill>
                <a:latin typeface="Arial Narrow" panose="020B0604020202020204" pitchFamily="34" charset="0"/>
                <a:ea typeface="Myriad Pro" charset="0"/>
                <a:cs typeface="Arial Narrow" panose="020B0604020202020204" pitchFamily="34" charset="0"/>
                <a:sym typeface="Myriad Pro" charset="0"/>
              </a:rPr>
              <a:t>Is energy too cheap?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C2D26-2CD1-E341-81F8-7DF7485B9A1D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195C9-3435-D048-897F-FA2777B90511}"/>
              </a:ext>
            </a:extLst>
          </p:cNvPr>
          <p:cNvSpPr txBox="1"/>
          <p:nvPr/>
        </p:nvSpPr>
        <p:spPr>
          <a:xfrm>
            <a:off x="1798820" y="1471426"/>
            <a:ext cx="69434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/>
              <a:t>How </a:t>
            </a:r>
            <a:r>
              <a:rPr lang="fi-FI" sz="3600" dirty="0" err="1"/>
              <a:t>much</a:t>
            </a:r>
            <a:r>
              <a:rPr lang="fi-FI" sz="3600" dirty="0"/>
              <a:t> </a:t>
            </a:r>
            <a:r>
              <a:rPr lang="fi-FI" sz="3600" dirty="0" err="1"/>
              <a:t>energy</a:t>
            </a:r>
            <a:r>
              <a:rPr lang="fi-FI" sz="3600" dirty="0"/>
              <a:t> </a:t>
            </a:r>
            <a:r>
              <a:rPr lang="fi-FI" sz="3600" dirty="0" err="1"/>
              <a:t>does</a:t>
            </a:r>
            <a:r>
              <a:rPr lang="fi-FI" sz="3600" dirty="0"/>
              <a:t> a </a:t>
            </a:r>
            <a:r>
              <a:rPr lang="fi-FI" sz="3600" dirty="0" err="1"/>
              <a:t>web</a:t>
            </a:r>
            <a:r>
              <a:rPr lang="fi-FI" sz="3600" dirty="0"/>
              <a:t> </a:t>
            </a:r>
            <a:r>
              <a:rPr lang="fi-FI" sz="3600" dirty="0" err="1"/>
              <a:t>search</a:t>
            </a:r>
            <a:r>
              <a:rPr lang="fi-FI" sz="3600" dirty="0"/>
              <a:t> </a:t>
            </a:r>
            <a:r>
              <a:rPr lang="fi-FI" sz="3600" dirty="0" err="1"/>
              <a:t>consume</a:t>
            </a:r>
            <a:r>
              <a:rPr lang="fi-FI" sz="3600" dirty="0"/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/>
              <a:t>In </a:t>
            </a:r>
            <a:r>
              <a:rPr lang="fi-FI" sz="3600" dirty="0" err="1"/>
              <a:t>which</a:t>
            </a:r>
            <a:r>
              <a:rPr lang="fi-FI" sz="3600" dirty="0"/>
              <a:t> </a:t>
            </a:r>
            <a:r>
              <a:rPr lang="fi-FI" sz="3600" dirty="0" err="1"/>
              <a:t>functions</a:t>
            </a:r>
            <a:r>
              <a:rPr lang="fi-FI" sz="3600" dirty="0"/>
              <a:t> is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energy</a:t>
            </a:r>
            <a:r>
              <a:rPr lang="fi-FI" sz="3600" dirty="0"/>
              <a:t> </a:t>
            </a:r>
            <a:r>
              <a:rPr lang="fi-FI" sz="3600" dirty="0" err="1"/>
              <a:t>consumed</a:t>
            </a:r>
            <a:r>
              <a:rPr lang="fi-FI" sz="3600" dirty="0"/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err="1"/>
              <a:t>Where</a:t>
            </a:r>
            <a:r>
              <a:rPr lang="fi-FI" sz="3600" dirty="0"/>
              <a:t> is </a:t>
            </a:r>
            <a:r>
              <a:rPr lang="fi-FI" sz="3600" dirty="0" err="1"/>
              <a:t>most</a:t>
            </a:r>
            <a:r>
              <a:rPr lang="fi-FI" sz="3600" dirty="0"/>
              <a:t> </a:t>
            </a:r>
            <a:r>
              <a:rPr lang="fi-FI" sz="3600" dirty="0" err="1"/>
              <a:t>energy</a:t>
            </a:r>
            <a:r>
              <a:rPr lang="fi-FI" sz="3600" dirty="0"/>
              <a:t> </a:t>
            </a:r>
            <a:r>
              <a:rPr lang="fi-FI" sz="3600" dirty="0" err="1"/>
              <a:t>consumed</a:t>
            </a:r>
            <a:r>
              <a:rPr lang="fi-FI" sz="3600" dirty="0"/>
              <a:t> </a:t>
            </a:r>
            <a:r>
              <a:rPr lang="fi-FI" sz="3600" dirty="0" err="1"/>
              <a:t>from</a:t>
            </a:r>
            <a:r>
              <a:rPr lang="fi-FI" sz="3600" dirty="0"/>
              <a:t> a </a:t>
            </a:r>
            <a:r>
              <a:rPr lang="fi-FI" sz="3600" dirty="0" err="1"/>
              <a:t>lice</a:t>
            </a:r>
            <a:r>
              <a:rPr lang="fi-FI" sz="3600" dirty="0"/>
              <a:t> </a:t>
            </a:r>
            <a:r>
              <a:rPr lang="fi-FI" sz="3600" dirty="0" err="1"/>
              <a:t>cycle</a:t>
            </a:r>
            <a:r>
              <a:rPr lang="fi-FI" sz="3600" dirty="0"/>
              <a:t> </a:t>
            </a:r>
            <a:r>
              <a:rPr lang="fi-FI" sz="3600" dirty="0" err="1"/>
              <a:t>perspective</a:t>
            </a:r>
            <a:r>
              <a:rPr lang="fi-FI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322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515600" cy="927711"/>
          </a:xfrm>
        </p:spPr>
        <p:txBody>
          <a:bodyPr/>
          <a:lstStyle/>
          <a:p>
            <a:r>
              <a:rPr lang="en-US"/>
              <a:t>Oil peak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884DD5-0E4A-7044-9C43-4E2F1F2FF318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FB76F-EFE2-0044-8BDF-5AED96CE745E}"/>
              </a:ext>
            </a:extLst>
          </p:cNvPr>
          <p:cNvSpPr txBox="1"/>
          <p:nvPr/>
        </p:nvSpPr>
        <p:spPr>
          <a:xfrm>
            <a:off x="1798820" y="1471426"/>
            <a:ext cx="6943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/>
              <a:t>How </a:t>
            </a:r>
            <a:r>
              <a:rPr lang="fi-FI" sz="3600" dirty="0" err="1"/>
              <a:t>can</a:t>
            </a:r>
            <a:r>
              <a:rPr lang="fi-FI" sz="3600" dirty="0"/>
              <a:t> </a:t>
            </a:r>
            <a:r>
              <a:rPr lang="fi-FI" sz="3600" dirty="0" err="1"/>
              <a:t>we</a:t>
            </a:r>
            <a:r>
              <a:rPr lang="fi-FI" sz="3600" dirty="0"/>
              <a:t> </a:t>
            </a:r>
            <a:r>
              <a:rPr lang="fi-FI" sz="3600" dirty="0" err="1"/>
              <a:t>rebuild</a:t>
            </a:r>
            <a:r>
              <a:rPr lang="fi-FI" sz="3600" dirty="0"/>
              <a:t> </a:t>
            </a:r>
            <a:r>
              <a:rPr lang="fi-FI" sz="3600" dirty="0" err="1"/>
              <a:t>oil</a:t>
            </a:r>
            <a:r>
              <a:rPr lang="fi-FI" sz="3600" dirty="0"/>
              <a:t> and </a:t>
            </a:r>
            <a:r>
              <a:rPr lang="fi-FI" sz="3600" dirty="0" err="1"/>
              <a:t>fossil</a:t>
            </a:r>
            <a:r>
              <a:rPr lang="fi-FI" sz="3600" dirty="0"/>
              <a:t> </a:t>
            </a:r>
            <a:r>
              <a:rPr lang="fi-FI" sz="3600" dirty="0" err="1"/>
              <a:t>energy</a:t>
            </a:r>
            <a:r>
              <a:rPr lang="fi-FI" sz="3600" dirty="0"/>
              <a:t> –</a:t>
            </a:r>
            <a:r>
              <a:rPr lang="fi-FI" sz="3600" dirty="0" err="1"/>
              <a:t>based</a:t>
            </a:r>
            <a:r>
              <a:rPr lang="fi-FI" sz="3600" dirty="0"/>
              <a:t> </a:t>
            </a:r>
            <a:r>
              <a:rPr lang="fi-FI" sz="3600" dirty="0" err="1"/>
              <a:t>world</a:t>
            </a:r>
            <a:r>
              <a:rPr lang="fi-FI" sz="3600" dirty="0"/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err="1"/>
              <a:t>What</a:t>
            </a:r>
            <a:r>
              <a:rPr lang="fi-FI" sz="3600" dirty="0"/>
              <a:t> </a:t>
            </a:r>
            <a:r>
              <a:rPr lang="fi-FI" sz="3600" dirty="0" err="1"/>
              <a:t>are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biggest</a:t>
            </a:r>
            <a:r>
              <a:rPr lang="fi-FI" sz="3600" dirty="0"/>
              <a:t> </a:t>
            </a:r>
            <a:r>
              <a:rPr lang="fi-FI" sz="3600" dirty="0" err="1"/>
              <a:t>challenges</a:t>
            </a:r>
            <a:r>
              <a:rPr lang="fi-FI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847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?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term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developed</a:t>
            </a:r>
            <a:r>
              <a:rPr lang="fi-FI" dirty="0"/>
              <a:t> in United </a:t>
            </a:r>
            <a:r>
              <a:rPr lang="fi-FI" dirty="0" err="1"/>
              <a:t>Nations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led </a:t>
            </a:r>
            <a:r>
              <a:rPr lang="fi-FI" dirty="0" err="1"/>
              <a:t>by</a:t>
            </a:r>
            <a:r>
              <a:rPr lang="fi-FI" dirty="0"/>
              <a:t> Gro Harlem Brundtland in 1987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report</a:t>
            </a:r>
            <a:r>
              <a:rPr lang="fi-FI" dirty="0"/>
              <a:t> “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common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”</a:t>
            </a:r>
          </a:p>
          <a:p>
            <a:pPr lvl="1"/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known</a:t>
            </a:r>
            <a:r>
              <a:rPr lang="fi-FI" dirty="0"/>
              <a:t> as </a:t>
            </a:r>
            <a:r>
              <a:rPr lang="fi-FI" dirty="0" err="1"/>
              <a:t>the</a:t>
            </a:r>
            <a:r>
              <a:rPr lang="fi-FI" dirty="0"/>
              <a:t> Brundtland </a:t>
            </a:r>
            <a:r>
              <a:rPr lang="fi-FI" dirty="0" err="1"/>
              <a:t>report</a:t>
            </a:r>
            <a:endParaRPr lang="fi-FI" dirty="0"/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998295" y="3771107"/>
            <a:ext cx="8467252" cy="16449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160729" tIns="160729" rIns="160729" bIns="160729" anchor="ctr">
            <a:prstTxWarp prst="textNoShape">
              <a:avLst/>
            </a:prstTxWarp>
          </a:bodyPr>
          <a:lstStyle/>
          <a:p>
            <a:pPr algn="ctr">
              <a:spcBef>
                <a:spcPts val="2250"/>
              </a:spcBef>
              <a:defRPr/>
            </a:pPr>
            <a:r>
              <a:rPr lang="en-US" sz="2800" dirty="0">
                <a:solidFill>
                  <a:srgbClr val="1F3943"/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  <a:sym typeface="Myriad Pro" charset="0"/>
              </a:rPr>
              <a:t>“development that meets the needs of the present without compromising the ability of future generations to meet their own needs”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25642" y="3771107"/>
            <a:ext cx="2089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these needs and who defines them?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7611A0-D386-B74D-BA80-1F555F0042D6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039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Chemicals</a:t>
            </a:r>
            <a:endParaRPr lang="fi-FI" dirty="0"/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 rot="251929">
            <a:off x="8776241" y="640091"/>
            <a:ext cx="1740478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60729" tIns="160729" rIns="160729" bIns="160729" anchor="ctr">
            <a:prstTxWarp prst="textNoShape">
              <a:avLst/>
            </a:prstTxWarp>
          </a:bodyPr>
          <a:lstStyle/>
          <a:p>
            <a:pPr>
              <a:spcBef>
                <a:spcPts val="2250"/>
              </a:spcBef>
              <a:defRPr/>
            </a:pPr>
            <a:r>
              <a:rPr lang="en-US" sz="2000" dirty="0">
                <a:solidFill>
                  <a:srgbClr val="1F3943"/>
                </a:solidFill>
                <a:latin typeface="Arial Narrow" panose="020B0604020202020204" pitchFamily="34" charset="0"/>
                <a:ea typeface="Myriad Pro" charset="0"/>
                <a:cs typeface="Arial Narrow" panose="020B0604020202020204" pitchFamily="34" charset="0"/>
                <a:sym typeface="Myriad Pro" charset="0"/>
              </a:rPr>
              <a:t>Who should monitor and control?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7D001-A7BD-C94B-9BEE-C891A5238811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D9152-E989-394E-BC6D-700E50561038}"/>
              </a:ext>
            </a:extLst>
          </p:cNvPr>
          <p:cNvSpPr txBox="1"/>
          <p:nvPr/>
        </p:nvSpPr>
        <p:spPr>
          <a:xfrm>
            <a:off x="1798820" y="1471426"/>
            <a:ext cx="6943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/>
              <a:t>Health </a:t>
            </a:r>
            <a:r>
              <a:rPr lang="fi-FI" sz="3600" dirty="0" err="1"/>
              <a:t>problems</a:t>
            </a:r>
            <a:r>
              <a:rPr lang="fi-FI" sz="3600" dirty="0"/>
              <a:t> </a:t>
            </a:r>
            <a:r>
              <a:rPr lang="fi-FI" sz="3600" dirty="0" err="1"/>
              <a:t>caused</a:t>
            </a:r>
            <a:r>
              <a:rPr lang="fi-FI" sz="3600" dirty="0"/>
              <a:t> </a:t>
            </a:r>
            <a:r>
              <a:rPr lang="fi-FI" sz="3600" dirty="0" err="1"/>
              <a:t>by</a:t>
            </a:r>
            <a:r>
              <a:rPr lang="fi-FI" sz="3600" dirty="0"/>
              <a:t> </a:t>
            </a:r>
            <a:r>
              <a:rPr lang="fi-FI" sz="3600" dirty="0" err="1"/>
              <a:t>toxic</a:t>
            </a:r>
            <a:r>
              <a:rPr lang="fi-FI" sz="3600" dirty="0"/>
              <a:t> </a:t>
            </a:r>
            <a:r>
              <a:rPr lang="fi-FI" sz="3600" dirty="0" err="1"/>
              <a:t>chemicals</a:t>
            </a:r>
            <a:r>
              <a:rPr lang="fi-FI" sz="3600" dirty="0"/>
              <a:t> </a:t>
            </a:r>
            <a:r>
              <a:rPr lang="fi-FI" sz="3600" dirty="0" err="1"/>
              <a:t>are</a:t>
            </a:r>
            <a:r>
              <a:rPr lang="fi-FI" sz="3600" dirty="0"/>
              <a:t> </a:t>
            </a:r>
            <a:r>
              <a:rPr lang="fi-FI" sz="3600" dirty="0" err="1"/>
              <a:t>reported</a:t>
            </a:r>
            <a:r>
              <a:rPr lang="fi-FI" sz="3600" dirty="0"/>
              <a:t> </a:t>
            </a:r>
            <a:r>
              <a:rPr lang="fi-FI" sz="3600" dirty="0" err="1"/>
              <a:t>from</a:t>
            </a:r>
            <a:r>
              <a:rPr lang="fi-FI" sz="3600" dirty="0"/>
              <a:t> </a:t>
            </a:r>
            <a:r>
              <a:rPr lang="fi-FI" sz="3600" dirty="0" err="1"/>
              <a:t>many</a:t>
            </a:r>
            <a:r>
              <a:rPr lang="fi-FI" sz="3600" dirty="0"/>
              <a:t> </a:t>
            </a:r>
            <a:r>
              <a:rPr lang="fi-FI" sz="3600" dirty="0" err="1"/>
              <a:t>industrial</a:t>
            </a:r>
            <a:r>
              <a:rPr lang="fi-FI" sz="3600" dirty="0"/>
              <a:t> </a:t>
            </a:r>
            <a:r>
              <a:rPr lang="fi-FI" sz="3600" dirty="0" err="1"/>
              <a:t>sectors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790110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E-waste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FE7A78-3B9E-1E41-9CEC-14DAC3699FD4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B9358-5324-E54F-A3AA-4243C2053057}"/>
              </a:ext>
            </a:extLst>
          </p:cNvPr>
          <p:cNvSpPr txBox="1"/>
          <p:nvPr/>
        </p:nvSpPr>
        <p:spPr>
          <a:xfrm>
            <a:off x="1798820" y="1471426"/>
            <a:ext cx="6943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/>
              <a:t>Old </a:t>
            </a:r>
            <a:r>
              <a:rPr lang="fi-FI" sz="3600" dirty="0" err="1"/>
              <a:t>electronic</a:t>
            </a:r>
            <a:r>
              <a:rPr lang="fi-FI" sz="3600" dirty="0"/>
              <a:t> and </a:t>
            </a:r>
            <a:r>
              <a:rPr lang="fi-FI" sz="3600" dirty="0" err="1"/>
              <a:t>electric</a:t>
            </a:r>
            <a:r>
              <a:rPr lang="fi-FI" sz="3600" dirty="0"/>
              <a:t> </a:t>
            </a:r>
            <a:r>
              <a:rPr lang="fi-FI" sz="3600" dirty="0" err="1"/>
              <a:t>devices</a:t>
            </a:r>
            <a:r>
              <a:rPr lang="fi-FI" sz="3600" dirty="0"/>
              <a:t> </a:t>
            </a:r>
            <a:r>
              <a:rPr lang="fi-FI" sz="3600" dirty="0" err="1"/>
              <a:t>are</a:t>
            </a:r>
            <a:r>
              <a:rPr lang="fi-FI" sz="3600" dirty="0"/>
              <a:t> </a:t>
            </a:r>
            <a:r>
              <a:rPr lang="fi-FI" sz="3600" dirty="0" err="1"/>
              <a:t>shipped</a:t>
            </a:r>
            <a:r>
              <a:rPr lang="fi-FI" sz="3600" dirty="0"/>
              <a:t> to </a:t>
            </a:r>
            <a:r>
              <a:rPr lang="fi-FI" sz="3600" dirty="0" err="1"/>
              <a:t>poor</a:t>
            </a:r>
            <a:r>
              <a:rPr lang="fi-FI" sz="3600" dirty="0"/>
              <a:t> </a:t>
            </a:r>
            <a:r>
              <a:rPr lang="fi-FI" sz="3600" dirty="0" err="1"/>
              <a:t>countries</a:t>
            </a:r>
            <a:r>
              <a:rPr lang="fi-FI" sz="3600" dirty="0"/>
              <a:t>, </a:t>
            </a:r>
            <a:r>
              <a:rPr lang="fi-FI" sz="3600" dirty="0" err="1"/>
              <a:t>where</a:t>
            </a:r>
            <a:r>
              <a:rPr lang="fi-FI" sz="3600" dirty="0"/>
              <a:t> </a:t>
            </a:r>
            <a:r>
              <a:rPr lang="fi-FI" sz="3600" dirty="0" err="1"/>
              <a:t>they</a:t>
            </a:r>
            <a:r>
              <a:rPr lang="fi-FI" sz="3600" dirty="0"/>
              <a:t> </a:t>
            </a:r>
            <a:r>
              <a:rPr lang="fi-FI" sz="3600" dirty="0" err="1"/>
              <a:t>are</a:t>
            </a:r>
            <a:r>
              <a:rPr lang="fi-FI" sz="3600" dirty="0"/>
              <a:t> </a:t>
            </a:r>
            <a:r>
              <a:rPr lang="fi-FI" sz="3600" dirty="0" err="1"/>
              <a:t>disassembled</a:t>
            </a:r>
            <a:r>
              <a:rPr lang="fi-FI" sz="3600" dirty="0"/>
              <a:t>, </a:t>
            </a:r>
            <a:r>
              <a:rPr lang="fi-FI" sz="3600" dirty="0" err="1"/>
              <a:t>causing</a:t>
            </a:r>
            <a:r>
              <a:rPr lang="fi-FI" sz="3600" dirty="0"/>
              <a:t> </a:t>
            </a:r>
            <a:r>
              <a:rPr lang="fi-FI" sz="3600" dirty="0" err="1"/>
              <a:t>health</a:t>
            </a:r>
            <a:r>
              <a:rPr lang="fi-FI" sz="3600" dirty="0"/>
              <a:t> </a:t>
            </a:r>
            <a:r>
              <a:rPr lang="fi-FI" sz="3600" dirty="0" err="1"/>
              <a:t>problems</a:t>
            </a:r>
            <a:endParaRPr lang="fi-FI" sz="36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6F5BD51-7025-7847-8F2A-0E681BBEDF0B}"/>
              </a:ext>
            </a:extLst>
          </p:cNvPr>
          <p:cNvSpPr>
            <a:spLocks/>
          </p:cNvSpPr>
          <p:nvPr/>
        </p:nvSpPr>
        <p:spPr bwMode="auto">
          <a:xfrm rot="251929">
            <a:off x="8776241" y="640091"/>
            <a:ext cx="1740478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60729" tIns="160729" rIns="160729" bIns="160729" anchor="ctr">
            <a:prstTxWarp prst="textNoShape">
              <a:avLst/>
            </a:prstTxWarp>
          </a:bodyPr>
          <a:lstStyle/>
          <a:p>
            <a:pPr>
              <a:spcBef>
                <a:spcPts val="2250"/>
              </a:spcBef>
              <a:defRPr/>
            </a:pPr>
            <a:r>
              <a:rPr lang="en-US" sz="2000" dirty="0">
                <a:solidFill>
                  <a:srgbClr val="1F3943"/>
                </a:solidFill>
                <a:latin typeface="Arial Narrow" panose="020B0604020202020204" pitchFamily="34" charset="0"/>
                <a:ea typeface="Myriad Pro" charset="0"/>
                <a:cs typeface="Arial Narrow" panose="020B0604020202020204" pitchFamily="34" charset="0"/>
                <a:sym typeface="Myriad Pro" charset="0"/>
              </a:rPr>
              <a:t>Who should monitor and control?</a:t>
            </a:r>
          </a:p>
        </p:txBody>
      </p:sp>
    </p:spTree>
    <p:extLst>
      <p:ext uri="{BB962C8B-B14F-4D97-AF65-F5344CB8AC3E}">
        <p14:creationId xmlns:p14="http://schemas.microsoft.com/office/powerpoint/2010/main" val="1154153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Child labour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 rot="21115139">
            <a:off x="8473350" y="2000895"/>
            <a:ext cx="1898513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60729" tIns="160729" rIns="160729" bIns="160729" anchor="ctr">
            <a:prstTxWarp prst="textNoShape">
              <a:avLst/>
            </a:prstTxWarp>
          </a:bodyPr>
          <a:lstStyle/>
          <a:p>
            <a:pPr>
              <a:spcBef>
                <a:spcPts val="2250"/>
              </a:spcBef>
              <a:defRPr/>
            </a:pPr>
            <a:r>
              <a:rPr lang="en-US" sz="2000" dirty="0">
                <a:solidFill>
                  <a:srgbClr val="1F3943"/>
                </a:solidFill>
                <a:latin typeface="Arial Narrow" panose="020B0604020202020204" pitchFamily="34" charset="0"/>
                <a:ea typeface="Myriad Pro" charset="0"/>
                <a:cs typeface="Arial Narrow" panose="020B0604020202020204" pitchFamily="34" charset="0"/>
                <a:sym typeface="Myriad Pro" charset="0"/>
              </a:rPr>
              <a:t>What are the alternatives?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E0423-CDE3-3F49-A3D9-10080CBF3B61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4D56A-42A4-3F48-AAF9-963ABF9C5B8A}"/>
              </a:ext>
            </a:extLst>
          </p:cNvPr>
          <p:cNvSpPr txBox="1"/>
          <p:nvPr/>
        </p:nvSpPr>
        <p:spPr>
          <a:xfrm>
            <a:off x="1798820" y="1471426"/>
            <a:ext cx="6943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/>
              <a:t>In </a:t>
            </a:r>
            <a:r>
              <a:rPr lang="fi-FI" sz="3600" dirty="0" err="1"/>
              <a:t>many</a:t>
            </a:r>
            <a:r>
              <a:rPr lang="fi-FI" sz="3600" dirty="0"/>
              <a:t> </a:t>
            </a:r>
            <a:r>
              <a:rPr lang="fi-FI" sz="3600" dirty="0" err="1"/>
              <a:t>developing</a:t>
            </a:r>
            <a:r>
              <a:rPr lang="fi-FI" sz="3600" dirty="0"/>
              <a:t> </a:t>
            </a:r>
            <a:r>
              <a:rPr lang="fi-FI" sz="3600" dirty="0" err="1"/>
              <a:t>countries</a:t>
            </a:r>
            <a:r>
              <a:rPr lang="fi-FI" sz="3600" dirty="0"/>
              <a:t>, </a:t>
            </a:r>
            <a:r>
              <a:rPr lang="fi-FI" sz="3600" dirty="0" err="1"/>
              <a:t>child</a:t>
            </a:r>
            <a:r>
              <a:rPr lang="fi-FI" sz="3600" dirty="0"/>
              <a:t> labour is </a:t>
            </a:r>
            <a:r>
              <a:rPr lang="fi-FI" sz="3600" dirty="0" err="1"/>
              <a:t>common</a:t>
            </a:r>
            <a:r>
              <a:rPr lang="fi-FI" sz="3600" dirty="0"/>
              <a:t>: </a:t>
            </a:r>
            <a:r>
              <a:rPr lang="fi-FI" sz="3600" dirty="0" err="1"/>
              <a:t>textile</a:t>
            </a:r>
            <a:r>
              <a:rPr lang="fi-FI" sz="3600" dirty="0"/>
              <a:t> </a:t>
            </a:r>
            <a:r>
              <a:rPr lang="fi-FI" sz="3600" dirty="0" err="1"/>
              <a:t>industry</a:t>
            </a:r>
            <a:r>
              <a:rPr lang="fi-FI" sz="3600" dirty="0"/>
              <a:t>, </a:t>
            </a:r>
            <a:r>
              <a:rPr lang="fi-FI" sz="3600" dirty="0" err="1"/>
              <a:t>cocoa</a:t>
            </a:r>
            <a:r>
              <a:rPr lang="fi-FI" sz="3600" dirty="0"/>
              <a:t> </a:t>
            </a:r>
            <a:r>
              <a:rPr lang="fi-FI" sz="3600" dirty="0" err="1"/>
              <a:t>plantations</a:t>
            </a:r>
            <a:r>
              <a:rPr lang="fi-FI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56882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Socially irresponsible companies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 rot="251929">
            <a:off x="9399703" y="2138064"/>
            <a:ext cx="1898513" cy="15879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60729" tIns="160729" rIns="160729" bIns="160729" anchor="ctr">
            <a:prstTxWarp prst="textNoShape">
              <a:avLst/>
            </a:prstTxWarp>
          </a:bodyPr>
          <a:lstStyle/>
          <a:p>
            <a:pPr>
              <a:spcBef>
                <a:spcPts val="2250"/>
              </a:spcBef>
              <a:defRPr/>
            </a:pPr>
            <a:r>
              <a:rPr lang="en-US" sz="2000" dirty="0">
                <a:solidFill>
                  <a:srgbClr val="1F3943"/>
                </a:solidFill>
                <a:latin typeface="Arial Narrow" panose="020B0604020202020204" pitchFamily="34" charset="0"/>
                <a:ea typeface="Myriad Pro" charset="0"/>
                <a:cs typeface="Arial Narrow" panose="020B0604020202020204" pitchFamily="34" charset="0"/>
                <a:sym typeface="Myriad Pro" charset="0"/>
              </a:rPr>
              <a:t>Fact or fiction abouth the Finnish oil company?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1126D0-7291-E141-8739-14A95B8B8F44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6D5E0-B395-9E4D-817F-36B57E11DCBF}"/>
              </a:ext>
            </a:extLst>
          </p:cNvPr>
          <p:cNvSpPr txBox="1"/>
          <p:nvPr/>
        </p:nvSpPr>
        <p:spPr>
          <a:xfrm>
            <a:off x="1798820" y="1471426"/>
            <a:ext cx="6943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/>
              <a:t>Neste </a:t>
            </a:r>
            <a:r>
              <a:rPr lang="fi-FI" sz="3600" dirty="0" err="1"/>
              <a:t>Oil</a:t>
            </a:r>
            <a:r>
              <a:rPr lang="fi-FI" sz="3600" dirty="0"/>
              <a:t> </a:t>
            </a:r>
            <a:r>
              <a:rPr lang="fi-FI" sz="3600" dirty="0" err="1"/>
              <a:t>accused</a:t>
            </a:r>
            <a:r>
              <a:rPr lang="fi-FI" sz="3600" dirty="0"/>
              <a:t> of </a:t>
            </a:r>
            <a:r>
              <a:rPr lang="fi-FI" sz="3600" dirty="0" err="1"/>
              <a:t>unsustainable</a:t>
            </a:r>
            <a:r>
              <a:rPr lang="fi-FI" sz="3600" dirty="0"/>
              <a:t> </a:t>
            </a:r>
            <a:r>
              <a:rPr lang="fi-FI" sz="3600" dirty="0" err="1"/>
              <a:t>use</a:t>
            </a:r>
            <a:r>
              <a:rPr lang="fi-FI" sz="3600" dirty="0"/>
              <a:t> of </a:t>
            </a:r>
            <a:r>
              <a:rPr lang="fi-FI" sz="3600" dirty="0" err="1"/>
              <a:t>palm</a:t>
            </a:r>
            <a:r>
              <a:rPr lang="fi-FI" sz="3600" dirty="0"/>
              <a:t> </a:t>
            </a:r>
            <a:r>
              <a:rPr lang="fi-FI" sz="3600" dirty="0" err="1"/>
              <a:t>oil</a:t>
            </a:r>
            <a:endParaRPr lang="fi-FI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>
                <a:hlinkClick r:id="rId2"/>
              </a:rPr>
              <a:t>https://yle.fi/uutiset/osasto/news/greenpeace_neste_oil_among_most_evil_companies/5304673</a:t>
            </a:r>
            <a:r>
              <a:rPr lang="fi-FI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18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624"/>
          </a:xfrm>
        </p:spPr>
        <p:txBody>
          <a:bodyPr/>
          <a:lstStyle/>
          <a:p>
            <a:r>
              <a:rPr lang="en-US"/>
              <a:t>Workers’ rights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 rot="251929">
            <a:off x="8787095" y="1236102"/>
            <a:ext cx="1695680" cy="1285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60729" tIns="160729" rIns="160729" bIns="160729" anchor="ctr">
            <a:prstTxWarp prst="textNoShape">
              <a:avLst/>
            </a:prstTxWarp>
          </a:bodyPr>
          <a:lstStyle/>
          <a:p>
            <a:pPr>
              <a:spcBef>
                <a:spcPts val="2250"/>
              </a:spcBef>
              <a:defRPr/>
            </a:pPr>
            <a:r>
              <a:rPr lang="en-US" sz="2000" dirty="0">
                <a:solidFill>
                  <a:srgbClr val="1F3943"/>
                </a:solidFill>
                <a:latin typeface="Arial Narrow" panose="020B0604020202020204" pitchFamily="34" charset="0"/>
                <a:ea typeface="Myriad Pro" charset="0"/>
                <a:cs typeface="Arial Narrow" panose="020B0604020202020204" pitchFamily="34" charset="0"/>
                <a:sym typeface="Myriad Pro" charset="0"/>
              </a:rPr>
              <a:t>Should we boycott these companies?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5E3B2-01A3-0B44-A5DA-85394A5A82A3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252BE-9278-5548-A5DA-29F5B6DC0F20}"/>
              </a:ext>
            </a:extLst>
          </p:cNvPr>
          <p:cNvSpPr txBox="1"/>
          <p:nvPr/>
        </p:nvSpPr>
        <p:spPr>
          <a:xfrm>
            <a:off x="1798820" y="1471426"/>
            <a:ext cx="6943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err="1"/>
              <a:t>Many</a:t>
            </a:r>
            <a:r>
              <a:rPr lang="fi-FI" sz="3600" dirty="0"/>
              <a:t> </a:t>
            </a:r>
            <a:r>
              <a:rPr lang="fi-FI" sz="3600" dirty="0" err="1"/>
              <a:t>well-known</a:t>
            </a:r>
            <a:r>
              <a:rPr lang="fi-FI" sz="3600" dirty="0"/>
              <a:t> </a:t>
            </a:r>
            <a:r>
              <a:rPr lang="fi-FI" sz="3600" dirty="0" err="1"/>
              <a:t>brands</a:t>
            </a:r>
            <a:r>
              <a:rPr lang="fi-FI" sz="3600" dirty="0"/>
              <a:t>, </a:t>
            </a:r>
            <a:r>
              <a:rPr lang="fi-FI" sz="3600" dirty="0" err="1"/>
              <a:t>e.g</a:t>
            </a:r>
            <a:r>
              <a:rPr lang="fi-FI" sz="3600" dirty="0"/>
              <a:t>. Nike, Apple, Nokia, </a:t>
            </a:r>
            <a:r>
              <a:rPr lang="fi-FI" sz="3600" dirty="0" err="1"/>
              <a:t>have</a:t>
            </a:r>
            <a:r>
              <a:rPr lang="fi-FI" sz="3600" dirty="0"/>
              <a:t> </a:t>
            </a:r>
            <a:r>
              <a:rPr lang="fi-FI" sz="3600" dirty="0" err="1"/>
              <a:t>been</a:t>
            </a:r>
            <a:r>
              <a:rPr lang="fi-FI" sz="3600" dirty="0"/>
              <a:t> </a:t>
            </a:r>
            <a:r>
              <a:rPr lang="fi-FI" sz="3600" dirty="0" err="1"/>
              <a:t>connected</a:t>
            </a:r>
            <a:r>
              <a:rPr lang="fi-FI" sz="3600" dirty="0"/>
              <a:t> </a:t>
            </a:r>
            <a:r>
              <a:rPr lang="fi-FI" sz="3600" dirty="0" err="1"/>
              <a:t>with</a:t>
            </a:r>
            <a:r>
              <a:rPr lang="fi-FI" sz="3600" dirty="0"/>
              <a:t> </a:t>
            </a:r>
            <a:r>
              <a:rPr lang="fi-FI" sz="3600" dirty="0" err="1"/>
              <a:t>workers</a:t>
            </a:r>
            <a:r>
              <a:rPr lang="fi-FI" sz="3600" dirty="0"/>
              <a:t>’ </a:t>
            </a:r>
            <a:r>
              <a:rPr lang="fi-FI" sz="3600" dirty="0" err="1"/>
              <a:t>rights</a:t>
            </a:r>
            <a:r>
              <a:rPr lang="fi-FI" sz="3600" dirty="0"/>
              <a:t> </a:t>
            </a:r>
            <a:r>
              <a:rPr lang="fi-FI" sz="3600" dirty="0" err="1"/>
              <a:t>violations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509487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191" y="365125"/>
            <a:ext cx="10690609" cy="18053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/>
              <a:t>Are we borrowing </a:t>
            </a:r>
            <a:br>
              <a:rPr lang="en-US"/>
            </a:br>
            <a:r>
              <a:rPr lang="en-US"/>
              <a:t>from the future </a:t>
            </a:r>
            <a:br>
              <a:rPr lang="en-US"/>
            </a:br>
            <a:r>
              <a:rPr lang="en-US"/>
              <a:t>generations?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1150874" y="2970843"/>
            <a:ext cx="5775451" cy="916313"/>
          </a:xfrm>
          <a:prstGeom prst="rect">
            <a:avLst/>
          </a:prstGeom>
          <a:solidFill>
            <a:srgbClr val="FFFF00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60729" tIns="160729" rIns="160729" bIns="160729" anchor="ctr">
            <a:prstTxWarp prst="textNoShape">
              <a:avLst/>
            </a:prstTxWarp>
          </a:bodyPr>
          <a:lstStyle/>
          <a:p>
            <a:pPr>
              <a:spcBef>
                <a:spcPts val="2250"/>
              </a:spcBef>
              <a:defRPr/>
            </a:pPr>
            <a:r>
              <a:rPr lang="en-US" sz="3200" dirty="0">
                <a:solidFill>
                  <a:srgbClr val="1F3943"/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  <a:sym typeface="Myriad Pro" charset="0"/>
                <a:hlinkClick r:id="rId2"/>
              </a:rPr>
              <a:t>http://www.overshootday.org/</a:t>
            </a:r>
            <a:endParaRPr lang="en-US" sz="3200" dirty="0">
              <a:solidFill>
                <a:srgbClr val="1F3943"/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  <a:sym typeface="Myriad Pro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9659-AA61-D846-90C2-F0CFCA80B164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47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Welfare = consumption?</a:t>
            </a:r>
            <a:br>
              <a:rPr lang="en-US" dirty="0"/>
            </a:br>
            <a:r>
              <a:rPr lang="en-US" dirty="0"/>
              <a:t>How to solve this formula?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4921" y="2214021"/>
            <a:ext cx="2973338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economy is based on continuous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8946" y="2214021"/>
            <a:ext cx="2973338" cy="255454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Earth’s limited resources prevent continuous growth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9034" y="2788429"/>
            <a:ext cx="1333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B387AD-D1CD-9B40-A385-04A595D18913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5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318"/>
            <a:ext cx="10736664" cy="107604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Decoupling: </a:t>
            </a:r>
            <a:r>
              <a:rPr lang="en-GB" sz="3600" dirty="0"/>
              <a:t>how to disconnect welfare from the use of natural resources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E3E2B0-BEB3-A747-90D0-64F2A66A00D2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BF6262-5AD2-CF40-A501-BFED32E69B59}"/>
              </a:ext>
            </a:extLst>
          </p:cNvPr>
          <p:cNvSpPr txBox="1"/>
          <p:nvPr/>
        </p:nvSpPr>
        <p:spPr>
          <a:xfrm>
            <a:off x="2068643" y="2173574"/>
            <a:ext cx="8079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hlinkClick r:id="rId2"/>
              </a:rPr>
              <a:t>https://www.sitra.fi/en/blogs/sustainable-development-and-challenges-decoupling/</a:t>
            </a:r>
            <a:endParaRPr lang="fi-FI" sz="2800" dirty="0"/>
          </a:p>
          <a:p>
            <a:endParaRPr lang="fi-FI" sz="2800" dirty="0"/>
          </a:p>
          <a:p>
            <a:r>
              <a:rPr lang="fi-FI" sz="2800" dirty="0">
                <a:hlinkClick r:id="rId3"/>
              </a:rPr>
              <a:t>https://www.researchgate.net/figure/The-two-aspects-of-decoupling_fig1_304898417</a:t>
            </a: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099490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Task</a:t>
            </a:r>
            <a:r>
              <a:rPr lang="fi-FI" dirty="0"/>
              <a:t> 2: </a:t>
            </a:r>
            <a:r>
              <a:rPr lang="fi-FI" dirty="0" err="1"/>
              <a:t>Decoupling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Group </a:t>
            </a:r>
            <a:r>
              <a:rPr lang="fi-FI" dirty="0" err="1"/>
              <a:t>work</a:t>
            </a:r>
            <a:r>
              <a:rPr lang="fi-FI" dirty="0"/>
              <a:t>, 5 </a:t>
            </a:r>
            <a:r>
              <a:rPr lang="fi-FI" dirty="0" err="1"/>
              <a:t>minutes</a:t>
            </a:r>
            <a:endParaRPr lang="fi-FI" dirty="0"/>
          </a:p>
          <a:p>
            <a:r>
              <a:rPr lang="fi-FI" dirty="0"/>
              <a:t>Is </a:t>
            </a:r>
            <a:r>
              <a:rPr lang="fi-FI" dirty="0" err="1"/>
              <a:t>decoupling</a:t>
            </a:r>
            <a:r>
              <a:rPr lang="fi-FI" dirty="0"/>
              <a:t> </a:t>
            </a:r>
            <a:r>
              <a:rPr lang="fi-FI" dirty="0" err="1"/>
              <a:t>possible</a:t>
            </a:r>
            <a:r>
              <a:rPr lang="fi-FI" dirty="0"/>
              <a:t>? Can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create</a:t>
            </a:r>
            <a:r>
              <a:rPr lang="fi-FI" dirty="0"/>
              <a:t> </a:t>
            </a:r>
            <a:r>
              <a:rPr lang="fi-FI" dirty="0" err="1"/>
              <a:t>welfare</a:t>
            </a:r>
            <a:r>
              <a:rPr lang="fi-FI" dirty="0"/>
              <a:t> and </a:t>
            </a:r>
            <a:r>
              <a:rPr lang="fi-FI" dirty="0" err="1"/>
              <a:t>well-being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natural</a:t>
            </a:r>
            <a:r>
              <a:rPr lang="fi-FI" dirty="0"/>
              <a:t> </a:t>
            </a:r>
            <a:r>
              <a:rPr lang="fi-FI" dirty="0" err="1"/>
              <a:t>resources</a:t>
            </a:r>
            <a:r>
              <a:rPr lang="fi-FI" dirty="0"/>
              <a:t> and </a:t>
            </a:r>
            <a:r>
              <a:rPr lang="fi-FI" dirty="0" err="1"/>
              <a:t>less</a:t>
            </a:r>
            <a:r>
              <a:rPr lang="fi-FI" dirty="0"/>
              <a:t> money?</a:t>
            </a:r>
          </a:p>
          <a:p>
            <a:r>
              <a:rPr lang="fi-FI" dirty="0" err="1"/>
              <a:t>Discuss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and </a:t>
            </a:r>
            <a:r>
              <a:rPr lang="fi-FI" dirty="0" err="1"/>
              <a:t>present</a:t>
            </a:r>
            <a:r>
              <a:rPr lang="fi-FI" dirty="0"/>
              <a:t> </a:t>
            </a:r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observations</a:t>
            </a:r>
            <a:r>
              <a:rPr lang="fi-FI" dirty="0"/>
              <a:t>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875998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A63C-FB54-3142-880F-D5C68E67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Learning </a:t>
            </a:r>
            <a:r>
              <a:rPr lang="fi-FI" dirty="0" err="1"/>
              <a:t>diary</a:t>
            </a:r>
            <a:r>
              <a:rPr lang="fi-FI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708F6-18D5-1D4A-8052-762ED3CC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summarize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main </a:t>
            </a:r>
            <a:r>
              <a:rPr lang="fi-FI" dirty="0" err="1"/>
              <a:t>points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lecture</a:t>
            </a:r>
            <a:r>
              <a:rPr lang="fi-FI" dirty="0"/>
              <a:t>.</a:t>
            </a:r>
          </a:p>
          <a:p>
            <a:r>
              <a:rPr lang="fi-FI" dirty="0" err="1"/>
              <a:t>Search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internet for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definitions</a:t>
            </a:r>
            <a:r>
              <a:rPr lang="fi-FI" dirty="0"/>
              <a:t> of </a:t>
            </a:r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. Is </a:t>
            </a: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common</a:t>
            </a:r>
            <a:r>
              <a:rPr lang="fi-FI" dirty="0"/>
              <a:t> </a:t>
            </a:r>
            <a:r>
              <a:rPr lang="fi-FI" dirty="0" err="1"/>
              <a:t>themes</a:t>
            </a:r>
            <a:r>
              <a:rPr lang="fi-FI" dirty="0"/>
              <a:t>? </a:t>
            </a:r>
            <a:r>
              <a:rPr lang="fi-FI" dirty="0" err="1"/>
              <a:t>Which</a:t>
            </a:r>
            <a:r>
              <a:rPr lang="fi-FI" dirty="0"/>
              <a:t> is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favourite</a:t>
            </a:r>
            <a:r>
              <a:rPr lang="fi-FI" dirty="0"/>
              <a:t>?</a:t>
            </a:r>
          </a:p>
          <a:p>
            <a:r>
              <a:rPr lang="fi-FI" dirty="0"/>
              <a:t>Write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views</a:t>
            </a:r>
            <a:r>
              <a:rPr lang="fi-FI" dirty="0"/>
              <a:t> on </a:t>
            </a:r>
            <a:r>
              <a:rPr lang="fi-FI" dirty="0" err="1"/>
              <a:t>Task</a:t>
            </a:r>
            <a:r>
              <a:rPr lang="fi-FI" dirty="0"/>
              <a:t> 1 and </a:t>
            </a:r>
            <a:r>
              <a:rPr lang="fi-FI" dirty="0" err="1"/>
              <a:t>Task</a:t>
            </a:r>
            <a:r>
              <a:rPr lang="fi-FI" dirty="0"/>
              <a:t> 2.</a:t>
            </a:r>
          </a:p>
          <a:p>
            <a:endParaRPr lang="fi-FI" dirty="0"/>
          </a:p>
          <a:p>
            <a:r>
              <a:rPr lang="fi-FI" dirty="0" err="1"/>
              <a:t>Length</a:t>
            </a:r>
            <a:r>
              <a:rPr lang="fi-FI" dirty="0"/>
              <a:t> of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max</a:t>
            </a:r>
            <a:r>
              <a:rPr lang="fi-FI" dirty="0"/>
              <a:t>. 1 </a:t>
            </a:r>
            <a:r>
              <a:rPr lang="fi-FI" dirty="0" err="1"/>
              <a:t>page</a:t>
            </a:r>
            <a:r>
              <a:rPr lang="fi-FI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967A7-AB40-D14A-B36A-75D77E47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52B2B-C33C-7645-AB99-7E090826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0672-2F09-B140-A966-2F898BDD963E}" type="datetime1">
              <a:rPr lang="fi-FI" smtClean="0"/>
              <a:t>27.4.2020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DA6BC-D761-A848-8E34-80C5A6B9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29C0-4448-B34E-A2A4-F15E625B85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00204"/>
            <a:ext cx="10515600" cy="88786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4100" dirty="0">
                <a:ea typeface="+mj-ea"/>
              </a:rPr>
              <a:t>Dimensions of sustainability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83769" y="1295400"/>
            <a:ext cx="5224463" cy="158115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txBody>
          <a:bodyPr vert="horz" lIns="133941" tIns="133941" rIns="133941" bIns="133941" rtlCol="0">
            <a:normAutofit/>
          </a:bodyPr>
          <a:lstStyle/>
          <a:p>
            <a:pPr fontAlgn="auto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None/>
              <a:tabLst>
                <a:tab pos="2884488" algn="l"/>
              </a:tabLst>
              <a:defRPr/>
            </a:pPr>
            <a:r>
              <a:rPr lang="fi-FI" b="1" dirty="0" err="1">
                <a:ea typeface="Myriad Pro Bold Cond" charset="0"/>
                <a:cs typeface="Myriad Pro Bold Cond" charset="0"/>
              </a:rPr>
              <a:t>Social</a:t>
            </a:r>
            <a:r>
              <a:rPr lang="fi-FI" b="1" dirty="0">
                <a:ea typeface="Myriad Pro Bold Cond" charset="0"/>
                <a:cs typeface="Myriad Pro Bold Cond" charset="0"/>
              </a:rPr>
              <a:t>	</a:t>
            </a:r>
            <a:r>
              <a:rPr lang="fi-FI" b="1" dirty="0" err="1">
                <a:ea typeface="Myriad Pro Bold Cond" charset="0"/>
                <a:cs typeface="Myriad Pro Bold Cond" charset="0"/>
              </a:rPr>
              <a:t>Cultural</a:t>
            </a:r>
            <a:endParaRPr lang="fi-FI" b="1" dirty="0">
              <a:ea typeface="+mn-ea"/>
            </a:endParaRPr>
          </a:p>
          <a:p>
            <a:pPr marL="177800" lvl="1" indent="-177800">
              <a:spcBef>
                <a:spcPts val="844"/>
              </a:spcBef>
              <a:buClr>
                <a:schemeClr val="tx1"/>
              </a:buClr>
              <a:defRPr/>
            </a:pPr>
            <a:r>
              <a:rPr lang="fi-FI" sz="22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</a:rPr>
              <a:t>human</a:t>
            </a:r>
            <a:r>
              <a:rPr lang="fi-FI" sz="2200" dirty="0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</a:rPr>
              <a:t> </a:t>
            </a:r>
            <a:r>
              <a:rPr lang="fi-FI" sz="22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</a:rPr>
              <a:t>rights</a:t>
            </a:r>
            <a:r>
              <a:rPr lang="fi-FI" sz="2200" dirty="0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</a:rPr>
              <a:t> </a:t>
            </a:r>
            <a:r>
              <a:rPr lang="fi-FI" sz="22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</a:rPr>
              <a:t>incl</a:t>
            </a:r>
            <a:r>
              <a:rPr lang="fi-FI" sz="2200" dirty="0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</a:rPr>
              <a:t>. culture, </a:t>
            </a:r>
            <a:r>
              <a:rPr lang="fi-FI" sz="22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</a:rPr>
              <a:t>minorities</a:t>
            </a:r>
            <a:r>
              <a:rPr lang="fi-FI" sz="2200" dirty="0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</a:rPr>
              <a:t> etc.</a:t>
            </a:r>
          </a:p>
          <a:p>
            <a:pPr marL="177800" lvl="1" indent="-177800">
              <a:spcBef>
                <a:spcPts val="844"/>
              </a:spcBef>
              <a:buClr>
                <a:schemeClr val="tx1"/>
              </a:buClr>
              <a:defRPr/>
            </a:pPr>
            <a:r>
              <a:rPr lang="fi-FI" sz="22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</a:rPr>
              <a:t>wellbeing</a:t>
            </a:r>
            <a:r>
              <a:rPr lang="fi-FI" sz="2200" dirty="0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</a:rPr>
              <a:t> of </a:t>
            </a:r>
            <a:r>
              <a:rPr lang="fi-FI" sz="22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</a:rPr>
              <a:t>citizens</a:t>
            </a:r>
            <a:endParaRPr lang="fi-FI" sz="2200" dirty="0">
              <a:latin typeface="Calibri" panose="020F0502020204030204" pitchFamily="34" charset="0"/>
              <a:ea typeface="Merriweather" charset="0"/>
              <a:cs typeface="Calibri" panose="020F0502020204030204" pitchFamily="34" charset="0"/>
            </a:endParaRP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1014884" y="3719514"/>
            <a:ext cx="4831879" cy="17938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33941" tIns="133941" rIns="133941" bIns="133941" anchor="ctr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fi-FI" sz="2800" b="1" dirty="0" err="1">
                <a:solidFill>
                  <a:srgbClr val="194C00"/>
                </a:solidFill>
                <a:latin typeface="Calibri" panose="020F0502020204030204" pitchFamily="34" charset="0"/>
                <a:ea typeface="Myriad Pro Bold Cond" charset="0"/>
                <a:cs typeface="Myriad Pro Bold Cond" charset="0"/>
                <a:sym typeface="Myriad Pro Bold Cond" charset="0"/>
              </a:rPr>
              <a:t>Environmental</a:t>
            </a:r>
            <a:endParaRPr lang="fi-FI" sz="2800" b="1" dirty="0">
              <a:solidFill>
                <a:srgbClr val="194C00"/>
              </a:solidFill>
              <a:latin typeface="Calibri" panose="020F0502020204030204" pitchFamily="34" charset="0"/>
              <a:ea typeface="Myriad Pro Bold Cond" charset="0"/>
              <a:cs typeface="Myriad Pro Bold Cond" charset="0"/>
              <a:sym typeface="Myriad Pro" charset="0"/>
            </a:endParaRPr>
          </a:p>
          <a:p>
            <a:pPr marL="177800" lvl="1" indent="-177800">
              <a:lnSpc>
                <a:spcPct val="90000"/>
              </a:lnSpc>
              <a:spcBef>
                <a:spcPts val="844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Char char="§"/>
              <a:defRPr/>
            </a:pPr>
            <a:r>
              <a:rPr lang="fi-FI" sz="20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  <a:sym typeface="Myriad Pro" charset="0"/>
              </a:rPr>
              <a:t>resources</a:t>
            </a:r>
            <a:r>
              <a:rPr lang="fi-FI" sz="2000" dirty="0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  <a:sym typeface="Myriad Pro" charset="0"/>
              </a:rPr>
              <a:t>, </a:t>
            </a:r>
            <a:r>
              <a:rPr lang="fi-FI" sz="20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  <a:sym typeface="Myriad Pro" charset="0"/>
              </a:rPr>
              <a:t>biodiversity</a:t>
            </a:r>
            <a:r>
              <a:rPr lang="fi-FI" sz="2000" dirty="0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  <a:sym typeface="Myriad Pro" charset="0"/>
              </a:rPr>
              <a:t>, </a:t>
            </a:r>
            <a:r>
              <a:rPr lang="fi-FI" sz="20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  <a:sym typeface="Myriad Pro" charset="0"/>
              </a:rPr>
              <a:t>pollution</a:t>
            </a:r>
            <a:endParaRPr lang="fi-FI" sz="2000" dirty="0">
              <a:latin typeface="Calibri" panose="020F0502020204030204" pitchFamily="34" charset="0"/>
              <a:ea typeface="Merriweather" charset="0"/>
              <a:cs typeface="Calibri" panose="020F0502020204030204" pitchFamily="34" charset="0"/>
              <a:sym typeface="Myriad Pro" charset="0"/>
            </a:endParaRPr>
          </a:p>
          <a:p>
            <a:pPr marL="177800" lvl="1" indent="-177800">
              <a:lnSpc>
                <a:spcPct val="90000"/>
              </a:lnSpc>
              <a:spcBef>
                <a:spcPts val="844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Char char="§"/>
              <a:defRPr/>
            </a:pPr>
            <a:r>
              <a:rPr lang="fi-FI" sz="20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  <a:sym typeface="Myriad Pro" charset="0"/>
              </a:rPr>
              <a:t>human</a:t>
            </a:r>
            <a:r>
              <a:rPr lang="fi-FI" sz="2000" dirty="0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  <a:sym typeface="Myriad Pro" charset="0"/>
              </a:rPr>
              <a:t> </a:t>
            </a:r>
            <a:r>
              <a:rPr lang="fi-FI" sz="20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  <a:sym typeface="Myriad Pro" charset="0"/>
              </a:rPr>
              <a:t>activity</a:t>
            </a:r>
            <a:r>
              <a:rPr lang="fi-FI" sz="2000" dirty="0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  <a:sym typeface="Myriad Pro" charset="0"/>
              </a:rPr>
              <a:t> vs. </a:t>
            </a:r>
            <a:r>
              <a:rPr lang="fi-FI" sz="20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  <a:sym typeface="Myriad Pro" charset="0"/>
              </a:rPr>
              <a:t>natural</a:t>
            </a:r>
            <a:r>
              <a:rPr lang="fi-FI" sz="2000" dirty="0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  <a:sym typeface="Myriad Pro" charset="0"/>
              </a:rPr>
              <a:t> </a:t>
            </a:r>
            <a:r>
              <a:rPr lang="fi-FI" sz="2000" dirty="0" err="1">
                <a:latin typeface="Calibri" panose="020F0502020204030204" pitchFamily="34" charset="0"/>
                <a:ea typeface="Merriweather" charset="0"/>
                <a:cs typeface="Calibri" panose="020F0502020204030204" pitchFamily="34" charset="0"/>
                <a:sym typeface="Myriad Pro" charset="0"/>
              </a:rPr>
              <a:t>resources</a:t>
            </a:r>
            <a:endParaRPr lang="fi-FI" sz="2000" dirty="0">
              <a:latin typeface="Calibri" panose="020F0502020204030204" pitchFamily="34" charset="0"/>
              <a:ea typeface="Merriweather" charset="0"/>
              <a:cs typeface="Calibri" panose="020F0502020204030204" pitchFamily="34" charset="0"/>
              <a:sym typeface="Myriad Pro" charset="0"/>
            </a:endParaRP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6702424" y="3719514"/>
            <a:ext cx="4651375" cy="1766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33941" tIns="133941" rIns="133941" bIns="133941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850"/>
              </a:spcBef>
              <a:defRPr/>
            </a:pPr>
            <a:r>
              <a:rPr lang="en-US" sz="2800" b="1" dirty="0">
                <a:solidFill>
                  <a:srgbClr val="194C00"/>
                </a:solidFill>
                <a:latin typeface="Calibri" panose="020F0502020204030204" pitchFamily="34" charset="0"/>
                <a:ea typeface="Myriad Pro Bold Cond" charset="0"/>
                <a:cs typeface="Myriad Pro Bold Cond" charset="0"/>
                <a:sym typeface="Myriad Pro Bold Cond" charset="0"/>
              </a:rPr>
              <a:t>Economic</a:t>
            </a:r>
            <a:endParaRPr lang="en-US" sz="2800" b="1" dirty="0">
              <a:solidFill>
                <a:srgbClr val="194C00"/>
              </a:solidFill>
              <a:latin typeface="Calibri" panose="020F0502020204030204" pitchFamily="34" charset="0"/>
              <a:ea typeface="Myriad Pro Bold Cond" charset="0"/>
              <a:cs typeface="Myriad Pro Bold Cond" charset="0"/>
              <a:sym typeface="Myriad Pro" charset="0"/>
            </a:endParaRPr>
          </a:p>
          <a:p>
            <a:pPr marL="177800" lvl="1" indent="-177800">
              <a:lnSpc>
                <a:spcPct val="90000"/>
              </a:lnSpc>
              <a:spcBef>
                <a:spcPts val="85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ea typeface="Merriweather Regular" charset="0"/>
                <a:cs typeface="Calibri" panose="020F0502020204030204" pitchFamily="34" charset="0"/>
                <a:sym typeface="Myriad Pro" charset="0"/>
              </a:rPr>
              <a:t>long-term stability and wealth of societies and citizens</a:t>
            </a:r>
          </a:p>
          <a:p>
            <a:pPr marL="177800" lvl="1" indent="-177800">
              <a:lnSpc>
                <a:spcPct val="90000"/>
              </a:lnSpc>
              <a:spcBef>
                <a:spcPts val="85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ea typeface="Merriweather Regular" charset="0"/>
                <a:cs typeface="Calibri" panose="020F0502020204030204" pitchFamily="34" charset="0"/>
                <a:sym typeface="Myriad Pro" charset="0"/>
              </a:rPr>
              <a:t>positive impact of businesses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 flipH="1">
            <a:off x="4149725" y="2895601"/>
            <a:ext cx="0" cy="823913"/>
          </a:xfrm>
          <a:prstGeom prst="line">
            <a:avLst/>
          </a:prstGeom>
          <a:noFill/>
          <a:ln w="76200">
            <a:solidFill>
              <a:srgbClr val="1F3943"/>
            </a:solidFill>
            <a:miter lim="800000"/>
            <a:headEnd type="arrow" w="med" len="med"/>
            <a:tailEnd type="arrow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 flipH="1">
            <a:off x="7854950" y="2895601"/>
            <a:ext cx="0" cy="823913"/>
          </a:xfrm>
          <a:prstGeom prst="line">
            <a:avLst/>
          </a:prstGeom>
          <a:noFill/>
          <a:ln w="76200">
            <a:solidFill>
              <a:srgbClr val="1F3943"/>
            </a:solidFill>
            <a:miter lim="800000"/>
            <a:headEnd type="arrow" w="med" len="med"/>
            <a:tailEnd type="arrow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5846763" y="4648200"/>
            <a:ext cx="855662" cy="0"/>
          </a:xfrm>
          <a:prstGeom prst="line">
            <a:avLst/>
          </a:prstGeom>
          <a:noFill/>
          <a:ln w="76200">
            <a:solidFill>
              <a:srgbClr val="1F3943"/>
            </a:solidFill>
            <a:miter lim="800000"/>
            <a:headEnd type="arrow" w="med" len="med"/>
            <a:tailEnd type="arrow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08232" y="1195349"/>
            <a:ext cx="1486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of people and societies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4883" y="3073183"/>
            <a:ext cx="1486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of planet Earth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9358" y="3073183"/>
            <a:ext cx="1634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of the economies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8F9079-7E86-2D47-8271-EB0210A045D6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1057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27625" y="1202524"/>
            <a:ext cx="4541790" cy="4785171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b" anchorCtr="1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International, national, regional, local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38200" y="190919"/>
            <a:ext cx="10515600" cy="915123"/>
          </a:xfrm>
        </p:spPr>
        <p:txBody>
          <a:bodyPr/>
          <a:lstStyle/>
          <a:p>
            <a:r>
              <a:rPr lang="en-US"/>
              <a:t>Hierarchy of sustainability levels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34150" y="1457319"/>
            <a:ext cx="6743751" cy="4211957"/>
          </a:xfrm>
          <a:prstGeom prst="ellipse">
            <a:avLst/>
          </a:prstGeom>
          <a:solidFill>
            <a:schemeClr val="accent6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</p:txBody>
      </p:sp>
      <p:sp>
        <p:nvSpPr>
          <p:cNvPr id="7" name="Oval 6"/>
          <p:cNvSpPr/>
          <p:nvPr/>
        </p:nvSpPr>
        <p:spPr>
          <a:xfrm>
            <a:off x="3304341" y="2493605"/>
            <a:ext cx="4787065" cy="2989866"/>
          </a:xfrm>
          <a:prstGeom prst="ellipse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Society</a:t>
            </a:r>
          </a:p>
        </p:txBody>
      </p:sp>
      <p:sp>
        <p:nvSpPr>
          <p:cNvPr id="8" name="Oval 7"/>
          <p:cNvSpPr/>
          <p:nvPr/>
        </p:nvSpPr>
        <p:spPr>
          <a:xfrm>
            <a:off x="4220662" y="3477758"/>
            <a:ext cx="2941712" cy="1837310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A7315-3E6B-3A44-8B08-825C309ECFBB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4786214"/>
            <a:ext cx="1788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Image: NASA</a:t>
            </a: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NASA timelapse video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614"/>
            <a:ext cx="3422820" cy="1243277"/>
          </a:xfrm>
        </p:spPr>
        <p:txBody>
          <a:bodyPr/>
          <a:lstStyle/>
          <a:p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 149 Mkm</a:t>
            </a:r>
            <a:r>
              <a:rPr lang="en-US" sz="2000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361 Mkm</a:t>
            </a:r>
            <a:r>
              <a:rPr lang="en-US" sz="2000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area 510 Mkm</a:t>
            </a:r>
            <a:r>
              <a:rPr lang="en-US" sz="2000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903"/>
            <a:ext cx="7805737" cy="6873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Planet earth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1359DA-5C39-FF4D-89AA-C80FD1811AAE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41D1A0-5AA3-0640-8C89-D7595FA09FD1}"/>
              </a:ext>
            </a:extLst>
          </p:cNvPr>
          <p:cNvSpPr txBox="1"/>
          <p:nvPr/>
        </p:nvSpPr>
        <p:spPr>
          <a:xfrm>
            <a:off x="7650340" y="2892560"/>
            <a:ext cx="274320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Suggestion: </a:t>
            </a:r>
            <a:r>
              <a:rPr lang="fi-FI" dirty="0" err="1">
                <a:solidFill>
                  <a:schemeClr val="bg1"/>
                </a:solidFill>
              </a:rPr>
              <a:t>Insert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here</a:t>
            </a:r>
            <a:r>
              <a:rPr lang="fi-FI" dirty="0">
                <a:solidFill>
                  <a:schemeClr val="bg1"/>
                </a:solidFill>
              </a:rPr>
              <a:t> a </a:t>
            </a:r>
            <a:r>
              <a:rPr lang="fi-FI" dirty="0" err="1">
                <a:solidFill>
                  <a:schemeClr val="bg1"/>
                </a:solidFill>
              </a:rPr>
              <a:t>suitable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picture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e.g</a:t>
            </a:r>
            <a:r>
              <a:rPr lang="fi-FI" dirty="0">
                <a:solidFill>
                  <a:schemeClr val="bg1"/>
                </a:solidFill>
              </a:rPr>
              <a:t>. </a:t>
            </a:r>
            <a:r>
              <a:rPr lang="fi-FI" dirty="0" err="1">
                <a:solidFill>
                  <a:schemeClr val="bg1"/>
                </a:solidFill>
              </a:rPr>
              <a:t>earth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seen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from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space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3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set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222" y="2888348"/>
            <a:ext cx="10181690" cy="353813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0" y="0"/>
            <a:ext cx="12192000" cy="2157573"/>
          </a:xfrm>
          <a:prstGeom prst="rect">
            <a:avLst/>
          </a:prstGeom>
          <a:solidFill>
            <a:schemeClr val="accent6"/>
          </a:solidFill>
        </p:spPr>
        <p:txBody>
          <a:bodyPr vert="horz" lIns="108000" tIns="45720" rIns="91440" bIns="45720" rtlCol="0">
            <a:normAutofit/>
          </a:bodyPr>
          <a:lstStyle/>
          <a:p>
            <a:pPr marL="342900" indent="-342900" defTabSz="457200">
              <a:spcBef>
                <a:spcPts val="6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774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Ecological sustainable development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72172"/>
            <a:ext cx="10515600" cy="2056347"/>
          </a:xfrm>
        </p:spPr>
        <p:txBody>
          <a:bodyPr>
            <a:normAutofit/>
          </a:bodyPr>
          <a:lstStyle/>
          <a:p>
            <a:r>
              <a:rPr lang="en-US" sz="2400" dirty="0"/>
              <a:t>existence and welfare of humans is completely based on the nature and its functions</a:t>
            </a:r>
          </a:p>
          <a:p>
            <a:r>
              <a:rPr lang="en-US" sz="2400" dirty="0"/>
              <a:t>biodiversity ensures the operation of ecosystems and the continuity of ecosystem services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D04DBA-2F54-F440-92E2-13DDA990A22C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1384B-37A9-1349-A8A8-090D83DB001F}"/>
              </a:ext>
            </a:extLst>
          </p:cNvPr>
          <p:cNvSpPr txBox="1"/>
          <p:nvPr/>
        </p:nvSpPr>
        <p:spPr>
          <a:xfrm>
            <a:off x="1520575" y="54144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EE857-D0FF-3B49-B7EF-D6995E18E3D1}"/>
              </a:ext>
            </a:extLst>
          </p:cNvPr>
          <p:cNvSpPr txBox="1"/>
          <p:nvPr/>
        </p:nvSpPr>
        <p:spPr>
          <a:xfrm>
            <a:off x="1184224" y="5691883"/>
            <a:ext cx="972693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solidFill>
                  <a:schemeClr val="bg1"/>
                </a:solidFill>
              </a:rPr>
              <a:t>Use</a:t>
            </a:r>
            <a:r>
              <a:rPr lang="fi-FI" sz="2400" dirty="0">
                <a:solidFill>
                  <a:schemeClr val="bg1"/>
                </a:solidFill>
              </a:rPr>
              <a:t> of </a:t>
            </a:r>
            <a:r>
              <a:rPr lang="fi-FI" sz="2400" dirty="0" err="1">
                <a:solidFill>
                  <a:schemeClr val="bg1"/>
                </a:solidFill>
              </a:rPr>
              <a:t>natural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reources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must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not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exceed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carrying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capacity</a:t>
            </a:r>
            <a:r>
              <a:rPr lang="fi-FI" sz="2400" dirty="0">
                <a:solidFill>
                  <a:schemeClr val="bg1"/>
                </a:solidFill>
              </a:rPr>
              <a:t> of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planet</a:t>
            </a:r>
            <a:r>
              <a:rPr lang="fi-FI" sz="2400" dirty="0">
                <a:solidFill>
                  <a:schemeClr val="bg1"/>
                </a:solidFill>
              </a:rPr>
              <a:t>.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sz="1050" dirty="0">
                <a:solidFill>
                  <a:schemeClr val="bg1"/>
                </a:solidFill>
              </a:rPr>
              <a:t>Photo: Pentti Viluksela CC BY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4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7056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870"/>
            <a:ext cx="10515600" cy="8179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Ecosystem services*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8202" y="807732"/>
            <a:ext cx="6053293" cy="490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= services provided by nature free of charge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380886"/>
            <a:ext cx="45846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services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medicines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materials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2782" y="1380886"/>
            <a:ext cx="49010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services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photosynthesis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nutrient cycles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pollination of plants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2827" y="3873378"/>
            <a:ext cx="35209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esthetic/spiritual experiences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recreation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  <a:p>
            <a:pPr algn="r"/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529331"/>
            <a:ext cx="391467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purification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 purification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erosion prevention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 prevention</a:t>
            </a:r>
          </a:p>
          <a:p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services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7673" y="5266861"/>
            <a:ext cx="183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*unevenly </a:t>
            </a:r>
            <a:b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</a:t>
            </a:r>
            <a:b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earth!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425D5-70EF-C347-A4B5-F34B8F933489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946E6A-72CD-0249-B0FD-662513C37172}"/>
              </a:ext>
            </a:extLst>
          </p:cNvPr>
          <p:cNvSpPr/>
          <p:nvPr/>
        </p:nvSpPr>
        <p:spPr>
          <a:xfrm>
            <a:off x="5422803" y="3244334"/>
            <a:ext cx="134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CC</a:t>
            </a:r>
            <a:r>
              <a:rPr lang="en-GB" dirty="0"/>
              <a:t> BY-NC-SA</a:t>
            </a:r>
            <a:endParaRPr lang="fi-F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43528-8DFB-7849-897D-477D8337397A}"/>
              </a:ext>
            </a:extLst>
          </p:cNvPr>
          <p:cNvSpPr txBox="1"/>
          <p:nvPr/>
        </p:nvSpPr>
        <p:spPr>
          <a:xfrm>
            <a:off x="4631883" y="2625241"/>
            <a:ext cx="274320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Suggestion: </a:t>
            </a:r>
            <a:r>
              <a:rPr lang="fi-FI" dirty="0" err="1">
                <a:solidFill>
                  <a:schemeClr val="bg1"/>
                </a:solidFill>
              </a:rPr>
              <a:t>Insert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here</a:t>
            </a:r>
            <a:r>
              <a:rPr lang="fi-FI" dirty="0">
                <a:solidFill>
                  <a:schemeClr val="bg1"/>
                </a:solidFill>
              </a:rPr>
              <a:t> a </a:t>
            </a:r>
            <a:r>
              <a:rPr lang="fi-FI" dirty="0" err="1">
                <a:solidFill>
                  <a:schemeClr val="bg1"/>
                </a:solidFill>
              </a:rPr>
              <a:t>suitable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picture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e.g</a:t>
            </a:r>
            <a:r>
              <a:rPr lang="fi-FI" dirty="0">
                <a:solidFill>
                  <a:schemeClr val="bg1"/>
                </a:solidFill>
              </a:rPr>
              <a:t>. </a:t>
            </a:r>
            <a:r>
              <a:rPr lang="fi-FI" dirty="0" err="1">
                <a:solidFill>
                  <a:schemeClr val="bg1"/>
                </a:solidFill>
              </a:rPr>
              <a:t>earth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seen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from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space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13_09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49" y="0"/>
            <a:ext cx="1219534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1508" y="4697170"/>
            <a:ext cx="780976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BE2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is the only species with the ability of both destroying and conserving the planet – engineers have a key role!</a:t>
            </a:r>
          </a:p>
          <a:p>
            <a:r>
              <a:rPr lang="fi-FI" sz="1050" dirty="0">
                <a:solidFill>
                  <a:schemeClr val="bg1"/>
                </a:solidFill>
              </a:rPr>
              <a:t>Photo: Pentti Viluksela CC BY</a:t>
            </a:r>
            <a:endParaRPr lang="en-US" sz="1050" dirty="0">
              <a:solidFill>
                <a:srgbClr val="EBE2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535-652D-F840-BD05-23B24ABAE7E8}" type="datetime1">
              <a:rPr lang="fi-FI" smtClean="0"/>
              <a:t>27.4.2020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29C0-4448-B34E-A2A4-F15E625B85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9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c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800"/>
            <a:ext cx="12192000" cy="49712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3784501" y="0"/>
            <a:ext cx="8407499" cy="188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txBody>
          <a:bodyPr vert="horz" lIns="108000" tIns="45720" rIns="91440" bIns="45720" rtlCol="0">
            <a:normAutofit/>
          </a:bodyPr>
          <a:lstStyle/>
          <a:p>
            <a:pPr marL="342900" indent="-342900" defTabSz="457200">
              <a:spcBef>
                <a:spcPts val="6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endParaRPr lang="en-US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8339" y="0"/>
            <a:ext cx="4659927" cy="188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Social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sustainable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development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38600" y="310146"/>
            <a:ext cx="8153400" cy="1515010"/>
          </a:xfrm>
          <a:noFill/>
        </p:spPr>
        <p:txBody>
          <a:bodyPr>
            <a:normAutofit fontScale="92500" lnSpcReduction="20000"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Viewpoint: global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Timeframe: present and future generations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good and happy life for everybody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destroying the planet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7FD8E0-9D3C-E545-968C-F53DFC1A5E1E}" type="datetime1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27.4.2020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kiertotalousamk.fi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sap" charset="0"/>
                <a:ea typeface="Asap" charset="0"/>
                <a:cs typeface="Asap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529C0-4448-B34E-A2A4-F15E625B852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C9D5F-6BAE-774B-AF7D-3D2948FE3E6B}"/>
              </a:ext>
            </a:extLst>
          </p:cNvPr>
          <p:cNvSpPr txBox="1"/>
          <p:nvPr/>
        </p:nvSpPr>
        <p:spPr>
          <a:xfrm>
            <a:off x="9818557" y="6595672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</a:rPr>
              <a:t>Photo: Pentti Viluksela CC BY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887902368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ertotalousAMK_PPT_tyhjä  -  Read-Only" id="{BF51F711-B1DF-5346-B527-5CDB9341F3D5}" vid="{4CAD043F-BEA0-1541-B166-0A57BA8670C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427W7XWPXQD2-403814790-464</_dlc_DocId>
    <_dlc_DocIdUrl xmlns="76865ef9-df32-4c37-ae45-f9784eb47bff">
      <Url>https://tt.eduuni.fi/sites/luc-lapinamk-extra/kiertotalousosaamista-ammattikorkeakouluihin/_layouts/15/DocIdRedir.aspx?ID=427W7XWPXQD2-403814790-464</Url>
      <Description>427W7XWPXQD2-403814790-464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B25BD6D-D2BB-418E-A029-B40BF82CD2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62D49C-CA25-4999-B952-F55D754961C0}">
  <ds:schemaRefs>
    <ds:schemaRef ds:uri="http://purl.org/dc/terms/"/>
    <ds:schemaRef ds:uri="http://purl.org/dc/elements/1.1/"/>
    <ds:schemaRef ds:uri="http://schemas.microsoft.com/office/2006/documentManagement/types"/>
    <ds:schemaRef ds:uri="7e9e6169-ad39-4139-80cb-366121f0def0"/>
    <ds:schemaRef ds:uri="http://schemas.microsoft.com/office/infopath/2007/PartnerControls"/>
    <ds:schemaRef ds:uri="http://schemas.microsoft.com/office/2006/metadata/properties"/>
    <ds:schemaRef ds:uri="76865ef9-df32-4c37-ae45-f9784eb47bff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38FF32-43FD-4754-9A6C-B0B4C19B5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BEB1A0C-CB66-4291-BD4D-308FACDFF63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1_Mukautettu suunnittelumalli</Template>
  <TotalTime>127</TotalTime>
  <Words>1277</Words>
  <Application>Microsoft Macintosh PowerPoint</Application>
  <PresentationFormat>Widescreen</PresentationFormat>
  <Paragraphs>257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Microsoft Sans Serif</vt:lpstr>
      <vt:lpstr>Stencil Std</vt:lpstr>
      <vt:lpstr>Wingdings</vt:lpstr>
      <vt:lpstr>1_Mukautettu suunnittelumalli</vt:lpstr>
      <vt:lpstr>Introduction to Sustainable development</vt:lpstr>
      <vt:lpstr>Sustainable development?</vt:lpstr>
      <vt:lpstr>Dimensions of sustainability</vt:lpstr>
      <vt:lpstr>Hierarchy of sustainability levels</vt:lpstr>
      <vt:lpstr>Planet earth</vt:lpstr>
      <vt:lpstr>Ecological sustainable development</vt:lpstr>
      <vt:lpstr>Ecosystem services*</vt:lpstr>
      <vt:lpstr>PowerPoint Presentation</vt:lpstr>
      <vt:lpstr>Social  sustainable  development</vt:lpstr>
      <vt:lpstr>United Nations: Universal Declaration of the Human Rights</vt:lpstr>
      <vt:lpstr>Economic sustainable development</vt:lpstr>
      <vt:lpstr>A pessimistic view:</vt:lpstr>
      <vt:lpstr>A network of causes and effects — finding compromise between different needs</vt:lpstr>
      <vt:lpstr>Case: Talvivaara mine (Finland)</vt:lpstr>
      <vt:lpstr>Talvivaara in the press</vt:lpstr>
      <vt:lpstr>Talvivaara: sustainability dimensions</vt:lpstr>
      <vt:lpstr>Task 1: Sustainability dimensions</vt:lpstr>
      <vt:lpstr>Energy consumption</vt:lpstr>
      <vt:lpstr>Oil peak</vt:lpstr>
      <vt:lpstr>Chemicals</vt:lpstr>
      <vt:lpstr>E-waste</vt:lpstr>
      <vt:lpstr>Child labour</vt:lpstr>
      <vt:lpstr>Socially irresponsible companies</vt:lpstr>
      <vt:lpstr>Workers’ rights</vt:lpstr>
      <vt:lpstr>Are we borrowing  from the future  generations?</vt:lpstr>
      <vt:lpstr>Welfare = consumption? How to solve this formula?</vt:lpstr>
      <vt:lpstr>Decoupling: how to disconnect welfare from the use of natural resources</vt:lpstr>
      <vt:lpstr>Task 2: Decoupling</vt:lpstr>
      <vt:lpstr>Learning diary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development, Agenda 2030 and SDGs</dc:title>
  <dc:creator>Pentti Viluksela</dc:creator>
  <cp:lastModifiedBy>Pentti Viluksela</cp:lastModifiedBy>
  <cp:revision>6</cp:revision>
  <dcterms:created xsi:type="dcterms:W3CDTF">2019-05-13T09:47:41Z</dcterms:created>
  <dcterms:modified xsi:type="dcterms:W3CDTF">2020-04-27T10:37:52Z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0x010100844F74372C55FE4B821D5F2378F4B2BA</vt:lpwstr>
  </property>
  <property fmtid="{D5CDD505-2E9C-101B-9397-08002B2CF9AE}" pid="3" name="_dlc_DocIdItemGuid">
    <vt:lpwstr>0fc2c617-0b12-48ef-bcad-c1f15298905c</vt:lpwstr>
  </property>
</Properties>
</file>