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5"/>
  </p:sldMasterIdLst>
  <p:notesMasterIdLst>
    <p:notesMasterId r:id="rId20"/>
  </p:notesMasterIdLst>
  <p:sldIdLst>
    <p:sldId id="263" r:id="rId6"/>
    <p:sldId id="307" r:id="rId7"/>
    <p:sldId id="308" r:id="rId8"/>
    <p:sldId id="309" r:id="rId9"/>
    <p:sldId id="310" r:id="rId10"/>
    <p:sldId id="316" r:id="rId11"/>
    <p:sldId id="302" r:id="rId12"/>
    <p:sldId id="324" r:id="rId13"/>
    <p:sldId id="325" r:id="rId14"/>
    <p:sldId id="314" r:id="rId15"/>
    <p:sldId id="317" r:id="rId16"/>
    <p:sldId id="312" r:id="rId17"/>
    <p:sldId id="315" r:id="rId18"/>
    <p:sldId id="326" r:id="rId1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4C0FDF-3781-0540-8BDD-6D13F5CF446B}" v="38" dt="2020-04-27T11:00:21.9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8" y="7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DE3DC-FFA5-4B06-8CE1-A4327DB2171A}" type="datetimeFigureOut">
              <a:rPr lang="fi-FI" smtClean="0"/>
              <a:t>27.4.2020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609CB-CAF6-4571-BA04-25E12737EA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26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1FFC37-C5D3-7046-8FF5-EFD9AF4BE71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516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16506" y="6192671"/>
            <a:ext cx="966537" cy="365125"/>
          </a:xfrm>
        </p:spPr>
        <p:txBody>
          <a:bodyPr/>
          <a:lstStyle/>
          <a:p>
            <a:fld id="{308255F3-F20B-4B87-BA2E-E1B81D1F1716}" type="datetime1">
              <a:rPr lang="fi-FI" smtClean="0"/>
              <a:t>27.4.2020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628747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38560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490309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94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410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9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97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96840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1309867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9746860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10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0" i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2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53E9E-8905-47D9-8774-71C2D0812B6B}" type="datetime1">
              <a:rPr lang="fi-FI" smtClean="0"/>
              <a:t>27.4.2020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1926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i-FI" dirty="0"/>
              <a:t>kiertotalousamk.fi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966C3-9558-4BBB-9775-7D1DA6AA08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711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01" r:id="rId3"/>
    <p:sldLayoutId id="2147483692" r:id="rId4"/>
    <p:sldLayoutId id="2147483693" r:id="rId5"/>
    <p:sldLayoutId id="2147483702" r:id="rId6"/>
    <p:sldLayoutId id="2147483695" r:id="rId7"/>
    <p:sldLayoutId id="2147483703" r:id="rId8"/>
    <p:sldLayoutId id="2147483704" r:id="rId9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dgindex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ashboards.sdgindex.org/#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.org/sustainabledevelopment/sustainable-development-goal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c.europa.eu/eurostat/statistics-explained/index.php?title=File:8MDG_EN.p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ustainabledevelopment.un.org/post2015/transformingourworl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-page.org/page-and-sustainable-development-goals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issan-global.com/EN/SUSTAINABILITY/REPORT/SDGS/" TargetMode="External"/><Relationship Id="rId2" Type="http://schemas.openxmlformats.org/officeDocument/2006/relationships/hyperlink" Target="https://www.metsagroup.com/en/media/Pages/Case-UN-Sustainable-Development-Goals-our-shared-sustainability-agenda.aspx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nokia.com/about-us/sustainability/our-approach/nokia-and-the-united-nations-sustainable-development-goals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moshelsinki.fi/en/julkaisut/finland-has-good-potential-in-sustainable-development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tietokayttoon.fi/julkaisu?pubid=1300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latin typeface="Calibri" panose="020F0502020204030204" pitchFamily="34" charset="0"/>
                <a:ea typeface="Asap Medium" charset="0"/>
                <a:cs typeface="Calibri" panose="020F0502020204030204" pitchFamily="34" charset="0"/>
              </a:rPr>
              <a:t>Agenda 2030 and SDGs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latin typeface="Asap" charset="0"/>
                <a:ea typeface="Asap" charset="0"/>
                <a:cs typeface="Asap" charset="0"/>
              </a:rPr>
              <a:t>Pentti Viluksela</a:t>
            </a:r>
          </a:p>
          <a:p>
            <a:r>
              <a:rPr lang="fi-FI" dirty="0">
                <a:latin typeface="Asap" charset="0"/>
                <a:ea typeface="Asap" charset="0"/>
                <a:cs typeface="Asap" charset="0"/>
              </a:rPr>
              <a:t>Metropolia</a:t>
            </a:r>
            <a:endParaRPr lang="de-DE" dirty="0">
              <a:latin typeface="Asap" charset="0"/>
              <a:ea typeface="Asap" charset="0"/>
              <a:cs typeface="Asap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161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SDG Index &amp; </a:t>
            </a:r>
            <a:r>
              <a:rPr lang="en-GB" dirty="0" err="1"/>
              <a:t>Dasboard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735789"/>
          </a:xfrm>
        </p:spPr>
        <p:txBody>
          <a:bodyPr/>
          <a:lstStyle/>
          <a:p>
            <a:r>
              <a:rPr lang="en-GB" dirty="0"/>
              <a:t>compiled by SDSN and Bertelsmann </a:t>
            </a:r>
            <a:r>
              <a:rPr lang="en-GB" dirty="0" err="1"/>
              <a:t>Stiftung</a:t>
            </a:r>
            <a:endParaRPr lang="en-GB" dirty="0"/>
          </a:p>
          <a:p>
            <a:r>
              <a:rPr lang="en-GB" dirty="0">
                <a:hlinkClick r:id="rId2"/>
              </a:rPr>
              <a:t>website</a:t>
            </a:r>
            <a:endParaRPr lang="en-GB" dirty="0"/>
          </a:p>
          <a:p>
            <a:r>
              <a:rPr lang="en-GB" dirty="0"/>
              <a:t>presents a way of measuring, monitoring and visualising the progress of SDGs in different parts of the world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133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FC372-AF26-1943-94BE-97FDCA3E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Task</a:t>
            </a:r>
            <a:r>
              <a:rPr lang="fi-FI" dirty="0"/>
              <a:t> 3: SDG </a:t>
            </a:r>
            <a:r>
              <a:rPr lang="fi-FI" dirty="0">
                <a:hlinkClick r:id="rId2"/>
              </a:rPr>
              <a:t>country </a:t>
            </a:r>
            <a:r>
              <a:rPr lang="fi-FI" dirty="0" err="1">
                <a:hlinkClick r:id="rId2"/>
              </a:rPr>
              <a:t>index</a:t>
            </a:r>
            <a:endParaRPr lang="fi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AF4A2-7874-A34F-8D3E-106A24806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94420" cy="4161289"/>
          </a:xfrm>
        </p:spPr>
        <p:txBody>
          <a:bodyPr/>
          <a:lstStyle/>
          <a:p>
            <a:r>
              <a:rPr lang="fi-FI" dirty="0"/>
              <a:t>Group </a:t>
            </a:r>
            <a:r>
              <a:rPr lang="fi-FI" dirty="0" err="1"/>
              <a:t>work</a:t>
            </a:r>
            <a:r>
              <a:rPr lang="fi-FI" dirty="0"/>
              <a:t>, 5 </a:t>
            </a:r>
            <a:r>
              <a:rPr lang="fi-FI" dirty="0" err="1"/>
              <a:t>minutes</a:t>
            </a:r>
            <a:endParaRPr lang="fi-FI" dirty="0"/>
          </a:p>
          <a:p>
            <a:r>
              <a:rPr lang="fi-FI" dirty="0" err="1"/>
              <a:t>Choose</a:t>
            </a:r>
            <a:r>
              <a:rPr lang="fi-FI" dirty="0"/>
              <a:t> a country and </a:t>
            </a:r>
            <a:r>
              <a:rPr lang="fi-FI" dirty="0" err="1"/>
              <a:t>study</a:t>
            </a:r>
            <a:r>
              <a:rPr lang="fi-FI" dirty="0"/>
              <a:t> is </a:t>
            </a:r>
            <a:r>
              <a:rPr lang="fi-FI" dirty="0" err="1"/>
              <a:t>situation</a:t>
            </a:r>
            <a:r>
              <a:rPr lang="fi-FI" dirty="0"/>
              <a:t> in </a:t>
            </a:r>
            <a:r>
              <a:rPr lang="fi-FI" dirty="0" err="1"/>
              <a:t>relation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SDGs</a:t>
            </a:r>
            <a:r>
              <a:rPr lang="fi-FI" dirty="0"/>
              <a:t>.</a:t>
            </a:r>
          </a:p>
          <a:p>
            <a:r>
              <a:rPr lang="fi-FI" dirty="0" err="1"/>
              <a:t>Present</a:t>
            </a:r>
            <a:r>
              <a:rPr lang="fi-FI" dirty="0"/>
              <a:t>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observations</a:t>
            </a:r>
            <a:r>
              <a:rPr lang="fi-FI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74E0E4-72A7-0542-A6EB-B4C64478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2065327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054783"/>
          </a:xfrm>
        </p:spPr>
        <p:txBody>
          <a:bodyPr/>
          <a:lstStyle/>
          <a:p>
            <a:r>
              <a:rPr lang="en-GB" dirty="0"/>
              <a:t>Assignment 1: the SDGs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839788" y="1419908"/>
            <a:ext cx="5157787" cy="823912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Specifications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243820"/>
            <a:ext cx="5157787" cy="394584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/>
              <a:t>group work</a:t>
            </a:r>
          </a:p>
          <a:p>
            <a:r>
              <a:rPr lang="en-GB" dirty="0"/>
              <a:t>groups of 2–3 students</a:t>
            </a:r>
          </a:p>
          <a:p>
            <a:r>
              <a:rPr lang="en-GB" dirty="0"/>
              <a:t>presentation time 10-15 minutes</a:t>
            </a:r>
          </a:p>
          <a:p>
            <a:r>
              <a:rPr lang="en-GB" dirty="0"/>
              <a:t>starting point: Agenda 2030 document</a:t>
            </a:r>
          </a:p>
          <a:p>
            <a:r>
              <a:rPr lang="en-GB" dirty="0"/>
              <a:t>submit presentation material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6172200" y="1419907"/>
            <a:ext cx="5183188" cy="82391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GB" dirty="0"/>
              <a:t>Task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6172200" y="2243819"/>
            <a:ext cx="5183188" cy="3945843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GB" dirty="0"/>
              <a:t>choose one SDG</a:t>
            </a:r>
          </a:p>
          <a:p>
            <a:r>
              <a:rPr lang="en-GB" dirty="0"/>
              <a:t>study the details and the sub-goals of the chosen SDG</a:t>
            </a:r>
          </a:p>
          <a:p>
            <a:r>
              <a:rPr lang="en-GB" dirty="0"/>
              <a:t>how this SDG is connected to other SDGs?</a:t>
            </a:r>
          </a:p>
          <a:p>
            <a:r>
              <a:rPr lang="en-GB" dirty="0"/>
              <a:t>how can the goal be achieved?</a:t>
            </a:r>
          </a:p>
          <a:p>
            <a:pPr lvl="1"/>
            <a:r>
              <a:rPr lang="en-GB" dirty="0"/>
              <a:t>role of technology, professional, politicians, money?</a:t>
            </a:r>
          </a:p>
          <a:p>
            <a:r>
              <a:rPr lang="en-GB" dirty="0"/>
              <a:t>highlight examples, solutions, best cases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85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65130" y="261257"/>
            <a:ext cx="10902456" cy="592853"/>
          </a:xfrm>
        </p:spPr>
        <p:txBody>
          <a:bodyPr>
            <a:normAutofit fontScale="90000"/>
          </a:bodyPr>
          <a:lstStyle/>
          <a:p>
            <a:r>
              <a:rPr lang="en-GB" dirty="0"/>
              <a:t>Assignment 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592287"/>
              </p:ext>
            </p:extLst>
          </p:nvPr>
        </p:nvGraphicFramePr>
        <p:xfrm>
          <a:off x="1065130" y="1188926"/>
          <a:ext cx="9907669" cy="3708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69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378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SDG no.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Student 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54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6854D-E567-7D44-B6A7-D186CFE2E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Learning </a:t>
            </a:r>
            <a:r>
              <a:rPr lang="fi-FI" dirty="0" err="1"/>
              <a:t>diary</a:t>
            </a:r>
            <a:r>
              <a:rPr lang="fi-FI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AB942-E00A-A141-BA0C-C6AFD27E3C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Summarize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main </a:t>
            </a:r>
            <a:r>
              <a:rPr lang="fi-FI" dirty="0" err="1"/>
              <a:t>points</a:t>
            </a:r>
            <a:r>
              <a:rPr lang="fi-FI" dirty="0"/>
              <a:t> of </a:t>
            </a:r>
            <a:r>
              <a:rPr lang="fi-FI" dirty="0" err="1"/>
              <a:t>this</a:t>
            </a:r>
            <a:r>
              <a:rPr lang="fi-FI" dirty="0"/>
              <a:t> </a:t>
            </a:r>
            <a:r>
              <a:rPr lang="fi-FI" dirty="0" err="1"/>
              <a:t>lecture</a:t>
            </a:r>
            <a:endParaRPr lang="fi-FI" dirty="0"/>
          </a:p>
          <a:p>
            <a:r>
              <a:rPr lang="fi-FI" dirty="0" err="1"/>
              <a:t>Which</a:t>
            </a:r>
            <a:r>
              <a:rPr lang="fi-FI" dirty="0"/>
              <a:t> </a:t>
            </a:r>
            <a:r>
              <a:rPr lang="fi-FI" dirty="0" err="1"/>
              <a:t>SDGs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most</a:t>
            </a:r>
            <a:r>
              <a:rPr lang="fi-FI" dirty="0"/>
              <a:t> </a:t>
            </a:r>
            <a:r>
              <a:rPr lang="fi-FI" dirty="0" err="1"/>
              <a:t>important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/ business / </a:t>
            </a:r>
            <a:r>
              <a:rPr lang="fi-FI" dirty="0" err="1"/>
              <a:t>field</a:t>
            </a:r>
            <a:r>
              <a:rPr lang="fi-FI" dirty="0"/>
              <a:t> of </a:t>
            </a:r>
            <a:r>
              <a:rPr lang="fi-FI" dirty="0" err="1"/>
              <a:t>study</a:t>
            </a:r>
            <a:r>
              <a:rPr lang="fi-FI" dirty="0"/>
              <a:t>?</a:t>
            </a:r>
          </a:p>
          <a:p>
            <a:r>
              <a:rPr lang="fi-FI" dirty="0" err="1"/>
              <a:t>Do</a:t>
            </a:r>
            <a:r>
              <a:rPr lang="fi-FI" dirty="0"/>
              <a:t> </a:t>
            </a:r>
            <a:r>
              <a:rPr lang="fi-FI" dirty="0" err="1"/>
              <a:t>you</a:t>
            </a:r>
            <a:r>
              <a:rPr lang="fi-FI" dirty="0"/>
              <a:t>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encountered</a:t>
            </a:r>
            <a:r>
              <a:rPr lang="fi-FI" dirty="0"/>
              <a:t> </a:t>
            </a:r>
            <a:r>
              <a:rPr lang="fi-FI" dirty="0" err="1"/>
              <a:t>any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on </a:t>
            </a:r>
            <a:r>
              <a:rPr lang="fi-FI" dirty="0" err="1"/>
              <a:t>SDGs</a:t>
            </a:r>
            <a:r>
              <a:rPr lang="fi-FI" dirty="0"/>
              <a:t> in </a:t>
            </a:r>
            <a:r>
              <a:rPr lang="fi-FI" dirty="0" err="1"/>
              <a:t>your</a:t>
            </a:r>
            <a:r>
              <a:rPr lang="fi-FI" dirty="0"/>
              <a:t> </a:t>
            </a:r>
            <a:r>
              <a:rPr lang="fi-FI" dirty="0" err="1"/>
              <a:t>studies</a:t>
            </a:r>
            <a:r>
              <a:rPr lang="fi-FI" dirty="0"/>
              <a:t>, </a:t>
            </a:r>
            <a:r>
              <a:rPr lang="fi-FI" dirty="0" err="1"/>
              <a:t>work</a:t>
            </a:r>
            <a:r>
              <a:rPr lang="fi-FI" dirty="0"/>
              <a:t>, 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daily</a:t>
            </a:r>
            <a:r>
              <a:rPr lang="fi-FI" dirty="0"/>
              <a:t> life? </a:t>
            </a:r>
            <a:r>
              <a:rPr lang="fi-FI" dirty="0" err="1"/>
              <a:t>Which</a:t>
            </a:r>
            <a:r>
              <a:rPr lang="fi-FI" dirty="0"/>
              <a:t> and </a:t>
            </a:r>
            <a:r>
              <a:rPr lang="fi-FI" dirty="0" err="1"/>
              <a:t>where</a:t>
            </a:r>
            <a:r>
              <a:rPr lang="fi-FI" dirty="0"/>
              <a:t>?</a:t>
            </a:r>
          </a:p>
          <a:p>
            <a:r>
              <a:rPr lang="fi-FI" dirty="0"/>
              <a:t>Write </a:t>
            </a:r>
            <a:r>
              <a:rPr lang="fi-FI" dirty="0" err="1"/>
              <a:t>comments</a:t>
            </a:r>
            <a:r>
              <a:rPr lang="fi-FI" dirty="0"/>
              <a:t> </a:t>
            </a:r>
            <a:r>
              <a:rPr lang="fi-FI" dirty="0" err="1"/>
              <a:t>about</a:t>
            </a:r>
            <a:r>
              <a:rPr lang="fi-FI" dirty="0"/>
              <a:t> </a:t>
            </a:r>
            <a:r>
              <a:rPr lang="fi-FI" dirty="0" err="1"/>
              <a:t>Task</a:t>
            </a:r>
            <a:r>
              <a:rPr lang="fi-FI" dirty="0"/>
              <a:t> 3.</a:t>
            </a:r>
          </a:p>
          <a:p>
            <a:endParaRPr lang="fi-FI" dirty="0"/>
          </a:p>
          <a:p>
            <a:r>
              <a:rPr lang="fi-FI" dirty="0" err="1"/>
              <a:t>Length</a:t>
            </a:r>
            <a:r>
              <a:rPr lang="fi-FI" dirty="0"/>
              <a:t> of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max</a:t>
            </a:r>
            <a:r>
              <a:rPr lang="fi-FI" dirty="0"/>
              <a:t>. 1 </a:t>
            </a:r>
            <a:r>
              <a:rPr lang="fi-FI" dirty="0" err="1"/>
              <a:t>page</a:t>
            </a:r>
            <a:r>
              <a:rPr lang="fi-FI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F31A2A-2E15-DE42-9DC4-DC1AEA304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kiertotalousamk.fi</a:t>
            </a:r>
          </a:p>
        </p:txBody>
      </p:sp>
    </p:spTree>
    <p:extLst>
      <p:ext uri="{BB962C8B-B14F-4D97-AF65-F5344CB8AC3E}">
        <p14:creationId xmlns:p14="http://schemas.microsoft.com/office/powerpoint/2010/main" val="33369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1E9EE9C-29EF-CE4C-B73E-1F4BA69ED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Asap Medium" charset="0"/>
                <a:cs typeface="Calibri" panose="020F0502020204030204" pitchFamily="34" charset="0"/>
              </a:rPr>
              <a:t>Agenda 2030 and the Sustainable Development Goals</a:t>
            </a:r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C88529C0-4448-B34E-A2A4-F15E625B8521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15752CB-9121-2F43-80CC-09243BFE8C95}"/>
              </a:ext>
            </a:extLst>
          </p:cNvPr>
          <p:cNvSpPr txBox="1"/>
          <p:nvPr/>
        </p:nvSpPr>
        <p:spPr>
          <a:xfrm>
            <a:off x="2024009" y="2465797"/>
            <a:ext cx="750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hlinkClick r:id="rId2"/>
              </a:rPr>
              <a:t>https://www.un.org/sustainabledevelopment/sustainable-development-goals/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3269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Background</a:t>
            </a:r>
            <a:endParaRPr lang="fi-FI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16997"/>
            <a:ext cx="10515600" cy="4469917"/>
          </a:xfrm>
        </p:spPr>
        <p:txBody>
          <a:bodyPr/>
          <a:lstStyle/>
          <a:p>
            <a:r>
              <a:rPr lang="fi-FI" dirty="0"/>
              <a:t>Brundtland </a:t>
            </a:r>
            <a:r>
              <a:rPr lang="fi-FI" dirty="0" err="1"/>
              <a:t>report</a:t>
            </a:r>
            <a:r>
              <a:rPr lang="fi-FI" dirty="0"/>
              <a:t> 1987</a:t>
            </a:r>
          </a:p>
          <a:p>
            <a:r>
              <a:rPr lang="fi-FI" dirty="0"/>
              <a:t>UN </a:t>
            </a:r>
            <a:r>
              <a:rPr lang="fi-FI" dirty="0" err="1"/>
              <a:t>environmental</a:t>
            </a:r>
            <a:r>
              <a:rPr lang="fi-FI" dirty="0"/>
              <a:t> </a:t>
            </a:r>
            <a:r>
              <a:rPr lang="fi-FI" dirty="0" err="1"/>
              <a:t>conference</a:t>
            </a:r>
            <a:r>
              <a:rPr lang="fi-FI" dirty="0"/>
              <a:t> in Rio 1992</a:t>
            </a:r>
          </a:p>
          <a:p>
            <a:r>
              <a:rPr lang="fi-FI" dirty="0"/>
              <a:t>UN </a:t>
            </a:r>
            <a:r>
              <a:rPr lang="fi-FI" dirty="0" err="1"/>
              <a:t>Millennium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/>
              <a:t>Goals</a:t>
            </a:r>
            <a:r>
              <a:rPr lang="fi-FI" dirty="0"/>
              <a:t> (</a:t>
            </a:r>
            <a:r>
              <a:rPr lang="fi-FI" dirty="0" err="1"/>
              <a:t>MDGs</a:t>
            </a:r>
            <a:r>
              <a:rPr lang="fi-FI" dirty="0"/>
              <a:t>), 2000–2015</a:t>
            </a:r>
          </a:p>
        </p:txBody>
      </p:sp>
      <p:sp>
        <p:nvSpPr>
          <p:cNvPr id="8" name="Curved Left Arrow 7"/>
          <p:cNvSpPr/>
          <p:nvPr/>
        </p:nvSpPr>
        <p:spPr>
          <a:xfrm rot="17164969">
            <a:off x="5349946" y="516612"/>
            <a:ext cx="720331" cy="1947804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09238" y="583121"/>
            <a:ext cx="26013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international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cooperation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necessary</a:t>
            </a: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urved Left Arrow 9"/>
          <p:cNvSpPr/>
          <p:nvPr/>
        </p:nvSpPr>
        <p:spPr>
          <a:xfrm rot="17559661">
            <a:off x="7869720" y="1207257"/>
            <a:ext cx="673723" cy="1750396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70622" y="1223665"/>
            <a:ext cx="20897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part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fi-FI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i-FI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challenge</a:t>
            </a:r>
            <a:endParaRPr lang="fi-FI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86CFD2-7090-C442-B830-5C6A02986D7A}"/>
              </a:ext>
            </a:extLst>
          </p:cNvPr>
          <p:cNvSpPr txBox="1"/>
          <p:nvPr/>
        </p:nvSpPr>
        <p:spPr>
          <a:xfrm>
            <a:off x="2774022" y="3786389"/>
            <a:ext cx="4991939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Suggestion: </a:t>
            </a:r>
            <a:r>
              <a:rPr lang="fi-FI" dirty="0" err="1">
                <a:solidFill>
                  <a:schemeClr val="bg1"/>
                </a:solidFill>
              </a:rPr>
              <a:t>insert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here</a:t>
            </a:r>
            <a:r>
              <a:rPr lang="fi-FI" dirty="0">
                <a:solidFill>
                  <a:schemeClr val="bg1"/>
                </a:solidFill>
              </a:rPr>
              <a:t> a </a:t>
            </a:r>
            <a:r>
              <a:rPr lang="fi-FI" dirty="0" err="1">
                <a:solidFill>
                  <a:schemeClr val="bg1"/>
                </a:solidFill>
              </a:rPr>
              <a:t>picture</a:t>
            </a:r>
            <a:r>
              <a:rPr lang="fi-FI" dirty="0">
                <a:solidFill>
                  <a:schemeClr val="bg1"/>
                </a:solidFill>
              </a:rPr>
              <a:t> of </a:t>
            </a:r>
            <a:r>
              <a:rPr lang="fi-FI" dirty="0" err="1">
                <a:solidFill>
                  <a:schemeClr val="bg1"/>
                </a:solidFill>
              </a:rPr>
              <a:t>the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MDGs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e.g</a:t>
            </a:r>
            <a:r>
              <a:rPr lang="fi-FI" dirty="0">
                <a:solidFill>
                  <a:schemeClr val="bg1"/>
                </a:solidFill>
              </a:rPr>
              <a:t>. </a:t>
            </a:r>
            <a:r>
              <a:rPr lang="fi-FI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https://ec.europa.eu/eurostat/statistics-explained/index.php?title=File:8MDG_EN.png</a:t>
            </a:r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10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/>
              <a:t>Agenda 2030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 </a:t>
            </a:r>
            <a:r>
              <a:rPr lang="fi-FI" dirty="0" err="1"/>
              <a:t>continue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work</a:t>
            </a:r>
            <a:r>
              <a:rPr lang="fi-FI" dirty="0"/>
              <a:t> on </a:t>
            </a:r>
            <a:r>
              <a:rPr lang="fi-FI" dirty="0" err="1"/>
              <a:t>MDGs</a:t>
            </a:r>
            <a:endParaRPr lang="fi-FI" dirty="0"/>
          </a:p>
          <a:p>
            <a:r>
              <a:rPr lang="fi-FI" dirty="0" err="1"/>
              <a:t>from</a:t>
            </a:r>
            <a:r>
              <a:rPr lang="fi-FI" dirty="0"/>
              <a:t> 2016 to 2030</a:t>
            </a:r>
          </a:p>
          <a:p>
            <a:r>
              <a:rPr lang="fi-FI" dirty="0"/>
              <a:t>UN General Assembly </a:t>
            </a:r>
            <a:r>
              <a:rPr lang="fi-FI" dirty="0" err="1"/>
              <a:t>approved</a:t>
            </a:r>
            <a:r>
              <a:rPr lang="fi-FI" dirty="0"/>
              <a:t> in </a:t>
            </a:r>
            <a:r>
              <a:rPr lang="fi-FI" dirty="0" err="1"/>
              <a:t>Sep</a:t>
            </a:r>
            <a:r>
              <a:rPr lang="fi-FI" dirty="0"/>
              <a:t> 2015</a:t>
            </a:r>
          </a:p>
          <a:p>
            <a:pPr lvl="1"/>
            <a:r>
              <a:rPr lang="fi-FI" dirty="0">
                <a:hlinkClick r:id="rId2"/>
              </a:rPr>
              <a:t>https://sustainabledevelopment.un.org/post2015/transformingourworld</a:t>
            </a:r>
            <a:endParaRPr lang="fi-FI" dirty="0"/>
          </a:p>
          <a:p>
            <a:r>
              <a:rPr lang="fi-FI" dirty="0" err="1"/>
              <a:t>defines</a:t>
            </a:r>
            <a:r>
              <a:rPr lang="fi-FI" dirty="0"/>
              <a:t> 17 </a:t>
            </a:r>
            <a:r>
              <a:rPr lang="fi-FI" dirty="0" err="1"/>
              <a:t>SDGs</a:t>
            </a:r>
            <a:r>
              <a:rPr lang="fi-FI" dirty="0"/>
              <a:t> (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</a:t>
            </a:r>
            <a:r>
              <a:rPr lang="fi-FI" dirty="0" err="1"/>
              <a:t>goals</a:t>
            </a:r>
            <a:r>
              <a:rPr lang="fi-FI" dirty="0"/>
              <a:t>) and 169 </a:t>
            </a:r>
            <a:r>
              <a:rPr lang="fi-FI" dirty="0" err="1"/>
              <a:t>sub-goals</a:t>
            </a:r>
            <a:endParaRPr lang="fi-FI" dirty="0"/>
          </a:p>
          <a:p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specifies</a:t>
            </a:r>
            <a:r>
              <a:rPr lang="fi-FI" dirty="0"/>
              <a:t> </a:t>
            </a:r>
            <a:r>
              <a:rPr lang="fi-FI" dirty="0" err="1"/>
              <a:t>implementation</a:t>
            </a:r>
            <a:r>
              <a:rPr lang="fi-FI" dirty="0"/>
              <a:t>, </a:t>
            </a:r>
            <a:r>
              <a:rPr lang="fi-FI" dirty="0" err="1"/>
              <a:t>monitoring</a:t>
            </a:r>
            <a:r>
              <a:rPr lang="fi-FI" dirty="0"/>
              <a:t>, </a:t>
            </a:r>
            <a:r>
              <a:rPr lang="fi-FI" dirty="0" err="1"/>
              <a:t>resources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5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529C0-4448-B34E-A2A4-F15E625B8521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5D874C-7DA5-E84A-98D9-173DEF4E3922}"/>
              </a:ext>
            </a:extLst>
          </p:cNvPr>
          <p:cNvSpPr txBox="1"/>
          <p:nvPr/>
        </p:nvSpPr>
        <p:spPr>
          <a:xfrm>
            <a:off x="3618661" y="2228671"/>
            <a:ext cx="4991939" cy="1200329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bg1"/>
                </a:solidFill>
              </a:rPr>
              <a:t>Suggestion: </a:t>
            </a:r>
            <a:r>
              <a:rPr lang="fi-FI" dirty="0" err="1">
                <a:solidFill>
                  <a:schemeClr val="bg1"/>
                </a:solidFill>
              </a:rPr>
              <a:t>insert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here</a:t>
            </a:r>
            <a:r>
              <a:rPr lang="fi-FI" dirty="0">
                <a:solidFill>
                  <a:schemeClr val="bg1"/>
                </a:solidFill>
              </a:rPr>
              <a:t> a </a:t>
            </a:r>
            <a:r>
              <a:rPr lang="fi-FI" dirty="0" err="1">
                <a:solidFill>
                  <a:schemeClr val="bg1"/>
                </a:solidFill>
              </a:rPr>
              <a:t>picture</a:t>
            </a:r>
            <a:r>
              <a:rPr lang="fi-FI" dirty="0">
                <a:solidFill>
                  <a:schemeClr val="bg1"/>
                </a:solidFill>
              </a:rPr>
              <a:t> of </a:t>
            </a:r>
            <a:r>
              <a:rPr lang="fi-FI" dirty="0" err="1">
                <a:solidFill>
                  <a:schemeClr val="bg1"/>
                </a:solidFill>
              </a:rPr>
              <a:t>the</a:t>
            </a:r>
            <a:r>
              <a:rPr lang="fi-FI" dirty="0">
                <a:solidFill>
                  <a:schemeClr val="bg1"/>
                </a:solidFill>
              </a:rPr>
              <a:t> </a:t>
            </a:r>
            <a:r>
              <a:rPr lang="fi-FI" dirty="0" err="1">
                <a:solidFill>
                  <a:schemeClr val="bg1"/>
                </a:solidFill>
              </a:rPr>
              <a:t>SDGs</a:t>
            </a:r>
            <a:r>
              <a:rPr lang="fi-FI" dirty="0">
                <a:solidFill>
                  <a:schemeClr val="bg1"/>
                </a:solidFill>
              </a:rPr>
              <a:t>, </a:t>
            </a:r>
            <a:r>
              <a:rPr lang="fi-FI" dirty="0" err="1">
                <a:solidFill>
                  <a:schemeClr val="bg1"/>
                </a:solidFill>
              </a:rPr>
              <a:t>e.g</a:t>
            </a:r>
            <a:r>
              <a:rPr lang="fi-FI" dirty="0">
                <a:solidFill>
                  <a:schemeClr val="bg1"/>
                </a:solidFill>
              </a:rPr>
              <a:t>. </a:t>
            </a:r>
            <a:r>
              <a:rPr lang="fi-FI" dirty="0">
                <a:solidFill>
                  <a:schemeClr val="bg1"/>
                </a:solidFill>
                <a:hlinkClick r:id="rId2"/>
              </a:rPr>
              <a:t>https://www.un-page.org/page-and-sustainable-development-goals</a:t>
            </a:r>
            <a:endParaRPr lang="fi-FI" dirty="0">
              <a:solidFill>
                <a:schemeClr val="bg1"/>
              </a:solidFill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496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317134-B7A0-284F-BA6A-9745BEF19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0255"/>
          </a:xfrm>
        </p:spPr>
        <p:txBody>
          <a:bodyPr/>
          <a:lstStyle/>
          <a:p>
            <a:r>
              <a:rPr lang="fi-FI" dirty="0" err="1"/>
              <a:t>Sustainability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 err="1"/>
              <a:t>dimensions</a:t>
            </a:r>
            <a:endParaRPr lang="fi-FI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4A440B-6BD6-1F4C-935D-D9E2E712B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7009"/>
            <a:ext cx="5449584" cy="2838842"/>
          </a:xfrm>
        </p:spPr>
        <p:txBody>
          <a:bodyPr/>
          <a:lstStyle/>
          <a:p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which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sustainability</a:t>
            </a:r>
            <a:r>
              <a:rPr lang="fi-FI" dirty="0"/>
              <a:t> </a:t>
            </a:r>
            <a:r>
              <a:rPr lang="fi-FI" dirty="0" err="1"/>
              <a:t>dimensions</a:t>
            </a:r>
            <a:r>
              <a:rPr lang="fi-FI" dirty="0"/>
              <a:t> (</a:t>
            </a:r>
            <a:r>
              <a:rPr lang="fi-FI" dirty="0" err="1"/>
              <a:t>environmental</a:t>
            </a:r>
            <a:r>
              <a:rPr lang="fi-FI" dirty="0"/>
              <a:t>, </a:t>
            </a:r>
            <a:r>
              <a:rPr lang="fi-FI" dirty="0" err="1"/>
              <a:t>economic</a:t>
            </a:r>
            <a:r>
              <a:rPr lang="fi-FI" dirty="0"/>
              <a:t>, </a:t>
            </a:r>
            <a:r>
              <a:rPr lang="fi-FI" dirty="0" err="1"/>
              <a:t>social</a:t>
            </a:r>
            <a:r>
              <a:rPr lang="fi-FI" dirty="0"/>
              <a:t>, </a:t>
            </a:r>
            <a:r>
              <a:rPr lang="fi-FI" dirty="0" err="1"/>
              <a:t>cultural</a:t>
            </a:r>
            <a:r>
              <a:rPr lang="fi-FI" dirty="0"/>
              <a:t>)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each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SDGs</a:t>
            </a:r>
            <a:r>
              <a:rPr lang="fi-FI" dirty="0"/>
              <a:t> </a:t>
            </a:r>
            <a:r>
              <a:rPr lang="fi-FI" dirty="0" err="1"/>
              <a:t>connected</a:t>
            </a:r>
            <a:r>
              <a:rPr lang="fi-FI" dirty="0"/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SIIT – Metropolia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</p:spPr>
        <p:txBody>
          <a:bodyPr/>
          <a:lstStyle/>
          <a:p>
            <a:r>
              <a:rPr lang="fi-FI"/>
              <a:t>Sustainable development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</p:spPr>
        <p:txBody>
          <a:bodyPr/>
          <a:lstStyle/>
          <a:p>
            <a:fld id="{C88529C0-4448-B34E-A2A4-F15E625B85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06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Metropolia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Yhteiskuntavastuu ja kestävä kehitys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7EF990-B61A-F249-9B85-3A5E61F159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39922" y="779412"/>
            <a:ext cx="2542478" cy="91557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160"/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10C7FA0C-62EE-0341-98BC-01462E7CAC51}"/>
              </a:ext>
            </a:extLst>
          </p:cNvPr>
          <p:cNvSpPr txBox="1">
            <a:spLocks/>
          </p:cNvSpPr>
          <p:nvPr/>
        </p:nvSpPr>
        <p:spPr>
          <a:xfrm>
            <a:off x="838200" y="897457"/>
            <a:ext cx="3200400" cy="45683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3200" dirty="0" err="1"/>
              <a:t>SDGs</a:t>
            </a:r>
            <a:r>
              <a:rPr lang="fi-FI" sz="3200" dirty="0"/>
              <a:t> </a:t>
            </a:r>
            <a:r>
              <a:rPr lang="fi-FI" sz="3200" dirty="0" err="1"/>
              <a:t>are</a:t>
            </a:r>
            <a:r>
              <a:rPr lang="fi-FI" sz="3200" dirty="0"/>
              <a:t> </a:t>
            </a:r>
            <a:r>
              <a:rPr lang="fi-FI" sz="3200" dirty="0" err="1"/>
              <a:t>observed</a:t>
            </a:r>
            <a:r>
              <a:rPr lang="fi-FI" sz="3200" dirty="0"/>
              <a:t> </a:t>
            </a:r>
            <a:r>
              <a:rPr lang="fi-FI" sz="3200" dirty="0" err="1"/>
              <a:t>by</a:t>
            </a:r>
            <a:r>
              <a:rPr lang="fi-FI" sz="3200" dirty="0"/>
              <a:t> </a:t>
            </a:r>
            <a:r>
              <a:rPr lang="fi-FI" sz="3200" dirty="0" err="1"/>
              <a:t>governments</a:t>
            </a:r>
            <a:r>
              <a:rPr lang="fi-FI" sz="3200" dirty="0"/>
              <a:t>, </a:t>
            </a:r>
            <a:r>
              <a:rPr lang="fi-FI" sz="3200" dirty="0" err="1"/>
              <a:t>organizations</a:t>
            </a:r>
            <a:r>
              <a:rPr lang="fi-FI" sz="3200" dirty="0"/>
              <a:t>, </a:t>
            </a:r>
            <a:r>
              <a:rPr lang="fi-FI" sz="3200" dirty="0" err="1"/>
              <a:t>citizens</a:t>
            </a:r>
            <a:r>
              <a:rPr lang="fi-FI" sz="3200" dirty="0"/>
              <a:t>, and </a:t>
            </a:r>
            <a:r>
              <a:rPr lang="fi-FI" sz="3200" dirty="0" err="1"/>
              <a:t>even</a:t>
            </a:r>
            <a:r>
              <a:rPr lang="fi-FI" sz="3200" dirty="0"/>
              <a:t> </a:t>
            </a:r>
            <a:r>
              <a:rPr lang="fi-FI" sz="3200" dirty="0" err="1"/>
              <a:t>companies</a:t>
            </a:r>
            <a:r>
              <a:rPr lang="fi-FI" sz="3200" dirty="0"/>
              <a:t>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2F4621E-134C-AC4F-9ED6-01FDCC666C3F}"/>
              </a:ext>
            </a:extLst>
          </p:cNvPr>
          <p:cNvSpPr txBox="1"/>
          <p:nvPr/>
        </p:nvSpPr>
        <p:spPr>
          <a:xfrm>
            <a:off x="4479533" y="897457"/>
            <a:ext cx="67912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>
                <a:hlinkClick r:id="rId2"/>
              </a:rPr>
              <a:t>https://www.metsagroup.com/en/media/Pages/Case-UN-Sustainable-Development-Goals-our-shared-sustainability-agenda.aspx</a:t>
            </a:r>
            <a:endParaRPr lang="fi-FI" sz="2400" dirty="0"/>
          </a:p>
          <a:p>
            <a:endParaRPr lang="fi-FI" sz="2400" dirty="0"/>
          </a:p>
          <a:p>
            <a:r>
              <a:rPr lang="fi-FI" sz="2400" dirty="0">
                <a:hlinkClick r:id="rId3"/>
              </a:rPr>
              <a:t>https://www.nissan-global.com/EN/SUSTAINABILITY/REPORT/SDGS/</a:t>
            </a:r>
            <a:endParaRPr lang="fi-FI" sz="2400" dirty="0"/>
          </a:p>
          <a:p>
            <a:endParaRPr lang="fi-FI" sz="2400" dirty="0"/>
          </a:p>
          <a:p>
            <a:r>
              <a:rPr lang="fi-FI" sz="2400" dirty="0">
                <a:hlinkClick r:id="rId4"/>
              </a:rPr>
              <a:t>https://www.nokia.com/about-us/sustainability/our-approach/nokia-and-the-united-nations-sustainable-development-goals/</a:t>
            </a:r>
            <a:endParaRPr lang="fi-FI" sz="2400" dirty="0"/>
          </a:p>
          <a:p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9629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449128"/>
            <a:ext cx="10515600" cy="418011"/>
          </a:xfrm>
        </p:spPr>
        <p:txBody>
          <a:bodyPr>
            <a:noAutofit/>
          </a:bodyPr>
          <a:lstStyle/>
          <a:p>
            <a:pPr algn="ctr"/>
            <a:r>
              <a:rPr lang="en-GB" sz="3200" dirty="0"/>
              <a:t>Agenda 2030 objectives and Finland’s starting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Metropolia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Building a sustainable world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8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E019C4-448B-2148-81D5-E27452FD5634}"/>
              </a:ext>
            </a:extLst>
          </p:cNvPr>
          <p:cNvSpPr txBox="1"/>
          <p:nvPr/>
        </p:nvSpPr>
        <p:spPr>
          <a:xfrm>
            <a:off x="2106202" y="1993187"/>
            <a:ext cx="7952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err="1"/>
              <a:t>See</a:t>
            </a:r>
            <a:r>
              <a:rPr lang="fi-FI" dirty="0"/>
              <a:t> </a:t>
            </a:r>
            <a:r>
              <a:rPr lang="fi-FI" dirty="0" err="1"/>
              <a:t>publication</a:t>
            </a:r>
            <a:endParaRPr lang="fi-FI" dirty="0"/>
          </a:p>
          <a:p>
            <a:r>
              <a:rPr lang="fi-FI" dirty="0">
                <a:hlinkClick r:id="rId2"/>
              </a:rPr>
              <a:t>https://www.demoshelsinki.fi/en/julkaisut/finland-has-good-potential-in-sustainable-development/</a:t>
            </a:r>
            <a:endParaRPr lang="fi-FI" dirty="0"/>
          </a:p>
          <a:p>
            <a:r>
              <a:rPr lang="fi-FI" dirty="0" err="1"/>
              <a:t>page</a:t>
            </a:r>
            <a:r>
              <a:rPr lang="fi-FI" dirty="0"/>
              <a:t> 30 and 36</a:t>
            </a:r>
          </a:p>
        </p:txBody>
      </p:sp>
    </p:spTree>
    <p:extLst>
      <p:ext uri="{BB962C8B-B14F-4D97-AF65-F5344CB8AC3E}">
        <p14:creationId xmlns:p14="http://schemas.microsoft.com/office/powerpoint/2010/main" val="2547099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AA17D-B930-BB4A-B0B2-ADB482D13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”</a:t>
            </a:r>
            <a:r>
              <a:rPr lang="en-GB" dirty="0"/>
              <a:t>Suomi </a:t>
            </a:r>
            <a:r>
              <a:rPr lang="en-GB" dirty="0" err="1"/>
              <a:t>tähtää</a:t>
            </a:r>
            <a:r>
              <a:rPr lang="en-GB" dirty="0"/>
              <a:t> </a:t>
            </a:r>
            <a:r>
              <a:rPr lang="en-GB" dirty="0" err="1"/>
              <a:t>kestävän</a:t>
            </a:r>
            <a:r>
              <a:rPr lang="en-GB" dirty="0"/>
              <a:t> </a:t>
            </a:r>
            <a:r>
              <a:rPr lang="en-GB" dirty="0" err="1"/>
              <a:t>kehityksen</a:t>
            </a:r>
            <a:r>
              <a:rPr lang="en-GB" dirty="0"/>
              <a:t> </a:t>
            </a:r>
            <a:r>
              <a:rPr lang="en-GB" dirty="0" err="1"/>
              <a:t>mallimaaksi</a:t>
            </a:r>
            <a:r>
              <a:rPr lang="en-GB" dirty="0"/>
              <a:t> “</a:t>
            </a:r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Building a sustainable world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>
                <a:latin typeface="Calibri" panose="020F0502020204030204" pitchFamily="34" charset="0"/>
                <a:cs typeface="Calibri" panose="020F0502020204030204" pitchFamily="34" charset="0"/>
              </a:rPr>
              <a:t>Metropolia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9448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b="0" i="0" kern="1200">
                <a:solidFill>
                  <a:schemeClr val="tx1">
                    <a:tint val="75000"/>
                  </a:schemeClr>
                </a:solidFill>
                <a:latin typeface="Asap" charset="0"/>
                <a:ea typeface="Asap" charset="0"/>
                <a:cs typeface="Asap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8529C0-4448-B34E-A2A4-F15E625B8521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pPr/>
              <a:t>9</a:t>
            </a:fld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49E612E-0DFB-874B-BA11-CBB23C65E0F5}"/>
              </a:ext>
            </a:extLst>
          </p:cNvPr>
          <p:cNvSpPr txBox="1"/>
          <p:nvPr/>
        </p:nvSpPr>
        <p:spPr>
          <a:xfrm>
            <a:off x="3600030" y="2556684"/>
            <a:ext cx="4991939" cy="923330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Asap" charset="0"/>
                <a:cs typeface="Calibri" panose="020F0502020204030204" pitchFamily="34" charset="0"/>
              </a:rPr>
              <a:t>Source: SYKE and Demos Helsinki</a:t>
            </a:r>
          </a:p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Asap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http://tietokayttoon.fi/julkaisu?pubid=13001</a:t>
            </a:r>
            <a:endParaRPr lang="en-GB" dirty="0">
              <a:solidFill>
                <a:schemeClr val="bg1"/>
              </a:solidFill>
              <a:latin typeface="Calibri" panose="020F0502020204030204" pitchFamily="34" charset="0"/>
              <a:ea typeface="Asap" charset="0"/>
              <a:cs typeface="Calibri" panose="020F0502020204030204" pitchFamily="34" charset="0"/>
            </a:endParaRPr>
          </a:p>
          <a:p>
            <a:endParaRPr lang="fi-FI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997150"/>
      </p:ext>
    </p:extLst>
  </p:cSld>
  <p:clrMapOvr>
    <a:masterClrMapping/>
  </p:clrMapOvr>
</p:sld>
</file>

<file path=ppt/theme/theme1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ertotalousAMK_PPT_tyhjä  -  Read-Only" id="{BF51F711-B1DF-5346-B527-5CDB9341F3D5}" vid="{4CAD043F-BEA0-1541-B166-0A57BA8670C6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74372C55FE4B821D5F2378F4B2BA" ma:contentTypeVersion="1" ma:contentTypeDescription="Luo uusi asiakirja." ma:contentTypeScope="" ma:versionID="822fe6b422b8dec44a40602c4233d47b">
  <xsd:schema xmlns:xsd="http://www.w3.org/2001/XMLSchema" xmlns:xs="http://www.w3.org/2001/XMLSchema" xmlns:p="http://schemas.microsoft.com/office/2006/metadata/properties" xmlns:ns2="76865ef9-df32-4c37-ae45-f9784eb47bff" xmlns:ns3="7e9e6169-ad39-4139-80cb-366121f0def0" targetNamespace="http://schemas.microsoft.com/office/2006/metadata/properties" ma:root="true" ma:fieldsID="6eb707645daa25c755dded653de544e8" ns2:_="" ns3:_="">
    <xsd:import namespace="76865ef9-df32-4c37-ae45-f9784eb47bff"/>
    <xsd:import namespace="7e9e6169-ad39-4139-80cb-366121f0de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65ef9-df32-4c37-ae45-f9784eb47b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6169-ad39-4139-80cb-366121f0d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865ef9-df32-4c37-ae45-f9784eb47bff">427W7XWPXQD2-403814790-464</_dlc_DocId>
    <_dlc_DocIdUrl xmlns="76865ef9-df32-4c37-ae45-f9784eb47bff">
      <Url>https://tt.eduuni.fi/sites/luc-lapinamk-extra/kiertotalousosaamista-ammattikorkeakouluihin/_layouts/15/DocIdRedir.aspx?ID=427W7XWPXQD2-403814790-464</Url>
      <Description>427W7XWPXQD2-403814790-464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238FF32-43FD-4754-9A6C-B0B4C19B5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65ef9-df32-4c37-ae45-f9784eb47bff"/>
    <ds:schemaRef ds:uri="7e9e6169-ad39-4139-80cb-366121f0d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062D49C-CA25-4999-B952-F55D754961C0}">
  <ds:schemaRefs>
    <ds:schemaRef ds:uri="http://purl.org/dc/terms/"/>
    <ds:schemaRef ds:uri="7e9e6169-ad39-4139-80cb-366121f0def0"/>
    <ds:schemaRef ds:uri="http://schemas.microsoft.com/office/2006/documentManagement/types"/>
    <ds:schemaRef ds:uri="http://purl.org/dc/elements/1.1/"/>
    <ds:schemaRef ds:uri="http://www.w3.org/XML/1998/namespace"/>
    <ds:schemaRef ds:uri="76865ef9-df32-4c37-ae45-f9784eb47bff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B25BD6D-D2BB-418E-A029-B40BF82CD25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BEB1A0C-CB66-4291-BD4D-308FACDFF633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1_Mukautettu suunnittelumalli</Template>
  <TotalTime>48</TotalTime>
  <Words>583</Words>
  <Application>Microsoft Macintosh PowerPoint</Application>
  <PresentationFormat>Widescreen</PresentationFormat>
  <Paragraphs>106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Asap</vt:lpstr>
      <vt:lpstr>Calibri</vt:lpstr>
      <vt:lpstr>Microsoft Sans Serif</vt:lpstr>
      <vt:lpstr>1_Mukautettu suunnittelumalli</vt:lpstr>
      <vt:lpstr>Agenda 2030 and SDGs</vt:lpstr>
      <vt:lpstr>Agenda 2030 and the Sustainable Development Goals</vt:lpstr>
      <vt:lpstr>Background</vt:lpstr>
      <vt:lpstr>Agenda 2030</vt:lpstr>
      <vt:lpstr>PowerPoint Presentation</vt:lpstr>
      <vt:lpstr>Sustainability  dimensions</vt:lpstr>
      <vt:lpstr>PowerPoint Presentation</vt:lpstr>
      <vt:lpstr>Agenda 2030 objectives and Finland’s starting level</vt:lpstr>
      <vt:lpstr>”Suomi tähtää kestävän kehityksen mallimaaksi “</vt:lpstr>
      <vt:lpstr>SDG Index &amp; Dasboard</vt:lpstr>
      <vt:lpstr>Task 3: SDG country index</vt:lpstr>
      <vt:lpstr>Assignment 1: the SDGs</vt:lpstr>
      <vt:lpstr>Assignment 1</vt:lpstr>
      <vt:lpstr>Learning diary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2030 and SDGs</dc:title>
  <dc:creator>Pentti Viluksela</dc:creator>
  <cp:lastModifiedBy>Pentti Viluksela</cp:lastModifiedBy>
  <cp:revision>3</cp:revision>
  <dcterms:created xsi:type="dcterms:W3CDTF">2019-05-13T10:53:06Z</dcterms:created>
  <dcterms:modified xsi:type="dcterms:W3CDTF">2020-04-27T11:00:32Z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0x010100844F74372C55FE4B821D5F2378F4B2BA</vt:lpwstr>
  </property>
  <property fmtid="{D5CDD505-2E9C-101B-9397-08002B2CF9AE}" pid="3" name="_dlc_DocIdItemGuid">
    <vt:lpwstr>0fc2c617-0b12-48ef-bcad-c1f15298905c</vt:lpwstr>
  </property>
</Properties>
</file>