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5"/>
  </p:sldMasterIdLst>
  <p:notesMasterIdLst>
    <p:notesMasterId r:id="rId17"/>
  </p:notesMasterIdLst>
  <p:sldIdLst>
    <p:sldId id="263" r:id="rId6"/>
    <p:sldId id="310" r:id="rId7"/>
    <p:sldId id="317" r:id="rId8"/>
    <p:sldId id="318" r:id="rId9"/>
    <p:sldId id="321" r:id="rId10"/>
    <p:sldId id="319" r:id="rId11"/>
    <p:sldId id="322" r:id="rId12"/>
    <p:sldId id="323" r:id="rId13"/>
    <p:sldId id="312" r:id="rId14"/>
    <p:sldId id="315" r:id="rId15"/>
    <p:sldId id="257" r:id="rId1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440344-B7F5-5845-8254-835987C0FBE4}" v="31" dt="2020-04-27T11:19:01.4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456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DE3DC-FFA5-4B06-8CE1-A4327DB2171A}" type="datetimeFigureOut">
              <a:rPr lang="fi-FI" smtClean="0"/>
              <a:t>27.4.2020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609CB-CAF6-4571-BA04-25E12737EA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26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FFC37-C5D3-7046-8FF5-EFD9AF4BE71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307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FFC37-C5D3-7046-8FF5-EFD9AF4BE71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561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716506" y="6192671"/>
            <a:ext cx="966537" cy="365125"/>
          </a:xfrm>
        </p:spPr>
        <p:txBody>
          <a:bodyPr/>
          <a:lstStyle/>
          <a:p>
            <a:fld id="{E25E0EBB-05D7-8940-838A-91F4B30AC884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kiertotalousamk.fi</a:t>
            </a:r>
          </a:p>
        </p:txBody>
      </p:sp>
    </p:spTree>
    <p:extLst>
      <p:ext uri="{BB962C8B-B14F-4D97-AF65-F5344CB8AC3E}">
        <p14:creationId xmlns:p14="http://schemas.microsoft.com/office/powerpoint/2010/main" val="36287471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kiertotalousamk.fi</a:t>
            </a:r>
          </a:p>
        </p:txBody>
      </p:sp>
    </p:spTree>
    <p:extLst>
      <p:ext uri="{BB962C8B-B14F-4D97-AF65-F5344CB8AC3E}">
        <p14:creationId xmlns:p14="http://schemas.microsoft.com/office/powerpoint/2010/main" val="3385603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kiertotalousamk.fi</a:t>
            </a:r>
          </a:p>
        </p:txBody>
      </p:sp>
    </p:spTree>
    <p:extLst>
      <p:ext uri="{BB962C8B-B14F-4D97-AF65-F5344CB8AC3E}">
        <p14:creationId xmlns:p14="http://schemas.microsoft.com/office/powerpoint/2010/main" val="3490309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08944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kiertotalousamk.fi</a:t>
            </a:r>
          </a:p>
        </p:txBody>
      </p:sp>
    </p:spTree>
    <p:extLst>
      <p:ext uri="{BB962C8B-B14F-4D97-AF65-F5344CB8AC3E}">
        <p14:creationId xmlns:p14="http://schemas.microsoft.com/office/powerpoint/2010/main" val="14108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9979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9979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kiertotalousamk.fi</a:t>
            </a:r>
          </a:p>
        </p:txBody>
      </p:sp>
    </p:spTree>
    <p:extLst>
      <p:ext uri="{BB962C8B-B14F-4D97-AF65-F5344CB8AC3E}">
        <p14:creationId xmlns:p14="http://schemas.microsoft.com/office/powerpoint/2010/main" val="96840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351338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164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kiertotalousamk.fi</a:t>
            </a:r>
          </a:p>
        </p:txBody>
      </p:sp>
    </p:spTree>
    <p:extLst>
      <p:ext uri="{BB962C8B-B14F-4D97-AF65-F5344CB8AC3E}">
        <p14:creationId xmlns:p14="http://schemas.microsoft.com/office/powerpoint/2010/main" val="1309867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kiertotalousamk.fi</a:t>
            </a:r>
          </a:p>
        </p:txBody>
      </p:sp>
    </p:spTree>
    <p:extLst>
      <p:ext uri="{BB962C8B-B14F-4D97-AF65-F5344CB8AC3E}">
        <p14:creationId xmlns:p14="http://schemas.microsoft.com/office/powerpoint/2010/main" val="39746860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2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7F938-A6BE-9E4E-9D9E-E73F0FCC5D6D}" type="datetime1">
              <a:rPr lang="fi-FI" smtClean="0"/>
              <a:t>27.4.2020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kiertotalousamk.fi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529C0-4448-B34E-A2A4-F15E625B8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006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0" i="0">
                <a:latin typeface="Asap Medium" charset="0"/>
                <a:ea typeface="Asap Medium" charset="0"/>
                <a:cs typeface="Asap Medium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0" i="0">
                <a:latin typeface="Asap Medium" charset="0"/>
                <a:ea typeface="Asap Medium" charset="0"/>
                <a:cs typeface="Asap Medium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1121-1AF7-1647-BE2A-147DEFACACFE}" type="datetime1">
              <a:rPr lang="fi-FI" smtClean="0"/>
              <a:t>27.4.2020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kiertotalousamk.fi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529C0-4448-B34E-A2A4-F15E625B8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9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612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2C4E0-6D56-FE4C-9296-8904E1C5B26F}" type="datetime1">
              <a:rPr lang="fi-FI" smtClean="0"/>
              <a:t>27.4.2020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19267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dirty="0"/>
              <a:t>kiertotalousamk.fi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966C3-9558-4BBB-9775-7D1DA6AA08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2711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701" r:id="rId3"/>
    <p:sldLayoutId id="2147483692" r:id="rId4"/>
    <p:sldLayoutId id="2147483693" r:id="rId5"/>
    <p:sldLayoutId id="2147483702" r:id="rId6"/>
    <p:sldLayoutId id="2147483695" r:id="rId7"/>
    <p:sldLayoutId id="2147483703" r:id="rId8"/>
    <p:sldLayoutId id="2147483704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icrosoft Sans Serif" panose="020B0604020202020204" pitchFamily="34" charset="0"/>
          <a:ea typeface="Microsoft Sans Serif" panose="020B0604020202020204" pitchFamily="34" charset="0"/>
          <a:cs typeface="Microsoft Sans Serif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-page.org/page-and-sustainable-development-goals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kestavakehitys.fi/en/commissio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0Zkz1cwvMnA" TargetMode="External"/><Relationship Id="rId3" Type="http://schemas.openxmlformats.org/officeDocument/2006/relationships/hyperlink" Target="https://vnk.fi/en/sustainable-development" TargetMode="External"/><Relationship Id="rId7" Type="http://schemas.openxmlformats.org/officeDocument/2006/relationships/hyperlink" Target="https://kestavakehitys.fi/en/commitment2050" TargetMode="External"/><Relationship Id="rId2" Type="http://schemas.openxmlformats.org/officeDocument/2006/relationships/hyperlink" Target="https://www.ym.fi/fi-fi/Ymparisto/Kestava_kehity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indikaattori.fi/en" TargetMode="External"/><Relationship Id="rId5" Type="http://schemas.openxmlformats.org/officeDocument/2006/relationships/hyperlink" Target="https://www.sitra.fi/en/topics/expert-panel-sustainable-development/" TargetMode="External"/><Relationship Id="rId4" Type="http://schemas.openxmlformats.org/officeDocument/2006/relationships/hyperlink" Target="http://kestavakehitys.fi/en/frontpage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kestavakehitys.fi/en/agenda2030/correspondence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itoumus2050.fi/" TargetMode="External"/><Relationship Id="rId2" Type="http://schemas.openxmlformats.org/officeDocument/2006/relationships/hyperlink" Target="https://commitment2050.fi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SDGs in Finland:</a:t>
            </a:r>
            <a:br>
              <a:rPr lang="en-US" dirty="0"/>
            </a:br>
            <a:r>
              <a:rPr lang="en-US" dirty="0"/>
              <a:t>Society’s Commitment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Pentti Viluksela</a:t>
            </a:r>
          </a:p>
          <a:p>
            <a:r>
              <a:rPr lang="en-GB" dirty="0"/>
              <a:t>Metropolia</a:t>
            </a:r>
          </a:p>
          <a:p>
            <a:endParaRPr lang="fi-FI" dirty="0"/>
          </a:p>
          <a:p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17864-91F0-D545-A395-6F19D1739BF5}" type="datetime1">
              <a:rPr lang="fi-FI" smtClean="0"/>
              <a:t>27.4.2020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kiertotalousamk.fi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Asap" charset="0"/>
                <a:ea typeface="Asap" charset="0"/>
                <a:cs typeface="Asap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88529C0-4448-B34E-A2A4-F15E625B8521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1</a:t>
            </a:fld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497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286748"/>
            <a:ext cx="10515600" cy="634142"/>
          </a:xfrm>
        </p:spPr>
        <p:txBody>
          <a:bodyPr>
            <a:normAutofit fontScale="90000"/>
          </a:bodyPr>
          <a:lstStyle/>
          <a:p>
            <a:r>
              <a:rPr lang="en-GB" dirty="0"/>
              <a:t>Assignment 2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3570573"/>
              </p:ext>
            </p:extLst>
          </p:nvPr>
        </p:nvGraphicFramePr>
        <p:xfrm>
          <a:off x="838200" y="999269"/>
          <a:ext cx="10515600" cy="522432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37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1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6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0485">
                <a:tc>
                  <a:txBody>
                    <a:bodyPr/>
                    <a:lstStyle/>
                    <a:p>
                      <a:r>
                        <a:rPr lang="en-GB" dirty="0"/>
                        <a:t>Commitment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noProof="0" dirty="0"/>
                        <a:t>Sitoumus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Student group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087">
                <a:tc>
                  <a:txBody>
                    <a:bodyPr/>
                    <a:lstStyle/>
                    <a:p>
                      <a:r>
                        <a:rPr lang="en-US" b="0" i="0" dirty="0">
                          <a:effectLst/>
                          <a:latin typeface="Calibri" panose="020F0502020204030204" pitchFamily="34" charset="0"/>
                          <a:ea typeface="Asap" charset="0"/>
                          <a:cs typeface="Calibri" panose="020F0502020204030204" pitchFamily="34" charset="0"/>
                        </a:rPr>
                        <a:t>1. Equal prospects for wellbeing 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i-FI" b="0" i="0" noProof="0" dirty="0">
                          <a:effectLst/>
                          <a:latin typeface="Calibri" panose="020F0502020204030204" pitchFamily="34" charset="0"/>
                          <a:ea typeface="Asap" charset="0"/>
                          <a:cs typeface="Calibri" panose="020F0502020204030204" pitchFamily="34" charset="0"/>
                        </a:rPr>
                        <a:t>1. Yhdenvertaiset mahdollisuudet hyvinvointiin 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087">
                <a:tc>
                  <a:txBody>
                    <a:bodyPr/>
                    <a:lstStyle/>
                    <a:p>
                      <a:r>
                        <a:rPr lang="en-US" b="0" i="0" dirty="0">
                          <a:effectLst/>
                          <a:latin typeface="Calibri" panose="020F0502020204030204" pitchFamily="34" charset="0"/>
                          <a:ea typeface="Asap" charset="0"/>
                          <a:cs typeface="Calibri" panose="020F0502020204030204" pitchFamily="34" charset="0"/>
                        </a:rPr>
                        <a:t>2. A participatory society for all 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i-FI" b="0" i="0" noProof="0" dirty="0">
                          <a:effectLst/>
                          <a:latin typeface="Calibri" panose="020F0502020204030204" pitchFamily="34" charset="0"/>
                          <a:ea typeface="Asap" charset="0"/>
                          <a:cs typeface="Calibri" panose="020F0502020204030204" pitchFamily="34" charset="0"/>
                        </a:rPr>
                        <a:t>2. Vaikuttavien ihmisten yhteiskunta 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2087">
                <a:tc>
                  <a:txBody>
                    <a:bodyPr/>
                    <a:lstStyle/>
                    <a:p>
                      <a:r>
                        <a:rPr lang="en-US" b="0" i="0" dirty="0">
                          <a:effectLst/>
                          <a:latin typeface="Calibri" panose="020F0502020204030204" pitchFamily="34" charset="0"/>
                          <a:ea typeface="Asap" charset="0"/>
                          <a:cs typeface="Calibri" panose="020F0502020204030204" pitchFamily="34" charset="0"/>
                        </a:rPr>
                        <a:t>3. Work in a sustainable way 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i-FI" b="0" i="0" noProof="0" dirty="0">
                          <a:effectLst/>
                          <a:latin typeface="Calibri" panose="020F0502020204030204" pitchFamily="34" charset="0"/>
                          <a:ea typeface="Asap" charset="0"/>
                          <a:cs typeface="Calibri" panose="020F0502020204030204" pitchFamily="34" charset="0"/>
                        </a:rPr>
                        <a:t>3. Työtä kestävästi 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2087">
                <a:tc>
                  <a:txBody>
                    <a:bodyPr/>
                    <a:lstStyle/>
                    <a:p>
                      <a:r>
                        <a:rPr lang="en-US" b="0" i="0" dirty="0">
                          <a:effectLst/>
                          <a:latin typeface="Calibri" panose="020F0502020204030204" pitchFamily="34" charset="0"/>
                          <a:ea typeface="Asap" charset="0"/>
                          <a:cs typeface="Calibri" panose="020F0502020204030204" pitchFamily="34" charset="0"/>
                        </a:rPr>
                        <a:t>4. Sustainable society and local communities 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i-FI" b="0" i="0" noProof="0" dirty="0">
                          <a:effectLst/>
                          <a:latin typeface="Calibri" panose="020F0502020204030204" pitchFamily="34" charset="0"/>
                          <a:ea typeface="Asap" charset="0"/>
                          <a:cs typeface="Calibri" panose="020F0502020204030204" pitchFamily="34" charset="0"/>
                        </a:rPr>
                        <a:t>4. Kestävät yhdyskunnat ja paikallisyhteisöt 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485">
                <a:tc>
                  <a:txBody>
                    <a:bodyPr/>
                    <a:lstStyle/>
                    <a:p>
                      <a:r>
                        <a:rPr lang="en-US" b="0" i="0" dirty="0">
                          <a:effectLst/>
                          <a:latin typeface="Calibri" panose="020F0502020204030204" pitchFamily="34" charset="0"/>
                          <a:ea typeface="Asap" charset="0"/>
                          <a:cs typeface="Calibri" panose="020F0502020204030204" pitchFamily="34" charset="0"/>
                        </a:rPr>
                        <a:t>5. A carbon-neutral society 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i-FI" b="0" i="0" noProof="0" dirty="0">
                          <a:effectLst/>
                          <a:latin typeface="Calibri" panose="020F0502020204030204" pitchFamily="34" charset="0"/>
                          <a:ea typeface="Asap" charset="0"/>
                          <a:cs typeface="Calibri" panose="020F0502020204030204" pitchFamily="34" charset="0"/>
                        </a:rPr>
                        <a:t>5. Hiilineutraali yhteiskunta 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2087">
                <a:tc>
                  <a:txBody>
                    <a:bodyPr/>
                    <a:lstStyle/>
                    <a:p>
                      <a:r>
                        <a:rPr lang="en-US" b="0" i="0" dirty="0">
                          <a:effectLst/>
                          <a:latin typeface="Calibri" panose="020F0502020204030204" pitchFamily="34" charset="0"/>
                          <a:ea typeface="Asap" charset="0"/>
                          <a:cs typeface="Calibri" panose="020F0502020204030204" pitchFamily="34" charset="0"/>
                        </a:rPr>
                        <a:t>6. A resource-wise economy 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i-FI" b="0" i="0" noProof="0" dirty="0">
                          <a:effectLst/>
                          <a:latin typeface="Calibri" panose="020F0502020204030204" pitchFamily="34" charset="0"/>
                          <a:ea typeface="Asap" charset="0"/>
                          <a:cs typeface="Calibri" panose="020F0502020204030204" pitchFamily="34" charset="0"/>
                        </a:rPr>
                        <a:t>6. Resurssiviisas talous 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0835">
                <a:tc>
                  <a:txBody>
                    <a:bodyPr/>
                    <a:lstStyle/>
                    <a:p>
                      <a:r>
                        <a:rPr lang="en-US" b="0" i="0" dirty="0">
                          <a:effectLst/>
                          <a:latin typeface="Calibri" panose="020F0502020204030204" pitchFamily="34" charset="0"/>
                          <a:ea typeface="Asap" charset="0"/>
                          <a:cs typeface="Calibri" panose="020F0502020204030204" pitchFamily="34" charset="0"/>
                        </a:rPr>
                        <a:t>7. Lifestyles respectful of the carrying capacity of nature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i-FI" b="0" i="0" noProof="0" dirty="0">
                          <a:effectLst/>
                          <a:latin typeface="Calibri" panose="020F0502020204030204" pitchFamily="34" charset="0"/>
                          <a:ea typeface="Asap" charset="0"/>
                          <a:cs typeface="Calibri" panose="020F0502020204030204" pitchFamily="34" charset="0"/>
                        </a:rPr>
                        <a:t>7. Luonnon kantokykyä kunnioittavat elämäntavat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2087">
                <a:tc>
                  <a:txBody>
                    <a:bodyPr/>
                    <a:lstStyle/>
                    <a:p>
                      <a:r>
                        <a:rPr lang="en-US" b="0" i="0" dirty="0">
                          <a:effectLst/>
                          <a:latin typeface="Calibri" panose="020F0502020204030204" pitchFamily="34" charset="0"/>
                          <a:ea typeface="Asap" charset="0"/>
                          <a:cs typeface="Calibri" panose="020F0502020204030204" pitchFamily="34" charset="0"/>
                        </a:rPr>
                        <a:t>8. Decision-making respectful of nature 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i-FI" b="0" i="0" noProof="0" dirty="0">
                          <a:effectLst/>
                          <a:latin typeface="Calibri" panose="020F0502020204030204" pitchFamily="34" charset="0"/>
                          <a:ea typeface="Asap" charset="0"/>
                          <a:cs typeface="Calibri" panose="020F0502020204030204" pitchFamily="34" charset="0"/>
                        </a:rPr>
                        <a:t>8. Luontoa kunnioittava päätöksenteko 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Asap" charset="0"/>
                <a:ea typeface="Asap" charset="0"/>
                <a:cs typeface="Asap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45562C1-238B-3146-9B86-E6847AD2EFB2}" type="datetime1">
              <a:rPr lang="fi-FI" smtClean="0">
                <a:latin typeface="Calibri" panose="020F0502020204030204" pitchFamily="34" charset="0"/>
                <a:cs typeface="Calibri" panose="020F0502020204030204" pitchFamily="34" charset="0"/>
              </a:rPr>
              <a:t>27.4.2020</a:t>
            </a:fld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kiertotalousamk.fi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Asap" charset="0"/>
                <a:ea typeface="Asap" charset="0"/>
                <a:cs typeface="Asap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88529C0-4448-B34E-A2A4-F15E625B8521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10</a:t>
            </a:fld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375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Learning </a:t>
            </a:r>
            <a:r>
              <a:rPr lang="fi-FI" dirty="0" err="1"/>
              <a:t>diary</a:t>
            </a:r>
            <a:r>
              <a:rPr lang="fi-FI" dirty="0"/>
              <a:t> 3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Summarize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main </a:t>
            </a:r>
            <a:r>
              <a:rPr lang="fi-FI" dirty="0" err="1"/>
              <a:t>points</a:t>
            </a:r>
            <a:r>
              <a:rPr lang="fi-FI" dirty="0"/>
              <a:t> of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lecture</a:t>
            </a:r>
            <a:endParaRPr lang="fi-FI" dirty="0"/>
          </a:p>
          <a:p>
            <a:r>
              <a:rPr lang="fi-FI" dirty="0"/>
              <a:t>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Finnish</a:t>
            </a:r>
            <a:r>
              <a:rPr lang="fi-FI" dirty="0"/>
              <a:t> </a:t>
            </a:r>
            <a:r>
              <a:rPr lang="fi-FI" dirty="0" err="1"/>
              <a:t>society</a:t>
            </a:r>
            <a:r>
              <a:rPr lang="fi-FI" dirty="0"/>
              <a:t>,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see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Commitment</a:t>
            </a:r>
            <a:r>
              <a:rPr lang="fi-FI" dirty="0"/>
              <a:t> </a:t>
            </a:r>
            <a:r>
              <a:rPr lang="fi-FI" dirty="0" err="1"/>
              <a:t>objectives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being</a:t>
            </a:r>
            <a:r>
              <a:rPr lang="fi-FI" dirty="0"/>
              <a:t> </a:t>
            </a:r>
            <a:r>
              <a:rPr lang="fi-FI" dirty="0" err="1"/>
              <a:t>observed</a:t>
            </a:r>
            <a:r>
              <a:rPr lang="fi-FI" dirty="0"/>
              <a:t> and </a:t>
            </a:r>
            <a:r>
              <a:rPr lang="fi-FI" dirty="0" err="1"/>
              <a:t>taken</a:t>
            </a:r>
            <a:r>
              <a:rPr lang="fi-FI" dirty="0"/>
              <a:t> into </a:t>
            </a:r>
            <a:r>
              <a:rPr lang="fi-FI" dirty="0" err="1"/>
              <a:t>account</a:t>
            </a:r>
            <a:r>
              <a:rPr lang="fi-FI" dirty="0"/>
              <a:t>? </a:t>
            </a:r>
            <a:r>
              <a:rPr lang="fi-FI" dirty="0" err="1"/>
              <a:t>Any</a:t>
            </a:r>
            <a:r>
              <a:rPr lang="fi-FI" dirty="0"/>
              <a:t> </a:t>
            </a:r>
            <a:r>
              <a:rPr lang="fi-FI" dirty="0" err="1"/>
              <a:t>examples</a:t>
            </a:r>
            <a:r>
              <a:rPr lang="fi-FI" dirty="0"/>
              <a:t>?</a:t>
            </a:r>
          </a:p>
          <a:p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organizations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sector</a:t>
            </a:r>
            <a:r>
              <a:rPr lang="fi-FI" dirty="0"/>
              <a:t> / business / </a:t>
            </a:r>
            <a:r>
              <a:rPr lang="fi-FI" dirty="0" err="1"/>
              <a:t>field</a:t>
            </a:r>
            <a:r>
              <a:rPr lang="fi-FI" dirty="0"/>
              <a:t> of </a:t>
            </a:r>
            <a:r>
              <a:rPr lang="fi-FI" dirty="0" err="1"/>
              <a:t>study</a:t>
            </a:r>
            <a:r>
              <a:rPr lang="fi-FI" dirty="0"/>
              <a:t> made </a:t>
            </a:r>
            <a:r>
              <a:rPr lang="fi-FI" dirty="0" err="1"/>
              <a:t>any</a:t>
            </a:r>
            <a:r>
              <a:rPr lang="fi-FI" dirty="0"/>
              <a:t> </a:t>
            </a:r>
            <a:r>
              <a:rPr lang="fi-FI" dirty="0" err="1"/>
              <a:t>commitments</a:t>
            </a:r>
            <a:r>
              <a:rPr lang="fi-FI" dirty="0"/>
              <a:t>? </a:t>
            </a:r>
            <a:r>
              <a:rPr lang="fi-FI" dirty="0" err="1"/>
              <a:t>Search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Commitment</a:t>
            </a:r>
            <a:r>
              <a:rPr lang="fi-FI" dirty="0"/>
              <a:t> </a:t>
            </a:r>
            <a:r>
              <a:rPr lang="fi-FI" dirty="0" err="1"/>
              <a:t>database</a:t>
            </a:r>
            <a:r>
              <a:rPr lang="fi-FI" dirty="0"/>
              <a:t> and </a:t>
            </a:r>
            <a:r>
              <a:rPr lang="fi-FI" dirty="0" err="1"/>
              <a:t>comment</a:t>
            </a:r>
            <a:r>
              <a:rPr lang="fi-FI" dirty="0"/>
              <a:t>!</a:t>
            </a:r>
          </a:p>
          <a:p>
            <a:endParaRPr lang="fi-FI" dirty="0"/>
          </a:p>
          <a:p>
            <a:r>
              <a:rPr lang="fi-FI" dirty="0" err="1"/>
              <a:t>Length</a:t>
            </a:r>
            <a:r>
              <a:rPr lang="fi-FI" dirty="0"/>
              <a:t> of </a:t>
            </a:r>
            <a:r>
              <a:rPr lang="fi-FI" dirty="0" err="1"/>
              <a:t>answer</a:t>
            </a:r>
            <a:r>
              <a:rPr lang="fi-FI" dirty="0"/>
              <a:t> </a:t>
            </a:r>
            <a:r>
              <a:rPr lang="fi-FI" dirty="0" err="1"/>
              <a:t>max</a:t>
            </a:r>
            <a:r>
              <a:rPr lang="fi-FI" dirty="0"/>
              <a:t>. 1 </a:t>
            </a:r>
            <a:r>
              <a:rPr lang="fi-FI" dirty="0" err="1"/>
              <a:t>page</a:t>
            </a:r>
            <a:r>
              <a:rPr lang="fi-FI" dirty="0"/>
              <a:t>.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kiertotalousamk.fi</a:t>
            </a:r>
          </a:p>
        </p:txBody>
      </p:sp>
    </p:spTree>
    <p:extLst>
      <p:ext uri="{BB962C8B-B14F-4D97-AF65-F5344CB8AC3E}">
        <p14:creationId xmlns:p14="http://schemas.microsoft.com/office/powerpoint/2010/main" val="1875998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D0FD-1BB2-4148-BACC-751E46D3AE62}" type="datetime1">
              <a:rPr lang="fi-FI" smtClean="0"/>
              <a:t>27.4.2020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kiertotalousamk.fi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529C0-4448-B34E-A2A4-F15E625B8521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F0685D-0301-2041-8442-53775736CEF8}"/>
              </a:ext>
            </a:extLst>
          </p:cNvPr>
          <p:cNvSpPr txBox="1"/>
          <p:nvPr/>
        </p:nvSpPr>
        <p:spPr>
          <a:xfrm>
            <a:off x="3618661" y="2228671"/>
            <a:ext cx="4991939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Suggestion: </a:t>
            </a:r>
            <a:r>
              <a:rPr lang="fi-FI" dirty="0" err="1">
                <a:solidFill>
                  <a:schemeClr val="bg1"/>
                </a:solidFill>
              </a:rPr>
              <a:t>insert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here</a:t>
            </a:r>
            <a:r>
              <a:rPr lang="fi-FI" dirty="0">
                <a:solidFill>
                  <a:schemeClr val="bg1"/>
                </a:solidFill>
              </a:rPr>
              <a:t> a </a:t>
            </a:r>
            <a:r>
              <a:rPr lang="fi-FI" dirty="0" err="1">
                <a:solidFill>
                  <a:schemeClr val="bg1"/>
                </a:solidFill>
              </a:rPr>
              <a:t>picture</a:t>
            </a:r>
            <a:r>
              <a:rPr lang="fi-FI" dirty="0">
                <a:solidFill>
                  <a:schemeClr val="bg1"/>
                </a:solidFill>
              </a:rPr>
              <a:t> of </a:t>
            </a:r>
            <a:r>
              <a:rPr lang="fi-FI" dirty="0" err="1">
                <a:solidFill>
                  <a:schemeClr val="bg1"/>
                </a:solidFill>
              </a:rPr>
              <a:t>the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SDGs</a:t>
            </a:r>
            <a:r>
              <a:rPr lang="fi-FI" dirty="0">
                <a:solidFill>
                  <a:schemeClr val="bg1"/>
                </a:solidFill>
              </a:rPr>
              <a:t>, </a:t>
            </a:r>
            <a:r>
              <a:rPr lang="fi-FI" dirty="0" err="1">
                <a:solidFill>
                  <a:schemeClr val="bg1"/>
                </a:solidFill>
              </a:rPr>
              <a:t>e.g</a:t>
            </a:r>
            <a:r>
              <a:rPr lang="fi-FI" dirty="0">
                <a:solidFill>
                  <a:schemeClr val="bg1"/>
                </a:solidFill>
              </a:rPr>
              <a:t>. </a:t>
            </a:r>
            <a:r>
              <a:rPr lang="fi-FI" dirty="0">
                <a:solidFill>
                  <a:schemeClr val="bg1"/>
                </a:solidFill>
                <a:hlinkClick r:id="rId2"/>
              </a:rPr>
              <a:t>https://www.un-page.org/page-and-sustainable-development-goals</a:t>
            </a:r>
            <a:endParaRPr lang="fi-FI" dirty="0">
              <a:solidFill>
                <a:schemeClr val="bg1"/>
              </a:solidFill>
            </a:endParaRPr>
          </a:p>
          <a:p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58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Commission on Sustainable Development</a:t>
            </a:r>
          </a:p>
        </p:txBody>
      </p:sp>
      <p:sp>
        <p:nvSpPr>
          <p:cNvPr id="2355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integrate the global 2030 Agenda for Sustainable Development into national efforts</a:t>
            </a:r>
          </a:p>
          <a:p>
            <a:r>
              <a:rPr lang="en-US" dirty="0"/>
              <a:t>to promote the implementation of the society's commitment to sustainability (SC2SD) The Finland we want by 2050</a:t>
            </a:r>
          </a:p>
          <a:p>
            <a:r>
              <a:rPr lang="en-US" dirty="0"/>
              <a:t>SC2SD = Finland's guideline for sustainable development in practice</a:t>
            </a:r>
          </a:p>
          <a:p>
            <a:pPr lvl="1"/>
            <a:r>
              <a:rPr lang="en-US" dirty="0"/>
              <a:t>principles and objectives</a:t>
            </a:r>
          </a:p>
          <a:p>
            <a:pPr lvl="1"/>
            <a:r>
              <a:rPr lang="en-US" dirty="0"/>
              <a:t>commitments by companies, organizations and individuals</a:t>
            </a:r>
          </a:p>
          <a:p>
            <a:r>
              <a:rPr lang="en-US" dirty="0">
                <a:hlinkClick r:id="rId3"/>
              </a:rPr>
              <a:t>https://kestavakehitys.fi/en/commission</a:t>
            </a:r>
            <a:endParaRPr lang="en-US" dirty="0"/>
          </a:p>
          <a:p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kiertotalousamk.fi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Asap" charset="0"/>
                <a:ea typeface="Asap" charset="0"/>
                <a:cs typeface="Asap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ACBE6F-9A91-BE44-8779-E4926B183CF0}" type="datetime1">
              <a:rPr lang="fi-FI" smtClean="0">
                <a:latin typeface="Calibri" panose="020F0502020204030204" pitchFamily="34" charset="0"/>
                <a:cs typeface="Calibri" panose="020F0502020204030204" pitchFamily="34" charset="0"/>
              </a:rPr>
              <a:t>27.4.2020</a:t>
            </a:fld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7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Asap" charset="0"/>
                <a:ea typeface="Asap" charset="0"/>
                <a:cs typeface="Asap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88529C0-4448-B34E-A2A4-F15E625B8521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3</a:t>
            </a:fld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28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8486E5E-8EA2-5B42-A0A3-59D7AD451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ea typeface="Asap" charset="0"/>
                <a:cs typeface="Calibri" panose="020F0502020204030204" pitchFamily="34" charset="0"/>
              </a:rPr>
              <a:t>SD and Society’s commitment websites</a:t>
            </a:r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04E08BE-6872-4E47-8BA3-158EF361F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829282" cy="4161289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  <a:ea typeface="Asap" charset="0"/>
                <a:cs typeface="Calibri" panose="020F0502020204030204" pitchFamily="34" charset="0"/>
                <a:hlinkClick r:id="rId2"/>
              </a:rPr>
              <a:t>Ministry of the Environment</a:t>
            </a:r>
            <a:endParaRPr lang="en-GB" dirty="0">
              <a:latin typeface="Calibri" panose="020F0502020204030204" pitchFamily="34" charset="0"/>
              <a:ea typeface="Asap" charset="0"/>
              <a:cs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  <a:ea typeface="Asap" charset="0"/>
                <a:cs typeface="Calibri" panose="020F0502020204030204" pitchFamily="34" charset="0"/>
                <a:hlinkClick r:id="rId3"/>
              </a:rPr>
              <a:t>Prime Minister’s Office</a:t>
            </a:r>
            <a:endParaRPr lang="en-GB" dirty="0">
              <a:latin typeface="Calibri" panose="020F0502020204030204" pitchFamily="34" charset="0"/>
              <a:ea typeface="Asap" charset="0"/>
              <a:cs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  <a:ea typeface="Asap" charset="0"/>
                <a:cs typeface="Calibri" panose="020F0502020204030204" pitchFamily="34" charset="0"/>
              </a:rPr>
              <a:t>PMO: </a:t>
            </a:r>
            <a:r>
              <a:rPr lang="en-GB" dirty="0">
                <a:latin typeface="Calibri" panose="020F0502020204030204" pitchFamily="34" charset="0"/>
                <a:ea typeface="Asap" charset="0"/>
                <a:cs typeface="Calibri" panose="020F0502020204030204" pitchFamily="34" charset="0"/>
                <a:hlinkClick r:id="rId4"/>
              </a:rPr>
              <a:t>kestavakehitys.fi</a:t>
            </a:r>
            <a:endParaRPr lang="en-GB" dirty="0">
              <a:latin typeface="Calibri" panose="020F0502020204030204" pitchFamily="34" charset="0"/>
              <a:ea typeface="Asap" charset="0"/>
              <a:cs typeface="Calibri" panose="020F0502020204030204" pitchFamily="34" charset="0"/>
            </a:endParaRPr>
          </a:p>
          <a:p>
            <a:r>
              <a:rPr lang="en-GB" dirty="0" err="1">
                <a:latin typeface="Calibri" panose="020F0502020204030204" pitchFamily="34" charset="0"/>
                <a:ea typeface="Asap" charset="0"/>
                <a:cs typeface="Calibri" panose="020F0502020204030204" pitchFamily="34" charset="0"/>
              </a:rPr>
              <a:t>Sitra</a:t>
            </a:r>
            <a:r>
              <a:rPr lang="en-GB" dirty="0">
                <a:latin typeface="Calibri" panose="020F0502020204030204" pitchFamily="34" charset="0"/>
                <a:ea typeface="Asap" charset="0"/>
                <a:cs typeface="Calibri" panose="020F0502020204030204" pitchFamily="34" charset="0"/>
              </a:rPr>
              <a:t>: </a:t>
            </a:r>
            <a:r>
              <a:rPr lang="en-GB" dirty="0">
                <a:latin typeface="Calibri" panose="020F0502020204030204" pitchFamily="34" charset="0"/>
                <a:ea typeface="Asap" charset="0"/>
                <a:cs typeface="Calibri" panose="020F0502020204030204" pitchFamily="34" charset="0"/>
                <a:hlinkClick r:id="rId5"/>
              </a:rPr>
              <a:t>Expert panel on SD</a:t>
            </a:r>
            <a:endParaRPr lang="en-GB" dirty="0">
              <a:latin typeface="Calibri" panose="020F0502020204030204" pitchFamily="34" charset="0"/>
              <a:ea typeface="Asap" charset="0"/>
              <a:cs typeface="Calibri" panose="020F0502020204030204" pitchFamily="34" charset="0"/>
            </a:endParaRPr>
          </a:p>
          <a:p>
            <a:r>
              <a:rPr lang="en-GB" dirty="0" err="1">
                <a:latin typeface="Calibri" panose="020F0502020204030204" pitchFamily="34" charset="0"/>
                <a:ea typeface="Asap" charset="0"/>
                <a:cs typeface="Calibri" panose="020F0502020204030204" pitchFamily="34" charset="0"/>
              </a:rPr>
              <a:t>Findicator</a:t>
            </a:r>
            <a:r>
              <a:rPr lang="en-GB" dirty="0">
                <a:latin typeface="Calibri" panose="020F0502020204030204" pitchFamily="34" charset="0"/>
                <a:ea typeface="Asap" charset="0"/>
                <a:cs typeface="Calibri" panose="020F0502020204030204" pitchFamily="34" charset="0"/>
              </a:rPr>
              <a:t>: </a:t>
            </a:r>
            <a:r>
              <a:rPr lang="en-GB" dirty="0">
                <a:latin typeface="Calibri" panose="020F0502020204030204" pitchFamily="34" charset="0"/>
                <a:ea typeface="Asap" charset="0"/>
                <a:cs typeface="Calibri" panose="020F0502020204030204" pitchFamily="34" charset="0"/>
                <a:hlinkClick r:id="rId6"/>
              </a:rPr>
              <a:t>Indicators</a:t>
            </a:r>
            <a:endParaRPr lang="en-GB" dirty="0">
              <a:latin typeface="Calibri" panose="020F0502020204030204" pitchFamily="34" charset="0"/>
              <a:ea typeface="Asap" charset="0"/>
              <a:cs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  <a:ea typeface="Asap" charset="0"/>
                <a:cs typeface="Calibri" panose="020F0502020204030204" pitchFamily="34" charset="0"/>
              </a:rPr>
              <a:t>Society’s commitment: </a:t>
            </a:r>
            <a:r>
              <a:rPr lang="en-GB" dirty="0">
                <a:latin typeface="Calibri" panose="020F0502020204030204" pitchFamily="34" charset="0"/>
                <a:ea typeface="Asap" charset="0"/>
                <a:cs typeface="Calibri" panose="020F0502020204030204" pitchFamily="34" charset="0"/>
                <a:hlinkClick r:id="rId7"/>
              </a:rPr>
              <a:t>https://kestavakehitys.fi/en/commitment2050</a:t>
            </a:r>
            <a:endParaRPr lang="en-GB" dirty="0">
              <a:latin typeface="Calibri" panose="020F0502020204030204" pitchFamily="34" charset="0"/>
              <a:ea typeface="Asap" charset="0"/>
              <a:cs typeface="Calibri" panose="020F0502020204030204" pitchFamily="34" charset="0"/>
            </a:endParaRPr>
          </a:p>
          <a:p>
            <a:endParaRPr lang="en-GB" dirty="0">
              <a:latin typeface="Calibri" panose="020F0502020204030204" pitchFamily="34" charset="0"/>
              <a:ea typeface="Asap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kiertotalousamk.fi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743200" cy="365125"/>
          </a:xfrm>
        </p:spPr>
        <p:txBody>
          <a:bodyPr/>
          <a:lstStyle/>
          <a:p>
            <a:fld id="{5D521C86-98C2-1F46-AAEE-01F13727F578}" type="datetime1">
              <a:rPr lang="fi-FI" smtClean="0"/>
              <a:t>27.4.2020</a:t>
            </a:fld>
            <a:endParaRPr lang="en-US"/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E8FB67E3-376E-A242-AC4C-B19EDB9F5BD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312686" y="3080217"/>
            <a:ext cx="1105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>
                <a:latin typeface="Calibri" panose="020F0502020204030204" pitchFamily="34" charset="0"/>
                <a:ea typeface="Asap" charset="0"/>
                <a:cs typeface="Calibri" panose="020F0502020204030204" pitchFamily="34" charset="0"/>
                <a:hlinkClick r:id="rId8"/>
              </a:rPr>
              <a:t>VIDEO</a:t>
            </a:r>
            <a:endParaRPr lang="fi-FI" sz="2800" dirty="0">
              <a:latin typeface="Calibri" panose="020F0502020204030204" pitchFamily="34" charset="0"/>
              <a:ea typeface="Asap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089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Society's commitment to sustainable development</a:t>
            </a:r>
            <a:r>
              <a:rPr lang="en-GB" dirty="0"/>
              <a:t>: Principles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Cooperation and commitment</a:t>
            </a:r>
          </a:p>
          <a:p>
            <a:r>
              <a:rPr lang="en-GB" dirty="0"/>
              <a:t>Creative use of knowledge and expertise </a:t>
            </a:r>
          </a:p>
          <a:p>
            <a:r>
              <a:rPr lang="en-GB" dirty="0"/>
              <a:t>Limited carrying capacity of nature </a:t>
            </a:r>
          </a:p>
          <a:p>
            <a:r>
              <a:rPr lang="en-GB" dirty="0"/>
              <a:t>Broad-based cross-generational thinking </a:t>
            </a:r>
          </a:p>
          <a:p>
            <a:r>
              <a:rPr lang="en-GB" dirty="0"/>
              <a:t>Global responsibility </a:t>
            </a:r>
          </a:p>
          <a:p>
            <a:r>
              <a:rPr lang="en-GB" dirty="0"/>
              <a:t>Capacity for renewal and good governance 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kiertotalousamk.fi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Asap" charset="0"/>
                <a:ea typeface="Asap" charset="0"/>
                <a:cs typeface="Asap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1B8208C-D6B5-9845-A700-931B5CCDD9E1}" type="datetime1">
              <a:rPr lang="fi-FI" smtClean="0">
                <a:latin typeface="Calibri" panose="020F0502020204030204" pitchFamily="34" charset="0"/>
                <a:cs typeface="Calibri" panose="020F0502020204030204" pitchFamily="34" charset="0"/>
              </a:rPr>
              <a:t>27.4.2020</a:t>
            </a:fld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Asap" charset="0"/>
                <a:ea typeface="Asap" charset="0"/>
                <a:cs typeface="Asap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88529C0-4448-B34E-A2A4-F15E625B8521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5</a:t>
            </a:fld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428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48" y="580638"/>
            <a:ext cx="10515600" cy="873523"/>
          </a:xfrm>
        </p:spPr>
        <p:txBody>
          <a:bodyPr>
            <a:normAutofit/>
          </a:bodyPr>
          <a:lstStyle/>
          <a:p>
            <a:r>
              <a:rPr lang="en-US" dirty="0"/>
              <a:t>Society’s Commitment: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848" y="1580606"/>
            <a:ext cx="9372600" cy="3957681"/>
          </a:xfrm>
        </p:spPr>
        <p:txBody>
          <a:bodyPr numCol="1" spcCol="180000"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Asap" charset="0"/>
                <a:cs typeface="Calibri" panose="020F0502020204030204" pitchFamily="34" charset="0"/>
              </a:rPr>
              <a:t>Equal prospects for well-being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Asap" charset="0"/>
                <a:cs typeface="Calibri" panose="020F0502020204030204" pitchFamily="34" charset="0"/>
              </a:rPr>
              <a:t>A participatory society for all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Asap" charset="0"/>
                <a:cs typeface="Calibri" panose="020F0502020204030204" pitchFamily="34" charset="0"/>
              </a:rPr>
              <a:t>Work in a sustainable way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Asap" charset="0"/>
                <a:cs typeface="Calibri" panose="020F0502020204030204" pitchFamily="34" charset="0"/>
              </a:rPr>
              <a:t>Sustainable local communities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Asap" charset="0"/>
                <a:cs typeface="Calibri" panose="020F0502020204030204" pitchFamily="34" charset="0"/>
              </a:rPr>
              <a:t>A carbon-neutral society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Asap" charset="0"/>
                <a:cs typeface="Calibri" panose="020F0502020204030204" pitchFamily="34" charset="0"/>
              </a:rPr>
              <a:t>A resource-wise economy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Asap" charset="0"/>
                <a:cs typeface="Calibri" panose="020F0502020204030204" pitchFamily="34" charset="0"/>
              </a:rPr>
              <a:t>Lifestyles that respect the carrying capacity of nature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Asap" charset="0"/>
                <a:cs typeface="Calibri" panose="020F0502020204030204" pitchFamily="34" charset="0"/>
              </a:rPr>
              <a:t>Decision-making that respects nature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Asap" charset="0"/>
                <a:ea typeface="Asap" charset="0"/>
                <a:cs typeface="Asap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5C83786-008E-8E47-A4B5-6C0638DE8DD0}" type="datetime1">
              <a:rPr lang="fi-FI" smtClean="0">
                <a:latin typeface="Calibri" panose="020F0502020204030204" pitchFamily="34" charset="0"/>
                <a:cs typeface="Calibri" panose="020F0502020204030204" pitchFamily="34" charset="0"/>
              </a:rPr>
              <a:t>27.4.2020</a:t>
            </a:fld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kiertotalousamk.fi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Asap" charset="0"/>
                <a:ea typeface="Asap" charset="0"/>
                <a:cs typeface="Asap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C88529C0-4448-B34E-A2A4-F15E625B8521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defRPr/>
              </a:pPr>
              <a:t>6</a:t>
            </a:fld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239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6582" y="172016"/>
            <a:ext cx="3159660" cy="3256984"/>
          </a:xfrm>
        </p:spPr>
        <p:txBody>
          <a:bodyPr>
            <a:normAutofit/>
          </a:bodyPr>
          <a:lstStyle/>
          <a:p>
            <a:r>
              <a:rPr lang="en-GB" sz="3600" dirty="0"/>
              <a:t>Links between Society’s Commitment and SDGs</a:t>
            </a:r>
            <a:br>
              <a:rPr lang="en-GB" sz="3600" dirty="0"/>
            </a:br>
            <a:r>
              <a:rPr lang="en-GB" sz="3600" dirty="0"/>
              <a:t>objectives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Asap" charset="0"/>
                <a:ea typeface="Asap" charset="0"/>
                <a:cs typeface="Asap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E66937C-A115-B443-B9FE-D3893BBE7AD2}" type="datetime1">
              <a:rPr lang="fi-FI" smtClean="0">
                <a:latin typeface="Calibri" panose="020F0502020204030204" pitchFamily="34" charset="0"/>
                <a:cs typeface="Calibri" panose="020F0502020204030204" pitchFamily="34" charset="0"/>
              </a:rPr>
              <a:t>27.4.2020</a:t>
            </a:fld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kiertotalousamk.fi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Asap" charset="0"/>
                <a:ea typeface="Asap" charset="0"/>
                <a:cs typeface="Asap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88529C0-4448-B34E-A2A4-F15E625B8521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7</a:t>
            </a:fld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B33DF2-8B48-0B44-A659-28E2C728E274}"/>
              </a:ext>
            </a:extLst>
          </p:cNvPr>
          <p:cNvSpPr txBox="1"/>
          <p:nvPr/>
        </p:nvSpPr>
        <p:spPr>
          <a:xfrm>
            <a:off x="4296756" y="2506073"/>
            <a:ext cx="3491056" cy="1477328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Suggestion: </a:t>
            </a:r>
            <a:r>
              <a:rPr lang="fi-FI" dirty="0" err="1">
                <a:solidFill>
                  <a:schemeClr val="bg1"/>
                </a:solidFill>
              </a:rPr>
              <a:t>insert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here</a:t>
            </a:r>
            <a:r>
              <a:rPr lang="fi-FI" dirty="0">
                <a:solidFill>
                  <a:schemeClr val="bg1"/>
                </a:solidFill>
              </a:rPr>
              <a:t> a </a:t>
            </a:r>
            <a:r>
              <a:rPr lang="fi-FI" dirty="0" err="1">
                <a:solidFill>
                  <a:schemeClr val="bg1"/>
                </a:solidFill>
              </a:rPr>
              <a:t>picture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from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the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web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page</a:t>
            </a:r>
            <a:r>
              <a:rPr lang="fi-FI" dirty="0">
                <a:solidFill>
                  <a:schemeClr val="bg1"/>
                </a:solidFill>
              </a:rPr>
              <a:t>:</a:t>
            </a:r>
          </a:p>
          <a:p>
            <a:r>
              <a:rPr lang="fi-FI" dirty="0">
                <a:solidFill>
                  <a:schemeClr val="bg1"/>
                </a:solidFill>
                <a:hlinkClick r:id="rId2"/>
              </a:rPr>
              <a:t>https://kestavakehitys.fi/en/agenda2030/correspondence</a:t>
            </a:r>
            <a:endParaRPr lang="fi-FI" dirty="0">
              <a:solidFill>
                <a:schemeClr val="bg1"/>
              </a:solidFill>
            </a:endParaRPr>
          </a:p>
          <a:p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981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4150259" cy="1076049"/>
          </a:xfrm>
        </p:spPr>
        <p:txBody>
          <a:bodyPr/>
          <a:lstStyle/>
          <a:p>
            <a:r>
              <a:rPr lang="en-GB"/>
              <a:t>Commitments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574727"/>
            <a:ext cx="10515600" cy="4412187"/>
          </a:xfrm>
        </p:spPr>
        <p:txBody>
          <a:bodyPr/>
          <a:lstStyle/>
          <a:p>
            <a:r>
              <a:rPr lang="en-GB" dirty="0"/>
              <a:t>companies, organizations and individuals are encouraged to make a commitments to advance the SC2SD objectives</a:t>
            </a:r>
          </a:p>
          <a:p>
            <a:r>
              <a:rPr lang="en-GB" dirty="0"/>
              <a:t>commitments are published on the website</a:t>
            </a:r>
          </a:p>
          <a:p>
            <a:r>
              <a:rPr lang="en-GB" dirty="0"/>
              <a:t>progress and completion are reported</a:t>
            </a:r>
          </a:p>
          <a:p>
            <a:r>
              <a:rPr lang="en-GB" dirty="0"/>
              <a:t>Jan 2017: over 400 commitments published. How many now?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Asap" charset="0"/>
                <a:ea typeface="Asap" charset="0"/>
                <a:cs typeface="Asap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0146D2-8EC4-314D-9FFB-351C823B9B94}" type="datetime1">
              <a:rPr lang="fi-FI" smtClean="0">
                <a:latin typeface="Calibri" panose="020F0502020204030204" pitchFamily="34" charset="0"/>
                <a:cs typeface="Calibri" panose="020F0502020204030204" pitchFamily="34" charset="0"/>
              </a:rPr>
              <a:t>27.4.2020</a:t>
            </a:fld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kiertotalousamk.fi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Asap" charset="0"/>
                <a:ea typeface="Asap" charset="0"/>
                <a:cs typeface="Asap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88529C0-4448-B34E-A2A4-F15E625B8521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8</a:t>
            </a:fld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13560" y="383231"/>
            <a:ext cx="57580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sap Medium" charset="0"/>
                <a:ea typeface="Asap Medium" charset="0"/>
                <a:cs typeface="Asap Medium" charset="0"/>
              </a:rPr>
              <a:t>In English: </a:t>
            </a:r>
            <a:r>
              <a:rPr lang="en-GB" sz="2400" dirty="0">
                <a:latin typeface="Asap Medium" charset="0"/>
                <a:ea typeface="Asap Medium" charset="0"/>
                <a:cs typeface="Asap Medium" charset="0"/>
                <a:hlinkClick r:id="rId2"/>
              </a:rPr>
              <a:t>https://commitment2050.fi/</a:t>
            </a:r>
            <a:endParaRPr lang="en-GB" sz="2400" dirty="0">
              <a:latin typeface="Asap Medium" charset="0"/>
              <a:ea typeface="Asap Medium" charset="0"/>
              <a:cs typeface="Asap Medium" charset="0"/>
            </a:endParaRPr>
          </a:p>
          <a:p>
            <a:r>
              <a:rPr lang="en-GB" sz="2400" dirty="0">
                <a:latin typeface="Asap Medium" charset="0"/>
                <a:ea typeface="Asap Medium" charset="0"/>
                <a:cs typeface="Asap Medium" charset="0"/>
              </a:rPr>
              <a:t>In Finnish: </a:t>
            </a:r>
            <a:r>
              <a:rPr lang="en-GB" sz="2400" dirty="0">
                <a:latin typeface="Asap Medium" charset="0"/>
                <a:ea typeface="Asap Medium" charset="0"/>
                <a:cs typeface="Asap Medium" charset="0"/>
                <a:hlinkClick r:id="rId3"/>
              </a:rPr>
              <a:t>https://sitoumus2050.fi/</a:t>
            </a:r>
            <a:endParaRPr lang="en-GB" sz="2400" dirty="0">
              <a:latin typeface="Asap Medium" charset="0"/>
              <a:ea typeface="Asap Medium" charset="0"/>
              <a:cs typeface="Asap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351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54783"/>
          </a:xfrm>
        </p:spPr>
        <p:txBody>
          <a:bodyPr>
            <a:normAutofit/>
          </a:bodyPr>
          <a:lstStyle/>
          <a:p>
            <a:r>
              <a:rPr lang="en-GB" dirty="0"/>
              <a:t>Assignment 2: Society’s commitment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839788" y="1419908"/>
            <a:ext cx="5157787" cy="657225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dirty="0"/>
              <a:t>Specifications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243820"/>
            <a:ext cx="5157787" cy="394584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000" dirty="0"/>
              <a:t>group work</a:t>
            </a:r>
          </a:p>
          <a:p>
            <a:r>
              <a:rPr lang="en-GB" sz="2000" dirty="0"/>
              <a:t>groups of 2–3 students</a:t>
            </a:r>
          </a:p>
          <a:p>
            <a:r>
              <a:rPr lang="en-GB" sz="2000" dirty="0"/>
              <a:t>research &amp; preparation time 1,5 hours</a:t>
            </a:r>
          </a:p>
          <a:p>
            <a:r>
              <a:rPr lang="en-GB" sz="2000" dirty="0"/>
              <a:t>presentation time approx. 10 minutes</a:t>
            </a:r>
          </a:p>
          <a:p>
            <a:r>
              <a:rPr lang="en-GB" sz="2000" dirty="0"/>
              <a:t>upload presentation material</a:t>
            </a:r>
          </a:p>
          <a:p>
            <a:pPr lvl="1"/>
            <a:r>
              <a:rPr lang="en-GB" sz="1800" dirty="0"/>
              <a:t>remember to include group names!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6172200" y="1419908"/>
            <a:ext cx="5183188" cy="657225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dirty="0"/>
              <a:t>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6172200" y="2243820"/>
            <a:ext cx="5183188" cy="394584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000" dirty="0"/>
              <a:t>starting points: 2050 SC2SD doc and commitment2050 website</a:t>
            </a:r>
          </a:p>
          <a:p>
            <a:r>
              <a:rPr lang="en-GB" sz="2000" dirty="0"/>
              <a:t>choose one SC2SD objective</a:t>
            </a:r>
          </a:p>
          <a:p>
            <a:r>
              <a:rPr lang="en-GB" sz="2000" dirty="0"/>
              <a:t>find out what it means in practice (doc)</a:t>
            </a:r>
          </a:p>
          <a:p>
            <a:r>
              <a:rPr lang="en-GB" sz="2000" dirty="0"/>
              <a:t>search one or more organizations that have made commitments to this objective (websites, </a:t>
            </a:r>
            <a:r>
              <a:rPr lang="en-GB" sz="2000" dirty="0" err="1"/>
              <a:t>en</a:t>
            </a:r>
            <a:r>
              <a:rPr lang="en-GB" sz="2000" dirty="0"/>
              <a:t> + fi)</a:t>
            </a:r>
          </a:p>
          <a:p>
            <a:r>
              <a:rPr lang="en-GB" sz="2000" dirty="0"/>
              <a:t>estimate the impact of the objective and the commitments: are they relevant, credible, effective?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91B2-7B36-5A4C-8BCC-9E1F7F26B45E}" type="datetime1">
              <a:rPr lang="fi-FI" smtClean="0"/>
              <a:t>27.4.2020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kiertotalousamk.fi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529C0-4448-B34E-A2A4-F15E625B85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80545"/>
      </p:ext>
    </p:extLst>
  </p:cSld>
  <p:clrMapOvr>
    <a:masterClrMapping/>
  </p:clrMapOvr>
</p:sld>
</file>

<file path=ppt/theme/theme1.xml><?xml version="1.0" encoding="utf-8"?>
<a:theme xmlns:a="http://schemas.openxmlformats.org/drawingml/2006/main" name="1_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6865ef9-df32-4c37-ae45-f9784eb47bff">427W7XWPXQD2-403814790-464</_dlc_DocId>
    <_dlc_DocIdUrl xmlns="76865ef9-df32-4c37-ae45-f9784eb47bff">
      <Url>https://tt.eduuni.fi/sites/luc-lapinamk-extra/kiertotalousosaamista-ammattikorkeakouluihin/_layouts/15/DocIdRedir.aspx?ID=427W7XWPXQD2-403814790-464</Url>
      <Description>427W7XWPXQD2-403814790-464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44F74372C55FE4B821D5F2378F4B2BA" ma:contentTypeVersion="1" ma:contentTypeDescription="Luo uusi asiakirja." ma:contentTypeScope="" ma:versionID="822fe6b422b8dec44a40602c4233d47b">
  <xsd:schema xmlns:xsd="http://www.w3.org/2001/XMLSchema" xmlns:xs="http://www.w3.org/2001/XMLSchema" xmlns:p="http://schemas.microsoft.com/office/2006/metadata/properties" xmlns:ns2="76865ef9-df32-4c37-ae45-f9784eb47bff" xmlns:ns3="7e9e6169-ad39-4139-80cb-366121f0def0" targetNamespace="http://schemas.microsoft.com/office/2006/metadata/properties" ma:root="true" ma:fieldsID="6eb707645daa25c755dded653de544e8" ns2:_="" ns3:_="">
    <xsd:import namespace="76865ef9-df32-4c37-ae45-f9784eb47bff"/>
    <xsd:import namespace="7e9e6169-ad39-4139-80cb-366121f0def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65ef9-df32-4c37-ae45-f9784eb47bf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9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9e6169-ad39-4139-80cb-366121f0def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25BD6D-D2BB-418E-A029-B40BF82CD2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62D49C-CA25-4999-B952-F55D754961C0}">
  <ds:schemaRefs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76865ef9-df32-4c37-ae45-f9784eb47bff"/>
    <ds:schemaRef ds:uri="http://purl.org/dc/terms/"/>
    <ds:schemaRef ds:uri="http://schemas.microsoft.com/office/2006/documentManagement/types"/>
    <ds:schemaRef ds:uri="http://www.w3.org/XML/1998/namespace"/>
    <ds:schemaRef ds:uri="7e9e6169-ad39-4139-80cb-366121f0def0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9BEB1A0C-CB66-4291-BD4D-308FACDFF633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B238FF32-43FD-4754-9A6C-B0B4C19B5E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865ef9-df32-4c37-ae45-f9784eb47bff"/>
    <ds:schemaRef ds:uri="7e9e6169-ad39-4139-80cb-366121f0de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1654</TotalTime>
  <Words>607</Words>
  <Application>Microsoft Macintosh PowerPoint</Application>
  <PresentationFormat>Widescreen</PresentationFormat>
  <Paragraphs>118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Asap Medium</vt:lpstr>
      <vt:lpstr>Calibri</vt:lpstr>
      <vt:lpstr>Microsoft Sans Serif</vt:lpstr>
      <vt:lpstr>1_Mukautettu suunnittelumalli</vt:lpstr>
      <vt:lpstr>SDGs in Finland: Society’s Commitment</vt:lpstr>
      <vt:lpstr>PowerPoint Presentation</vt:lpstr>
      <vt:lpstr>National Commission on Sustainable Development</vt:lpstr>
      <vt:lpstr>SD and Society’s commitment websites</vt:lpstr>
      <vt:lpstr>Society's commitment to sustainable development: Principles</vt:lpstr>
      <vt:lpstr>Society’s Commitment: objectives</vt:lpstr>
      <vt:lpstr>Links between Society’s Commitment and SDGs objectives</vt:lpstr>
      <vt:lpstr>Commitments</vt:lpstr>
      <vt:lpstr>Assignment 2: Society’s commitment</vt:lpstr>
      <vt:lpstr>Assignment 2</vt:lpstr>
      <vt:lpstr>Learning diary 3</vt:lpstr>
    </vt:vector>
  </TitlesOfParts>
  <Company>Turun ammattikorkeakoulu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Virta Marketta</dc:creator>
  <cp:lastModifiedBy>Pentti Viluksela</cp:lastModifiedBy>
  <cp:revision>21</cp:revision>
  <dcterms:created xsi:type="dcterms:W3CDTF">2019-02-14T13:35:11Z</dcterms:created>
  <dcterms:modified xsi:type="dcterms:W3CDTF">2020-04-27T11:19:23Z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0x010100844F74372C55FE4B821D5F2378F4B2BA</vt:lpwstr>
  </property>
  <property fmtid="{D5CDD505-2E9C-101B-9397-08002B2CF9AE}" pid="3" name="_dlc_DocIdItemGuid">
    <vt:lpwstr>0fc2c617-0b12-48ef-bcad-c1f15298905c</vt:lpwstr>
  </property>
</Properties>
</file>