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Lst>
  <p:notesMasterIdLst>
    <p:notesMasterId r:id="rId34"/>
  </p:notesMasterIdLst>
  <p:sldIdLst>
    <p:sldId id="256" r:id="rId6"/>
    <p:sldId id="286" r:id="rId7"/>
    <p:sldId id="266" r:id="rId8"/>
    <p:sldId id="265" r:id="rId9"/>
    <p:sldId id="275" r:id="rId10"/>
    <p:sldId id="274" r:id="rId11"/>
    <p:sldId id="283" r:id="rId12"/>
    <p:sldId id="282" r:id="rId13"/>
    <p:sldId id="281" r:id="rId14"/>
    <p:sldId id="280" r:id="rId15"/>
    <p:sldId id="284" r:id="rId16"/>
    <p:sldId id="257" r:id="rId17"/>
    <p:sldId id="264" r:id="rId18"/>
    <p:sldId id="262" r:id="rId19"/>
    <p:sldId id="276" r:id="rId20"/>
    <p:sldId id="279" r:id="rId21"/>
    <p:sldId id="285" r:id="rId22"/>
    <p:sldId id="289" r:id="rId23"/>
    <p:sldId id="267" r:id="rId24"/>
    <p:sldId id="268" r:id="rId25"/>
    <p:sldId id="259" r:id="rId26"/>
    <p:sldId id="278" r:id="rId27"/>
    <p:sldId id="260" r:id="rId28"/>
    <p:sldId id="270" r:id="rId29"/>
    <p:sldId id="271" r:id="rId30"/>
    <p:sldId id="272" r:id="rId31"/>
    <p:sldId id="273" r:id="rId32"/>
    <p:sldId id="288"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B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A29B0-7C7D-4638-A66A-AD3BFE97B0E4}" v="1" dt="2020-10-23T09:03:53.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15" d="100"/>
          <a:sy n="115" d="100"/>
        </p:scale>
        <p:origin x="3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mppainen Kimmo" userId="5575d834-c099-4c81-aadf-9b74126333e7" providerId="ADAL" clId="{DE8A29B0-7C7D-4638-A66A-AD3BFE97B0E4}"/>
    <pc:docChg chg="custSel delSld modSld">
      <pc:chgData name="Kemppainen Kimmo" userId="5575d834-c099-4c81-aadf-9b74126333e7" providerId="ADAL" clId="{DE8A29B0-7C7D-4638-A66A-AD3BFE97B0E4}" dt="2020-10-23T09:07:33.804" v="46" actId="1076"/>
      <pc:docMkLst>
        <pc:docMk/>
      </pc:docMkLst>
      <pc:sldChg chg="addSp modSp mod">
        <pc:chgData name="Kemppainen Kimmo" userId="5575d834-c099-4c81-aadf-9b74126333e7" providerId="ADAL" clId="{DE8A29B0-7C7D-4638-A66A-AD3BFE97B0E4}" dt="2020-10-23T09:04:00.810" v="3" actId="962"/>
        <pc:sldMkLst>
          <pc:docMk/>
          <pc:sldMk cId="3332286670" sldId="256"/>
        </pc:sldMkLst>
        <pc:picChg chg="add mod">
          <ac:chgData name="Kemppainen Kimmo" userId="5575d834-c099-4c81-aadf-9b74126333e7" providerId="ADAL" clId="{DE8A29B0-7C7D-4638-A66A-AD3BFE97B0E4}" dt="2020-10-23T09:04:00.810" v="3" actId="962"/>
          <ac:picMkLst>
            <pc:docMk/>
            <pc:sldMk cId="3332286670" sldId="256"/>
            <ac:picMk id="7" creationId="{18930109-BDD6-467B-92A4-9FF6A470999D}"/>
          </ac:picMkLst>
        </pc:picChg>
      </pc:sldChg>
      <pc:sldChg chg="addSp modSp mod">
        <pc:chgData name="Kemppainen Kimmo" userId="5575d834-c099-4c81-aadf-9b74126333e7" providerId="ADAL" clId="{DE8A29B0-7C7D-4638-A66A-AD3BFE97B0E4}" dt="2020-10-23T09:07:06.782" v="40" actId="1076"/>
        <pc:sldMkLst>
          <pc:docMk/>
          <pc:sldMk cId="4162038156" sldId="259"/>
        </pc:sldMkLst>
        <pc:picChg chg="add mod">
          <ac:chgData name="Kemppainen Kimmo" userId="5575d834-c099-4c81-aadf-9b74126333e7" providerId="ADAL" clId="{DE8A29B0-7C7D-4638-A66A-AD3BFE97B0E4}" dt="2020-10-23T09:07:06.782" v="40" actId="1076"/>
          <ac:picMkLst>
            <pc:docMk/>
            <pc:sldMk cId="4162038156" sldId="259"/>
            <ac:picMk id="7" creationId="{BBDDA116-34F8-437A-A35B-6361A88B7A84}"/>
          </ac:picMkLst>
        </pc:picChg>
      </pc:sldChg>
      <pc:sldChg chg="addSp mod">
        <pc:chgData name="Kemppainen Kimmo" userId="5575d834-c099-4c81-aadf-9b74126333e7" providerId="ADAL" clId="{DE8A29B0-7C7D-4638-A66A-AD3BFE97B0E4}" dt="2020-10-23T09:07:17.782" v="42" actId="22"/>
        <pc:sldMkLst>
          <pc:docMk/>
          <pc:sldMk cId="4054615290" sldId="260"/>
        </pc:sldMkLst>
        <pc:picChg chg="add">
          <ac:chgData name="Kemppainen Kimmo" userId="5575d834-c099-4c81-aadf-9b74126333e7" providerId="ADAL" clId="{DE8A29B0-7C7D-4638-A66A-AD3BFE97B0E4}" dt="2020-10-23T09:07:17.782" v="42" actId="22"/>
          <ac:picMkLst>
            <pc:docMk/>
            <pc:sldMk cId="4054615290" sldId="260"/>
            <ac:picMk id="6" creationId="{1F5B89C5-5580-41D9-8751-6BFBC7CDF7B8}"/>
          </ac:picMkLst>
        </pc:picChg>
      </pc:sldChg>
      <pc:sldChg chg="addSp modSp mod">
        <pc:chgData name="Kemppainen Kimmo" userId="5575d834-c099-4c81-aadf-9b74126333e7" providerId="ADAL" clId="{DE8A29B0-7C7D-4638-A66A-AD3BFE97B0E4}" dt="2020-10-23T09:04:46.404" v="7" actId="1076"/>
        <pc:sldMkLst>
          <pc:docMk/>
          <pc:sldMk cId="2496050430" sldId="265"/>
        </pc:sldMkLst>
        <pc:picChg chg="add mod">
          <ac:chgData name="Kemppainen Kimmo" userId="5575d834-c099-4c81-aadf-9b74126333e7" providerId="ADAL" clId="{DE8A29B0-7C7D-4638-A66A-AD3BFE97B0E4}" dt="2020-10-23T09:04:46.404" v="7" actId="1076"/>
          <ac:picMkLst>
            <pc:docMk/>
            <pc:sldMk cId="2496050430" sldId="265"/>
            <ac:picMk id="7" creationId="{C1C1CB9C-7431-4C30-8F4C-2F572D09B22A}"/>
          </ac:picMkLst>
        </pc:picChg>
      </pc:sldChg>
      <pc:sldChg chg="addSp modSp mod">
        <pc:chgData name="Kemppainen Kimmo" userId="5575d834-c099-4c81-aadf-9b74126333e7" providerId="ADAL" clId="{DE8A29B0-7C7D-4638-A66A-AD3BFE97B0E4}" dt="2020-10-23T09:04:33.042" v="5" actId="1076"/>
        <pc:sldMkLst>
          <pc:docMk/>
          <pc:sldMk cId="2661998326" sldId="266"/>
        </pc:sldMkLst>
        <pc:picChg chg="add mod">
          <ac:chgData name="Kemppainen Kimmo" userId="5575d834-c099-4c81-aadf-9b74126333e7" providerId="ADAL" clId="{DE8A29B0-7C7D-4638-A66A-AD3BFE97B0E4}" dt="2020-10-23T09:04:33.042" v="5" actId="1076"/>
          <ac:picMkLst>
            <pc:docMk/>
            <pc:sldMk cId="2661998326" sldId="266"/>
            <ac:picMk id="7" creationId="{15833596-4B1C-4317-894E-FBCDCC2D0011}"/>
          </ac:picMkLst>
        </pc:picChg>
      </pc:sldChg>
      <pc:sldChg chg="del">
        <pc:chgData name="Kemppainen Kimmo" userId="5575d834-c099-4c81-aadf-9b74126333e7" providerId="ADAL" clId="{DE8A29B0-7C7D-4638-A66A-AD3BFE97B0E4}" dt="2020-10-23T09:06:53.273" v="36" actId="47"/>
        <pc:sldMkLst>
          <pc:docMk/>
          <pc:sldMk cId="592338279" sldId="269"/>
        </pc:sldMkLst>
      </pc:sldChg>
      <pc:sldChg chg="addSp modSp mod">
        <pc:chgData name="Kemppainen Kimmo" userId="5575d834-c099-4c81-aadf-9b74126333e7" providerId="ADAL" clId="{DE8A29B0-7C7D-4638-A66A-AD3BFE97B0E4}" dt="2020-10-23T09:07:23.840" v="44" actId="1076"/>
        <pc:sldMkLst>
          <pc:docMk/>
          <pc:sldMk cId="22957605" sldId="270"/>
        </pc:sldMkLst>
        <pc:picChg chg="add mod">
          <ac:chgData name="Kemppainen Kimmo" userId="5575d834-c099-4c81-aadf-9b74126333e7" providerId="ADAL" clId="{DE8A29B0-7C7D-4638-A66A-AD3BFE97B0E4}" dt="2020-10-23T09:07:23.840" v="44" actId="1076"/>
          <ac:picMkLst>
            <pc:docMk/>
            <pc:sldMk cId="22957605" sldId="270"/>
            <ac:picMk id="3" creationId="{A39D2E94-F231-4DEB-8D2D-E74718D054E6}"/>
          </ac:picMkLst>
        </pc:picChg>
      </pc:sldChg>
      <pc:sldChg chg="addSp modSp mod">
        <pc:chgData name="Kemppainen Kimmo" userId="5575d834-c099-4c81-aadf-9b74126333e7" providerId="ADAL" clId="{DE8A29B0-7C7D-4638-A66A-AD3BFE97B0E4}" dt="2020-10-23T09:04:58.853" v="11" actId="1076"/>
        <pc:sldMkLst>
          <pc:docMk/>
          <pc:sldMk cId="194060121" sldId="274"/>
        </pc:sldMkLst>
        <pc:picChg chg="add mod">
          <ac:chgData name="Kemppainen Kimmo" userId="5575d834-c099-4c81-aadf-9b74126333e7" providerId="ADAL" clId="{DE8A29B0-7C7D-4638-A66A-AD3BFE97B0E4}" dt="2020-10-23T09:04:58.853" v="11" actId="1076"/>
          <ac:picMkLst>
            <pc:docMk/>
            <pc:sldMk cId="194060121" sldId="274"/>
            <ac:picMk id="6" creationId="{39EA7542-3BEF-4506-97FF-DD8AB3E5F8EF}"/>
          </ac:picMkLst>
        </pc:picChg>
      </pc:sldChg>
      <pc:sldChg chg="addSp modSp mod">
        <pc:chgData name="Kemppainen Kimmo" userId="5575d834-c099-4c81-aadf-9b74126333e7" providerId="ADAL" clId="{DE8A29B0-7C7D-4638-A66A-AD3BFE97B0E4}" dt="2020-10-23T09:04:52.380" v="9" actId="1076"/>
        <pc:sldMkLst>
          <pc:docMk/>
          <pc:sldMk cId="3375559075" sldId="275"/>
        </pc:sldMkLst>
        <pc:picChg chg="add mod">
          <ac:chgData name="Kemppainen Kimmo" userId="5575d834-c099-4c81-aadf-9b74126333e7" providerId="ADAL" clId="{DE8A29B0-7C7D-4638-A66A-AD3BFE97B0E4}" dt="2020-10-23T09:04:52.380" v="9" actId="1076"/>
          <ac:picMkLst>
            <pc:docMk/>
            <pc:sldMk cId="3375559075" sldId="275"/>
            <ac:picMk id="8" creationId="{056325C4-FD12-46FE-B386-B172C2657BED}"/>
          </ac:picMkLst>
        </pc:picChg>
      </pc:sldChg>
      <pc:sldChg chg="addSp modSp mod">
        <pc:chgData name="Kemppainen Kimmo" userId="5575d834-c099-4c81-aadf-9b74126333e7" providerId="ADAL" clId="{DE8A29B0-7C7D-4638-A66A-AD3BFE97B0E4}" dt="2020-10-23T09:06:18.994" v="33" actId="1076"/>
        <pc:sldMkLst>
          <pc:docMk/>
          <pc:sldMk cId="4271428777" sldId="276"/>
        </pc:sldMkLst>
        <pc:picChg chg="add mod">
          <ac:chgData name="Kemppainen Kimmo" userId="5575d834-c099-4c81-aadf-9b74126333e7" providerId="ADAL" clId="{DE8A29B0-7C7D-4638-A66A-AD3BFE97B0E4}" dt="2020-10-23T09:06:18.994" v="33" actId="1076"/>
          <ac:picMkLst>
            <pc:docMk/>
            <pc:sldMk cId="4271428777" sldId="276"/>
            <ac:picMk id="7" creationId="{62CE853E-F3A6-418D-8EE2-7B02DA6BE363}"/>
          </ac:picMkLst>
        </pc:picChg>
      </pc:sldChg>
      <pc:sldChg chg="addSp mod">
        <pc:chgData name="Kemppainen Kimmo" userId="5575d834-c099-4c81-aadf-9b74126333e7" providerId="ADAL" clId="{DE8A29B0-7C7D-4638-A66A-AD3BFE97B0E4}" dt="2020-10-23T09:07:15.033" v="41" actId="22"/>
        <pc:sldMkLst>
          <pc:docMk/>
          <pc:sldMk cId="3589575816" sldId="278"/>
        </pc:sldMkLst>
        <pc:picChg chg="add">
          <ac:chgData name="Kemppainen Kimmo" userId="5575d834-c099-4c81-aadf-9b74126333e7" providerId="ADAL" clId="{DE8A29B0-7C7D-4638-A66A-AD3BFE97B0E4}" dt="2020-10-23T09:07:15.033" v="41" actId="22"/>
          <ac:picMkLst>
            <pc:docMk/>
            <pc:sldMk cId="3589575816" sldId="278"/>
            <ac:picMk id="7" creationId="{DB6CF8D1-935E-4571-9E1A-D0CBD3DBDE7F}"/>
          </ac:picMkLst>
        </pc:picChg>
      </pc:sldChg>
      <pc:sldChg chg="addSp mod">
        <pc:chgData name="Kemppainen Kimmo" userId="5575d834-c099-4c81-aadf-9b74126333e7" providerId="ADAL" clId="{DE8A29B0-7C7D-4638-A66A-AD3BFE97B0E4}" dt="2020-10-23T09:06:21.980" v="34" actId="22"/>
        <pc:sldMkLst>
          <pc:docMk/>
          <pc:sldMk cId="3393580825" sldId="279"/>
        </pc:sldMkLst>
        <pc:picChg chg="add">
          <ac:chgData name="Kemppainen Kimmo" userId="5575d834-c099-4c81-aadf-9b74126333e7" providerId="ADAL" clId="{DE8A29B0-7C7D-4638-A66A-AD3BFE97B0E4}" dt="2020-10-23T09:06:21.980" v="34" actId="22"/>
          <ac:picMkLst>
            <pc:docMk/>
            <pc:sldMk cId="3393580825" sldId="279"/>
            <ac:picMk id="3" creationId="{8D2ED71B-2652-4A4F-99E6-B06CE0EA5C44}"/>
          </ac:picMkLst>
        </pc:picChg>
      </pc:sldChg>
      <pc:sldChg chg="addSp modSp mod">
        <pc:chgData name="Kemppainen Kimmo" userId="5575d834-c099-4c81-aadf-9b74126333e7" providerId="ADAL" clId="{DE8A29B0-7C7D-4638-A66A-AD3BFE97B0E4}" dt="2020-10-23T09:06:03.444" v="30" actId="1076"/>
        <pc:sldMkLst>
          <pc:docMk/>
          <pc:sldMk cId="3669018893" sldId="280"/>
        </pc:sldMkLst>
        <pc:picChg chg="add mod">
          <ac:chgData name="Kemppainen Kimmo" userId="5575d834-c099-4c81-aadf-9b74126333e7" providerId="ADAL" clId="{DE8A29B0-7C7D-4638-A66A-AD3BFE97B0E4}" dt="2020-10-23T09:06:03.444" v="30" actId="1076"/>
          <ac:picMkLst>
            <pc:docMk/>
            <pc:sldMk cId="3669018893" sldId="280"/>
            <ac:picMk id="8" creationId="{A535F0AD-E9E6-4337-AF80-F9CB1AFE53CA}"/>
          </ac:picMkLst>
        </pc:picChg>
      </pc:sldChg>
      <pc:sldChg chg="addSp modSp mod">
        <pc:chgData name="Kemppainen Kimmo" userId="5575d834-c099-4c81-aadf-9b74126333e7" providerId="ADAL" clId="{DE8A29B0-7C7D-4638-A66A-AD3BFE97B0E4}" dt="2020-10-23T09:05:55.091" v="28" actId="1076"/>
        <pc:sldMkLst>
          <pc:docMk/>
          <pc:sldMk cId="1527506040" sldId="281"/>
        </pc:sldMkLst>
        <pc:spChg chg="mod">
          <ac:chgData name="Kemppainen Kimmo" userId="5575d834-c099-4c81-aadf-9b74126333e7" providerId="ADAL" clId="{DE8A29B0-7C7D-4638-A66A-AD3BFE97B0E4}" dt="2020-10-23T09:05:39.484" v="23" actId="1076"/>
          <ac:spMkLst>
            <pc:docMk/>
            <pc:sldMk cId="1527506040" sldId="281"/>
            <ac:spMk id="9" creationId="{55B2904B-675E-43AC-A244-AEB9F8F0790D}"/>
          </ac:spMkLst>
        </pc:spChg>
        <pc:spChg chg="mod">
          <ac:chgData name="Kemppainen Kimmo" userId="5575d834-c099-4c81-aadf-9b74126333e7" providerId="ADAL" clId="{DE8A29B0-7C7D-4638-A66A-AD3BFE97B0E4}" dt="2020-10-23T09:05:36.134" v="22" actId="1076"/>
          <ac:spMkLst>
            <pc:docMk/>
            <pc:sldMk cId="1527506040" sldId="281"/>
            <ac:spMk id="18" creationId="{0FCFA484-5AA8-4279-83FE-857EF161C440}"/>
          </ac:spMkLst>
        </pc:spChg>
        <pc:picChg chg="add mod">
          <ac:chgData name="Kemppainen Kimmo" userId="5575d834-c099-4c81-aadf-9b74126333e7" providerId="ADAL" clId="{DE8A29B0-7C7D-4638-A66A-AD3BFE97B0E4}" dt="2020-10-23T09:05:55.091" v="28" actId="1076"/>
          <ac:picMkLst>
            <pc:docMk/>
            <pc:sldMk cId="1527506040" sldId="281"/>
            <ac:picMk id="7" creationId="{BEE5C4A0-F595-42CD-8EB0-96E4625F5366}"/>
          </ac:picMkLst>
        </pc:picChg>
      </pc:sldChg>
      <pc:sldChg chg="addSp delSp modSp mod">
        <pc:chgData name="Kemppainen Kimmo" userId="5575d834-c099-4c81-aadf-9b74126333e7" providerId="ADAL" clId="{DE8A29B0-7C7D-4638-A66A-AD3BFE97B0E4}" dt="2020-10-23T09:05:25.684" v="19" actId="1076"/>
        <pc:sldMkLst>
          <pc:docMk/>
          <pc:sldMk cId="2865219697" sldId="282"/>
        </pc:sldMkLst>
        <pc:picChg chg="add del mod">
          <ac:chgData name="Kemppainen Kimmo" userId="5575d834-c099-4c81-aadf-9b74126333e7" providerId="ADAL" clId="{DE8A29B0-7C7D-4638-A66A-AD3BFE97B0E4}" dt="2020-10-23T09:05:13.753" v="16" actId="478"/>
          <ac:picMkLst>
            <pc:docMk/>
            <pc:sldMk cId="2865219697" sldId="282"/>
            <ac:picMk id="9" creationId="{506C5927-A11F-4469-A314-2419897B87E4}"/>
          </ac:picMkLst>
        </pc:picChg>
        <pc:picChg chg="add mod">
          <ac:chgData name="Kemppainen Kimmo" userId="5575d834-c099-4c81-aadf-9b74126333e7" providerId="ADAL" clId="{DE8A29B0-7C7D-4638-A66A-AD3BFE97B0E4}" dt="2020-10-23T09:05:25.684" v="19" actId="1076"/>
          <ac:picMkLst>
            <pc:docMk/>
            <pc:sldMk cId="2865219697" sldId="282"/>
            <ac:picMk id="10" creationId="{5C8CD0F5-884E-4799-8290-8E2A8186F007}"/>
          </ac:picMkLst>
        </pc:picChg>
      </pc:sldChg>
      <pc:sldChg chg="addSp modSp mod">
        <pc:chgData name="Kemppainen Kimmo" userId="5575d834-c099-4c81-aadf-9b74126333e7" providerId="ADAL" clId="{DE8A29B0-7C7D-4638-A66A-AD3BFE97B0E4}" dt="2020-10-23T09:05:05.860" v="13" actId="1076"/>
        <pc:sldMkLst>
          <pc:docMk/>
          <pc:sldMk cId="884300853" sldId="283"/>
        </pc:sldMkLst>
        <pc:picChg chg="add mod">
          <ac:chgData name="Kemppainen Kimmo" userId="5575d834-c099-4c81-aadf-9b74126333e7" providerId="ADAL" clId="{DE8A29B0-7C7D-4638-A66A-AD3BFE97B0E4}" dt="2020-10-23T09:05:05.860" v="13" actId="1076"/>
          <ac:picMkLst>
            <pc:docMk/>
            <pc:sldMk cId="884300853" sldId="283"/>
            <ac:picMk id="8" creationId="{251B4899-7E60-480B-8BCA-0F74CD85B5DD}"/>
          </ac:picMkLst>
        </pc:picChg>
      </pc:sldChg>
      <pc:sldChg chg="addSp mod">
        <pc:chgData name="Kemppainen Kimmo" userId="5575d834-c099-4c81-aadf-9b74126333e7" providerId="ADAL" clId="{DE8A29B0-7C7D-4638-A66A-AD3BFE97B0E4}" dt="2020-10-23T09:06:07.514" v="31" actId="22"/>
        <pc:sldMkLst>
          <pc:docMk/>
          <pc:sldMk cId="554018617" sldId="284"/>
        </pc:sldMkLst>
        <pc:picChg chg="add">
          <ac:chgData name="Kemppainen Kimmo" userId="5575d834-c099-4c81-aadf-9b74126333e7" providerId="ADAL" clId="{DE8A29B0-7C7D-4638-A66A-AD3BFE97B0E4}" dt="2020-10-23T09:06:07.514" v="31" actId="22"/>
          <ac:picMkLst>
            <pc:docMk/>
            <pc:sldMk cId="554018617" sldId="284"/>
            <ac:picMk id="6" creationId="{75F58DC3-A132-499C-A75A-D43A88C70273}"/>
          </ac:picMkLst>
        </pc:picChg>
      </pc:sldChg>
      <pc:sldChg chg="addSp mod">
        <pc:chgData name="Kemppainen Kimmo" userId="5575d834-c099-4c81-aadf-9b74126333e7" providerId="ADAL" clId="{DE8A29B0-7C7D-4638-A66A-AD3BFE97B0E4}" dt="2020-10-23T09:06:25.594" v="35" actId="22"/>
        <pc:sldMkLst>
          <pc:docMk/>
          <pc:sldMk cId="3207384480" sldId="285"/>
        </pc:sldMkLst>
        <pc:picChg chg="add">
          <ac:chgData name="Kemppainen Kimmo" userId="5575d834-c099-4c81-aadf-9b74126333e7" providerId="ADAL" clId="{DE8A29B0-7C7D-4638-A66A-AD3BFE97B0E4}" dt="2020-10-23T09:06:25.594" v="35" actId="22"/>
          <ac:picMkLst>
            <pc:docMk/>
            <pc:sldMk cId="3207384480" sldId="285"/>
            <ac:picMk id="5" creationId="{1CB6334B-952A-4CAB-83C1-D2AA539F40B0}"/>
          </ac:picMkLst>
        </pc:picChg>
      </pc:sldChg>
      <pc:sldChg chg="addSp modSp mod">
        <pc:chgData name="Kemppainen Kimmo" userId="5575d834-c099-4c81-aadf-9b74126333e7" providerId="ADAL" clId="{DE8A29B0-7C7D-4638-A66A-AD3BFE97B0E4}" dt="2020-10-23T09:07:33.804" v="46" actId="1076"/>
        <pc:sldMkLst>
          <pc:docMk/>
          <pc:sldMk cId="3771492467" sldId="288"/>
        </pc:sldMkLst>
        <pc:picChg chg="add mod">
          <ac:chgData name="Kemppainen Kimmo" userId="5575d834-c099-4c81-aadf-9b74126333e7" providerId="ADAL" clId="{DE8A29B0-7C7D-4638-A66A-AD3BFE97B0E4}" dt="2020-10-23T09:07:33.804" v="46" actId="1076"/>
          <ac:picMkLst>
            <pc:docMk/>
            <pc:sldMk cId="3771492467" sldId="288"/>
            <ac:picMk id="2" creationId="{010D15D7-F797-4007-BEE3-95BE862DC524}"/>
          </ac:picMkLst>
        </pc:picChg>
      </pc:sldChg>
      <pc:sldChg chg="addSp modSp mod">
        <pc:chgData name="Kemppainen Kimmo" userId="5575d834-c099-4c81-aadf-9b74126333e7" providerId="ADAL" clId="{DE8A29B0-7C7D-4638-A66A-AD3BFE97B0E4}" dt="2020-10-23T09:06:59.143" v="38" actId="1076"/>
        <pc:sldMkLst>
          <pc:docMk/>
          <pc:sldMk cId="4005789873" sldId="289"/>
        </pc:sldMkLst>
        <pc:picChg chg="add mod">
          <ac:chgData name="Kemppainen Kimmo" userId="5575d834-c099-4c81-aadf-9b74126333e7" providerId="ADAL" clId="{DE8A29B0-7C7D-4638-A66A-AD3BFE97B0E4}" dt="2020-10-23T09:06:59.143" v="38" actId="1076"/>
          <ac:picMkLst>
            <pc:docMk/>
            <pc:sldMk cId="4005789873" sldId="289"/>
            <ac:picMk id="3" creationId="{864129FE-E18A-459F-B8AC-C9064EBCFB4C}"/>
          </ac:picMkLst>
        </pc:picChg>
      </pc:sldChg>
    </pc:docChg>
  </pc:docChgLst>
  <pc:docChgLst>
    <pc:chgData name="Kemppainen Kimmo" userId="5575d834-c099-4c81-aadf-9b74126333e7" providerId="ADAL" clId="{1BFFEC6F-FC7A-4CEB-AF40-539A74E0358A}"/>
    <pc:docChg chg="modSld">
      <pc:chgData name="Kemppainen Kimmo" userId="5575d834-c099-4c81-aadf-9b74126333e7" providerId="ADAL" clId="{1BFFEC6F-FC7A-4CEB-AF40-539A74E0358A}" dt="2020-09-29T10:59:35.788" v="6" actId="20577"/>
      <pc:docMkLst>
        <pc:docMk/>
      </pc:docMkLst>
      <pc:sldChg chg="modSp mod">
        <pc:chgData name="Kemppainen Kimmo" userId="5575d834-c099-4c81-aadf-9b74126333e7" providerId="ADAL" clId="{1BFFEC6F-FC7A-4CEB-AF40-539A74E0358A}" dt="2020-09-29T10:59:35.788" v="6" actId="20577"/>
        <pc:sldMkLst>
          <pc:docMk/>
          <pc:sldMk cId="3332286670" sldId="256"/>
        </pc:sldMkLst>
        <pc:spChg chg="mod">
          <ac:chgData name="Kemppainen Kimmo" userId="5575d834-c099-4c81-aadf-9b74126333e7" providerId="ADAL" clId="{1BFFEC6F-FC7A-4CEB-AF40-539A74E0358A}" dt="2020-09-29T10:59:35.788" v="6" actId="20577"/>
          <ac:spMkLst>
            <pc:docMk/>
            <pc:sldMk cId="3332286670"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E3DC-FFA5-4B06-8CE1-A4327DB2171A}" type="datetimeFigureOut">
              <a:rPr lang="fi-FI" smtClean="0"/>
              <a:t>23.10.2020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609CB-CAF6-4571-BA04-25E12737EAA4}" type="slidenum">
              <a:rPr lang="fi-FI" smtClean="0"/>
              <a:t>‹#›</a:t>
            </a:fld>
            <a:endParaRPr lang="fi-FI"/>
          </a:p>
        </p:txBody>
      </p:sp>
    </p:spTree>
    <p:extLst>
      <p:ext uri="{BB962C8B-B14F-4D97-AF65-F5344CB8AC3E}">
        <p14:creationId xmlns:p14="http://schemas.microsoft.com/office/powerpoint/2010/main" val="3562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1716506" y="6192671"/>
            <a:ext cx="966537" cy="365125"/>
          </a:xfrm>
        </p:spPr>
        <p:txBody>
          <a:bodyPr/>
          <a:lstStyle/>
          <a:p>
            <a:fld id="{308255F3-F20B-4B87-BA2E-E1B81D1F1716}" type="datetime1">
              <a:rPr lang="fi-FI" smtClean="0"/>
              <a:t>23.10.2020</a:t>
            </a:fld>
            <a:endParaRPr lang="fi-FI" dirty="0"/>
          </a:p>
        </p:txBody>
      </p:sp>
      <p:sp>
        <p:nvSpPr>
          <p:cNvPr id="5" name="Alatunnisteen paikkamerkki 4"/>
          <p:cNvSpPr>
            <a:spLocks noGrp="1"/>
          </p:cNvSpPr>
          <p:nvPr>
            <p:ph type="ftr" sz="quarter" idx="11"/>
          </p:nvPr>
        </p:nvSpPr>
        <p:spPr/>
        <p:txBody>
          <a:bodyPr/>
          <a:lstStyle/>
          <a:p>
            <a:r>
              <a:rPr lang="fi-FI" dirty="0"/>
              <a:t>kiertotalousamk.fi</a:t>
            </a:r>
          </a:p>
        </p:txBody>
      </p:sp>
    </p:spTree>
    <p:extLst>
      <p:ext uri="{BB962C8B-B14F-4D97-AF65-F5344CB8AC3E}">
        <p14:creationId xmlns:p14="http://schemas.microsoft.com/office/powerpoint/2010/main" val="362874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3856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49030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4"/>
            <a:ext cx="10515600" cy="10894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410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968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690688"/>
            <a:ext cx="5181600" cy="4351338"/>
          </a:xfrm>
        </p:spPr>
        <p:txBody>
          <a:bodyPr/>
          <a:lstStyle>
            <a:lvl1pPr marL="457200" indent="-457200">
              <a:buFont typeface="Arial" panose="020B0604020202020204" pitchFamily="34" charset="0"/>
              <a:buChar char="•"/>
              <a:defRPr/>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825625"/>
            <a:ext cx="5181600" cy="42164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3098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4" name="Alatunnisteen paikkamerkki 3"/>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97468606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3E9E-8905-47D9-8774-71C2D0812B6B}" type="datetime1">
              <a:rPr lang="fi-FI" smtClean="0"/>
              <a:t>23.10.2020</a:t>
            </a:fld>
            <a:endParaRPr lang="fi-FI"/>
          </a:p>
        </p:txBody>
      </p:sp>
      <p:sp>
        <p:nvSpPr>
          <p:cNvPr id="5" name="Alatunnisteen paikkamerkki 4"/>
          <p:cNvSpPr>
            <a:spLocks noGrp="1"/>
          </p:cNvSpPr>
          <p:nvPr>
            <p:ph type="ftr" sz="quarter" idx="3"/>
          </p:nvPr>
        </p:nvSpPr>
        <p:spPr>
          <a:xfrm>
            <a:off x="4038600" y="61926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a:t>kiertotalousamk.fi</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66C3-9558-4BBB-9775-7D1DA6AA08CC}" type="slidenum">
              <a:rPr lang="fi-FI" smtClean="0"/>
              <a:t>‹#›</a:t>
            </a:fld>
            <a:endParaRPr lang="fi-FI"/>
          </a:p>
        </p:txBody>
      </p:sp>
    </p:spTree>
    <p:extLst>
      <p:ext uri="{BB962C8B-B14F-4D97-AF65-F5344CB8AC3E}">
        <p14:creationId xmlns:p14="http://schemas.microsoft.com/office/powerpoint/2010/main" val="11527115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1" r:id="rId3"/>
    <p:sldLayoutId id="2147483692" r:id="rId4"/>
    <p:sldLayoutId id="2147483693" r:id="rId5"/>
    <p:sldLayoutId id="2147483702" r:id="rId6"/>
    <p:sldLayoutId id="2147483695" r:id="rId7"/>
  </p:sldLayoutIdLst>
  <p:hf sldNum="0" hdr="0"/>
  <p:txStyles>
    <p:title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xhopea2.stat.fi/sahkoiset_julkaisut/energia2019/html/suom0000.htm"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video" Target="https://www.youtube.com/embed/PhLzIL8to-w?feature=oembed" TargetMode="External"/><Relationship Id="rId7" Type="http://schemas.openxmlformats.org/officeDocument/2006/relationships/hyperlink" Target="https://www.upmpulp.com/fi/upm-kymi/" TargetMode="External"/><Relationship Id="rId2" Type="http://schemas.openxmlformats.org/officeDocument/2006/relationships/video" Target="https://www.youtube.com/embed/aMA8MX4pjU0?feature=oembed" TargetMode="External"/><Relationship Id="rId1" Type="http://schemas.openxmlformats.org/officeDocument/2006/relationships/video" Target="https://www.youtube.com/embed/EdfvVuLu_I8?feature=oembed" TargetMode="Externa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slideLayout" Target="../slideLayouts/slideLayout2.xml"/><Relationship Id="rId10" Type="http://schemas.openxmlformats.org/officeDocument/2006/relationships/image" Target="../media/image19.jpeg"/><Relationship Id="rId4" Type="http://schemas.openxmlformats.org/officeDocument/2006/relationships/video" Target="https://www.youtube.com/embed/ujuKrXlsbhA?feature=oembed" TargetMode="External"/><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puuntuottaja.com/kiintokuutiosta-puuta-tulee-113-eurolla-sellua/"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my.fi/sanasto/sellun-valmistus-manufacturing-of-pulp/"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knowpulp.com/www_demo_version/suomi/pulping/general/9_recovery_boiler/frame.htm" TargetMode="External"/><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rinova.fi/wp-content/uploads/2019/04/Tulevaisuuden-energiatehokas-tehdas.pdf" TargetMode="External"/><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vatt.fi/documents/2956369/3011993/vatt_policybrief_22016.pdf"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etsateollisuus.fi/uutiset/suomen-energiaintensiivisen-teollisuuden-verotus-jo-nyt-kilpailijamaita-kireampaa/"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eg"/><Relationship Id="rId7" Type="http://schemas.openxmlformats.org/officeDocument/2006/relationships/hyperlink" Target="https://www.businessfinland.fi/ajankohtaista/uutiset/2020/smartflex-lisaa-joustavuutta-voimalaitoksiin/" TargetMode="External"/><Relationship Id="rId2" Type="http://schemas.openxmlformats.org/officeDocument/2006/relationships/slideLayout" Target="../slideLayouts/slideLayout5.xml"/><Relationship Id="rId1" Type="http://schemas.openxmlformats.org/officeDocument/2006/relationships/video" Target="https://www.youtube.com/embed/C7Phfaagvr0?feature=oembed" TargetMode="External"/><Relationship Id="rId6" Type="http://schemas.openxmlformats.org/officeDocument/2006/relationships/hyperlink" Target="https://www.businessfinland.fi/ajankohtaista/uutiset/2020/power-to-x-ekosysteemi-tarttuu-tulevaisuuden-haasteisiin-energian-varastointiratkaisuissa/"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hyperlink" Target="https://www.stat.fi/til/tene/index.html" TargetMode="External"/><Relationship Id="rId2" Type="http://schemas.openxmlformats.org/officeDocument/2006/relationships/hyperlink" Target="http://www.motiva.fi/files/750/kat-prosessiteollisuuden-eanalyysi.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stat.fi/til/tene/2018/tene_2018_2019-11-01_tie_001_fi.html" TargetMode="External"/><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ortum.fi/tietoa-meista/blogi/forthedoers-blogi/sektorikytkennalla-kohti-puhtaampaa-ja-yhtenaisempaa-energiajarjestelma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indikaattori.fi/fi/8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indikaattori.fi/fi/89"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xhopea2.stat.fi/sahkoiset_julkaisut/energia2019/"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tem.fi/uusiutuva-energ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a:t>Suuret Integroidut energiajärjestelmät - Symbioosit</a:t>
            </a:r>
            <a:br>
              <a:rPr lang="fi-FI" dirty="0"/>
            </a:br>
            <a:endParaRPr lang="fi-FI" dirty="0"/>
          </a:p>
        </p:txBody>
      </p:sp>
      <p:sp>
        <p:nvSpPr>
          <p:cNvPr id="3" name="Alaotsikko 2"/>
          <p:cNvSpPr>
            <a:spLocks noGrp="1"/>
          </p:cNvSpPr>
          <p:nvPr>
            <p:ph type="subTitle" idx="1"/>
          </p:nvPr>
        </p:nvSpPr>
        <p:spPr/>
        <p:txBody>
          <a:bodyPr/>
          <a:lstStyle/>
          <a:p>
            <a:r>
              <a:rPr lang="fi-FI" dirty="0"/>
              <a:t>Kimmo Kemppainen, KAMK</a:t>
            </a:r>
          </a:p>
          <a:p>
            <a:r>
              <a:rPr lang="fi-FI" dirty="0"/>
              <a:t>[29.9.2020]</a:t>
            </a:r>
          </a:p>
        </p:txBody>
      </p:sp>
      <p:sp>
        <p:nvSpPr>
          <p:cNvPr id="4" name="Päivämäärän paikkamerkki 3"/>
          <p:cNvSpPr>
            <a:spLocks noGrp="1"/>
          </p:cNvSpPr>
          <p:nvPr>
            <p:ph type="dt" sz="half" idx="10"/>
          </p:nvPr>
        </p:nvSpPr>
        <p:spPr/>
        <p:txBody>
          <a:bodyPr/>
          <a:lstStyle/>
          <a:p>
            <a:fld id="{60FEDBEC-BDFD-41C9-A00C-68FA1EF50EC5}" type="datetime1">
              <a:rPr lang="fi-FI" smtClean="0"/>
              <a:t>23.10.2020</a:t>
            </a:fld>
            <a:endParaRPr lang="fi-FI"/>
          </a:p>
        </p:txBody>
      </p:sp>
      <p:sp>
        <p:nvSpPr>
          <p:cNvPr id="5" name="Alatunnisteen paikkamerkki 4"/>
          <p:cNvSpPr>
            <a:spLocks noGrp="1"/>
          </p:cNvSpPr>
          <p:nvPr>
            <p:ph type="ftr" sz="quarter" idx="11"/>
          </p:nvPr>
        </p:nvSpPr>
        <p:spPr/>
        <p:txBody>
          <a:bodyPr/>
          <a:lstStyle/>
          <a:p>
            <a:r>
              <a:rPr lang="fi-FI"/>
              <a:t>kiertotalousamk.fi</a:t>
            </a:r>
            <a:endParaRPr lang="fi-FI" dirty="0"/>
          </a:p>
        </p:txBody>
      </p:sp>
      <p:pic>
        <p:nvPicPr>
          <p:cNvPr id="7" name="Picture 6" descr="A close up of a sign&#10;&#10;Description automatically generated">
            <a:extLst>
              <a:ext uri="{FF2B5EF4-FFF2-40B4-BE49-F238E27FC236}">
                <a16:creationId xmlns:a16="http://schemas.microsoft.com/office/drawing/2014/main" id="{18930109-BDD6-467B-92A4-9FF6A4709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74" y="6128354"/>
            <a:ext cx="1227411" cy="429442"/>
          </a:xfrm>
          <a:prstGeom prst="rect">
            <a:avLst/>
          </a:prstGeom>
        </p:spPr>
      </p:pic>
    </p:spTree>
    <p:extLst>
      <p:ext uri="{BB962C8B-B14F-4D97-AF65-F5344CB8AC3E}">
        <p14:creationId xmlns:p14="http://schemas.microsoft.com/office/powerpoint/2010/main" val="333228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D5E59-FB2C-494B-93C9-577DAE78F579}"/>
              </a:ext>
            </a:extLst>
          </p:cNvPr>
          <p:cNvSpPr>
            <a:spLocks noGrp="1"/>
          </p:cNvSpPr>
          <p:nvPr>
            <p:ph type="title"/>
          </p:nvPr>
        </p:nvSpPr>
        <p:spPr>
          <a:xfrm>
            <a:off x="589560" y="856180"/>
            <a:ext cx="5067802" cy="1128068"/>
          </a:xfrm>
        </p:spPr>
        <p:txBody>
          <a:bodyPr anchor="ctr">
            <a:normAutofit/>
          </a:bodyPr>
          <a:lstStyle/>
          <a:p>
            <a:r>
              <a:rPr lang="fi-FI" sz="3200" dirty="0"/>
              <a:t>Energian kokonaiskulutus</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5E3C6C-B21C-4E79-9BF9-39835BFA0A5B}"/>
              </a:ext>
            </a:extLst>
          </p:cNvPr>
          <p:cNvSpPr>
            <a:spLocks noGrp="1"/>
          </p:cNvSpPr>
          <p:nvPr>
            <p:ph idx="1"/>
          </p:nvPr>
        </p:nvSpPr>
        <p:spPr>
          <a:xfrm>
            <a:off x="629562" y="2529581"/>
            <a:ext cx="4559425" cy="3327905"/>
          </a:xfrm>
        </p:spPr>
        <p:txBody>
          <a:bodyPr anchor="ctr">
            <a:normAutofit fontScale="77500" lnSpcReduction="20000"/>
          </a:bodyPr>
          <a:lstStyle/>
          <a:p>
            <a:pPr marL="0" indent="0">
              <a:buNone/>
            </a:pPr>
            <a:r>
              <a:rPr lang="fi-FI" dirty="0"/>
              <a:t>Energian kokonaiskulutus kuvaa kotimaisten energialähteiden ja tuontienergian yhteismitallista kokonaiskulutusta Suomessa. </a:t>
            </a:r>
          </a:p>
          <a:p>
            <a:pPr marL="0" indent="0">
              <a:buNone/>
            </a:pPr>
            <a:r>
              <a:rPr lang="fi-FI" dirty="0"/>
              <a:t>Se sisältää energian tuotantoon ja jalostukseen käytetyt polttoaineet sekä suoraan loppukulutuksessa käytetyn energian, mm. liikennepolttoaineet ja rakennusten lämmityksessä käytetyt polttoaineet.</a:t>
            </a:r>
            <a:r>
              <a:rPr lang="fi-FI" sz="2000" dirty="0"/>
              <a:t> </a:t>
            </a:r>
          </a:p>
          <a:p>
            <a:pPr marL="0" indent="0">
              <a:buNone/>
            </a:pPr>
            <a:r>
              <a:rPr lang="fi-FI" dirty="0"/>
              <a:t>Puupolttoaineiden osuus on kasvanut tasaisesti vuodesta 1970 (kalvo 5).</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1056000-F48B-403C-8F53-9AA01063DFDD}"/>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fi-FI"/>
              <a:t>kiertotalousamk.fi</a:t>
            </a:r>
          </a:p>
        </p:txBody>
      </p:sp>
      <p:sp>
        <p:nvSpPr>
          <p:cNvPr id="5" name="Rectangle 4">
            <a:extLst>
              <a:ext uri="{FF2B5EF4-FFF2-40B4-BE49-F238E27FC236}">
                <a16:creationId xmlns:a16="http://schemas.microsoft.com/office/drawing/2014/main" id="{10547225-106A-4583-A9AF-969595AA1864}"/>
              </a:ext>
            </a:extLst>
          </p:cNvPr>
          <p:cNvSpPr/>
          <p:nvPr/>
        </p:nvSpPr>
        <p:spPr>
          <a:xfrm>
            <a:off x="7087219" y="6327003"/>
            <a:ext cx="4141477" cy="523220"/>
          </a:xfrm>
          <a:prstGeom prst="rect">
            <a:avLst/>
          </a:prstGeom>
        </p:spPr>
        <p:txBody>
          <a:bodyPr wrap="square">
            <a:spAutoFit/>
          </a:bodyPr>
          <a:lstStyle/>
          <a:p>
            <a:r>
              <a:rPr lang="fi-FI" sz="1400" dirty="0">
                <a:hlinkClick r:id="rId2"/>
              </a:rPr>
              <a:t>https://pxhopea2.stat.fi/sahkoiset_julkaisut/energia2019/html/suom0000.htm</a:t>
            </a:r>
            <a:endParaRPr lang="fi-FI" sz="1400" dirty="0"/>
          </a:p>
        </p:txBody>
      </p:sp>
      <p:sp>
        <p:nvSpPr>
          <p:cNvPr id="6" name="Rectangle 5">
            <a:extLst>
              <a:ext uri="{FF2B5EF4-FFF2-40B4-BE49-F238E27FC236}">
                <a16:creationId xmlns:a16="http://schemas.microsoft.com/office/drawing/2014/main" id="{304522CC-08F4-4588-B13C-876C9024BFB3}"/>
              </a:ext>
            </a:extLst>
          </p:cNvPr>
          <p:cNvSpPr/>
          <p:nvPr/>
        </p:nvSpPr>
        <p:spPr>
          <a:xfrm>
            <a:off x="6086003" y="1039175"/>
            <a:ext cx="3077317" cy="369332"/>
          </a:xfrm>
          <a:prstGeom prst="rect">
            <a:avLst/>
          </a:prstGeom>
        </p:spPr>
        <p:txBody>
          <a:bodyPr wrap="none">
            <a:spAutoFit/>
          </a:bodyPr>
          <a:lstStyle/>
          <a:p>
            <a:r>
              <a:rPr lang="fi-FI" dirty="0"/>
              <a:t>Energian kokonaiskulutus 2019</a:t>
            </a:r>
            <a:endParaRPr lang="fi-FI"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7CAEBB3E-2E74-49E9-A524-75B1A037C381}"/>
              </a:ext>
            </a:extLst>
          </p:cNvPr>
          <p:cNvPicPr>
            <a:picLocks noChangeAspect="1"/>
          </p:cNvPicPr>
          <p:nvPr/>
        </p:nvPicPr>
        <p:blipFill>
          <a:blip r:embed="rId3"/>
          <a:stretch>
            <a:fillRect/>
          </a:stretch>
        </p:blipFill>
        <p:spPr>
          <a:xfrm>
            <a:off x="5739704" y="1552316"/>
            <a:ext cx="5927024" cy="4696779"/>
          </a:xfrm>
          <a:prstGeom prst="rect">
            <a:avLst/>
          </a:prstGeom>
        </p:spPr>
      </p:pic>
      <p:sp>
        <p:nvSpPr>
          <p:cNvPr id="16" name="TextBox 15">
            <a:extLst>
              <a:ext uri="{FF2B5EF4-FFF2-40B4-BE49-F238E27FC236}">
                <a16:creationId xmlns:a16="http://schemas.microsoft.com/office/drawing/2014/main" id="{1C83757C-4017-44A0-ABAF-21E6F42D7285}"/>
              </a:ext>
            </a:extLst>
          </p:cNvPr>
          <p:cNvSpPr txBox="1"/>
          <p:nvPr/>
        </p:nvSpPr>
        <p:spPr>
          <a:xfrm>
            <a:off x="7087218" y="5945993"/>
            <a:ext cx="4004686" cy="369332"/>
          </a:xfrm>
          <a:prstGeom prst="rect">
            <a:avLst/>
          </a:prstGeom>
          <a:noFill/>
        </p:spPr>
        <p:txBody>
          <a:bodyPr wrap="none" rtlCol="0">
            <a:spAutoFit/>
          </a:bodyPr>
          <a:lstStyle/>
          <a:p>
            <a:r>
              <a:rPr lang="fi-FI" dirty="0"/>
              <a:t>Tilastokeskus – Energian kokonaiskulutus</a:t>
            </a:r>
          </a:p>
        </p:txBody>
      </p:sp>
      <p:pic>
        <p:nvPicPr>
          <p:cNvPr id="8" name="Picture 7" descr="A close up of a sign&#10;&#10;Description automatically generated">
            <a:extLst>
              <a:ext uri="{FF2B5EF4-FFF2-40B4-BE49-F238E27FC236}">
                <a16:creationId xmlns:a16="http://schemas.microsoft.com/office/drawing/2014/main" id="{A535F0AD-E9E6-4337-AF80-F9CB1AFE5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63" y="6287286"/>
            <a:ext cx="1227411" cy="429442"/>
          </a:xfrm>
          <a:prstGeom prst="rect">
            <a:avLst/>
          </a:prstGeom>
        </p:spPr>
      </p:pic>
    </p:spTree>
    <p:extLst>
      <p:ext uri="{BB962C8B-B14F-4D97-AF65-F5344CB8AC3E}">
        <p14:creationId xmlns:p14="http://schemas.microsoft.com/office/powerpoint/2010/main" val="366901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88110" y="1656683"/>
            <a:ext cx="10515600" cy="2852737"/>
          </a:xfrm>
        </p:spPr>
        <p:txBody>
          <a:bodyPr/>
          <a:lstStyle/>
          <a:p>
            <a:r>
              <a:rPr lang="fi-FI" dirty="0"/>
              <a:t>Energiasymbioosit [Case 1]</a:t>
            </a:r>
          </a:p>
        </p:txBody>
      </p:sp>
      <p:sp>
        <p:nvSpPr>
          <p:cNvPr id="3" name="Tekstin paikkamerkki 2"/>
          <p:cNvSpPr>
            <a:spLocks noGrp="1"/>
          </p:cNvSpPr>
          <p:nvPr>
            <p:ph type="body" idx="1"/>
          </p:nvPr>
        </p:nvSpPr>
        <p:spPr>
          <a:xfrm>
            <a:off x="1188110" y="4509420"/>
            <a:ext cx="10515600" cy="1089442"/>
          </a:xfrm>
        </p:spPr>
        <p:txBody>
          <a:bodyPr/>
          <a:lstStyle/>
          <a:p>
            <a:r>
              <a:rPr lang="fi-FI" dirty="0"/>
              <a:t>Sellutehdas</a:t>
            </a:r>
          </a:p>
        </p:txBody>
      </p:sp>
      <p:sp>
        <p:nvSpPr>
          <p:cNvPr id="4" name="Alatunnisteen paikkamerkki 3"/>
          <p:cNvSpPr>
            <a:spLocks noGrp="1"/>
          </p:cNvSpPr>
          <p:nvPr>
            <p:ph type="ftr" sz="quarter" idx="11"/>
          </p:nvPr>
        </p:nvSpPr>
        <p:spPr/>
        <p:txBody>
          <a:bodyPr/>
          <a:lstStyle/>
          <a:p>
            <a:r>
              <a:rPr lang="fi-FI"/>
              <a:t>kiertotalousamk.fi</a:t>
            </a:r>
          </a:p>
        </p:txBody>
      </p:sp>
      <p:pic>
        <p:nvPicPr>
          <p:cNvPr id="6" name="Picture 5" descr="A close up of a sign&#10;&#10;Description automatically generated">
            <a:extLst>
              <a:ext uri="{FF2B5EF4-FFF2-40B4-BE49-F238E27FC236}">
                <a16:creationId xmlns:a16="http://schemas.microsoft.com/office/drawing/2014/main" id="{75F58DC3-A132-499C-A75A-D43A88C70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842" y="6059738"/>
            <a:ext cx="1227411" cy="429442"/>
          </a:xfrm>
          <a:prstGeom prst="rect">
            <a:avLst/>
          </a:prstGeom>
        </p:spPr>
      </p:pic>
    </p:spTree>
    <p:extLst>
      <p:ext uri="{BB962C8B-B14F-4D97-AF65-F5344CB8AC3E}">
        <p14:creationId xmlns:p14="http://schemas.microsoft.com/office/powerpoint/2010/main" val="55401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PM Kymin tehdasalue">
            <a:extLst>
              <a:ext uri="{FF2B5EF4-FFF2-40B4-BE49-F238E27FC236}">
                <a16:creationId xmlns:a16="http://schemas.microsoft.com/office/drawing/2014/main" id="{EBFB1AB8-BE53-49F6-A83B-9BA993C90CF3}"/>
              </a:ext>
            </a:extLst>
          </p:cNvPr>
          <p:cNvPicPr>
            <a:picLocks noChangeAspect="1" noChangeArrowheads="1"/>
          </p:cNvPicPr>
          <p:nvPr/>
        </p:nvPicPr>
        <p:blipFill rotWithShape="1">
          <a:blip r:embed="rId6">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mj-lt"/>
                <a:ea typeface="+mj-ea"/>
                <a:cs typeface="+mj-cs"/>
              </a:rPr>
              <a:t>Case I</a:t>
            </a:r>
          </a:p>
        </p:txBody>
      </p:sp>
      <p:sp>
        <p:nvSpPr>
          <p:cNvPr id="3" name="Sisällön paikkamerkki 2"/>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err="1">
                <a:solidFill>
                  <a:srgbClr val="FFFFFF"/>
                </a:solidFill>
              </a:rPr>
              <a:t>Kouvolassa</a:t>
            </a:r>
            <a:r>
              <a:rPr lang="en-US" sz="2400" dirty="0">
                <a:solidFill>
                  <a:srgbClr val="FFFFFF"/>
                </a:solidFill>
              </a:rPr>
              <a:t>, </a:t>
            </a:r>
            <a:r>
              <a:rPr lang="en-US" sz="2400" dirty="0" err="1">
                <a:solidFill>
                  <a:srgbClr val="FFFFFF"/>
                </a:solidFill>
              </a:rPr>
              <a:t>Kuusankosken</a:t>
            </a:r>
            <a:r>
              <a:rPr lang="en-US" sz="2400" dirty="0">
                <a:solidFill>
                  <a:srgbClr val="FFFFFF"/>
                </a:solidFill>
              </a:rPr>
              <a:t> </a:t>
            </a:r>
            <a:r>
              <a:rPr lang="en-US" sz="2400" dirty="0" err="1">
                <a:solidFill>
                  <a:srgbClr val="FFFFFF"/>
                </a:solidFill>
              </a:rPr>
              <a:t>kaupunginosassa</a:t>
            </a:r>
            <a:r>
              <a:rPr lang="en-US" sz="2400" dirty="0">
                <a:solidFill>
                  <a:srgbClr val="FFFFFF"/>
                </a:solidFill>
              </a:rPr>
              <a:t> </a:t>
            </a:r>
            <a:r>
              <a:rPr lang="en-US" sz="2400" dirty="0" err="1">
                <a:solidFill>
                  <a:srgbClr val="FFFFFF"/>
                </a:solidFill>
              </a:rPr>
              <a:t>sijaitseva</a:t>
            </a:r>
            <a:r>
              <a:rPr lang="en-US" sz="2400" dirty="0">
                <a:solidFill>
                  <a:srgbClr val="FFFFFF"/>
                </a:solidFill>
              </a:rPr>
              <a:t> UPM </a:t>
            </a:r>
            <a:r>
              <a:rPr lang="en-US" sz="2400" dirty="0" err="1">
                <a:solidFill>
                  <a:srgbClr val="FFFFFF"/>
                </a:solidFill>
              </a:rPr>
              <a:t>Kymi</a:t>
            </a:r>
            <a:r>
              <a:rPr lang="en-US" sz="2400" dirty="0">
                <a:solidFill>
                  <a:srgbClr val="FFFFFF"/>
                </a:solidFill>
              </a:rPr>
              <a:t> </a:t>
            </a:r>
            <a:r>
              <a:rPr lang="en-US" sz="2400" dirty="0">
                <a:solidFill>
                  <a:srgbClr val="FFFFFF"/>
                </a:solidFill>
                <a:hlinkClick r:id="rId7"/>
              </a:rPr>
              <a:t>https://www.upmpulp.com/fi/upm-kymi/</a:t>
            </a:r>
            <a:endParaRPr lang="en-US" sz="2400" dirty="0">
              <a:solidFill>
                <a:srgbClr val="FFFFFF"/>
              </a:solidFill>
            </a:endParaRPr>
          </a:p>
        </p:txBody>
      </p:sp>
      <p:sp>
        <p:nvSpPr>
          <p:cNvPr id="4" name="Alatunnisteen paikkamerkki 3"/>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kiertotalousamk.fi</a:t>
            </a:r>
          </a:p>
        </p:txBody>
      </p:sp>
      <p:pic>
        <p:nvPicPr>
          <p:cNvPr id="6" name="Online Media 5" title="Vastuullinen selluntuotanto minimoi ympￃﾤristￃﾶvaikutukset">
            <a:hlinkClick r:id="" action="ppaction://media"/>
            <a:extLst>
              <a:ext uri="{FF2B5EF4-FFF2-40B4-BE49-F238E27FC236}">
                <a16:creationId xmlns:a16="http://schemas.microsoft.com/office/drawing/2014/main" id="{1C5F0DC2-5138-4008-ABD2-80B2B65E0AC4}"/>
              </a:ext>
            </a:extLst>
          </p:cNvPr>
          <p:cNvPicPr>
            <a:picLocks noRot="1" noChangeAspect="1"/>
          </p:cNvPicPr>
          <p:nvPr>
            <a:videoFile r:link="rId1"/>
          </p:nvPr>
        </p:nvPicPr>
        <p:blipFill>
          <a:blip r:embed="rId8"/>
          <a:stretch>
            <a:fillRect/>
          </a:stretch>
        </p:blipFill>
        <p:spPr>
          <a:xfrm>
            <a:off x="9291204" y="2302449"/>
            <a:ext cx="2200835" cy="1237970"/>
          </a:xfrm>
          <a:prstGeom prst="rect">
            <a:avLst/>
          </a:prstGeom>
        </p:spPr>
      </p:pic>
      <p:pic>
        <p:nvPicPr>
          <p:cNvPr id="8" name="Online Media 7" title="UPM:  Tￃﾶissￃﾤ sellutehtaalla">
            <a:hlinkClick r:id="" action="ppaction://media"/>
            <a:extLst>
              <a:ext uri="{FF2B5EF4-FFF2-40B4-BE49-F238E27FC236}">
                <a16:creationId xmlns:a16="http://schemas.microsoft.com/office/drawing/2014/main" id="{55D315EF-16B4-4DE1-9D42-B691C47A2246}"/>
              </a:ext>
            </a:extLst>
          </p:cNvPr>
          <p:cNvPicPr>
            <a:picLocks noRot="1" noChangeAspect="1"/>
          </p:cNvPicPr>
          <p:nvPr>
            <a:videoFile r:link="rId2"/>
          </p:nvPr>
        </p:nvPicPr>
        <p:blipFill>
          <a:blip r:embed="rId9"/>
          <a:stretch>
            <a:fillRect/>
          </a:stretch>
        </p:blipFill>
        <p:spPr>
          <a:xfrm>
            <a:off x="10035984" y="1414640"/>
            <a:ext cx="2200835" cy="1237970"/>
          </a:xfrm>
          <a:prstGeom prst="rect">
            <a:avLst/>
          </a:prstGeom>
        </p:spPr>
      </p:pic>
      <p:pic>
        <p:nvPicPr>
          <p:cNvPr id="7" name="Online Media 6" title="UPM: Tￃﾶissￃﾤ paperitehtaalla">
            <a:hlinkClick r:id="" action="ppaction://media"/>
            <a:extLst>
              <a:ext uri="{FF2B5EF4-FFF2-40B4-BE49-F238E27FC236}">
                <a16:creationId xmlns:a16="http://schemas.microsoft.com/office/drawing/2014/main" id="{B2C4E3C9-B7DC-4983-8543-C07D7F6D89AA}"/>
              </a:ext>
            </a:extLst>
          </p:cNvPr>
          <p:cNvPicPr>
            <a:picLocks noRot="1" noChangeAspect="1"/>
          </p:cNvPicPr>
          <p:nvPr>
            <a:videoFile r:link="rId3"/>
          </p:nvPr>
        </p:nvPicPr>
        <p:blipFill>
          <a:blip r:embed="rId10"/>
          <a:stretch>
            <a:fillRect/>
          </a:stretch>
        </p:blipFill>
        <p:spPr>
          <a:xfrm>
            <a:off x="8978155" y="647404"/>
            <a:ext cx="2200835" cy="1237970"/>
          </a:xfrm>
          <a:prstGeom prst="rect">
            <a:avLst/>
          </a:prstGeom>
        </p:spPr>
      </p:pic>
      <p:pic>
        <p:nvPicPr>
          <p:cNvPr id="9" name="Online Media 8" title="UPM Kymin tehdasvideo (2018)">
            <a:hlinkClick r:id="" action="ppaction://media"/>
            <a:extLst>
              <a:ext uri="{FF2B5EF4-FFF2-40B4-BE49-F238E27FC236}">
                <a16:creationId xmlns:a16="http://schemas.microsoft.com/office/drawing/2014/main" id="{BB0F6DA8-9D4F-4034-8A08-7103ACBB1000}"/>
              </a:ext>
            </a:extLst>
          </p:cNvPr>
          <p:cNvPicPr>
            <a:picLocks noRot="1" noChangeAspect="1"/>
          </p:cNvPicPr>
          <p:nvPr>
            <a:videoFile r:link="rId4"/>
          </p:nvPr>
        </p:nvPicPr>
        <p:blipFill>
          <a:blip r:embed="rId11"/>
          <a:stretch>
            <a:fillRect/>
          </a:stretch>
        </p:blipFill>
        <p:spPr>
          <a:xfrm>
            <a:off x="8263319" y="1619116"/>
            <a:ext cx="2200835" cy="1237970"/>
          </a:xfrm>
          <a:prstGeom prst="rect">
            <a:avLst/>
          </a:prstGeom>
        </p:spPr>
      </p:pic>
    </p:spTree>
    <p:extLst>
      <p:ext uri="{BB962C8B-B14F-4D97-AF65-F5344CB8AC3E}">
        <p14:creationId xmlns:p14="http://schemas.microsoft.com/office/powerpoint/2010/main" val="1875998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5D63258-388D-4235-A16A-AE2F76F5F1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4268" y="-980376"/>
            <a:ext cx="12243219" cy="5535752"/>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Alatunnisteen paikkamerkki 3"/>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2" name="Otsikko 1"/>
          <p:cNvSpPr>
            <a:spLocks noGrp="1"/>
          </p:cNvSpPr>
          <p:nvPr>
            <p:ph type="title"/>
          </p:nvPr>
        </p:nvSpPr>
        <p:spPr>
          <a:xfrm>
            <a:off x="7993940" y="-44897"/>
            <a:ext cx="10592174" cy="1000655"/>
          </a:xfrm>
        </p:spPr>
        <p:txBody>
          <a:bodyPr vert="horz" lIns="91440" tIns="45720" rIns="91440" bIns="45720" rtlCol="0" anchor="t">
            <a:normAutofit/>
          </a:bodyPr>
          <a:lstStyle/>
          <a:p>
            <a:r>
              <a:rPr lang="en-US" sz="4000" dirty="0" err="1">
                <a:solidFill>
                  <a:schemeClr val="tx2"/>
                </a:solidFill>
                <a:latin typeface="+mj-lt"/>
                <a:ea typeface="+mj-ea"/>
                <a:cs typeface="+mj-cs"/>
              </a:rPr>
              <a:t>Raaka-ainelähteet</a:t>
            </a:r>
            <a:endParaRPr lang="en-US" sz="4000" dirty="0">
              <a:solidFill>
                <a:schemeClr val="tx2"/>
              </a:solidFill>
              <a:latin typeface="+mj-lt"/>
              <a:ea typeface="+mj-ea"/>
              <a:cs typeface="+mj-cs"/>
            </a:endParaRPr>
          </a:p>
        </p:txBody>
      </p:sp>
      <p:sp>
        <p:nvSpPr>
          <p:cNvPr id="3" name="TextBox 2">
            <a:extLst>
              <a:ext uri="{FF2B5EF4-FFF2-40B4-BE49-F238E27FC236}">
                <a16:creationId xmlns:a16="http://schemas.microsoft.com/office/drawing/2014/main" id="{B370FE11-9BA9-4745-BAA8-78E72FF6948A}"/>
              </a:ext>
            </a:extLst>
          </p:cNvPr>
          <p:cNvSpPr txBox="1"/>
          <p:nvPr/>
        </p:nvSpPr>
        <p:spPr>
          <a:xfrm>
            <a:off x="3361255" y="500063"/>
            <a:ext cx="2161297" cy="369332"/>
          </a:xfrm>
          <a:prstGeom prst="rect">
            <a:avLst/>
          </a:prstGeom>
          <a:noFill/>
        </p:spPr>
        <p:txBody>
          <a:bodyPr wrap="none" rtlCol="0">
            <a:spAutoFit/>
          </a:bodyPr>
          <a:lstStyle/>
          <a:p>
            <a:r>
              <a:rPr lang="fi-FI" dirty="0"/>
              <a:t>OSTOHAKE SAHOILTA</a:t>
            </a:r>
          </a:p>
        </p:txBody>
      </p:sp>
      <p:sp>
        <p:nvSpPr>
          <p:cNvPr id="18" name="TextBox 17">
            <a:extLst>
              <a:ext uri="{FF2B5EF4-FFF2-40B4-BE49-F238E27FC236}">
                <a16:creationId xmlns:a16="http://schemas.microsoft.com/office/drawing/2014/main" id="{7FAFFD20-ACAC-4377-85C7-1F9D54E6CD38}"/>
              </a:ext>
            </a:extLst>
          </p:cNvPr>
          <p:cNvSpPr txBox="1"/>
          <p:nvPr/>
        </p:nvSpPr>
        <p:spPr>
          <a:xfrm>
            <a:off x="8498558" y="878967"/>
            <a:ext cx="4047668" cy="369332"/>
          </a:xfrm>
          <a:prstGeom prst="rect">
            <a:avLst/>
          </a:prstGeom>
          <a:noFill/>
        </p:spPr>
        <p:txBody>
          <a:bodyPr wrap="square" rtlCol="0">
            <a:spAutoFit/>
          </a:bodyPr>
          <a:lstStyle/>
          <a:p>
            <a:r>
              <a:rPr lang="fi-FI" dirty="0"/>
              <a:t>PYÖREÄ PUU JUNALLA JA AUTOILLA</a:t>
            </a:r>
          </a:p>
        </p:txBody>
      </p:sp>
      <p:cxnSp>
        <p:nvCxnSpPr>
          <p:cNvPr id="7" name="Straight Arrow Connector 6">
            <a:extLst>
              <a:ext uri="{FF2B5EF4-FFF2-40B4-BE49-F238E27FC236}">
                <a16:creationId xmlns:a16="http://schemas.microsoft.com/office/drawing/2014/main" id="{9A97FF6B-1321-40DF-AEF6-FA35BDA0DD1F}"/>
              </a:ext>
            </a:extLst>
          </p:cNvPr>
          <p:cNvCxnSpPr>
            <a:cxnSpLocks/>
          </p:cNvCxnSpPr>
          <p:nvPr/>
        </p:nvCxnSpPr>
        <p:spPr>
          <a:xfrm>
            <a:off x="4441903" y="869395"/>
            <a:ext cx="124179" cy="99612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03AF539B-A870-4966-86A0-A608852243DE}"/>
              </a:ext>
            </a:extLst>
          </p:cNvPr>
          <p:cNvSpPr txBox="1"/>
          <p:nvPr/>
        </p:nvSpPr>
        <p:spPr>
          <a:xfrm>
            <a:off x="4702462" y="896632"/>
            <a:ext cx="3291478" cy="369332"/>
          </a:xfrm>
          <a:prstGeom prst="rect">
            <a:avLst/>
          </a:prstGeom>
          <a:noFill/>
        </p:spPr>
        <p:txBody>
          <a:bodyPr wrap="none" rtlCol="0">
            <a:spAutoFit/>
          </a:bodyPr>
          <a:lstStyle/>
          <a:p>
            <a:r>
              <a:rPr lang="fi-FI" dirty="0"/>
              <a:t>BIOPOLTTOAINEEN VÄLIVARASTO</a:t>
            </a:r>
          </a:p>
        </p:txBody>
      </p:sp>
      <p:cxnSp>
        <p:nvCxnSpPr>
          <p:cNvPr id="20" name="Straight Arrow Connector 19">
            <a:extLst>
              <a:ext uri="{FF2B5EF4-FFF2-40B4-BE49-F238E27FC236}">
                <a16:creationId xmlns:a16="http://schemas.microsoft.com/office/drawing/2014/main" id="{E70C2061-7157-426E-B8E2-FB25459D570C}"/>
              </a:ext>
            </a:extLst>
          </p:cNvPr>
          <p:cNvCxnSpPr>
            <a:cxnSpLocks/>
          </p:cNvCxnSpPr>
          <p:nvPr/>
        </p:nvCxnSpPr>
        <p:spPr>
          <a:xfrm flipH="1">
            <a:off x="6202971" y="1332391"/>
            <a:ext cx="145230" cy="765125"/>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9A0A0876-AE88-4456-BB1B-D5F3D5F51575}"/>
              </a:ext>
            </a:extLst>
          </p:cNvPr>
          <p:cNvCxnSpPr>
            <a:cxnSpLocks/>
            <a:stCxn id="18" idx="2"/>
          </p:cNvCxnSpPr>
          <p:nvPr/>
        </p:nvCxnSpPr>
        <p:spPr>
          <a:xfrm>
            <a:off x="10522392" y="1248299"/>
            <a:ext cx="722642" cy="710485"/>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EDC43AA3-740C-4E70-A2EC-76168917DAAB}"/>
              </a:ext>
            </a:extLst>
          </p:cNvPr>
          <p:cNvCxnSpPr>
            <a:cxnSpLocks/>
            <a:stCxn id="18" idx="2"/>
          </p:cNvCxnSpPr>
          <p:nvPr/>
        </p:nvCxnSpPr>
        <p:spPr>
          <a:xfrm flipH="1">
            <a:off x="9520242" y="1248299"/>
            <a:ext cx="1002150" cy="1420971"/>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16DB4C5F-9312-43F3-8807-852D181B6C85}"/>
              </a:ext>
            </a:extLst>
          </p:cNvPr>
          <p:cNvSpPr txBox="1"/>
          <p:nvPr/>
        </p:nvSpPr>
        <p:spPr>
          <a:xfrm>
            <a:off x="331971" y="4119244"/>
            <a:ext cx="5539337" cy="923330"/>
          </a:xfrm>
          <a:prstGeom prst="rect">
            <a:avLst/>
          </a:prstGeom>
          <a:noFill/>
        </p:spPr>
        <p:txBody>
          <a:bodyPr wrap="none" rtlCol="0">
            <a:spAutoFit/>
          </a:bodyPr>
          <a:lstStyle/>
          <a:p>
            <a:r>
              <a:rPr lang="fi-FI" b="1" dirty="0"/>
              <a:t>Sellunvalmistuksen raaka-aineet ovat:</a:t>
            </a:r>
          </a:p>
          <a:p>
            <a:pPr marL="342900" indent="-342900">
              <a:buFont typeface="+mj-lt"/>
              <a:buAutoNum type="arabicPeriod"/>
            </a:pPr>
            <a:r>
              <a:rPr lang="fi-FI" dirty="0"/>
              <a:t>Kuorittu ja haketettu pyöreä puu (kuusi, mänty, koivu)</a:t>
            </a:r>
          </a:p>
          <a:p>
            <a:pPr marL="342900" indent="-342900">
              <a:buFont typeface="+mj-lt"/>
              <a:buAutoNum type="arabicPeriod"/>
            </a:pPr>
            <a:r>
              <a:rPr lang="fi-FI" dirty="0"/>
              <a:t>Sahoilta ostettu hake </a:t>
            </a:r>
          </a:p>
        </p:txBody>
      </p:sp>
      <p:sp>
        <p:nvSpPr>
          <p:cNvPr id="22" name="TextBox 21">
            <a:extLst>
              <a:ext uri="{FF2B5EF4-FFF2-40B4-BE49-F238E27FC236}">
                <a16:creationId xmlns:a16="http://schemas.microsoft.com/office/drawing/2014/main" id="{BB6791B9-83C3-4016-ABAE-8442C4993F51}"/>
              </a:ext>
            </a:extLst>
          </p:cNvPr>
          <p:cNvSpPr txBox="1"/>
          <p:nvPr/>
        </p:nvSpPr>
        <p:spPr>
          <a:xfrm>
            <a:off x="7280367" y="4253428"/>
            <a:ext cx="4760264" cy="2308324"/>
          </a:xfrm>
          <a:prstGeom prst="rect">
            <a:avLst/>
          </a:prstGeom>
          <a:noFill/>
        </p:spPr>
        <p:txBody>
          <a:bodyPr wrap="square" rtlCol="0">
            <a:spAutoFit/>
          </a:bodyPr>
          <a:lstStyle/>
          <a:p>
            <a:r>
              <a:rPr lang="fi-FI" b="1" dirty="0"/>
              <a:t>Voima-/Kuorikattilan raaka-aineet ovat:</a:t>
            </a:r>
          </a:p>
          <a:p>
            <a:pPr marL="800100" lvl="1" indent="-342900">
              <a:buFont typeface="+mj-lt"/>
              <a:buAutoNum type="arabicPeriod"/>
            </a:pPr>
            <a:r>
              <a:rPr lang="fi-FI" b="1" dirty="0"/>
              <a:t>Kuori</a:t>
            </a:r>
          </a:p>
          <a:p>
            <a:pPr marL="800100" lvl="1" indent="-342900">
              <a:buFont typeface="+mj-lt"/>
              <a:buAutoNum type="arabicPeriod"/>
            </a:pPr>
            <a:r>
              <a:rPr lang="fi-FI" dirty="0"/>
              <a:t>Turve</a:t>
            </a:r>
          </a:p>
          <a:p>
            <a:pPr marL="800100" lvl="1" indent="-342900">
              <a:buFont typeface="+mj-lt"/>
              <a:buAutoNum type="arabicPeriod"/>
            </a:pPr>
            <a:r>
              <a:rPr lang="fi-FI" dirty="0"/>
              <a:t>Metsätähde, kantohake</a:t>
            </a:r>
          </a:p>
          <a:p>
            <a:pPr marL="800100" lvl="1" indent="-342900">
              <a:buFont typeface="+mj-lt"/>
              <a:buAutoNum type="arabicPeriod"/>
            </a:pPr>
            <a:r>
              <a:rPr lang="fi-FI" dirty="0"/>
              <a:t>Puuperäinen-/rakennusjäte </a:t>
            </a:r>
          </a:p>
          <a:p>
            <a:pPr marL="800100" lvl="1" indent="-342900">
              <a:buFont typeface="+mj-lt"/>
              <a:buAutoNum type="arabicPeriod"/>
            </a:pPr>
            <a:r>
              <a:rPr lang="fi-FI" dirty="0"/>
              <a:t>Vedenpuhdistuksen lietteet</a:t>
            </a:r>
          </a:p>
          <a:p>
            <a:pPr marL="800100" lvl="1" indent="-342900">
              <a:buFont typeface="+mj-lt"/>
              <a:buAutoNum type="arabicPeriod"/>
            </a:pPr>
            <a:r>
              <a:rPr lang="fi-FI" dirty="0"/>
              <a:t>Kaikki mikä palaa ja on riittävän edullista</a:t>
            </a:r>
          </a:p>
          <a:p>
            <a:pPr marL="800100" lvl="1" indent="-342900">
              <a:buFont typeface="+mj-lt"/>
              <a:buAutoNum type="arabicPeriod"/>
            </a:pPr>
            <a:r>
              <a:rPr lang="fi-FI" dirty="0"/>
              <a:t>Tukipolttoaine - kaasu, öljy</a:t>
            </a:r>
          </a:p>
        </p:txBody>
      </p:sp>
      <p:sp>
        <p:nvSpPr>
          <p:cNvPr id="25" name="TextBox 24">
            <a:extLst>
              <a:ext uri="{FF2B5EF4-FFF2-40B4-BE49-F238E27FC236}">
                <a16:creationId xmlns:a16="http://schemas.microsoft.com/office/drawing/2014/main" id="{C8093D3A-4FDC-4034-84CE-AEB45B42B2F6}"/>
              </a:ext>
            </a:extLst>
          </p:cNvPr>
          <p:cNvSpPr txBox="1"/>
          <p:nvPr/>
        </p:nvSpPr>
        <p:spPr>
          <a:xfrm>
            <a:off x="362202" y="137343"/>
            <a:ext cx="2005485" cy="369332"/>
          </a:xfrm>
          <a:prstGeom prst="rect">
            <a:avLst/>
          </a:prstGeom>
          <a:noFill/>
        </p:spPr>
        <p:txBody>
          <a:bodyPr wrap="none" rtlCol="0">
            <a:spAutoFit/>
          </a:bodyPr>
          <a:lstStyle/>
          <a:p>
            <a:r>
              <a:rPr lang="fi-FI" dirty="0"/>
              <a:t>Voima-/Kuorikattila</a:t>
            </a:r>
          </a:p>
        </p:txBody>
      </p:sp>
      <p:cxnSp>
        <p:nvCxnSpPr>
          <p:cNvPr id="26" name="Straight Arrow Connector 25">
            <a:extLst>
              <a:ext uri="{FF2B5EF4-FFF2-40B4-BE49-F238E27FC236}">
                <a16:creationId xmlns:a16="http://schemas.microsoft.com/office/drawing/2014/main" id="{CBB64CC9-DF0F-4B2A-A32B-D63B4D14A954}"/>
              </a:ext>
            </a:extLst>
          </p:cNvPr>
          <p:cNvCxnSpPr>
            <a:cxnSpLocks/>
          </p:cNvCxnSpPr>
          <p:nvPr/>
        </p:nvCxnSpPr>
        <p:spPr>
          <a:xfrm>
            <a:off x="1442850" y="506675"/>
            <a:ext cx="124179" cy="99612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7" name="TextBox 26">
            <a:extLst>
              <a:ext uri="{FF2B5EF4-FFF2-40B4-BE49-F238E27FC236}">
                <a16:creationId xmlns:a16="http://schemas.microsoft.com/office/drawing/2014/main" id="{0B617E93-36C5-4228-B2BD-6904AB1F85AB}"/>
              </a:ext>
            </a:extLst>
          </p:cNvPr>
          <p:cNvSpPr txBox="1"/>
          <p:nvPr/>
        </p:nvSpPr>
        <p:spPr>
          <a:xfrm>
            <a:off x="979423" y="5710183"/>
            <a:ext cx="4438395" cy="923330"/>
          </a:xfrm>
          <a:prstGeom prst="rect">
            <a:avLst/>
          </a:prstGeom>
          <a:noFill/>
        </p:spPr>
        <p:txBody>
          <a:bodyPr wrap="none" rtlCol="0">
            <a:spAutoFit/>
          </a:bodyPr>
          <a:lstStyle/>
          <a:p>
            <a:r>
              <a:rPr lang="fi-FI" b="1" dirty="0"/>
              <a:t>Soodakattilan raaka-aineet:</a:t>
            </a:r>
          </a:p>
          <a:p>
            <a:pPr marL="342900" indent="-342900">
              <a:buFont typeface="+mj-lt"/>
              <a:buAutoNum type="arabicPeriod"/>
            </a:pPr>
            <a:r>
              <a:rPr lang="fi-FI" dirty="0"/>
              <a:t>Sellunkeitosta poistuva mustalipeä</a:t>
            </a:r>
          </a:p>
          <a:p>
            <a:pPr marL="342900" indent="-342900">
              <a:buFont typeface="+mj-lt"/>
              <a:buAutoNum type="arabicPeriod"/>
            </a:pPr>
            <a:r>
              <a:rPr lang="fi-FI" dirty="0"/>
              <a:t>(Mahdollinen tukipolttoaine - kaasu/öljy)</a:t>
            </a:r>
          </a:p>
        </p:txBody>
      </p:sp>
      <p:cxnSp>
        <p:nvCxnSpPr>
          <p:cNvPr id="28" name="Straight Arrow Connector 27">
            <a:extLst>
              <a:ext uri="{FF2B5EF4-FFF2-40B4-BE49-F238E27FC236}">
                <a16:creationId xmlns:a16="http://schemas.microsoft.com/office/drawing/2014/main" id="{59659152-A844-4D36-9536-7DC18DB58C8B}"/>
              </a:ext>
            </a:extLst>
          </p:cNvPr>
          <p:cNvCxnSpPr>
            <a:cxnSpLocks/>
          </p:cNvCxnSpPr>
          <p:nvPr/>
        </p:nvCxnSpPr>
        <p:spPr>
          <a:xfrm>
            <a:off x="2151017" y="5117817"/>
            <a:ext cx="117052" cy="421060"/>
          </a:xfrm>
          <a:prstGeom prst="straightConnector1">
            <a:avLst/>
          </a:prstGeom>
          <a:ln w="38100">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B714F6C2-7721-4173-BE6F-5A4D42FE04B8}"/>
              </a:ext>
            </a:extLst>
          </p:cNvPr>
          <p:cNvCxnSpPr>
            <a:cxnSpLocks/>
          </p:cNvCxnSpPr>
          <p:nvPr/>
        </p:nvCxnSpPr>
        <p:spPr>
          <a:xfrm>
            <a:off x="2151017" y="5136010"/>
            <a:ext cx="950622" cy="111885"/>
          </a:xfrm>
          <a:prstGeom prst="straightConnector1">
            <a:avLst/>
          </a:prstGeom>
          <a:ln w="38100">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30" name="TextBox 29">
            <a:extLst>
              <a:ext uri="{FF2B5EF4-FFF2-40B4-BE49-F238E27FC236}">
                <a16:creationId xmlns:a16="http://schemas.microsoft.com/office/drawing/2014/main" id="{8C1E7A4D-6AA1-4259-A397-2BF1D274F432}"/>
              </a:ext>
            </a:extLst>
          </p:cNvPr>
          <p:cNvSpPr txBox="1"/>
          <p:nvPr/>
        </p:nvSpPr>
        <p:spPr>
          <a:xfrm>
            <a:off x="3228660" y="5026723"/>
            <a:ext cx="2797625" cy="369332"/>
          </a:xfrm>
          <a:prstGeom prst="rect">
            <a:avLst/>
          </a:prstGeom>
          <a:noFill/>
        </p:spPr>
        <p:txBody>
          <a:bodyPr wrap="none" rtlCol="0">
            <a:spAutoFit/>
          </a:bodyPr>
          <a:lstStyle/>
          <a:p>
            <a:r>
              <a:rPr lang="fi-FI" b="1" dirty="0"/>
              <a:t>Sellu paperinvalmistukseen</a:t>
            </a:r>
            <a:endParaRPr lang="fi-FI" dirty="0"/>
          </a:p>
        </p:txBody>
      </p:sp>
      <p:cxnSp>
        <p:nvCxnSpPr>
          <p:cNvPr id="31" name="Straight Arrow Connector 30">
            <a:extLst>
              <a:ext uri="{FF2B5EF4-FFF2-40B4-BE49-F238E27FC236}">
                <a16:creationId xmlns:a16="http://schemas.microsoft.com/office/drawing/2014/main" id="{FBCBC366-71CA-45DD-B548-2D7F13C6A598}"/>
              </a:ext>
            </a:extLst>
          </p:cNvPr>
          <p:cNvCxnSpPr>
            <a:cxnSpLocks/>
          </p:cNvCxnSpPr>
          <p:nvPr/>
        </p:nvCxnSpPr>
        <p:spPr>
          <a:xfrm>
            <a:off x="5807584" y="4608669"/>
            <a:ext cx="1926273" cy="108651"/>
          </a:xfrm>
          <a:prstGeom prst="straightConnector1">
            <a:avLst/>
          </a:prstGeom>
          <a:ln w="38100">
            <a:solidFill>
              <a:srgbClr val="00B050"/>
            </a:solidFill>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3CF0F97A-E929-4636-97E2-C666679A912A}"/>
              </a:ext>
            </a:extLst>
          </p:cNvPr>
          <p:cNvSpPr txBox="1"/>
          <p:nvPr/>
        </p:nvSpPr>
        <p:spPr>
          <a:xfrm>
            <a:off x="10631852" y="3606634"/>
            <a:ext cx="1555234" cy="246221"/>
          </a:xfrm>
          <a:prstGeom prst="rect">
            <a:avLst/>
          </a:prstGeom>
          <a:noFill/>
        </p:spPr>
        <p:txBody>
          <a:bodyPr wrap="none" rtlCol="0">
            <a:spAutoFit/>
          </a:bodyPr>
          <a:lstStyle/>
          <a:p>
            <a:r>
              <a:rPr lang="fi-FI" sz="1000" dirty="0">
                <a:solidFill>
                  <a:schemeClr val="accent1"/>
                </a:solidFill>
              </a:rPr>
              <a:t>Kuva: Kimmo Kemppainen</a:t>
            </a:r>
          </a:p>
        </p:txBody>
      </p:sp>
    </p:spTree>
    <p:extLst>
      <p:ext uri="{BB962C8B-B14F-4D97-AF65-F5344CB8AC3E}">
        <p14:creationId xmlns:p14="http://schemas.microsoft.com/office/powerpoint/2010/main" val="247965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5D63258-388D-4235-A16A-AE2F76F5F1C6}"/>
              </a:ext>
            </a:extLst>
          </p:cNvPr>
          <p:cNvPicPr>
            <a:picLocks noGrp="1" noChangeAspect="1"/>
          </p:cNvPicPr>
          <p:nvPr>
            <p:ph idx="1"/>
          </p:nvPr>
        </p:nvPicPr>
        <p:blipFill rotWithShape="1">
          <a:blip r:embed="rId2"/>
          <a:srcRect t="42676" b="128"/>
          <a:stretch/>
        </p:blipFill>
        <p:spPr>
          <a:xfrm>
            <a:off x="0" y="-150672"/>
            <a:ext cx="12192001" cy="3938901"/>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Alatunnisteen paikkamerkki 3"/>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2" name="Otsikko 1"/>
          <p:cNvSpPr>
            <a:spLocks noGrp="1"/>
          </p:cNvSpPr>
          <p:nvPr>
            <p:ph type="title"/>
          </p:nvPr>
        </p:nvSpPr>
        <p:spPr>
          <a:xfrm>
            <a:off x="7329651" y="220588"/>
            <a:ext cx="5438083" cy="1000655"/>
          </a:xfrm>
        </p:spPr>
        <p:txBody>
          <a:bodyPr vert="horz" lIns="91440" tIns="45720" rIns="91440" bIns="45720" rtlCol="0" anchor="t">
            <a:normAutofit/>
          </a:bodyPr>
          <a:lstStyle/>
          <a:p>
            <a:r>
              <a:rPr lang="en-US" sz="4000" dirty="0" err="1">
                <a:solidFill>
                  <a:schemeClr val="bg1"/>
                </a:solidFill>
                <a:latin typeface="+mj-lt"/>
                <a:ea typeface="+mj-ea"/>
                <a:cs typeface="+mj-cs"/>
              </a:rPr>
              <a:t>Raaka-aineen</a:t>
            </a:r>
            <a:r>
              <a:rPr lang="en-US" sz="4000" dirty="0">
                <a:solidFill>
                  <a:schemeClr val="bg1"/>
                </a:solidFill>
                <a:latin typeface="+mj-lt"/>
                <a:ea typeface="+mj-ea"/>
                <a:cs typeface="+mj-cs"/>
              </a:rPr>
              <a:t> </a:t>
            </a:r>
            <a:r>
              <a:rPr lang="en-US" sz="4000" dirty="0" err="1">
                <a:solidFill>
                  <a:schemeClr val="bg1"/>
                </a:solidFill>
                <a:latin typeface="+mj-lt"/>
                <a:ea typeface="+mj-ea"/>
                <a:cs typeface="+mj-cs"/>
              </a:rPr>
              <a:t>käsittely</a:t>
            </a:r>
            <a:endParaRPr lang="en-US" sz="4000" dirty="0">
              <a:solidFill>
                <a:schemeClr val="bg1"/>
              </a:solidFill>
              <a:latin typeface="+mj-lt"/>
              <a:ea typeface="+mj-ea"/>
              <a:cs typeface="+mj-cs"/>
            </a:endParaRPr>
          </a:p>
        </p:txBody>
      </p:sp>
      <p:sp>
        <p:nvSpPr>
          <p:cNvPr id="18" name="TextBox 17">
            <a:extLst>
              <a:ext uri="{FF2B5EF4-FFF2-40B4-BE49-F238E27FC236}">
                <a16:creationId xmlns:a16="http://schemas.microsoft.com/office/drawing/2014/main" id="{67058857-DE43-4EC4-872F-7A03DC090314}"/>
              </a:ext>
            </a:extLst>
          </p:cNvPr>
          <p:cNvSpPr txBox="1"/>
          <p:nvPr/>
        </p:nvSpPr>
        <p:spPr>
          <a:xfrm>
            <a:off x="258700" y="68266"/>
            <a:ext cx="3406125" cy="369332"/>
          </a:xfrm>
          <a:prstGeom prst="rect">
            <a:avLst/>
          </a:prstGeom>
          <a:noFill/>
        </p:spPr>
        <p:txBody>
          <a:bodyPr wrap="none" rtlCol="0">
            <a:spAutoFit/>
          </a:bodyPr>
          <a:lstStyle/>
          <a:p>
            <a:r>
              <a:rPr lang="fi-FI" dirty="0">
                <a:solidFill>
                  <a:schemeClr val="bg1"/>
                </a:solidFill>
              </a:rPr>
              <a:t>HAKETETTU PUU SELLUTEHTAALLE</a:t>
            </a:r>
          </a:p>
        </p:txBody>
      </p:sp>
      <p:cxnSp>
        <p:nvCxnSpPr>
          <p:cNvPr id="19" name="Straight Arrow Connector 18">
            <a:extLst>
              <a:ext uri="{FF2B5EF4-FFF2-40B4-BE49-F238E27FC236}">
                <a16:creationId xmlns:a16="http://schemas.microsoft.com/office/drawing/2014/main" id="{4F843987-E8F0-414D-B585-2470A3633A83}"/>
              </a:ext>
            </a:extLst>
          </p:cNvPr>
          <p:cNvCxnSpPr>
            <a:cxnSpLocks/>
          </p:cNvCxnSpPr>
          <p:nvPr/>
        </p:nvCxnSpPr>
        <p:spPr>
          <a:xfrm>
            <a:off x="1961762" y="497175"/>
            <a:ext cx="307305" cy="448714"/>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Content Placeholder 2">
            <a:extLst>
              <a:ext uri="{FF2B5EF4-FFF2-40B4-BE49-F238E27FC236}">
                <a16:creationId xmlns:a16="http://schemas.microsoft.com/office/drawing/2014/main" id="{D4D23BF9-273E-44AE-8EC7-A6E479FDE249}"/>
              </a:ext>
            </a:extLst>
          </p:cNvPr>
          <p:cNvSpPr txBox="1">
            <a:spLocks/>
          </p:cNvSpPr>
          <p:nvPr/>
        </p:nvSpPr>
        <p:spPr>
          <a:xfrm>
            <a:off x="432557" y="3694673"/>
            <a:ext cx="11567853" cy="416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dirty="0"/>
              <a:t>Selluntuotannon osuus puunkäytöstä on jo nykyään merkittävä. Suomessa käytettiin vuonna 2012 puuta yhteensä 70.8 miljoonaa kuutiometriä. Suurimpana puunkäyttäjänä oli selluteollisuus 29.4 miljoonalla kuutiolla ja toiseksi suurin oli sahateollisuus 21.2 miljoonalla kuutiolla.</a:t>
            </a:r>
          </a:p>
          <a:p>
            <a:pPr marL="0" indent="0">
              <a:buNone/>
            </a:pPr>
            <a:r>
              <a:rPr lang="fi-FI" sz="2000" dirty="0"/>
              <a:t>Pääosa sellutehtaan raaka-aineesta on pyöreästä puutavarasta (Kuusi, mänty, koivu kuitupuu) haketettua tasakokoista seulottua haketta. Puuta käytetään 6,0 - 4,2 kuutiota yhden sellutonnin valmistamiseen </a:t>
            </a:r>
            <a:r>
              <a:rPr lang="fi-FI" sz="1600" dirty="0"/>
              <a:t>(Tuoreessa puussa on keskimäärin 50-60 % vettä.)</a:t>
            </a:r>
          </a:p>
          <a:p>
            <a:pPr marL="0" indent="0">
              <a:buNone/>
            </a:pPr>
            <a:r>
              <a:rPr lang="fi-FI" sz="2000" dirty="0"/>
              <a:t>Sellutehtaalla syntyy sellunkeiton sivutuotteena lisäksi sähköä, lämpöä, mäntyöljyä sekä tärpättiä. Metsä </a:t>
            </a:r>
            <a:r>
              <a:rPr lang="fi-FI" sz="2000" dirty="0" err="1"/>
              <a:t>Fibren</a:t>
            </a:r>
            <a:r>
              <a:rPr lang="fi-FI" sz="2000" dirty="0"/>
              <a:t> vuoden 2011 tulostietojen mukaan sivutuotteet toivat 10 prosenttia selluntuotannon liikevaihdosta. UPM on lähtenyt jalostamaan mäntyöljystä itse biodieseliä tehden sivutuotteesta päätuotteen raaka-ainetta.</a:t>
            </a:r>
          </a:p>
          <a:p>
            <a:pPr marL="0" indent="0">
              <a:buFont typeface="Arial" panose="020B0604020202020204" pitchFamily="34" charset="0"/>
              <a:buNone/>
            </a:pPr>
            <a:endParaRPr lang="fi-FI" sz="2000" dirty="0"/>
          </a:p>
          <a:p>
            <a:endParaRPr lang="fi-FI" sz="2000" dirty="0"/>
          </a:p>
          <a:p>
            <a:endParaRPr lang="fi-FI" sz="2000" dirty="0"/>
          </a:p>
        </p:txBody>
      </p:sp>
      <p:sp>
        <p:nvSpPr>
          <p:cNvPr id="5" name="Rectangle 4">
            <a:extLst>
              <a:ext uri="{FF2B5EF4-FFF2-40B4-BE49-F238E27FC236}">
                <a16:creationId xmlns:a16="http://schemas.microsoft.com/office/drawing/2014/main" id="{BCCF387E-60D9-4FB3-8674-25551A22E560}"/>
              </a:ext>
            </a:extLst>
          </p:cNvPr>
          <p:cNvSpPr/>
          <p:nvPr/>
        </p:nvSpPr>
        <p:spPr>
          <a:xfrm>
            <a:off x="6826647" y="6474703"/>
            <a:ext cx="5268034" cy="276999"/>
          </a:xfrm>
          <a:prstGeom prst="rect">
            <a:avLst/>
          </a:prstGeom>
        </p:spPr>
        <p:txBody>
          <a:bodyPr wrap="square">
            <a:spAutoFit/>
          </a:bodyPr>
          <a:lstStyle/>
          <a:p>
            <a:r>
              <a:rPr lang="fi-FI" sz="1200" dirty="0">
                <a:hlinkClick r:id="rId3"/>
              </a:rPr>
              <a:t>http://www.puuntuottaja.com/kiintokuutiosta-puuta-tulee-113-eurolla-sellua/</a:t>
            </a:r>
            <a:endParaRPr lang="fi-FI" sz="1200" dirty="0"/>
          </a:p>
        </p:txBody>
      </p:sp>
      <p:sp>
        <p:nvSpPr>
          <p:cNvPr id="21" name="TextBox 20">
            <a:extLst>
              <a:ext uri="{FF2B5EF4-FFF2-40B4-BE49-F238E27FC236}">
                <a16:creationId xmlns:a16="http://schemas.microsoft.com/office/drawing/2014/main" id="{28CBED87-B790-4E48-A79B-13B407080F35}"/>
              </a:ext>
            </a:extLst>
          </p:cNvPr>
          <p:cNvSpPr txBox="1"/>
          <p:nvPr/>
        </p:nvSpPr>
        <p:spPr>
          <a:xfrm>
            <a:off x="10633717" y="3573529"/>
            <a:ext cx="1555234" cy="246221"/>
          </a:xfrm>
          <a:prstGeom prst="rect">
            <a:avLst/>
          </a:prstGeom>
          <a:noFill/>
        </p:spPr>
        <p:txBody>
          <a:bodyPr wrap="none" rtlCol="0">
            <a:spAutoFit/>
          </a:bodyPr>
          <a:lstStyle/>
          <a:p>
            <a:r>
              <a:rPr lang="fi-FI" sz="1000" dirty="0">
                <a:solidFill>
                  <a:schemeClr val="accent1"/>
                </a:solidFill>
              </a:rPr>
              <a:t>Kuva: Kimmo Kemppainen</a:t>
            </a:r>
          </a:p>
        </p:txBody>
      </p:sp>
    </p:spTree>
    <p:extLst>
      <p:ext uri="{BB962C8B-B14F-4D97-AF65-F5344CB8AC3E}">
        <p14:creationId xmlns:p14="http://schemas.microsoft.com/office/powerpoint/2010/main" val="293087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33DC-B3F4-496A-AF05-B9033C18A767}"/>
              </a:ext>
            </a:extLst>
          </p:cNvPr>
          <p:cNvSpPr>
            <a:spLocks noGrp="1"/>
          </p:cNvSpPr>
          <p:nvPr>
            <p:ph type="title"/>
          </p:nvPr>
        </p:nvSpPr>
        <p:spPr/>
        <p:txBody>
          <a:bodyPr/>
          <a:lstStyle/>
          <a:p>
            <a:r>
              <a:rPr lang="fi-FI" dirty="0"/>
              <a:t>Sellun valmistus</a:t>
            </a:r>
            <a:br>
              <a:rPr lang="fi-FI" dirty="0"/>
            </a:br>
            <a:endParaRPr lang="fi-FI" dirty="0"/>
          </a:p>
        </p:txBody>
      </p:sp>
      <p:sp>
        <p:nvSpPr>
          <p:cNvPr id="3" name="Content Placeholder 2">
            <a:extLst>
              <a:ext uri="{FF2B5EF4-FFF2-40B4-BE49-F238E27FC236}">
                <a16:creationId xmlns:a16="http://schemas.microsoft.com/office/drawing/2014/main" id="{6B686176-19FD-4335-A6A7-64A89B43FA00}"/>
              </a:ext>
            </a:extLst>
          </p:cNvPr>
          <p:cNvSpPr>
            <a:spLocks noGrp="1"/>
          </p:cNvSpPr>
          <p:nvPr>
            <p:ph idx="1"/>
          </p:nvPr>
        </p:nvSpPr>
        <p:spPr>
          <a:xfrm>
            <a:off x="1069471" y="1591196"/>
            <a:ext cx="10515600" cy="4161289"/>
          </a:xfrm>
        </p:spPr>
        <p:txBody>
          <a:bodyPr>
            <a:normAutofit fontScale="92500" lnSpcReduction="20000"/>
          </a:bodyPr>
          <a:lstStyle/>
          <a:p>
            <a:pPr marL="0" indent="0">
              <a:buNone/>
            </a:pPr>
            <a:r>
              <a:rPr lang="fi-FI" sz="2400" dirty="0"/>
              <a:t>Sellun valmistuksessa puuhake kuidutetaan, mikä tarkoittaa puukuitujen irrottamista toisistaan kemiallisesti. Se tehdään keittämällä puusta tehtyä haketta keittokemikaaleissa. </a:t>
            </a:r>
          </a:p>
          <a:p>
            <a:pPr marL="0" indent="0">
              <a:buNone/>
            </a:pPr>
            <a:r>
              <a:rPr lang="fi-FI" sz="2400" dirty="0"/>
              <a:t>Keittämisen jälkeen syntyvästä liemestä erotetaan puukuidut ja jäljelle jää jäteliemeksi kutsuttua mustalipeää, joka koostuu puusta irronneista aineista ja keittokemikaaleista. </a:t>
            </a:r>
          </a:p>
          <a:p>
            <a:pPr marL="0" indent="0">
              <a:buNone/>
            </a:pPr>
            <a:r>
              <a:rPr lang="fi-FI" sz="2400" dirty="0"/>
              <a:t>Mustalipeä poltetaan soodakattilassa, jolloin sellun valmistukseen tarvittavat kemikaalit saadaan palautettua tehtaalla käyttökelpoiseen muotoon. </a:t>
            </a:r>
            <a:r>
              <a:rPr lang="fi-FI" sz="2400" dirty="0">
                <a:solidFill>
                  <a:srgbClr val="00B050"/>
                </a:solidFill>
              </a:rPr>
              <a:t>Normaalisti sellutehtaat eivät pysty käyttämään kaikkea tällä tavalla tuottamaansa energiaa, ja niinpä se johdetaan sähkönä valtakunnanverkkoon ja kaukolämpönä kaupunkien kaukolämpöverkkoihin</a:t>
            </a:r>
            <a:r>
              <a:rPr lang="fi-FI" sz="2400" dirty="0"/>
              <a:t>; useat suomalaiset metsäteollisuuskaupungit lämmitetäänkin teollisuuden sivutuotteena tuotettavalla lämmöllä. </a:t>
            </a:r>
          </a:p>
          <a:p>
            <a:pPr marL="0" indent="0">
              <a:buNone/>
            </a:pPr>
            <a:r>
              <a:rPr lang="fi-FI" sz="2400" dirty="0"/>
              <a:t>Sellun valmistuksessa saanto on normaalisti noin 50 prosenttia, mikä tarkoittaa, että sellua saadaan puolet käytetystä raaka-ainemäärästä, kun lopusta tuotetaan energiaa. Polttoon menevän mustalipeän määrä on kuitenkin vähentynyt, koska siitä erotetaan esimerkiksi osa sen sisältämästä ligniinistä. Ligniiniä pidetään yhtenä uuden metsäbiotalouden lupaavimmista tuotteista.</a:t>
            </a:r>
          </a:p>
        </p:txBody>
      </p:sp>
      <p:sp>
        <p:nvSpPr>
          <p:cNvPr id="4" name="Footer Placeholder 3">
            <a:extLst>
              <a:ext uri="{FF2B5EF4-FFF2-40B4-BE49-F238E27FC236}">
                <a16:creationId xmlns:a16="http://schemas.microsoft.com/office/drawing/2014/main" id="{60619A2A-33CF-42F3-A9AD-756050524977}"/>
              </a:ext>
            </a:extLst>
          </p:cNvPr>
          <p:cNvSpPr>
            <a:spLocks noGrp="1"/>
          </p:cNvSpPr>
          <p:nvPr>
            <p:ph type="ftr" sz="quarter" idx="11"/>
          </p:nvPr>
        </p:nvSpPr>
        <p:spPr/>
        <p:txBody>
          <a:bodyPr/>
          <a:lstStyle/>
          <a:p>
            <a:r>
              <a:rPr lang="fi-FI"/>
              <a:t>kiertotalousamk.fi</a:t>
            </a:r>
          </a:p>
        </p:txBody>
      </p:sp>
      <p:sp>
        <p:nvSpPr>
          <p:cNvPr id="5" name="Rectangle 4">
            <a:extLst>
              <a:ext uri="{FF2B5EF4-FFF2-40B4-BE49-F238E27FC236}">
                <a16:creationId xmlns:a16="http://schemas.microsoft.com/office/drawing/2014/main" id="{660F0025-2D1D-4772-B7C3-0D6BA8EE929C}"/>
              </a:ext>
            </a:extLst>
          </p:cNvPr>
          <p:cNvSpPr/>
          <p:nvPr/>
        </p:nvSpPr>
        <p:spPr>
          <a:xfrm>
            <a:off x="4683904" y="5652992"/>
            <a:ext cx="6116033" cy="369332"/>
          </a:xfrm>
          <a:prstGeom prst="rect">
            <a:avLst/>
          </a:prstGeom>
        </p:spPr>
        <p:txBody>
          <a:bodyPr wrap="none">
            <a:spAutoFit/>
          </a:bodyPr>
          <a:lstStyle/>
          <a:p>
            <a:r>
              <a:rPr lang="fi-FI" dirty="0">
                <a:hlinkClick r:id="rId2"/>
              </a:rPr>
              <a:t>https://smy.fi/sanasto/sellun-valmistus-manufacturing-of-pulp/</a:t>
            </a:r>
            <a:endParaRPr lang="fi-FI" dirty="0"/>
          </a:p>
        </p:txBody>
      </p:sp>
      <p:pic>
        <p:nvPicPr>
          <p:cNvPr id="7" name="Picture 6" descr="A close up of a sign&#10;&#10;Description automatically generated">
            <a:extLst>
              <a:ext uri="{FF2B5EF4-FFF2-40B4-BE49-F238E27FC236}">
                <a16:creationId xmlns:a16="http://schemas.microsoft.com/office/drawing/2014/main" id="{62CE853E-F3A6-418D-8EE2-7B02DA6BE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842" y="6063433"/>
            <a:ext cx="1227411" cy="429442"/>
          </a:xfrm>
          <a:prstGeom prst="rect">
            <a:avLst/>
          </a:prstGeom>
        </p:spPr>
      </p:pic>
    </p:spTree>
    <p:extLst>
      <p:ext uri="{BB962C8B-B14F-4D97-AF65-F5344CB8AC3E}">
        <p14:creationId xmlns:p14="http://schemas.microsoft.com/office/powerpoint/2010/main" val="427142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42969C6F-CBE3-4C84-AFFC-1C984B164D81}"/>
              </a:ext>
            </a:extLst>
          </p:cNvPr>
          <p:cNvPicPr>
            <a:picLocks noChangeAspect="1"/>
          </p:cNvPicPr>
          <p:nvPr/>
        </p:nvPicPr>
        <p:blipFill rotWithShape="1">
          <a:blip r:embed="rId2">
            <a:extLst>
              <a:ext uri="{28A0092B-C50C-407E-A947-70E740481C1C}">
                <a14:useLocalDpi xmlns:a14="http://schemas.microsoft.com/office/drawing/2010/main" val="0"/>
              </a:ext>
            </a:extLst>
          </a:blip>
          <a:srcRect l="-24" r="-301" b="-2"/>
          <a:stretch/>
        </p:blipFill>
        <p:spPr>
          <a:xfrm>
            <a:off x="4506013" y="1690688"/>
            <a:ext cx="7428321" cy="4405687"/>
          </a:xfrm>
          <a:prstGeom prst="rect">
            <a:avLst/>
          </a:prstGeom>
        </p:spPr>
      </p:pic>
      <p:sp>
        <p:nvSpPr>
          <p:cNvPr id="2" name="Title 1">
            <a:extLst>
              <a:ext uri="{FF2B5EF4-FFF2-40B4-BE49-F238E27FC236}">
                <a16:creationId xmlns:a16="http://schemas.microsoft.com/office/drawing/2014/main" id="{898114EB-E937-46A8-B3C3-3D65C0FC4422}"/>
              </a:ext>
            </a:extLst>
          </p:cNvPr>
          <p:cNvSpPr>
            <a:spLocks noGrp="1"/>
          </p:cNvSpPr>
          <p:nvPr>
            <p:ph type="title"/>
          </p:nvPr>
        </p:nvSpPr>
        <p:spPr>
          <a:xfrm>
            <a:off x="838200" y="365125"/>
            <a:ext cx="10515600" cy="1325563"/>
          </a:xfrm>
        </p:spPr>
        <p:txBody>
          <a:bodyPr>
            <a:normAutofit/>
          </a:bodyPr>
          <a:lstStyle/>
          <a:p>
            <a:r>
              <a:rPr lang="fi-FI" dirty="0"/>
              <a:t>Erään kuitulinjan periaatekaavio</a:t>
            </a:r>
          </a:p>
        </p:txBody>
      </p:sp>
      <p:sp>
        <p:nvSpPr>
          <p:cNvPr id="10" name="Content Placeholder 9">
            <a:extLst>
              <a:ext uri="{FF2B5EF4-FFF2-40B4-BE49-F238E27FC236}">
                <a16:creationId xmlns:a16="http://schemas.microsoft.com/office/drawing/2014/main" id="{8E0295A4-4AA1-44F8-98BA-A33F7AC35908}"/>
              </a:ext>
            </a:extLst>
          </p:cNvPr>
          <p:cNvSpPr>
            <a:spLocks noGrp="1"/>
          </p:cNvSpPr>
          <p:nvPr>
            <p:ph idx="1"/>
          </p:nvPr>
        </p:nvSpPr>
        <p:spPr>
          <a:xfrm>
            <a:off x="838200" y="1527542"/>
            <a:ext cx="3526410" cy="4731979"/>
          </a:xfrm>
        </p:spPr>
        <p:txBody>
          <a:bodyPr>
            <a:normAutofit fontScale="77500" lnSpcReduction="20000"/>
          </a:bodyPr>
          <a:lstStyle/>
          <a:p>
            <a:pPr marL="0" indent="0">
              <a:buNone/>
            </a:pPr>
            <a:r>
              <a:rPr lang="fi-FI" dirty="0"/>
              <a:t>Sulfaattikeiton tarkoituksena on poistaa ainakin osittain puukuituja toisiinsa sitova ligniini keittämällä massaa, eli kuorittua ja haketettua puuainesta, voimakkaasti alkalisella liuoksella. Keitto voi tapahtua joko eräkeittona tai jatkuvatoimisena vuokeittona. </a:t>
            </a:r>
          </a:p>
          <a:p>
            <a:pPr marL="0" indent="0">
              <a:buNone/>
            </a:pPr>
            <a:r>
              <a:rPr lang="fi-FI" dirty="0"/>
              <a:t>Merkittävä osa moderneista sulfaattisellutehtaista käyttää vuokeittoperiaatetta. </a:t>
            </a:r>
          </a:p>
          <a:p>
            <a:pPr marL="0" indent="0">
              <a:buNone/>
            </a:pPr>
            <a:r>
              <a:rPr lang="fi-FI" dirty="0"/>
              <a:t>Keiton jälkeen sellunvalmistusprosessissa seuraa sellun pesu, lajittelu, valkaisu ja kuivaus. </a:t>
            </a:r>
            <a:endParaRPr lang="en-US" sz="2000" dirty="0"/>
          </a:p>
        </p:txBody>
      </p:sp>
      <p:sp>
        <p:nvSpPr>
          <p:cNvPr id="4" name="Footer Placeholder 3">
            <a:extLst>
              <a:ext uri="{FF2B5EF4-FFF2-40B4-BE49-F238E27FC236}">
                <a16:creationId xmlns:a16="http://schemas.microsoft.com/office/drawing/2014/main" id="{BF2C1BF2-5BB4-4EF0-89BF-179AA2674E1A}"/>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kiertotalousamk.fi</a:t>
            </a:r>
          </a:p>
        </p:txBody>
      </p:sp>
      <p:sp>
        <p:nvSpPr>
          <p:cNvPr id="7" name="Rectangle 6">
            <a:extLst>
              <a:ext uri="{FF2B5EF4-FFF2-40B4-BE49-F238E27FC236}">
                <a16:creationId xmlns:a16="http://schemas.microsoft.com/office/drawing/2014/main" id="{18B76F15-857F-4FE0-81CD-25560E7116E2}"/>
              </a:ext>
            </a:extLst>
          </p:cNvPr>
          <p:cNvSpPr/>
          <p:nvPr/>
        </p:nvSpPr>
        <p:spPr>
          <a:xfrm>
            <a:off x="6890995" y="6144394"/>
            <a:ext cx="4223208" cy="577081"/>
          </a:xfrm>
          <a:prstGeom prst="rect">
            <a:avLst/>
          </a:prstGeom>
        </p:spPr>
        <p:txBody>
          <a:bodyPr wrap="square">
            <a:spAutoFit/>
          </a:bodyPr>
          <a:lstStyle/>
          <a:p>
            <a:r>
              <a:rPr lang="fi-FI" sz="1050" dirty="0">
                <a:solidFill>
                  <a:srgbClr val="000000"/>
                </a:solidFill>
                <a:latin typeface="Times New Roman" panose="02020603050405020304" pitchFamily="18" charset="0"/>
              </a:rPr>
              <a:t>Kivilahti Vesa-Matti. 2014. Tärpätin havaitseminen jätevesikanaalissa. Opinnäytetyö. Oulun ammattikorkeakoulu, automaatiotekniikan koulutusohjelma. Saatavilla: http://urn.fi/URN:NBN:fi:amk-201405065956 </a:t>
            </a:r>
            <a:endParaRPr lang="fi-FI" sz="1050" dirty="0"/>
          </a:p>
        </p:txBody>
      </p:sp>
      <p:pic>
        <p:nvPicPr>
          <p:cNvPr id="3" name="Picture 2" descr="A close up of a sign&#10;&#10;Description automatically generated">
            <a:extLst>
              <a:ext uri="{FF2B5EF4-FFF2-40B4-BE49-F238E27FC236}">
                <a16:creationId xmlns:a16="http://schemas.microsoft.com/office/drawing/2014/main" id="{8D2ED71B-2652-4A4F-99E6-B06CE0EA5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842" y="6059738"/>
            <a:ext cx="1227411" cy="429442"/>
          </a:xfrm>
          <a:prstGeom prst="rect">
            <a:avLst/>
          </a:prstGeom>
        </p:spPr>
      </p:pic>
    </p:spTree>
    <p:extLst>
      <p:ext uri="{BB962C8B-B14F-4D97-AF65-F5344CB8AC3E}">
        <p14:creationId xmlns:p14="http://schemas.microsoft.com/office/powerpoint/2010/main" val="339358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969C6F-CBE3-4C84-AFFC-1C984B164D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50363" y="1226156"/>
            <a:ext cx="7019110" cy="4405687"/>
          </a:xfrm>
          <a:prstGeom prst="rect">
            <a:avLst/>
          </a:prstGeom>
        </p:spPr>
      </p:pic>
      <p:sp>
        <p:nvSpPr>
          <p:cNvPr id="2" name="Title 1">
            <a:extLst>
              <a:ext uri="{FF2B5EF4-FFF2-40B4-BE49-F238E27FC236}">
                <a16:creationId xmlns:a16="http://schemas.microsoft.com/office/drawing/2014/main" id="{898114EB-E937-46A8-B3C3-3D65C0FC4422}"/>
              </a:ext>
            </a:extLst>
          </p:cNvPr>
          <p:cNvSpPr>
            <a:spLocks noGrp="1"/>
          </p:cNvSpPr>
          <p:nvPr>
            <p:ph type="title"/>
          </p:nvPr>
        </p:nvSpPr>
        <p:spPr>
          <a:xfrm>
            <a:off x="838200" y="365125"/>
            <a:ext cx="10515600" cy="1325563"/>
          </a:xfrm>
        </p:spPr>
        <p:txBody>
          <a:bodyPr>
            <a:normAutofit/>
          </a:bodyPr>
          <a:lstStyle/>
          <a:p>
            <a:r>
              <a:rPr lang="fi-FI" dirty="0"/>
              <a:t>Soodakattila</a:t>
            </a:r>
          </a:p>
        </p:txBody>
      </p:sp>
      <p:sp>
        <p:nvSpPr>
          <p:cNvPr id="10" name="Content Placeholder 9">
            <a:extLst>
              <a:ext uri="{FF2B5EF4-FFF2-40B4-BE49-F238E27FC236}">
                <a16:creationId xmlns:a16="http://schemas.microsoft.com/office/drawing/2014/main" id="{8E0295A4-4AA1-44F8-98BA-A33F7AC35908}"/>
              </a:ext>
            </a:extLst>
          </p:cNvPr>
          <p:cNvSpPr>
            <a:spLocks noGrp="1"/>
          </p:cNvSpPr>
          <p:nvPr>
            <p:ph idx="1"/>
          </p:nvPr>
        </p:nvSpPr>
        <p:spPr>
          <a:xfrm>
            <a:off x="838199" y="1494383"/>
            <a:ext cx="3557631" cy="4731979"/>
          </a:xfrm>
        </p:spPr>
        <p:txBody>
          <a:bodyPr>
            <a:normAutofit/>
          </a:bodyPr>
          <a:lstStyle/>
          <a:p>
            <a:pPr marL="12065" indent="0">
              <a:lnSpc>
                <a:spcPct val="100000"/>
              </a:lnSpc>
              <a:spcBef>
                <a:spcPts val="575"/>
              </a:spcBef>
              <a:buClr>
                <a:srgbClr val="E6E6EB"/>
              </a:buClr>
              <a:buSzPct val="95000"/>
              <a:buNone/>
              <a:tabLst>
                <a:tab pos="102870" algn="l"/>
              </a:tabLst>
            </a:pPr>
            <a:r>
              <a:rPr lang="fi-FI" sz="2400" dirty="0">
                <a:latin typeface="Arial"/>
                <a:cs typeface="Arial"/>
              </a:rPr>
              <a:t>Tavoite:</a:t>
            </a:r>
          </a:p>
          <a:p>
            <a:pPr marL="526415" indent="-514350">
              <a:lnSpc>
                <a:spcPct val="100000"/>
              </a:lnSpc>
              <a:spcBef>
                <a:spcPts val="575"/>
              </a:spcBef>
              <a:buSzPct val="95000"/>
              <a:buFont typeface="+mj-lt"/>
              <a:buAutoNum type="arabicPeriod"/>
              <a:tabLst>
                <a:tab pos="102870" algn="l"/>
              </a:tabLst>
            </a:pPr>
            <a:r>
              <a:rPr lang="fi-FI" sz="2400" dirty="0">
                <a:latin typeface="Arial"/>
                <a:cs typeface="Arial"/>
              </a:rPr>
              <a:t>Mustalipeän orgaanisen osan </a:t>
            </a:r>
            <a:r>
              <a:rPr lang="fi-FI" sz="2400" spc="-5" dirty="0">
                <a:latin typeface="Arial"/>
                <a:cs typeface="Arial"/>
              </a:rPr>
              <a:t>poltto </a:t>
            </a:r>
            <a:r>
              <a:rPr lang="fi-FI" sz="2400" dirty="0">
                <a:latin typeface="Arial"/>
                <a:cs typeface="Arial"/>
              </a:rPr>
              <a:t>(ligniini,</a:t>
            </a:r>
            <a:r>
              <a:rPr lang="fi-FI" sz="2400" spc="-65" dirty="0">
                <a:latin typeface="Arial"/>
                <a:cs typeface="Arial"/>
              </a:rPr>
              <a:t> </a:t>
            </a:r>
            <a:r>
              <a:rPr lang="fi-FI" sz="2400" spc="-5" dirty="0" err="1">
                <a:latin typeface="Arial"/>
                <a:cs typeface="Arial"/>
              </a:rPr>
              <a:t>hiilivedyt,</a:t>
            </a:r>
            <a:r>
              <a:rPr lang="fi-FI" sz="2400" dirty="0" err="1">
                <a:latin typeface="Arial"/>
                <a:cs typeface="Arial"/>
              </a:rPr>
              <a:t>organiset</a:t>
            </a:r>
            <a:r>
              <a:rPr lang="fi-FI" sz="2400" dirty="0">
                <a:latin typeface="Arial"/>
                <a:cs typeface="Arial"/>
              </a:rPr>
              <a:t> hapot,</a:t>
            </a:r>
            <a:r>
              <a:rPr lang="fi-FI" sz="2400" spc="-90" dirty="0">
                <a:latin typeface="Arial"/>
                <a:cs typeface="Arial"/>
              </a:rPr>
              <a:t> </a:t>
            </a:r>
            <a:r>
              <a:rPr lang="fi-FI" sz="2400" spc="-5" dirty="0">
                <a:latin typeface="Arial"/>
                <a:cs typeface="Arial"/>
              </a:rPr>
              <a:t>ym.)</a:t>
            </a:r>
            <a:endParaRPr lang="fi-FI" sz="2400" dirty="0">
              <a:latin typeface="Arial"/>
              <a:cs typeface="Arial"/>
            </a:endParaRPr>
          </a:p>
          <a:p>
            <a:pPr marL="526415" indent="-514350">
              <a:lnSpc>
                <a:spcPct val="100000"/>
              </a:lnSpc>
              <a:spcBef>
                <a:spcPts val="480"/>
              </a:spcBef>
              <a:buSzPct val="95000"/>
              <a:buFont typeface="+mj-lt"/>
              <a:buAutoNum type="arabicPeriod"/>
              <a:tabLst>
                <a:tab pos="102870" algn="l"/>
              </a:tabLst>
            </a:pPr>
            <a:r>
              <a:rPr lang="fi-FI" sz="2400" b="1" dirty="0">
                <a:solidFill>
                  <a:srgbClr val="FFC000"/>
                </a:solidFill>
                <a:latin typeface="Arial"/>
                <a:cs typeface="Arial"/>
              </a:rPr>
              <a:t>kemikaalien</a:t>
            </a:r>
            <a:r>
              <a:rPr lang="fi-FI" sz="2400" b="1" spc="-35" dirty="0">
                <a:solidFill>
                  <a:srgbClr val="FFC000"/>
                </a:solidFill>
                <a:latin typeface="Arial"/>
                <a:cs typeface="Arial"/>
              </a:rPr>
              <a:t> </a:t>
            </a:r>
            <a:r>
              <a:rPr lang="fi-FI" sz="2400" b="1" dirty="0">
                <a:solidFill>
                  <a:srgbClr val="FFC000"/>
                </a:solidFill>
                <a:latin typeface="Arial"/>
                <a:cs typeface="Arial"/>
              </a:rPr>
              <a:t>regenerointi (talteenotto)</a:t>
            </a:r>
          </a:p>
          <a:p>
            <a:pPr marL="526415" indent="-514350">
              <a:lnSpc>
                <a:spcPct val="100000"/>
              </a:lnSpc>
              <a:spcBef>
                <a:spcPts val="480"/>
              </a:spcBef>
              <a:buSzPct val="95000"/>
              <a:buFont typeface="+mj-lt"/>
              <a:buAutoNum type="arabicPeriod"/>
              <a:tabLst>
                <a:tab pos="102870" algn="l"/>
              </a:tabLst>
            </a:pPr>
            <a:r>
              <a:rPr lang="fi-FI" sz="2400" b="1" dirty="0">
                <a:solidFill>
                  <a:srgbClr val="00B050"/>
                </a:solidFill>
                <a:uFill>
                  <a:solidFill>
                    <a:srgbClr val="AE1E2C"/>
                  </a:solidFill>
                </a:uFill>
                <a:latin typeface="Arial"/>
                <a:cs typeface="Arial"/>
              </a:rPr>
              <a:t>lämmön (höyry) ja sähkön</a:t>
            </a:r>
            <a:r>
              <a:rPr lang="fi-FI" sz="2400" b="1" spc="-160" dirty="0">
                <a:solidFill>
                  <a:srgbClr val="00B050"/>
                </a:solidFill>
                <a:uFill>
                  <a:solidFill>
                    <a:srgbClr val="AE1E2C"/>
                  </a:solidFill>
                </a:uFill>
                <a:latin typeface="Arial"/>
                <a:cs typeface="Arial"/>
              </a:rPr>
              <a:t> </a:t>
            </a:r>
            <a:r>
              <a:rPr lang="fi-FI" sz="2400" b="1" dirty="0">
                <a:solidFill>
                  <a:srgbClr val="00B050"/>
                </a:solidFill>
                <a:uFill>
                  <a:solidFill>
                    <a:srgbClr val="AE1E2C"/>
                  </a:solidFill>
                </a:uFill>
                <a:latin typeface="Arial"/>
                <a:cs typeface="Arial"/>
              </a:rPr>
              <a:t>tuotanto</a:t>
            </a:r>
            <a:endParaRPr lang="fi-FI" sz="2400" b="1" dirty="0">
              <a:solidFill>
                <a:srgbClr val="00B050"/>
              </a:solidFill>
              <a:latin typeface="Arial"/>
              <a:cs typeface="Arial"/>
            </a:endParaRPr>
          </a:p>
        </p:txBody>
      </p:sp>
      <p:sp>
        <p:nvSpPr>
          <p:cNvPr id="4" name="Footer Placeholder 3">
            <a:extLst>
              <a:ext uri="{FF2B5EF4-FFF2-40B4-BE49-F238E27FC236}">
                <a16:creationId xmlns:a16="http://schemas.microsoft.com/office/drawing/2014/main" id="{BF2C1BF2-5BB4-4EF0-89BF-179AA2674E1A}"/>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dirty="0"/>
              <a:t>kiertotalousamk.fi</a:t>
            </a:r>
          </a:p>
        </p:txBody>
      </p:sp>
      <p:sp>
        <p:nvSpPr>
          <p:cNvPr id="3" name="Rectangle 2">
            <a:extLst>
              <a:ext uri="{FF2B5EF4-FFF2-40B4-BE49-F238E27FC236}">
                <a16:creationId xmlns:a16="http://schemas.microsoft.com/office/drawing/2014/main" id="{24F8B286-E562-4124-B061-66EC070BD11B}"/>
              </a:ext>
            </a:extLst>
          </p:cNvPr>
          <p:cNvSpPr/>
          <p:nvPr/>
        </p:nvSpPr>
        <p:spPr>
          <a:xfrm>
            <a:off x="4395830" y="5807158"/>
            <a:ext cx="6843860" cy="646331"/>
          </a:xfrm>
          <a:prstGeom prst="rect">
            <a:avLst/>
          </a:prstGeom>
        </p:spPr>
        <p:txBody>
          <a:bodyPr wrap="square">
            <a:spAutoFit/>
          </a:bodyPr>
          <a:lstStyle/>
          <a:p>
            <a:r>
              <a:rPr lang="fi-FI" sz="1200" dirty="0" err="1">
                <a:solidFill>
                  <a:srgbClr val="000000"/>
                </a:solidFill>
                <a:latin typeface="Times New Roman" panose="02020603050405020304" pitchFamily="18" charset="0"/>
              </a:rPr>
              <a:t>KnowPulp</a:t>
            </a:r>
            <a:r>
              <a:rPr lang="fi-FI" sz="1200" dirty="0">
                <a:solidFill>
                  <a:srgbClr val="000000"/>
                </a:solidFill>
                <a:latin typeface="Times New Roman" panose="02020603050405020304" pitchFamily="18" charset="0"/>
              </a:rPr>
              <a:t>. 2020. </a:t>
            </a:r>
            <a:r>
              <a:rPr lang="fi-FI" sz="1200" dirty="0" err="1">
                <a:solidFill>
                  <a:srgbClr val="000000"/>
                </a:solidFill>
                <a:latin typeface="Times New Roman" panose="02020603050405020304" pitchFamily="18" charset="0"/>
              </a:rPr>
              <a:t>KnowPulp</a:t>
            </a:r>
            <a:r>
              <a:rPr lang="fi-FI" sz="1200" dirty="0">
                <a:solidFill>
                  <a:srgbClr val="000000"/>
                </a:solidFill>
                <a:latin typeface="Times New Roman" panose="02020603050405020304" pitchFamily="18" charset="0"/>
              </a:rPr>
              <a:t>-oppimisympäristö. [Viitattu 9.6.2020]. </a:t>
            </a:r>
            <a:r>
              <a:rPr lang="fi-FI" sz="1200" dirty="0" err="1">
                <a:solidFill>
                  <a:srgbClr val="000000"/>
                </a:solidFill>
                <a:latin typeface="Times New Roman" panose="02020603050405020304" pitchFamily="18" charset="0"/>
              </a:rPr>
              <a:t>Prowledge</a:t>
            </a:r>
            <a:r>
              <a:rPr lang="fi-FI" sz="1200" dirty="0">
                <a:solidFill>
                  <a:srgbClr val="000000"/>
                </a:solidFill>
                <a:latin typeface="Times New Roman" panose="02020603050405020304" pitchFamily="18" charset="0"/>
              </a:rPr>
              <a:t> Oy, AEL. Saatavissa: </a:t>
            </a:r>
            <a:r>
              <a:rPr lang="fi-FI" sz="1200" dirty="0">
                <a:hlinkClick r:id="rId3"/>
              </a:rPr>
              <a:t>https://www.knowpulp.com/www_demo_version/suomi/pulping/general/9_recovery_boiler/frame.htm</a:t>
            </a:r>
            <a:r>
              <a:rPr lang="fi-FI" sz="1200" dirty="0">
                <a:solidFill>
                  <a:srgbClr val="000000"/>
                </a:solidFill>
                <a:latin typeface="Times New Roman" panose="02020603050405020304" pitchFamily="18" charset="0"/>
              </a:rPr>
              <a:t>. Palvelu on maksullinen ja vaatii käyttäjätunnuksen. </a:t>
            </a:r>
            <a:endParaRPr lang="fi-FI" sz="1200" dirty="0"/>
          </a:p>
        </p:txBody>
      </p:sp>
      <p:pic>
        <p:nvPicPr>
          <p:cNvPr id="5" name="Picture 4" descr="A close up of a sign&#10;&#10;Description automatically generated">
            <a:extLst>
              <a:ext uri="{FF2B5EF4-FFF2-40B4-BE49-F238E27FC236}">
                <a16:creationId xmlns:a16="http://schemas.microsoft.com/office/drawing/2014/main" id="{1CB6334B-952A-4CAB-83C1-D2AA539F4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842" y="6059738"/>
            <a:ext cx="1227411" cy="429442"/>
          </a:xfrm>
          <a:prstGeom prst="rect">
            <a:avLst/>
          </a:prstGeom>
        </p:spPr>
      </p:pic>
    </p:spTree>
    <p:extLst>
      <p:ext uri="{BB962C8B-B14F-4D97-AF65-F5344CB8AC3E}">
        <p14:creationId xmlns:p14="http://schemas.microsoft.com/office/powerpoint/2010/main" val="3207384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Freeform: Shape 1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24" name="Picture 423" descr="Diagram&#10;&#10;Description automatically generated">
            <a:extLst>
              <a:ext uri="{FF2B5EF4-FFF2-40B4-BE49-F238E27FC236}">
                <a16:creationId xmlns:a16="http://schemas.microsoft.com/office/drawing/2014/main" id="{A91FB73F-5DB6-4119-B872-0BDF80BE0BFF}"/>
              </a:ext>
            </a:extLst>
          </p:cNvPr>
          <p:cNvPicPr>
            <a:picLocks noChangeAspect="1"/>
          </p:cNvPicPr>
          <p:nvPr/>
        </p:nvPicPr>
        <p:blipFill rotWithShape="1">
          <a:blip r:embed="rId2">
            <a:extLst>
              <a:ext uri="{28A0092B-C50C-407E-A947-70E740481C1C}">
                <a14:useLocalDpi xmlns:a14="http://schemas.microsoft.com/office/drawing/2010/main" val="0"/>
              </a:ext>
            </a:extLst>
          </a:blip>
          <a:srcRect l="-18790" t="-10624" r="-23030" b="369"/>
          <a:stretch/>
        </p:blipFill>
        <p:spPr>
          <a:xfrm>
            <a:off x="772043" y="532771"/>
            <a:ext cx="10040391" cy="5717804"/>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43" name="TextBox 442">
            <a:extLst>
              <a:ext uri="{FF2B5EF4-FFF2-40B4-BE49-F238E27FC236}">
                <a16:creationId xmlns:a16="http://schemas.microsoft.com/office/drawing/2014/main" id="{F5A3435D-643B-45A3-A828-2C9D8349A972}"/>
              </a:ext>
            </a:extLst>
          </p:cNvPr>
          <p:cNvSpPr txBox="1"/>
          <p:nvPr/>
        </p:nvSpPr>
        <p:spPr>
          <a:xfrm>
            <a:off x="5540734" y="5760000"/>
            <a:ext cx="2489383" cy="644415"/>
          </a:xfrm>
          <a:prstGeom prst="rect">
            <a:avLst/>
          </a:prstGeom>
          <a:solidFill>
            <a:srgbClr val="D8EBD4"/>
          </a:solidFill>
        </p:spPr>
        <p:txBody>
          <a:bodyPr wrap="square">
            <a:spAutoFit/>
          </a:bodyPr>
          <a:lstStyle/>
          <a:p>
            <a:r>
              <a:rPr lang="fi-FI" sz="1200" dirty="0"/>
              <a:t>http://www.saney-dkiagrams.com/lost-gem-energy-analysis-motiva/</a:t>
            </a:r>
          </a:p>
        </p:txBody>
      </p:sp>
      <p:sp>
        <p:nvSpPr>
          <p:cNvPr id="2" name="Title 1">
            <a:extLst>
              <a:ext uri="{FF2B5EF4-FFF2-40B4-BE49-F238E27FC236}">
                <a16:creationId xmlns:a16="http://schemas.microsoft.com/office/drawing/2014/main" id="{C71B234A-3CD9-435B-9B7C-D60F33E2F954}"/>
              </a:ext>
            </a:extLst>
          </p:cNvPr>
          <p:cNvSpPr>
            <a:spLocks noGrp="1"/>
          </p:cNvSpPr>
          <p:nvPr>
            <p:ph type="title"/>
          </p:nvPr>
        </p:nvSpPr>
        <p:spPr>
          <a:xfrm>
            <a:off x="8829178" y="194332"/>
            <a:ext cx="3254874" cy="2123544"/>
          </a:xfrm>
        </p:spPr>
        <p:txBody>
          <a:bodyPr vert="horz" lIns="91440" tIns="45720" rIns="91440" bIns="45720" rtlCol="0" anchor="b">
            <a:normAutofit/>
          </a:bodyPr>
          <a:lstStyle/>
          <a:p>
            <a:r>
              <a:rPr lang="en-US" sz="4000" b="1" dirty="0" err="1">
                <a:latin typeface="+mj-lt"/>
                <a:ea typeface="+mj-ea"/>
                <a:cs typeface="+mj-cs"/>
              </a:rPr>
              <a:t>Esimerkkinä</a:t>
            </a:r>
            <a:r>
              <a:rPr lang="en-US" sz="4000" b="1" dirty="0">
                <a:latin typeface="+mj-lt"/>
                <a:ea typeface="+mj-ea"/>
                <a:cs typeface="+mj-cs"/>
              </a:rPr>
              <a:t> </a:t>
            </a:r>
            <a:r>
              <a:rPr lang="en-US" sz="4000" b="1" dirty="0" err="1">
                <a:latin typeface="+mj-lt"/>
                <a:ea typeface="+mj-ea"/>
                <a:cs typeface="+mj-cs"/>
              </a:rPr>
              <a:t>Sellutehtaan</a:t>
            </a:r>
            <a:r>
              <a:rPr lang="en-US" sz="4000" b="1" spc="-114" dirty="0">
                <a:latin typeface="+mj-lt"/>
                <a:ea typeface="+mj-ea"/>
                <a:cs typeface="+mj-cs"/>
              </a:rPr>
              <a:t> </a:t>
            </a:r>
            <a:r>
              <a:rPr lang="en-US" sz="4000" b="1" dirty="0">
                <a:latin typeface="+mj-lt"/>
                <a:ea typeface="+mj-ea"/>
                <a:cs typeface="+mj-cs"/>
              </a:rPr>
              <a:t>Sankey-</a:t>
            </a:r>
            <a:r>
              <a:rPr lang="en-US" sz="4000" b="1" dirty="0" err="1">
                <a:latin typeface="+mj-lt"/>
                <a:ea typeface="+mj-ea"/>
                <a:cs typeface="+mj-cs"/>
              </a:rPr>
              <a:t>kaavio</a:t>
            </a:r>
            <a:endParaRPr lang="en-US" sz="4000" b="1" dirty="0">
              <a:latin typeface="+mj-lt"/>
              <a:ea typeface="+mj-ea"/>
              <a:cs typeface="+mj-cs"/>
            </a:endParaRPr>
          </a:p>
        </p:txBody>
      </p:sp>
      <p:pic>
        <p:nvPicPr>
          <p:cNvPr id="3" name="Picture 2" descr="A close up of a sign&#10;&#10;Description automatically generated">
            <a:extLst>
              <a:ext uri="{FF2B5EF4-FFF2-40B4-BE49-F238E27FC236}">
                <a16:creationId xmlns:a16="http://schemas.microsoft.com/office/drawing/2014/main" id="{864129FE-E18A-459F-B8AC-C9064EBCF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996" y="6058121"/>
            <a:ext cx="1227411" cy="429442"/>
          </a:xfrm>
          <a:prstGeom prst="rect">
            <a:avLst/>
          </a:prstGeom>
        </p:spPr>
      </p:pic>
    </p:spTree>
    <p:extLst>
      <p:ext uri="{BB962C8B-B14F-4D97-AF65-F5344CB8AC3E}">
        <p14:creationId xmlns:p14="http://schemas.microsoft.com/office/powerpoint/2010/main" val="4005789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5D63258-388D-4235-A16A-AE2F76F5F1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794" y="-1128542"/>
            <a:ext cx="12236538" cy="5335561"/>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Alatunnisteen paikkamerkki 3"/>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2" name="Otsikko 1"/>
          <p:cNvSpPr>
            <a:spLocks noGrp="1"/>
          </p:cNvSpPr>
          <p:nvPr>
            <p:ph type="title"/>
          </p:nvPr>
        </p:nvSpPr>
        <p:spPr>
          <a:xfrm>
            <a:off x="8769355" y="-14005"/>
            <a:ext cx="5438083" cy="1000655"/>
          </a:xfrm>
        </p:spPr>
        <p:txBody>
          <a:bodyPr vert="horz" lIns="91440" tIns="45720" rIns="91440" bIns="45720" rtlCol="0" anchor="t">
            <a:normAutofit/>
          </a:bodyPr>
          <a:lstStyle/>
          <a:p>
            <a:r>
              <a:rPr lang="en-US" sz="4000" b="1" dirty="0" err="1">
                <a:solidFill>
                  <a:schemeClr val="bg1"/>
                </a:solidFill>
                <a:latin typeface="+mj-lt"/>
                <a:ea typeface="+mj-ea"/>
                <a:cs typeface="+mj-cs"/>
              </a:rPr>
              <a:t>Energian</a:t>
            </a:r>
            <a:r>
              <a:rPr lang="en-US" sz="4000" b="1" dirty="0">
                <a:solidFill>
                  <a:schemeClr val="bg1"/>
                </a:solidFill>
                <a:latin typeface="+mj-lt"/>
                <a:ea typeface="+mj-ea"/>
                <a:cs typeface="+mj-cs"/>
              </a:rPr>
              <a:t> </a:t>
            </a:r>
            <a:r>
              <a:rPr lang="en-US" sz="4000" b="1" dirty="0" err="1">
                <a:solidFill>
                  <a:schemeClr val="bg1"/>
                </a:solidFill>
                <a:latin typeface="+mj-lt"/>
                <a:ea typeface="+mj-ea"/>
                <a:cs typeface="+mj-cs"/>
              </a:rPr>
              <a:t>käyttöä</a:t>
            </a:r>
            <a:endParaRPr lang="en-US" sz="4000" b="1" dirty="0">
              <a:solidFill>
                <a:schemeClr val="bg1"/>
              </a:solidFill>
              <a:latin typeface="+mj-lt"/>
              <a:ea typeface="+mj-ea"/>
              <a:cs typeface="+mj-cs"/>
            </a:endParaRPr>
          </a:p>
        </p:txBody>
      </p:sp>
      <p:sp>
        <p:nvSpPr>
          <p:cNvPr id="18" name="TextBox 17">
            <a:extLst>
              <a:ext uri="{FF2B5EF4-FFF2-40B4-BE49-F238E27FC236}">
                <a16:creationId xmlns:a16="http://schemas.microsoft.com/office/drawing/2014/main" id="{67058857-DE43-4EC4-872F-7A03DC090314}"/>
              </a:ext>
            </a:extLst>
          </p:cNvPr>
          <p:cNvSpPr txBox="1"/>
          <p:nvPr/>
        </p:nvSpPr>
        <p:spPr>
          <a:xfrm>
            <a:off x="3500841" y="2546"/>
            <a:ext cx="2644506" cy="400110"/>
          </a:xfrm>
          <a:prstGeom prst="rect">
            <a:avLst/>
          </a:prstGeom>
          <a:noFill/>
        </p:spPr>
        <p:txBody>
          <a:bodyPr wrap="none" rtlCol="0">
            <a:spAutoFit/>
          </a:bodyPr>
          <a:lstStyle/>
          <a:p>
            <a:r>
              <a:rPr lang="fi-FI" sz="2000" dirty="0">
                <a:solidFill>
                  <a:schemeClr val="bg1"/>
                </a:solidFill>
              </a:rPr>
              <a:t>PAPERIRADAN KUIVAUS</a:t>
            </a:r>
          </a:p>
        </p:txBody>
      </p:sp>
      <p:cxnSp>
        <p:nvCxnSpPr>
          <p:cNvPr id="19" name="Straight Arrow Connector 18">
            <a:extLst>
              <a:ext uri="{FF2B5EF4-FFF2-40B4-BE49-F238E27FC236}">
                <a16:creationId xmlns:a16="http://schemas.microsoft.com/office/drawing/2014/main" id="{4F843987-E8F0-414D-B585-2470A3633A83}"/>
              </a:ext>
            </a:extLst>
          </p:cNvPr>
          <p:cNvCxnSpPr>
            <a:cxnSpLocks/>
            <a:stCxn id="18" idx="3"/>
          </p:cNvCxnSpPr>
          <p:nvPr/>
        </p:nvCxnSpPr>
        <p:spPr>
          <a:xfrm>
            <a:off x="6145347" y="202601"/>
            <a:ext cx="400770" cy="381488"/>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0FFA8A3D-8C86-40A6-A561-97D5FF76400A}"/>
              </a:ext>
            </a:extLst>
          </p:cNvPr>
          <p:cNvSpPr txBox="1"/>
          <p:nvPr/>
        </p:nvSpPr>
        <p:spPr>
          <a:xfrm>
            <a:off x="7075003" y="842077"/>
            <a:ext cx="5039713" cy="400110"/>
          </a:xfrm>
          <a:prstGeom prst="rect">
            <a:avLst/>
          </a:prstGeom>
          <a:noFill/>
        </p:spPr>
        <p:txBody>
          <a:bodyPr wrap="none" rtlCol="0">
            <a:spAutoFit/>
          </a:bodyPr>
          <a:lstStyle/>
          <a:p>
            <a:r>
              <a:rPr lang="fi-FI" sz="2000" dirty="0">
                <a:solidFill>
                  <a:schemeClr val="bg1"/>
                </a:solidFill>
              </a:rPr>
              <a:t>MUSTALIPEÄN VÄKEVÖINTI HAIHDUTTAMALLA</a:t>
            </a:r>
          </a:p>
        </p:txBody>
      </p:sp>
      <p:cxnSp>
        <p:nvCxnSpPr>
          <p:cNvPr id="21" name="Straight Arrow Connector 20">
            <a:extLst>
              <a:ext uri="{FF2B5EF4-FFF2-40B4-BE49-F238E27FC236}">
                <a16:creationId xmlns:a16="http://schemas.microsoft.com/office/drawing/2014/main" id="{BD839AD2-2CD5-4E81-9758-77DBBEB5C13F}"/>
              </a:ext>
            </a:extLst>
          </p:cNvPr>
          <p:cNvCxnSpPr>
            <a:cxnSpLocks/>
            <a:stCxn id="20" idx="2"/>
          </p:cNvCxnSpPr>
          <p:nvPr/>
        </p:nvCxnSpPr>
        <p:spPr>
          <a:xfrm flipH="1">
            <a:off x="7943850" y="1242187"/>
            <a:ext cx="1651010" cy="98811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055A54CD-09B8-4B7B-A391-0C53D6C4EA05}"/>
              </a:ext>
            </a:extLst>
          </p:cNvPr>
          <p:cNvSpPr txBox="1"/>
          <p:nvPr/>
        </p:nvSpPr>
        <p:spPr>
          <a:xfrm>
            <a:off x="3509770" y="986744"/>
            <a:ext cx="2575320" cy="369332"/>
          </a:xfrm>
          <a:prstGeom prst="rect">
            <a:avLst/>
          </a:prstGeom>
          <a:noFill/>
        </p:spPr>
        <p:txBody>
          <a:bodyPr wrap="none" rtlCol="0">
            <a:spAutoFit/>
          </a:bodyPr>
          <a:lstStyle/>
          <a:p>
            <a:r>
              <a:rPr lang="fi-FI" dirty="0">
                <a:solidFill>
                  <a:schemeClr val="bg1"/>
                </a:solidFill>
              </a:rPr>
              <a:t>KAIVINKONE (mittakaava)</a:t>
            </a:r>
          </a:p>
        </p:txBody>
      </p:sp>
      <p:cxnSp>
        <p:nvCxnSpPr>
          <p:cNvPr id="23" name="Straight Arrow Connector 22">
            <a:extLst>
              <a:ext uri="{FF2B5EF4-FFF2-40B4-BE49-F238E27FC236}">
                <a16:creationId xmlns:a16="http://schemas.microsoft.com/office/drawing/2014/main" id="{0F8F65CE-45A0-41AE-9725-F56C87D44DC8}"/>
              </a:ext>
            </a:extLst>
          </p:cNvPr>
          <p:cNvCxnSpPr>
            <a:cxnSpLocks/>
            <a:stCxn id="22" idx="2"/>
          </p:cNvCxnSpPr>
          <p:nvPr/>
        </p:nvCxnSpPr>
        <p:spPr>
          <a:xfrm>
            <a:off x="4797430" y="1356076"/>
            <a:ext cx="1347917" cy="462202"/>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02E8BF6A-1A19-4081-AA99-C8E09A5C5C60}"/>
              </a:ext>
            </a:extLst>
          </p:cNvPr>
          <p:cNvSpPr/>
          <p:nvPr/>
        </p:nvSpPr>
        <p:spPr>
          <a:xfrm>
            <a:off x="5745213" y="3986740"/>
            <a:ext cx="6096000" cy="2308324"/>
          </a:xfrm>
          <a:prstGeom prst="rect">
            <a:avLst/>
          </a:prstGeom>
        </p:spPr>
        <p:txBody>
          <a:bodyPr>
            <a:spAutoFit/>
          </a:bodyPr>
          <a:lstStyle/>
          <a:p>
            <a:r>
              <a:rPr lang="fi-FI" dirty="0"/>
              <a:t>Sellutehtaat ovat myös merkittäviä uusiutuvan energia tuottajia tuottamalla selluloosan tuotannosta ylijäävästä puuaineksen sivuvirrasta lämpöä ja sähköä hyötysuhteeltaan tehokkaissa yhteistuotantolaitoksissa (CHP). Tehtaan toiminnan aikaiseen energiatehokkuuteen vaikuttavat tuotantoprosessin toteutuksen tehokkuus ja laitekannan sekä rakenteiden energiatehokkuus. Energiatehokkuutta voidaan parantaa myös häviö- ja hukkaenergian kierrätyksellä ja uusiokäytöllä</a:t>
            </a:r>
          </a:p>
        </p:txBody>
      </p:sp>
      <p:sp>
        <p:nvSpPr>
          <p:cNvPr id="5" name="Rectangle 4">
            <a:extLst>
              <a:ext uri="{FF2B5EF4-FFF2-40B4-BE49-F238E27FC236}">
                <a16:creationId xmlns:a16="http://schemas.microsoft.com/office/drawing/2014/main" id="{B9338CEF-BE7B-46E5-8418-994BA61B8760}"/>
              </a:ext>
            </a:extLst>
          </p:cNvPr>
          <p:cNvSpPr/>
          <p:nvPr/>
        </p:nvSpPr>
        <p:spPr>
          <a:xfrm>
            <a:off x="7290356" y="6220266"/>
            <a:ext cx="4561381" cy="461665"/>
          </a:xfrm>
          <a:prstGeom prst="rect">
            <a:avLst/>
          </a:prstGeom>
        </p:spPr>
        <p:txBody>
          <a:bodyPr wrap="square">
            <a:spAutoFit/>
          </a:bodyPr>
          <a:lstStyle/>
          <a:p>
            <a:r>
              <a:rPr lang="fi-FI" sz="1200" dirty="0">
                <a:hlinkClick r:id="rId3"/>
              </a:rPr>
              <a:t>https://www.merinova.fi/wp-content/uploads/</a:t>
            </a:r>
            <a:r>
              <a:rPr lang="fi-FI" sz="1200" u="sng" dirty="0">
                <a:hlinkClick r:id="rId3"/>
              </a:rPr>
              <a:t>2019/04/Tulevaisuuden-energiatehokas-tehdas</a:t>
            </a:r>
            <a:r>
              <a:rPr lang="fi-FI" sz="1200" dirty="0">
                <a:hlinkClick r:id="rId3"/>
              </a:rPr>
              <a:t>.pdf</a:t>
            </a:r>
            <a:endParaRPr lang="fi-FI" sz="1200" dirty="0"/>
          </a:p>
        </p:txBody>
      </p:sp>
      <p:sp>
        <p:nvSpPr>
          <p:cNvPr id="24" name="Rectangle 23">
            <a:extLst>
              <a:ext uri="{FF2B5EF4-FFF2-40B4-BE49-F238E27FC236}">
                <a16:creationId xmlns:a16="http://schemas.microsoft.com/office/drawing/2014/main" id="{5717D795-507E-4F1F-B403-EF3EBAA03481}"/>
              </a:ext>
            </a:extLst>
          </p:cNvPr>
          <p:cNvSpPr/>
          <p:nvPr/>
        </p:nvSpPr>
        <p:spPr>
          <a:xfrm>
            <a:off x="231000" y="4215456"/>
            <a:ext cx="5240388" cy="1938992"/>
          </a:xfrm>
          <a:prstGeom prst="rect">
            <a:avLst/>
          </a:prstGeom>
        </p:spPr>
        <p:txBody>
          <a:bodyPr wrap="square">
            <a:spAutoFit/>
          </a:bodyPr>
          <a:lstStyle/>
          <a:p>
            <a:r>
              <a:rPr lang="fi-FI" sz="2000" dirty="0"/>
              <a:t>Merkittävä osa sellutehtaan kokonaisenergiasta kuluu veden haihduttamiseen:</a:t>
            </a:r>
          </a:p>
          <a:p>
            <a:endParaRPr lang="fi-FI" sz="2000" dirty="0"/>
          </a:p>
          <a:p>
            <a:pPr marL="342900" indent="-342900">
              <a:buFont typeface="+mj-lt"/>
              <a:buAutoNum type="arabicPeriod"/>
            </a:pPr>
            <a:r>
              <a:rPr lang="fi-FI" sz="2000" dirty="0"/>
              <a:t>Poltettavasta puusta (Savukaasun mukana)</a:t>
            </a:r>
          </a:p>
          <a:p>
            <a:pPr marL="342900" indent="-342900">
              <a:buFont typeface="+mj-lt"/>
              <a:buAutoNum type="arabicPeriod"/>
            </a:pPr>
            <a:r>
              <a:rPr lang="fi-FI" sz="2000" dirty="0"/>
              <a:t>Mustalipeän haihdutus</a:t>
            </a:r>
          </a:p>
          <a:p>
            <a:pPr marL="342900" indent="-342900">
              <a:buFont typeface="+mj-lt"/>
              <a:buAutoNum type="arabicPeriod"/>
            </a:pPr>
            <a:r>
              <a:rPr lang="fi-FI" sz="2000" dirty="0"/>
              <a:t>Veden haihduttaminen paperista ja sellusta</a:t>
            </a:r>
          </a:p>
        </p:txBody>
      </p:sp>
      <p:sp>
        <p:nvSpPr>
          <p:cNvPr id="25" name="TextBox 24">
            <a:extLst>
              <a:ext uri="{FF2B5EF4-FFF2-40B4-BE49-F238E27FC236}">
                <a16:creationId xmlns:a16="http://schemas.microsoft.com/office/drawing/2014/main" id="{EE82CA75-B845-4DAF-894F-CBCB222173AA}"/>
              </a:ext>
            </a:extLst>
          </p:cNvPr>
          <p:cNvSpPr txBox="1"/>
          <p:nvPr/>
        </p:nvSpPr>
        <p:spPr>
          <a:xfrm>
            <a:off x="10631852" y="3606634"/>
            <a:ext cx="1555234" cy="246221"/>
          </a:xfrm>
          <a:prstGeom prst="rect">
            <a:avLst/>
          </a:prstGeom>
          <a:noFill/>
        </p:spPr>
        <p:txBody>
          <a:bodyPr wrap="none" rtlCol="0">
            <a:spAutoFit/>
          </a:bodyPr>
          <a:lstStyle/>
          <a:p>
            <a:r>
              <a:rPr lang="fi-FI" sz="1000" dirty="0">
                <a:solidFill>
                  <a:schemeClr val="accent1"/>
                </a:solidFill>
              </a:rPr>
              <a:t>Kuva: Kimmo Kemppainen</a:t>
            </a:r>
          </a:p>
        </p:txBody>
      </p:sp>
    </p:spTree>
    <p:extLst>
      <p:ext uri="{BB962C8B-B14F-4D97-AF65-F5344CB8AC3E}">
        <p14:creationId xmlns:p14="http://schemas.microsoft.com/office/powerpoint/2010/main" val="364412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D0D125D-A4D3-4C1A-B6F4-C9F80808FB62}"/>
              </a:ext>
            </a:extLst>
          </p:cNvPr>
          <p:cNvPicPr>
            <a:picLocks noChangeAspect="1"/>
          </p:cNvPicPr>
          <p:nvPr/>
        </p:nvPicPr>
        <p:blipFill rotWithShape="1">
          <a:blip r:embed="rId2"/>
          <a:srcRect t="9566" r="-3" b="1129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0" name="Picture 9">
            <a:extLst>
              <a:ext uri="{FF2B5EF4-FFF2-40B4-BE49-F238E27FC236}">
                <a16:creationId xmlns:a16="http://schemas.microsoft.com/office/drawing/2014/main" id="{7140BA8C-71F4-4FB5-BB22-6E93D8760A39}"/>
              </a:ext>
            </a:extLst>
          </p:cNvPr>
          <p:cNvPicPr>
            <a:picLocks noChangeAspect="1"/>
          </p:cNvPicPr>
          <p:nvPr/>
        </p:nvPicPr>
        <p:blipFill rotWithShape="1">
          <a:blip r:embed="rId3"/>
          <a:srcRect l="6463" r="5959" b="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8" name="Picture 17">
            <a:extLst>
              <a:ext uri="{FF2B5EF4-FFF2-40B4-BE49-F238E27FC236}">
                <a16:creationId xmlns:a16="http://schemas.microsoft.com/office/drawing/2014/main" id="{21D088C5-BA64-4103-B4A5-742377C99388}"/>
              </a:ext>
            </a:extLst>
          </p:cNvPr>
          <p:cNvPicPr>
            <a:picLocks noChangeAspect="1"/>
          </p:cNvPicPr>
          <p:nvPr/>
        </p:nvPicPr>
        <p:blipFill rotWithShape="1">
          <a:blip r:embed="rId4"/>
          <a:srcRect t="112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Picture 13">
            <a:extLst>
              <a:ext uri="{FF2B5EF4-FFF2-40B4-BE49-F238E27FC236}">
                <a16:creationId xmlns:a16="http://schemas.microsoft.com/office/drawing/2014/main" id="{1C098E5E-2AF6-4B76-8BF4-886DC1053946}"/>
              </a:ext>
            </a:extLst>
          </p:cNvPr>
          <p:cNvPicPr>
            <a:picLocks noChangeAspect="1"/>
          </p:cNvPicPr>
          <p:nvPr/>
        </p:nvPicPr>
        <p:blipFill rotWithShape="1">
          <a:blip r:embed="rId5"/>
          <a:srcRect t="16954" r="1" b="1"/>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4" name="Footer Placeholder 3">
            <a:extLst>
              <a:ext uri="{FF2B5EF4-FFF2-40B4-BE49-F238E27FC236}">
                <a16:creationId xmlns:a16="http://schemas.microsoft.com/office/drawing/2014/main" id="{1A82C8EC-8BD1-4BA3-9AC4-4E514675BCDA}"/>
              </a:ext>
            </a:extLst>
          </p:cNvPr>
          <p:cNvSpPr>
            <a:spLocks noGrp="1"/>
          </p:cNvSpPr>
          <p:nvPr>
            <p:ph type="ftr" sz="quarter" idx="11"/>
          </p:nvPr>
        </p:nvSpPr>
        <p:spPr>
          <a:xfrm>
            <a:off x="4840941" y="6041362"/>
            <a:ext cx="4315011"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kiertotalousamk.fi</a:t>
            </a:r>
          </a:p>
        </p:txBody>
      </p:sp>
    </p:spTree>
    <p:extLst>
      <p:ext uri="{BB962C8B-B14F-4D97-AF65-F5344CB8AC3E}">
        <p14:creationId xmlns:p14="http://schemas.microsoft.com/office/powerpoint/2010/main" val="534303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5D63258-388D-4235-A16A-AE2F76F5F1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11590" y="3014"/>
            <a:ext cx="15021941" cy="3535437"/>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Alatunnisteen paikkamerkki 3"/>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kiertotalousamk.fi</a:t>
            </a:r>
          </a:p>
        </p:txBody>
      </p:sp>
      <p:sp>
        <p:nvSpPr>
          <p:cNvPr id="2" name="Otsikko 1"/>
          <p:cNvSpPr>
            <a:spLocks noGrp="1"/>
          </p:cNvSpPr>
          <p:nvPr>
            <p:ph type="title"/>
          </p:nvPr>
        </p:nvSpPr>
        <p:spPr>
          <a:xfrm>
            <a:off x="96966" y="473900"/>
            <a:ext cx="5438083" cy="1000655"/>
          </a:xfrm>
        </p:spPr>
        <p:txBody>
          <a:bodyPr vert="horz" lIns="91440" tIns="45720" rIns="91440" bIns="45720" rtlCol="0" anchor="t">
            <a:normAutofit/>
          </a:bodyPr>
          <a:lstStyle/>
          <a:p>
            <a:r>
              <a:rPr lang="en-US" sz="4000" b="1" dirty="0" err="1">
                <a:latin typeface="+mj-lt"/>
                <a:ea typeface="+mj-ea"/>
                <a:cs typeface="+mj-cs"/>
              </a:rPr>
              <a:t>Hukkaenergiaa</a:t>
            </a:r>
            <a:endParaRPr lang="en-US" sz="4000" b="1" dirty="0">
              <a:latin typeface="+mj-lt"/>
              <a:ea typeface="+mj-ea"/>
              <a:cs typeface="+mj-cs"/>
            </a:endParaRPr>
          </a:p>
        </p:txBody>
      </p:sp>
      <p:sp>
        <p:nvSpPr>
          <p:cNvPr id="18" name="TextBox 17">
            <a:extLst>
              <a:ext uri="{FF2B5EF4-FFF2-40B4-BE49-F238E27FC236}">
                <a16:creationId xmlns:a16="http://schemas.microsoft.com/office/drawing/2014/main" id="{67058857-DE43-4EC4-872F-7A03DC090314}"/>
              </a:ext>
            </a:extLst>
          </p:cNvPr>
          <p:cNvSpPr txBox="1"/>
          <p:nvPr/>
        </p:nvSpPr>
        <p:spPr>
          <a:xfrm>
            <a:off x="1443286" y="0"/>
            <a:ext cx="6391878" cy="369332"/>
          </a:xfrm>
          <a:prstGeom prst="rect">
            <a:avLst/>
          </a:prstGeom>
          <a:noFill/>
        </p:spPr>
        <p:txBody>
          <a:bodyPr wrap="none" rtlCol="0">
            <a:spAutoFit/>
          </a:bodyPr>
          <a:lstStyle/>
          <a:p>
            <a:r>
              <a:rPr lang="fi-FI" dirty="0"/>
              <a:t>MUSTALIPEÄSTÄ HAIHTUMATON VESI POISTUU N.+140C HÖYRYNÄ</a:t>
            </a:r>
          </a:p>
        </p:txBody>
      </p:sp>
      <p:cxnSp>
        <p:nvCxnSpPr>
          <p:cNvPr id="19" name="Straight Arrow Connector 18">
            <a:extLst>
              <a:ext uri="{FF2B5EF4-FFF2-40B4-BE49-F238E27FC236}">
                <a16:creationId xmlns:a16="http://schemas.microsoft.com/office/drawing/2014/main" id="{4F843987-E8F0-414D-B585-2470A3633A83}"/>
              </a:ext>
            </a:extLst>
          </p:cNvPr>
          <p:cNvCxnSpPr>
            <a:cxnSpLocks/>
            <a:stCxn id="18" idx="2"/>
          </p:cNvCxnSpPr>
          <p:nvPr/>
        </p:nvCxnSpPr>
        <p:spPr>
          <a:xfrm>
            <a:off x="4639225" y="369332"/>
            <a:ext cx="1802397" cy="305069"/>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5D8D847F-85F3-4F7C-921B-A8E8DDCA685F}"/>
              </a:ext>
            </a:extLst>
          </p:cNvPr>
          <p:cNvSpPr txBox="1"/>
          <p:nvPr/>
        </p:nvSpPr>
        <p:spPr>
          <a:xfrm>
            <a:off x="8254091" y="305069"/>
            <a:ext cx="4503207" cy="369332"/>
          </a:xfrm>
          <a:prstGeom prst="rect">
            <a:avLst/>
          </a:prstGeom>
          <a:noFill/>
        </p:spPr>
        <p:txBody>
          <a:bodyPr wrap="square" rtlCol="0">
            <a:spAutoFit/>
          </a:bodyPr>
          <a:lstStyle/>
          <a:p>
            <a:r>
              <a:rPr lang="fi-FI" dirty="0"/>
              <a:t>PAPERIRADASTA HAIHDUTETTU VESI</a:t>
            </a:r>
          </a:p>
        </p:txBody>
      </p:sp>
      <p:cxnSp>
        <p:nvCxnSpPr>
          <p:cNvPr id="21" name="Straight Arrow Connector 20">
            <a:extLst>
              <a:ext uri="{FF2B5EF4-FFF2-40B4-BE49-F238E27FC236}">
                <a16:creationId xmlns:a16="http://schemas.microsoft.com/office/drawing/2014/main" id="{1DD3CD39-1E9D-4906-A997-9530692C8370}"/>
              </a:ext>
            </a:extLst>
          </p:cNvPr>
          <p:cNvCxnSpPr>
            <a:cxnSpLocks/>
          </p:cNvCxnSpPr>
          <p:nvPr/>
        </p:nvCxnSpPr>
        <p:spPr>
          <a:xfrm>
            <a:off x="10505694" y="698735"/>
            <a:ext cx="246670" cy="854185"/>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2836306E-142C-48F4-A6BE-6DCA5E391E15}"/>
              </a:ext>
            </a:extLst>
          </p:cNvPr>
          <p:cNvSpPr/>
          <p:nvPr/>
        </p:nvSpPr>
        <p:spPr>
          <a:xfrm>
            <a:off x="517072" y="3792806"/>
            <a:ext cx="5218363" cy="2308324"/>
          </a:xfrm>
          <a:prstGeom prst="rect">
            <a:avLst/>
          </a:prstGeom>
        </p:spPr>
        <p:txBody>
          <a:bodyPr wrap="square">
            <a:spAutoFit/>
          </a:bodyPr>
          <a:lstStyle/>
          <a:p>
            <a:r>
              <a:rPr lang="fi-FI" dirty="0"/>
              <a:t>Mustalipeän polttoon tarkoitettujen soodakattiloiden osuus Suomen energiantuotannossa on merkittävä. Metsäteollisuuden jäteliemien osuus Suomen uusiutuvan energian tuotannosta on noin kolmannes </a:t>
            </a:r>
          </a:p>
          <a:p>
            <a:endParaRPr lang="fi-FI" dirty="0"/>
          </a:p>
          <a:p>
            <a:endParaRPr lang="fi-FI" dirty="0"/>
          </a:p>
          <a:p>
            <a:r>
              <a:rPr lang="fi-FI" sz="1200" dirty="0"/>
              <a:t>(Suomen virallinen tilasto (SVT): Energian hankinta ja kulutus [verkkojulkaisu].</a:t>
            </a:r>
            <a:br>
              <a:rPr lang="fi-FI" sz="1200" dirty="0"/>
            </a:br>
            <a:r>
              <a:rPr lang="fi-FI" sz="1200" dirty="0"/>
              <a:t>ISSN=1799-795X. Helsinki: Tilastokeskus [viitattu: 8.6.2020].</a:t>
            </a:r>
            <a:br>
              <a:rPr lang="fi-FI" sz="1200" dirty="0"/>
            </a:br>
            <a:r>
              <a:rPr lang="fi-FI" sz="1200" dirty="0"/>
              <a:t>Saantitapa: http://www.stat.fi/til/ehk/tau.html)</a:t>
            </a:r>
          </a:p>
        </p:txBody>
      </p:sp>
      <p:sp>
        <p:nvSpPr>
          <p:cNvPr id="5" name="Rectangle 4">
            <a:extLst>
              <a:ext uri="{FF2B5EF4-FFF2-40B4-BE49-F238E27FC236}">
                <a16:creationId xmlns:a16="http://schemas.microsoft.com/office/drawing/2014/main" id="{4773AA96-7FAD-47C1-9E10-FC00946E982F}"/>
              </a:ext>
            </a:extLst>
          </p:cNvPr>
          <p:cNvSpPr/>
          <p:nvPr/>
        </p:nvSpPr>
        <p:spPr>
          <a:xfrm>
            <a:off x="5812908" y="3866212"/>
            <a:ext cx="6298570" cy="2585323"/>
          </a:xfrm>
          <a:prstGeom prst="rect">
            <a:avLst/>
          </a:prstGeom>
        </p:spPr>
        <p:txBody>
          <a:bodyPr wrap="square">
            <a:spAutoFit/>
          </a:bodyPr>
          <a:lstStyle/>
          <a:p>
            <a:r>
              <a:rPr lang="fi-FI" dirty="0"/>
              <a:t>Mustalipeä on heikkolaatuinen polttoaine, jos sitä verrataan muihin tavanomaisiin voimalaitoskattiloissa käytettyihin polttoaineisiin. Se sisältää haihdutustavasta riippuen vielä 20 - 40 % vettä ja sen kuiva-aineosuudesta jopa 40 % on palamattomia epäorgaanisia aineita. Mustalipeä on suuresta veden ja tuhkan määrästä sekä pienestä lämpöarvosta johtuen haasteellinen polttoaine poltettavaksi.</a:t>
            </a:r>
          </a:p>
          <a:p>
            <a:endParaRPr lang="fi-FI" sz="1200" dirty="0"/>
          </a:p>
          <a:p>
            <a:r>
              <a:rPr lang="fi-FI" sz="1200" dirty="0"/>
              <a:t>(Hupa Mikko, Hyöty Paavo. 2002. Mustalipeän poltto ja soodakattila. Teoksessa: </a:t>
            </a:r>
            <a:r>
              <a:rPr lang="fi-FI" sz="1200" dirty="0" err="1"/>
              <a:t>Raiko</a:t>
            </a:r>
            <a:r>
              <a:rPr lang="fi-FI" sz="1200" dirty="0"/>
              <a:t> Risto et al. Poltto ja palaminen.)</a:t>
            </a:r>
          </a:p>
        </p:txBody>
      </p:sp>
      <p:sp>
        <p:nvSpPr>
          <p:cNvPr id="7" name="TextBox 6">
            <a:extLst>
              <a:ext uri="{FF2B5EF4-FFF2-40B4-BE49-F238E27FC236}">
                <a16:creationId xmlns:a16="http://schemas.microsoft.com/office/drawing/2014/main" id="{24FC6A12-D65C-420F-B94E-24F0F497F1DE}"/>
              </a:ext>
            </a:extLst>
          </p:cNvPr>
          <p:cNvSpPr txBox="1"/>
          <p:nvPr/>
        </p:nvSpPr>
        <p:spPr>
          <a:xfrm>
            <a:off x="1634867" y="5013559"/>
            <a:ext cx="2543175" cy="369332"/>
          </a:xfrm>
          <a:prstGeom prst="rect">
            <a:avLst/>
          </a:prstGeom>
          <a:noFill/>
        </p:spPr>
        <p:txBody>
          <a:bodyPr wrap="square" rtlCol="0">
            <a:spAutoFit/>
          </a:bodyPr>
          <a:lstStyle/>
          <a:p>
            <a:r>
              <a:rPr lang="fi-FI" b="1" dirty="0">
                <a:solidFill>
                  <a:srgbClr val="FF0000"/>
                </a:solidFill>
              </a:rPr>
              <a:t>Katso kalvot 7 ja 8 -&gt;</a:t>
            </a:r>
          </a:p>
        </p:txBody>
      </p:sp>
      <p:sp>
        <p:nvSpPr>
          <p:cNvPr id="22" name="TextBox 21">
            <a:extLst>
              <a:ext uri="{FF2B5EF4-FFF2-40B4-BE49-F238E27FC236}">
                <a16:creationId xmlns:a16="http://schemas.microsoft.com/office/drawing/2014/main" id="{30FA5ECA-6F37-4A2C-ADF1-5F7FE815BA63}"/>
              </a:ext>
            </a:extLst>
          </p:cNvPr>
          <p:cNvSpPr txBox="1"/>
          <p:nvPr/>
        </p:nvSpPr>
        <p:spPr>
          <a:xfrm>
            <a:off x="262259" y="1170317"/>
            <a:ext cx="5172075" cy="646331"/>
          </a:xfrm>
          <a:prstGeom prst="rect">
            <a:avLst/>
          </a:prstGeom>
          <a:noFill/>
        </p:spPr>
        <p:txBody>
          <a:bodyPr wrap="square" rtlCol="0">
            <a:spAutoFit/>
          </a:bodyPr>
          <a:lstStyle/>
          <a:p>
            <a:r>
              <a:rPr lang="fi-FI" i="1" dirty="0"/>
              <a:t>ENERGIAINTENSIIVINEN TUOTANTO TUOTTAA PALJON VIELÄ HYÖDYNTÄMÄTÖNTÄ MATALAPAINEHÖYRYÄ</a:t>
            </a:r>
          </a:p>
        </p:txBody>
      </p:sp>
      <p:sp>
        <p:nvSpPr>
          <p:cNvPr id="23" name="TextBox 22">
            <a:extLst>
              <a:ext uri="{FF2B5EF4-FFF2-40B4-BE49-F238E27FC236}">
                <a16:creationId xmlns:a16="http://schemas.microsoft.com/office/drawing/2014/main" id="{4E313CE8-34B7-4113-AB0B-440D3C6D597A}"/>
              </a:ext>
            </a:extLst>
          </p:cNvPr>
          <p:cNvSpPr txBox="1"/>
          <p:nvPr/>
        </p:nvSpPr>
        <p:spPr>
          <a:xfrm>
            <a:off x="10556244" y="3345827"/>
            <a:ext cx="1555234" cy="246221"/>
          </a:xfrm>
          <a:prstGeom prst="rect">
            <a:avLst/>
          </a:prstGeom>
          <a:noFill/>
        </p:spPr>
        <p:txBody>
          <a:bodyPr wrap="none" rtlCol="0">
            <a:spAutoFit/>
          </a:bodyPr>
          <a:lstStyle/>
          <a:p>
            <a:r>
              <a:rPr lang="fi-FI" sz="1000" dirty="0">
                <a:solidFill>
                  <a:schemeClr val="accent1"/>
                </a:solidFill>
              </a:rPr>
              <a:t>Kuva: Kimmo Kemppainen</a:t>
            </a:r>
          </a:p>
        </p:txBody>
      </p:sp>
    </p:spTree>
    <p:extLst>
      <p:ext uri="{BB962C8B-B14F-4D97-AF65-F5344CB8AC3E}">
        <p14:creationId xmlns:p14="http://schemas.microsoft.com/office/powerpoint/2010/main" val="229919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HISTORIAA: Suomen energiaverotus suosii energiaintensiivisiä suuryrityksiä</a:t>
            </a:r>
          </a:p>
        </p:txBody>
      </p:sp>
      <p:sp>
        <p:nvSpPr>
          <p:cNvPr id="3" name="Sisällön paikkamerkki 2"/>
          <p:cNvSpPr>
            <a:spLocks noGrp="1"/>
          </p:cNvSpPr>
          <p:nvPr>
            <p:ph sz="half" idx="1"/>
          </p:nvPr>
        </p:nvSpPr>
        <p:spPr>
          <a:xfrm>
            <a:off x="5238750" y="5540375"/>
            <a:ext cx="5181600" cy="652296"/>
          </a:xfrm>
        </p:spPr>
        <p:txBody>
          <a:bodyPr>
            <a:normAutofit fontScale="85000" lnSpcReduction="20000"/>
          </a:bodyPr>
          <a:lstStyle/>
          <a:p>
            <a:pPr marL="0" indent="0">
              <a:buNone/>
            </a:pPr>
            <a:r>
              <a:rPr lang="fi-FI" dirty="0">
                <a:hlinkClick r:id="rId2"/>
              </a:rPr>
              <a:t>https://vatt.fi/documents/2956369/3011993/vatt_policybrief_22016.pdf</a:t>
            </a:r>
            <a:endParaRPr lang="fi-FI" dirty="0"/>
          </a:p>
        </p:txBody>
      </p:sp>
      <p:sp>
        <p:nvSpPr>
          <p:cNvPr id="4" name="Sisällön paikkamerkki 3"/>
          <p:cNvSpPr>
            <a:spLocks noGrp="1"/>
          </p:cNvSpPr>
          <p:nvPr>
            <p:ph sz="half" idx="2"/>
          </p:nvPr>
        </p:nvSpPr>
        <p:spPr>
          <a:xfrm>
            <a:off x="1038223" y="2109989"/>
            <a:ext cx="7856395" cy="4199790"/>
          </a:xfrm>
        </p:spPr>
        <p:txBody>
          <a:bodyPr>
            <a:normAutofit fontScale="85000" lnSpcReduction="20000"/>
          </a:bodyPr>
          <a:lstStyle/>
          <a:p>
            <a:pPr marL="0" indent="0">
              <a:buNone/>
            </a:pPr>
            <a:r>
              <a:rPr lang="fi-FI" b="1" dirty="0"/>
              <a:t>Suomen energiaverotusta kiristettiin 2011</a:t>
            </a:r>
            <a:r>
              <a:rPr lang="fi-FI" dirty="0"/>
              <a:t>. Samalla polttoaineiden ja sähkön verotus muutettiin aiempaa enemmän hiilidioksidipäästöihin perustuvaksi. </a:t>
            </a:r>
          </a:p>
          <a:p>
            <a:pPr marL="0" indent="0">
              <a:buNone/>
            </a:pPr>
            <a:r>
              <a:rPr lang="fi-FI" b="1" dirty="0"/>
              <a:t>Energiaintensiivisen teollisuuden verotusta kuitenkin huojennettiin jo 2012 kilpailukyvyn turvaamiseksi</a:t>
            </a:r>
            <a:r>
              <a:rPr lang="fi-FI" dirty="0"/>
              <a:t>. Huojennus yli </a:t>
            </a:r>
            <a:r>
              <a:rPr lang="fi-FI" dirty="0" err="1"/>
              <a:t>kymmenkertaisti</a:t>
            </a:r>
            <a:r>
              <a:rPr lang="fi-FI" dirty="0"/>
              <a:t> energiaveronpalautuksiin oikeutettujen yritysten määrän. Maksettujen palautusten arvo kasvoi samalla vajaasta 10 miljoonasta eurosta yli 200 miljoonaan euroon. Palautusjärjestelmästä on muodostunut mittava energiaintensiivisen tuotannon verotuki.</a:t>
            </a:r>
          </a:p>
        </p:txBody>
      </p:sp>
      <p:sp>
        <p:nvSpPr>
          <p:cNvPr id="5" name="Alatunnisteen paikkamerkki 4"/>
          <p:cNvSpPr>
            <a:spLocks noGrp="1"/>
          </p:cNvSpPr>
          <p:nvPr>
            <p:ph type="ftr" sz="quarter" idx="11"/>
          </p:nvPr>
        </p:nvSpPr>
        <p:spPr/>
        <p:txBody>
          <a:bodyPr/>
          <a:lstStyle/>
          <a:p>
            <a:r>
              <a:rPr lang="fi-FI"/>
              <a:t>kiertotalousamk.fi</a:t>
            </a:r>
          </a:p>
        </p:txBody>
      </p:sp>
      <p:pic>
        <p:nvPicPr>
          <p:cNvPr id="7" name="Picture 6" descr="A close up of a sign&#10;&#10;Description automatically generated">
            <a:extLst>
              <a:ext uri="{FF2B5EF4-FFF2-40B4-BE49-F238E27FC236}">
                <a16:creationId xmlns:a16="http://schemas.microsoft.com/office/drawing/2014/main" id="{BBDDA116-34F8-437A-A35B-6361A88B7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971" y="6085534"/>
            <a:ext cx="1227411" cy="429442"/>
          </a:xfrm>
          <a:prstGeom prst="rect">
            <a:avLst/>
          </a:prstGeom>
        </p:spPr>
      </p:pic>
    </p:spTree>
    <p:extLst>
      <p:ext uri="{BB962C8B-B14F-4D97-AF65-F5344CB8AC3E}">
        <p14:creationId xmlns:p14="http://schemas.microsoft.com/office/powerpoint/2010/main" val="416203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199" y="365125"/>
            <a:ext cx="11001375" cy="1325563"/>
          </a:xfrm>
        </p:spPr>
        <p:txBody>
          <a:bodyPr>
            <a:normAutofit fontScale="90000"/>
          </a:bodyPr>
          <a:lstStyle/>
          <a:p>
            <a:r>
              <a:rPr lang="fi-FI" dirty="0"/>
              <a:t>LÄHIHISTORIAA: Suomen energiaintensiivisen teollisuuden verotus jo nyt kilpailijamaita kireämpää /Sitran tutkimus 17.4.2019</a:t>
            </a:r>
          </a:p>
        </p:txBody>
      </p:sp>
      <p:sp>
        <p:nvSpPr>
          <p:cNvPr id="3" name="Sisällön paikkamerkki 2"/>
          <p:cNvSpPr>
            <a:spLocks noGrp="1"/>
          </p:cNvSpPr>
          <p:nvPr>
            <p:ph sz="half" idx="1"/>
          </p:nvPr>
        </p:nvSpPr>
        <p:spPr>
          <a:xfrm>
            <a:off x="990598" y="5396790"/>
            <a:ext cx="6048375" cy="652296"/>
          </a:xfrm>
        </p:spPr>
        <p:txBody>
          <a:bodyPr>
            <a:normAutofit fontScale="55000" lnSpcReduction="20000"/>
          </a:bodyPr>
          <a:lstStyle/>
          <a:p>
            <a:pPr marL="0" indent="0">
              <a:buNone/>
            </a:pPr>
            <a:r>
              <a:rPr lang="fi-FI" dirty="0">
                <a:hlinkClick r:id="rId2"/>
              </a:rPr>
              <a:t>https://www.metsateollisuus.fi/uutiset/suomen-energiaintensiivisen-teollisuuden-verotus-jo-nyt-kilpailijamaita-kireampaa/</a:t>
            </a:r>
            <a:endParaRPr lang="fi-FI" dirty="0"/>
          </a:p>
        </p:txBody>
      </p:sp>
      <p:sp>
        <p:nvSpPr>
          <p:cNvPr id="4" name="Sisällön paikkamerkki 3"/>
          <p:cNvSpPr>
            <a:spLocks noGrp="1"/>
          </p:cNvSpPr>
          <p:nvPr>
            <p:ph sz="half" idx="2"/>
          </p:nvPr>
        </p:nvSpPr>
        <p:spPr>
          <a:xfrm>
            <a:off x="990598" y="1992881"/>
            <a:ext cx="10401301" cy="4199790"/>
          </a:xfrm>
        </p:spPr>
        <p:txBody>
          <a:bodyPr>
            <a:noAutofit/>
          </a:bodyPr>
          <a:lstStyle/>
          <a:p>
            <a:pPr marL="0" indent="0">
              <a:buNone/>
            </a:pPr>
            <a:r>
              <a:rPr lang="fi-FI" sz="2200" dirty="0"/>
              <a:t>Energiaintensiivisen teollisuuden sähkövero on Ruotsiin verrattuna nelinkertainen.  Ruotsissa myös tehtaiden käyttämillä polttoaineilla on alennetut verokannat. Päästökaupan piirissä olevalta teollisuudelta ei Ruotsissa peritä erillistä hiilidioksidiveroa, ja energiasisältöosaan teollisuus saa 70 prosentin alennuksen.</a:t>
            </a:r>
          </a:p>
          <a:p>
            <a:pPr marL="0" indent="0">
              <a:buNone/>
            </a:pPr>
            <a:r>
              <a:rPr lang="fi-FI" sz="2200" dirty="0"/>
              <a:t>Saksassa teollisuus saa energiaveronpalautusta. Lisäksi Saksassa on mahdollista saada palautuksen jälkeisestä osasta lisää palautusta.</a:t>
            </a:r>
          </a:p>
          <a:p>
            <a:pPr marL="0" indent="0">
              <a:buNone/>
            </a:pPr>
            <a:r>
              <a:rPr lang="fi-FI" sz="2200" dirty="0"/>
              <a:t>Suomessa on pyritty lieventämään kilpailijamaiden etumatkaa energiaveronpalautuksella, jota on nyt kuitenkin kritisoitu huomattavasti kilpailua vääristävänä tukena. Ruotsi ja Saksa kuitenkin käyttävät voimallisesti vastaavia mekanismeja. Etumatkaa ei kurota umpeen poistamalla palautusjärjestelmää ja verottamalla suomalaista teollisuutta rankemmin.</a:t>
            </a:r>
          </a:p>
        </p:txBody>
      </p:sp>
      <p:sp>
        <p:nvSpPr>
          <p:cNvPr id="5" name="Alatunnisteen paikkamerkki 4"/>
          <p:cNvSpPr>
            <a:spLocks noGrp="1"/>
          </p:cNvSpPr>
          <p:nvPr>
            <p:ph type="ftr" sz="quarter" idx="11"/>
          </p:nvPr>
        </p:nvSpPr>
        <p:spPr/>
        <p:txBody>
          <a:bodyPr/>
          <a:lstStyle/>
          <a:p>
            <a:r>
              <a:rPr lang="fi-FI"/>
              <a:t>kiertotalousamk.fi</a:t>
            </a:r>
          </a:p>
        </p:txBody>
      </p:sp>
      <p:pic>
        <p:nvPicPr>
          <p:cNvPr id="7" name="Picture 6" descr="A close up of a sign&#10;&#10;Description automatically generated">
            <a:extLst>
              <a:ext uri="{FF2B5EF4-FFF2-40B4-BE49-F238E27FC236}">
                <a16:creationId xmlns:a16="http://schemas.microsoft.com/office/drawing/2014/main" id="{DB6CF8D1-935E-4571-9E1A-D0CBD3DBD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971" y="6085534"/>
            <a:ext cx="1227411" cy="429442"/>
          </a:xfrm>
          <a:prstGeom prst="rect">
            <a:avLst/>
          </a:prstGeom>
        </p:spPr>
      </p:pic>
    </p:spTree>
    <p:extLst>
      <p:ext uri="{BB962C8B-B14F-4D97-AF65-F5344CB8AC3E}">
        <p14:creationId xmlns:p14="http://schemas.microsoft.com/office/powerpoint/2010/main" val="358957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45606" y="1745364"/>
            <a:ext cx="10515600" cy="2852737"/>
          </a:xfrm>
        </p:spPr>
        <p:txBody>
          <a:bodyPr/>
          <a:lstStyle/>
          <a:p>
            <a:r>
              <a:rPr lang="fi-FI" dirty="0"/>
              <a:t>Energiasymbioosit [Case 2]</a:t>
            </a:r>
          </a:p>
        </p:txBody>
      </p:sp>
      <p:sp>
        <p:nvSpPr>
          <p:cNvPr id="3" name="Tekstin paikkamerkki 2"/>
          <p:cNvSpPr>
            <a:spLocks noGrp="1"/>
          </p:cNvSpPr>
          <p:nvPr>
            <p:ph type="body" idx="1"/>
          </p:nvPr>
        </p:nvSpPr>
        <p:spPr>
          <a:xfrm>
            <a:off x="1045606" y="4470710"/>
            <a:ext cx="10515600" cy="1089442"/>
          </a:xfrm>
        </p:spPr>
        <p:txBody>
          <a:bodyPr/>
          <a:lstStyle/>
          <a:p>
            <a:r>
              <a:rPr lang="fi-FI" dirty="0"/>
              <a:t>Infran uusiokäyttö</a:t>
            </a:r>
          </a:p>
        </p:txBody>
      </p:sp>
      <p:sp>
        <p:nvSpPr>
          <p:cNvPr id="4" name="Alatunnisteen paikkamerkki 3"/>
          <p:cNvSpPr>
            <a:spLocks noGrp="1"/>
          </p:cNvSpPr>
          <p:nvPr>
            <p:ph type="ftr" sz="quarter" idx="11"/>
          </p:nvPr>
        </p:nvSpPr>
        <p:spPr/>
        <p:txBody>
          <a:bodyPr/>
          <a:lstStyle/>
          <a:p>
            <a:r>
              <a:rPr lang="fi-FI"/>
              <a:t>kiertotalousamk.fi</a:t>
            </a:r>
          </a:p>
        </p:txBody>
      </p:sp>
      <p:pic>
        <p:nvPicPr>
          <p:cNvPr id="6" name="Picture 5" descr="A close up of a sign&#10;&#10;Description automatically generated">
            <a:extLst>
              <a:ext uri="{FF2B5EF4-FFF2-40B4-BE49-F238E27FC236}">
                <a16:creationId xmlns:a16="http://schemas.microsoft.com/office/drawing/2014/main" id="{1F5B89C5-5580-41D9-8751-6BFBC7CDF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971" y="6085534"/>
            <a:ext cx="1227411" cy="429442"/>
          </a:xfrm>
          <a:prstGeom prst="rect">
            <a:avLst/>
          </a:prstGeom>
        </p:spPr>
      </p:pic>
    </p:spTree>
    <p:extLst>
      <p:ext uri="{BB962C8B-B14F-4D97-AF65-F5344CB8AC3E}">
        <p14:creationId xmlns:p14="http://schemas.microsoft.com/office/powerpoint/2010/main" val="405461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4CE5A89A-DA11-45AF-97B4-6579E0CCB6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46" t="9091" r="16254" b="-2"/>
          <a:stretch/>
        </p:blipFill>
        <p:spPr>
          <a:xfrm>
            <a:off x="3523488" y="-18278"/>
            <a:ext cx="8668512" cy="6857990"/>
          </a:xfrm>
          <a:prstGeom prst="rect">
            <a:avLst/>
          </a:prstGeom>
          <a:noFill/>
          <a:extLst>
            <a:ext uri="{91240B29-F687-4F45-9708-019B960494DF}">
              <a14:hiddenLine xmlns:a14="http://schemas.microsoft.com/office/drawing/2010/main" w="38100" cap="flat" cmpd="sng" algn="ctr">
                <a:solidFill>
                  <a:srgbClr val="FF0000"/>
                </a:solidFill>
                <a:prstDash val="solid"/>
                <a:miter lim="800000"/>
                <a:headEnd type="none" w="med" len="med"/>
                <a:tailEnd type="none" w="med" len="med"/>
              </a14:hiddenLine>
            </a:ext>
          </a:extLst>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48A110-E41A-413C-824C-C31AD7D7174E}"/>
              </a:ext>
            </a:extLst>
          </p:cNvPr>
          <p:cNvSpPr>
            <a:spLocks noGrp="1"/>
          </p:cNvSpPr>
          <p:nvPr>
            <p:ph type="title"/>
          </p:nvPr>
        </p:nvSpPr>
        <p:spPr>
          <a:xfrm>
            <a:off x="481029" y="1206261"/>
            <a:ext cx="4023360" cy="3204134"/>
          </a:xfrm>
        </p:spPr>
        <p:txBody>
          <a:bodyPr vert="horz" lIns="91440" tIns="45720" rIns="91440" bIns="45720" rtlCol="0" anchor="b">
            <a:normAutofit fontScale="90000"/>
          </a:bodyPr>
          <a:lstStyle/>
          <a:p>
            <a:r>
              <a:rPr lang="en-US" sz="4800" dirty="0" err="1">
                <a:latin typeface="+mj-lt"/>
                <a:ea typeface="+mj-ea"/>
                <a:cs typeface="+mj-cs"/>
              </a:rPr>
              <a:t>Entinen</a:t>
            </a:r>
            <a:r>
              <a:rPr lang="en-US" sz="4800" dirty="0">
                <a:latin typeface="+mj-lt"/>
                <a:ea typeface="+mj-ea"/>
                <a:cs typeface="+mj-cs"/>
              </a:rPr>
              <a:t> </a:t>
            </a:r>
            <a:r>
              <a:rPr lang="en-US" sz="4800" dirty="0" err="1">
                <a:latin typeface="+mj-lt"/>
                <a:ea typeface="+mj-ea"/>
                <a:cs typeface="+mj-cs"/>
              </a:rPr>
              <a:t>paperitehdas</a:t>
            </a:r>
            <a:r>
              <a:rPr lang="en-US" sz="4800" dirty="0">
                <a:latin typeface="+mj-lt"/>
                <a:ea typeface="+mj-ea"/>
                <a:cs typeface="+mj-cs"/>
              </a:rPr>
              <a:t> </a:t>
            </a:r>
            <a:r>
              <a:rPr lang="en-US" sz="4800" dirty="0" err="1">
                <a:latin typeface="+mj-lt"/>
                <a:ea typeface="+mj-ea"/>
                <a:cs typeface="+mj-cs"/>
              </a:rPr>
              <a:t>tarjoaa</a:t>
            </a:r>
            <a:r>
              <a:rPr lang="en-US" sz="4800" dirty="0">
                <a:latin typeface="+mj-lt"/>
                <a:ea typeface="+mj-ea"/>
                <a:cs typeface="+mj-cs"/>
              </a:rPr>
              <a:t> </a:t>
            </a:r>
            <a:r>
              <a:rPr lang="en-US" sz="4800" dirty="0" err="1">
                <a:latin typeface="+mj-lt"/>
                <a:ea typeface="+mj-ea"/>
                <a:cs typeface="+mj-cs"/>
              </a:rPr>
              <a:t>alueelle</a:t>
            </a:r>
            <a:r>
              <a:rPr lang="en-US" sz="4800" dirty="0">
                <a:latin typeface="+mj-lt"/>
                <a:ea typeface="+mj-ea"/>
                <a:cs typeface="+mj-cs"/>
              </a:rPr>
              <a:t> </a:t>
            </a:r>
            <a:r>
              <a:rPr lang="en-US" sz="4800" dirty="0" err="1">
                <a:latin typeface="+mj-lt"/>
                <a:ea typeface="+mj-ea"/>
                <a:cs typeface="+mj-cs"/>
              </a:rPr>
              <a:t>syntyneen</a:t>
            </a:r>
            <a:r>
              <a:rPr lang="en-US" sz="4800" dirty="0">
                <a:latin typeface="+mj-lt"/>
                <a:ea typeface="+mj-ea"/>
                <a:cs typeface="+mj-cs"/>
              </a:rPr>
              <a:t> </a:t>
            </a:r>
            <a:r>
              <a:rPr lang="en-US" sz="4800" dirty="0" err="1">
                <a:latin typeface="+mj-lt"/>
                <a:ea typeface="+mj-ea"/>
                <a:cs typeface="+mj-cs"/>
              </a:rPr>
              <a:t>infran</a:t>
            </a:r>
            <a:r>
              <a:rPr lang="en-US" sz="4800" dirty="0">
                <a:latin typeface="+mj-lt"/>
                <a:ea typeface="+mj-ea"/>
                <a:cs typeface="+mj-cs"/>
              </a:rPr>
              <a:t> </a:t>
            </a:r>
            <a:r>
              <a:rPr lang="en-US" sz="4800" dirty="0" err="1">
                <a:latin typeface="+mj-lt"/>
                <a:ea typeface="+mj-ea"/>
                <a:cs typeface="+mj-cs"/>
              </a:rPr>
              <a:t>uusiokäyttöön</a:t>
            </a:r>
            <a:r>
              <a:rPr lang="en-US" sz="4800" dirty="0">
                <a:latin typeface="+mj-lt"/>
                <a:ea typeface="+mj-ea"/>
                <a:cs typeface="+mj-cs"/>
              </a:rPr>
              <a: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FCD684-83A7-4392-AC1D-8B4E9B028491}"/>
              </a:ext>
            </a:extLst>
          </p:cNvPr>
          <p:cNvSpPr>
            <a:spLocks noGrp="1"/>
          </p:cNvSpPr>
          <p:nvPr>
            <p:ph type="ftr" sz="quarter" idx="11"/>
          </p:nvPr>
        </p:nvSpPr>
        <p:spPr>
          <a:xfrm>
            <a:off x="1692321" y="6356350"/>
            <a:ext cx="2809017" cy="365125"/>
          </a:xfrm>
        </p:spPr>
        <p:txBody>
          <a:bodyPr vert="horz" lIns="91440" tIns="45720" rIns="91440" bIns="45720" rtlCol="0" anchor="ctr">
            <a:normAutofit/>
          </a:bodyPr>
          <a:lstStyle/>
          <a:p>
            <a:pPr algn="r">
              <a:spcAft>
                <a:spcPts val="600"/>
              </a:spcAft>
              <a:defRPr/>
            </a:pPr>
            <a:r>
              <a:rPr lang="en-US" kern="1200">
                <a:solidFill>
                  <a:schemeClr val="tx1"/>
                </a:solidFill>
                <a:latin typeface="Calibri" panose="020F0502020204030204"/>
                <a:ea typeface="+mn-ea"/>
                <a:cs typeface="+mn-cs"/>
              </a:rPr>
              <a:t>kiertotalousamk.fi</a:t>
            </a:r>
          </a:p>
        </p:txBody>
      </p:sp>
      <p:sp>
        <p:nvSpPr>
          <p:cNvPr id="7" name="Title 1">
            <a:extLst>
              <a:ext uri="{FF2B5EF4-FFF2-40B4-BE49-F238E27FC236}">
                <a16:creationId xmlns:a16="http://schemas.microsoft.com/office/drawing/2014/main" id="{F44922B4-783A-45A0-B2BA-32BDAA515094}"/>
              </a:ext>
            </a:extLst>
          </p:cNvPr>
          <p:cNvSpPr txBox="1">
            <a:spLocks/>
          </p:cNvSpPr>
          <p:nvPr/>
        </p:nvSpPr>
        <p:spPr>
          <a:xfrm>
            <a:off x="1241019" y="216816"/>
            <a:ext cx="10316243" cy="114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pPr>
              <a:spcAft>
                <a:spcPts val="600"/>
              </a:spcAft>
            </a:pPr>
            <a:r>
              <a:rPr lang="fi-FI" sz="4000" b="1" dirty="0"/>
              <a:t>Erimerkkinä </a:t>
            </a:r>
            <a:r>
              <a:rPr lang="fi-FI" sz="4000" b="1" dirty="0" err="1"/>
              <a:t>Renforssin</a:t>
            </a:r>
            <a:r>
              <a:rPr lang="fi-FI" sz="4000" b="1" dirty="0"/>
              <a:t> ranta yritysalue</a:t>
            </a:r>
          </a:p>
        </p:txBody>
      </p:sp>
      <p:sp>
        <p:nvSpPr>
          <p:cNvPr id="8" name="TextBox 7">
            <a:extLst>
              <a:ext uri="{FF2B5EF4-FFF2-40B4-BE49-F238E27FC236}">
                <a16:creationId xmlns:a16="http://schemas.microsoft.com/office/drawing/2014/main" id="{D479BB5E-FA6C-45DD-8AC2-821FA9C5576D}"/>
              </a:ext>
            </a:extLst>
          </p:cNvPr>
          <p:cNvSpPr txBox="1"/>
          <p:nvPr/>
        </p:nvSpPr>
        <p:spPr>
          <a:xfrm>
            <a:off x="299781" y="5345624"/>
            <a:ext cx="4419600" cy="923330"/>
          </a:xfrm>
          <a:prstGeom prst="rect">
            <a:avLst/>
          </a:prstGeom>
          <a:noFill/>
        </p:spPr>
        <p:txBody>
          <a:bodyPr wrap="square" rtlCol="0">
            <a:spAutoFit/>
          </a:bodyPr>
          <a:lstStyle/>
          <a:p>
            <a:r>
              <a:rPr lang="fi-FI" dirty="0"/>
              <a:t>Lähteenä </a:t>
            </a:r>
            <a:r>
              <a:rPr lang="fi-FI" dirty="0" err="1"/>
              <a:t>Renforssin</a:t>
            </a:r>
            <a:r>
              <a:rPr lang="fi-FI" dirty="0"/>
              <a:t> rannan </a:t>
            </a:r>
            <a:r>
              <a:rPr lang="fi-FI" dirty="0" err="1"/>
              <a:t>esitymateriaali</a:t>
            </a:r>
            <a:r>
              <a:rPr lang="fi-FI" dirty="0"/>
              <a:t>: </a:t>
            </a:r>
            <a:br>
              <a:rPr lang="fi-FI" dirty="0"/>
            </a:br>
            <a:r>
              <a:rPr lang="fi-FI" dirty="0"/>
              <a:t>Basic </a:t>
            </a:r>
            <a:r>
              <a:rPr lang="fi-FI" dirty="0" err="1"/>
              <a:t>presentation</a:t>
            </a:r>
            <a:r>
              <a:rPr lang="fi-FI" dirty="0"/>
              <a:t> </a:t>
            </a:r>
            <a:r>
              <a:rPr lang="fi-FI" dirty="0" err="1"/>
              <a:t>Material</a:t>
            </a:r>
            <a:r>
              <a:rPr lang="fi-FI" dirty="0"/>
              <a:t> 2010</a:t>
            </a:r>
          </a:p>
          <a:p>
            <a:endParaRPr lang="fi-FI" dirty="0"/>
          </a:p>
        </p:txBody>
      </p:sp>
      <p:pic>
        <p:nvPicPr>
          <p:cNvPr id="3" name="Picture 2" descr="A close up of a sign&#10;&#10;Description automatically generated">
            <a:extLst>
              <a:ext uri="{FF2B5EF4-FFF2-40B4-BE49-F238E27FC236}">
                <a16:creationId xmlns:a16="http://schemas.microsoft.com/office/drawing/2014/main" id="{A39D2E94-F231-4DEB-8D2D-E74718D05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10" y="6211742"/>
            <a:ext cx="1227411" cy="429442"/>
          </a:xfrm>
          <a:prstGeom prst="rect">
            <a:avLst/>
          </a:prstGeom>
        </p:spPr>
      </p:pic>
    </p:spTree>
    <p:extLst>
      <p:ext uri="{BB962C8B-B14F-4D97-AF65-F5344CB8AC3E}">
        <p14:creationId xmlns:p14="http://schemas.microsoft.com/office/powerpoint/2010/main" val="2295760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3454E5-323C-49F6-A2A5-1AFBC553D4E2}"/>
              </a:ext>
            </a:extLst>
          </p:cNvPr>
          <p:cNvPicPr>
            <a:picLocks noChangeAspect="1"/>
          </p:cNvPicPr>
          <p:nvPr/>
        </p:nvPicPr>
        <p:blipFill rotWithShape="1">
          <a:blip r:embed="rId2"/>
          <a:srcRect r="20683"/>
          <a:stretch/>
        </p:blipFill>
        <p:spPr>
          <a:xfrm>
            <a:off x="4646675" y="2982105"/>
            <a:ext cx="7545325" cy="3831742"/>
          </a:xfrm>
          <a:prstGeom prst="rect">
            <a:avLst/>
          </a:prstGeom>
        </p:spPr>
      </p:pic>
      <p:pic>
        <p:nvPicPr>
          <p:cNvPr id="13" name="Picture 12">
            <a:extLst>
              <a:ext uri="{FF2B5EF4-FFF2-40B4-BE49-F238E27FC236}">
                <a16:creationId xmlns:a16="http://schemas.microsoft.com/office/drawing/2014/main" id="{79A1D9FC-8460-4377-ABB4-521C0C6DEC23}"/>
              </a:ext>
            </a:extLst>
          </p:cNvPr>
          <p:cNvPicPr>
            <a:picLocks noChangeAspect="1"/>
          </p:cNvPicPr>
          <p:nvPr/>
        </p:nvPicPr>
        <p:blipFill rotWithShape="1">
          <a:blip r:embed="rId3"/>
          <a:srcRect r="7834"/>
          <a:stretch/>
        </p:blipFill>
        <p:spPr>
          <a:xfrm>
            <a:off x="6096000" y="33921"/>
            <a:ext cx="6096000" cy="2904032"/>
          </a:xfrm>
          <a:prstGeom prst="rect">
            <a:avLst/>
          </a:prstGeom>
        </p:spPr>
      </p:pic>
      <p:sp>
        <p:nvSpPr>
          <p:cNvPr id="19" name="Freeform: Shape 1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2002FC-79BF-4D73-8F53-15317E492A23}"/>
              </a:ext>
            </a:extLst>
          </p:cNvPr>
          <p:cNvSpPr>
            <a:spLocks noGrp="1"/>
          </p:cNvSpPr>
          <p:nvPr>
            <p:ph type="title"/>
          </p:nvPr>
        </p:nvSpPr>
        <p:spPr>
          <a:xfrm>
            <a:off x="455880" y="71468"/>
            <a:ext cx="5266155" cy="1325563"/>
          </a:xfrm>
        </p:spPr>
        <p:txBody>
          <a:bodyPr vert="horz" lIns="91440" tIns="45720" rIns="91440" bIns="45720" rtlCol="0" anchor="ctr">
            <a:normAutofit/>
          </a:bodyPr>
          <a:lstStyle/>
          <a:p>
            <a:r>
              <a:rPr lang="en-US" sz="4400" kern="1200">
                <a:solidFill>
                  <a:schemeClr val="tx1"/>
                </a:solidFill>
                <a:latin typeface="+mj-lt"/>
                <a:ea typeface="+mj-ea"/>
                <a:cs typeface="+mj-cs"/>
              </a:rPr>
              <a:t>Mitä tehtiin</a:t>
            </a:r>
            <a:endParaRPr lang="en-US" sz="4400" kern="1200" dirty="0">
              <a:solidFill>
                <a:schemeClr val="tx1"/>
              </a:solidFill>
              <a:latin typeface="+mj-lt"/>
              <a:ea typeface="+mj-ea"/>
              <a:cs typeface="+mj-cs"/>
            </a:endParaRPr>
          </a:p>
        </p:txBody>
      </p:sp>
      <p:sp>
        <p:nvSpPr>
          <p:cNvPr id="16" name="Content Placeholder 15">
            <a:extLst>
              <a:ext uri="{FF2B5EF4-FFF2-40B4-BE49-F238E27FC236}">
                <a16:creationId xmlns:a16="http://schemas.microsoft.com/office/drawing/2014/main" id="{020B6A68-6C03-4164-8221-A2E6AD859AFB}"/>
              </a:ext>
            </a:extLst>
          </p:cNvPr>
          <p:cNvSpPr>
            <a:spLocks noGrp="1"/>
          </p:cNvSpPr>
          <p:nvPr>
            <p:ph sz="half" idx="1"/>
          </p:nvPr>
        </p:nvSpPr>
        <p:spPr>
          <a:xfrm>
            <a:off x="404253" y="1404741"/>
            <a:ext cx="5323553" cy="4154361"/>
          </a:xfrm>
        </p:spPr>
        <p:txBody>
          <a:bodyPr vert="horz" lIns="91440" tIns="45720" rIns="91440" bIns="45720" rtlCol="0">
            <a:normAutofit lnSpcReduction="10000"/>
          </a:bodyPr>
          <a:lstStyle/>
          <a:p>
            <a:r>
              <a:rPr lang="fi-FI" sz="2000"/>
              <a:t>Vuonna 2008 UPM teki strategisen päätöksen lopettaa tuotannon Kajaanin paperitehtaalla ja muuttaa alue paperitehtaasta nykyaikaiseksi yrityspuistoksi.</a:t>
            </a:r>
          </a:p>
          <a:p>
            <a:r>
              <a:rPr lang="fi-FI" sz="2000" b="1">
                <a:solidFill>
                  <a:srgbClr val="FFFF00"/>
                </a:solidFill>
              </a:rPr>
              <a:t>Aluekehityssuunnitelma:</a:t>
            </a:r>
            <a:r>
              <a:rPr lang="fi-FI" sz="2000"/>
              <a:t> Yrityspuiston toiminnallisuus, visuaalinen yhdenmukaisuus kaikissa kunnostuksissa ja uudelleenrakennuksissa.</a:t>
            </a:r>
          </a:p>
          <a:p>
            <a:r>
              <a:rPr lang="fi-FI" sz="2000" b="1">
                <a:solidFill>
                  <a:srgbClr val="FFFF00"/>
                </a:solidFill>
              </a:rPr>
              <a:t>Yrityspuistopalvelukonsepti</a:t>
            </a:r>
            <a:r>
              <a:rPr lang="fi-FI" sz="2000"/>
              <a:t>: Sähkö ja sen verkko, kaukolämpö, höyryverkko, turvallisuus, siivouspalvelu, ateriapalvelu, jätehuolto, Internet ja ekstranet, aulapalvelut, postituspalvelut jne.)</a:t>
            </a:r>
          </a:p>
          <a:p>
            <a:r>
              <a:rPr lang="fi-FI" sz="2000"/>
              <a:t>Jokaisen uuden yrityksen turvallisuus- ja pelastussuunnitelmat</a:t>
            </a:r>
            <a:endParaRPr lang="fi-FI" sz="2000" dirty="0"/>
          </a:p>
        </p:txBody>
      </p:sp>
      <p:sp>
        <p:nvSpPr>
          <p:cNvPr id="5" name="Footer Placeholder 4">
            <a:extLst>
              <a:ext uri="{FF2B5EF4-FFF2-40B4-BE49-F238E27FC236}">
                <a16:creationId xmlns:a16="http://schemas.microsoft.com/office/drawing/2014/main" id="{9CC9A3D9-63BD-4897-9A4E-259A465FD57B}"/>
              </a:ext>
            </a:extLst>
          </p:cNvPr>
          <p:cNvSpPr>
            <a:spLocks noGrp="1"/>
          </p:cNvSpPr>
          <p:nvPr>
            <p:ph type="ftr" sz="quarter" idx="11"/>
          </p:nvPr>
        </p:nvSpPr>
        <p:spPr>
          <a:xfrm>
            <a:off x="841248" y="6356350"/>
            <a:ext cx="3276273"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30693748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view of a city next to a body of water&#10;&#10;Description automatically generated">
            <a:extLst>
              <a:ext uri="{FF2B5EF4-FFF2-40B4-BE49-F238E27FC236}">
                <a16:creationId xmlns:a16="http://schemas.microsoft.com/office/drawing/2014/main" id="{79D4AAE0-D648-4923-BF68-9DB03EDB44F3}"/>
              </a:ext>
            </a:extLst>
          </p:cNvPr>
          <p:cNvPicPr>
            <a:picLocks noChangeAspect="1"/>
          </p:cNvPicPr>
          <p:nvPr/>
        </p:nvPicPr>
        <p:blipFill rotWithShape="1">
          <a:blip r:embed="rId2">
            <a:extLst>
              <a:ext uri="{28A0092B-C50C-407E-A947-70E740481C1C}">
                <a14:useLocalDpi xmlns:a14="http://schemas.microsoft.com/office/drawing/2010/main" val="0"/>
              </a:ext>
            </a:extLst>
          </a:blip>
          <a:srcRect t="13912" r="-2" b="-2"/>
          <a:stretch/>
        </p:blipFill>
        <p:spPr>
          <a:xfrm>
            <a:off x="6015107" y="-1"/>
            <a:ext cx="6176895" cy="2937954"/>
          </a:xfrm>
          <a:prstGeom prst="rect">
            <a:avLst/>
          </a:prstGeom>
        </p:spPr>
      </p:pic>
      <p:pic>
        <p:nvPicPr>
          <p:cNvPr id="11" name="Content Placeholder 10" descr="A close up of a map&#10;&#10;Description automatically generated">
            <a:extLst>
              <a:ext uri="{FF2B5EF4-FFF2-40B4-BE49-F238E27FC236}">
                <a16:creationId xmlns:a16="http://schemas.microsoft.com/office/drawing/2014/main" id="{FB33BBBA-CC7C-4C7A-8060-D557D26A0DB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b="17872"/>
          <a:stretch/>
        </p:blipFill>
        <p:spPr>
          <a:xfrm>
            <a:off x="4203638" y="2937953"/>
            <a:ext cx="7988360" cy="3920047"/>
          </a:xfrm>
          <a:prstGeom prst="rect">
            <a:avLst/>
          </a:prstGeom>
        </p:spPr>
      </p:pic>
      <p:sp>
        <p:nvSpPr>
          <p:cNvPr id="19" name="Freeform: Shape 1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2002FC-79BF-4D73-8F53-15317E492A23}"/>
              </a:ext>
            </a:extLst>
          </p:cNvPr>
          <p:cNvSpPr>
            <a:spLocks noGrp="1"/>
          </p:cNvSpPr>
          <p:nvPr>
            <p:ph type="title"/>
          </p:nvPr>
        </p:nvSpPr>
        <p:spPr>
          <a:xfrm>
            <a:off x="455880" y="71468"/>
            <a:ext cx="6176895" cy="1325563"/>
          </a:xfrm>
        </p:spPr>
        <p:txBody>
          <a:bodyPr vert="horz" lIns="91440" tIns="45720" rIns="91440" bIns="45720" rtlCol="0" anchor="ctr">
            <a:normAutofit/>
          </a:bodyPr>
          <a:lstStyle/>
          <a:p>
            <a:r>
              <a:rPr lang="en-US" sz="4400" kern="1200" dirty="0" err="1">
                <a:solidFill>
                  <a:schemeClr val="tx1"/>
                </a:solidFill>
                <a:latin typeface="+mj-lt"/>
                <a:ea typeface="+mj-ea"/>
                <a:cs typeface="+mj-cs"/>
              </a:rPr>
              <a:t>Mitä</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alueella</a:t>
            </a:r>
            <a:r>
              <a:rPr lang="en-US" sz="4400" kern="1200" dirty="0">
                <a:solidFill>
                  <a:schemeClr val="tx1"/>
                </a:solidFill>
                <a:latin typeface="+mj-lt"/>
                <a:ea typeface="+mj-ea"/>
                <a:cs typeface="+mj-cs"/>
              </a:rPr>
              <a:t> on </a:t>
            </a:r>
            <a:r>
              <a:rPr lang="en-US" sz="4400" kern="1200" dirty="0" err="1">
                <a:solidFill>
                  <a:schemeClr val="tx1"/>
                </a:solidFill>
                <a:latin typeface="+mj-lt"/>
                <a:ea typeface="+mj-ea"/>
                <a:cs typeface="+mj-cs"/>
              </a:rPr>
              <a:t>tarjolla</a:t>
            </a:r>
            <a:endParaRPr lang="en-US" sz="4400" kern="1200" dirty="0">
              <a:solidFill>
                <a:schemeClr val="tx1"/>
              </a:solidFill>
              <a:latin typeface="+mj-lt"/>
              <a:ea typeface="+mj-ea"/>
              <a:cs typeface="+mj-cs"/>
            </a:endParaRPr>
          </a:p>
        </p:txBody>
      </p:sp>
      <p:sp>
        <p:nvSpPr>
          <p:cNvPr id="16" name="Content Placeholder 15">
            <a:extLst>
              <a:ext uri="{FF2B5EF4-FFF2-40B4-BE49-F238E27FC236}">
                <a16:creationId xmlns:a16="http://schemas.microsoft.com/office/drawing/2014/main" id="{020B6A68-6C03-4164-8221-A2E6AD859AFB}"/>
              </a:ext>
            </a:extLst>
          </p:cNvPr>
          <p:cNvSpPr>
            <a:spLocks noGrp="1"/>
          </p:cNvSpPr>
          <p:nvPr>
            <p:ph sz="half" idx="1"/>
          </p:nvPr>
        </p:nvSpPr>
        <p:spPr>
          <a:xfrm>
            <a:off x="404253" y="1404741"/>
            <a:ext cx="5523018" cy="4154361"/>
          </a:xfrm>
        </p:spPr>
        <p:txBody>
          <a:bodyPr vert="horz" lIns="91440" tIns="45720" rIns="91440" bIns="45720" rtlCol="0">
            <a:normAutofit/>
          </a:bodyPr>
          <a:lstStyle/>
          <a:p>
            <a:r>
              <a:rPr lang="fi-FI" sz="2000" dirty="0"/>
              <a:t>Alue tarjoaa perusinfrastruktuurin, mukaan lukien</a:t>
            </a:r>
          </a:p>
          <a:p>
            <a:pPr lvl="1"/>
            <a:r>
              <a:rPr lang="fi-FI" sz="1600" dirty="0"/>
              <a:t>korkeajänniteverkko </a:t>
            </a:r>
            <a:r>
              <a:rPr lang="fi-FI" sz="1600" b="1" dirty="0">
                <a:solidFill>
                  <a:srgbClr val="FFFF00"/>
                </a:solidFill>
              </a:rPr>
              <a:t>Max 220 MVA</a:t>
            </a:r>
          </a:p>
          <a:p>
            <a:pPr lvl="1"/>
            <a:r>
              <a:rPr lang="fi-FI" sz="1600" dirty="0"/>
              <a:t>Vesihuolto </a:t>
            </a:r>
            <a:r>
              <a:rPr lang="en-US" sz="1600" b="1" dirty="0" err="1">
                <a:solidFill>
                  <a:srgbClr val="FFFF00"/>
                </a:solidFill>
              </a:rPr>
              <a:t>putkikokoon</a:t>
            </a:r>
            <a:r>
              <a:rPr lang="en-US" sz="1600" b="1" dirty="0">
                <a:solidFill>
                  <a:srgbClr val="FFFF00"/>
                </a:solidFill>
              </a:rPr>
              <a:t> 630 mm, </a:t>
            </a:r>
            <a:r>
              <a:rPr lang="en-US" sz="1600" b="1" dirty="0" err="1">
                <a:solidFill>
                  <a:srgbClr val="FFFF00"/>
                </a:solidFill>
              </a:rPr>
              <a:t>virtaama</a:t>
            </a:r>
            <a:r>
              <a:rPr lang="en-US" sz="1600" b="1" dirty="0">
                <a:solidFill>
                  <a:srgbClr val="FFFF00"/>
                </a:solidFill>
              </a:rPr>
              <a:t> 1800 m³/h</a:t>
            </a:r>
          </a:p>
          <a:p>
            <a:pPr lvl="1"/>
            <a:r>
              <a:rPr lang="en-US" sz="1600" dirty="0" err="1"/>
              <a:t>Vesien</a:t>
            </a:r>
            <a:r>
              <a:rPr lang="en-US" sz="1600" dirty="0"/>
              <a:t> </a:t>
            </a:r>
            <a:r>
              <a:rPr lang="en-US" sz="1600" dirty="0" err="1"/>
              <a:t>käsittely</a:t>
            </a:r>
            <a:r>
              <a:rPr lang="en-US" sz="1600" dirty="0"/>
              <a:t> </a:t>
            </a:r>
            <a:r>
              <a:rPr lang="en-US" sz="1600" b="1" dirty="0" err="1">
                <a:solidFill>
                  <a:srgbClr val="FFFF00"/>
                </a:solidFill>
              </a:rPr>
              <a:t>allastilavuutta</a:t>
            </a:r>
            <a:r>
              <a:rPr lang="en-US" sz="1600" b="1" dirty="0">
                <a:solidFill>
                  <a:srgbClr val="FFFF00"/>
                </a:solidFill>
              </a:rPr>
              <a:t> 47 000 m³ :</a:t>
            </a:r>
            <a:r>
              <a:rPr lang="en-US" sz="1600" b="1" dirty="0" err="1">
                <a:solidFill>
                  <a:srgbClr val="FFFF00"/>
                </a:solidFill>
              </a:rPr>
              <a:t>asti</a:t>
            </a:r>
            <a:endParaRPr lang="en-US" sz="1600" b="1" dirty="0">
              <a:solidFill>
                <a:srgbClr val="FFFF00"/>
              </a:solidFill>
            </a:endParaRPr>
          </a:p>
          <a:p>
            <a:pPr lvl="1"/>
            <a:r>
              <a:rPr lang="fi-FI" sz="1600" dirty="0"/>
              <a:t>prosessihöyryä </a:t>
            </a:r>
            <a:r>
              <a:rPr lang="fi-FI" sz="1600" b="1" dirty="0" err="1">
                <a:solidFill>
                  <a:srgbClr val="FFFF00"/>
                </a:solidFill>
              </a:rPr>
              <a:t>max</a:t>
            </a:r>
            <a:r>
              <a:rPr lang="fi-FI" sz="1600" b="1" dirty="0">
                <a:solidFill>
                  <a:srgbClr val="FFFF00"/>
                </a:solidFill>
              </a:rPr>
              <a:t>. 75 + 175,2 MW (140 </a:t>
            </a:r>
            <a:r>
              <a:rPr lang="fi-FI" sz="1600" b="1" dirty="0" err="1">
                <a:solidFill>
                  <a:srgbClr val="FFFF00"/>
                </a:solidFill>
              </a:rPr>
              <a:t>bar</a:t>
            </a:r>
            <a:r>
              <a:rPr lang="fi-FI" sz="1600" b="1" dirty="0">
                <a:solidFill>
                  <a:srgbClr val="FFFF00"/>
                </a:solidFill>
              </a:rPr>
              <a:t>)</a:t>
            </a:r>
          </a:p>
          <a:p>
            <a:pPr lvl="1"/>
            <a:r>
              <a:rPr lang="fi-FI" sz="1600" dirty="0"/>
              <a:t>kaukolämpö </a:t>
            </a:r>
            <a:r>
              <a:rPr lang="fi-FI" sz="1600" b="1" dirty="0">
                <a:solidFill>
                  <a:srgbClr val="FFFF00"/>
                </a:solidFill>
              </a:rPr>
              <a:t>80 + 40 MW</a:t>
            </a:r>
          </a:p>
          <a:p>
            <a:r>
              <a:rPr lang="fi-FI" sz="2000" dirty="0"/>
              <a:t>nykyaikaiset rakennukset, joita voidaan tarvittaessa muuntaa eri käyttötarkoituksiin</a:t>
            </a:r>
            <a:br>
              <a:rPr lang="fi-FI" sz="2000" dirty="0"/>
            </a:br>
            <a:r>
              <a:rPr lang="fi-FI" sz="2000" dirty="0"/>
              <a:t> </a:t>
            </a:r>
            <a:r>
              <a:rPr lang="fi-FI" sz="2000" b="1" dirty="0">
                <a:solidFill>
                  <a:srgbClr val="FFFF00"/>
                </a:solidFill>
              </a:rPr>
              <a:t>18 rakennusta, 100 000 m²</a:t>
            </a:r>
          </a:p>
          <a:p>
            <a:endParaRPr lang="fi-FI" sz="2000" dirty="0"/>
          </a:p>
        </p:txBody>
      </p:sp>
      <p:sp>
        <p:nvSpPr>
          <p:cNvPr id="5" name="Footer Placeholder 4">
            <a:extLst>
              <a:ext uri="{FF2B5EF4-FFF2-40B4-BE49-F238E27FC236}">
                <a16:creationId xmlns:a16="http://schemas.microsoft.com/office/drawing/2014/main" id="{9CC9A3D9-63BD-4897-9A4E-259A465FD57B}"/>
              </a:ext>
            </a:extLst>
          </p:cNvPr>
          <p:cNvSpPr>
            <a:spLocks noGrp="1"/>
          </p:cNvSpPr>
          <p:nvPr>
            <p:ph type="ftr" sz="quarter" idx="11"/>
          </p:nvPr>
        </p:nvSpPr>
        <p:spPr>
          <a:xfrm>
            <a:off x="841248" y="6356350"/>
            <a:ext cx="3276273"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kiertotalousamk.fi</a:t>
            </a:r>
          </a:p>
        </p:txBody>
      </p:sp>
    </p:spTree>
    <p:extLst>
      <p:ext uri="{BB962C8B-B14F-4D97-AF65-F5344CB8AC3E}">
        <p14:creationId xmlns:p14="http://schemas.microsoft.com/office/powerpoint/2010/main" val="6503359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9D4AAE0-D648-4923-BF68-9DB03EDB44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56362" y="3920047"/>
            <a:ext cx="8535638" cy="2959268"/>
          </a:xfrm>
          <a:prstGeom prst="rect">
            <a:avLst/>
          </a:prstGeom>
        </p:spPr>
      </p:pic>
      <p:pic>
        <p:nvPicPr>
          <p:cNvPr id="11" name="Content Placeholder 10">
            <a:extLst>
              <a:ext uri="{FF2B5EF4-FFF2-40B4-BE49-F238E27FC236}">
                <a16:creationId xmlns:a16="http://schemas.microsoft.com/office/drawing/2014/main" id="{FB33BBBA-CC7C-4C7A-8060-D557D26A0D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5981487" y="0"/>
            <a:ext cx="6210513" cy="3920047"/>
          </a:xfrm>
          <a:prstGeom prst="rect">
            <a:avLst/>
          </a:prstGeom>
        </p:spPr>
      </p:pic>
      <p:sp>
        <p:nvSpPr>
          <p:cNvPr id="19" name="Freeform: Shape 1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2002FC-79BF-4D73-8F53-15317E492A23}"/>
              </a:ext>
            </a:extLst>
          </p:cNvPr>
          <p:cNvSpPr>
            <a:spLocks noGrp="1"/>
          </p:cNvSpPr>
          <p:nvPr>
            <p:ph type="title"/>
          </p:nvPr>
        </p:nvSpPr>
        <p:spPr>
          <a:xfrm>
            <a:off x="455880" y="71468"/>
            <a:ext cx="6176895"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Mihin </a:t>
            </a:r>
            <a:r>
              <a:rPr lang="en-US" sz="4400" kern="1200" dirty="0" err="1">
                <a:solidFill>
                  <a:schemeClr val="tx1"/>
                </a:solidFill>
                <a:latin typeface="+mj-lt"/>
                <a:ea typeface="+mj-ea"/>
                <a:cs typeface="+mj-cs"/>
              </a:rPr>
              <a:t>alue</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soveltuu</a:t>
            </a:r>
            <a:endParaRPr lang="en-US" sz="4400" kern="1200" dirty="0">
              <a:solidFill>
                <a:schemeClr val="tx1"/>
              </a:solidFill>
              <a:latin typeface="+mj-lt"/>
              <a:ea typeface="+mj-ea"/>
              <a:cs typeface="+mj-cs"/>
            </a:endParaRPr>
          </a:p>
        </p:txBody>
      </p:sp>
      <p:sp>
        <p:nvSpPr>
          <p:cNvPr id="16" name="Content Placeholder 15">
            <a:extLst>
              <a:ext uri="{FF2B5EF4-FFF2-40B4-BE49-F238E27FC236}">
                <a16:creationId xmlns:a16="http://schemas.microsoft.com/office/drawing/2014/main" id="{020B6A68-6C03-4164-8221-A2E6AD859AFB}"/>
              </a:ext>
            </a:extLst>
          </p:cNvPr>
          <p:cNvSpPr>
            <a:spLocks noGrp="1"/>
          </p:cNvSpPr>
          <p:nvPr>
            <p:ph sz="half" idx="1"/>
          </p:nvPr>
        </p:nvSpPr>
        <p:spPr>
          <a:xfrm>
            <a:off x="224421" y="1541099"/>
            <a:ext cx="5988526" cy="4154361"/>
          </a:xfrm>
        </p:spPr>
        <p:txBody>
          <a:bodyPr vert="horz" lIns="91440" tIns="45720" rIns="91440" bIns="45720" rtlCol="0">
            <a:normAutofit/>
          </a:bodyPr>
          <a:lstStyle/>
          <a:p>
            <a:pPr marL="0" indent="0">
              <a:buNone/>
            </a:pPr>
            <a:r>
              <a:rPr lang="fi-FI" dirty="0"/>
              <a:t>Alueen infrastruktuuri mahdollistaa</a:t>
            </a:r>
          </a:p>
          <a:p>
            <a:pPr lvl="1"/>
            <a:r>
              <a:rPr lang="fi-FI" sz="2000" dirty="0"/>
              <a:t>Energiaa ja tilaa vaativat prosessit</a:t>
            </a:r>
            <a:endParaRPr lang="en-US" sz="2000" dirty="0"/>
          </a:p>
          <a:p>
            <a:pPr lvl="1"/>
            <a:r>
              <a:rPr lang="en-US" sz="2000" dirty="0" err="1"/>
              <a:t>Vesien</a:t>
            </a:r>
            <a:r>
              <a:rPr lang="en-US" sz="2000" dirty="0"/>
              <a:t> </a:t>
            </a:r>
            <a:r>
              <a:rPr lang="en-US" sz="2000" dirty="0" err="1"/>
              <a:t>käsittelyä</a:t>
            </a:r>
            <a:r>
              <a:rPr lang="en-US" sz="2000" dirty="0"/>
              <a:t> </a:t>
            </a:r>
            <a:r>
              <a:rPr lang="en-US" sz="2000" dirty="0" err="1"/>
              <a:t>vaativat</a:t>
            </a:r>
            <a:r>
              <a:rPr lang="en-US" sz="2000" dirty="0"/>
              <a:t> </a:t>
            </a:r>
            <a:r>
              <a:rPr lang="en-US" sz="2000" dirty="0" err="1"/>
              <a:t>prosessit</a:t>
            </a:r>
            <a:endParaRPr lang="en-US" sz="2000" dirty="0"/>
          </a:p>
          <a:p>
            <a:pPr lvl="1"/>
            <a:r>
              <a:rPr lang="fi-FI" sz="2000" dirty="0"/>
              <a:t>Tilaa vaativat logistiset operaatiot</a:t>
            </a:r>
            <a:endParaRPr lang="en-US" sz="2000" b="1" dirty="0">
              <a:solidFill>
                <a:srgbClr val="FFFF00"/>
              </a:solidFill>
            </a:endParaRPr>
          </a:p>
          <a:p>
            <a:pPr lvl="1"/>
            <a:r>
              <a:rPr lang="fi-FI" sz="2000" b="1" dirty="0">
                <a:solidFill>
                  <a:srgbClr val="FFFF00"/>
                </a:solidFill>
              </a:rPr>
              <a:t>Energiatehokkaat palvelinkeskukset</a:t>
            </a:r>
          </a:p>
          <a:p>
            <a:pPr lvl="1"/>
            <a:r>
              <a:rPr lang="fi-FI" sz="2000" b="1" dirty="0">
                <a:solidFill>
                  <a:srgbClr val="FFFF00"/>
                </a:solidFill>
              </a:rPr>
              <a:t>Bioetanolituotannon</a:t>
            </a:r>
            <a:r>
              <a:rPr lang="fi-FI" sz="2000" dirty="0"/>
              <a:t> (korkeapainehöyryä voimakattilalta ja sahanpurua läheiseltä sahalta)</a:t>
            </a:r>
            <a:endParaRPr lang="fi-FI" sz="2000" b="1" dirty="0">
              <a:solidFill>
                <a:srgbClr val="FFFF00"/>
              </a:solidFill>
            </a:endParaRPr>
          </a:p>
          <a:p>
            <a:endParaRPr lang="fi-FI" sz="2000" dirty="0"/>
          </a:p>
        </p:txBody>
      </p:sp>
      <p:sp>
        <p:nvSpPr>
          <p:cNvPr id="5" name="Footer Placeholder 4">
            <a:extLst>
              <a:ext uri="{FF2B5EF4-FFF2-40B4-BE49-F238E27FC236}">
                <a16:creationId xmlns:a16="http://schemas.microsoft.com/office/drawing/2014/main" id="{9CC9A3D9-63BD-4897-9A4E-259A465FD57B}"/>
              </a:ext>
            </a:extLst>
          </p:cNvPr>
          <p:cNvSpPr>
            <a:spLocks noGrp="1"/>
          </p:cNvSpPr>
          <p:nvPr>
            <p:ph type="ftr" sz="quarter" idx="11"/>
          </p:nvPr>
        </p:nvSpPr>
        <p:spPr>
          <a:xfrm>
            <a:off x="841248" y="6356350"/>
            <a:ext cx="3276273" cy="365125"/>
          </a:xfrm>
        </p:spPr>
        <p:txBody>
          <a:bodyPr vert="horz" lIns="91440" tIns="45720" rIns="91440" bIns="45720" rtlCol="0" anchor="ctr">
            <a:normAutofit/>
          </a:bodyPr>
          <a:lstStyle/>
          <a:p>
            <a:pPr algn="l">
              <a:spcAft>
                <a:spcPts val="600"/>
              </a:spcAft>
            </a:pPr>
            <a:r>
              <a:rPr lang="en-US" kern="1200" dirty="0">
                <a:solidFill>
                  <a:schemeClr val="tx1">
                    <a:alpha val="80000"/>
                  </a:schemeClr>
                </a:solidFill>
                <a:latin typeface="+mn-lt"/>
                <a:ea typeface="+mn-ea"/>
                <a:cs typeface="+mn-cs"/>
              </a:rPr>
              <a:t>kiertotalousamk.fi</a:t>
            </a:r>
          </a:p>
        </p:txBody>
      </p:sp>
      <p:sp>
        <p:nvSpPr>
          <p:cNvPr id="3" name="Rectangle 2">
            <a:extLst>
              <a:ext uri="{FF2B5EF4-FFF2-40B4-BE49-F238E27FC236}">
                <a16:creationId xmlns:a16="http://schemas.microsoft.com/office/drawing/2014/main" id="{B5D09343-2BB3-4660-875D-654EBDC7C487}"/>
              </a:ext>
            </a:extLst>
          </p:cNvPr>
          <p:cNvSpPr/>
          <p:nvPr/>
        </p:nvSpPr>
        <p:spPr>
          <a:xfrm>
            <a:off x="8482692" y="6667858"/>
            <a:ext cx="10058401" cy="261610"/>
          </a:xfrm>
          <a:prstGeom prst="rect">
            <a:avLst/>
          </a:prstGeom>
        </p:spPr>
        <p:txBody>
          <a:bodyPr wrap="square">
            <a:spAutoFit/>
          </a:bodyPr>
          <a:lstStyle/>
          <a:p>
            <a:r>
              <a:rPr lang="fi-FI" sz="1100" dirty="0" err="1">
                <a:solidFill>
                  <a:schemeClr val="bg1"/>
                </a:solidFill>
              </a:rPr>
              <a:t>Cellunolix</a:t>
            </a:r>
            <a:r>
              <a:rPr lang="fi-FI" sz="1100" dirty="0">
                <a:solidFill>
                  <a:schemeClr val="bg1"/>
                </a:solidFill>
              </a:rPr>
              <a:t>® biojalostamo, Metsäakatemia 17.5.2019 St1 Oy</a:t>
            </a:r>
          </a:p>
        </p:txBody>
      </p:sp>
    </p:spTree>
    <p:extLst>
      <p:ext uri="{BB962C8B-B14F-4D97-AF65-F5344CB8AC3E}">
        <p14:creationId xmlns:p14="http://schemas.microsoft.com/office/powerpoint/2010/main" val="203102193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588A414-617F-4601-9AE3-621229A34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6" y="435547"/>
            <a:ext cx="6737283" cy="6182357"/>
          </a:xfrm>
          <a:custGeom>
            <a:avLst/>
            <a:gdLst>
              <a:gd name="connsiteX0" fmla="*/ 3069308 w 6737283"/>
              <a:gd name="connsiteY0" fmla="*/ 4700856 h 6182357"/>
              <a:gd name="connsiteX1" fmla="*/ 3741219 w 6737283"/>
              <a:gd name="connsiteY1" fmla="*/ 4700856 h 6182357"/>
              <a:gd name="connsiteX2" fmla="*/ 3772851 w 6737283"/>
              <a:gd name="connsiteY2" fmla="*/ 4705057 h 6182357"/>
              <a:gd name="connsiteX3" fmla="*/ 3794606 w 6737283"/>
              <a:gd name="connsiteY3" fmla="*/ 4714179 h 6182357"/>
              <a:gd name="connsiteX4" fmla="*/ 3781311 w 6737283"/>
              <a:gd name="connsiteY4" fmla="*/ 4737174 h 6182357"/>
              <a:gd name="connsiteX5" fmla="*/ 3310253 w 6737283"/>
              <a:gd name="connsiteY5" fmla="*/ 5551879 h 6182357"/>
              <a:gd name="connsiteX6" fmla="*/ 3029608 w 6737283"/>
              <a:gd name="connsiteY6" fmla="*/ 5714986 h 6182357"/>
              <a:gd name="connsiteX7" fmla="*/ 2804018 w 6737283"/>
              <a:gd name="connsiteY7" fmla="*/ 5714986 h 6182357"/>
              <a:gd name="connsiteX8" fmla="*/ 2777702 w 6737283"/>
              <a:gd name="connsiteY8" fmla="*/ 5714986 h 6182357"/>
              <a:gd name="connsiteX9" fmla="*/ 2752590 w 6737283"/>
              <a:gd name="connsiteY9" fmla="*/ 5671743 h 6182357"/>
              <a:gd name="connsiteX10" fmla="*/ 2629591 w 6737283"/>
              <a:gd name="connsiteY10" fmla="*/ 5459928 h 6182357"/>
              <a:gd name="connsiteX11" fmla="*/ 2629591 w 6737283"/>
              <a:gd name="connsiteY11" fmla="*/ 5341369 h 6182357"/>
              <a:gd name="connsiteX12" fmla="*/ 2966273 w 6737283"/>
              <a:gd name="connsiteY12" fmla="*/ 4761581 h 6182357"/>
              <a:gd name="connsiteX13" fmla="*/ 3069308 w 6737283"/>
              <a:gd name="connsiteY13" fmla="*/ 4700856 h 6182357"/>
              <a:gd name="connsiteX14" fmla="*/ 1224901 w 6737283"/>
              <a:gd name="connsiteY14" fmla="*/ 1955792 h 6182357"/>
              <a:gd name="connsiteX15" fmla="*/ 3029608 w 6737283"/>
              <a:gd name="connsiteY15" fmla="*/ 1955792 h 6182357"/>
              <a:gd name="connsiteX16" fmla="*/ 3310253 w 6737283"/>
              <a:gd name="connsiteY16" fmla="*/ 2118897 h 6182357"/>
              <a:gd name="connsiteX17" fmla="*/ 4210658 w 6737283"/>
              <a:gd name="connsiteY17" fmla="*/ 3676167 h 6182357"/>
              <a:gd name="connsiteX18" fmla="*/ 4210658 w 6737283"/>
              <a:gd name="connsiteY18" fmla="*/ 3994611 h 6182357"/>
              <a:gd name="connsiteX19" fmla="*/ 3876332 w 6737283"/>
              <a:gd name="connsiteY19" fmla="*/ 4572836 h 6182357"/>
              <a:gd name="connsiteX20" fmla="*/ 3848155 w 6737283"/>
              <a:gd name="connsiteY20" fmla="*/ 4621566 h 6182357"/>
              <a:gd name="connsiteX21" fmla="*/ 3849147 w 6737283"/>
              <a:gd name="connsiteY21" fmla="*/ 4621982 h 6182357"/>
              <a:gd name="connsiteX22" fmla="*/ 3898871 w 6737283"/>
              <a:gd name="connsiteY22" fmla="*/ 4672132 h 6182357"/>
              <a:gd name="connsiteX23" fmla="*/ 4277007 w 6737283"/>
              <a:gd name="connsiteY23" fmla="*/ 5326128 h 6182357"/>
              <a:gd name="connsiteX24" fmla="*/ 4277007 w 6737283"/>
              <a:gd name="connsiteY24" fmla="*/ 5459864 h 6182357"/>
              <a:gd name="connsiteX25" fmla="*/ 3898871 w 6737283"/>
              <a:gd name="connsiteY25" fmla="*/ 6113858 h 6182357"/>
              <a:gd name="connsiteX26" fmla="*/ 3781008 w 6737283"/>
              <a:gd name="connsiteY26" fmla="*/ 6182357 h 6182357"/>
              <a:gd name="connsiteX27" fmla="*/ 3023097 w 6737283"/>
              <a:gd name="connsiteY27" fmla="*/ 6182357 h 6182357"/>
              <a:gd name="connsiteX28" fmla="*/ 2906873 w 6737283"/>
              <a:gd name="connsiteY28" fmla="*/ 6113858 h 6182357"/>
              <a:gd name="connsiteX29" fmla="*/ 2703171 w 6737283"/>
              <a:gd name="connsiteY29" fmla="*/ 5763071 h 6182357"/>
              <a:gd name="connsiteX30" fmla="*/ 2680160 w 6737283"/>
              <a:gd name="connsiteY30" fmla="*/ 5723442 h 6182357"/>
              <a:gd name="connsiteX31" fmla="*/ 2698266 w 6737283"/>
              <a:gd name="connsiteY31" fmla="*/ 5723442 h 6182357"/>
              <a:gd name="connsiteX32" fmla="*/ 2783847 w 6737283"/>
              <a:gd name="connsiteY32" fmla="*/ 5723442 h 6182357"/>
              <a:gd name="connsiteX33" fmla="*/ 2821024 w 6737283"/>
              <a:gd name="connsiteY33" fmla="*/ 5787465 h 6182357"/>
              <a:gd name="connsiteX34" fmla="*/ 2963061 w 6737283"/>
              <a:gd name="connsiteY34" fmla="*/ 6032063 h 6182357"/>
              <a:gd name="connsiteX35" fmla="*/ 3066098 w 6737283"/>
              <a:gd name="connsiteY35" fmla="*/ 6092789 h 6182357"/>
              <a:gd name="connsiteX36" fmla="*/ 3738009 w 6737283"/>
              <a:gd name="connsiteY36" fmla="*/ 6092789 h 6182357"/>
              <a:gd name="connsiteX37" fmla="*/ 3842495 w 6737283"/>
              <a:gd name="connsiteY37" fmla="*/ 6032063 h 6182357"/>
              <a:gd name="connsiteX38" fmla="*/ 4177725 w 6737283"/>
              <a:gd name="connsiteY38" fmla="*/ 5452277 h 6182357"/>
              <a:gd name="connsiteX39" fmla="*/ 4177725 w 6737283"/>
              <a:gd name="connsiteY39" fmla="*/ 5333715 h 6182357"/>
              <a:gd name="connsiteX40" fmla="*/ 3842495 w 6737283"/>
              <a:gd name="connsiteY40" fmla="*/ 4753929 h 6182357"/>
              <a:gd name="connsiteX41" fmla="*/ 3798415 w 6737283"/>
              <a:gd name="connsiteY41" fmla="*/ 4709469 h 6182357"/>
              <a:gd name="connsiteX42" fmla="*/ 3793314 w 6737283"/>
              <a:gd name="connsiteY42" fmla="*/ 4707332 h 6182357"/>
              <a:gd name="connsiteX43" fmla="*/ 3820658 w 6737283"/>
              <a:gd name="connsiteY43" fmla="*/ 4660042 h 6182357"/>
              <a:gd name="connsiteX44" fmla="*/ 3840992 w 6737283"/>
              <a:gd name="connsiteY44" fmla="*/ 4624871 h 6182357"/>
              <a:gd name="connsiteX45" fmla="*/ 3819901 w 6737283"/>
              <a:gd name="connsiteY45" fmla="*/ 4616027 h 6182357"/>
              <a:gd name="connsiteX46" fmla="*/ 3784220 w 6737283"/>
              <a:gd name="connsiteY46" fmla="*/ 4611287 h 6182357"/>
              <a:gd name="connsiteX47" fmla="*/ 3026308 w 6737283"/>
              <a:gd name="connsiteY47" fmla="*/ 4611287 h 6182357"/>
              <a:gd name="connsiteX48" fmla="*/ 2910085 w 6737283"/>
              <a:gd name="connsiteY48" fmla="*/ 4679784 h 6182357"/>
              <a:gd name="connsiteX49" fmla="*/ 2530311 w 6737283"/>
              <a:gd name="connsiteY49" fmla="*/ 5333780 h 6182357"/>
              <a:gd name="connsiteX50" fmla="*/ 2530311 w 6737283"/>
              <a:gd name="connsiteY50" fmla="*/ 5467516 h 6182357"/>
              <a:gd name="connsiteX51" fmla="*/ 2655665 w 6737283"/>
              <a:gd name="connsiteY51" fmla="*/ 5683385 h 6182357"/>
              <a:gd name="connsiteX52" fmla="*/ 2674016 w 6737283"/>
              <a:gd name="connsiteY52" fmla="*/ 5714986 h 6182357"/>
              <a:gd name="connsiteX53" fmla="*/ 2589006 w 6737283"/>
              <a:gd name="connsiteY53" fmla="*/ 5714986 h 6182357"/>
              <a:gd name="connsiteX54" fmla="*/ 1224901 w 6737283"/>
              <a:gd name="connsiteY54" fmla="*/ 5714986 h 6182357"/>
              <a:gd name="connsiteX55" fmla="*/ 948152 w 6737283"/>
              <a:gd name="connsiteY55" fmla="*/ 5551879 h 6182357"/>
              <a:gd name="connsiteX56" fmla="*/ 43852 w 6737283"/>
              <a:gd name="connsiteY56" fmla="*/ 3994611 h 6182357"/>
              <a:gd name="connsiteX57" fmla="*/ 43852 w 6737283"/>
              <a:gd name="connsiteY57" fmla="*/ 3676167 h 6182357"/>
              <a:gd name="connsiteX58" fmla="*/ 948152 w 6737283"/>
              <a:gd name="connsiteY58" fmla="*/ 2118897 h 6182357"/>
              <a:gd name="connsiteX59" fmla="*/ 1224901 w 6737283"/>
              <a:gd name="connsiteY59" fmla="*/ 1955792 h 6182357"/>
              <a:gd name="connsiteX60" fmla="*/ 4371721 w 6737283"/>
              <a:gd name="connsiteY60" fmla="*/ 407983 h 6182357"/>
              <a:gd name="connsiteX61" fmla="*/ 5796147 w 6737283"/>
              <a:gd name="connsiteY61" fmla="*/ 407983 h 6182357"/>
              <a:gd name="connsiteX62" fmla="*/ 5999635 w 6737283"/>
              <a:gd name="connsiteY62" fmla="*/ 524399 h 6182357"/>
              <a:gd name="connsiteX63" fmla="*/ 6711847 w 6737283"/>
              <a:gd name="connsiteY63" fmla="*/ 1779100 h 6182357"/>
              <a:gd name="connsiteX64" fmla="*/ 6711847 w 6737283"/>
              <a:gd name="connsiteY64" fmla="*/ 2020556 h 6182357"/>
              <a:gd name="connsiteX65" fmla="*/ 5999635 w 6737283"/>
              <a:gd name="connsiteY65" fmla="*/ 3275255 h 6182357"/>
              <a:gd name="connsiteX66" fmla="*/ 5796147 w 6737283"/>
              <a:gd name="connsiteY66" fmla="*/ 3391671 h 6182357"/>
              <a:gd name="connsiteX67" fmla="*/ 4371721 w 6737283"/>
              <a:gd name="connsiteY67" fmla="*/ 3391671 h 6182357"/>
              <a:gd name="connsiteX68" fmla="*/ 4168234 w 6737283"/>
              <a:gd name="connsiteY68" fmla="*/ 3275255 h 6182357"/>
              <a:gd name="connsiteX69" fmla="*/ 3456021 w 6737283"/>
              <a:gd name="connsiteY69" fmla="*/ 2020556 h 6182357"/>
              <a:gd name="connsiteX70" fmla="*/ 3456021 w 6737283"/>
              <a:gd name="connsiteY70" fmla="*/ 1779100 h 6182357"/>
              <a:gd name="connsiteX71" fmla="*/ 4168234 w 6737283"/>
              <a:gd name="connsiteY71" fmla="*/ 524399 h 6182357"/>
              <a:gd name="connsiteX72" fmla="*/ 4371721 w 6737283"/>
              <a:gd name="connsiteY72" fmla="*/ 407983 h 6182357"/>
              <a:gd name="connsiteX73" fmla="*/ 2333648 w 6737283"/>
              <a:gd name="connsiteY73" fmla="*/ 0 h 6182357"/>
              <a:gd name="connsiteX74" fmla="*/ 3181225 w 6737283"/>
              <a:gd name="connsiteY74" fmla="*/ 0 h 6182357"/>
              <a:gd name="connsiteX75" fmla="*/ 3302308 w 6737283"/>
              <a:gd name="connsiteY75" fmla="*/ 69272 h 6182357"/>
              <a:gd name="connsiteX76" fmla="*/ 3726096 w 6737283"/>
              <a:gd name="connsiteY76" fmla="*/ 815858 h 6182357"/>
              <a:gd name="connsiteX77" fmla="*/ 3726096 w 6737283"/>
              <a:gd name="connsiteY77" fmla="*/ 959532 h 6182357"/>
              <a:gd name="connsiteX78" fmla="*/ 3302308 w 6737283"/>
              <a:gd name="connsiteY78" fmla="*/ 1706117 h 6182357"/>
              <a:gd name="connsiteX79" fmla="*/ 3181225 w 6737283"/>
              <a:gd name="connsiteY79" fmla="*/ 1775389 h 6182357"/>
              <a:gd name="connsiteX80" fmla="*/ 2333648 w 6737283"/>
              <a:gd name="connsiteY80" fmla="*/ 1775389 h 6182357"/>
              <a:gd name="connsiteX81" fmla="*/ 2212565 w 6737283"/>
              <a:gd name="connsiteY81" fmla="*/ 1706117 h 6182357"/>
              <a:gd name="connsiteX82" fmla="*/ 1788776 w 6737283"/>
              <a:gd name="connsiteY82" fmla="*/ 959532 h 6182357"/>
              <a:gd name="connsiteX83" fmla="*/ 1788776 w 6737283"/>
              <a:gd name="connsiteY83" fmla="*/ 815858 h 6182357"/>
              <a:gd name="connsiteX84" fmla="*/ 2212565 w 6737283"/>
              <a:gd name="connsiteY84" fmla="*/ 69272 h 6182357"/>
              <a:gd name="connsiteX85" fmla="*/ 2333648 w 6737283"/>
              <a:gd name="connsiteY85" fmla="*/ 0 h 618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3" h="6182357">
                <a:moveTo>
                  <a:pt x="3069308" y="4700856"/>
                </a:moveTo>
                <a:cubicBezTo>
                  <a:pt x="3069308" y="4700856"/>
                  <a:pt x="3069308" y="4700856"/>
                  <a:pt x="3741219" y="4700856"/>
                </a:cubicBezTo>
                <a:cubicBezTo>
                  <a:pt x="3752103" y="4700856"/>
                  <a:pt x="3762716" y="4702301"/>
                  <a:pt x="3772851" y="4705057"/>
                </a:cubicBezTo>
                <a:lnTo>
                  <a:pt x="3794606" y="4714179"/>
                </a:lnTo>
                <a:lnTo>
                  <a:pt x="3781311" y="4737174"/>
                </a:lnTo>
                <a:cubicBezTo>
                  <a:pt x="3661094" y="4945091"/>
                  <a:pt x="3507217" y="5211226"/>
                  <a:pt x="3310253" y="5551879"/>
                </a:cubicBezTo>
                <a:cubicBezTo>
                  <a:pt x="3251787" y="5652849"/>
                  <a:pt x="3146543" y="5714986"/>
                  <a:pt x="3029608" y="5714986"/>
                </a:cubicBezTo>
                <a:cubicBezTo>
                  <a:pt x="3029608" y="5714986"/>
                  <a:pt x="3029608" y="5714986"/>
                  <a:pt x="2804018" y="5714986"/>
                </a:cubicBezTo>
                <a:lnTo>
                  <a:pt x="2777702" y="5714986"/>
                </a:lnTo>
                <a:lnTo>
                  <a:pt x="2752590" y="5671743"/>
                </a:lnTo>
                <a:cubicBezTo>
                  <a:pt x="2717624" y="5611527"/>
                  <a:pt x="2676937" y="5541461"/>
                  <a:pt x="2629591" y="5459928"/>
                </a:cubicBezTo>
                <a:cubicBezTo>
                  <a:pt x="2607825" y="5423781"/>
                  <a:pt x="2607825" y="5377515"/>
                  <a:pt x="2629591" y="5341369"/>
                </a:cubicBezTo>
                <a:cubicBezTo>
                  <a:pt x="2629591" y="5341369"/>
                  <a:pt x="2629591" y="5341369"/>
                  <a:pt x="2966273" y="4761581"/>
                </a:cubicBezTo>
                <a:cubicBezTo>
                  <a:pt x="2986591" y="4723990"/>
                  <a:pt x="3027222" y="4700856"/>
                  <a:pt x="3069308" y="4700856"/>
                </a:cubicBezTo>
                <a:close/>
                <a:moveTo>
                  <a:pt x="1224901" y="1955792"/>
                </a:moveTo>
                <a:cubicBezTo>
                  <a:pt x="1224901" y="1955792"/>
                  <a:pt x="1224901" y="1955792"/>
                  <a:pt x="3029608" y="1955792"/>
                </a:cubicBezTo>
                <a:cubicBezTo>
                  <a:pt x="3146543" y="1955792"/>
                  <a:pt x="3251787" y="2017927"/>
                  <a:pt x="3310253" y="2118897"/>
                </a:cubicBezTo>
                <a:cubicBezTo>
                  <a:pt x="3310253" y="2118897"/>
                  <a:pt x="3310253" y="2118897"/>
                  <a:pt x="4210658" y="3676167"/>
                </a:cubicBezTo>
                <a:cubicBezTo>
                  <a:pt x="4269127" y="3773254"/>
                  <a:pt x="4269127" y="3897524"/>
                  <a:pt x="4210658" y="3994611"/>
                </a:cubicBezTo>
                <a:cubicBezTo>
                  <a:pt x="4210658" y="3994611"/>
                  <a:pt x="4210658" y="3994611"/>
                  <a:pt x="3876332" y="4572836"/>
                </a:cubicBezTo>
                <a:lnTo>
                  <a:pt x="3848155" y="4621566"/>
                </a:lnTo>
                <a:lnTo>
                  <a:pt x="3849147" y="4621982"/>
                </a:lnTo>
                <a:cubicBezTo>
                  <a:pt x="3869405" y="4633806"/>
                  <a:pt x="3886592" y="4650930"/>
                  <a:pt x="3898871" y="4672132"/>
                </a:cubicBezTo>
                <a:cubicBezTo>
                  <a:pt x="3898871" y="4672132"/>
                  <a:pt x="3898871" y="4672132"/>
                  <a:pt x="4277007" y="5326128"/>
                </a:cubicBezTo>
                <a:cubicBezTo>
                  <a:pt x="4301562" y="5366901"/>
                  <a:pt x="4301562" y="5419090"/>
                  <a:pt x="4277007" y="5459864"/>
                </a:cubicBezTo>
                <a:cubicBezTo>
                  <a:pt x="4277007" y="5459864"/>
                  <a:pt x="4277007" y="5459864"/>
                  <a:pt x="3898871" y="6113858"/>
                </a:cubicBezTo>
                <a:cubicBezTo>
                  <a:pt x="3874315" y="6156262"/>
                  <a:pt x="3830117" y="6182357"/>
                  <a:pt x="3781008" y="6182357"/>
                </a:cubicBezTo>
                <a:cubicBezTo>
                  <a:pt x="3781008" y="6182357"/>
                  <a:pt x="3781008" y="6182357"/>
                  <a:pt x="3023097" y="6182357"/>
                </a:cubicBezTo>
                <a:cubicBezTo>
                  <a:pt x="2975624" y="6182357"/>
                  <a:pt x="2929791" y="6156262"/>
                  <a:pt x="2906873" y="6113858"/>
                </a:cubicBezTo>
                <a:cubicBezTo>
                  <a:pt x="2906873" y="6113858"/>
                  <a:pt x="2906873" y="6113858"/>
                  <a:pt x="2703171" y="5763071"/>
                </a:cubicBezTo>
                <a:lnTo>
                  <a:pt x="2680160" y="5723442"/>
                </a:lnTo>
                <a:lnTo>
                  <a:pt x="2698266" y="5723442"/>
                </a:lnTo>
                <a:lnTo>
                  <a:pt x="2783847" y="5723442"/>
                </a:lnTo>
                <a:lnTo>
                  <a:pt x="2821024" y="5787465"/>
                </a:lnTo>
                <a:cubicBezTo>
                  <a:pt x="2963061" y="6032063"/>
                  <a:pt x="2963061" y="6032063"/>
                  <a:pt x="2963061" y="6032063"/>
                </a:cubicBezTo>
                <a:cubicBezTo>
                  <a:pt x="2983379" y="6069654"/>
                  <a:pt x="3024013" y="6092789"/>
                  <a:pt x="3066098" y="6092789"/>
                </a:cubicBezTo>
                <a:cubicBezTo>
                  <a:pt x="3738009" y="6092789"/>
                  <a:pt x="3738009" y="6092789"/>
                  <a:pt x="3738009" y="6092789"/>
                </a:cubicBezTo>
                <a:cubicBezTo>
                  <a:pt x="3781544" y="6092789"/>
                  <a:pt x="3820727" y="6069654"/>
                  <a:pt x="3842495" y="6032063"/>
                </a:cubicBezTo>
                <a:cubicBezTo>
                  <a:pt x="4177725" y="5452277"/>
                  <a:pt x="4177725" y="5452277"/>
                  <a:pt x="4177725" y="5452277"/>
                </a:cubicBezTo>
                <a:cubicBezTo>
                  <a:pt x="4199493" y="5416129"/>
                  <a:pt x="4199493" y="5369862"/>
                  <a:pt x="4177725" y="5333715"/>
                </a:cubicBezTo>
                <a:cubicBezTo>
                  <a:pt x="3842495" y="4753929"/>
                  <a:pt x="3842495" y="4753929"/>
                  <a:pt x="3842495" y="4753929"/>
                </a:cubicBezTo>
                <a:cubicBezTo>
                  <a:pt x="3831611" y="4735132"/>
                  <a:pt x="3816373" y="4719950"/>
                  <a:pt x="3798415" y="4709469"/>
                </a:cubicBezTo>
                <a:lnTo>
                  <a:pt x="3793314" y="4707332"/>
                </a:lnTo>
                <a:lnTo>
                  <a:pt x="3820658" y="4660042"/>
                </a:lnTo>
                <a:lnTo>
                  <a:pt x="3840992" y="4624871"/>
                </a:lnTo>
                <a:lnTo>
                  <a:pt x="3819901" y="4616027"/>
                </a:lnTo>
                <a:cubicBezTo>
                  <a:pt x="3808467" y="4612917"/>
                  <a:pt x="3796497" y="4611287"/>
                  <a:pt x="3784220" y="4611287"/>
                </a:cubicBezTo>
                <a:cubicBezTo>
                  <a:pt x="3026308" y="4611287"/>
                  <a:pt x="3026308" y="4611287"/>
                  <a:pt x="3026308" y="4611287"/>
                </a:cubicBezTo>
                <a:cubicBezTo>
                  <a:pt x="2978837" y="4611287"/>
                  <a:pt x="2933002" y="4637381"/>
                  <a:pt x="2910085" y="4679784"/>
                </a:cubicBezTo>
                <a:cubicBezTo>
                  <a:pt x="2530311" y="5333780"/>
                  <a:pt x="2530311" y="5333780"/>
                  <a:pt x="2530311" y="5333780"/>
                </a:cubicBezTo>
                <a:cubicBezTo>
                  <a:pt x="2505755" y="5374553"/>
                  <a:pt x="2505755" y="5426742"/>
                  <a:pt x="2530311" y="5467516"/>
                </a:cubicBezTo>
                <a:cubicBezTo>
                  <a:pt x="2577782" y="5549264"/>
                  <a:pt x="2619319" y="5620796"/>
                  <a:pt x="2655665" y="5683385"/>
                </a:cubicBezTo>
                <a:lnTo>
                  <a:pt x="2674016" y="5714986"/>
                </a:lnTo>
                <a:lnTo>
                  <a:pt x="2589006" y="5714986"/>
                </a:lnTo>
                <a:cubicBezTo>
                  <a:pt x="2324645" y="5714986"/>
                  <a:pt x="1901667" y="5714986"/>
                  <a:pt x="1224901" y="5714986"/>
                </a:cubicBezTo>
                <a:cubicBezTo>
                  <a:pt x="1111864" y="5714986"/>
                  <a:pt x="1002723" y="5652849"/>
                  <a:pt x="948152" y="5551879"/>
                </a:cubicBezTo>
                <a:cubicBezTo>
                  <a:pt x="948152" y="5551879"/>
                  <a:pt x="948152" y="5551879"/>
                  <a:pt x="43852" y="3994611"/>
                </a:cubicBezTo>
                <a:cubicBezTo>
                  <a:pt x="-14617" y="3897524"/>
                  <a:pt x="-14617" y="3773254"/>
                  <a:pt x="43852" y="3676167"/>
                </a:cubicBezTo>
                <a:cubicBezTo>
                  <a:pt x="43852" y="3676167"/>
                  <a:pt x="43852" y="3676167"/>
                  <a:pt x="948152" y="2118897"/>
                </a:cubicBezTo>
                <a:cubicBezTo>
                  <a:pt x="1002723" y="2017927"/>
                  <a:pt x="1111864" y="1955792"/>
                  <a:pt x="1224901" y="1955792"/>
                </a:cubicBezTo>
                <a:close/>
                <a:moveTo>
                  <a:pt x="4371721" y="407983"/>
                </a:moveTo>
                <a:cubicBezTo>
                  <a:pt x="5796147" y="407983"/>
                  <a:pt x="5796147" y="407983"/>
                  <a:pt x="5796147" y="407983"/>
                </a:cubicBezTo>
                <a:cubicBezTo>
                  <a:pt x="5868215" y="407983"/>
                  <a:pt x="5961482" y="459723"/>
                  <a:pt x="5999635" y="524399"/>
                </a:cubicBezTo>
                <a:cubicBezTo>
                  <a:pt x="6711847" y="1779100"/>
                  <a:pt x="6711847" y="1779100"/>
                  <a:pt x="6711847" y="1779100"/>
                </a:cubicBezTo>
                <a:cubicBezTo>
                  <a:pt x="6745762" y="1848087"/>
                  <a:pt x="6745762" y="1951567"/>
                  <a:pt x="6711847" y="2020556"/>
                </a:cubicBezTo>
                <a:cubicBezTo>
                  <a:pt x="5999635" y="3275255"/>
                  <a:pt x="5999635" y="3275255"/>
                  <a:pt x="5999635" y="3275255"/>
                </a:cubicBezTo>
                <a:cubicBezTo>
                  <a:pt x="5961482" y="3339932"/>
                  <a:pt x="5868215" y="3391671"/>
                  <a:pt x="5796147" y="3391671"/>
                </a:cubicBezTo>
                <a:lnTo>
                  <a:pt x="4371721" y="3391671"/>
                </a:lnTo>
                <a:cubicBezTo>
                  <a:pt x="4295414" y="3391671"/>
                  <a:pt x="4202149" y="3339932"/>
                  <a:pt x="4168234" y="3275255"/>
                </a:cubicBezTo>
                <a:cubicBezTo>
                  <a:pt x="3456021" y="2020556"/>
                  <a:pt x="3456021" y="2020556"/>
                  <a:pt x="3456021" y="2020556"/>
                </a:cubicBezTo>
                <a:cubicBezTo>
                  <a:pt x="3417866" y="1951567"/>
                  <a:pt x="3417866" y="1848087"/>
                  <a:pt x="3456021" y="1779100"/>
                </a:cubicBezTo>
                <a:cubicBezTo>
                  <a:pt x="4168234" y="524399"/>
                  <a:pt x="4168234" y="524399"/>
                  <a:pt x="4168234" y="524399"/>
                </a:cubicBezTo>
                <a:cubicBezTo>
                  <a:pt x="4202149" y="459723"/>
                  <a:pt x="4295414" y="407983"/>
                  <a:pt x="4371721" y="407983"/>
                </a:cubicBezTo>
                <a:close/>
                <a:moveTo>
                  <a:pt x="2333648" y="0"/>
                </a:moveTo>
                <a:cubicBezTo>
                  <a:pt x="3181225" y="0"/>
                  <a:pt x="3181225" y="0"/>
                  <a:pt x="3181225" y="0"/>
                </a:cubicBezTo>
                <a:cubicBezTo>
                  <a:pt x="3224109" y="0"/>
                  <a:pt x="3279606" y="30787"/>
                  <a:pt x="3302308" y="69272"/>
                </a:cubicBezTo>
                <a:cubicBezTo>
                  <a:pt x="3726096" y="815858"/>
                  <a:pt x="3726096" y="815858"/>
                  <a:pt x="3726096" y="815858"/>
                </a:cubicBezTo>
                <a:cubicBezTo>
                  <a:pt x="3746277" y="856908"/>
                  <a:pt x="3746277" y="918482"/>
                  <a:pt x="3726096" y="959532"/>
                </a:cubicBezTo>
                <a:cubicBezTo>
                  <a:pt x="3302308" y="1706117"/>
                  <a:pt x="3302308" y="1706117"/>
                  <a:pt x="3302308" y="1706117"/>
                </a:cubicBezTo>
                <a:cubicBezTo>
                  <a:pt x="3279606" y="1744603"/>
                  <a:pt x="3224109" y="1775389"/>
                  <a:pt x="3181225" y="1775389"/>
                </a:cubicBezTo>
                <a:lnTo>
                  <a:pt x="2333648" y="1775389"/>
                </a:lnTo>
                <a:cubicBezTo>
                  <a:pt x="2288242" y="1775389"/>
                  <a:pt x="2232746" y="1744603"/>
                  <a:pt x="2212565" y="1706117"/>
                </a:cubicBezTo>
                <a:cubicBezTo>
                  <a:pt x="1788776" y="959532"/>
                  <a:pt x="1788776" y="959532"/>
                  <a:pt x="1788776" y="959532"/>
                </a:cubicBezTo>
                <a:cubicBezTo>
                  <a:pt x="1766073" y="918482"/>
                  <a:pt x="1766073" y="856908"/>
                  <a:pt x="1788776" y="815858"/>
                </a:cubicBezTo>
                <a:cubicBezTo>
                  <a:pt x="2212565" y="69272"/>
                  <a:pt x="2212565" y="69272"/>
                  <a:pt x="2212565" y="69272"/>
                </a:cubicBezTo>
                <a:cubicBezTo>
                  <a:pt x="2232746" y="30787"/>
                  <a:pt x="2288242" y="0"/>
                  <a:pt x="233364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66DA7F7D-C63C-4028-96EE-EDCA023DAE30}"/>
              </a:ext>
            </a:extLst>
          </p:cNvPr>
          <p:cNvSpPr>
            <a:spLocks noGrp="1"/>
          </p:cNvSpPr>
          <p:nvPr>
            <p:ph type="title"/>
          </p:nvPr>
        </p:nvSpPr>
        <p:spPr>
          <a:xfrm>
            <a:off x="4937760" y="3995271"/>
            <a:ext cx="6757415" cy="1945502"/>
          </a:xfrm>
        </p:spPr>
        <p:txBody>
          <a:bodyPr vert="horz" lIns="91440" tIns="45720" rIns="91440" bIns="45720" rtlCol="0" anchor="t">
            <a:normAutofit/>
          </a:bodyPr>
          <a:lstStyle/>
          <a:p>
            <a:pPr algn="r"/>
            <a:r>
              <a:rPr lang="en-US" sz="8000" dirty="0" err="1">
                <a:latin typeface="+mj-lt"/>
                <a:ea typeface="+mj-ea"/>
                <a:cs typeface="+mj-cs"/>
              </a:rPr>
              <a:t>Tulevaisuus</a:t>
            </a:r>
            <a:endParaRPr lang="en-US" sz="8000" dirty="0">
              <a:latin typeface="+mj-lt"/>
              <a:ea typeface="+mj-ea"/>
              <a:cs typeface="+mj-cs"/>
            </a:endParaRPr>
          </a:p>
        </p:txBody>
      </p:sp>
      <p:sp>
        <p:nvSpPr>
          <p:cNvPr id="5" name="Footer Placeholder 4">
            <a:extLst>
              <a:ext uri="{FF2B5EF4-FFF2-40B4-BE49-F238E27FC236}">
                <a16:creationId xmlns:a16="http://schemas.microsoft.com/office/drawing/2014/main" id="{8B165A97-1E57-49DF-A526-A287F29C1C6A}"/>
              </a:ext>
            </a:extLst>
          </p:cNvPr>
          <p:cNvSpPr>
            <a:spLocks noGrp="1"/>
          </p:cNvSpPr>
          <p:nvPr>
            <p:ph type="ftr" sz="quarter" idx="11"/>
          </p:nvPr>
        </p:nvSpPr>
        <p:spPr>
          <a:xfrm>
            <a:off x="7516368" y="384048"/>
            <a:ext cx="4178805" cy="365125"/>
          </a:xfrm>
        </p:spPr>
        <p:txBody>
          <a:bodyPr vert="horz" lIns="91440" tIns="45720" rIns="91440" bIns="45720" rtlCol="0" anchor="ctr">
            <a:normAutofit/>
          </a:bodyPr>
          <a:lstStyle/>
          <a:p>
            <a:pPr algn="r">
              <a:spcAft>
                <a:spcPts val="600"/>
              </a:spcAft>
            </a:pPr>
            <a:r>
              <a:rPr lang="en-US" sz="1100" kern="1200">
                <a:solidFill>
                  <a:schemeClr val="tx1">
                    <a:alpha val="80000"/>
                  </a:schemeClr>
                </a:solidFill>
                <a:latin typeface="+mn-lt"/>
                <a:ea typeface="+mn-ea"/>
                <a:cs typeface="+mn-cs"/>
              </a:rPr>
              <a:t>kiertotalousamk.fi</a:t>
            </a:r>
          </a:p>
        </p:txBody>
      </p:sp>
      <p:pic>
        <p:nvPicPr>
          <p:cNvPr id="7" name="Online Media 5" title="World Ideas in  Smart Energy">
            <a:hlinkClick r:id="" action="ppaction://media"/>
            <a:extLst>
              <a:ext uri="{FF2B5EF4-FFF2-40B4-BE49-F238E27FC236}">
                <a16:creationId xmlns:a16="http://schemas.microsoft.com/office/drawing/2014/main" id="{BC7A0581-3095-471D-A6BC-759461A00F50}"/>
              </a:ext>
            </a:extLst>
          </p:cNvPr>
          <p:cNvPicPr>
            <a:picLocks noGrp="1" noRot="1" noChangeAspect="1"/>
          </p:cNvPicPr>
          <p:nvPr>
            <p:ph sz="half" idx="1"/>
            <a:videoFile r:link="rId1"/>
          </p:nvPr>
        </p:nvPicPr>
        <p:blipFill>
          <a:blip r:embed="rId3"/>
          <a:stretch>
            <a:fillRect/>
          </a:stretch>
        </p:blipFill>
        <p:spPr>
          <a:xfrm>
            <a:off x="2686985" y="885832"/>
            <a:ext cx="1428903" cy="803757"/>
          </a:xfrm>
          <a:prstGeom prst="rect">
            <a:avLst/>
          </a:prstGeom>
        </p:spPr>
      </p:pic>
      <p:pic>
        <p:nvPicPr>
          <p:cNvPr id="8" name="Picture 2">
            <a:extLst>
              <a:ext uri="{FF2B5EF4-FFF2-40B4-BE49-F238E27FC236}">
                <a16:creationId xmlns:a16="http://schemas.microsoft.com/office/drawing/2014/main" id="{48AB3C4D-20D9-40A9-9360-59649DEF30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4147" y="3115216"/>
            <a:ext cx="3421992" cy="2053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2292252A-2309-4D8A-A745-4BE5BE3BA9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7477" y="1462658"/>
            <a:ext cx="2135083" cy="174543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a:extLst>
              <a:ext uri="{FF2B5EF4-FFF2-40B4-BE49-F238E27FC236}">
                <a16:creationId xmlns:a16="http://schemas.microsoft.com/office/drawing/2014/main" id="{F362EEB1-28C4-4B55-A50F-505D00698B3E}"/>
              </a:ext>
            </a:extLst>
          </p:cNvPr>
          <p:cNvSpPr txBox="1">
            <a:spLocks/>
          </p:cNvSpPr>
          <p:nvPr/>
        </p:nvSpPr>
        <p:spPr>
          <a:xfrm>
            <a:off x="4361199" y="6175481"/>
            <a:ext cx="41148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kiertotalousamk.fi</a:t>
            </a:r>
          </a:p>
        </p:txBody>
      </p:sp>
      <p:sp>
        <p:nvSpPr>
          <p:cNvPr id="13" name="TextBox 12">
            <a:extLst>
              <a:ext uri="{FF2B5EF4-FFF2-40B4-BE49-F238E27FC236}">
                <a16:creationId xmlns:a16="http://schemas.microsoft.com/office/drawing/2014/main" id="{E6AD77A0-CBCC-43CF-BA7B-48F09C02F6BC}"/>
              </a:ext>
            </a:extLst>
          </p:cNvPr>
          <p:cNvSpPr txBox="1"/>
          <p:nvPr/>
        </p:nvSpPr>
        <p:spPr>
          <a:xfrm>
            <a:off x="1204399" y="5158573"/>
            <a:ext cx="5045572" cy="276999"/>
          </a:xfrm>
          <a:prstGeom prst="rect">
            <a:avLst/>
          </a:prstGeom>
          <a:noFill/>
        </p:spPr>
        <p:txBody>
          <a:bodyPr wrap="square">
            <a:spAutoFit/>
          </a:bodyPr>
          <a:lstStyle/>
          <a:p>
            <a:r>
              <a:rPr lang="fi-FI" sz="1200" b="0" i="0" dirty="0">
                <a:solidFill>
                  <a:srgbClr val="666666"/>
                </a:solidFill>
                <a:effectLst/>
                <a:latin typeface="Finlandica"/>
              </a:rPr>
              <a:t>Kuva: Wärtsilä -  Power-to-X -ratkaisu</a:t>
            </a:r>
            <a:endParaRPr lang="fi-FI" sz="1200" dirty="0"/>
          </a:p>
        </p:txBody>
      </p:sp>
      <p:sp>
        <p:nvSpPr>
          <p:cNvPr id="15" name="TextBox 14">
            <a:extLst>
              <a:ext uri="{FF2B5EF4-FFF2-40B4-BE49-F238E27FC236}">
                <a16:creationId xmlns:a16="http://schemas.microsoft.com/office/drawing/2014/main" id="{3B21ADAA-E401-4DF6-AE36-63309172DF28}"/>
              </a:ext>
            </a:extLst>
          </p:cNvPr>
          <p:cNvSpPr txBox="1"/>
          <p:nvPr/>
        </p:nvSpPr>
        <p:spPr>
          <a:xfrm>
            <a:off x="7065891" y="5707123"/>
            <a:ext cx="4629282" cy="400110"/>
          </a:xfrm>
          <a:prstGeom prst="rect">
            <a:avLst/>
          </a:prstGeom>
          <a:noFill/>
        </p:spPr>
        <p:txBody>
          <a:bodyPr wrap="square">
            <a:spAutoFit/>
          </a:bodyPr>
          <a:lstStyle/>
          <a:p>
            <a:r>
              <a:rPr lang="fi-FI" sz="1000" dirty="0">
                <a:hlinkClick r:id="rId6"/>
              </a:rPr>
              <a:t>https://www.businessfinland.fi/ajankohtaista/uutiset/2020/power-to-x-ekosysteemi-tarttuu-tulevaisuuden-haasteisiin-energian-varastointiratkaisuissa/</a:t>
            </a:r>
            <a:endParaRPr lang="fi-FI" sz="1000" dirty="0"/>
          </a:p>
        </p:txBody>
      </p:sp>
      <p:sp>
        <p:nvSpPr>
          <p:cNvPr id="17" name="TextBox 16">
            <a:extLst>
              <a:ext uri="{FF2B5EF4-FFF2-40B4-BE49-F238E27FC236}">
                <a16:creationId xmlns:a16="http://schemas.microsoft.com/office/drawing/2014/main" id="{BC2B064F-EE19-403D-8639-B8B0C0055657}"/>
              </a:ext>
            </a:extLst>
          </p:cNvPr>
          <p:cNvSpPr txBox="1"/>
          <p:nvPr/>
        </p:nvSpPr>
        <p:spPr>
          <a:xfrm>
            <a:off x="7073432" y="6196027"/>
            <a:ext cx="4629282" cy="400110"/>
          </a:xfrm>
          <a:prstGeom prst="rect">
            <a:avLst/>
          </a:prstGeom>
          <a:noFill/>
        </p:spPr>
        <p:txBody>
          <a:bodyPr wrap="square">
            <a:spAutoFit/>
          </a:bodyPr>
          <a:lstStyle/>
          <a:p>
            <a:r>
              <a:rPr lang="fi-FI" sz="1000" dirty="0">
                <a:hlinkClick r:id="rId7"/>
              </a:rPr>
              <a:t>https://www.businessfinland.fi/ajankohtaista/uutiset/2020/smartflex-lisaa-joustavuutta-voimalaitoksiin/</a:t>
            </a:r>
            <a:endParaRPr lang="fi-FI" sz="1000" dirty="0"/>
          </a:p>
        </p:txBody>
      </p:sp>
      <p:pic>
        <p:nvPicPr>
          <p:cNvPr id="2" name="Picture 1" descr="A close up of a sign&#10;&#10;Description automatically generated">
            <a:extLst>
              <a:ext uri="{FF2B5EF4-FFF2-40B4-BE49-F238E27FC236}">
                <a16:creationId xmlns:a16="http://schemas.microsoft.com/office/drawing/2014/main" id="{010D15D7-F797-4007-BEE3-95BE862DC5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7685" y="6226341"/>
            <a:ext cx="1227411" cy="429442"/>
          </a:xfrm>
          <a:prstGeom prst="rect">
            <a:avLst/>
          </a:prstGeom>
        </p:spPr>
      </p:pic>
    </p:spTree>
    <p:extLst>
      <p:ext uri="{BB962C8B-B14F-4D97-AF65-F5344CB8AC3E}">
        <p14:creationId xmlns:p14="http://schemas.microsoft.com/office/powerpoint/2010/main" val="37714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0C83-8B5F-44B2-80E8-14F34F047971}"/>
              </a:ext>
            </a:extLst>
          </p:cNvPr>
          <p:cNvSpPr>
            <a:spLocks noGrp="1"/>
          </p:cNvSpPr>
          <p:nvPr>
            <p:ph type="title"/>
          </p:nvPr>
        </p:nvSpPr>
        <p:spPr/>
        <p:txBody>
          <a:bodyPr/>
          <a:lstStyle/>
          <a:p>
            <a:r>
              <a:rPr lang="fi-FI" dirty="0"/>
              <a:t>Mitä tarkoitetaan </a:t>
            </a:r>
            <a:r>
              <a:rPr lang="fi-FI" b="1" dirty="0">
                <a:solidFill>
                  <a:srgbClr val="00B050"/>
                </a:solidFill>
              </a:rPr>
              <a:t>suurella</a:t>
            </a:r>
            <a:r>
              <a:rPr lang="fi-FI" dirty="0"/>
              <a:t> integroidulla energiajärjestelmällä Suomessa</a:t>
            </a:r>
          </a:p>
        </p:txBody>
      </p:sp>
      <p:sp>
        <p:nvSpPr>
          <p:cNvPr id="3" name="Content Placeholder 2">
            <a:extLst>
              <a:ext uri="{FF2B5EF4-FFF2-40B4-BE49-F238E27FC236}">
                <a16:creationId xmlns:a16="http://schemas.microsoft.com/office/drawing/2014/main" id="{225A0568-0ABE-4DCC-800C-A563C3B5C6CE}"/>
              </a:ext>
            </a:extLst>
          </p:cNvPr>
          <p:cNvSpPr>
            <a:spLocks noGrp="1"/>
          </p:cNvSpPr>
          <p:nvPr>
            <p:ph idx="1"/>
          </p:nvPr>
        </p:nvSpPr>
        <p:spPr>
          <a:xfrm>
            <a:off x="990600" y="1769478"/>
            <a:ext cx="10515600" cy="4161289"/>
          </a:xfrm>
        </p:spPr>
        <p:txBody>
          <a:bodyPr>
            <a:normAutofit/>
          </a:bodyPr>
          <a:lstStyle/>
          <a:p>
            <a:pPr marL="0" indent="0">
              <a:buNone/>
            </a:pPr>
            <a:r>
              <a:rPr lang="fi-FI" sz="2000" dirty="0"/>
              <a:t>Energian </a:t>
            </a:r>
            <a:r>
              <a:rPr lang="fi-FI" sz="2000" b="1" dirty="0">
                <a:solidFill>
                  <a:srgbClr val="00B050"/>
                </a:solidFill>
              </a:rPr>
              <a:t>tuotanto ja kulutus keskittyvät </a:t>
            </a:r>
            <a:r>
              <a:rPr lang="fi-FI" sz="2000" dirty="0"/>
              <a:t>usein samalle alueelle jo siksi, että…</a:t>
            </a:r>
          </a:p>
          <a:p>
            <a:pPr marL="0" indent="0">
              <a:buNone/>
            </a:pPr>
            <a:endParaRPr lang="fi-FI" sz="2000" dirty="0"/>
          </a:p>
          <a:p>
            <a:pPr marL="514350" indent="-514350">
              <a:buFont typeface="+mj-lt"/>
              <a:buAutoNum type="arabicPeriod"/>
            </a:pPr>
            <a:r>
              <a:rPr lang="fi-FI" sz="2000" dirty="0"/>
              <a:t>Prosessiteollisuus vastaa suurimmasta osasta teollisesta energiankäyttöä  ja sen energiakustannukset ovat merkittäviä.</a:t>
            </a:r>
          </a:p>
          <a:p>
            <a:pPr marL="514350" indent="-514350">
              <a:buFont typeface="+mj-lt"/>
              <a:buAutoNum type="arabicPeriod"/>
            </a:pPr>
            <a:r>
              <a:rPr lang="fi-FI" sz="2000" dirty="0"/>
              <a:t>Tuotanto ja jatkojalostus on kannattavaa keskittää samalle alueelle Prosessiteollisuudessa.</a:t>
            </a:r>
          </a:p>
          <a:p>
            <a:pPr marL="514350" indent="-514350">
              <a:buFont typeface="+mj-lt"/>
              <a:buAutoNum type="arabicPeriod"/>
            </a:pPr>
            <a:r>
              <a:rPr lang="fi-FI" sz="2000" dirty="0"/>
              <a:t>Suurimittakaavainen energian käyttö sisältää nykyisin usein energian talteenottoa/uudelleen käyttöä.</a:t>
            </a:r>
          </a:p>
          <a:p>
            <a:pPr marL="514350" indent="-514350">
              <a:buFont typeface="+mj-lt"/>
              <a:buAutoNum type="arabicPeriod"/>
            </a:pPr>
            <a:r>
              <a:rPr lang="fi-FI" sz="2000" dirty="0"/>
              <a:t>Prosessiteollisuus tuottaa sivuvirtoinaan polttoainetta energiantuotantoon</a:t>
            </a:r>
          </a:p>
          <a:p>
            <a:pPr marL="514350" indent="-514350">
              <a:buFont typeface="+mj-lt"/>
              <a:buAutoNum type="arabicPeriod"/>
            </a:pPr>
            <a:endParaRPr lang="fi-FI" sz="2000" dirty="0"/>
          </a:p>
          <a:p>
            <a:pPr marL="0" indent="0">
              <a:buNone/>
            </a:pPr>
            <a:r>
              <a:rPr lang="fi-FI" sz="2000" b="1" dirty="0">
                <a:solidFill>
                  <a:srgbClr val="00B050"/>
                </a:solidFill>
              </a:rPr>
              <a:t>Tyypillinen</a:t>
            </a:r>
            <a:r>
              <a:rPr lang="fi-FI" sz="2000" dirty="0"/>
              <a:t> Suomalainen </a:t>
            </a:r>
            <a:r>
              <a:rPr lang="fi-FI" sz="2000" b="1" dirty="0">
                <a:solidFill>
                  <a:srgbClr val="00B050"/>
                </a:solidFill>
              </a:rPr>
              <a:t>suuri integroitu energiajärjestelmä </a:t>
            </a:r>
            <a:r>
              <a:rPr lang="fi-FI" sz="2000" dirty="0"/>
              <a:t>on sellutehdas/biojalostamo</a:t>
            </a:r>
          </a:p>
          <a:p>
            <a:endParaRPr lang="fi-FI" sz="2000" dirty="0"/>
          </a:p>
          <a:p>
            <a:endParaRPr lang="fi-FI" sz="2000" dirty="0"/>
          </a:p>
        </p:txBody>
      </p:sp>
      <p:sp>
        <p:nvSpPr>
          <p:cNvPr id="4" name="Footer Placeholder 3">
            <a:extLst>
              <a:ext uri="{FF2B5EF4-FFF2-40B4-BE49-F238E27FC236}">
                <a16:creationId xmlns:a16="http://schemas.microsoft.com/office/drawing/2014/main" id="{24E728CB-4768-4D76-ABD8-D0940BC0920B}"/>
              </a:ext>
            </a:extLst>
          </p:cNvPr>
          <p:cNvSpPr>
            <a:spLocks noGrp="1"/>
          </p:cNvSpPr>
          <p:nvPr>
            <p:ph type="ftr" sz="quarter" idx="11"/>
          </p:nvPr>
        </p:nvSpPr>
        <p:spPr/>
        <p:txBody>
          <a:bodyPr/>
          <a:lstStyle/>
          <a:p>
            <a:r>
              <a:rPr lang="fi-FI"/>
              <a:t>kiertotalousamk.fi</a:t>
            </a:r>
          </a:p>
        </p:txBody>
      </p:sp>
      <p:sp>
        <p:nvSpPr>
          <p:cNvPr id="5" name="Rectangle 4">
            <a:extLst>
              <a:ext uri="{FF2B5EF4-FFF2-40B4-BE49-F238E27FC236}">
                <a16:creationId xmlns:a16="http://schemas.microsoft.com/office/drawing/2014/main" id="{04132059-65D4-49A3-8A86-26CDEEF28604}"/>
              </a:ext>
            </a:extLst>
          </p:cNvPr>
          <p:cNvSpPr/>
          <p:nvPr/>
        </p:nvSpPr>
        <p:spPr>
          <a:xfrm>
            <a:off x="2118220" y="5908100"/>
            <a:ext cx="6096000" cy="584775"/>
          </a:xfrm>
          <a:prstGeom prst="rect">
            <a:avLst/>
          </a:prstGeom>
        </p:spPr>
        <p:txBody>
          <a:bodyPr>
            <a:spAutoFit/>
          </a:bodyPr>
          <a:lstStyle/>
          <a:p>
            <a:r>
              <a:rPr lang="fi-FI" sz="1600" dirty="0">
                <a:hlinkClick r:id="rId2"/>
              </a:rPr>
              <a:t>http://www.motiva.fi/files/750/kat-prosessiteollisuuden-eanalyysi.pdf</a:t>
            </a:r>
            <a:endParaRPr lang="fi-FI" sz="1600" dirty="0"/>
          </a:p>
          <a:p>
            <a:r>
              <a:rPr lang="fi-FI" sz="1600" dirty="0">
                <a:hlinkClick r:id="rId3"/>
              </a:rPr>
              <a:t>https://www.stat.fi/til/tene/index.html</a:t>
            </a:r>
            <a:endParaRPr lang="fi-FI" sz="1600" dirty="0"/>
          </a:p>
        </p:txBody>
      </p:sp>
      <p:pic>
        <p:nvPicPr>
          <p:cNvPr id="7" name="Picture 6" descr="A close up of a sign&#10;&#10;Description automatically generated">
            <a:extLst>
              <a:ext uri="{FF2B5EF4-FFF2-40B4-BE49-F238E27FC236}">
                <a16:creationId xmlns:a16="http://schemas.microsoft.com/office/drawing/2014/main" id="{15833596-4B1C-4317-894E-FBCDCC2D0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473" y="6160512"/>
            <a:ext cx="1227411" cy="429442"/>
          </a:xfrm>
          <a:prstGeom prst="rect">
            <a:avLst/>
          </a:prstGeom>
        </p:spPr>
      </p:pic>
    </p:spTree>
    <p:extLst>
      <p:ext uri="{BB962C8B-B14F-4D97-AF65-F5344CB8AC3E}">
        <p14:creationId xmlns:p14="http://schemas.microsoft.com/office/powerpoint/2010/main" val="266199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D5E59-FB2C-494B-93C9-577DAE78F579}"/>
              </a:ext>
            </a:extLst>
          </p:cNvPr>
          <p:cNvSpPr>
            <a:spLocks noGrp="1"/>
          </p:cNvSpPr>
          <p:nvPr>
            <p:ph type="title"/>
          </p:nvPr>
        </p:nvSpPr>
        <p:spPr>
          <a:xfrm>
            <a:off x="589560" y="856180"/>
            <a:ext cx="4560584" cy="1128068"/>
          </a:xfrm>
        </p:spPr>
        <p:txBody>
          <a:bodyPr anchor="ctr">
            <a:normAutofit/>
          </a:bodyPr>
          <a:lstStyle/>
          <a:p>
            <a:r>
              <a:rPr lang="fi-FI" sz="3200" dirty="0"/>
              <a:t>Tyypillisesti Suomessa</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5E3C6C-B21C-4E79-9BF9-39835BFA0A5B}"/>
              </a:ext>
            </a:extLst>
          </p:cNvPr>
          <p:cNvSpPr>
            <a:spLocks noGrp="1"/>
          </p:cNvSpPr>
          <p:nvPr>
            <p:ph idx="1"/>
          </p:nvPr>
        </p:nvSpPr>
        <p:spPr>
          <a:xfrm>
            <a:off x="496824" y="2284652"/>
            <a:ext cx="4559425" cy="3327905"/>
          </a:xfrm>
        </p:spPr>
        <p:txBody>
          <a:bodyPr anchor="ctr">
            <a:normAutofit/>
          </a:bodyPr>
          <a:lstStyle/>
          <a:p>
            <a:r>
              <a:rPr lang="fi-FI" sz="2000" dirty="0"/>
              <a:t>Tyypillisesti Suomalainen suuri integroitu energiakeskittymä on sellu- ja/tai paperitehtaan ympärillä.</a:t>
            </a:r>
          </a:p>
          <a:p>
            <a:r>
              <a:rPr lang="fi-FI" sz="2000" dirty="0"/>
              <a:t>Näin ollen puupolttoaineet dominoivat teollista energiankäyttöämme</a:t>
            </a:r>
          </a:p>
          <a:p>
            <a:r>
              <a:rPr lang="fi-FI" sz="2000" dirty="0"/>
              <a:t>Nykyisin ”aluetta” kutsutaan biotuotetehtaaksi</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ergian käyttö teollisuudessa">
            <a:extLst>
              <a:ext uri="{FF2B5EF4-FFF2-40B4-BE49-F238E27FC236}">
                <a16:creationId xmlns:a16="http://schemas.microsoft.com/office/drawing/2014/main" id="{C00E61A5-85BF-435B-90FF-09FECA385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 r="2609" b="3"/>
          <a:stretch/>
        </p:blipFill>
        <p:spPr bwMode="auto">
          <a:xfrm>
            <a:off x="5815229" y="1590980"/>
            <a:ext cx="5839174" cy="414179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1056000-F48B-403C-8F53-9AA01063DFDD}"/>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fi-FI"/>
              <a:t>kiertotalousamk.fi</a:t>
            </a:r>
          </a:p>
        </p:txBody>
      </p:sp>
      <p:sp>
        <p:nvSpPr>
          <p:cNvPr id="5" name="Rectangle 4">
            <a:extLst>
              <a:ext uri="{FF2B5EF4-FFF2-40B4-BE49-F238E27FC236}">
                <a16:creationId xmlns:a16="http://schemas.microsoft.com/office/drawing/2014/main" id="{10547225-106A-4583-A9AF-969595AA1864}"/>
              </a:ext>
            </a:extLst>
          </p:cNvPr>
          <p:cNvSpPr/>
          <p:nvPr/>
        </p:nvSpPr>
        <p:spPr>
          <a:xfrm>
            <a:off x="7087219" y="6327003"/>
            <a:ext cx="4141477" cy="523220"/>
          </a:xfrm>
          <a:prstGeom prst="rect">
            <a:avLst/>
          </a:prstGeom>
        </p:spPr>
        <p:txBody>
          <a:bodyPr wrap="square">
            <a:spAutoFit/>
          </a:bodyPr>
          <a:lstStyle/>
          <a:p>
            <a:r>
              <a:rPr lang="fi-FI" sz="1400" dirty="0">
                <a:hlinkClick r:id="rId3"/>
              </a:rPr>
              <a:t>https://www.stat.fi/til/tene/2018/tene_2018_2019-11-01_tie_001_fi.html</a:t>
            </a:r>
            <a:endParaRPr lang="fi-FI" sz="1400" dirty="0"/>
          </a:p>
        </p:txBody>
      </p:sp>
      <p:sp>
        <p:nvSpPr>
          <p:cNvPr id="6" name="Rectangle 5">
            <a:extLst>
              <a:ext uri="{FF2B5EF4-FFF2-40B4-BE49-F238E27FC236}">
                <a16:creationId xmlns:a16="http://schemas.microsoft.com/office/drawing/2014/main" id="{304522CC-08F4-4588-B13C-876C9024BFB3}"/>
              </a:ext>
            </a:extLst>
          </p:cNvPr>
          <p:cNvSpPr/>
          <p:nvPr/>
        </p:nvSpPr>
        <p:spPr>
          <a:xfrm>
            <a:off x="6086003" y="1039175"/>
            <a:ext cx="4211474" cy="369332"/>
          </a:xfrm>
          <a:prstGeom prst="rect">
            <a:avLst/>
          </a:prstGeom>
        </p:spPr>
        <p:txBody>
          <a:bodyPr wrap="none">
            <a:spAutoFit/>
          </a:bodyPr>
          <a:lstStyle/>
          <a:p>
            <a:r>
              <a:rPr lang="fi-FI" dirty="0">
                <a:solidFill>
                  <a:srgbClr val="000000"/>
                </a:solidFill>
                <a:latin typeface="arial" panose="020B0604020202020204" pitchFamily="34" charset="0"/>
              </a:rPr>
              <a:t>Teollisuuden energiankäyttö 2017-2018</a:t>
            </a:r>
            <a:endParaRPr lang="fi-FI" b="0" i="0" dirty="0">
              <a:solidFill>
                <a:srgbClr val="000000"/>
              </a:solidFill>
              <a:effectLst/>
              <a:latin typeface="arial" panose="020B0604020202020204" pitchFamily="34" charset="0"/>
            </a:endParaRPr>
          </a:p>
        </p:txBody>
      </p:sp>
      <p:sp>
        <p:nvSpPr>
          <p:cNvPr id="15" name="TextBox 14">
            <a:extLst>
              <a:ext uri="{FF2B5EF4-FFF2-40B4-BE49-F238E27FC236}">
                <a16:creationId xmlns:a16="http://schemas.microsoft.com/office/drawing/2014/main" id="{C7E10DED-D250-4702-ABC4-01F3954CEDD8}"/>
              </a:ext>
            </a:extLst>
          </p:cNvPr>
          <p:cNvSpPr txBox="1"/>
          <p:nvPr/>
        </p:nvSpPr>
        <p:spPr>
          <a:xfrm>
            <a:off x="6095999" y="5613969"/>
            <a:ext cx="4272132" cy="369332"/>
          </a:xfrm>
          <a:prstGeom prst="rect">
            <a:avLst/>
          </a:prstGeom>
          <a:noFill/>
        </p:spPr>
        <p:txBody>
          <a:bodyPr wrap="none" rtlCol="0">
            <a:spAutoFit/>
          </a:bodyPr>
          <a:lstStyle/>
          <a:p>
            <a:r>
              <a:rPr lang="fi-FI" dirty="0"/>
              <a:t>Tilastokeskus – Teollisuuden energiankäyttö</a:t>
            </a:r>
          </a:p>
        </p:txBody>
      </p:sp>
      <p:pic>
        <p:nvPicPr>
          <p:cNvPr id="7" name="Picture 6" descr="A close up of a sign&#10;&#10;Description automatically generated">
            <a:extLst>
              <a:ext uri="{FF2B5EF4-FFF2-40B4-BE49-F238E27FC236}">
                <a16:creationId xmlns:a16="http://schemas.microsoft.com/office/drawing/2014/main" id="{C1C1CB9C-7431-4C30-8F4C-2F572D09B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7" y="6348430"/>
            <a:ext cx="1227411" cy="429442"/>
          </a:xfrm>
          <a:prstGeom prst="rect">
            <a:avLst/>
          </a:prstGeom>
        </p:spPr>
      </p:pic>
    </p:spTree>
    <p:extLst>
      <p:ext uri="{BB962C8B-B14F-4D97-AF65-F5344CB8AC3E}">
        <p14:creationId xmlns:p14="http://schemas.microsoft.com/office/powerpoint/2010/main" val="249605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A72-8517-4EBA-A0E0-9E6D0138902F}"/>
              </a:ext>
            </a:extLst>
          </p:cNvPr>
          <p:cNvSpPr>
            <a:spLocks noGrp="1"/>
          </p:cNvSpPr>
          <p:nvPr>
            <p:ph type="title"/>
          </p:nvPr>
        </p:nvSpPr>
        <p:spPr>
          <a:xfrm>
            <a:off x="429127" y="355764"/>
            <a:ext cx="10515600" cy="1325563"/>
          </a:xfrm>
        </p:spPr>
        <p:txBody>
          <a:bodyPr/>
          <a:lstStyle/>
          <a:p>
            <a:r>
              <a:rPr lang="fi-FI" dirty="0"/>
              <a:t>Euroopassa: </a:t>
            </a:r>
            <a:r>
              <a:rPr lang="fi-FI" sz="3600" dirty="0"/>
              <a:t>Sekto­ri­kyt­ken­tä </a:t>
            </a:r>
            <a:br>
              <a:rPr lang="fi-FI" sz="3600" dirty="0"/>
            </a:br>
            <a:r>
              <a:rPr lang="fi-FI" sz="2800" dirty="0"/>
              <a:t>(</a:t>
            </a:r>
            <a:r>
              <a:rPr lang="fi-FI" sz="2800" dirty="0" err="1"/>
              <a:t>sector</a:t>
            </a:r>
            <a:r>
              <a:rPr lang="fi-FI" sz="2800" dirty="0"/>
              <a:t> </a:t>
            </a:r>
            <a:r>
              <a:rPr lang="fi-FI" sz="2800" dirty="0" err="1"/>
              <a:t>integration</a:t>
            </a:r>
            <a:r>
              <a:rPr lang="fi-FI" sz="2800" dirty="0"/>
              <a:t> tai </a:t>
            </a:r>
            <a:r>
              <a:rPr lang="fi-FI" sz="2800" dirty="0" err="1"/>
              <a:t>sector</a:t>
            </a:r>
            <a:r>
              <a:rPr lang="fi-FI" sz="2800" dirty="0"/>
              <a:t> </a:t>
            </a:r>
            <a:r>
              <a:rPr lang="fi-FI" sz="2800" dirty="0" err="1"/>
              <a:t>coupling</a:t>
            </a:r>
            <a:r>
              <a:rPr lang="fi-FI" sz="2800" dirty="0"/>
              <a:t>)</a:t>
            </a:r>
            <a:endParaRPr lang="fi-FI" dirty="0"/>
          </a:p>
        </p:txBody>
      </p:sp>
      <p:sp>
        <p:nvSpPr>
          <p:cNvPr id="3" name="Content Placeholder 2">
            <a:extLst>
              <a:ext uri="{FF2B5EF4-FFF2-40B4-BE49-F238E27FC236}">
                <a16:creationId xmlns:a16="http://schemas.microsoft.com/office/drawing/2014/main" id="{09CD83FD-E8B0-49BE-BDF0-B72CA0BBF326}"/>
              </a:ext>
            </a:extLst>
          </p:cNvPr>
          <p:cNvSpPr>
            <a:spLocks noGrp="1"/>
          </p:cNvSpPr>
          <p:nvPr>
            <p:ph idx="1"/>
          </p:nvPr>
        </p:nvSpPr>
        <p:spPr>
          <a:xfrm>
            <a:off x="838200" y="1825626"/>
            <a:ext cx="10515600" cy="1904164"/>
          </a:xfrm>
        </p:spPr>
        <p:txBody>
          <a:bodyPr/>
          <a:lstStyle/>
          <a:p>
            <a:r>
              <a:rPr lang="fi-FI" dirty="0"/>
              <a:t>Eurooppalaisessa keskustelussa ”</a:t>
            </a:r>
            <a:r>
              <a:rPr lang="fi-FI" dirty="0" err="1"/>
              <a:t>sector</a:t>
            </a:r>
            <a:r>
              <a:rPr lang="fi-FI" dirty="0"/>
              <a:t> </a:t>
            </a:r>
            <a:r>
              <a:rPr lang="fi-FI" dirty="0" err="1"/>
              <a:t>coupling</a:t>
            </a:r>
            <a:r>
              <a:rPr lang="fi-FI" dirty="0"/>
              <a:t>” viittaa usein sähkö- ja kaasumarkkinoiden yhdistämiseen,</a:t>
            </a:r>
          </a:p>
          <a:p>
            <a:r>
              <a:rPr lang="fi-FI" dirty="0"/>
              <a:t>kun taas ”</a:t>
            </a:r>
            <a:r>
              <a:rPr lang="fi-FI" dirty="0" err="1"/>
              <a:t>sector</a:t>
            </a:r>
            <a:r>
              <a:rPr lang="fi-FI" dirty="0"/>
              <a:t> </a:t>
            </a:r>
            <a:r>
              <a:rPr lang="fi-FI" dirty="0" err="1"/>
              <a:t>integrationin</a:t>
            </a:r>
            <a:r>
              <a:rPr lang="fi-FI" dirty="0"/>
              <a:t>” soveltamisala on laajempi: siihen kuuluvat myös lämmitys- ja kuljetusalat.</a:t>
            </a:r>
          </a:p>
        </p:txBody>
      </p:sp>
      <p:sp>
        <p:nvSpPr>
          <p:cNvPr id="4" name="Footer Placeholder 3">
            <a:extLst>
              <a:ext uri="{FF2B5EF4-FFF2-40B4-BE49-F238E27FC236}">
                <a16:creationId xmlns:a16="http://schemas.microsoft.com/office/drawing/2014/main" id="{85163BE0-2B71-487F-B25B-037F1D1D3D55}"/>
              </a:ext>
            </a:extLst>
          </p:cNvPr>
          <p:cNvSpPr>
            <a:spLocks noGrp="1"/>
          </p:cNvSpPr>
          <p:nvPr>
            <p:ph type="ftr" sz="quarter" idx="11"/>
          </p:nvPr>
        </p:nvSpPr>
        <p:spPr>
          <a:xfrm>
            <a:off x="4038600" y="6184650"/>
            <a:ext cx="4114800" cy="365125"/>
          </a:xfrm>
        </p:spPr>
        <p:txBody>
          <a:bodyPr/>
          <a:lstStyle/>
          <a:p>
            <a:r>
              <a:rPr lang="fi-FI"/>
              <a:t>kiertotalousamk.fi</a:t>
            </a:r>
          </a:p>
        </p:txBody>
      </p:sp>
      <p:sp>
        <p:nvSpPr>
          <p:cNvPr id="5" name="Rectangle 4">
            <a:extLst>
              <a:ext uri="{FF2B5EF4-FFF2-40B4-BE49-F238E27FC236}">
                <a16:creationId xmlns:a16="http://schemas.microsoft.com/office/drawing/2014/main" id="{13DA2B72-B5A1-4F04-ADE1-277DEA61D954}"/>
              </a:ext>
            </a:extLst>
          </p:cNvPr>
          <p:cNvSpPr/>
          <p:nvPr/>
        </p:nvSpPr>
        <p:spPr>
          <a:xfrm>
            <a:off x="7138734" y="5707596"/>
            <a:ext cx="3922296" cy="954107"/>
          </a:xfrm>
          <a:prstGeom prst="rect">
            <a:avLst/>
          </a:prstGeom>
        </p:spPr>
        <p:txBody>
          <a:bodyPr wrap="square">
            <a:spAutoFit/>
          </a:bodyPr>
          <a:lstStyle/>
          <a:p>
            <a:r>
              <a:rPr lang="fi-FI" sz="1400" dirty="0">
                <a:hlinkClick r:id="rId2"/>
              </a:rPr>
              <a:t>https://www.fortum.fi/tietoa-meista/blogi/forthedoers-blogi/sektorikytkennalla-kohti-puhtaampaa-ja-yhtenaisempaa-energiajarjestelmaa</a:t>
            </a:r>
            <a:endParaRPr lang="fi-FI" sz="1400" dirty="0"/>
          </a:p>
        </p:txBody>
      </p:sp>
      <p:sp>
        <p:nvSpPr>
          <p:cNvPr id="6" name="Rectangle 5">
            <a:extLst>
              <a:ext uri="{FF2B5EF4-FFF2-40B4-BE49-F238E27FC236}">
                <a16:creationId xmlns:a16="http://schemas.microsoft.com/office/drawing/2014/main" id="{0F0B5A60-2815-4710-B045-F6453E7CA92A}"/>
              </a:ext>
            </a:extLst>
          </p:cNvPr>
          <p:cNvSpPr/>
          <p:nvPr/>
        </p:nvSpPr>
        <p:spPr>
          <a:xfrm>
            <a:off x="1058779" y="3864728"/>
            <a:ext cx="10074441" cy="2031325"/>
          </a:xfrm>
          <a:prstGeom prst="rect">
            <a:avLst/>
          </a:prstGeom>
        </p:spPr>
        <p:txBody>
          <a:bodyPr wrap="square">
            <a:spAutoFit/>
          </a:bodyPr>
          <a:lstStyle/>
          <a:p>
            <a:r>
              <a:rPr lang="fi-FI" dirty="0">
                <a:solidFill>
                  <a:srgbClr val="41414A"/>
                </a:solidFill>
                <a:latin typeface="FortumSans Light"/>
              </a:rPr>
              <a:t>Esimerkiksi suurissa kaupungeissa, joissa on kaukolämpöverkkoja, lämpö- ja kaasumarkkinoiden yhdistämistä voitaisiin edistää entisestään ainakin kahdella tavalla:</a:t>
            </a:r>
          </a:p>
          <a:p>
            <a:endParaRPr lang="fi-FI" dirty="0">
              <a:solidFill>
                <a:srgbClr val="41414A"/>
              </a:solidFill>
              <a:latin typeface="FortumSans Light"/>
            </a:endParaRPr>
          </a:p>
          <a:p>
            <a:pPr marL="342900" indent="-342900">
              <a:buFont typeface="+mj-lt"/>
              <a:buAutoNum type="arabicPeriod"/>
            </a:pPr>
            <a:r>
              <a:rPr lang="fi-FI" dirty="0">
                <a:solidFill>
                  <a:srgbClr val="41414A"/>
                </a:solidFill>
                <a:latin typeface="FortumSans Light"/>
              </a:rPr>
              <a:t>Hyödyntämällä suuria lämpöpumppuja. Esimerkiksi Espoossa lämpöpumppumme tuottavat 15 prosenttia lämpöverkkoalueemme 200 000 loppukäyttäjän lämmöntarpeesta.</a:t>
            </a:r>
          </a:p>
          <a:p>
            <a:pPr marL="342900" indent="-342900">
              <a:buFont typeface="+mj-lt"/>
              <a:buAutoNum type="arabicPeriod"/>
            </a:pPr>
            <a:r>
              <a:rPr lang="fi-FI" dirty="0">
                <a:solidFill>
                  <a:srgbClr val="41414A"/>
                </a:solidFill>
                <a:latin typeface="FortumSans Light"/>
              </a:rPr>
              <a:t>Hyödyntämällä kaukolämpöjärjestelmää joustavana ja kustannustehokkaana lämpövarastona uusiutuvan sähkön ylituotannolle.</a:t>
            </a:r>
            <a:endParaRPr lang="fi-FI" b="0" i="0" dirty="0">
              <a:solidFill>
                <a:srgbClr val="41414A"/>
              </a:solidFill>
              <a:effectLst/>
              <a:latin typeface="FortumSans Light"/>
            </a:endParaRPr>
          </a:p>
        </p:txBody>
      </p:sp>
      <p:pic>
        <p:nvPicPr>
          <p:cNvPr id="8" name="Picture 7" descr="A close up of a sign&#10;&#10;Description automatically generated">
            <a:extLst>
              <a:ext uri="{FF2B5EF4-FFF2-40B4-BE49-F238E27FC236}">
                <a16:creationId xmlns:a16="http://schemas.microsoft.com/office/drawing/2014/main" id="{056325C4-FD12-46FE-B386-B172C2657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842" y="6120333"/>
            <a:ext cx="1227411" cy="429442"/>
          </a:xfrm>
          <a:prstGeom prst="rect">
            <a:avLst/>
          </a:prstGeom>
        </p:spPr>
      </p:pic>
    </p:spTree>
    <p:extLst>
      <p:ext uri="{BB962C8B-B14F-4D97-AF65-F5344CB8AC3E}">
        <p14:creationId xmlns:p14="http://schemas.microsoft.com/office/powerpoint/2010/main" val="337555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0C83-8B5F-44B2-80E8-14F34F047971}"/>
              </a:ext>
            </a:extLst>
          </p:cNvPr>
          <p:cNvSpPr>
            <a:spLocks noGrp="1"/>
          </p:cNvSpPr>
          <p:nvPr>
            <p:ph type="title"/>
          </p:nvPr>
        </p:nvSpPr>
        <p:spPr>
          <a:xfrm>
            <a:off x="470831" y="312963"/>
            <a:ext cx="11250337" cy="1325563"/>
          </a:xfrm>
        </p:spPr>
        <p:txBody>
          <a:bodyPr>
            <a:normAutofit/>
          </a:bodyPr>
          <a:lstStyle/>
          <a:p>
            <a:r>
              <a:rPr lang="fi-FI" dirty="0"/>
              <a:t>Miksi tuotanto ja kulutus kannattaa keskittää</a:t>
            </a:r>
          </a:p>
        </p:txBody>
      </p:sp>
      <p:sp>
        <p:nvSpPr>
          <p:cNvPr id="3" name="Content Placeholder 2">
            <a:extLst>
              <a:ext uri="{FF2B5EF4-FFF2-40B4-BE49-F238E27FC236}">
                <a16:creationId xmlns:a16="http://schemas.microsoft.com/office/drawing/2014/main" id="{225A0568-0ABE-4DCC-800C-A563C3B5C6CE}"/>
              </a:ext>
            </a:extLst>
          </p:cNvPr>
          <p:cNvSpPr>
            <a:spLocks noGrp="1"/>
          </p:cNvSpPr>
          <p:nvPr>
            <p:ph idx="1"/>
          </p:nvPr>
        </p:nvSpPr>
        <p:spPr>
          <a:xfrm>
            <a:off x="990600" y="1769478"/>
            <a:ext cx="10515600" cy="4161289"/>
          </a:xfrm>
        </p:spPr>
        <p:txBody>
          <a:bodyPr>
            <a:normAutofit lnSpcReduction="10000"/>
          </a:bodyPr>
          <a:lstStyle/>
          <a:p>
            <a:pPr marL="0" indent="0">
              <a:buNone/>
            </a:pPr>
            <a:r>
              <a:rPr lang="fi-FI" dirty="0"/>
              <a:t>Energiaintensiivinen </a:t>
            </a:r>
            <a:r>
              <a:rPr lang="fi-FI" b="1" dirty="0">
                <a:solidFill>
                  <a:srgbClr val="00B050"/>
                </a:solidFill>
              </a:rPr>
              <a:t>tuotanto</a:t>
            </a:r>
            <a:r>
              <a:rPr lang="fi-FI" dirty="0"/>
              <a:t> ja </a:t>
            </a:r>
            <a:r>
              <a:rPr lang="fi-FI" b="1" dirty="0">
                <a:solidFill>
                  <a:srgbClr val="FF0000"/>
                </a:solidFill>
              </a:rPr>
              <a:t>käyttö</a:t>
            </a:r>
            <a:r>
              <a:rPr lang="fi-FI" dirty="0"/>
              <a:t> on kannattavaa keskittää samalle alueelle, koska</a:t>
            </a:r>
          </a:p>
          <a:p>
            <a:pPr marL="514350" indent="-514350">
              <a:buFont typeface="+mj-lt"/>
              <a:buAutoNum type="arabicPeriod"/>
            </a:pPr>
            <a:r>
              <a:rPr lang="fi-FI" dirty="0"/>
              <a:t>Energian siirto (höyry ja sähkö) on häviöllistä.</a:t>
            </a:r>
          </a:p>
          <a:p>
            <a:pPr marL="514350" indent="-514350">
              <a:buFont typeface="+mj-lt"/>
              <a:buAutoNum type="arabicPeriod"/>
            </a:pPr>
            <a:r>
              <a:rPr lang="fi-FI" dirty="0"/>
              <a:t>Sähkön muuntaminen on häviöllistä.</a:t>
            </a:r>
          </a:p>
          <a:p>
            <a:pPr marL="514350" indent="-514350">
              <a:buFont typeface="+mj-lt"/>
              <a:buAutoNum type="arabicPeriod"/>
            </a:pPr>
            <a:r>
              <a:rPr lang="fi-FI" dirty="0"/>
              <a:t>Energian kulutus- ja tuotantovaihtelu voidaan suunnitella paremmin ja sovittaa paremmin.</a:t>
            </a:r>
          </a:p>
          <a:p>
            <a:pPr marL="514350" indent="-514350">
              <a:buFont typeface="+mj-lt"/>
              <a:buAutoNum type="arabicPeriod"/>
            </a:pPr>
            <a:r>
              <a:rPr lang="fi-FI" dirty="0"/>
              <a:t>Sähkön myynti voidaan ajoittaa paremmin hintahuippuihin</a:t>
            </a:r>
          </a:p>
          <a:p>
            <a:pPr marL="514350" indent="-514350">
              <a:buFont typeface="+mj-lt"/>
              <a:buAutoNum type="arabicPeriod"/>
            </a:pPr>
            <a:r>
              <a:rPr lang="fi-FI" dirty="0"/>
              <a:t>Sähkön loistehon kompensointi on helpompi hallita, jos muuntajat,  tahtimoottorit sekä generaattorit sijaitsevat samalla alueella (merkittävä taloudellinen hyöty).</a:t>
            </a:r>
          </a:p>
          <a:p>
            <a:endParaRPr lang="fi-FI" dirty="0"/>
          </a:p>
          <a:p>
            <a:endParaRPr lang="fi-FI" dirty="0"/>
          </a:p>
        </p:txBody>
      </p:sp>
      <p:sp>
        <p:nvSpPr>
          <p:cNvPr id="4" name="Footer Placeholder 3">
            <a:extLst>
              <a:ext uri="{FF2B5EF4-FFF2-40B4-BE49-F238E27FC236}">
                <a16:creationId xmlns:a16="http://schemas.microsoft.com/office/drawing/2014/main" id="{24E728CB-4768-4D76-ABD8-D0940BC0920B}"/>
              </a:ext>
            </a:extLst>
          </p:cNvPr>
          <p:cNvSpPr>
            <a:spLocks noGrp="1"/>
          </p:cNvSpPr>
          <p:nvPr>
            <p:ph type="ftr" sz="quarter" idx="11"/>
          </p:nvPr>
        </p:nvSpPr>
        <p:spPr/>
        <p:txBody>
          <a:bodyPr/>
          <a:lstStyle/>
          <a:p>
            <a:r>
              <a:rPr lang="fi-FI"/>
              <a:t>kiertotalousamk.fi</a:t>
            </a:r>
          </a:p>
        </p:txBody>
      </p:sp>
      <p:pic>
        <p:nvPicPr>
          <p:cNvPr id="6" name="Picture 5" descr="A close up of a sign&#10;&#10;Description automatically generated">
            <a:extLst>
              <a:ext uri="{FF2B5EF4-FFF2-40B4-BE49-F238E27FC236}">
                <a16:creationId xmlns:a16="http://schemas.microsoft.com/office/drawing/2014/main" id="{39EA7542-3BEF-4506-97FF-DD8AB3E5F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001" y="6115595"/>
            <a:ext cx="1227411" cy="429442"/>
          </a:xfrm>
          <a:prstGeom prst="rect">
            <a:avLst/>
          </a:prstGeom>
        </p:spPr>
      </p:pic>
    </p:spTree>
    <p:extLst>
      <p:ext uri="{BB962C8B-B14F-4D97-AF65-F5344CB8AC3E}">
        <p14:creationId xmlns:p14="http://schemas.microsoft.com/office/powerpoint/2010/main" val="19406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F388-411A-454A-9EBB-07AC6190B6CB}"/>
              </a:ext>
            </a:extLst>
          </p:cNvPr>
          <p:cNvSpPr>
            <a:spLocks noGrp="1"/>
          </p:cNvSpPr>
          <p:nvPr>
            <p:ph type="title"/>
          </p:nvPr>
        </p:nvSpPr>
        <p:spPr/>
        <p:txBody>
          <a:bodyPr/>
          <a:lstStyle/>
          <a:p>
            <a:r>
              <a:rPr lang="fi-FI" dirty="0"/>
              <a:t>Uusiutuvat energialähteet Suomessa</a:t>
            </a:r>
          </a:p>
        </p:txBody>
      </p:sp>
      <p:sp>
        <p:nvSpPr>
          <p:cNvPr id="3" name="Content Placeholder 2">
            <a:extLst>
              <a:ext uri="{FF2B5EF4-FFF2-40B4-BE49-F238E27FC236}">
                <a16:creationId xmlns:a16="http://schemas.microsoft.com/office/drawing/2014/main" id="{CB19E57A-420E-4299-9F7B-ED3810F34A0B}"/>
              </a:ext>
            </a:extLst>
          </p:cNvPr>
          <p:cNvSpPr>
            <a:spLocks noGrp="1"/>
          </p:cNvSpPr>
          <p:nvPr>
            <p:ph idx="1"/>
          </p:nvPr>
        </p:nvSpPr>
        <p:spPr>
          <a:xfrm>
            <a:off x="1140203" y="1690688"/>
            <a:ext cx="10515600" cy="4161289"/>
          </a:xfrm>
        </p:spPr>
        <p:txBody>
          <a:bodyPr>
            <a:normAutofit fontScale="92500" lnSpcReduction="10000"/>
          </a:bodyPr>
          <a:lstStyle/>
          <a:p>
            <a:r>
              <a:rPr lang="fi-FI" dirty="0"/>
              <a:t>Uusiutuville energialähteille on yhteistä se, että niitä hyödynnettäessä kestävällä tavalla niiden varanto ei vähene pitkällä aikavälillä. Uusiutuvat energialähteiden käytön lisäämisen tavoite liittyy kiinteästi kestävään kehityksen ja toimintaan joka ei syö tulevien sukupolvien mahdollisuuksia.</a:t>
            </a:r>
          </a:p>
          <a:p>
            <a:r>
              <a:rPr lang="fi-FI" dirty="0"/>
              <a:t>Uusiutuvien energialähteiden käytön kasvu liittyy ilmastosopimuksiin ja ilmaston lämpenemisen hidastamiseen. Vaikka keskeinen motivaatio uusiutuvan energian käytön lisäämiselle on kasvihuonekaasupäästöjen vähentäminen, uusiutuvilla energialähteiden käyttö edistää myös bioenergian ja muun kotimaisen energian käyttöä, ohjaa yhteiskuntaa panostamaan tutkimukseen ja tuotekehitykseen sekä parantaa ja ylläpitää energiasektorin huoltovarmuutta. Uusiutuvien energialähteiden käytön kasvu liittyy ilmastosopimuksiin ja ilmaston lämpenemisen hidastamiseen.</a:t>
            </a:r>
          </a:p>
          <a:p>
            <a:pPr marL="0" indent="0">
              <a:buNone/>
            </a:pPr>
            <a:endParaRPr lang="fi-FI" dirty="0"/>
          </a:p>
        </p:txBody>
      </p:sp>
      <p:sp>
        <p:nvSpPr>
          <p:cNvPr id="4" name="Footer Placeholder 3">
            <a:extLst>
              <a:ext uri="{FF2B5EF4-FFF2-40B4-BE49-F238E27FC236}">
                <a16:creationId xmlns:a16="http://schemas.microsoft.com/office/drawing/2014/main" id="{C6C3A5C1-CC05-49B9-A74D-0077BA45B689}"/>
              </a:ext>
            </a:extLst>
          </p:cNvPr>
          <p:cNvSpPr>
            <a:spLocks noGrp="1"/>
          </p:cNvSpPr>
          <p:nvPr>
            <p:ph type="ftr" sz="quarter" idx="11"/>
          </p:nvPr>
        </p:nvSpPr>
        <p:spPr/>
        <p:txBody>
          <a:bodyPr/>
          <a:lstStyle/>
          <a:p>
            <a:r>
              <a:rPr lang="fi-FI" dirty="0"/>
              <a:t>kiertotalousamk.fi</a:t>
            </a:r>
          </a:p>
        </p:txBody>
      </p:sp>
      <p:sp>
        <p:nvSpPr>
          <p:cNvPr id="5" name="Rectangle 4">
            <a:extLst>
              <a:ext uri="{FF2B5EF4-FFF2-40B4-BE49-F238E27FC236}">
                <a16:creationId xmlns:a16="http://schemas.microsoft.com/office/drawing/2014/main" id="{7AB82103-7E7A-4681-B97E-8B53C081EF8B}"/>
              </a:ext>
            </a:extLst>
          </p:cNvPr>
          <p:cNvSpPr/>
          <p:nvPr/>
        </p:nvSpPr>
        <p:spPr>
          <a:xfrm>
            <a:off x="7473675" y="6192671"/>
            <a:ext cx="2763705" cy="369332"/>
          </a:xfrm>
          <a:prstGeom prst="rect">
            <a:avLst/>
          </a:prstGeom>
        </p:spPr>
        <p:txBody>
          <a:bodyPr wrap="none">
            <a:spAutoFit/>
          </a:bodyPr>
          <a:lstStyle/>
          <a:p>
            <a:r>
              <a:rPr lang="fi-FI" dirty="0">
                <a:hlinkClick r:id="rId2"/>
              </a:rPr>
              <a:t>https://findikaattori.fi/fi/89</a:t>
            </a:r>
            <a:endParaRPr lang="fi-FI" dirty="0"/>
          </a:p>
        </p:txBody>
      </p:sp>
      <p:sp>
        <p:nvSpPr>
          <p:cNvPr id="6" name="TextBox 5">
            <a:extLst>
              <a:ext uri="{FF2B5EF4-FFF2-40B4-BE49-F238E27FC236}">
                <a16:creationId xmlns:a16="http://schemas.microsoft.com/office/drawing/2014/main" id="{AD464EBE-7FAF-476C-BF32-47CA4FA328A8}"/>
              </a:ext>
            </a:extLst>
          </p:cNvPr>
          <p:cNvSpPr txBox="1"/>
          <p:nvPr/>
        </p:nvSpPr>
        <p:spPr>
          <a:xfrm>
            <a:off x="6294121" y="5905127"/>
            <a:ext cx="3943259" cy="369332"/>
          </a:xfrm>
          <a:prstGeom prst="rect">
            <a:avLst/>
          </a:prstGeom>
          <a:noFill/>
        </p:spPr>
        <p:txBody>
          <a:bodyPr wrap="none" rtlCol="0">
            <a:spAutoFit/>
          </a:bodyPr>
          <a:lstStyle/>
          <a:p>
            <a:r>
              <a:rPr lang="fi-FI" dirty="0" err="1"/>
              <a:t>Findikaattori</a:t>
            </a:r>
            <a:r>
              <a:rPr lang="fi-FI" dirty="0"/>
              <a:t>– uusiutuvat energialähteet</a:t>
            </a:r>
          </a:p>
        </p:txBody>
      </p:sp>
      <p:pic>
        <p:nvPicPr>
          <p:cNvPr id="8" name="Picture 7" descr="A close up of a sign&#10;&#10;Description automatically generated">
            <a:extLst>
              <a:ext uri="{FF2B5EF4-FFF2-40B4-BE49-F238E27FC236}">
                <a16:creationId xmlns:a16="http://schemas.microsoft.com/office/drawing/2014/main" id="{251B4899-7E60-480B-8BCA-0F74CD85B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842" y="6059738"/>
            <a:ext cx="1227411" cy="429442"/>
          </a:xfrm>
          <a:prstGeom prst="rect">
            <a:avLst/>
          </a:prstGeom>
        </p:spPr>
      </p:pic>
    </p:spTree>
    <p:extLst>
      <p:ext uri="{BB962C8B-B14F-4D97-AF65-F5344CB8AC3E}">
        <p14:creationId xmlns:p14="http://schemas.microsoft.com/office/powerpoint/2010/main" val="88430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D5E59-FB2C-494B-93C9-577DAE78F579}"/>
              </a:ext>
            </a:extLst>
          </p:cNvPr>
          <p:cNvSpPr>
            <a:spLocks noGrp="1"/>
          </p:cNvSpPr>
          <p:nvPr>
            <p:ph type="title"/>
          </p:nvPr>
        </p:nvSpPr>
        <p:spPr>
          <a:xfrm>
            <a:off x="589560" y="856180"/>
            <a:ext cx="4560584" cy="1128068"/>
          </a:xfrm>
        </p:spPr>
        <p:txBody>
          <a:bodyPr anchor="ctr">
            <a:normAutofit/>
          </a:bodyPr>
          <a:lstStyle/>
          <a:p>
            <a:r>
              <a:rPr lang="fi-FI" sz="3200" dirty="0"/>
              <a:t>Uusiutuvat energialähteet</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5E3C6C-B21C-4E79-9BF9-39835BFA0A5B}"/>
              </a:ext>
            </a:extLst>
          </p:cNvPr>
          <p:cNvSpPr>
            <a:spLocks noGrp="1"/>
          </p:cNvSpPr>
          <p:nvPr>
            <p:ph idx="1"/>
          </p:nvPr>
        </p:nvSpPr>
        <p:spPr>
          <a:xfrm>
            <a:off x="490496" y="2184267"/>
            <a:ext cx="4833791" cy="4147199"/>
          </a:xfrm>
        </p:spPr>
        <p:txBody>
          <a:bodyPr anchor="ctr">
            <a:normAutofit fontScale="77500" lnSpcReduction="20000"/>
          </a:bodyPr>
          <a:lstStyle/>
          <a:p>
            <a:pPr marL="0" indent="0">
              <a:buNone/>
            </a:pPr>
            <a:r>
              <a:rPr lang="fi-FI" dirty="0"/>
              <a:t>Uusiutuvan energian käyttö nousi 2 prosenttia vuonna 2018 edelliseen vuoteen verrattuna. </a:t>
            </a:r>
          </a:p>
          <a:p>
            <a:pPr marL="0" indent="0">
              <a:buNone/>
            </a:pPr>
            <a:r>
              <a:rPr lang="fi-FI" dirty="0">
                <a:solidFill>
                  <a:srgbClr val="00B050"/>
                </a:solidFill>
              </a:rPr>
              <a:t>Puupolttoaineet pysyivät Suomen suurimpana energialähteenä ja niiden osuus Suomen energian </a:t>
            </a:r>
            <a:r>
              <a:rPr lang="fi-FI" b="1" dirty="0">
                <a:solidFill>
                  <a:srgbClr val="00B050"/>
                </a:solidFill>
              </a:rPr>
              <a:t>kokonaiskulutuksesta</a:t>
            </a:r>
            <a:r>
              <a:rPr lang="fi-FI" dirty="0">
                <a:solidFill>
                  <a:srgbClr val="00B050"/>
                </a:solidFill>
              </a:rPr>
              <a:t> oli 27 prosenttia. </a:t>
            </a:r>
          </a:p>
          <a:p>
            <a:pPr marL="0" indent="0">
              <a:buNone/>
            </a:pPr>
            <a:r>
              <a:rPr lang="fi-FI" dirty="0"/>
              <a:t>Puupolttoaineiden kulutus kasvoi yhteensä 3 prosenttia ja eniten kasvoi metsäteollisuuden mustalipeän käyttö 8 prosenttia lisääntyneen sellun tuotannon myötä. Puupolttoaineiden käyttö ei ole aiemmin ollut yhtä korkealla tasolla.</a:t>
            </a:r>
            <a:endParaRPr lang="fi-FI" sz="20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1056000-F48B-403C-8F53-9AA01063DFDD}"/>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fi-FI"/>
              <a:t>kiertotalousamk.fi</a:t>
            </a:r>
          </a:p>
        </p:txBody>
      </p:sp>
      <p:sp>
        <p:nvSpPr>
          <p:cNvPr id="5" name="Rectangle 4">
            <a:extLst>
              <a:ext uri="{FF2B5EF4-FFF2-40B4-BE49-F238E27FC236}">
                <a16:creationId xmlns:a16="http://schemas.microsoft.com/office/drawing/2014/main" id="{10547225-106A-4583-A9AF-969595AA1864}"/>
              </a:ext>
            </a:extLst>
          </p:cNvPr>
          <p:cNvSpPr/>
          <p:nvPr/>
        </p:nvSpPr>
        <p:spPr>
          <a:xfrm>
            <a:off x="6079634" y="5929991"/>
            <a:ext cx="4457081" cy="307777"/>
          </a:xfrm>
          <a:prstGeom prst="rect">
            <a:avLst/>
          </a:prstGeom>
        </p:spPr>
        <p:txBody>
          <a:bodyPr wrap="square">
            <a:spAutoFit/>
          </a:bodyPr>
          <a:lstStyle/>
          <a:p>
            <a:r>
              <a:rPr lang="fi-FI" sz="1400" dirty="0">
                <a:hlinkClick r:id="rId2"/>
              </a:rPr>
              <a:t>https://findikaattori.fi/fi/89</a:t>
            </a:r>
            <a:endParaRPr lang="fi-FI" sz="1400" dirty="0"/>
          </a:p>
        </p:txBody>
      </p:sp>
      <p:sp>
        <p:nvSpPr>
          <p:cNvPr id="6" name="Rectangle 5">
            <a:extLst>
              <a:ext uri="{FF2B5EF4-FFF2-40B4-BE49-F238E27FC236}">
                <a16:creationId xmlns:a16="http://schemas.microsoft.com/office/drawing/2014/main" id="{304522CC-08F4-4588-B13C-876C9024BFB3}"/>
              </a:ext>
            </a:extLst>
          </p:cNvPr>
          <p:cNvSpPr/>
          <p:nvPr/>
        </p:nvSpPr>
        <p:spPr>
          <a:xfrm>
            <a:off x="5784253" y="734316"/>
            <a:ext cx="5006499" cy="369332"/>
          </a:xfrm>
          <a:prstGeom prst="rect">
            <a:avLst/>
          </a:prstGeom>
        </p:spPr>
        <p:txBody>
          <a:bodyPr wrap="none">
            <a:spAutoFit/>
          </a:bodyPr>
          <a:lstStyle/>
          <a:p>
            <a:r>
              <a:rPr lang="fi-FI" altLang="fi-FI" dirty="0">
                <a:latin typeface="Arial" panose="020B0604020202020204" pitchFamily="34" charset="0"/>
                <a:cs typeface="Arial" panose="020B0604020202020204" pitchFamily="34" charset="0"/>
              </a:rPr>
              <a:t>Uusiutuvien energialähteiden käyttö 1970-2019</a:t>
            </a:r>
            <a:endParaRPr lang="fi-FI" b="0" i="0" dirty="0">
              <a:solidFill>
                <a:srgbClr val="000000"/>
              </a:solidFill>
              <a:effectLst/>
              <a:latin typeface="arial" panose="020B0604020202020204" pitchFamily="34" charset="0"/>
            </a:endParaRPr>
          </a:p>
        </p:txBody>
      </p:sp>
      <p:sp>
        <p:nvSpPr>
          <p:cNvPr id="8" name="TextBox 7">
            <a:extLst>
              <a:ext uri="{FF2B5EF4-FFF2-40B4-BE49-F238E27FC236}">
                <a16:creationId xmlns:a16="http://schemas.microsoft.com/office/drawing/2014/main" id="{307AF6D7-3687-4FCA-AB7B-4932EF0D9EB0}"/>
              </a:ext>
            </a:extLst>
          </p:cNvPr>
          <p:cNvSpPr txBox="1"/>
          <p:nvPr/>
        </p:nvSpPr>
        <p:spPr>
          <a:xfrm>
            <a:off x="6095999" y="5613969"/>
            <a:ext cx="4279761" cy="369332"/>
          </a:xfrm>
          <a:prstGeom prst="rect">
            <a:avLst/>
          </a:prstGeom>
          <a:noFill/>
        </p:spPr>
        <p:txBody>
          <a:bodyPr wrap="none" rtlCol="0">
            <a:spAutoFit/>
          </a:bodyPr>
          <a:lstStyle/>
          <a:p>
            <a:r>
              <a:rPr lang="fi-FI" dirty="0"/>
              <a:t>Tilastokeskus – Energian hankinta ja kulutus</a:t>
            </a:r>
          </a:p>
        </p:txBody>
      </p:sp>
      <p:pic>
        <p:nvPicPr>
          <p:cNvPr id="7" name="Picture 6">
            <a:extLst>
              <a:ext uri="{FF2B5EF4-FFF2-40B4-BE49-F238E27FC236}">
                <a16:creationId xmlns:a16="http://schemas.microsoft.com/office/drawing/2014/main" id="{58B00993-39CC-4528-BA77-A8F979EED049}"/>
              </a:ext>
            </a:extLst>
          </p:cNvPr>
          <p:cNvPicPr>
            <a:picLocks noChangeAspect="1"/>
          </p:cNvPicPr>
          <p:nvPr/>
        </p:nvPicPr>
        <p:blipFill>
          <a:blip r:embed="rId3"/>
          <a:stretch>
            <a:fillRect/>
          </a:stretch>
        </p:blipFill>
        <p:spPr>
          <a:xfrm>
            <a:off x="5873189" y="1669013"/>
            <a:ext cx="5710111" cy="3709221"/>
          </a:xfrm>
          <a:prstGeom prst="rect">
            <a:avLst/>
          </a:prstGeom>
        </p:spPr>
      </p:pic>
      <p:pic>
        <p:nvPicPr>
          <p:cNvPr id="10" name="Picture 9" descr="A close up of a sign&#10;&#10;Description automatically generated">
            <a:extLst>
              <a:ext uri="{FF2B5EF4-FFF2-40B4-BE49-F238E27FC236}">
                <a16:creationId xmlns:a16="http://schemas.microsoft.com/office/drawing/2014/main" id="{5C8CD0F5-884E-4799-8290-8E2A8186F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95" y="6237768"/>
            <a:ext cx="1227411" cy="471747"/>
          </a:xfrm>
          <a:prstGeom prst="rect">
            <a:avLst/>
          </a:prstGeom>
        </p:spPr>
      </p:pic>
    </p:spTree>
    <p:extLst>
      <p:ext uri="{BB962C8B-B14F-4D97-AF65-F5344CB8AC3E}">
        <p14:creationId xmlns:p14="http://schemas.microsoft.com/office/powerpoint/2010/main" val="2865219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D5E59-FB2C-494B-93C9-577DAE78F579}"/>
              </a:ext>
            </a:extLst>
          </p:cNvPr>
          <p:cNvSpPr>
            <a:spLocks noGrp="1"/>
          </p:cNvSpPr>
          <p:nvPr>
            <p:ph type="title"/>
          </p:nvPr>
        </p:nvSpPr>
        <p:spPr>
          <a:xfrm>
            <a:off x="531400" y="856180"/>
            <a:ext cx="4560584" cy="1128068"/>
          </a:xfrm>
        </p:spPr>
        <p:txBody>
          <a:bodyPr anchor="ctr">
            <a:normAutofit/>
          </a:bodyPr>
          <a:lstStyle/>
          <a:p>
            <a:r>
              <a:rPr lang="fi-FI" sz="3200" dirty="0"/>
              <a:t>Uusiutuvien energialähteiden käyttö </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5E3C6C-B21C-4E79-9BF9-39835BFA0A5B}"/>
              </a:ext>
            </a:extLst>
          </p:cNvPr>
          <p:cNvSpPr>
            <a:spLocks noGrp="1"/>
          </p:cNvSpPr>
          <p:nvPr>
            <p:ph idx="1"/>
          </p:nvPr>
        </p:nvSpPr>
        <p:spPr>
          <a:xfrm>
            <a:off x="176291" y="1930541"/>
            <a:ext cx="4670781" cy="4829947"/>
          </a:xfrm>
        </p:spPr>
        <p:txBody>
          <a:bodyPr anchor="ctr">
            <a:normAutofit fontScale="55000" lnSpcReduction="20000"/>
          </a:bodyPr>
          <a:lstStyle/>
          <a:p>
            <a:r>
              <a:rPr lang="fi-FI" dirty="0"/>
              <a:t>Uusiutuvien energialähteiden osuus energian loppukulutuksesta on Suomessa yli 40 prosenttia. </a:t>
            </a:r>
          </a:p>
          <a:p>
            <a:r>
              <a:rPr lang="fi-FI" dirty="0"/>
              <a:t>Vuoteen 2030 tähtäävän kansallisen energia- ja ilmastostrategian mukaisesti tavoitteena on lisätä uusiutuvan energian käyttöä niin, että sen osuus energian loppukulutuksesta nousee yli 50 prosenttiin 2020-luvulla.</a:t>
            </a:r>
          </a:p>
          <a:p>
            <a:r>
              <a:rPr lang="fi-FI" dirty="0"/>
              <a:t>Suomessa käytettävistä uusiutuvista energiamuodoista tärkeimpiä ovat bioenergia, varsinkin metsäteollisuuden sivuvirroista saatavat ja muut puupohjaiset polttoaineet, vesivoima, tuulivoima ja maalämpö.  </a:t>
            </a:r>
          </a:p>
          <a:p>
            <a:r>
              <a:rPr lang="fi-FI" dirty="0"/>
              <a:t>Bioenergiaa saadaan myös maatalouden, yhdyskuntien ja teollisuuden biohajoavista jätteistä ja sivuvirroista. </a:t>
            </a:r>
          </a:p>
          <a:p>
            <a:r>
              <a:rPr lang="fi-FI" dirty="0"/>
              <a:t>Myös muut uusiutuvaan energiaan perustuvat tuotantotavat ovat viime vuosina lisääntyneet merkittävästi. Etenkin tuulivoiman määrä on kasvanut nopeasti. </a:t>
            </a:r>
          </a:p>
          <a:p>
            <a:r>
              <a:rPr lang="fi-FI" dirty="0"/>
              <a:t>Aurinkosähkön osuus kasvaa erityisesti kohteissa, jossa oma tuotanto korvaa verkosta ostettavaa sähköä, joskin aurinkosähkön osuus on kokonaistuotannosta pieni (alle 1%).</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1056000-F48B-403C-8F53-9AA01063DFDD}"/>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fi-FI"/>
              <a:t>kiertotalousamk.fi</a:t>
            </a:r>
          </a:p>
        </p:txBody>
      </p:sp>
      <p:sp>
        <p:nvSpPr>
          <p:cNvPr id="5" name="Rectangle 4">
            <a:extLst>
              <a:ext uri="{FF2B5EF4-FFF2-40B4-BE49-F238E27FC236}">
                <a16:creationId xmlns:a16="http://schemas.microsoft.com/office/drawing/2014/main" id="{10547225-106A-4583-A9AF-969595AA1864}"/>
              </a:ext>
            </a:extLst>
          </p:cNvPr>
          <p:cNvSpPr/>
          <p:nvPr/>
        </p:nvSpPr>
        <p:spPr>
          <a:xfrm>
            <a:off x="6987754" y="6423635"/>
            <a:ext cx="4457081" cy="307777"/>
          </a:xfrm>
          <a:prstGeom prst="rect">
            <a:avLst/>
          </a:prstGeom>
        </p:spPr>
        <p:txBody>
          <a:bodyPr wrap="square">
            <a:spAutoFit/>
          </a:bodyPr>
          <a:lstStyle/>
          <a:p>
            <a:r>
              <a:rPr lang="fi-FI" sz="1400" dirty="0">
                <a:hlinkClick r:id="rId2"/>
              </a:rPr>
              <a:t>https://pxhopea2.stat.fi/sahkoiset_julkaisut/energia2019/</a:t>
            </a:r>
            <a:endParaRPr lang="fi-FI" sz="1400" dirty="0"/>
          </a:p>
        </p:txBody>
      </p:sp>
      <p:sp>
        <p:nvSpPr>
          <p:cNvPr id="6" name="Rectangle 5">
            <a:extLst>
              <a:ext uri="{FF2B5EF4-FFF2-40B4-BE49-F238E27FC236}">
                <a16:creationId xmlns:a16="http://schemas.microsoft.com/office/drawing/2014/main" id="{304522CC-08F4-4588-B13C-876C9024BFB3}"/>
              </a:ext>
            </a:extLst>
          </p:cNvPr>
          <p:cNvSpPr/>
          <p:nvPr/>
        </p:nvSpPr>
        <p:spPr>
          <a:xfrm>
            <a:off x="5773173" y="1083484"/>
            <a:ext cx="4416594" cy="369332"/>
          </a:xfrm>
          <a:prstGeom prst="rect">
            <a:avLst/>
          </a:prstGeom>
        </p:spPr>
        <p:txBody>
          <a:bodyPr wrap="none">
            <a:spAutoFit/>
          </a:bodyPr>
          <a:lstStyle/>
          <a:p>
            <a:r>
              <a:rPr lang="fi-FI" altLang="fi-FI" dirty="0">
                <a:latin typeface="Arial" panose="020B0604020202020204" pitchFamily="34" charset="0"/>
                <a:cs typeface="Arial" panose="020B0604020202020204" pitchFamily="34" charset="0"/>
              </a:rPr>
              <a:t>Uusiutuvien energialähteiden käyttö 2018</a:t>
            </a:r>
            <a:endParaRPr lang="fi-FI" b="0" i="0" dirty="0">
              <a:solidFill>
                <a:srgbClr val="000000"/>
              </a:solidFill>
              <a:effectLst/>
              <a:latin typeface="arial" panose="020B0604020202020204" pitchFamily="34" charset="0"/>
            </a:endParaRPr>
          </a:p>
        </p:txBody>
      </p:sp>
      <p:pic>
        <p:nvPicPr>
          <p:cNvPr id="15" name="Kuva 7">
            <a:extLst>
              <a:ext uri="{FF2B5EF4-FFF2-40B4-BE49-F238E27FC236}">
                <a16:creationId xmlns:a16="http://schemas.microsoft.com/office/drawing/2014/main" id="{41A5EDF4-17AB-4DA2-BF7F-AEB87C1BF3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2" r="5785"/>
          <a:stretch/>
        </p:blipFill>
        <p:spPr bwMode="auto">
          <a:xfrm>
            <a:off x="4824151" y="1626413"/>
            <a:ext cx="68710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07AF6D7-3687-4FCA-AB7B-4932EF0D9EB0}"/>
              </a:ext>
            </a:extLst>
          </p:cNvPr>
          <p:cNvSpPr txBox="1"/>
          <p:nvPr/>
        </p:nvSpPr>
        <p:spPr>
          <a:xfrm>
            <a:off x="6095999" y="5943600"/>
            <a:ext cx="4457567" cy="369332"/>
          </a:xfrm>
          <a:prstGeom prst="rect">
            <a:avLst/>
          </a:prstGeom>
          <a:noFill/>
        </p:spPr>
        <p:txBody>
          <a:bodyPr wrap="none" rtlCol="0">
            <a:spAutoFit/>
          </a:bodyPr>
          <a:lstStyle/>
          <a:p>
            <a:r>
              <a:rPr lang="fi-FI" dirty="0"/>
              <a:t>Tilastokeskus – Energia 2019 -taulukkopalvelu</a:t>
            </a:r>
          </a:p>
        </p:txBody>
      </p:sp>
      <p:sp>
        <p:nvSpPr>
          <p:cNvPr id="9" name="Rectangle 8">
            <a:extLst>
              <a:ext uri="{FF2B5EF4-FFF2-40B4-BE49-F238E27FC236}">
                <a16:creationId xmlns:a16="http://schemas.microsoft.com/office/drawing/2014/main" id="{55B2904B-675E-43AC-A244-AEB9F8F0790D}"/>
              </a:ext>
            </a:extLst>
          </p:cNvPr>
          <p:cNvSpPr/>
          <p:nvPr/>
        </p:nvSpPr>
        <p:spPr>
          <a:xfrm>
            <a:off x="2082148" y="6453094"/>
            <a:ext cx="2211888" cy="276999"/>
          </a:xfrm>
          <a:prstGeom prst="rect">
            <a:avLst/>
          </a:prstGeom>
        </p:spPr>
        <p:txBody>
          <a:bodyPr wrap="none">
            <a:spAutoFit/>
          </a:bodyPr>
          <a:lstStyle/>
          <a:p>
            <a:r>
              <a:rPr lang="fi-FI" sz="1200" dirty="0">
                <a:hlinkClick r:id="rId4"/>
              </a:rPr>
              <a:t>https://tem.fi/uusiutuva-energia</a:t>
            </a:r>
            <a:endParaRPr lang="fi-FI" sz="1200" dirty="0"/>
          </a:p>
        </p:txBody>
      </p:sp>
      <p:sp>
        <p:nvSpPr>
          <p:cNvPr id="18" name="TextBox 17">
            <a:extLst>
              <a:ext uri="{FF2B5EF4-FFF2-40B4-BE49-F238E27FC236}">
                <a16:creationId xmlns:a16="http://schemas.microsoft.com/office/drawing/2014/main" id="{0FCFA484-5AA8-4279-83FE-857EF161C440}"/>
              </a:ext>
            </a:extLst>
          </p:cNvPr>
          <p:cNvSpPr txBox="1"/>
          <p:nvPr/>
        </p:nvSpPr>
        <p:spPr>
          <a:xfrm>
            <a:off x="2037016" y="6254988"/>
            <a:ext cx="4305025" cy="307777"/>
          </a:xfrm>
          <a:prstGeom prst="rect">
            <a:avLst/>
          </a:prstGeom>
          <a:noFill/>
        </p:spPr>
        <p:txBody>
          <a:bodyPr wrap="none" rtlCol="0">
            <a:spAutoFit/>
          </a:bodyPr>
          <a:lstStyle/>
          <a:p>
            <a:r>
              <a:rPr lang="fi-FI" sz="1400" dirty="0"/>
              <a:t>Työ ja elinkeinoministeriö – Uusiutuva energia suomessa</a:t>
            </a:r>
          </a:p>
        </p:txBody>
      </p:sp>
      <p:pic>
        <p:nvPicPr>
          <p:cNvPr id="7" name="Picture 6" descr="A close up of a sign&#10;&#10;Description automatically generated">
            <a:extLst>
              <a:ext uri="{FF2B5EF4-FFF2-40B4-BE49-F238E27FC236}">
                <a16:creationId xmlns:a16="http://schemas.microsoft.com/office/drawing/2014/main" id="{BEE5C4A0-F595-42CD-8EB0-96E4625F5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97" y="6492240"/>
            <a:ext cx="859533" cy="300730"/>
          </a:xfrm>
          <a:prstGeom prst="rect">
            <a:avLst/>
          </a:prstGeom>
        </p:spPr>
      </p:pic>
    </p:spTree>
    <p:extLst>
      <p:ext uri="{BB962C8B-B14F-4D97-AF65-F5344CB8AC3E}">
        <p14:creationId xmlns:p14="http://schemas.microsoft.com/office/powerpoint/2010/main" val="1527506040"/>
      </p:ext>
    </p:extLst>
  </p:cSld>
  <p:clrMapOvr>
    <a:masterClrMapping/>
  </p:clrMapOvr>
</p:sld>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427W7XWPXQD2-403814790-464</_dlc_DocId>
    <_dlc_DocIdUrl xmlns="76865ef9-df32-4c37-ae45-f9784eb47bff">
      <Url>https://tt.eduuni.fi/sites/luc-lapinamk-extra/kiertotalousosaamista-ammattikorkeakouluihin/_layouts/15/DocIdRedir.aspx?ID=427W7XWPXQD2-403814790-464</Url>
      <Description>427W7XWPXQD2-403814790-464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38FF32-43FD-4754-9A6C-B0B4C19B5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EB1A0C-CB66-4291-BD4D-308FACDFF633}">
  <ds:schemaRefs>
    <ds:schemaRef ds:uri="http://schemas.microsoft.com/sharepoint/events"/>
  </ds:schemaRefs>
</ds:datastoreItem>
</file>

<file path=customXml/itemProps3.xml><?xml version="1.0" encoding="utf-8"?>
<ds:datastoreItem xmlns:ds="http://schemas.openxmlformats.org/officeDocument/2006/customXml" ds:itemID="{8062D49C-CA25-4999-B952-F55D754961C0}">
  <ds:schemaRefs>
    <ds:schemaRef ds:uri="http://schemas.microsoft.com/office/2006/metadata/properties"/>
    <ds:schemaRef ds:uri="http://schemas.microsoft.com/office/infopath/2007/PartnerControls"/>
    <ds:schemaRef ds:uri="76865ef9-df32-4c37-ae45-f9784eb47bff"/>
  </ds:schemaRefs>
</ds:datastoreItem>
</file>

<file path=customXml/itemProps4.xml><?xml version="1.0" encoding="utf-8"?>
<ds:datastoreItem xmlns:ds="http://schemas.openxmlformats.org/officeDocument/2006/customXml" ds:itemID="{3B25BD6D-D2BB-418E-A029-B40BF82CD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TotalTime>
  <Words>2120</Words>
  <Application>Microsoft Office PowerPoint</Application>
  <PresentationFormat>Widescreen</PresentationFormat>
  <Paragraphs>212</Paragraphs>
  <Slides>28</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vt:lpstr>
      <vt:lpstr>Calibri</vt:lpstr>
      <vt:lpstr>Calibri Light</vt:lpstr>
      <vt:lpstr>Finlandica</vt:lpstr>
      <vt:lpstr>FortumSans Light</vt:lpstr>
      <vt:lpstr>Microsoft Sans Serif</vt:lpstr>
      <vt:lpstr>Rockwell</vt:lpstr>
      <vt:lpstr>Times New Roman</vt:lpstr>
      <vt:lpstr>1_Mukautettu suunnittelumalli</vt:lpstr>
      <vt:lpstr>Suuret Integroidut energiajärjestelmät - Symbioosit </vt:lpstr>
      <vt:lpstr>PowerPoint Presentation</vt:lpstr>
      <vt:lpstr>Mitä tarkoitetaan suurella integroidulla energiajärjestelmällä Suomessa</vt:lpstr>
      <vt:lpstr>Tyypillisesti Suomessa</vt:lpstr>
      <vt:lpstr>Euroopassa: Sekto­ri­kyt­ken­tä  (sector integration tai sector coupling)</vt:lpstr>
      <vt:lpstr>Miksi tuotanto ja kulutus kannattaa keskittää</vt:lpstr>
      <vt:lpstr>Uusiutuvat energialähteet Suomessa</vt:lpstr>
      <vt:lpstr>Uusiutuvat energialähteet</vt:lpstr>
      <vt:lpstr>Uusiutuvien energialähteiden käyttö </vt:lpstr>
      <vt:lpstr>Energian kokonaiskulutus</vt:lpstr>
      <vt:lpstr>Energiasymbioosit [Case 1]</vt:lpstr>
      <vt:lpstr>Case I</vt:lpstr>
      <vt:lpstr>Raaka-ainelähteet</vt:lpstr>
      <vt:lpstr>Raaka-aineen käsittely</vt:lpstr>
      <vt:lpstr>Sellun valmistus </vt:lpstr>
      <vt:lpstr>Erään kuitulinjan periaatekaavio</vt:lpstr>
      <vt:lpstr>Soodakattila</vt:lpstr>
      <vt:lpstr>Esimerkkinä Sellutehtaan Sankey-kaavio</vt:lpstr>
      <vt:lpstr>Energian käyttöä</vt:lpstr>
      <vt:lpstr>Hukkaenergiaa</vt:lpstr>
      <vt:lpstr>HISTORIAA: Suomen energiaverotus suosii energiaintensiivisiä suuryrityksiä</vt:lpstr>
      <vt:lpstr>LÄHIHISTORIAA: Suomen energiaintensiivisen teollisuuden verotus jo nyt kilpailijamaita kireämpää /Sitran tutkimus 17.4.2019</vt:lpstr>
      <vt:lpstr>Energiasymbioosit [Case 2]</vt:lpstr>
      <vt:lpstr>Entinen paperitehdas tarjoaa alueelle syntyneen infran uusiokäyttöön.</vt:lpstr>
      <vt:lpstr>Mitä tehtiin</vt:lpstr>
      <vt:lpstr>Mitä alueella on tarjolla</vt:lpstr>
      <vt:lpstr>Mihin alue soveltuu</vt:lpstr>
      <vt:lpstr>Tulevaisuus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Suuret Integroidut energiajärjestelmät - Symbioosit </dc:title>
  <dc:creator>Kemppainen Kimmo</dc:creator>
  <cp:lastModifiedBy>Kemppainen Kimmo</cp:lastModifiedBy>
  <cp:revision>1</cp:revision>
  <dcterms:created xsi:type="dcterms:W3CDTF">2020-09-29T10:42:53Z</dcterms:created>
  <dcterms:modified xsi:type="dcterms:W3CDTF">2020-10-23T09:07:41Z</dcterms:modified>
</cp:coreProperties>
</file>