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89" r:id="rId5"/>
    <p:sldId id="877" r:id="rId6"/>
    <p:sldId id="867" r:id="rId7"/>
    <p:sldId id="873" r:id="rId8"/>
    <p:sldId id="868" r:id="rId9"/>
    <p:sldId id="870" r:id="rId10"/>
    <p:sldId id="871" r:id="rId11"/>
    <p:sldId id="865" r:id="rId12"/>
    <p:sldId id="280" r:id="rId13"/>
    <p:sldId id="286" r:id="rId14"/>
    <p:sldId id="874" r:id="rId15"/>
    <p:sldId id="281" r:id="rId16"/>
    <p:sldId id="872" r:id="rId17"/>
    <p:sldId id="876" r:id="rId18"/>
    <p:sldId id="882" r:id="rId19"/>
    <p:sldId id="285" r:id="rId20"/>
    <p:sldId id="282" r:id="rId21"/>
    <p:sldId id="879" r:id="rId22"/>
    <p:sldId id="283" r:id="rId23"/>
    <p:sldId id="884" r:id="rId24"/>
    <p:sldId id="287" r:id="rId25"/>
    <p:sldId id="881" r:id="rId26"/>
    <p:sldId id="883" r:id="rId27"/>
    <p:sldId id="284" r:id="rId28"/>
    <p:sldId id="875" r:id="rId29"/>
    <p:sldId id="279"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E0F"/>
    <a:srgbClr val="FBBA00"/>
    <a:srgbClr val="004987"/>
    <a:srgbClr val="99B6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2"/>
  </p:normalViewPr>
  <p:slideViewPr>
    <p:cSldViewPr snapToGrid="0">
      <p:cViewPr varScale="1">
        <p:scale>
          <a:sx n="63" d="100"/>
          <a:sy n="63" d="100"/>
        </p:scale>
        <p:origin x="696" y="64"/>
      </p:cViewPr>
      <p:guideLst/>
    </p:cSldViewPr>
  </p:slideViewPr>
  <p:outlineViewPr>
    <p:cViewPr>
      <p:scale>
        <a:sx n="33" d="100"/>
        <a:sy n="33" d="100"/>
      </p:scale>
      <p:origin x="0" y="-108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5485C-7322-43C1-843C-F00752BD8BF4}" type="datetimeFigureOut">
              <a:rPr lang="fi-FI" smtClean="0"/>
              <a:t>2.12.2022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86BC6-48E7-471C-BC40-BB3572BAB409}" type="slidenum">
              <a:rPr lang="fi-FI" smtClean="0"/>
              <a:t>‹#›</a:t>
            </a:fld>
            <a:endParaRPr lang="fi-FI"/>
          </a:p>
        </p:txBody>
      </p:sp>
    </p:spTree>
    <p:extLst>
      <p:ext uri="{BB962C8B-B14F-4D97-AF65-F5344CB8AC3E}">
        <p14:creationId xmlns:p14="http://schemas.microsoft.com/office/powerpoint/2010/main" val="2428059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BFB86BC6-48E7-471C-BC40-BB3572BAB409}" type="slidenum">
              <a:rPr lang="fi-FI" smtClean="0"/>
              <a:t>1</a:t>
            </a:fld>
            <a:endParaRPr lang="fi-FI"/>
          </a:p>
        </p:txBody>
      </p:sp>
    </p:spTree>
    <p:extLst>
      <p:ext uri="{BB962C8B-B14F-4D97-AF65-F5344CB8AC3E}">
        <p14:creationId xmlns:p14="http://schemas.microsoft.com/office/powerpoint/2010/main" val="1303255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FB86BC6-48E7-471C-BC40-BB3572BAB409}" type="slidenum">
              <a:rPr lang="fi-FI" smtClean="0"/>
              <a:t>7</a:t>
            </a:fld>
            <a:endParaRPr lang="fi-FI"/>
          </a:p>
        </p:txBody>
      </p:sp>
    </p:spTree>
    <p:extLst>
      <p:ext uri="{BB962C8B-B14F-4D97-AF65-F5344CB8AC3E}">
        <p14:creationId xmlns:p14="http://schemas.microsoft.com/office/powerpoint/2010/main" val="291333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FB86BC6-48E7-471C-BC40-BB3572BAB409}" type="slidenum">
              <a:rPr lang="fi-FI" smtClean="0"/>
              <a:t>12</a:t>
            </a:fld>
            <a:endParaRPr lang="fi-FI"/>
          </a:p>
        </p:txBody>
      </p:sp>
    </p:spTree>
    <p:extLst>
      <p:ext uri="{BB962C8B-B14F-4D97-AF65-F5344CB8AC3E}">
        <p14:creationId xmlns:p14="http://schemas.microsoft.com/office/powerpoint/2010/main" val="628618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FB86BC6-48E7-471C-BC40-BB3572BAB409}" type="slidenum">
              <a:rPr lang="fi-FI" smtClean="0"/>
              <a:t>17</a:t>
            </a:fld>
            <a:endParaRPr lang="fi-FI"/>
          </a:p>
        </p:txBody>
      </p:sp>
    </p:spTree>
    <p:extLst>
      <p:ext uri="{BB962C8B-B14F-4D97-AF65-F5344CB8AC3E}">
        <p14:creationId xmlns:p14="http://schemas.microsoft.com/office/powerpoint/2010/main" val="130325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FB86BC6-48E7-471C-BC40-BB3572BAB409}" type="slidenum">
              <a:rPr lang="fi-FI" smtClean="0"/>
              <a:t>22</a:t>
            </a:fld>
            <a:endParaRPr lang="fi-FI"/>
          </a:p>
        </p:txBody>
      </p:sp>
    </p:spTree>
    <p:extLst>
      <p:ext uri="{BB962C8B-B14F-4D97-AF65-F5344CB8AC3E}">
        <p14:creationId xmlns:p14="http://schemas.microsoft.com/office/powerpoint/2010/main" val="3471897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a:solidFill>
                  <a:srgbClr val="E84E0F"/>
                </a:solidFill>
                <a:latin typeface="Bookman Old Style" panose="02050604050505020204" pitchFamily="18" charset="0"/>
              </a:defRPr>
            </a:lvl1pPr>
          </a:lstStyle>
          <a:p>
            <a:r>
              <a:rPr lang="fi-FI" dirty="0"/>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pic>
        <p:nvPicPr>
          <p:cNvPr id="10" name="Kuva 9" descr="Kuva, joka sisältää kohteen merkki, kello, piirtäminen&#10;&#10;Kuvaus luotu automaattisesti">
            <a:extLst>
              <a:ext uri="{FF2B5EF4-FFF2-40B4-BE49-F238E27FC236}">
                <a16:creationId xmlns:a16="http://schemas.microsoft.com/office/drawing/2014/main" id="{089F6BAD-6117-764A-A3FE-CAF45194EF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7"/>
            <a:ext cx="2519256" cy="357403"/>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p>
            <a:endParaRPr lang="fi-FI" dirty="0"/>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Esittäjän tiedot</a:t>
            </a:r>
          </a:p>
        </p:txBody>
      </p:sp>
      <p:sp>
        <p:nvSpPr>
          <p:cNvPr id="9" name="Dian numeron paikkamerkki 5"/>
          <p:cNvSpPr>
            <a:spLocks noGrp="1"/>
          </p:cNvSpPr>
          <p:nvPr>
            <p:ph type="sldNum" sz="quarter" idx="4"/>
          </p:nvPr>
        </p:nvSpPr>
        <p:spPr>
          <a:xfrm>
            <a:off x="4517165" y="6363175"/>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84229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dirty="0"/>
              <a:t>Muokkaa </a:t>
            </a:r>
            <a:r>
              <a:rPr lang="fi-FI" dirty="0" err="1"/>
              <a:t>ostikon</a:t>
            </a:r>
            <a:r>
              <a:rPr lang="fi-FI" dirty="0"/>
              <a:t> </a:t>
            </a:r>
            <a:r>
              <a:rPr lang="fi-FI" dirty="0" err="1"/>
              <a:t>perustyyl</a:t>
            </a:r>
            <a:r>
              <a:rPr lang="fi-FI" dirty="0"/>
              <a:t>. </a:t>
            </a:r>
            <a:r>
              <a:rPr lang="fi-FI" dirty="0" err="1"/>
              <a:t>napsautt</a:t>
            </a:r>
            <a:r>
              <a:rPr lang="fi-FI" dirty="0"/>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5559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725140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baseline="0"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740726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83803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00683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70899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84412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2026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191341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kaksi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50511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accent1"/>
        </a:solidFill>
        <a:effectLst/>
      </p:bgPr>
    </p:bg>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baseline="0">
                <a:solidFill>
                  <a:schemeClr val="bg1"/>
                </a:solidFill>
                <a:latin typeface="Bookman Old Style" panose="02050604050505020204" pitchFamily="18" charset="0"/>
              </a:defRPr>
            </a:lvl1pPr>
          </a:lstStyle>
          <a:p>
            <a:r>
              <a:rPr lang="fi-FI" dirty="0"/>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baseline="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lvl1pPr>
              <a:defRPr>
                <a:solidFill>
                  <a:schemeClr val="bg1"/>
                </a:solidFill>
              </a:defRPr>
            </a:lvl1pPr>
          </a:lstStyle>
          <a:p>
            <a:endParaRPr lang="fi-FI" dirty="0"/>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Esittäjän tiedot</a:t>
            </a:r>
          </a:p>
        </p:txBody>
      </p:sp>
      <p:pic>
        <p:nvPicPr>
          <p:cNvPr id="9" name="Kuva 8">
            <a:extLst>
              <a:ext uri="{FF2B5EF4-FFF2-40B4-BE49-F238E27FC236}">
                <a16:creationId xmlns:a16="http://schemas.microsoft.com/office/drawing/2014/main" id="{5A5822C7-E2BF-4F46-94E5-ED9B0D8C3A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10"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dirty="0"/>
          </a:p>
        </p:txBody>
      </p:sp>
    </p:spTree>
    <p:extLst>
      <p:ext uri="{BB962C8B-B14F-4D97-AF65-F5344CB8AC3E}">
        <p14:creationId xmlns:p14="http://schemas.microsoft.com/office/powerpoint/2010/main" val="384745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87750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709868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778614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8105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064360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kolme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696708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368510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903486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74411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81816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rgbClr val="E84E0F"/>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dirty="0"/>
              <a:t>Muokkaa otsikon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531360" y="6341121"/>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2068465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280628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991341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4400"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8" name="Sisällön paikkamerkki 3"/>
          <p:cNvSpPr>
            <a:spLocks noGrp="1"/>
          </p:cNvSpPr>
          <p:nvPr>
            <p:ph sz="quarter" idx="14"/>
          </p:nvPr>
        </p:nvSpPr>
        <p:spPr>
          <a:xfrm>
            <a:off x="62732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10" name="Sisällön paikkamerkki 3"/>
          <p:cNvSpPr>
            <a:spLocks noGrp="1"/>
          </p:cNvSpPr>
          <p:nvPr>
            <p:ph sz="quarter" idx="15"/>
          </p:nvPr>
        </p:nvSpPr>
        <p:spPr>
          <a:xfrm>
            <a:off x="8388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9" name="Kuva 8" descr="Kuva, joka sisältää kohteen merkki, kello, piirtäminen&#10;&#10;Kuvaus luotu automaattisesti">
            <a:extLst>
              <a:ext uri="{FF2B5EF4-FFF2-40B4-BE49-F238E27FC236}">
                <a16:creationId xmlns:a16="http://schemas.microsoft.com/office/drawing/2014/main" id="{A0922CCB-8181-C946-A9DF-E80F2CCA2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051992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ksi vertailu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6588"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7" name="Tekstin paikkamerkki 2"/>
          <p:cNvSpPr>
            <a:spLocks noGrp="1"/>
          </p:cNvSpPr>
          <p:nvPr>
            <p:ph type="body" idx="1"/>
          </p:nvPr>
        </p:nvSpPr>
        <p:spPr>
          <a:xfrm>
            <a:off x="839789" y="1761065"/>
            <a:ext cx="5157786" cy="823912"/>
          </a:xfrm>
        </p:spPr>
        <p:txBody>
          <a:bodyPr anchor="ctr" anchorCtr="0">
            <a:normAutofit/>
          </a:bodyPr>
          <a:lstStyle>
            <a:lvl1pPr marL="0" indent="0">
              <a:buNone/>
              <a:defRPr sz="2000" b="1"/>
            </a:lvl1pPr>
          </a:lstStyle>
          <a:p>
            <a:pPr lvl="0"/>
            <a:r>
              <a:rPr lang="fi-FI"/>
              <a:t>Muokkaa tekstin perustyylejä napsauttamalla</a:t>
            </a:r>
          </a:p>
        </p:txBody>
      </p:sp>
      <p:sp>
        <p:nvSpPr>
          <p:cNvPr id="12" name="Sisällön paikkamerkki 3"/>
          <p:cNvSpPr>
            <a:spLocks noGrp="1"/>
          </p:cNvSpPr>
          <p:nvPr>
            <p:ph sz="quarter" idx="15"/>
          </p:nvPr>
        </p:nvSpPr>
        <p:spPr>
          <a:xfrm>
            <a:off x="839787" y="2654298"/>
            <a:ext cx="5157787" cy="3406779"/>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9" name="Tekstin paikkamerkki 4"/>
          <p:cNvSpPr>
            <a:spLocks noGrp="1"/>
          </p:cNvSpPr>
          <p:nvPr>
            <p:ph type="body" sz="quarter" idx="3"/>
          </p:nvPr>
        </p:nvSpPr>
        <p:spPr>
          <a:xfrm>
            <a:off x="6172200" y="1761065"/>
            <a:ext cx="5183188" cy="823912"/>
          </a:xfrm>
        </p:spPr>
        <p:txBody>
          <a:bodyPr anchor="ctr" anchorCtr="0">
            <a:normAutofit/>
          </a:bodyPr>
          <a:lstStyle>
            <a:lvl1pPr marL="0" indent="0">
              <a:buNone/>
              <a:defRPr sz="2000" b="1"/>
            </a:lvl1pPr>
          </a:lstStyle>
          <a:p>
            <a:pPr lvl="0"/>
            <a:r>
              <a:rPr lang="fi-FI"/>
              <a:t>Muokkaa tekstin perustyylejä napsauttamalla</a:t>
            </a:r>
          </a:p>
        </p:txBody>
      </p:sp>
      <p:sp>
        <p:nvSpPr>
          <p:cNvPr id="13" name="Sisällön paikkamerkki 3"/>
          <p:cNvSpPr>
            <a:spLocks noGrp="1"/>
          </p:cNvSpPr>
          <p:nvPr>
            <p:ph sz="quarter" idx="16"/>
          </p:nvPr>
        </p:nvSpPr>
        <p:spPr>
          <a:xfrm>
            <a:off x="6172200" y="2654299"/>
            <a:ext cx="5180013" cy="340678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109674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Kaksi vertailukohdetta">
    <p:spTree>
      <p:nvGrpSpPr>
        <p:cNvPr id="1" name=""/>
        <p:cNvGrpSpPr/>
        <p:nvPr/>
      </p:nvGrpSpPr>
      <p:grpSpPr>
        <a:xfrm>
          <a:off x="0" y="0"/>
          <a:ext cx="0" cy="0"/>
          <a:chOff x="0" y="0"/>
          <a:chExt cx="0" cy="0"/>
        </a:xfrm>
      </p:grpSpPr>
      <p:sp>
        <p:nvSpPr>
          <p:cNvPr id="6" name="Otsikko 1"/>
          <p:cNvSpPr>
            <a:spLocks noGrp="1"/>
          </p:cNvSpPr>
          <p:nvPr>
            <p:ph type="title"/>
          </p:nvPr>
        </p:nvSpPr>
        <p:spPr>
          <a:xfrm>
            <a:off x="838800" y="792000"/>
            <a:ext cx="5157787" cy="894822"/>
          </a:xfrm>
        </p:spPr>
        <p:txBody>
          <a:bodyPr vert="horz" lIns="91440" tIns="45720" rIns="91440" bIns="45720" rtlCol="0" anchor="b" anchorCtr="0">
            <a:normAutofit/>
          </a:bodyPr>
          <a:lstStyle>
            <a:lvl1pPr>
              <a:defRPr lang="fi-FI" sz="3200" b="1" dirty="0">
                <a:solidFill>
                  <a:srgbClr val="E84E0F"/>
                </a:solidFill>
                <a:latin typeface="Bookman Old Style" panose="02050604050505020204" pitchFamily="18" charset="0"/>
              </a:defRPr>
            </a:lvl1pPr>
          </a:lstStyle>
          <a:p>
            <a:pPr lvl="0"/>
            <a:r>
              <a:rPr lang="fi-FI"/>
              <a:t>Muokkaa ots. perustyyl. napsautt.</a:t>
            </a:r>
            <a:endParaRPr lang="fi-FI" dirty="0"/>
          </a:p>
        </p:txBody>
      </p:sp>
      <p:sp>
        <p:nvSpPr>
          <p:cNvPr id="12" name="Sisällön paikkamerkki 3"/>
          <p:cNvSpPr>
            <a:spLocks noGrp="1"/>
          </p:cNvSpPr>
          <p:nvPr>
            <p:ph sz="quarter" idx="15"/>
          </p:nvPr>
        </p:nvSpPr>
        <p:spPr>
          <a:xfrm>
            <a:off x="839787" y="1944547"/>
            <a:ext cx="5157787" cy="411653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13" name="Sisällön paikkamerkki 3"/>
          <p:cNvSpPr>
            <a:spLocks noGrp="1"/>
          </p:cNvSpPr>
          <p:nvPr>
            <p:ph sz="quarter" idx="16"/>
          </p:nvPr>
        </p:nvSpPr>
        <p:spPr>
          <a:xfrm>
            <a:off x="6172200" y="1944547"/>
            <a:ext cx="5180013" cy="4116531"/>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Tekstin paikkamerkki 3">
            <a:extLst>
              <a:ext uri="{FF2B5EF4-FFF2-40B4-BE49-F238E27FC236}">
                <a16:creationId xmlns:a16="http://schemas.microsoft.com/office/drawing/2014/main" id="{92535E47-8FEB-C648-84E4-877450879C6B}"/>
              </a:ext>
            </a:extLst>
          </p:cNvPr>
          <p:cNvSpPr>
            <a:spLocks noGrp="1"/>
          </p:cNvSpPr>
          <p:nvPr>
            <p:ph type="body" sz="quarter" idx="17"/>
          </p:nvPr>
        </p:nvSpPr>
        <p:spPr>
          <a:xfrm>
            <a:off x="6172200" y="792000"/>
            <a:ext cx="5180013" cy="895513"/>
          </a:xfrm>
        </p:spPr>
        <p:txBody>
          <a:bodyPr anchor="b" anchorCtr="0">
            <a:normAutofit/>
          </a:bodyPr>
          <a:lstStyle>
            <a:lvl1pPr marL="0" indent="0">
              <a:buNone/>
              <a:defRPr sz="3200" b="1" i="0">
                <a:solidFill>
                  <a:schemeClr val="accent1"/>
                </a:solidFill>
                <a:latin typeface="Bookman Old Style" panose="02050604050505020204" pitchFamily="18" charset="0"/>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315897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7" name="Otsikko 1"/>
          <p:cNvSpPr>
            <a:spLocks noGrp="1"/>
          </p:cNvSpPr>
          <p:nvPr>
            <p:ph type="title" hasCustomPrompt="1"/>
          </p:nvPr>
        </p:nvSpPr>
        <p:spPr>
          <a:xfrm>
            <a:off x="838799" y="792000"/>
            <a:ext cx="10643047" cy="894822"/>
          </a:xfrm>
        </p:spPr>
        <p:txBody>
          <a:bodyPr vert="horz" lIns="91440" tIns="45720" rIns="91440" bIns="45720" rtlCol="0" anchor="ctr">
            <a:normAutofit/>
          </a:bodyPr>
          <a:lstStyle>
            <a:lvl1pPr marL="0" indent="0">
              <a:buFont typeface="Arial" panose="020B0604020202020204" pitchFamily="34" charset="0"/>
              <a:buNone/>
              <a:defRPr lang="fi-FI" sz="3200" b="1" dirty="0">
                <a:solidFill>
                  <a:srgbClr val="E84E0F"/>
                </a:solidFill>
                <a:latin typeface="Bookman Old Style" panose="02050604050505020204" pitchFamily="18" charset="0"/>
              </a:defRPr>
            </a:lvl1pPr>
          </a:lstStyle>
          <a:p>
            <a:pPr lvl="0"/>
            <a:r>
              <a:rPr lang="fi-FI" dirty="0"/>
              <a:t>Lisää otsikko napsauttamalla</a:t>
            </a:r>
          </a:p>
        </p:txBody>
      </p:sp>
      <p:pic>
        <p:nvPicPr>
          <p:cNvPr id="8" name="Kuva 7" descr="Kuva, joka sisältää kohteen merkki, kello, piirtäminen&#10;&#10;Kuvaus luotu automaattisesti">
            <a:extLst>
              <a:ext uri="{FF2B5EF4-FFF2-40B4-BE49-F238E27FC236}">
                <a16:creationId xmlns:a16="http://schemas.microsoft.com/office/drawing/2014/main" id="{092A8BAA-E0D0-084E-970B-54CF1A587C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96386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2" name="Kuva 1" descr="Kuva, joka sisältää kohteen merkki&#10;&#10;Kuvaus luotu automaattisesti">
            <a:extLst>
              <a:ext uri="{FF2B5EF4-FFF2-40B4-BE49-F238E27FC236}">
                <a16:creationId xmlns:a16="http://schemas.microsoft.com/office/drawing/2014/main" id="{2569B5C1-C354-2D41-8986-02D83630424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7480300" y="-690931"/>
            <a:ext cx="6032500" cy="8625565"/>
          </a:xfrm>
          <a:prstGeom prst="rect">
            <a:avLst/>
          </a:prstGeom>
        </p:spPr>
      </p:pic>
      <p:pic>
        <p:nvPicPr>
          <p:cNvPr id="4" name="Kuva 3" descr="Kuva, joka sisältää kohteen merkki, kello, piirtäminen&#10;&#10;Kuvaus luotu automaattisesti">
            <a:extLst>
              <a:ext uri="{FF2B5EF4-FFF2-40B4-BE49-F238E27FC236}">
                <a16:creationId xmlns:a16="http://schemas.microsoft.com/office/drawing/2014/main" id="{E6262A87-22E4-6141-8819-450F97A0E2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06726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sp>
        <p:nvSpPr>
          <p:cNvPr id="2" name="Otsikko 1"/>
          <p:cNvSpPr>
            <a:spLocks noGrp="1"/>
          </p:cNvSpPr>
          <p:nvPr>
            <p:ph type="ctrTitle" hasCustomPrompt="1"/>
          </p:nvPr>
        </p:nvSpPr>
        <p:spPr>
          <a:xfrm>
            <a:off x="1524000" y="2970243"/>
            <a:ext cx="9144000" cy="917513"/>
          </a:xfrm>
          <a:solidFill>
            <a:schemeClr val="accent1"/>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dirty="0"/>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66802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sp>
        <p:nvSpPr>
          <p:cNvPr id="2" name="Otsikko 1"/>
          <p:cNvSpPr>
            <a:spLocks noGrp="1"/>
          </p:cNvSpPr>
          <p:nvPr>
            <p:ph type="ctrTitle" hasCustomPrompt="1"/>
          </p:nvPr>
        </p:nvSpPr>
        <p:spPr>
          <a:xfrm>
            <a:off x="1524000" y="2970243"/>
            <a:ext cx="9144000" cy="917513"/>
          </a:xfrm>
          <a:solidFill>
            <a:schemeClr val="tx2"/>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dirty="0"/>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392020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sp>
        <p:nvSpPr>
          <p:cNvPr id="2" name="Otsikko 1"/>
          <p:cNvSpPr>
            <a:spLocks noGrp="1"/>
          </p:cNvSpPr>
          <p:nvPr>
            <p:ph type="ctrTitle" hasCustomPrompt="1"/>
          </p:nvPr>
        </p:nvSpPr>
        <p:spPr>
          <a:xfrm>
            <a:off x="1524000" y="2970243"/>
            <a:ext cx="9144000" cy="917513"/>
          </a:xfrm>
          <a:solidFill>
            <a:schemeClr val="accent6"/>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dirty="0"/>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062573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Otsikkodi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dirty="0"/>
              <a:t>Muokkaa otsikon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pic>
        <p:nvPicPr>
          <p:cNvPr id="8" name="Kuva 7"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
        <p:nvSpPr>
          <p:cNvPr id="9" name="Dian numeron paikkamerkki 5"/>
          <p:cNvSpPr>
            <a:spLocks noGrp="1"/>
          </p:cNvSpPr>
          <p:nvPr>
            <p:ph type="sldNum" sz="quarter" idx="4"/>
          </p:nvPr>
        </p:nvSpPr>
        <p:spPr>
          <a:xfrm>
            <a:off x="4724400" y="633243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157240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Loppudia">
    <p:spTree>
      <p:nvGrpSpPr>
        <p:cNvPr id="1" name=""/>
        <p:cNvGrpSpPr/>
        <p:nvPr/>
      </p:nvGrpSpPr>
      <p:grpSpPr>
        <a:xfrm>
          <a:off x="0" y="0"/>
          <a:ext cx="0" cy="0"/>
          <a:chOff x="0" y="0"/>
          <a:chExt cx="0" cy="0"/>
        </a:xfrm>
      </p:grpSpPr>
      <p:pic>
        <p:nvPicPr>
          <p:cNvPr id="5" name="Kuva 4" descr="Kuva, joka sisältää kohteen piirtäminen&#10;&#10;Kuvaus luotu automaattisesti">
            <a:extLst>
              <a:ext uri="{FF2B5EF4-FFF2-40B4-BE49-F238E27FC236}">
                <a16:creationId xmlns:a16="http://schemas.microsoft.com/office/drawing/2014/main" id="{3473ABC2-1458-1047-B444-989AA5740B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5405" y="2525098"/>
            <a:ext cx="5161191" cy="2064476"/>
          </a:xfrm>
          <a:prstGeom prst="rect">
            <a:avLst/>
          </a:prstGeom>
        </p:spPr>
      </p:pic>
      <p:sp>
        <p:nvSpPr>
          <p:cNvPr id="3"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99069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068509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4" name="Tekstiruutu 3">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dirty="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dirty="0" err="1">
                <a:solidFill>
                  <a:schemeClr val="bg2"/>
                </a:solidFill>
                <a:latin typeface="Bookman Old Style" panose="02050604050505020204" pitchFamily="18" charset="0"/>
              </a:rPr>
              <a:t>www.salpaus.fi</a:t>
            </a:r>
            <a:endParaRPr lang="fi-FI" sz="1600" b="1" dirty="0">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567221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Loppudia">
    <p:bg>
      <p:bgPr>
        <a:solidFill>
          <a:schemeClr val="tx2"/>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6" name="Tekstiruutu 5">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dirty="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dirty="0" err="1">
                <a:solidFill>
                  <a:schemeClr val="bg2"/>
                </a:solidFill>
                <a:latin typeface="Bookman Old Style" panose="02050604050505020204" pitchFamily="18" charset="0"/>
              </a:rPr>
              <a:t>www.salpaus.fi</a:t>
            </a:r>
            <a:endParaRPr lang="fi-FI" sz="1600" b="1" dirty="0">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530251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Loppudia">
    <p:bg>
      <p:bgPr>
        <a:solidFill>
          <a:schemeClr val="accent6"/>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5" name="Tekstiruutu 4">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dirty="0">
                <a:solidFill>
                  <a:schemeClr val="bg2"/>
                </a:solidFill>
                <a:latin typeface="Bookman Old Style" panose="02050604050505020204" pitchFamily="18" charset="0"/>
              </a:rPr>
              <a:t>Koulutuskeskus Salpaus -kuntayhtymä</a:t>
            </a:r>
          </a:p>
        </p:txBody>
      </p:sp>
      <p:sp>
        <p:nvSpPr>
          <p:cNvPr id="6" name="Tekstiruutu 5">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dirty="0" err="1">
                <a:solidFill>
                  <a:schemeClr val="bg2"/>
                </a:solidFill>
                <a:latin typeface="Bookman Old Style" panose="02050604050505020204" pitchFamily="18" charset="0"/>
              </a:rPr>
              <a:t>www.salpaus.fi</a:t>
            </a:r>
            <a:endParaRPr lang="fi-FI" sz="1600" b="1" dirty="0">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26348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dirty="0"/>
              <a:t>Muokkaa otsikon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1" name="Kuva 10"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3429868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dirty="0"/>
              <a:t>Muokkaa otsikon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373653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799" y="723900"/>
            <a:ext cx="10519200" cy="896400"/>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dirty="0"/>
              <a:t>Muokkaa otsikon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838800" y="1842557"/>
            <a:ext cx="10520498" cy="4291543"/>
          </a:xfrm>
        </p:spPr>
        <p:txBody>
          <a:bodyPr>
            <a:noAutofit/>
          </a:bodyPr>
          <a:lstStyle>
            <a:lvl1pPr>
              <a:lnSpc>
                <a:spcPct val="100000"/>
              </a:lnSpc>
              <a:buClr>
                <a:srgbClr val="E84E0F"/>
              </a:buClr>
              <a:defRPr sz="2000"/>
            </a:lvl1pPr>
            <a:lvl2pPr>
              <a:buClr>
                <a:srgbClr val="E84E0F"/>
              </a:buClr>
              <a:defRPr sz="2000"/>
            </a:lvl2pPr>
            <a:lvl3pPr>
              <a:buClr>
                <a:srgbClr val="E84E0F"/>
              </a:buClr>
              <a:defRPr sz="2000"/>
            </a:lvl3pPr>
            <a:lvl4pPr>
              <a:buClr>
                <a:srgbClr val="E84E0F"/>
              </a:buClr>
              <a:defRPr sz="2000"/>
            </a:lvl4pPr>
            <a:lvl5pPr>
              <a:buClr>
                <a:srgbClr val="E84E0F"/>
              </a:buClr>
              <a:defRPr sz="20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Kuva, joka sisältää kohteen merkki, kello, piirtäminen&#10;&#10;Kuvaus luotu automaattisesti">
            <a:extLst>
              <a:ext uri="{FF2B5EF4-FFF2-40B4-BE49-F238E27FC236}">
                <a16:creationId xmlns:a16="http://schemas.microsoft.com/office/drawing/2014/main" id="{2CAAD1F8-4512-CB47-A1E4-0802F6998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602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10515600" cy="896400"/>
          </a:xfrm>
        </p:spPr>
        <p:txBody>
          <a:bodyPr>
            <a:normAutofit/>
          </a:bodyPr>
          <a:lstStyle>
            <a:lvl1pPr>
              <a:defRPr sz="3200" b="1" i="0">
                <a:solidFill>
                  <a:schemeClr val="accent1"/>
                </a:solidFill>
                <a:latin typeface="Bookman Old Style" panose="02050604050505020204" pitchFamily="18" charset="0"/>
              </a:defRPr>
            </a:lvl1pPr>
          </a:lstStyle>
          <a:p>
            <a:r>
              <a:rPr lang="fi-FI" dirty="0"/>
              <a:t>Muokkaa otsikon </a:t>
            </a:r>
            <a:r>
              <a:rPr lang="fi-FI" dirty="0" err="1"/>
              <a:t>perustyyl</a:t>
            </a:r>
            <a:r>
              <a:rPr lang="fi-FI" dirty="0"/>
              <a:t>. </a:t>
            </a:r>
            <a:r>
              <a:rPr lang="fi-FI" dirty="0" err="1"/>
              <a:t>napsautt</a:t>
            </a:r>
            <a:r>
              <a:rPr lang="fi-FI" dirty="0"/>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2" name="Kuva 11" descr="Kuva, joka sisältää kohteen merkki, kello, piirtäminen&#10;&#10;Kuvaus luotu automaattisesti">
            <a:extLst>
              <a:ext uri="{FF2B5EF4-FFF2-40B4-BE49-F238E27FC236}">
                <a16:creationId xmlns:a16="http://schemas.microsoft.com/office/drawing/2014/main" id="{647516F7-0729-8044-893A-E9DC6B35DD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876425"/>
            <a:ext cx="5257800" cy="4225575"/>
          </a:xfrm>
        </p:spPr>
        <p:txBody>
          <a:bodyPr/>
          <a:lstStyle>
            <a:lvl1pPr>
              <a:defRPr/>
            </a:lvl1pPr>
          </a:lstStyle>
          <a:p>
            <a:r>
              <a:rPr lang="fi-FI" dirty="0"/>
              <a:t>Kuva, johon merkittävä vaihtoehtoinen teksti</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20343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5023584" cy="896400"/>
          </a:xfrm>
        </p:spPr>
        <p:txBody>
          <a:bodyPr>
            <a:normAutofit/>
          </a:bodyPr>
          <a:lstStyle>
            <a:lvl1pPr>
              <a:defRPr sz="3200" b="1" i="0">
                <a:solidFill>
                  <a:schemeClr val="accent1"/>
                </a:solidFill>
                <a:latin typeface="Bookman Old Style" panose="02050604050505020204" pitchFamily="18" charset="0"/>
              </a:defRPr>
            </a:lvl1pPr>
          </a:lstStyle>
          <a:p>
            <a:r>
              <a:rPr lang="fi-FI" dirty="0"/>
              <a:t>Muokkaa otsikon </a:t>
            </a:r>
            <a:r>
              <a:rPr lang="fi-FI" dirty="0" err="1"/>
              <a:t>perustyyl</a:t>
            </a:r>
            <a:r>
              <a:rPr lang="fi-FI" dirty="0"/>
              <a:t>. </a:t>
            </a:r>
            <a:r>
              <a:rPr lang="fi-FI" dirty="0" err="1"/>
              <a:t>napsautt</a:t>
            </a:r>
            <a:r>
              <a:rPr lang="fi-FI" dirty="0"/>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
            <a:ext cx="6096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t>Kuva, johon merkittävä vaihtoehtoinen teksti</a:t>
            </a:r>
          </a:p>
          <a:p>
            <a:endParaRPr lang="fi-FI" dirty="0"/>
          </a:p>
        </p:txBody>
      </p:sp>
      <p:sp>
        <p:nvSpPr>
          <p:cNvPr id="6"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2331400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otsikon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dhfgsdhfdghdf</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F7060-961A-4FDB-AE8A-ADF672563E2F}" type="slidenum">
              <a:rPr lang="fi-FI" smtClean="0"/>
              <a:t>‹#›</a:t>
            </a:fld>
            <a:endParaRPr lang="fi-FI"/>
          </a:p>
        </p:txBody>
      </p:sp>
    </p:spTree>
    <p:extLst>
      <p:ext uri="{BB962C8B-B14F-4D97-AF65-F5344CB8AC3E}">
        <p14:creationId xmlns:p14="http://schemas.microsoft.com/office/powerpoint/2010/main" val="868744582"/>
      </p:ext>
    </p:extLst>
  </p:cSld>
  <p:clrMap bg1="lt1" tx1="dk1" bg2="lt2" tx2="dk2" accent1="accent1" accent2="accent2" accent3="accent3" accent4="accent4" accent5="accent5" accent6="accent6" hlink="hlink" folHlink="folHlink"/>
  <p:sldLayoutIdLst>
    <p:sldLayoutId id="2147483659" r:id="rId1"/>
    <p:sldLayoutId id="2147483664" r:id="rId2"/>
    <p:sldLayoutId id="2147483661" r:id="rId3"/>
    <p:sldLayoutId id="2147483668" r:id="rId4"/>
    <p:sldLayoutId id="2147483660" r:id="rId5"/>
    <p:sldLayoutId id="2147483669" r:id="rId6"/>
    <p:sldLayoutId id="2147483658" r:id="rId7"/>
    <p:sldLayoutId id="2147483662" r:id="rId8"/>
    <p:sldLayoutId id="2147483677" r:id="rId9"/>
    <p:sldLayoutId id="2147483687" r:id="rId10"/>
    <p:sldLayoutId id="2147483696" r:id="rId11"/>
    <p:sldLayoutId id="2147483697" r:id="rId12"/>
    <p:sldLayoutId id="2147483650" r:id="rId13"/>
    <p:sldLayoutId id="2147483670" r:id="rId14"/>
    <p:sldLayoutId id="2147483675" r:id="rId15"/>
    <p:sldLayoutId id="2147483690" r:id="rId16"/>
    <p:sldLayoutId id="2147483691" r:id="rId17"/>
    <p:sldLayoutId id="2147483692" r:id="rId18"/>
    <p:sldLayoutId id="2147483693" r:id="rId19"/>
    <p:sldLayoutId id="2147483694" r:id="rId20"/>
    <p:sldLayoutId id="2147483695" r:id="rId21"/>
    <p:sldLayoutId id="2147483663" r:id="rId22"/>
    <p:sldLayoutId id="2147483679" r:id="rId23"/>
    <p:sldLayoutId id="2147483671" r:id="rId24"/>
    <p:sldLayoutId id="2147483680" r:id="rId25"/>
    <p:sldLayoutId id="2147483678" r:id="rId26"/>
    <p:sldLayoutId id="2147483682" r:id="rId27"/>
    <p:sldLayoutId id="2147483683" r:id="rId28"/>
    <p:sldLayoutId id="2147483665" r:id="rId29"/>
    <p:sldLayoutId id="2147483672" r:id="rId30"/>
    <p:sldLayoutId id="2147483676" r:id="rId31"/>
    <p:sldLayoutId id="2147483656" r:id="rId32"/>
    <p:sldLayoutId id="2147483657" r:id="rId33"/>
    <p:sldLayoutId id="2147483684" r:id="rId34"/>
    <p:sldLayoutId id="2147483654" r:id="rId35"/>
    <p:sldLayoutId id="2147483655" r:id="rId36"/>
    <p:sldLayoutId id="2147483667" r:id="rId37"/>
    <p:sldLayoutId id="2147483685" r:id="rId38"/>
    <p:sldLayoutId id="2147483686" r:id="rId39"/>
    <p:sldLayoutId id="2147483666" r:id="rId40"/>
    <p:sldLayoutId id="2147483673" r:id="rId41"/>
    <p:sldLayoutId id="2147483698" r:id="rId42"/>
    <p:sldLayoutId id="2147483674" r:id="rId43"/>
    <p:sldLayoutId id="2147483681" r:id="rId44"/>
  </p:sldLayoutIdLst>
  <p:hf hdr="0"/>
  <p:txStyles>
    <p:titleStyle>
      <a:lvl1pPr algn="l" defTabSz="914400" rtl="0" eaLnBrk="1" latinLnBrk="0" hangingPunct="1">
        <a:lnSpc>
          <a:spcPct val="90000"/>
        </a:lnSpc>
        <a:spcBef>
          <a:spcPct val="0"/>
        </a:spcBef>
        <a:buNone/>
        <a:defRPr sz="4400" b="1" i="0" kern="1200">
          <a:solidFill>
            <a:schemeClr val="tx1"/>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phkk365.sharepoint.com/sites/intra/onnistuminen/tulokset/tuloksellisuus/dwraportointi/Sivut/koosteraportit.aspx"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ttk.fi/files/7470/Luottamustunti-tiimityokirja.pdf"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n paikkamerkki 13">
            <a:extLst>
              <a:ext uri="{FF2B5EF4-FFF2-40B4-BE49-F238E27FC236}">
                <a16:creationId xmlns:a16="http://schemas.microsoft.com/office/drawing/2014/main" id="{B56B1985-E81C-E24F-B1E3-A8730E8C7D8C}"/>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57" b="7857"/>
          <a:stretch>
            <a:fillRect/>
          </a:stretch>
        </p:blipFill>
        <p:spPr/>
      </p:pic>
      <p:sp>
        <p:nvSpPr>
          <p:cNvPr id="3" name="Otsikko 2">
            <a:extLst>
              <a:ext uri="{FF2B5EF4-FFF2-40B4-BE49-F238E27FC236}">
                <a16:creationId xmlns:a16="http://schemas.microsoft.com/office/drawing/2014/main" id="{5649C3F1-80C4-1E46-A016-AC7917D9DA18}"/>
              </a:ext>
            </a:extLst>
          </p:cNvPr>
          <p:cNvSpPr>
            <a:spLocks noGrp="1"/>
          </p:cNvSpPr>
          <p:nvPr>
            <p:ph type="ctrTitle"/>
          </p:nvPr>
        </p:nvSpPr>
        <p:spPr>
          <a:xfrm>
            <a:off x="1026695" y="1096270"/>
            <a:ext cx="10234863" cy="4075301"/>
          </a:xfrm>
          <a:solidFill>
            <a:schemeClr val="accent6"/>
          </a:solidFill>
        </p:spPr>
        <p:txBody>
          <a:bodyPr wrap="square">
            <a:spAutoFit/>
          </a:bodyPr>
          <a:lstStyle/>
          <a:p>
            <a:r>
              <a:rPr lang="fi-FI" sz="4400" dirty="0"/>
              <a:t>TAHTO –keskustelut​</a:t>
            </a:r>
            <a:br>
              <a:rPr lang="fi-FI" dirty="0"/>
            </a:br>
            <a:r>
              <a:rPr lang="fi-FI" sz="2800" i="1" dirty="0"/>
              <a:t>Keskustelua: Tavoitteista, Hyvinvoinnista, Toiminnasta ja Osaamisesta </a:t>
            </a:r>
            <a:br>
              <a:rPr lang="fi-FI" sz="2800" i="1" dirty="0"/>
            </a:br>
            <a:r>
              <a:rPr lang="fi-FI" sz="2800" dirty="0"/>
              <a:t>Ohjeet esihenkilöille</a:t>
            </a:r>
            <a:r>
              <a:rPr lang="fi-FI" dirty="0"/>
              <a:t>​ </a:t>
            </a:r>
            <a:br>
              <a:rPr lang="fi-FI" dirty="0"/>
            </a:br>
            <a:br>
              <a:rPr lang="fi-FI" dirty="0"/>
            </a:br>
            <a:r>
              <a:rPr lang="fi-FI" sz="2400" dirty="0"/>
              <a:t>Vertaansa vailla – hanke 2021</a:t>
            </a:r>
            <a:br>
              <a:rPr lang="fi-FI" sz="2400" dirty="0"/>
            </a:br>
            <a:r>
              <a:rPr lang="fi-FI" sz="2400" dirty="0"/>
              <a:t>Koulutuskeskus Salpaus</a:t>
            </a:r>
            <a:br>
              <a:rPr lang="fi-FI" dirty="0"/>
            </a:br>
            <a:endParaRPr lang="fi-FI" dirty="0"/>
          </a:p>
        </p:txBody>
      </p:sp>
      <p:sp>
        <p:nvSpPr>
          <p:cNvPr id="4"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1</a:t>
            </a:fld>
            <a:endParaRPr lang="fi-FI"/>
          </a:p>
        </p:txBody>
      </p:sp>
      <p:pic>
        <p:nvPicPr>
          <p:cNvPr id="5" name="Kuva 4">
            <a:extLst>
              <a:ext uri="{FF2B5EF4-FFF2-40B4-BE49-F238E27FC236}">
                <a16:creationId xmlns:a16="http://schemas.microsoft.com/office/drawing/2014/main" id="{09F7E342-F017-45DA-A936-D4E8B928F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411" y="3211635"/>
            <a:ext cx="1583096" cy="1530327"/>
          </a:xfrm>
          <a:prstGeom prst="rect">
            <a:avLst/>
          </a:prstGeom>
        </p:spPr>
      </p:pic>
    </p:spTree>
    <p:extLst>
      <p:ext uri="{BB962C8B-B14F-4D97-AF65-F5344CB8AC3E}">
        <p14:creationId xmlns:p14="http://schemas.microsoft.com/office/powerpoint/2010/main" val="1326026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5F740F-358D-4F55-8370-CED52EC266D2}"/>
              </a:ext>
            </a:extLst>
          </p:cNvPr>
          <p:cNvSpPr>
            <a:spLocks noGrp="1"/>
          </p:cNvSpPr>
          <p:nvPr>
            <p:ph type="title"/>
          </p:nvPr>
        </p:nvSpPr>
        <p:spPr>
          <a:xfrm>
            <a:off x="1352605" y="375849"/>
            <a:ext cx="10519200" cy="896400"/>
          </a:xfrm>
        </p:spPr>
        <p:txBody>
          <a:bodyPr/>
          <a:lstStyle/>
          <a:p>
            <a:r>
              <a:rPr lang="fi-FI" dirty="0"/>
              <a:t>Keskustelutilanteen suunnittelu</a:t>
            </a:r>
          </a:p>
        </p:txBody>
      </p:sp>
      <p:sp>
        <p:nvSpPr>
          <p:cNvPr id="3" name="Sisällön paikkamerkki 2">
            <a:extLst>
              <a:ext uri="{FF2B5EF4-FFF2-40B4-BE49-F238E27FC236}">
                <a16:creationId xmlns:a16="http://schemas.microsoft.com/office/drawing/2014/main" id="{32EFB6AC-EB9B-4819-8815-BD0A026426B6}"/>
              </a:ext>
            </a:extLst>
          </p:cNvPr>
          <p:cNvSpPr>
            <a:spLocks noGrp="1"/>
          </p:cNvSpPr>
          <p:nvPr>
            <p:ph idx="1"/>
          </p:nvPr>
        </p:nvSpPr>
        <p:spPr>
          <a:xfrm>
            <a:off x="6392091" y="1283228"/>
            <a:ext cx="5608320" cy="4943401"/>
          </a:xfrm>
          <a:custGeom>
            <a:avLst/>
            <a:gdLst>
              <a:gd name="connsiteX0" fmla="*/ 0 w 5608320"/>
              <a:gd name="connsiteY0" fmla="*/ 0 h 4943401"/>
              <a:gd name="connsiteX1" fmla="*/ 510980 w 5608320"/>
              <a:gd name="connsiteY1" fmla="*/ 0 h 4943401"/>
              <a:gd name="connsiteX2" fmla="*/ 1246293 w 5608320"/>
              <a:gd name="connsiteY2" fmla="*/ 0 h 4943401"/>
              <a:gd name="connsiteX3" fmla="*/ 1925523 w 5608320"/>
              <a:gd name="connsiteY3" fmla="*/ 0 h 4943401"/>
              <a:gd name="connsiteX4" fmla="*/ 2660836 w 5608320"/>
              <a:gd name="connsiteY4" fmla="*/ 0 h 4943401"/>
              <a:gd name="connsiteX5" fmla="*/ 3340066 w 5608320"/>
              <a:gd name="connsiteY5" fmla="*/ 0 h 4943401"/>
              <a:gd name="connsiteX6" fmla="*/ 3851046 w 5608320"/>
              <a:gd name="connsiteY6" fmla="*/ 0 h 4943401"/>
              <a:gd name="connsiteX7" fmla="*/ 4530276 w 5608320"/>
              <a:gd name="connsiteY7" fmla="*/ 0 h 4943401"/>
              <a:gd name="connsiteX8" fmla="*/ 5608320 w 5608320"/>
              <a:gd name="connsiteY8" fmla="*/ 0 h 4943401"/>
              <a:gd name="connsiteX9" fmla="*/ 5608320 w 5608320"/>
              <a:gd name="connsiteY9" fmla="*/ 568491 h 4943401"/>
              <a:gd name="connsiteX10" fmla="*/ 5608320 w 5608320"/>
              <a:gd name="connsiteY10" fmla="*/ 1038114 h 4943401"/>
              <a:gd name="connsiteX11" fmla="*/ 5608320 w 5608320"/>
              <a:gd name="connsiteY11" fmla="*/ 1754907 h 4943401"/>
              <a:gd name="connsiteX12" fmla="*/ 5608320 w 5608320"/>
              <a:gd name="connsiteY12" fmla="*/ 2224530 h 4943401"/>
              <a:gd name="connsiteX13" fmla="*/ 5608320 w 5608320"/>
              <a:gd name="connsiteY13" fmla="*/ 2793022 h 4943401"/>
              <a:gd name="connsiteX14" fmla="*/ 5608320 w 5608320"/>
              <a:gd name="connsiteY14" fmla="*/ 3312079 h 4943401"/>
              <a:gd name="connsiteX15" fmla="*/ 5608320 w 5608320"/>
              <a:gd name="connsiteY15" fmla="*/ 4028872 h 4943401"/>
              <a:gd name="connsiteX16" fmla="*/ 5608320 w 5608320"/>
              <a:gd name="connsiteY16" fmla="*/ 4943401 h 4943401"/>
              <a:gd name="connsiteX17" fmla="*/ 5153423 w 5608320"/>
              <a:gd name="connsiteY17" fmla="*/ 4943401 h 4943401"/>
              <a:gd name="connsiteX18" fmla="*/ 4474193 w 5608320"/>
              <a:gd name="connsiteY18" fmla="*/ 4943401 h 4943401"/>
              <a:gd name="connsiteX19" fmla="*/ 3738880 w 5608320"/>
              <a:gd name="connsiteY19" fmla="*/ 4943401 h 4943401"/>
              <a:gd name="connsiteX20" fmla="*/ 3003567 w 5608320"/>
              <a:gd name="connsiteY20" fmla="*/ 4943401 h 4943401"/>
              <a:gd name="connsiteX21" fmla="*/ 2380420 w 5608320"/>
              <a:gd name="connsiteY21" fmla="*/ 4943401 h 4943401"/>
              <a:gd name="connsiteX22" fmla="*/ 1701190 w 5608320"/>
              <a:gd name="connsiteY22" fmla="*/ 4943401 h 4943401"/>
              <a:gd name="connsiteX23" fmla="*/ 1246293 w 5608320"/>
              <a:gd name="connsiteY23" fmla="*/ 4943401 h 4943401"/>
              <a:gd name="connsiteX24" fmla="*/ 679230 w 5608320"/>
              <a:gd name="connsiteY24" fmla="*/ 4943401 h 4943401"/>
              <a:gd name="connsiteX25" fmla="*/ 0 w 5608320"/>
              <a:gd name="connsiteY25" fmla="*/ 4943401 h 4943401"/>
              <a:gd name="connsiteX26" fmla="*/ 0 w 5608320"/>
              <a:gd name="connsiteY26" fmla="*/ 4374910 h 4943401"/>
              <a:gd name="connsiteX27" fmla="*/ 0 w 5608320"/>
              <a:gd name="connsiteY27" fmla="*/ 3855853 h 4943401"/>
              <a:gd name="connsiteX28" fmla="*/ 0 w 5608320"/>
              <a:gd name="connsiteY28" fmla="*/ 3188494 h 4943401"/>
              <a:gd name="connsiteX29" fmla="*/ 0 w 5608320"/>
              <a:gd name="connsiteY29" fmla="*/ 2620003 h 4943401"/>
              <a:gd name="connsiteX30" fmla="*/ 0 w 5608320"/>
              <a:gd name="connsiteY30" fmla="*/ 1903209 h 4943401"/>
              <a:gd name="connsiteX31" fmla="*/ 0 w 5608320"/>
              <a:gd name="connsiteY31" fmla="*/ 1235850 h 4943401"/>
              <a:gd name="connsiteX32" fmla="*/ 0 w 5608320"/>
              <a:gd name="connsiteY32" fmla="*/ 716793 h 4943401"/>
              <a:gd name="connsiteX33" fmla="*/ 0 w 5608320"/>
              <a:gd name="connsiteY33" fmla="*/ 0 h 494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08320" h="4943401" fill="none" extrusionOk="0">
                <a:moveTo>
                  <a:pt x="0" y="0"/>
                </a:moveTo>
                <a:cubicBezTo>
                  <a:pt x="176969" y="-12846"/>
                  <a:pt x="392471" y="-834"/>
                  <a:pt x="510980" y="0"/>
                </a:cubicBezTo>
                <a:cubicBezTo>
                  <a:pt x="629489" y="834"/>
                  <a:pt x="915289" y="27614"/>
                  <a:pt x="1246293" y="0"/>
                </a:cubicBezTo>
                <a:cubicBezTo>
                  <a:pt x="1577297" y="-27614"/>
                  <a:pt x="1769605" y="7156"/>
                  <a:pt x="1925523" y="0"/>
                </a:cubicBezTo>
                <a:cubicBezTo>
                  <a:pt x="2081441" y="-7156"/>
                  <a:pt x="2463254" y="-11490"/>
                  <a:pt x="2660836" y="0"/>
                </a:cubicBezTo>
                <a:cubicBezTo>
                  <a:pt x="2858418" y="11490"/>
                  <a:pt x="3011476" y="-26807"/>
                  <a:pt x="3340066" y="0"/>
                </a:cubicBezTo>
                <a:cubicBezTo>
                  <a:pt x="3668656" y="26807"/>
                  <a:pt x="3626260" y="-13014"/>
                  <a:pt x="3851046" y="0"/>
                </a:cubicBezTo>
                <a:cubicBezTo>
                  <a:pt x="4075832" y="13014"/>
                  <a:pt x="4371595" y="-14202"/>
                  <a:pt x="4530276" y="0"/>
                </a:cubicBezTo>
                <a:cubicBezTo>
                  <a:pt x="4688957" y="14202"/>
                  <a:pt x="5336042" y="52683"/>
                  <a:pt x="5608320" y="0"/>
                </a:cubicBezTo>
                <a:cubicBezTo>
                  <a:pt x="5598880" y="160493"/>
                  <a:pt x="5593099" y="405219"/>
                  <a:pt x="5608320" y="568491"/>
                </a:cubicBezTo>
                <a:cubicBezTo>
                  <a:pt x="5623541" y="731763"/>
                  <a:pt x="5609242" y="860497"/>
                  <a:pt x="5608320" y="1038114"/>
                </a:cubicBezTo>
                <a:cubicBezTo>
                  <a:pt x="5607398" y="1215731"/>
                  <a:pt x="5611808" y="1490887"/>
                  <a:pt x="5608320" y="1754907"/>
                </a:cubicBezTo>
                <a:cubicBezTo>
                  <a:pt x="5604832" y="2018927"/>
                  <a:pt x="5610725" y="2068940"/>
                  <a:pt x="5608320" y="2224530"/>
                </a:cubicBezTo>
                <a:cubicBezTo>
                  <a:pt x="5605915" y="2380120"/>
                  <a:pt x="5589634" y="2520932"/>
                  <a:pt x="5608320" y="2793022"/>
                </a:cubicBezTo>
                <a:cubicBezTo>
                  <a:pt x="5627006" y="3065112"/>
                  <a:pt x="5588919" y="3198691"/>
                  <a:pt x="5608320" y="3312079"/>
                </a:cubicBezTo>
                <a:cubicBezTo>
                  <a:pt x="5627721" y="3425467"/>
                  <a:pt x="5615084" y="3818140"/>
                  <a:pt x="5608320" y="4028872"/>
                </a:cubicBezTo>
                <a:cubicBezTo>
                  <a:pt x="5601556" y="4239604"/>
                  <a:pt x="5592278" y="4584336"/>
                  <a:pt x="5608320" y="4943401"/>
                </a:cubicBezTo>
                <a:cubicBezTo>
                  <a:pt x="5433986" y="4960188"/>
                  <a:pt x="5357076" y="4925421"/>
                  <a:pt x="5153423" y="4943401"/>
                </a:cubicBezTo>
                <a:cubicBezTo>
                  <a:pt x="4949770" y="4961381"/>
                  <a:pt x="4733544" y="4973670"/>
                  <a:pt x="4474193" y="4943401"/>
                </a:cubicBezTo>
                <a:cubicBezTo>
                  <a:pt x="4214842" y="4913133"/>
                  <a:pt x="3914104" y="4953859"/>
                  <a:pt x="3738880" y="4943401"/>
                </a:cubicBezTo>
                <a:cubicBezTo>
                  <a:pt x="3563656" y="4932943"/>
                  <a:pt x="3317518" y="4960505"/>
                  <a:pt x="3003567" y="4943401"/>
                </a:cubicBezTo>
                <a:cubicBezTo>
                  <a:pt x="2689616" y="4926297"/>
                  <a:pt x="2635097" y="4964064"/>
                  <a:pt x="2380420" y="4943401"/>
                </a:cubicBezTo>
                <a:cubicBezTo>
                  <a:pt x="2125743" y="4922738"/>
                  <a:pt x="2006908" y="4974911"/>
                  <a:pt x="1701190" y="4943401"/>
                </a:cubicBezTo>
                <a:cubicBezTo>
                  <a:pt x="1395472" y="4911892"/>
                  <a:pt x="1355948" y="4928220"/>
                  <a:pt x="1246293" y="4943401"/>
                </a:cubicBezTo>
                <a:cubicBezTo>
                  <a:pt x="1136638" y="4958582"/>
                  <a:pt x="853367" y="4934601"/>
                  <a:pt x="679230" y="4943401"/>
                </a:cubicBezTo>
                <a:cubicBezTo>
                  <a:pt x="505093" y="4952201"/>
                  <a:pt x="211274" y="4939683"/>
                  <a:pt x="0" y="4943401"/>
                </a:cubicBezTo>
                <a:cubicBezTo>
                  <a:pt x="-10838" y="4682135"/>
                  <a:pt x="27489" y="4588447"/>
                  <a:pt x="0" y="4374910"/>
                </a:cubicBezTo>
                <a:cubicBezTo>
                  <a:pt x="-27489" y="4161373"/>
                  <a:pt x="-17900" y="4058578"/>
                  <a:pt x="0" y="3855853"/>
                </a:cubicBezTo>
                <a:cubicBezTo>
                  <a:pt x="17900" y="3653128"/>
                  <a:pt x="-32761" y="3473852"/>
                  <a:pt x="0" y="3188494"/>
                </a:cubicBezTo>
                <a:cubicBezTo>
                  <a:pt x="32761" y="2903136"/>
                  <a:pt x="-8329" y="2816877"/>
                  <a:pt x="0" y="2620003"/>
                </a:cubicBezTo>
                <a:cubicBezTo>
                  <a:pt x="8329" y="2423129"/>
                  <a:pt x="1321" y="2241289"/>
                  <a:pt x="0" y="1903209"/>
                </a:cubicBezTo>
                <a:cubicBezTo>
                  <a:pt x="-1321" y="1565129"/>
                  <a:pt x="-25423" y="1462819"/>
                  <a:pt x="0" y="1235850"/>
                </a:cubicBezTo>
                <a:cubicBezTo>
                  <a:pt x="25423" y="1008881"/>
                  <a:pt x="6859" y="941763"/>
                  <a:pt x="0" y="716793"/>
                </a:cubicBezTo>
                <a:cubicBezTo>
                  <a:pt x="-6859" y="491823"/>
                  <a:pt x="19700" y="209263"/>
                  <a:pt x="0" y="0"/>
                </a:cubicBezTo>
                <a:close/>
              </a:path>
              <a:path w="5608320" h="4943401" stroke="0" extrusionOk="0">
                <a:moveTo>
                  <a:pt x="0" y="0"/>
                </a:moveTo>
                <a:cubicBezTo>
                  <a:pt x="210243" y="-18412"/>
                  <a:pt x="236625" y="-9932"/>
                  <a:pt x="454897" y="0"/>
                </a:cubicBezTo>
                <a:cubicBezTo>
                  <a:pt x="673169" y="9932"/>
                  <a:pt x="945787" y="-32135"/>
                  <a:pt x="1134127" y="0"/>
                </a:cubicBezTo>
                <a:cubicBezTo>
                  <a:pt x="1322467" y="32135"/>
                  <a:pt x="1468590" y="764"/>
                  <a:pt x="1645107" y="0"/>
                </a:cubicBezTo>
                <a:cubicBezTo>
                  <a:pt x="1821624" y="-764"/>
                  <a:pt x="1941237" y="6060"/>
                  <a:pt x="2100004" y="0"/>
                </a:cubicBezTo>
                <a:cubicBezTo>
                  <a:pt x="2258771" y="-6060"/>
                  <a:pt x="2473070" y="22715"/>
                  <a:pt x="2610985" y="0"/>
                </a:cubicBezTo>
                <a:cubicBezTo>
                  <a:pt x="2748900" y="-22715"/>
                  <a:pt x="2952177" y="-17971"/>
                  <a:pt x="3234131" y="0"/>
                </a:cubicBezTo>
                <a:cubicBezTo>
                  <a:pt x="3516085" y="17971"/>
                  <a:pt x="3675298" y="-12295"/>
                  <a:pt x="3913361" y="0"/>
                </a:cubicBezTo>
                <a:cubicBezTo>
                  <a:pt x="4151424" y="12295"/>
                  <a:pt x="4303146" y="14052"/>
                  <a:pt x="4480425" y="0"/>
                </a:cubicBezTo>
                <a:cubicBezTo>
                  <a:pt x="4657704" y="-14052"/>
                  <a:pt x="5141682" y="-16769"/>
                  <a:pt x="5608320" y="0"/>
                </a:cubicBezTo>
                <a:cubicBezTo>
                  <a:pt x="5618736" y="153009"/>
                  <a:pt x="5635421" y="450874"/>
                  <a:pt x="5608320" y="568491"/>
                </a:cubicBezTo>
                <a:cubicBezTo>
                  <a:pt x="5581219" y="686108"/>
                  <a:pt x="5581752" y="1059888"/>
                  <a:pt x="5608320" y="1235850"/>
                </a:cubicBezTo>
                <a:cubicBezTo>
                  <a:pt x="5634888" y="1411812"/>
                  <a:pt x="5576055" y="1645704"/>
                  <a:pt x="5608320" y="1903209"/>
                </a:cubicBezTo>
                <a:cubicBezTo>
                  <a:pt x="5640585" y="2160714"/>
                  <a:pt x="5594635" y="2269638"/>
                  <a:pt x="5608320" y="2372832"/>
                </a:cubicBezTo>
                <a:cubicBezTo>
                  <a:pt x="5622005" y="2476026"/>
                  <a:pt x="5620969" y="2624476"/>
                  <a:pt x="5608320" y="2842456"/>
                </a:cubicBezTo>
                <a:cubicBezTo>
                  <a:pt x="5595671" y="3060436"/>
                  <a:pt x="5593588" y="3234101"/>
                  <a:pt x="5608320" y="3460381"/>
                </a:cubicBezTo>
                <a:cubicBezTo>
                  <a:pt x="5623052" y="3686661"/>
                  <a:pt x="5632332" y="3787467"/>
                  <a:pt x="5608320" y="3979438"/>
                </a:cubicBezTo>
                <a:cubicBezTo>
                  <a:pt x="5584308" y="4171409"/>
                  <a:pt x="5596243" y="4584071"/>
                  <a:pt x="5608320" y="4943401"/>
                </a:cubicBezTo>
                <a:cubicBezTo>
                  <a:pt x="5392761" y="4962976"/>
                  <a:pt x="5232331" y="4923940"/>
                  <a:pt x="5097340" y="4943401"/>
                </a:cubicBezTo>
                <a:cubicBezTo>
                  <a:pt x="4962349" y="4962862"/>
                  <a:pt x="4680979" y="4928971"/>
                  <a:pt x="4362027" y="4943401"/>
                </a:cubicBezTo>
                <a:cubicBezTo>
                  <a:pt x="4043075" y="4957831"/>
                  <a:pt x="3841381" y="4910190"/>
                  <a:pt x="3626714" y="4943401"/>
                </a:cubicBezTo>
                <a:cubicBezTo>
                  <a:pt x="3412047" y="4976612"/>
                  <a:pt x="3252858" y="4917071"/>
                  <a:pt x="2947484" y="4943401"/>
                </a:cubicBezTo>
                <a:cubicBezTo>
                  <a:pt x="2642110" y="4969732"/>
                  <a:pt x="2601787" y="4973159"/>
                  <a:pt x="2268254" y="4943401"/>
                </a:cubicBezTo>
                <a:cubicBezTo>
                  <a:pt x="1934721" y="4913644"/>
                  <a:pt x="1968731" y="4928572"/>
                  <a:pt x="1757274" y="4943401"/>
                </a:cubicBezTo>
                <a:cubicBezTo>
                  <a:pt x="1545817" y="4958230"/>
                  <a:pt x="1474807" y="4964238"/>
                  <a:pt x="1302377" y="4943401"/>
                </a:cubicBezTo>
                <a:cubicBezTo>
                  <a:pt x="1129947" y="4922564"/>
                  <a:pt x="961891" y="4961390"/>
                  <a:pt x="791396" y="4943401"/>
                </a:cubicBezTo>
                <a:cubicBezTo>
                  <a:pt x="620901" y="4925412"/>
                  <a:pt x="375875" y="4951041"/>
                  <a:pt x="0" y="4943401"/>
                </a:cubicBezTo>
                <a:cubicBezTo>
                  <a:pt x="1219" y="4791185"/>
                  <a:pt x="17567" y="4574182"/>
                  <a:pt x="0" y="4473778"/>
                </a:cubicBezTo>
                <a:cubicBezTo>
                  <a:pt x="-17567" y="4373374"/>
                  <a:pt x="21865" y="4044940"/>
                  <a:pt x="0" y="3855853"/>
                </a:cubicBezTo>
                <a:cubicBezTo>
                  <a:pt x="-21865" y="3666766"/>
                  <a:pt x="5870" y="3338007"/>
                  <a:pt x="0" y="3188494"/>
                </a:cubicBezTo>
                <a:cubicBezTo>
                  <a:pt x="-5870" y="3038981"/>
                  <a:pt x="12419" y="2810971"/>
                  <a:pt x="0" y="2521135"/>
                </a:cubicBezTo>
                <a:cubicBezTo>
                  <a:pt x="-12419" y="2231299"/>
                  <a:pt x="16591" y="2169727"/>
                  <a:pt x="0" y="2002077"/>
                </a:cubicBezTo>
                <a:cubicBezTo>
                  <a:pt x="-16591" y="1834427"/>
                  <a:pt x="-25467" y="1630526"/>
                  <a:pt x="0" y="1384152"/>
                </a:cubicBezTo>
                <a:cubicBezTo>
                  <a:pt x="25467" y="1137778"/>
                  <a:pt x="-28612" y="934102"/>
                  <a:pt x="0" y="716793"/>
                </a:cubicBezTo>
                <a:cubicBezTo>
                  <a:pt x="28612" y="499484"/>
                  <a:pt x="-11867" y="182028"/>
                  <a:pt x="0" y="0"/>
                </a:cubicBezTo>
                <a:close/>
              </a:path>
            </a:pathLst>
          </a:custGeom>
          <a:solidFill>
            <a:schemeClr val="bg1">
              <a:lumMod val="95000"/>
            </a:schemeClr>
          </a:solidFill>
          <a:ln w="9525">
            <a:solidFill>
              <a:schemeClr val="tx1"/>
            </a:solidFill>
            <a:extLst>
              <a:ext uri="{C807C97D-BFC1-408E-A445-0C87EB9F89A2}">
                <ask:lineSketchStyleProps xmlns:ask="http://schemas.microsoft.com/office/drawing/2018/sketchyshapes" sd="968847831">
                  <ask:type>
                    <ask:lineSketchFreehand/>
                  </ask:type>
                </ask:lineSketchStyleProps>
              </a:ext>
            </a:extLst>
          </a:ln>
        </p:spPr>
        <p:txBody>
          <a:bodyPr/>
          <a:lstStyle/>
          <a:p>
            <a:pPr marL="0" indent="0">
              <a:buNone/>
            </a:pPr>
            <a:r>
              <a:rPr lang="fi-FI" b="1" dirty="0"/>
              <a:t>Etänä (</a:t>
            </a:r>
            <a:r>
              <a:rPr lang="fi-FI" b="1" dirty="0" err="1"/>
              <a:t>Teams</a:t>
            </a:r>
            <a:r>
              <a:rPr lang="fi-FI" b="1" dirty="0"/>
              <a:t>)</a:t>
            </a:r>
          </a:p>
          <a:p>
            <a:r>
              <a:rPr lang="fi-FI" dirty="0"/>
              <a:t>Pohdi sopivat tiimit ja osallistujat</a:t>
            </a:r>
          </a:p>
          <a:p>
            <a:r>
              <a:rPr lang="fi-FI" dirty="0"/>
              <a:t>Aikaa 2-3h</a:t>
            </a:r>
          </a:p>
          <a:p>
            <a:r>
              <a:rPr lang="fi-FI" dirty="0"/>
              <a:t>Varaa aika kalentereihin ja kutsu osallistujat</a:t>
            </a:r>
          </a:p>
          <a:p>
            <a:r>
              <a:rPr lang="fi-FI" dirty="0"/>
              <a:t>Halutessasi voit antaa orientoivan ennakkopohdintatehtävän. Sivulla 11 esimerkkejä.</a:t>
            </a:r>
          </a:p>
          <a:p>
            <a:r>
              <a:rPr lang="fi-FI" dirty="0"/>
              <a:t>Tauotus tärkeää, noin tunnin välein pieni tauko/jaloittelu</a:t>
            </a:r>
          </a:p>
          <a:p>
            <a:r>
              <a:rPr lang="fi-FI" dirty="0"/>
              <a:t>Kamerat päällä kaikilla, erityisen tärkeää TAHTO-keskustelussa</a:t>
            </a:r>
          </a:p>
          <a:p>
            <a:r>
              <a:rPr lang="fi-FI" dirty="0"/>
              <a:t>Jos ryhmä on iso tai keskustelu ei meinaa lähteä käyntiin, on hyvä käyttää </a:t>
            </a:r>
            <a:r>
              <a:rPr lang="fi-FI" dirty="0" err="1"/>
              <a:t>Breakout-roomeja</a:t>
            </a:r>
            <a:r>
              <a:rPr lang="fi-FI" dirty="0"/>
              <a:t>, kts. ohje sivulla 25.</a:t>
            </a:r>
          </a:p>
          <a:p>
            <a:endParaRPr lang="fi-FI" dirty="0"/>
          </a:p>
        </p:txBody>
      </p:sp>
      <p:sp>
        <p:nvSpPr>
          <p:cNvPr id="4" name="Dian numeron paikkamerkki 3">
            <a:extLst>
              <a:ext uri="{FF2B5EF4-FFF2-40B4-BE49-F238E27FC236}">
                <a16:creationId xmlns:a16="http://schemas.microsoft.com/office/drawing/2014/main" id="{FEBFC853-0B79-40B9-ADDB-5D084E730CE0}"/>
              </a:ext>
            </a:extLst>
          </p:cNvPr>
          <p:cNvSpPr>
            <a:spLocks noGrp="1"/>
          </p:cNvSpPr>
          <p:nvPr>
            <p:ph type="sldNum" sz="quarter" idx="4"/>
          </p:nvPr>
        </p:nvSpPr>
        <p:spPr/>
        <p:txBody>
          <a:bodyPr/>
          <a:lstStyle/>
          <a:p>
            <a:fld id="{C47F7060-961A-4FDB-AE8A-ADF672563E2F}" type="slidenum">
              <a:rPr lang="fi-FI" smtClean="0"/>
              <a:pPr/>
              <a:t>10</a:t>
            </a:fld>
            <a:endParaRPr lang="fi-FI" dirty="0"/>
          </a:p>
        </p:txBody>
      </p:sp>
      <p:sp>
        <p:nvSpPr>
          <p:cNvPr id="5" name="Sisällön paikkamerkki 2">
            <a:extLst>
              <a:ext uri="{FF2B5EF4-FFF2-40B4-BE49-F238E27FC236}">
                <a16:creationId xmlns:a16="http://schemas.microsoft.com/office/drawing/2014/main" id="{35A933A3-6A85-46F7-B5A8-D0538A2D2887}"/>
              </a:ext>
            </a:extLst>
          </p:cNvPr>
          <p:cNvSpPr txBox="1">
            <a:spLocks/>
          </p:cNvSpPr>
          <p:nvPr/>
        </p:nvSpPr>
        <p:spPr>
          <a:xfrm>
            <a:off x="581896" y="1283228"/>
            <a:ext cx="5218014" cy="4943401"/>
          </a:xfrm>
          <a:custGeom>
            <a:avLst/>
            <a:gdLst>
              <a:gd name="connsiteX0" fmla="*/ 0 w 5218014"/>
              <a:gd name="connsiteY0" fmla="*/ 0 h 4943401"/>
              <a:gd name="connsiteX1" fmla="*/ 756612 w 5218014"/>
              <a:gd name="connsiteY1" fmla="*/ 0 h 4943401"/>
              <a:gd name="connsiteX2" fmla="*/ 1408864 w 5218014"/>
              <a:gd name="connsiteY2" fmla="*/ 0 h 4943401"/>
              <a:gd name="connsiteX3" fmla="*/ 1904575 w 5218014"/>
              <a:gd name="connsiteY3" fmla="*/ 0 h 4943401"/>
              <a:gd name="connsiteX4" fmla="*/ 2400286 w 5218014"/>
              <a:gd name="connsiteY4" fmla="*/ 0 h 4943401"/>
              <a:gd name="connsiteX5" fmla="*/ 2895998 w 5218014"/>
              <a:gd name="connsiteY5" fmla="*/ 0 h 4943401"/>
              <a:gd name="connsiteX6" fmla="*/ 3652610 w 5218014"/>
              <a:gd name="connsiteY6" fmla="*/ 0 h 4943401"/>
              <a:gd name="connsiteX7" fmla="*/ 4357042 w 5218014"/>
              <a:gd name="connsiteY7" fmla="*/ 0 h 4943401"/>
              <a:gd name="connsiteX8" fmla="*/ 5218014 w 5218014"/>
              <a:gd name="connsiteY8" fmla="*/ 0 h 4943401"/>
              <a:gd name="connsiteX9" fmla="*/ 5218014 w 5218014"/>
              <a:gd name="connsiteY9" fmla="*/ 519057 h 4943401"/>
              <a:gd name="connsiteX10" fmla="*/ 5218014 w 5218014"/>
              <a:gd name="connsiteY10" fmla="*/ 1235850 h 4943401"/>
              <a:gd name="connsiteX11" fmla="*/ 5218014 w 5218014"/>
              <a:gd name="connsiteY11" fmla="*/ 1754907 h 4943401"/>
              <a:gd name="connsiteX12" fmla="*/ 5218014 w 5218014"/>
              <a:gd name="connsiteY12" fmla="*/ 2224530 h 4943401"/>
              <a:gd name="connsiteX13" fmla="*/ 5218014 w 5218014"/>
              <a:gd name="connsiteY13" fmla="*/ 2793022 h 4943401"/>
              <a:gd name="connsiteX14" fmla="*/ 5218014 w 5218014"/>
              <a:gd name="connsiteY14" fmla="*/ 3361513 h 4943401"/>
              <a:gd name="connsiteX15" fmla="*/ 5218014 w 5218014"/>
              <a:gd name="connsiteY15" fmla="*/ 3930004 h 4943401"/>
              <a:gd name="connsiteX16" fmla="*/ 5218014 w 5218014"/>
              <a:gd name="connsiteY16" fmla="*/ 4943401 h 4943401"/>
              <a:gd name="connsiteX17" fmla="*/ 4513582 w 5218014"/>
              <a:gd name="connsiteY17" fmla="*/ 4943401 h 4943401"/>
              <a:gd name="connsiteX18" fmla="*/ 3756970 w 5218014"/>
              <a:gd name="connsiteY18" fmla="*/ 4943401 h 4943401"/>
              <a:gd name="connsiteX19" fmla="*/ 3209079 w 5218014"/>
              <a:gd name="connsiteY19" fmla="*/ 4943401 h 4943401"/>
              <a:gd name="connsiteX20" fmla="*/ 2713367 w 5218014"/>
              <a:gd name="connsiteY20" fmla="*/ 4943401 h 4943401"/>
              <a:gd name="connsiteX21" fmla="*/ 2165476 w 5218014"/>
              <a:gd name="connsiteY21" fmla="*/ 4943401 h 4943401"/>
              <a:gd name="connsiteX22" fmla="*/ 1461044 w 5218014"/>
              <a:gd name="connsiteY22" fmla="*/ 4943401 h 4943401"/>
              <a:gd name="connsiteX23" fmla="*/ 808792 w 5218014"/>
              <a:gd name="connsiteY23" fmla="*/ 4943401 h 4943401"/>
              <a:gd name="connsiteX24" fmla="*/ 0 w 5218014"/>
              <a:gd name="connsiteY24" fmla="*/ 4943401 h 4943401"/>
              <a:gd name="connsiteX25" fmla="*/ 0 w 5218014"/>
              <a:gd name="connsiteY25" fmla="*/ 4325476 h 4943401"/>
              <a:gd name="connsiteX26" fmla="*/ 0 w 5218014"/>
              <a:gd name="connsiteY26" fmla="*/ 3806419 h 4943401"/>
              <a:gd name="connsiteX27" fmla="*/ 0 w 5218014"/>
              <a:gd name="connsiteY27" fmla="*/ 3237928 h 4943401"/>
              <a:gd name="connsiteX28" fmla="*/ 0 w 5218014"/>
              <a:gd name="connsiteY28" fmla="*/ 2570569 h 4943401"/>
              <a:gd name="connsiteX29" fmla="*/ 0 w 5218014"/>
              <a:gd name="connsiteY29" fmla="*/ 1952643 h 4943401"/>
              <a:gd name="connsiteX30" fmla="*/ 0 w 5218014"/>
              <a:gd name="connsiteY30" fmla="*/ 1334718 h 4943401"/>
              <a:gd name="connsiteX31" fmla="*/ 0 w 5218014"/>
              <a:gd name="connsiteY31" fmla="*/ 617925 h 4943401"/>
              <a:gd name="connsiteX32" fmla="*/ 0 w 5218014"/>
              <a:gd name="connsiteY32" fmla="*/ 0 h 494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18014" h="4943401" fill="none" extrusionOk="0">
                <a:moveTo>
                  <a:pt x="0" y="0"/>
                </a:moveTo>
                <a:cubicBezTo>
                  <a:pt x="161526" y="-29664"/>
                  <a:pt x="440563" y="13502"/>
                  <a:pt x="756612" y="0"/>
                </a:cubicBezTo>
                <a:cubicBezTo>
                  <a:pt x="1072661" y="-13502"/>
                  <a:pt x="1104332" y="-22788"/>
                  <a:pt x="1408864" y="0"/>
                </a:cubicBezTo>
                <a:cubicBezTo>
                  <a:pt x="1713396" y="22788"/>
                  <a:pt x="1734184" y="7793"/>
                  <a:pt x="1904575" y="0"/>
                </a:cubicBezTo>
                <a:cubicBezTo>
                  <a:pt x="2074966" y="-7793"/>
                  <a:pt x="2290858" y="5541"/>
                  <a:pt x="2400286" y="0"/>
                </a:cubicBezTo>
                <a:cubicBezTo>
                  <a:pt x="2509714" y="-5541"/>
                  <a:pt x="2773261" y="-21457"/>
                  <a:pt x="2895998" y="0"/>
                </a:cubicBezTo>
                <a:cubicBezTo>
                  <a:pt x="3018735" y="21457"/>
                  <a:pt x="3469298" y="25578"/>
                  <a:pt x="3652610" y="0"/>
                </a:cubicBezTo>
                <a:cubicBezTo>
                  <a:pt x="3835922" y="-25578"/>
                  <a:pt x="4159205" y="-32987"/>
                  <a:pt x="4357042" y="0"/>
                </a:cubicBezTo>
                <a:cubicBezTo>
                  <a:pt x="4554879" y="32987"/>
                  <a:pt x="4851280" y="-41500"/>
                  <a:pt x="5218014" y="0"/>
                </a:cubicBezTo>
                <a:cubicBezTo>
                  <a:pt x="5193464" y="174350"/>
                  <a:pt x="5196394" y="401079"/>
                  <a:pt x="5218014" y="519057"/>
                </a:cubicBezTo>
                <a:cubicBezTo>
                  <a:pt x="5239634" y="637035"/>
                  <a:pt x="5250888" y="1039924"/>
                  <a:pt x="5218014" y="1235850"/>
                </a:cubicBezTo>
                <a:cubicBezTo>
                  <a:pt x="5185140" y="1431776"/>
                  <a:pt x="5201524" y="1549903"/>
                  <a:pt x="5218014" y="1754907"/>
                </a:cubicBezTo>
                <a:cubicBezTo>
                  <a:pt x="5234504" y="1959911"/>
                  <a:pt x="5228002" y="2059553"/>
                  <a:pt x="5218014" y="2224530"/>
                </a:cubicBezTo>
                <a:cubicBezTo>
                  <a:pt x="5208026" y="2389507"/>
                  <a:pt x="5241003" y="2667259"/>
                  <a:pt x="5218014" y="2793022"/>
                </a:cubicBezTo>
                <a:cubicBezTo>
                  <a:pt x="5195025" y="2918785"/>
                  <a:pt x="5202545" y="3207747"/>
                  <a:pt x="5218014" y="3361513"/>
                </a:cubicBezTo>
                <a:cubicBezTo>
                  <a:pt x="5233483" y="3515279"/>
                  <a:pt x="5194968" y="3766907"/>
                  <a:pt x="5218014" y="3930004"/>
                </a:cubicBezTo>
                <a:cubicBezTo>
                  <a:pt x="5241060" y="4093101"/>
                  <a:pt x="5184809" y="4574600"/>
                  <a:pt x="5218014" y="4943401"/>
                </a:cubicBezTo>
                <a:cubicBezTo>
                  <a:pt x="4944893" y="4930989"/>
                  <a:pt x="4841785" y="4953853"/>
                  <a:pt x="4513582" y="4943401"/>
                </a:cubicBezTo>
                <a:cubicBezTo>
                  <a:pt x="4185379" y="4932949"/>
                  <a:pt x="4071970" y="4934192"/>
                  <a:pt x="3756970" y="4943401"/>
                </a:cubicBezTo>
                <a:cubicBezTo>
                  <a:pt x="3441970" y="4952610"/>
                  <a:pt x="3423791" y="4935137"/>
                  <a:pt x="3209079" y="4943401"/>
                </a:cubicBezTo>
                <a:cubicBezTo>
                  <a:pt x="2994367" y="4951665"/>
                  <a:pt x="2936111" y="4953322"/>
                  <a:pt x="2713367" y="4943401"/>
                </a:cubicBezTo>
                <a:cubicBezTo>
                  <a:pt x="2490623" y="4933480"/>
                  <a:pt x="2281201" y="4937641"/>
                  <a:pt x="2165476" y="4943401"/>
                </a:cubicBezTo>
                <a:cubicBezTo>
                  <a:pt x="2049751" y="4949161"/>
                  <a:pt x="1807766" y="4936843"/>
                  <a:pt x="1461044" y="4943401"/>
                </a:cubicBezTo>
                <a:cubicBezTo>
                  <a:pt x="1114322" y="4949959"/>
                  <a:pt x="959281" y="4927401"/>
                  <a:pt x="808792" y="4943401"/>
                </a:cubicBezTo>
                <a:cubicBezTo>
                  <a:pt x="658303" y="4959401"/>
                  <a:pt x="248752" y="4919796"/>
                  <a:pt x="0" y="4943401"/>
                </a:cubicBezTo>
                <a:cubicBezTo>
                  <a:pt x="-13512" y="4718038"/>
                  <a:pt x="-11214" y="4545500"/>
                  <a:pt x="0" y="4325476"/>
                </a:cubicBezTo>
                <a:cubicBezTo>
                  <a:pt x="11214" y="4105453"/>
                  <a:pt x="-2596" y="4010650"/>
                  <a:pt x="0" y="3806419"/>
                </a:cubicBezTo>
                <a:cubicBezTo>
                  <a:pt x="2596" y="3602188"/>
                  <a:pt x="6512" y="3484050"/>
                  <a:pt x="0" y="3237928"/>
                </a:cubicBezTo>
                <a:cubicBezTo>
                  <a:pt x="-6512" y="2991806"/>
                  <a:pt x="-15215" y="2729734"/>
                  <a:pt x="0" y="2570569"/>
                </a:cubicBezTo>
                <a:cubicBezTo>
                  <a:pt x="15215" y="2411404"/>
                  <a:pt x="22748" y="2125388"/>
                  <a:pt x="0" y="1952643"/>
                </a:cubicBezTo>
                <a:cubicBezTo>
                  <a:pt x="-22748" y="1779898"/>
                  <a:pt x="-1353" y="1493828"/>
                  <a:pt x="0" y="1334718"/>
                </a:cubicBezTo>
                <a:cubicBezTo>
                  <a:pt x="1353" y="1175608"/>
                  <a:pt x="29581" y="939136"/>
                  <a:pt x="0" y="617925"/>
                </a:cubicBezTo>
                <a:cubicBezTo>
                  <a:pt x="-29581" y="296714"/>
                  <a:pt x="-26407" y="301344"/>
                  <a:pt x="0" y="0"/>
                </a:cubicBezTo>
                <a:close/>
              </a:path>
              <a:path w="5218014" h="4943401" stroke="0" extrusionOk="0">
                <a:moveTo>
                  <a:pt x="0" y="0"/>
                </a:moveTo>
                <a:cubicBezTo>
                  <a:pt x="368679" y="-17504"/>
                  <a:pt x="584809" y="28065"/>
                  <a:pt x="756612" y="0"/>
                </a:cubicBezTo>
                <a:cubicBezTo>
                  <a:pt x="928415" y="-28065"/>
                  <a:pt x="1110100" y="-251"/>
                  <a:pt x="1356684" y="0"/>
                </a:cubicBezTo>
                <a:cubicBezTo>
                  <a:pt x="1603268" y="251"/>
                  <a:pt x="1688315" y="7260"/>
                  <a:pt x="1904575" y="0"/>
                </a:cubicBezTo>
                <a:cubicBezTo>
                  <a:pt x="2120835" y="-7260"/>
                  <a:pt x="2240534" y="-3357"/>
                  <a:pt x="2556827" y="0"/>
                </a:cubicBezTo>
                <a:cubicBezTo>
                  <a:pt x="2873120" y="3357"/>
                  <a:pt x="3053971" y="-14994"/>
                  <a:pt x="3313439" y="0"/>
                </a:cubicBezTo>
                <a:cubicBezTo>
                  <a:pt x="3572907" y="14994"/>
                  <a:pt x="3693565" y="-25075"/>
                  <a:pt x="3913511" y="0"/>
                </a:cubicBezTo>
                <a:cubicBezTo>
                  <a:pt x="4133457" y="25075"/>
                  <a:pt x="4392708" y="11386"/>
                  <a:pt x="4565762" y="0"/>
                </a:cubicBezTo>
                <a:cubicBezTo>
                  <a:pt x="4738816" y="-11386"/>
                  <a:pt x="5033038" y="-5340"/>
                  <a:pt x="5218014" y="0"/>
                </a:cubicBezTo>
                <a:cubicBezTo>
                  <a:pt x="5216387" y="228771"/>
                  <a:pt x="5196707" y="396976"/>
                  <a:pt x="5218014" y="519057"/>
                </a:cubicBezTo>
                <a:cubicBezTo>
                  <a:pt x="5239321" y="641138"/>
                  <a:pt x="5225744" y="834396"/>
                  <a:pt x="5218014" y="988680"/>
                </a:cubicBezTo>
                <a:cubicBezTo>
                  <a:pt x="5210284" y="1142964"/>
                  <a:pt x="5190206" y="1439726"/>
                  <a:pt x="5218014" y="1557171"/>
                </a:cubicBezTo>
                <a:cubicBezTo>
                  <a:pt x="5245822" y="1674616"/>
                  <a:pt x="5183226" y="2129122"/>
                  <a:pt x="5218014" y="2273964"/>
                </a:cubicBezTo>
                <a:cubicBezTo>
                  <a:pt x="5252802" y="2418806"/>
                  <a:pt x="5222561" y="2552961"/>
                  <a:pt x="5218014" y="2793022"/>
                </a:cubicBezTo>
                <a:cubicBezTo>
                  <a:pt x="5213467" y="3033083"/>
                  <a:pt x="5203951" y="3140497"/>
                  <a:pt x="5218014" y="3460381"/>
                </a:cubicBezTo>
                <a:cubicBezTo>
                  <a:pt x="5232077" y="3780265"/>
                  <a:pt x="5231287" y="3853136"/>
                  <a:pt x="5218014" y="4028872"/>
                </a:cubicBezTo>
                <a:cubicBezTo>
                  <a:pt x="5204741" y="4204608"/>
                  <a:pt x="5219509" y="4689133"/>
                  <a:pt x="5218014" y="4943401"/>
                </a:cubicBezTo>
                <a:cubicBezTo>
                  <a:pt x="5006814" y="4962489"/>
                  <a:pt x="4707790" y="4914308"/>
                  <a:pt x="4513582" y="4943401"/>
                </a:cubicBezTo>
                <a:cubicBezTo>
                  <a:pt x="4319374" y="4972494"/>
                  <a:pt x="4136823" y="4939723"/>
                  <a:pt x="3913511" y="4943401"/>
                </a:cubicBezTo>
                <a:cubicBezTo>
                  <a:pt x="3690199" y="4947079"/>
                  <a:pt x="3478287" y="4942061"/>
                  <a:pt x="3261259" y="4943401"/>
                </a:cubicBezTo>
                <a:cubicBezTo>
                  <a:pt x="3044231" y="4944741"/>
                  <a:pt x="2731048" y="4912190"/>
                  <a:pt x="2504647" y="4943401"/>
                </a:cubicBezTo>
                <a:cubicBezTo>
                  <a:pt x="2278246" y="4974612"/>
                  <a:pt x="2185428" y="4962226"/>
                  <a:pt x="1956755" y="4943401"/>
                </a:cubicBezTo>
                <a:cubicBezTo>
                  <a:pt x="1728082" y="4924576"/>
                  <a:pt x="1564021" y="4917348"/>
                  <a:pt x="1356684" y="4943401"/>
                </a:cubicBezTo>
                <a:cubicBezTo>
                  <a:pt x="1149347" y="4969454"/>
                  <a:pt x="863795" y="4941738"/>
                  <a:pt x="652252" y="4943401"/>
                </a:cubicBezTo>
                <a:cubicBezTo>
                  <a:pt x="440709" y="4945064"/>
                  <a:pt x="237006" y="4937814"/>
                  <a:pt x="0" y="4943401"/>
                </a:cubicBezTo>
                <a:cubicBezTo>
                  <a:pt x="-6556" y="4727240"/>
                  <a:pt x="12323" y="4583003"/>
                  <a:pt x="0" y="4473778"/>
                </a:cubicBezTo>
                <a:cubicBezTo>
                  <a:pt x="-12323" y="4364553"/>
                  <a:pt x="-10757" y="4137456"/>
                  <a:pt x="0" y="4004155"/>
                </a:cubicBezTo>
                <a:cubicBezTo>
                  <a:pt x="10757" y="3870854"/>
                  <a:pt x="-23192" y="3699317"/>
                  <a:pt x="0" y="3435664"/>
                </a:cubicBezTo>
                <a:cubicBezTo>
                  <a:pt x="23192" y="3172011"/>
                  <a:pt x="9718" y="3064695"/>
                  <a:pt x="0" y="2718871"/>
                </a:cubicBezTo>
                <a:cubicBezTo>
                  <a:pt x="-9718" y="2373047"/>
                  <a:pt x="-4680" y="2279976"/>
                  <a:pt x="0" y="2150379"/>
                </a:cubicBezTo>
                <a:cubicBezTo>
                  <a:pt x="4680" y="2020782"/>
                  <a:pt x="119" y="1852241"/>
                  <a:pt x="0" y="1631322"/>
                </a:cubicBezTo>
                <a:cubicBezTo>
                  <a:pt x="-119" y="1410403"/>
                  <a:pt x="20963" y="1227443"/>
                  <a:pt x="0" y="1112265"/>
                </a:cubicBezTo>
                <a:cubicBezTo>
                  <a:pt x="-20963" y="997087"/>
                  <a:pt x="16080" y="746917"/>
                  <a:pt x="0" y="642642"/>
                </a:cubicBezTo>
                <a:cubicBezTo>
                  <a:pt x="-16080" y="538367"/>
                  <a:pt x="-19471" y="308320"/>
                  <a:pt x="0" y="0"/>
                </a:cubicBezTo>
                <a:close/>
              </a:path>
            </a:pathLst>
          </a:custGeom>
          <a:solidFill>
            <a:schemeClr val="bg1">
              <a:lumMod val="95000"/>
            </a:schemeClr>
          </a:solidFill>
          <a:ln w="57150">
            <a:solidFill>
              <a:schemeClr val="tx1"/>
            </a:solidFill>
            <a:extLst>
              <a:ext uri="{C807C97D-BFC1-408E-A445-0C87EB9F89A2}">
                <ask:lineSketchStyleProps xmlns:ask="http://schemas.microsoft.com/office/drawing/2018/sketchyshapes" sd="571186184">
                  <a:prstGeom prst="rect">
                    <a:avLst/>
                  </a:prstGeom>
                  <ask:type>
                    <ask:lineSketchFreehand/>
                  </ask:type>
                </ask:lineSketchStyleProps>
              </a:ext>
            </a:extLst>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E84E0F"/>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dirty="0"/>
              <a:t>Livenä - vahva suositus</a:t>
            </a:r>
          </a:p>
          <a:p>
            <a:r>
              <a:rPr lang="fi-FI" dirty="0"/>
              <a:t>Pohdi sopivat tiimit ja osallistujat</a:t>
            </a:r>
          </a:p>
          <a:p>
            <a:r>
              <a:rPr lang="fi-FI" dirty="0"/>
              <a:t>Aikaa min. 2h, optimi noin 3h</a:t>
            </a:r>
          </a:p>
          <a:p>
            <a:r>
              <a:rPr lang="fi-FI" dirty="0"/>
              <a:t>Varaa aika kalentereihin ja kutsu osallistujat</a:t>
            </a:r>
          </a:p>
          <a:p>
            <a:r>
              <a:rPr lang="fi-FI" dirty="0"/>
              <a:t>Halutessasi voit antaa orientoivan ennakkopohdintatehtävän. Katso s. 12 esimerkkejä. </a:t>
            </a:r>
          </a:p>
          <a:p>
            <a:r>
              <a:rPr lang="fi-FI" dirty="0"/>
              <a:t>Mukava tila, voi olla muu kuin neukkari</a:t>
            </a:r>
          </a:p>
          <a:p>
            <a:r>
              <a:rPr lang="fi-FI" dirty="0"/>
              <a:t>Ainakin 1 jaloittelutauko</a:t>
            </a:r>
          </a:p>
          <a:p>
            <a:r>
              <a:rPr lang="fi-FI" dirty="0"/>
              <a:t>Tila-asettelu niin, että mahdollisimman hyvin katseyhteys osallistujien välillä</a:t>
            </a:r>
          </a:p>
          <a:p>
            <a:endParaRPr lang="fi-FI" dirty="0"/>
          </a:p>
          <a:p>
            <a:endParaRPr lang="fi-FI" dirty="0"/>
          </a:p>
        </p:txBody>
      </p:sp>
    </p:spTree>
    <p:extLst>
      <p:ext uri="{BB962C8B-B14F-4D97-AF65-F5344CB8AC3E}">
        <p14:creationId xmlns:p14="http://schemas.microsoft.com/office/powerpoint/2010/main" val="81625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iruutu 12">
            <a:extLst>
              <a:ext uri="{FF2B5EF4-FFF2-40B4-BE49-F238E27FC236}">
                <a16:creationId xmlns:a16="http://schemas.microsoft.com/office/drawing/2014/main" id="{595A029A-ACD1-4E6D-BAC9-1A45F2BD22AC}"/>
              </a:ext>
            </a:extLst>
          </p:cNvPr>
          <p:cNvSpPr txBox="1"/>
          <p:nvPr/>
        </p:nvSpPr>
        <p:spPr>
          <a:xfrm>
            <a:off x="420190" y="409562"/>
            <a:ext cx="5023584" cy="8964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i-FI" sz="2700" b="1" dirty="0">
                <a:solidFill>
                  <a:schemeClr val="accent1"/>
                </a:solidFill>
                <a:latin typeface="Bookman Old Style" panose="02050604050505020204" pitchFamily="18" charset="0"/>
                <a:ea typeface="+mj-ea"/>
                <a:cs typeface="+mj-cs"/>
              </a:rPr>
              <a:t>Ennakkokysymykset osallistujille</a:t>
            </a:r>
          </a:p>
        </p:txBody>
      </p:sp>
      <p:sp>
        <p:nvSpPr>
          <p:cNvPr id="7" name="Otsikko 2">
            <a:extLst>
              <a:ext uri="{FF2B5EF4-FFF2-40B4-BE49-F238E27FC236}">
                <a16:creationId xmlns:a16="http://schemas.microsoft.com/office/drawing/2014/main" id="{F3D2E4A2-A436-44E9-A99E-144F4E062601}"/>
              </a:ext>
            </a:extLst>
          </p:cNvPr>
          <p:cNvSpPr txBox="1">
            <a:spLocks/>
          </p:cNvSpPr>
          <p:nvPr/>
        </p:nvSpPr>
        <p:spPr>
          <a:xfrm>
            <a:off x="662124" y="1584325"/>
            <a:ext cx="5216161" cy="5087826"/>
          </a:xfrm>
          <a:prstGeom prst="rect">
            <a:avLst/>
          </a:prstGeom>
        </p:spPr>
        <p:txBody>
          <a:bodyPr vert="horz" lIns="91440" tIns="45720" rIns="91440" bIns="45720" rtlCol="0">
            <a:normAutofit lnSpcReduction="10000"/>
          </a:bodyPr>
          <a:lstStyle>
            <a:lvl1pPr algn="l" defTabSz="914400" rtl="0" eaLnBrk="1" latinLnBrk="0" hangingPunct="1">
              <a:lnSpc>
                <a:spcPct val="90000"/>
              </a:lnSpc>
              <a:spcBef>
                <a:spcPct val="0"/>
              </a:spcBef>
              <a:buNone/>
              <a:defRPr lang="fi-FI" sz="3200" b="1" i="0" kern="1200" dirty="0">
                <a:solidFill>
                  <a:srgbClr val="E84E0F"/>
                </a:solidFill>
                <a:latin typeface="Bookman Old Style" panose="02050604050505020204" pitchFamily="18" charset="0"/>
                <a:ea typeface="+mj-ea"/>
                <a:cs typeface="+mj-cs"/>
              </a:defRPr>
            </a:lvl1pPr>
          </a:lstStyle>
          <a:p>
            <a:pPr>
              <a:spcBef>
                <a:spcPts val="1000"/>
              </a:spcBef>
              <a:buClr>
                <a:schemeClr val="bg1"/>
              </a:buClr>
            </a:pPr>
            <a:r>
              <a:rPr lang="fi-FI" sz="1400" b="0" dirty="0">
                <a:solidFill>
                  <a:schemeClr val="tx1"/>
                </a:solidFill>
                <a:latin typeface="+mn-lt"/>
                <a:ea typeface="+mn-ea"/>
                <a:cs typeface="+mn-cs"/>
              </a:rPr>
              <a:t>Voit halutessasi antaa osallistujille ennakkoon kysymyksiä, joiden avulla he voivat paremmin orientoitua keskusteluun. Tässä muutamia mahdollisia kysymyksiä/pohdintatehtäviä:</a:t>
            </a:r>
          </a:p>
          <a:p>
            <a:pPr marL="228600" lvl="1" indent="-228600">
              <a:spcBef>
                <a:spcPts val="1000"/>
              </a:spcBef>
              <a:buClr>
                <a:srgbClr val="E84E0F"/>
              </a:buClr>
              <a:buFont typeface="Arial" panose="020B0604020202020204" pitchFamily="34" charset="0"/>
              <a:buChar char="•"/>
            </a:pPr>
            <a:r>
              <a:rPr lang="fi-FI" sz="1400" dirty="0"/>
              <a:t>Miten arki sujuu? Mikä tekee työstäni sujuvaa ja mitkä asiat mahdollisesti sitä haittaavat?</a:t>
            </a:r>
          </a:p>
          <a:p>
            <a:pPr marL="228600" lvl="1" indent="-228600">
              <a:spcBef>
                <a:spcPts val="1000"/>
              </a:spcBef>
              <a:buClr>
                <a:srgbClr val="E84E0F"/>
              </a:buClr>
              <a:buFont typeface="Arial" panose="020B0604020202020204" pitchFamily="34" charset="0"/>
              <a:buChar char="•"/>
            </a:pPr>
            <a:r>
              <a:rPr lang="fi-FI" sz="1400" dirty="0"/>
              <a:t>Millainen työyhteisömme on parhaimmillaan? Miten yhteistyö meillä normaalisti sujuu? </a:t>
            </a:r>
          </a:p>
          <a:p>
            <a:pPr marL="228600" lvl="1" indent="-228600">
              <a:spcBef>
                <a:spcPts val="1000"/>
              </a:spcBef>
              <a:buClr>
                <a:srgbClr val="E84E0F"/>
              </a:buClr>
              <a:buFont typeface="Arial" panose="020B0604020202020204" pitchFamily="34" charset="0"/>
              <a:buChar char="•"/>
            </a:pPr>
            <a:r>
              <a:rPr lang="fi-FI" sz="1400" dirty="0"/>
              <a:t>Mitkä asiat puhututtavat juuri nyt työyhteisössämme?</a:t>
            </a:r>
            <a:endParaRPr lang="fi-FI" sz="1400" dirty="0">
              <a:solidFill>
                <a:schemeClr val="tx1"/>
              </a:solidFill>
              <a:latin typeface="+mn-lt"/>
              <a:ea typeface="+mn-ea"/>
              <a:cs typeface="+mn-cs"/>
            </a:endParaRPr>
          </a:p>
          <a:p>
            <a:pPr>
              <a:spcBef>
                <a:spcPts val="1000"/>
              </a:spcBef>
              <a:buClr>
                <a:schemeClr val="bg1"/>
              </a:buClr>
            </a:pPr>
            <a:r>
              <a:rPr lang="fi-FI" sz="1400" dirty="0">
                <a:solidFill>
                  <a:schemeClr val="tx1"/>
                </a:solidFill>
                <a:latin typeface="+mn-lt"/>
                <a:ea typeface="+mn-ea"/>
                <a:cs typeface="+mn-cs"/>
              </a:rPr>
              <a:t>Opetus- ja koulutusalat</a:t>
            </a:r>
          </a:p>
          <a:p>
            <a:pPr marL="228600" lvl="1" indent="-228600">
              <a:spcBef>
                <a:spcPts val="1000"/>
              </a:spcBef>
              <a:buClr>
                <a:srgbClr val="E84E0F"/>
              </a:buClr>
              <a:buFont typeface="Arial" panose="020B0604020202020204" pitchFamily="34" charset="0"/>
              <a:buChar char="•"/>
            </a:pPr>
            <a:r>
              <a:rPr lang="fi-FI" sz="1400" dirty="0"/>
              <a:t>Pohdi millaisia viestejä ja signaaleja olet työelämästä saanut, mihin suuntaan ala on kehittymässä ja mitä osaamista työelämä tarvitsee?</a:t>
            </a:r>
          </a:p>
          <a:p>
            <a:pPr marL="228600" lvl="1" indent="-228600">
              <a:spcBef>
                <a:spcPts val="1000"/>
              </a:spcBef>
              <a:buClr>
                <a:srgbClr val="E84E0F"/>
              </a:buClr>
              <a:buFont typeface="Arial" panose="020B0604020202020204" pitchFamily="34" charset="0"/>
              <a:buChar char="•"/>
            </a:pPr>
            <a:r>
              <a:rPr lang="fi-FI" sz="1400" dirty="0"/>
              <a:t>Pohdi tunnetko oman alasi tutkintorakenteen, tutkinnon perusteet ja toteutussuunnitelmat riittävän hyvin? Tunnetko alasi at ja </a:t>
            </a:r>
            <a:r>
              <a:rPr lang="fi-FI" sz="1400" dirty="0" err="1"/>
              <a:t>eat</a:t>
            </a:r>
            <a:r>
              <a:rPr lang="fi-FI" sz="1400" dirty="0"/>
              <a:t> –tutkintojen </a:t>
            </a:r>
            <a:r>
              <a:rPr lang="fi-FI" sz="1400" b="0" dirty="0">
                <a:solidFill>
                  <a:schemeClr val="tx1"/>
                </a:solidFill>
                <a:latin typeface="+mn-lt"/>
                <a:ea typeface="+mn-ea"/>
                <a:cs typeface="+mn-cs"/>
              </a:rPr>
              <a:t>sisällön? Kertaa tarvittaessa näitä ennen keskustelua.</a:t>
            </a:r>
          </a:p>
          <a:p>
            <a:pPr>
              <a:spcBef>
                <a:spcPts val="1000"/>
              </a:spcBef>
              <a:buClr>
                <a:schemeClr val="bg1"/>
              </a:buClr>
            </a:pPr>
            <a:r>
              <a:rPr lang="fi-FI" sz="1400" dirty="0">
                <a:solidFill>
                  <a:schemeClr val="tx1"/>
                </a:solidFill>
                <a:latin typeface="+mn-lt"/>
                <a:ea typeface="+mn-ea"/>
                <a:cs typeface="+mn-cs"/>
              </a:rPr>
              <a:t>Tukipalvelut </a:t>
            </a:r>
          </a:p>
          <a:p>
            <a:pPr marL="228600" lvl="1" indent="-228600">
              <a:spcBef>
                <a:spcPts val="1000"/>
              </a:spcBef>
              <a:buClr>
                <a:srgbClr val="E84E0F"/>
              </a:buClr>
              <a:buFont typeface="Arial" panose="020B0604020202020204" pitchFamily="34" charset="0"/>
              <a:buChar char="•"/>
            </a:pPr>
            <a:r>
              <a:rPr lang="fi-FI" sz="1400" dirty="0"/>
              <a:t>Pohdi millaisia viestejä ja signaaleja olet työsi ja verkostosi välityksellä saanut, mihin suuntaan alamme / toimintomme / Salpaus on kehittymässä ja mitä tekemistä ja osaamista se meiltä edellyttää.</a:t>
            </a:r>
          </a:p>
          <a:p>
            <a:pPr indent="-228600">
              <a:buClr>
                <a:schemeClr val="bg1"/>
              </a:buClr>
              <a:buFont typeface="Arial" panose="020B0604020202020204" pitchFamily="34" charset="0"/>
              <a:buChar char="•"/>
            </a:pPr>
            <a:endParaRPr lang="fi-FI" sz="800" dirty="0">
              <a:solidFill>
                <a:schemeClr val="tx1"/>
              </a:solidFill>
              <a:latin typeface="+mn-lt"/>
              <a:ea typeface="+mn-ea"/>
              <a:cs typeface="+mn-cs"/>
            </a:endParaRPr>
          </a:p>
        </p:txBody>
      </p:sp>
      <p:pic>
        <p:nvPicPr>
          <p:cNvPr id="6" name="Kuva 5" descr="Ääretön kysymys merkit 3D-hahmontamista">
            <a:extLst>
              <a:ext uri="{FF2B5EF4-FFF2-40B4-BE49-F238E27FC236}">
                <a16:creationId xmlns:a16="http://schemas.microsoft.com/office/drawing/2014/main" id="{6C839329-7B53-41FD-9BF4-877552382B72}"/>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30884" r="9782" b="-2"/>
          <a:stretch/>
        </p:blipFill>
        <p:spPr>
          <a:xfrm>
            <a:off x="6095616" y="10"/>
            <a:ext cx="6096384" cy="6857990"/>
          </a:xfrm>
          <a:prstGeom prst="rect">
            <a:avLst/>
          </a:prstGeom>
          <a:noFill/>
        </p:spPr>
      </p:pic>
      <p:sp>
        <p:nvSpPr>
          <p:cNvPr id="4" name="Dian numeron paikkamerkki 3">
            <a:extLst>
              <a:ext uri="{FF2B5EF4-FFF2-40B4-BE49-F238E27FC236}">
                <a16:creationId xmlns:a16="http://schemas.microsoft.com/office/drawing/2014/main" id="{3DE9F3C5-8984-47ED-838C-DB9A8E3B34F7}"/>
              </a:ext>
            </a:extLst>
          </p:cNvPr>
          <p:cNvSpPr>
            <a:spLocks noGrp="1"/>
          </p:cNvSpPr>
          <p:nvPr>
            <p:ph type="sldNum" sz="quarter" idx="4"/>
          </p:nvPr>
        </p:nvSpPr>
        <p:spPr>
          <a:xfrm>
            <a:off x="4220198" y="6307026"/>
            <a:ext cx="2743200" cy="365125"/>
          </a:xfrm>
        </p:spPr>
        <p:txBody>
          <a:bodyPr vert="horz" lIns="91440" tIns="45720" rIns="91440" bIns="45720" rtlCol="0" anchor="ctr">
            <a:normAutofit/>
          </a:bodyPr>
          <a:lstStyle/>
          <a:p>
            <a:pPr>
              <a:spcAft>
                <a:spcPts val="600"/>
              </a:spcAft>
            </a:pPr>
            <a:fld id="{C47F7060-961A-4FDB-AE8A-ADF672563E2F}" type="slidenum">
              <a:rPr lang="fi-FI" smtClean="0"/>
              <a:pPr>
                <a:spcAft>
                  <a:spcPts val="600"/>
                </a:spcAft>
              </a:pPr>
              <a:t>11</a:t>
            </a:fld>
            <a:endParaRPr lang="fi-FI"/>
          </a:p>
        </p:txBody>
      </p:sp>
    </p:spTree>
    <p:extLst>
      <p:ext uri="{BB962C8B-B14F-4D97-AF65-F5344CB8AC3E}">
        <p14:creationId xmlns:p14="http://schemas.microsoft.com/office/powerpoint/2010/main" val="114280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Kuvan paikkamerkki 19" descr="Kuva, joka sisältää kohteen henkilö, seisominen, nainen, sisä&#10;&#10;Kuvaus luotu automaattisesti">
            <a:extLst>
              <a:ext uri="{FF2B5EF4-FFF2-40B4-BE49-F238E27FC236}">
                <a16:creationId xmlns:a16="http://schemas.microsoft.com/office/drawing/2014/main" id="{3B4C9BD9-F2E9-5540-9DC1-D360E31BD4E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a:stretch/>
        </p:blipFill>
        <p:spPr>
          <a:xfrm>
            <a:off x="20" y="10"/>
            <a:ext cx="12191980" cy="6857990"/>
          </a:xfrm>
          <a:noFill/>
        </p:spPr>
      </p:pic>
      <p:sp>
        <p:nvSpPr>
          <p:cNvPr id="22" name="Title 2">
            <a:extLst>
              <a:ext uri="{FF2B5EF4-FFF2-40B4-BE49-F238E27FC236}">
                <a16:creationId xmlns:a16="http://schemas.microsoft.com/office/drawing/2014/main" id="{AAE0F290-73E7-42B3-A999-C4B30A55BEA6}"/>
              </a:ext>
            </a:extLst>
          </p:cNvPr>
          <p:cNvSpPr>
            <a:spLocks noGrp="1"/>
          </p:cNvSpPr>
          <p:nvPr>
            <p:ph type="ctrTitle"/>
          </p:nvPr>
        </p:nvSpPr>
        <p:spPr>
          <a:xfrm>
            <a:off x="1524000" y="2970243"/>
            <a:ext cx="9144000" cy="917513"/>
          </a:xfrm>
        </p:spPr>
        <p:txBody>
          <a:bodyPr/>
          <a:lstStyle/>
          <a:p>
            <a:r>
              <a:rPr lang="en-US" dirty="0" err="1"/>
              <a:t>Keskustelusisällöt</a:t>
            </a:r>
            <a:endParaRPr lang="en-US" dirty="0"/>
          </a:p>
        </p:txBody>
      </p:sp>
      <p:sp>
        <p:nvSpPr>
          <p:cNvPr id="4"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12</a:t>
            </a:fld>
            <a:endParaRPr lang="fi-FI" dirty="0"/>
          </a:p>
        </p:txBody>
      </p:sp>
    </p:spTree>
    <p:extLst>
      <p:ext uri="{BB962C8B-B14F-4D97-AF65-F5344CB8AC3E}">
        <p14:creationId xmlns:p14="http://schemas.microsoft.com/office/powerpoint/2010/main" val="2780212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4E3B5AF-F24D-427F-A7D8-0717546938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942" y="350971"/>
            <a:ext cx="9171650" cy="5458509"/>
          </a:xfrm>
          <a:prstGeom prst="rect">
            <a:avLst/>
          </a:prstGeom>
        </p:spPr>
      </p:pic>
      <p:pic>
        <p:nvPicPr>
          <p:cNvPr id="19" name="Kuva 18">
            <a:extLst>
              <a:ext uri="{FF2B5EF4-FFF2-40B4-BE49-F238E27FC236}">
                <a16:creationId xmlns:a16="http://schemas.microsoft.com/office/drawing/2014/main" id="{D6827C93-CA22-4E2A-A071-E60AA7BDC8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16" r="19038"/>
          <a:stretch/>
        </p:blipFill>
        <p:spPr>
          <a:xfrm>
            <a:off x="10050779" y="3546198"/>
            <a:ext cx="2194302" cy="1928157"/>
          </a:xfrm>
          <a:prstGeom prst="rect">
            <a:avLst/>
          </a:prstGeom>
        </p:spPr>
      </p:pic>
      <p:pic>
        <p:nvPicPr>
          <p:cNvPr id="21" name="Kuva 20">
            <a:extLst>
              <a:ext uri="{FF2B5EF4-FFF2-40B4-BE49-F238E27FC236}">
                <a16:creationId xmlns:a16="http://schemas.microsoft.com/office/drawing/2014/main" id="{23E023EC-59F0-4340-A54F-5EE3F6A137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76" r="18144"/>
          <a:stretch/>
        </p:blipFill>
        <p:spPr>
          <a:xfrm>
            <a:off x="9833086" y="85133"/>
            <a:ext cx="2005012" cy="1702305"/>
          </a:xfrm>
          <a:prstGeom prst="rect">
            <a:avLst/>
          </a:prstGeom>
        </p:spPr>
      </p:pic>
      <p:pic>
        <p:nvPicPr>
          <p:cNvPr id="22" name="Kuva 21">
            <a:extLst>
              <a:ext uri="{FF2B5EF4-FFF2-40B4-BE49-F238E27FC236}">
                <a16:creationId xmlns:a16="http://schemas.microsoft.com/office/drawing/2014/main" id="{6A0AAA76-9F08-4548-B2A3-822998488D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74" r="4899"/>
          <a:stretch/>
        </p:blipFill>
        <p:spPr>
          <a:xfrm>
            <a:off x="266970" y="3681452"/>
            <a:ext cx="2713150" cy="1657647"/>
          </a:xfrm>
          <a:prstGeom prst="rect">
            <a:avLst/>
          </a:prstGeom>
        </p:spPr>
      </p:pic>
      <p:sp>
        <p:nvSpPr>
          <p:cNvPr id="6" name="Tekstiruutu 5">
            <a:extLst>
              <a:ext uri="{FF2B5EF4-FFF2-40B4-BE49-F238E27FC236}">
                <a16:creationId xmlns:a16="http://schemas.microsoft.com/office/drawing/2014/main" id="{22BC12AB-C095-4CF9-951A-BB7C5B30BEE7}"/>
              </a:ext>
            </a:extLst>
          </p:cNvPr>
          <p:cNvSpPr txBox="1"/>
          <p:nvPr/>
        </p:nvSpPr>
        <p:spPr>
          <a:xfrm rot="21111933">
            <a:off x="484883" y="720797"/>
            <a:ext cx="3008525" cy="461665"/>
          </a:xfrm>
          <a:prstGeom prst="rect">
            <a:avLst/>
          </a:prstGeom>
          <a:noFill/>
        </p:spPr>
        <p:txBody>
          <a:bodyPr wrap="square" rtlCol="0">
            <a:spAutoFit/>
          </a:bodyPr>
          <a:lstStyle/>
          <a:p>
            <a:r>
              <a:rPr lang="fi-FI" sz="2400" b="1" dirty="0">
                <a:solidFill>
                  <a:schemeClr val="tx2"/>
                </a:solidFill>
              </a:rPr>
              <a:t>TÄSTÄ ALOITETAAN</a:t>
            </a:r>
          </a:p>
        </p:txBody>
      </p:sp>
      <p:sp>
        <p:nvSpPr>
          <p:cNvPr id="8" name="Nuoli: Oikea 7">
            <a:extLst>
              <a:ext uri="{FF2B5EF4-FFF2-40B4-BE49-F238E27FC236}">
                <a16:creationId xmlns:a16="http://schemas.microsoft.com/office/drawing/2014/main" id="{1161068A-57E2-4612-A919-80CA61AC1719}"/>
              </a:ext>
            </a:extLst>
          </p:cNvPr>
          <p:cNvSpPr/>
          <p:nvPr/>
        </p:nvSpPr>
        <p:spPr>
          <a:xfrm rot="21027000">
            <a:off x="937938" y="1165371"/>
            <a:ext cx="1452007" cy="519306"/>
          </a:xfrm>
          <a:prstGeom prst="rightArrow">
            <a:avLst/>
          </a:prstGeom>
          <a:no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1581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58F3DC-046A-424D-9F36-393F769367AB}"/>
              </a:ext>
            </a:extLst>
          </p:cNvPr>
          <p:cNvSpPr>
            <a:spLocks noGrp="1"/>
          </p:cNvSpPr>
          <p:nvPr>
            <p:ph type="title"/>
          </p:nvPr>
        </p:nvSpPr>
        <p:spPr>
          <a:xfrm>
            <a:off x="2561469" y="285886"/>
            <a:ext cx="6556406" cy="802351"/>
          </a:xfrm>
        </p:spPr>
        <p:txBody>
          <a:bodyPr>
            <a:normAutofit/>
          </a:bodyPr>
          <a:lstStyle/>
          <a:p>
            <a:r>
              <a:rPr lang="fi-FI" dirty="0">
                <a:latin typeface="Bookman Old Style"/>
              </a:rPr>
              <a:t>Keskusteluaiheet syksy 2021</a:t>
            </a:r>
            <a:endParaRPr lang="fi-FI" dirty="0"/>
          </a:p>
        </p:txBody>
      </p:sp>
      <p:sp>
        <p:nvSpPr>
          <p:cNvPr id="4" name="Dian numeron paikkamerkki 3">
            <a:extLst>
              <a:ext uri="{FF2B5EF4-FFF2-40B4-BE49-F238E27FC236}">
                <a16:creationId xmlns:a16="http://schemas.microsoft.com/office/drawing/2014/main" id="{4D50D390-7029-44A6-A20F-2694516D1B9B}"/>
              </a:ext>
            </a:extLst>
          </p:cNvPr>
          <p:cNvSpPr>
            <a:spLocks noGrp="1"/>
          </p:cNvSpPr>
          <p:nvPr>
            <p:ph type="sldNum" sz="quarter" idx="4"/>
          </p:nvPr>
        </p:nvSpPr>
        <p:spPr/>
        <p:txBody>
          <a:bodyPr/>
          <a:lstStyle/>
          <a:p>
            <a:fld id="{C47F7060-961A-4FDB-AE8A-ADF672563E2F}" type="slidenum">
              <a:rPr lang="fi-FI" smtClean="0"/>
              <a:pPr/>
              <a:t>14</a:t>
            </a:fld>
            <a:endParaRPr lang="fi-FI"/>
          </a:p>
        </p:txBody>
      </p:sp>
      <p:sp>
        <p:nvSpPr>
          <p:cNvPr id="5" name="Sisällön paikkamerkki 2">
            <a:extLst>
              <a:ext uri="{FF2B5EF4-FFF2-40B4-BE49-F238E27FC236}">
                <a16:creationId xmlns:a16="http://schemas.microsoft.com/office/drawing/2014/main" id="{39477C5D-93F8-47F7-9171-5E6102AE857F}"/>
              </a:ext>
            </a:extLst>
          </p:cNvPr>
          <p:cNvSpPr txBox="1">
            <a:spLocks/>
          </p:cNvSpPr>
          <p:nvPr/>
        </p:nvSpPr>
        <p:spPr>
          <a:xfrm>
            <a:off x="477231" y="2162621"/>
            <a:ext cx="4978030" cy="4028761"/>
          </a:xfrm>
          <a:prstGeom prst="rect">
            <a:avLst/>
          </a:prstGeom>
          <a:solidFill>
            <a:schemeClr val="bg2">
              <a:lumMod val="85000"/>
            </a:schemeClr>
          </a:solidFill>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E84E0F"/>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1800" b="1" dirty="0">
                <a:ea typeface="+mn-lt"/>
                <a:cs typeface="+mn-lt"/>
              </a:rPr>
              <a:t>TAHTO –keskustelun teemat</a:t>
            </a:r>
          </a:p>
          <a:p>
            <a:pPr>
              <a:buFont typeface="+mj-lt"/>
              <a:buAutoNum type="arabicPeriod"/>
            </a:pPr>
            <a:r>
              <a:rPr lang="fi-FI" sz="1600" dirty="0">
                <a:ea typeface="+mn-lt"/>
                <a:cs typeface="+mn-lt"/>
              </a:rPr>
              <a:t>(Pedagogisen) toimintamme tavoitteet ja suunnitelmat </a:t>
            </a:r>
          </a:p>
          <a:p>
            <a:pPr>
              <a:buFont typeface="+mj-lt"/>
              <a:buAutoNum type="arabicPeriod"/>
            </a:pPr>
            <a:r>
              <a:rPr lang="fi-FI" sz="1600" dirty="0">
                <a:ea typeface="+mn-lt"/>
                <a:cs typeface="+mn-lt"/>
              </a:rPr>
              <a:t>Toimimmeko niiden mukaan? Seuraammeko tavoitteiden toteutumista? </a:t>
            </a:r>
          </a:p>
          <a:p>
            <a:pPr>
              <a:buFont typeface="+mj-lt"/>
              <a:buAutoNum type="arabicPeriod"/>
            </a:pPr>
            <a:r>
              <a:rPr lang="fi-FI" sz="1600" dirty="0">
                <a:ea typeface="+mn-lt"/>
                <a:cs typeface="+mn-lt"/>
              </a:rPr>
              <a:t>Sujuuko arki meillä hyvin? Miksi? Mikä toimii ja mikä ei toimi? </a:t>
            </a:r>
          </a:p>
          <a:p>
            <a:pPr>
              <a:buFont typeface="+mj-lt"/>
              <a:buAutoNum type="arabicPeriod"/>
            </a:pPr>
            <a:r>
              <a:rPr lang="fi-FI" sz="1600" dirty="0">
                <a:ea typeface="+mn-lt"/>
                <a:cs typeface="+mn-lt"/>
              </a:rPr>
              <a:t>Miten voimme kehittää omaa toimintaamme? Vastaako osaamisemme toiminnan tarpeita?</a:t>
            </a:r>
          </a:p>
          <a:p>
            <a:pPr>
              <a:buFont typeface="+mj-lt"/>
              <a:buAutoNum type="arabicPeriod"/>
            </a:pPr>
            <a:r>
              <a:rPr lang="fi-FI" sz="1600" dirty="0">
                <a:ea typeface="+mn-lt"/>
                <a:cs typeface="+mn-lt"/>
              </a:rPr>
              <a:t>Mistä voimme tunnistaa, että onnistuimme? Millä mittarilla sen todennamme? </a:t>
            </a:r>
          </a:p>
          <a:p>
            <a:pPr marL="0" indent="0">
              <a:spcBef>
                <a:spcPts val="0"/>
              </a:spcBef>
              <a:buNone/>
            </a:pPr>
            <a:endParaRPr lang="fi-FI" sz="1600" i="1" dirty="0">
              <a:cs typeface="Calibri"/>
            </a:endParaRPr>
          </a:p>
          <a:p>
            <a:pPr marL="0" indent="0">
              <a:spcBef>
                <a:spcPts val="0"/>
              </a:spcBef>
              <a:buNone/>
            </a:pPr>
            <a:endParaRPr lang="fi-FI" sz="1600" b="1" dirty="0">
              <a:cs typeface="Calibri"/>
            </a:endParaRPr>
          </a:p>
          <a:p>
            <a:pPr marL="0" indent="0">
              <a:buNone/>
            </a:pPr>
            <a:endParaRPr lang="fi-FI" sz="1600" dirty="0">
              <a:solidFill>
                <a:srgbClr val="FF0000"/>
              </a:solidFill>
              <a:ea typeface="+mn-lt"/>
              <a:cs typeface="+mn-lt"/>
            </a:endParaRPr>
          </a:p>
        </p:txBody>
      </p:sp>
      <p:sp>
        <p:nvSpPr>
          <p:cNvPr id="6" name="Sisällön paikkamerkki 4">
            <a:extLst>
              <a:ext uri="{FF2B5EF4-FFF2-40B4-BE49-F238E27FC236}">
                <a16:creationId xmlns:a16="http://schemas.microsoft.com/office/drawing/2014/main" id="{29757159-5F8E-4A81-B2DB-E35CC0BA9060}"/>
              </a:ext>
            </a:extLst>
          </p:cNvPr>
          <p:cNvSpPr txBox="1">
            <a:spLocks/>
          </p:cNvSpPr>
          <p:nvPr/>
        </p:nvSpPr>
        <p:spPr>
          <a:xfrm>
            <a:off x="1421350" y="998690"/>
            <a:ext cx="8836643" cy="439853"/>
          </a:xfrm>
          <a:prstGeom prst="rect">
            <a:avLst/>
          </a:prstGeom>
          <a:solidFill>
            <a:schemeClr val="accent1"/>
          </a:solidFill>
          <a:ln>
            <a:noFill/>
          </a:ln>
        </p:spPr>
        <p:txBody>
          <a:bodyPr vert="horz" lIns="144000" tIns="144000" rIns="144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1800" b="1" dirty="0"/>
              <a:t>Nykytilan analyysi ja kehittämiskohteiden tunnistaminen</a:t>
            </a:r>
            <a:endParaRPr lang="fi-FI" sz="1800" dirty="0"/>
          </a:p>
        </p:txBody>
      </p:sp>
      <p:sp>
        <p:nvSpPr>
          <p:cNvPr id="7" name="Sisällön paikkamerkki 4">
            <a:extLst>
              <a:ext uri="{FF2B5EF4-FFF2-40B4-BE49-F238E27FC236}">
                <a16:creationId xmlns:a16="http://schemas.microsoft.com/office/drawing/2014/main" id="{ADB2E426-BD11-468E-86D8-226D3762A6CD}"/>
              </a:ext>
            </a:extLst>
          </p:cNvPr>
          <p:cNvSpPr txBox="1">
            <a:spLocks/>
          </p:cNvSpPr>
          <p:nvPr/>
        </p:nvSpPr>
        <p:spPr>
          <a:xfrm>
            <a:off x="702339" y="1435916"/>
            <a:ext cx="10787322" cy="365125"/>
          </a:xfrm>
          <a:prstGeom prst="rect">
            <a:avLst/>
          </a:prstGeom>
          <a:solidFill>
            <a:schemeClr val="tx2"/>
          </a:solidFill>
          <a:ln>
            <a:noFill/>
          </a:ln>
        </p:spPr>
        <p:txBody>
          <a:bodyPr vert="horz" lIns="144000" tIns="144000" rIns="14400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fi-FI" sz="1400" b="1" dirty="0"/>
              <a:t>Missä menemme työyhteisönä? </a:t>
            </a:r>
            <a:r>
              <a:rPr lang="fi-FI" sz="1200" b="1" i="1" dirty="0"/>
              <a:t>=</a:t>
            </a:r>
            <a:r>
              <a:rPr lang="fi-FI" sz="1100" b="1" i="1" dirty="0"/>
              <a:t>  </a:t>
            </a:r>
            <a:r>
              <a:rPr lang="fi-FI" sz="1200" b="1" i="1" dirty="0"/>
              <a:t>Tavoite harjoitella dialogia, saada työyhteisöt keskustelemaan </a:t>
            </a:r>
            <a:endParaRPr lang="fi-FI" sz="1400" i="1" dirty="0"/>
          </a:p>
        </p:txBody>
      </p:sp>
      <p:sp>
        <p:nvSpPr>
          <p:cNvPr id="8" name="Sisällön paikkamerkki 2">
            <a:extLst>
              <a:ext uri="{FF2B5EF4-FFF2-40B4-BE49-F238E27FC236}">
                <a16:creationId xmlns:a16="http://schemas.microsoft.com/office/drawing/2014/main" id="{50445CDB-D425-43F3-920A-281F737685D3}"/>
              </a:ext>
            </a:extLst>
          </p:cNvPr>
          <p:cNvSpPr txBox="1">
            <a:spLocks/>
          </p:cNvSpPr>
          <p:nvPr/>
        </p:nvSpPr>
        <p:spPr>
          <a:xfrm>
            <a:off x="5777899" y="2162621"/>
            <a:ext cx="5655730" cy="4028761"/>
          </a:xfrm>
          <a:prstGeom prst="rect">
            <a:avLst/>
          </a:prstGeom>
          <a:solidFill>
            <a:schemeClr val="bg1">
              <a:lumMod val="95000"/>
            </a:schemeClr>
          </a:solidFill>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E84E0F"/>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1800" b="1" dirty="0">
                <a:ea typeface="+mn-lt"/>
                <a:cs typeface="+mn-lt"/>
              </a:rPr>
              <a:t>Keskustelun tueksi esimiehille</a:t>
            </a:r>
            <a:endParaRPr lang="fi-FI" sz="1100" dirty="0">
              <a:ea typeface="+mn-lt"/>
              <a:cs typeface="+mn-lt"/>
            </a:endParaRPr>
          </a:p>
          <a:p>
            <a:pPr>
              <a:buFont typeface="+mj-lt"/>
              <a:buAutoNum type="arabicPeriod"/>
            </a:pPr>
            <a:r>
              <a:rPr lang="fi-FI" sz="1100" dirty="0">
                <a:ea typeface="+mn-lt"/>
                <a:cs typeface="+mn-lt"/>
              </a:rPr>
              <a:t>Kerrataan tavoite, miksi tavoite on juuri tämä, missä se on määrittely, miten työelämän ja opiskelijoiden tarpeet näkyvät tavoitteissa ja miten toimintasuunnitelmat tukevat tavoitteiden toteutumisessa. Kytkös käytyihin yksikkökohtaisiin strategian konkretisointikeskusteluihin. Miten työnjako toimii? Keskustelua siitä, kuinka hyvin kaikki tuntevat mm. tutkintojen rakenteen, toteutussuunnitelmat, työaikasuunnitelmat jne. </a:t>
            </a:r>
          </a:p>
          <a:p>
            <a:pPr>
              <a:buFont typeface="+mj-lt"/>
              <a:buAutoNum type="arabicPeriod"/>
            </a:pPr>
            <a:r>
              <a:rPr lang="fi-FI" sz="1100" dirty="0">
                <a:ea typeface="+mn-lt"/>
                <a:cs typeface="+mn-lt"/>
              </a:rPr>
              <a:t>Onko tavoitteissa tai suunnitelmissa jotain epäselvää, mikä ei ehkä toimi käytännössä? Miksi ei toimi? Keskustelua siitä, miten tavoitteiden toteutumista seurataan. Katsotaan miltä luvut näyttävät tutkinnoittain ja keskustellaan niistä. Perehtykää ja tutustukaa OTV-lukuihin ja palautteisiin tai muihin oman toiminnan tunnuslukuihin.</a:t>
            </a:r>
          </a:p>
          <a:p>
            <a:pPr>
              <a:buFont typeface="+mj-lt"/>
              <a:buAutoNum type="arabicPeriod"/>
            </a:pPr>
            <a:r>
              <a:rPr lang="fi-FI" sz="1100" dirty="0">
                <a:ea typeface="+mn-lt"/>
                <a:cs typeface="+mn-lt"/>
              </a:rPr>
              <a:t>Analysointia keskustelun kautta arjen sujuvuudesta. Pyritään löytämään konkreettisia vahvuuksia arjessa, mitkä asiat ja toimintatavat sujuvat ja mitkä tekijät vaikuttavat sujuvuuteen. Mitkä asiat tai toimintatavat taas vaativat kehittämistä. </a:t>
            </a:r>
          </a:p>
          <a:p>
            <a:pPr>
              <a:buFont typeface="+mj-lt"/>
              <a:buAutoNum type="arabicPeriod"/>
            </a:pPr>
            <a:r>
              <a:rPr lang="fi-FI" sz="1100" dirty="0">
                <a:ea typeface="+mn-lt"/>
                <a:cs typeface="+mn-lt"/>
              </a:rPr>
              <a:t>Miten voimme kehittää omaa toimintaamme? Miten voimme osallistua yhdessä vielä enemmän suunnitteluun? Tarkastellaan osaamistamme (tutkintokohtaisesti). </a:t>
            </a:r>
          </a:p>
          <a:p>
            <a:pPr>
              <a:buFont typeface="+mj-lt"/>
              <a:buAutoNum type="arabicPeriod"/>
            </a:pPr>
            <a:r>
              <a:rPr lang="fi-FI" sz="1100" dirty="0">
                <a:ea typeface="+mn-lt"/>
                <a:cs typeface="+mn-lt"/>
              </a:rPr>
              <a:t>Miksi luvut näyttävät miltä näyttävät, mitkä tekijät niihin vaikuttavat. Mille asioille emme voi mitään. Fokus siihen, mihin asioihin työyhteisö itse voi vaikuttaa. </a:t>
            </a:r>
          </a:p>
          <a:p>
            <a:pPr marL="0" indent="0">
              <a:spcBef>
                <a:spcPts val="0"/>
              </a:spcBef>
              <a:buNone/>
            </a:pPr>
            <a:endParaRPr lang="fi-FI" sz="1100" dirty="0">
              <a:cs typeface="Calibri"/>
            </a:endParaRPr>
          </a:p>
          <a:p>
            <a:pPr marL="0" indent="0">
              <a:spcBef>
                <a:spcPts val="0"/>
              </a:spcBef>
              <a:buNone/>
            </a:pPr>
            <a:endParaRPr lang="fi-FI" sz="1100" b="1" dirty="0">
              <a:cs typeface="Calibri"/>
            </a:endParaRPr>
          </a:p>
          <a:p>
            <a:pPr marL="0" indent="0">
              <a:buNone/>
            </a:pPr>
            <a:endParaRPr lang="fi-FI" sz="1100" dirty="0">
              <a:solidFill>
                <a:srgbClr val="FF0000"/>
              </a:solidFill>
              <a:ea typeface="+mn-lt"/>
              <a:cs typeface="+mn-lt"/>
            </a:endParaRPr>
          </a:p>
        </p:txBody>
      </p:sp>
    </p:spTree>
    <p:extLst>
      <p:ext uri="{BB962C8B-B14F-4D97-AF65-F5344CB8AC3E}">
        <p14:creationId xmlns:p14="http://schemas.microsoft.com/office/powerpoint/2010/main" val="79393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81DC83-2457-46E9-B84E-90EFA5243EA4}"/>
              </a:ext>
            </a:extLst>
          </p:cNvPr>
          <p:cNvSpPr>
            <a:spLocks noGrp="1"/>
          </p:cNvSpPr>
          <p:nvPr>
            <p:ph type="title"/>
          </p:nvPr>
        </p:nvSpPr>
        <p:spPr/>
        <p:txBody>
          <a:bodyPr>
            <a:normAutofit fontScale="90000"/>
          </a:bodyPr>
          <a:lstStyle/>
          <a:p>
            <a:r>
              <a:rPr lang="fi-FI" dirty="0"/>
              <a:t>Keskustelun sisältö työyhteisön tarpeen mukaan</a:t>
            </a:r>
          </a:p>
        </p:txBody>
      </p:sp>
      <p:sp>
        <p:nvSpPr>
          <p:cNvPr id="3" name="Sisällön paikkamerkki 2">
            <a:extLst>
              <a:ext uri="{FF2B5EF4-FFF2-40B4-BE49-F238E27FC236}">
                <a16:creationId xmlns:a16="http://schemas.microsoft.com/office/drawing/2014/main" id="{C2152F65-4DB0-4F3C-B186-BBF5A470FCA7}"/>
              </a:ext>
            </a:extLst>
          </p:cNvPr>
          <p:cNvSpPr>
            <a:spLocks noGrp="1"/>
          </p:cNvSpPr>
          <p:nvPr>
            <p:ph idx="1"/>
          </p:nvPr>
        </p:nvSpPr>
        <p:spPr/>
        <p:txBody>
          <a:bodyPr/>
          <a:lstStyle/>
          <a:p>
            <a:r>
              <a:rPr lang="fi-FI" dirty="0"/>
              <a:t>Ensimmäisellä kerralla syksyllä 2021 keskustelusisällöt keskittyvät nykytilan tarkasteluun, tavoitteiden kirkastamiseen ja arjen sujuvuuden varmistamiseen ja näistä yhteisen ymmärryksen vahvistamiseen. </a:t>
            </a:r>
          </a:p>
          <a:p>
            <a:r>
              <a:rPr lang="fi-FI" dirty="0"/>
              <a:t>Pedagogisessa iltapäivässä henkilöstö toi esiin tarpeen keskustella mm. yhteisistä pelisäännöistä, tavoitteista, työnjaosta, tulevaisuudesta, asiakkaista, toimintatavoista.</a:t>
            </a:r>
          </a:p>
          <a:p>
            <a:r>
              <a:rPr lang="fi-FI" dirty="0"/>
              <a:t>Harjoitellaan tai vahvistetaan dialogitaitoja</a:t>
            </a:r>
          </a:p>
          <a:p>
            <a:r>
              <a:rPr lang="fi-FI" dirty="0"/>
              <a:t>Harjoitellaan tai vahvistetaan tiedolla johtamista – mittari- ja palautetietojen hyödyntämistä toiminnan suunnittelussa ja kehittämisessä</a:t>
            </a:r>
          </a:p>
          <a:p>
            <a:r>
              <a:rPr lang="fi-FI" dirty="0"/>
              <a:t>Työyhteisöt ovat eri vaiheissa, joten jokainen voi painottaa nyt omaa ajankohtaista teemaansa tai asiaansa, mistä on tarve yhdessä keskustella arjen sujuvuuden varmistamiseksi</a:t>
            </a:r>
          </a:p>
          <a:p>
            <a:r>
              <a:rPr lang="fi-FI" dirty="0"/>
              <a:t>Myöhemmin keskusteluteemoja voidaan painottaa salpaustasoisesti vahvemmin</a:t>
            </a:r>
          </a:p>
        </p:txBody>
      </p:sp>
      <p:sp>
        <p:nvSpPr>
          <p:cNvPr id="4" name="Dian numeron paikkamerkki 3">
            <a:extLst>
              <a:ext uri="{FF2B5EF4-FFF2-40B4-BE49-F238E27FC236}">
                <a16:creationId xmlns:a16="http://schemas.microsoft.com/office/drawing/2014/main" id="{4226C3DF-1F41-482F-88E1-2C478E9F09F6}"/>
              </a:ext>
            </a:extLst>
          </p:cNvPr>
          <p:cNvSpPr>
            <a:spLocks noGrp="1"/>
          </p:cNvSpPr>
          <p:nvPr>
            <p:ph type="sldNum" sz="quarter" idx="4"/>
          </p:nvPr>
        </p:nvSpPr>
        <p:spPr/>
        <p:txBody>
          <a:bodyPr/>
          <a:lstStyle/>
          <a:p>
            <a:fld id="{C47F7060-961A-4FDB-AE8A-ADF672563E2F}" type="slidenum">
              <a:rPr lang="fi-FI" smtClean="0"/>
              <a:pPr/>
              <a:t>15</a:t>
            </a:fld>
            <a:endParaRPr lang="fi-FI"/>
          </a:p>
        </p:txBody>
      </p:sp>
    </p:spTree>
    <p:extLst>
      <p:ext uri="{BB962C8B-B14F-4D97-AF65-F5344CB8AC3E}">
        <p14:creationId xmlns:p14="http://schemas.microsoft.com/office/powerpoint/2010/main" val="205790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958D3-73CE-4C11-907A-A2997A184E9F}"/>
              </a:ext>
            </a:extLst>
          </p:cNvPr>
          <p:cNvSpPr>
            <a:spLocks noGrp="1"/>
          </p:cNvSpPr>
          <p:nvPr>
            <p:ph type="title"/>
          </p:nvPr>
        </p:nvSpPr>
        <p:spPr>
          <a:xfrm>
            <a:off x="634455" y="348343"/>
            <a:ext cx="4826707" cy="1168330"/>
          </a:xfrm>
        </p:spPr>
        <p:txBody>
          <a:bodyPr anchor="ctr">
            <a:normAutofit/>
          </a:bodyPr>
          <a:lstStyle/>
          <a:p>
            <a:r>
              <a:rPr lang="fi-FI" sz="2700" dirty="0"/>
              <a:t>Mittari- ja palautetiedon hyödyntäminen</a:t>
            </a:r>
          </a:p>
        </p:txBody>
      </p:sp>
      <p:sp>
        <p:nvSpPr>
          <p:cNvPr id="3" name="Sisällön paikkamerkki 2">
            <a:extLst>
              <a:ext uri="{FF2B5EF4-FFF2-40B4-BE49-F238E27FC236}">
                <a16:creationId xmlns:a16="http://schemas.microsoft.com/office/drawing/2014/main" id="{7996B8CC-E98B-4BE5-AD21-8A11DFF3E510}"/>
              </a:ext>
            </a:extLst>
          </p:cNvPr>
          <p:cNvSpPr>
            <a:spLocks noGrp="1"/>
          </p:cNvSpPr>
          <p:nvPr>
            <p:ph idx="1"/>
          </p:nvPr>
        </p:nvSpPr>
        <p:spPr>
          <a:xfrm>
            <a:off x="634455" y="1605658"/>
            <a:ext cx="4956448" cy="4890936"/>
          </a:xfrm>
        </p:spPr>
        <p:txBody>
          <a:bodyPr>
            <a:normAutofit fontScale="92500" lnSpcReduction="20000"/>
          </a:bodyPr>
          <a:lstStyle/>
          <a:p>
            <a:pPr marL="0" lvl="0" indent="0">
              <a:buNone/>
              <a:tabLst>
                <a:tab pos="457200" algn="l"/>
              </a:tabLst>
            </a:pPr>
            <a:r>
              <a:rPr lang="fi-FI" sz="1600" dirty="0">
                <a:effectLst/>
              </a:rPr>
              <a:t>Mittari- ja palautetietoja on hyv</a:t>
            </a:r>
            <a:r>
              <a:rPr lang="fi-FI" sz="1600" dirty="0"/>
              <a:t>ä käyttää keskustelun tukena. Nykytilan arvioinnissa voi katsoa, miltä omat mittarit näyttävät. Keskitytään niihin asioihin mihin voidaan vaikuttaa. </a:t>
            </a:r>
          </a:p>
          <a:p>
            <a:pPr marL="0" lvl="0" indent="0">
              <a:buNone/>
              <a:tabLst>
                <a:tab pos="457200" algn="l"/>
              </a:tabLst>
            </a:pPr>
            <a:endParaRPr lang="fi-FI" sz="1600" b="1" dirty="0">
              <a:effectLst/>
            </a:endParaRPr>
          </a:p>
          <a:p>
            <a:pPr marL="0" lvl="0" indent="0">
              <a:buNone/>
              <a:tabLst>
                <a:tab pos="457200" algn="l"/>
              </a:tabLst>
            </a:pPr>
            <a:r>
              <a:rPr lang="fi-FI" sz="1600" b="1" dirty="0">
                <a:effectLst/>
              </a:rPr>
              <a:t>Perusmittarit - suoritus - vaikuttavuus</a:t>
            </a:r>
            <a:r>
              <a:rPr lang="en-US" sz="1600" b="1" dirty="0">
                <a:effectLst/>
              </a:rPr>
              <a:t>​</a:t>
            </a:r>
            <a:endParaRPr lang="fi-FI" sz="1600" b="1" dirty="0"/>
          </a:p>
          <a:p>
            <a:pPr marL="342900" lvl="0" indent="-342900">
              <a:buFont typeface="Arial" panose="020B0604020202020204" pitchFamily="34" charset="0"/>
              <a:buChar char="•"/>
              <a:tabLst>
                <a:tab pos="457200" algn="l"/>
              </a:tabLst>
            </a:pPr>
            <a:r>
              <a:rPr lang="fi-FI" sz="1600" dirty="0"/>
              <a:t>opiskelijavuodet, suoritukset, opiskelijamäärä, opiskelija- ja työelämäpalaute </a:t>
            </a:r>
          </a:p>
          <a:p>
            <a:pPr marL="342900" lvl="0" indent="-342900">
              <a:buFont typeface="Arial" panose="020B0604020202020204" pitchFamily="34" charset="0"/>
              <a:buChar char="•"/>
              <a:tabLst>
                <a:tab pos="457200" algn="l"/>
              </a:tabLst>
            </a:pPr>
            <a:r>
              <a:rPr lang="fi-FI" sz="1600" dirty="0"/>
              <a:t>Opiskelijapalautteet</a:t>
            </a:r>
          </a:p>
          <a:p>
            <a:pPr marL="0" lvl="0" indent="0">
              <a:buNone/>
              <a:tabLst>
                <a:tab pos="457200" algn="l"/>
              </a:tabLst>
            </a:pPr>
            <a:endParaRPr lang="fi-FI" sz="1600" b="1" dirty="0">
              <a:effectLst/>
              <a:hlinkClick r:id="rId2">
                <a:extLst>
                  <a:ext uri="{A12FA001-AC4F-418D-AE19-62706E023703}">
                    <ahyp:hlinkClr xmlns:ahyp="http://schemas.microsoft.com/office/drawing/2018/hyperlinkcolor" val="tx"/>
                  </a:ext>
                </a:extLst>
              </a:hlinkClick>
            </a:endParaRPr>
          </a:p>
          <a:p>
            <a:pPr marL="0" lvl="0" indent="0">
              <a:buNone/>
              <a:tabLst>
                <a:tab pos="457200" algn="l"/>
              </a:tabLst>
            </a:pPr>
            <a:r>
              <a:rPr lang="fi-FI" sz="1600" b="1" dirty="0">
                <a:effectLst/>
              </a:rPr>
              <a:t>Muut mittarit</a:t>
            </a:r>
            <a:r>
              <a:rPr lang="en-US" sz="1600" b="1" dirty="0">
                <a:effectLst/>
              </a:rPr>
              <a:t>​</a:t>
            </a:r>
            <a:endParaRPr lang="fi-FI" sz="1600" b="1" dirty="0"/>
          </a:p>
          <a:p>
            <a:pPr>
              <a:tabLst>
                <a:tab pos="457200" algn="l"/>
              </a:tabLst>
            </a:pPr>
            <a:r>
              <a:rPr lang="fi-FI" sz="1600" dirty="0"/>
              <a:t>hakijat, keskeytyksellä, eronneet</a:t>
            </a:r>
          </a:p>
          <a:p>
            <a:pPr marL="0" indent="0">
              <a:buNone/>
              <a:tabLst>
                <a:tab pos="457200" algn="l"/>
              </a:tabLst>
            </a:pPr>
            <a:endParaRPr lang="fi-FI" sz="1600" b="1" dirty="0"/>
          </a:p>
          <a:p>
            <a:pPr>
              <a:tabLst>
                <a:tab pos="457200" algn="l"/>
              </a:tabLst>
            </a:pPr>
            <a:r>
              <a:rPr lang="fi-FI" sz="1600" b="1" dirty="0"/>
              <a:t>Henkilöstöraportit</a:t>
            </a:r>
            <a:endParaRPr lang="en-US" sz="1600" b="1" dirty="0"/>
          </a:p>
          <a:p>
            <a:pPr>
              <a:tabLst>
                <a:tab pos="457200" algn="l"/>
              </a:tabLst>
            </a:pPr>
            <a:r>
              <a:rPr lang="fi-FI" sz="1600" b="1" dirty="0"/>
              <a:t>Talousraportit</a:t>
            </a:r>
          </a:p>
          <a:p>
            <a:pPr marL="0" indent="0">
              <a:buNone/>
              <a:tabLst>
                <a:tab pos="914400" algn="l"/>
              </a:tabLst>
            </a:pPr>
            <a:endParaRPr lang="fi-FI" sz="1600" dirty="0">
              <a:effectLst/>
            </a:endParaRPr>
          </a:p>
          <a:p>
            <a:pPr marL="0" indent="0">
              <a:buNone/>
              <a:tabLst>
                <a:tab pos="914400" algn="l"/>
              </a:tabLst>
            </a:pPr>
            <a:r>
              <a:rPr lang="fi-FI" sz="1600" dirty="0">
                <a:effectLst/>
              </a:rPr>
              <a:t>Tukea mittareiden ja palautteiden käyttöön: </a:t>
            </a:r>
            <a:r>
              <a:rPr lang="fi-FI" sz="1600" dirty="0" err="1">
                <a:effectLst/>
              </a:rPr>
              <a:t>HelpDesk</a:t>
            </a:r>
            <a:endParaRPr lang="fi-FI" sz="1600" dirty="0">
              <a:effectLst/>
            </a:endParaRPr>
          </a:p>
        </p:txBody>
      </p:sp>
      <p:pic>
        <p:nvPicPr>
          <p:cNvPr id="6" name="Kuva 5" descr="Kulma kynä kaavion laukaisu">
            <a:extLst>
              <a:ext uri="{FF2B5EF4-FFF2-40B4-BE49-F238E27FC236}">
                <a16:creationId xmlns:a16="http://schemas.microsoft.com/office/drawing/2014/main" id="{016043F0-E60F-4726-B370-E3B076E6A3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662" b="-1"/>
          <a:stretch/>
        </p:blipFill>
        <p:spPr>
          <a:xfrm>
            <a:off x="6095616" y="10"/>
            <a:ext cx="6096384" cy="6857990"/>
          </a:xfrm>
          <a:prstGeom prst="rect">
            <a:avLst/>
          </a:prstGeom>
          <a:noFill/>
        </p:spPr>
      </p:pic>
      <p:sp>
        <p:nvSpPr>
          <p:cNvPr id="4" name="Dian numeron paikkamerkki 3">
            <a:extLst>
              <a:ext uri="{FF2B5EF4-FFF2-40B4-BE49-F238E27FC236}">
                <a16:creationId xmlns:a16="http://schemas.microsoft.com/office/drawing/2014/main" id="{27BAD667-3502-4DB6-8279-69ACC8801117}"/>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16</a:t>
            </a:fld>
            <a:endParaRPr lang="fi-FI"/>
          </a:p>
        </p:txBody>
      </p:sp>
    </p:spTree>
    <p:extLst>
      <p:ext uri="{BB962C8B-B14F-4D97-AF65-F5344CB8AC3E}">
        <p14:creationId xmlns:p14="http://schemas.microsoft.com/office/powerpoint/2010/main" val="2058356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n paikkamerkki 13">
            <a:extLst>
              <a:ext uri="{FF2B5EF4-FFF2-40B4-BE49-F238E27FC236}">
                <a16:creationId xmlns:a16="http://schemas.microsoft.com/office/drawing/2014/main" id="{B56B1985-E81C-E24F-B1E3-A8730E8C7D8C}"/>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57" b="7857"/>
          <a:stretch>
            <a:fillRect/>
          </a:stretch>
        </p:blipFill>
        <p:spPr/>
      </p:pic>
      <p:sp>
        <p:nvSpPr>
          <p:cNvPr id="3" name="Otsikko 2">
            <a:extLst>
              <a:ext uri="{FF2B5EF4-FFF2-40B4-BE49-F238E27FC236}">
                <a16:creationId xmlns:a16="http://schemas.microsoft.com/office/drawing/2014/main" id="{5649C3F1-80C4-1E46-A016-AC7917D9DA18}"/>
              </a:ext>
            </a:extLst>
          </p:cNvPr>
          <p:cNvSpPr>
            <a:spLocks noGrp="1"/>
          </p:cNvSpPr>
          <p:nvPr>
            <p:ph type="ctrTitle"/>
          </p:nvPr>
        </p:nvSpPr>
        <p:spPr>
          <a:solidFill>
            <a:schemeClr val="accent6"/>
          </a:solidFill>
        </p:spPr>
        <p:txBody>
          <a:bodyPr>
            <a:spAutoFit/>
          </a:bodyPr>
          <a:lstStyle/>
          <a:p>
            <a:r>
              <a:rPr lang="fi-FI" dirty="0"/>
              <a:t>TAHTO-keskustelutilaisuus  </a:t>
            </a:r>
          </a:p>
        </p:txBody>
      </p:sp>
      <p:sp>
        <p:nvSpPr>
          <p:cNvPr id="4"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17</a:t>
            </a:fld>
            <a:endParaRPr lang="fi-FI" dirty="0"/>
          </a:p>
        </p:txBody>
      </p:sp>
    </p:spTree>
    <p:extLst>
      <p:ext uri="{BB962C8B-B14F-4D97-AF65-F5344CB8AC3E}">
        <p14:creationId xmlns:p14="http://schemas.microsoft.com/office/powerpoint/2010/main" val="809033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2AC143-348C-4425-8762-737C5B25C7C1}"/>
              </a:ext>
            </a:extLst>
          </p:cNvPr>
          <p:cNvSpPr>
            <a:spLocks noGrp="1"/>
          </p:cNvSpPr>
          <p:nvPr>
            <p:ph type="title"/>
          </p:nvPr>
        </p:nvSpPr>
        <p:spPr>
          <a:xfrm>
            <a:off x="392230" y="165462"/>
            <a:ext cx="2681895" cy="2457698"/>
          </a:xfrm>
        </p:spPr>
        <p:txBody>
          <a:bodyPr>
            <a:normAutofit/>
          </a:bodyPr>
          <a:lstStyle/>
          <a:p>
            <a:r>
              <a:rPr lang="fi-FI" dirty="0"/>
              <a:t>Dialogi </a:t>
            </a:r>
            <a:br>
              <a:rPr lang="fi-FI" dirty="0"/>
            </a:br>
            <a:br>
              <a:rPr lang="fi-FI" dirty="0"/>
            </a:br>
            <a:r>
              <a:rPr lang="fi-FI" sz="1600" dirty="0"/>
              <a:t>Hyvä kerrata dialogin perusperiaatteet keskustelun aluksi</a:t>
            </a:r>
            <a:endParaRPr lang="fi-FI" dirty="0"/>
          </a:p>
        </p:txBody>
      </p:sp>
      <p:sp>
        <p:nvSpPr>
          <p:cNvPr id="3" name="Sisällön paikkamerkki 2">
            <a:extLst>
              <a:ext uri="{FF2B5EF4-FFF2-40B4-BE49-F238E27FC236}">
                <a16:creationId xmlns:a16="http://schemas.microsoft.com/office/drawing/2014/main" id="{54532105-A078-458F-8A2D-A4DD2CDBD324}"/>
              </a:ext>
            </a:extLst>
          </p:cNvPr>
          <p:cNvSpPr>
            <a:spLocks noGrp="1"/>
          </p:cNvSpPr>
          <p:nvPr>
            <p:ph idx="1"/>
          </p:nvPr>
        </p:nvSpPr>
        <p:spPr>
          <a:xfrm>
            <a:off x="252798" y="6422911"/>
            <a:ext cx="10678000" cy="443450"/>
          </a:xfrm>
        </p:spPr>
        <p:txBody>
          <a:bodyPr/>
          <a:lstStyle/>
          <a:p>
            <a:pPr marL="0" indent="0">
              <a:buNone/>
            </a:pPr>
            <a:r>
              <a:rPr lang="fi-FI" sz="1100" dirty="0"/>
              <a:t>Lähde: </a:t>
            </a:r>
            <a:r>
              <a:rPr lang="fi-FI" sz="1100" dirty="0" err="1"/>
              <a:t>Isaacs</a:t>
            </a:r>
            <a:r>
              <a:rPr lang="fi-FI" sz="1100" dirty="0"/>
              <a:t>, W, 2001. Dialogi ja yhdessä ajattelemisen taito. Talentum.</a:t>
            </a:r>
          </a:p>
        </p:txBody>
      </p:sp>
      <p:sp>
        <p:nvSpPr>
          <p:cNvPr id="4" name="Dian numeron paikkamerkki 3">
            <a:extLst>
              <a:ext uri="{FF2B5EF4-FFF2-40B4-BE49-F238E27FC236}">
                <a16:creationId xmlns:a16="http://schemas.microsoft.com/office/drawing/2014/main" id="{E37DACD0-1A0A-460F-8551-5C58D2F80557}"/>
              </a:ext>
            </a:extLst>
          </p:cNvPr>
          <p:cNvSpPr>
            <a:spLocks noGrp="1"/>
          </p:cNvSpPr>
          <p:nvPr>
            <p:ph type="sldNum" sz="quarter" idx="4"/>
          </p:nvPr>
        </p:nvSpPr>
        <p:spPr/>
        <p:txBody>
          <a:bodyPr/>
          <a:lstStyle/>
          <a:p>
            <a:fld id="{C47F7060-961A-4FDB-AE8A-ADF672563E2F}" type="slidenum">
              <a:rPr lang="fi-FI" smtClean="0"/>
              <a:pPr/>
              <a:t>18</a:t>
            </a:fld>
            <a:endParaRPr lang="fi-FI" dirty="0"/>
          </a:p>
        </p:txBody>
      </p:sp>
      <p:grpSp>
        <p:nvGrpSpPr>
          <p:cNvPr id="24" name="Ryhmä 23">
            <a:extLst>
              <a:ext uri="{FF2B5EF4-FFF2-40B4-BE49-F238E27FC236}">
                <a16:creationId xmlns:a16="http://schemas.microsoft.com/office/drawing/2014/main" id="{A9810D00-0C63-4E9C-8B26-68061D3297A9}"/>
              </a:ext>
            </a:extLst>
          </p:cNvPr>
          <p:cNvGrpSpPr/>
          <p:nvPr/>
        </p:nvGrpSpPr>
        <p:grpSpPr>
          <a:xfrm>
            <a:off x="1820306" y="444137"/>
            <a:ext cx="8551388" cy="5668679"/>
            <a:chOff x="1366133" y="469402"/>
            <a:chExt cx="8195877" cy="5771982"/>
          </a:xfrm>
        </p:grpSpPr>
        <p:grpSp>
          <p:nvGrpSpPr>
            <p:cNvPr id="7" name="Ryhmä 6">
              <a:extLst>
                <a:ext uri="{FF2B5EF4-FFF2-40B4-BE49-F238E27FC236}">
                  <a16:creationId xmlns:a16="http://schemas.microsoft.com/office/drawing/2014/main" id="{E79F20F3-0ABF-4DFF-A814-9281F49732BF}"/>
                </a:ext>
              </a:extLst>
            </p:cNvPr>
            <p:cNvGrpSpPr/>
            <p:nvPr/>
          </p:nvGrpSpPr>
          <p:grpSpPr>
            <a:xfrm>
              <a:off x="4332786" y="1545551"/>
              <a:ext cx="2939403" cy="3640667"/>
              <a:chOff x="3793067" y="1371600"/>
              <a:chExt cx="2997200" cy="6096000"/>
            </a:xfrm>
          </p:grpSpPr>
          <p:sp>
            <p:nvSpPr>
              <p:cNvPr id="5" name="Tasakylkinen kolmio 4">
                <a:extLst>
                  <a:ext uri="{FF2B5EF4-FFF2-40B4-BE49-F238E27FC236}">
                    <a16:creationId xmlns:a16="http://schemas.microsoft.com/office/drawing/2014/main" id="{B1B38BA2-D6C2-4F2F-8985-12E892950425}"/>
                  </a:ext>
                </a:extLst>
              </p:cNvPr>
              <p:cNvSpPr/>
              <p:nvPr/>
            </p:nvSpPr>
            <p:spPr>
              <a:xfrm>
                <a:off x="3793067" y="1371600"/>
                <a:ext cx="2997200" cy="304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asakylkinen kolmio 5">
                <a:extLst>
                  <a:ext uri="{FF2B5EF4-FFF2-40B4-BE49-F238E27FC236}">
                    <a16:creationId xmlns:a16="http://schemas.microsoft.com/office/drawing/2014/main" id="{F597C6A0-8CCE-4957-BE3A-48F2C8F1212C}"/>
                  </a:ext>
                </a:extLst>
              </p:cNvPr>
              <p:cNvSpPr/>
              <p:nvPr/>
            </p:nvSpPr>
            <p:spPr>
              <a:xfrm rot="10800000">
                <a:off x="3793067" y="4419600"/>
                <a:ext cx="2997200" cy="304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8" name="Tekstiruutu 7">
              <a:extLst>
                <a:ext uri="{FF2B5EF4-FFF2-40B4-BE49-F238E27FC236}">
                  <a16:creationId xmlns:a16="http://schemas.microsoft.com/office/drawing/2014/main" id="{0E265CA2-7F5C-4C99-A56A-C9983C43ACA7}"/>
                </a:ext>
              </a:extLst>
            </p:cNvPr>
            <p:cNvSpPr txBox="1"/>
            <p:nvPr/>
          </p:nvSpPr>
          <p:spPr>
            <a:xfrm>
              <a:off x="4402454" y="469402"/>
              <a:ext cx="2939404" cy="1015663"/>
            </a:xfrm>
            <a:prstGeom prst="rect">
              <a:avLst/>
            </a:prstGeom>
            <a:noFill/>
          </p:spPr>
          <p:txBody>
            <a:bodyPr wrap="square" rtlCol="0">
              <a:spAutoFit/>
            </a:bodyPr>
            <a:lstStyle/>
            <a:p>
              <a:pPr algn="ctr"/>
              <a:r>
                <a:rPr lang="fi-FI" sz="2000" b="1" dirty="0"/>
                <a:t>Suora puhe</a:t>
              </a:r>
              <a:endParaRPr lang="fi-FI" sz="2000" dirty="0"/>
            </a:p>
            <a:p>
              <a:pPr algn="ctr"/>
              <a:r>
                <a:rPr lang="fi-FI" sz="2000" dirty="0"/>
                <a:t>Aidon itsensä ja aitojen tunteiden ilmaisu</a:t>
              </a:r>
            </a:p>
          </p:txBody>
        </p:sp>
        <p:sp>
          <p:nvSpPr>
            <p:cNvPr id="10" name="Tekstiruutu 9">
              <a:extLst>
                <a:ext uri="{FF2B5EF4-FFF2-40B4-BE49-F238E27FC236}">
                  <a16:creationId xmlns:a16="http://schemas.microsoft.com/office/drawing/2014/main" id="{6F6BF939-4672-4027-9240-E39308ACC0D1}"/>
                </a:ext>
              </a:extLst>
            </p:cNvPr>
            <p:cNvSpPr txBox="1"/>
            <p:nvPr/>
          </p:nvSpPr>
          <p:spPr>
            <a:xfrm>
              <a:off x="7467327" y="2916608"/>
              <a:ext cx="2094683" cy="1015663"/>
            </a:xfrm>
            <a:prstGeom prst="rect">
              <a:avLst/>
            </a:prstGeom>
            <a:noFill/>
          </p:spPr>
          <p:txBody>
            <a:bodyPr wrap="square">
              <a:spAutoFit/>
            </a:bodyPr>
            <a:lstStyle/>
            <a:p>
              <a:pPr algn="ctr"/>
              <a:r>
                <a:rPr lang="fi-FI" sz="2000" b="1" dirty="0"/>
                <a:t>Kuuntelu</a:t>
              </a:r>
              <a:endParaRPr lang="fi-FI" sz="2000" dirty="0"/>
            </a:p>
            <a:p>
              <a:pPr algn="ctr"/>
              <a:r>
                <a:rPr lang="fi-FI" sz="2000" dirty="0"/>
                <a:t>Avoimesti, ilman ennakkoasenteita</a:t>
              </a:r>
            </a:p>
          </p:txBody>
        </p:sp>
        <p:sp>
          <p:nvSpPr>
            <p:cNvPr id="12" name="Tekstiruutu 11">
              <a:extLst>
                <a:ext uri="{FF2B5EF4-FFF2-40B4-BE49-F238E27FC236}">
                  <a16:creationId xmlns:a16="http://schemas.microsoft.com/office/drawing/2014/main" id="{6B6A7C18-AB98-470B-8BCF-67ACAA6A324E}"/>
                </a:ext>
              </a:extLst>
            </p:cNvPr>
            <p:cNvSpPr txBox="1"/>
            <p:nvPr/>
          </p:nvSpPr>
          <p:spPr>
            <a:xfrm>
              <a:off x="3169214" y="5225721"/>
              <a:ext cx="5142967" cy="1015663"/>
            </a:xfrm>
            <a:prstGeom prst="rect">
              <a:avLst/>
            </a:prstGeom>
            <a:noFill/>
          </p:spPr>
          <p:txBody>
            <a:bodyPr wrap="square">
              <a:spAutoFit/>
            </a:bodyPr>
            <a:lstStyle/>
            <a:p>
              <a:pPr algn="ctr"/>
              <a:r>
                <a:rPr lang="fi-FI" sz="2000" b="1" dirty="0"/>
                <a:t>Kunnioitus</a:t>
              </a:r>
              <a:r>
                <a:rPr lang="fi-FI" sz="2000" dirty="0"/>
                <a:t> </a:t>
              </a:r>
            </a:p>
            <a:p>
              <a:pPr algn="ctr"/>
              <a:r>
                <a:rPr lang="fi-FI" sz="2000" dirty="0"/>
                <a:t>Tietoisuus toisen aseman oikeudesta ja sen täydellisen ymmärtämisen mahdottomuudesta</a:t>
              </a:r>
            </a:p>
          </p:txBody>
        </p:sp>
        <p:sp>
          <p:nvSpPr>
            <p:cNvPr id="14" name="Tekstiruutu 13">
              <a:extLst>
                <a:ext uri="{FF2B5EF4-FFF2-40B4-BE49-F238E27FC236}">
                  <a16:creationId xmlns:a16="http://schemas.microsoft.com/office/drawing/2014/main" id="{6122C523-FB78-4906-BBEB-2CD80BF08A1F}"/>
                </a:ext>
              </a:extLst>
            </p:cNvPr>
            <p:cNvSpPr txBox="1"/>
            <p:nvPr/>
          </p:nvSpPr>
          <p:spPr>
            <a:xfrm>
              <a:off x="1366133" y="2688134"/>
              <a:ext cx="2854065" cy="1631216"/>
            </a:xfrm>
            <a:prstGeom prst="rect">
              <a:avLst/>
            </a:prstGeom>
            <a:noFill/>
          </p:spPr>
          <p:txBody>
            <a:bodyPr wrap="square">
              <a:spAutoFit/>
            </a:bodyPr>
            <a:lstStyle/>
            <a:p>
              <a:pPr algn="ctr"/>
              <a:r>
                <a:rPr lang="fi-FI" sz="2000" b="1" dirty="0"/>
                <a:t>Odotus</a:t>
              </a:r>
              <a:r>
                <a:rPr lang="fi-FI" sz="2000" dirty="0"/>
                <a:t> </a:t>
              </a:r>
            </a:p>
            <a:p>
              <a:pPr algn="ctr"/>
              <a:r>
                <a:rPr lang="fi-FI" sz="2000" dirty="0"/>
                <a:t>Pidättäytyminen muodostamasta oletuksia, arvioita ja varmoja mielipiteitä</a:t>
              </a:r>
            </a:p>
          </p:txBody>
        </p:sp>
        <p:pic>
          <p:nvPicPr>
            <p:cNvPr id="18" name="Kuva 17" descr="Keskustelu tasaisella täytöllä">
              <a:extLst>
                <a:ext uri="{FF2B5EF4-FFF2-40B4-BE49-F238E27FC236}">
                  <a16:creationId xmlns:a16="http://schemas.microsoft.com/office/drawing/2014/main" id="{67889516-DC9B-401A-B310-7DFA220964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9324" y="2772711"/>
              <a:ext cx="1265349" cy="1265349"/>
            </a:xfrm>
            <a:prstGeom prst="rect">
              <a:avLst/>
            </a:prstGeom>
          </p:spPr>
        </p:pic>
      </p:grpSp>
    </p:spTree>
    <p:extLst>
      <p:ext uri="{BB962C8B-B14F-4D97-AF65-F5344CB8AC3E}">
        <p14:creationId xmlns:p14="http://schemas.microsoft.com/office/powerpoint/2010/main" val="2750950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3E5ED7-548E-4FA6-AB31-B69E808B6968}"/>
              </a:ext>
            </a:extLst>
          </p:cNvPr>
          <p:cNvSpPr>
            <a:spLocks noGrp="1"/>
          </p:cNvSpPr>
          <p:nvPr>
            <p:ph type="title"/>
          </p:nvPr>
        </p:nvSpPr>
        <p:spPr>
          <a:xfrm>
            <a:off x="764468" y="537355"/>
            <a:ext cx="4826707" cy="1168330"/>
          </a:xfrm>
        </p:spPr>
        <p:txBody>
          <a:bodyPr anchor="ctr">
            <a:normAutofit/>
          </a:bodyPr>
          <a:lstStyle/>
          <a:p>
            <a:r>
              <a:rPr lang="fi-FI" sz="2500" dirty="0"/>
              <a:t>Miksi TAHTO-keskustelut?</a:t>
            </a:r>
          </a:p>
        </p:txBody>
      </p:sp>
      <p:sp>
        <p:nvSpPr>
          <p:cNvPr id="3" name="Sisällön paikkamerkki 2">
            <a:extLst>
              <a:ext uri="{FF2B5EF4-FFF2-40B4-BE49-F238E27FC236}">
                <a16:creationId xmlns:a16="http://schemas.microsoft.com/office/drawing/2014/main" id="{9001258C-AFD0-4C2D-B64A-242F8E3EBF33}"/>
              </a:ext>
            </a:extLst>
          </p:cNvPr>
          <p:cNvSpPr>
            <a:spLocks noGrp="1"/>
          </p:cNvSpPr>
          <p:nvPr>
            <p:ph idx="1"/>
          </p:nvPr>
        </p:nvSpPr>
        <p:spPr>
          <a:xfrm>
            <a:off x="634456" y="1705685"/>
            <a:ext cx="4956719" cy="4063251"/>
          </a:xfrm>
        </p:spPr>
        <p:txBody>
          <a:bodyPr>
            <a:normAutofit fontScale="85000" lnSpcReduction="20000"/>
          </a:bodyPr>
          <a:lstStyle/>
          <a:p>
            <a:pPr>
              <a:lnSpc>
                <a:spcPct val="90000"/>
              </a:lnSpc>
            </a:pPr>
            <a:r>
              <a:rPr lang="fi-FI" sz="1600" dirty="0"/>
              <a:t>Vuorovaikutuksen laadulla on merkitystä organisaation tuloksiin</a:t>
            </a:r>
          </a:p>
          <a:p>
            <a:pPr>
              <a:lnSpc>
                <a:spcPct val="90000"/>
              </a:lnSpc>
            </a:pPr>
            <a:r>
              <a:rPr lang="fi-FI" sz="1600" dirty="0"/>
              <a:t>Ilman keskustelua on vain yksilöitä</a:t>
            </a:r>
          </a:p>
          <a:p>
            <a:pPr>
              <a:lnSpc>
                <a:spcPct val="90000"/>
              </a:lnSpc>
            </a:pPr>
            <a:r>
              <a:rPr lang="fi-FI" sz="1600" dirty="0"/>
              <a:t>Lisätään osallisuutta - annetaan jokaiselle mahdollisuus puhua ja kertoa mielipiteensä</a:t>
            </a:r>
          </a:p>
          <a:p>
            <a:pPr>
              <a:lnSpc>
                <a:spcPct val="90000"/>
              </a:lnSpc>
            </a:pPr>
            <a:r>
              <a:rPr lang="fi-FI" sz="1600" dirty="0"/>
              <a:t>Toisiemme arvostuksen lisääminen - arvostetaan muita, kuunnellaan ja halutaan ymmärtää toisia</a:t>
            </a:r>
          </a:p>
          <a:p>
            <a:pPr>
              <a:lnSpc>
                <a:spcPct val="90000"/>
              </a:lnSpc>
            </a:pPr>
            <a:r>
              <a:rPr lang="fi-FI" sz="1600" dirty="0"/>
              <a:t>Ilmaistaan mielipide ilman toisen loukkaamista, hyväksytään eri mielipiteet ja näkemykset, ollaan valmiita joustamaan</a:t>
            </a:r>
          </a:p>
          <a:p>
            <a:pPr>
              <a:lnSpc>
                <a:spcPct val="90000"/>
              </a:lnSpc>
            </a:pPr>
            <a:r>
              <a:rPr lang="fi-FI" sz="1600" dirty="0"/>
              <a:t>Toistemme sparraus on tärkeää, me-meininki, joukkoon kuuluminen</a:t>
            </a:r>
          </a:p>
          <a:p>
            <a:pPr>
              <a:lnSpc>
                <a:spcPct val="90000"/>
              </a:lnSpc>
            </a:pPr>
            <a:r>
              <a:rPr lang="fi-FI" sz="1600" dirty="0"/>
              <a:t>Yhteistyön tiivistäminen, yhteiset tavoitteet, yhteinen onnistuminen -  positiivisten tunteiden lisääminen, </a:t>
            </a:r>
            <a:r>
              <a:rPr lang="fi-FI" sz="1600" i="1" dirty="0"/>
              <a:t>kiitos, kehu ja kannustus </a:t>
            </a:r>
            <a:r>
              <a:rPr lang="fi-FI" sz="1600" dirty="0"/>
              <a:t>lisää merkityksellisyyden tunnetta ja työhyvinvointia</a:t>
            </a:r>
          </a:p>
          <a:p>
            <a:pPr>
              <a:lnSpc>
                <a:spcPct val="90000"/>
              </a:lnSpc>
            </a:pPr>
            <a:r>
              <a:rPr lang="fi-FI" sz="1600" dirty="0"/>
              <a:t>Keskeinen osa vuorovaikutussuhteen muodostamista on luottamuksen rakentaminen – yhteiset pelisäännöt ja toimintatavat</a:t>
            </a:r>
          </a:p>
          <a:p>
            <a:pPr>
              <a:lnSpc>
                <a:spcPct val="90000"/>
              </a:lnSpc>
            </a:pPr>
            <a:r>
              <a:rPr lang="fi-FI" sz="1600" dirty="0"/>
              <a:t>Vuorovaikutukselle tulee varata aikaa</a:t>
            </a:r>
          </a:p>
          <a:p>
            <a:pPr>
              <a:lnSpc>
                <a:spcPct val="90000"/>
              </a:lnSpc>
            </a:pPr>
            <a:endParaRPr lang="fi-FI" sz="1600" dirty="0"/>
          </a:p>
        </p:txBody>
      </p:sp>
      <p:pic>
        <p:nvPicPr>
          <p:cNvPr id="6" name="Kuva 5" descr="Handsfree-kunkin muun">
            <a:extLst>
              <a:ext uri="{FF2B5EF4-FFF2-40B4-BE49-F238E27FC236}">
                <a16:creationId xmlns:a16="http://schemas.microsoft.com/office/drawing/2014/main" id="{2B9B762B-D003-4BD2-BD24-A06AE197D6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70" r="9039" b="1"/>
          <a:stretch/>
        </p:blipFill>
        <p:spPr>
          <a:xfrm>
            <a:off x="6095616" y="10"/>
            <a:ext cx="6096384" cy="6857990"/>
          </a:xfrm>
          <a:prstGeom prst="rect">
            <a:avLst/>
          </a:prstGeom>
          <a:noFill/>
        </p:spPr>
      </p:pic>
      <p:sp>
        <p:nvSpPr>
          <p:cNvPr id="4" name="Dian numeron paikkamerkki 3">
            <a:extLst>
              <a:ext uri="{FF2B5EF4-FFF2-40B4-BE49-F238E27FC236}">
                <a16:creationId xmlns:a16="http://schemas.microsoft.com/office/drawing/2014/main" id="{A7C875B4-CF8B-4646-85D8-6DF7E7E44613}"/>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19</a:t>
            </a:fld>
            <a:endParaRPr lang="fi-FI"/>
          </a:p>
        </p:txBody>
      </p:sp>
    </p:spTree>
    <p:extLst>
      <p:ext uri="{BB962C8B-B14F-4D97-AF65-F5344CB8AC3E}">
        <p14:creationId xmlns:p14="http://schemas.microsoft.com/office/powerpoint/2010/main" val="197329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BD51C1-07F8-4E52-8B27-75DD9BBD929E}"/>
              </a:ext>
            </a:extLst>
          </p:cNvPr>
          <p:cNvSpPr>
            <a:spLocks noGrp="1"/>
          </p:cNvSpPr>
          <p:nvPr>
            <p:ph type="title"/>
          </p:nvPr>
        </p:nvSpPr>
        <p:spPr>
          <a:xfrm>
            <a:off x="591149" y="440026"/>
            <a:ext cx="10519200" cy="896400"/>
          </a:xfrm>
        </p:spPr>
        <p:txBody>
          <a:bodyPr/>
          <a:lstStyle/>
          <a:p>
            <a:r>
              <a:rPr lang="fi-FI" dirty="0"/>
              <a:t>Sisällys</a:t>
            </a:r>
          </a:p>
        </p:txBody>
      </p:sp>
      <p:sp>
        <p:nvSpPr>
          <p:cNvPr id="3" name="Sisällön paikkamerkki 2">
            <a:extLst>
              <a:ext uri="{FF2B5EF4-FFF2-40B4-BE49-F238E27FC236}">
                <a16:creationId xmlns:a16="http://schemas.microsoft.com/office/drawing/2014/main" id="{2A7C9E3C-C188-4FD2-B9A0-9DFDE9707D06}"/>
              </a:ext>
            </a:extLst>
          </p:cNvPr>
          <p:cNvSpPr>
            <a:spLocks noGrp="1"/>
          </p:cNvSpPr>
          <p:nvPr>
            <p:ph idx="1"/>
          </p:nvPr>
        </p:nvSpPr>
        <p:spPr>
          <a:xfrm>
            <a:off x="591149" y="1459482"/>
            <a:ext cx="9693674" cy="4847543"/>
          </a:xfrm>
        </p:spPr>
        <p:txBody>
          <a:bodyPr/>
          <a:lstStyle/>
          <a:p>
            <a:pPr marL="0" indent="0">
              <a:buNone/>
            </a:pPr>
            <a:r>
              <a:rPr lang="fi-FI" b="1" dirty="0"/>
              <a:t>Aihe</a:t>
            </a:r>
            <a:r>
              <a:rPr lang="fi-FI" dirty="0"/>
              <a:t>						</a:t>
            </a:r>
            <a:r>
              <a:rPr lang="fi-FI" b="1" dirty="0"/>
              <a:t>sivunumero</a:t>
            </a:r>
          </a:p>
          <a:p>
            <a:r>
              <a:rPr lang="fi-FI" dirty="0"/>
              <a:t>TAHTO-keskustelun tarkoitus			3-8</a:t>
            </a:r>
          </a:p>
          <a:p>
            <a:r>
              <a:rPr lang="fi-FI" dirty="0"/>
              <a:t>Keskusteluaikataulut				10</a:t>
            </a:r>
          </a:p>
          <a:p>
            <a:r>
              <a:rPr lang="fi-FI" dirty="0"/>
              <a:t>Keskustelun suunnittelu				11			</a:t>
            </a:r>
          </a:p>
          <a:p>
            <a:r>
              <a:rPr lang="fi-FI" dirty="0"/>
              <a:t>Ennakkopohdintakysymykset			12</a:t>
            </a:r>
          </a:p>
          <a:p>
            <a:r>
              <a:rPr lang="fi-FI" dirty="0"/>
              <a:t>Keskustelusisällöt				14-16</a:t>
            </a:r>
          </a:p>
          <a:p>
            <a:r>
              <a:rPr lang="fi-FI" dirty="0"/>
              <a:t>Mittari- ja palautetietojen hyödyntäminen		17</a:t>
            </a:r>
          </a:p>
          <a:p>
            <a:r>
              <a:rPr lang="fi-FI" dirty="0"/>
              <a:t>Keskustelun käynnistäminen			19-21</a:t>
            </a:r>
          </a:p>
          <a:p>
            <a:r>
              <a:rPr lang="fi-FI" dirty="0"/>
              <a:t>Keskustelun dokumentointi			22</a:t>
            </a:r>
          </a:p>
          <a:p>
            <a:r>
              <a:rPr lang="fi-FI" dirty="0"/>
              <a:t>Vinkit keskusteluun osallistamiseen		24-25</a:t>
            </a:r>
          </a:p>
          <a:p>
            <a:r>
              <a:rPr lang="fi-FI" dirty="0"/>
              <a:t>Lisätuki ja apu keskustelun käynnistämiseen 	26</a:t>
            </a:r>
          </a:p>
          <a:p>
            <a:endParaRPr lang="fi-FI" dirty="0"/>
          </a:p>
          <a:p>
            <a:endParaRPr lang="fi-FI" dirty="0"/>
          </a:p>
          <a:p>
            <a:endParaRPr lang="fi-FI" dirty="0"/>
          </a:p>
          <a:p>
            <a:endParaRPr lang="fi-FI" dirty="0"/>
          </a:p>
          <a:p>
            <a:endParaRPr lang="fi-FI" dirty="0"/>
          </a:p>
        </p:txBody>
      </p:sp>
      <p:sp>
        <p:nvSpPr>
          <p:cNvPr id="4" name="Dian numeron paikkamerkki 3">
            <a:extLst>
              <a:ext uri="{FF2B5EF4-FFF2-40B4-BE49-F238E27FC236}">
                <a16:creationId xmlns:a16="http://schemas.microsoft.com/office/drawing/2014/main" id="{0C9D25B4-D017-480D-9ED1-791B3F52FF83}"/>
              </a:ext>
            </a:extLst>
          </p:cNvPr>
          <p:cNvSpPr>
            <a:spLocks noGrp="1"/>
          </p:cNvSpPr>
          <p:nvPr>
            <p:ph type="sldNum" sz="quarter" idx="4"/>
          </p:nvPr>
        </p:nvSpPr>
        <p:spPr/>
        <p:txBody>
          <a:bodyPr/>
          <a:lstStyle/>
          <a:p>
            <a:fld id="{C47F7060-961A-4FDB-AE8A-ADF672563E2F}" type="slidenum">
              <a:rPr lang="fi-FI" smtClean="0"/>
              <a:pPr/>
              <a:t>2</a:t>
            </a:fld>
            <a:endParaRPr lang="fi-FI"/>
          </a:p>
        </p:txBody>
      </p:sp>
      <p:pic>
        <p:nvPicPr>
          <p:cNvPr id="5" name="Kuva 4">
            <a:extLst>
              <a:ext uri="{FF2B5EF4-FFF2-40B4-BE49-F238E27FC236}">
                <a16:creationId xmlns:a16="http://schemas.microsoft.com/office/drawing/2014/main" id="{4F1528F5-4709-47AC-8580-4C8E0D50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7905" y="4011535"/>
            <a:ext cx="1583096" cy="1530327"/>
          </a:xfrm>
          <a:prstGeom prst="rect">
            <a:avLst/>
          </a:prstGeom>
        </p:spPr>
      </p:pic>
      <p:sp>
        <p:nvSpPr>
          <p:cNvPr id="6" name="Tekstiruutu 5">
            <a:extLst>
              <a:ext uri="{FF2B5EF4-FFF2-40B4-BE49-F238E27FC236}">
                <a16:creationId xmlns:a16="http://schemas.microsoft.com/office/drawing/2014/main" id="{DBCCC0EE-4074-4586-9A45-8D4C5BC43FD1}"/>
              </a:ext>
            </a:extLst>
          </p:cNvPr>
          <p:cNvSpPr txBox="1"/>
          <p:nvPr/>
        </p:nvSpPr>
        <p:spPr>
          <a:xfrm>
            <a:off x="8951495" y="5753028"/>
            <a:ext cx="3015916" cy="369332"/>
          </a:xfrm>
          <a:prstGeom prst="rect">
            <a:avLst/>
          </a:prstGeom>
          <a:noFill/>
        </p:spPr>
        <p:txBody>
          <a:bodyPr wrap="square" rtlCol="0">
            <a:spAutoFit/>
          </a:bodyPr>
          <a:lstStyle/>
          <a:p>
            <a:r>
              <a:rPr lang="fi-FI" b="1" dirty="0"/>
              <a:t>Vertaansa vailla – hanke 2021</a:t>
            </a:r>
          </a:p>
        </p:txBody>
      </p:sp>
    </p:spTree>
    <p:extLst>
      <p:ext uri="{BB962C8B-B14F-4D97-AF65-F5344CB8AC3E}">
        <p14:creationId xmlns:p14="http://schemas.microsoft.com/office/powerpoint/2010/main" val="3175144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78AC29-44EC-430E-BEF9-BAFF2E8AD3D9}"/>
              </a:ext>
            </a:extLst>
          </p:cNvPr>
          <p:cNvSpPr>
            <a:spLocks noGrp="1"/>
          </p:cNvSpPr>
          <p:nvPr>
            <p:ph type="title"/>
          </p:nvPr>
        </p:nvSpPr>
        <p:spPr>
          <a:xfrm>
            <a:off x="556078" y="563480"/>
            <a:ext cx="4826707" cy="1168330"/>
          </a:xfrm>
        </p:spPr>
        <p:txBody>
          <a:bodyPr anchor="ctr">
            <a:normAutofit/>
          </a:bodyPr>
          <a:lstStyle/>
          <a:p>
            <a:pPr algn="ctr"/>
            <a:r>
              <a:rPr lang="fi-FI" sz="2500" dirty="0"/>
              <a:t>TAHTO -keskustelun aloittaminen</a:t>
            </a:r>
            <a:br>
              <a:rPr lang="fi-FI" sz="2500" dirty="0"/>
            </a:br>
            <a:endParaRPr lang="fi-FI" sz="2500" dirty="0"/>
          </a:p>
        </p:txBody>
      </p:sp>
      <p:sp>
        <p:nvSpPr>
          <p:cNvPr id="3" name="Sisällön paikkamerkki 2">
            <a:extLst>
              <a:ext uri="{FF2B5EF4-FFF2-40B4-BE49-F238E27FC236}">
                <a16:creationId xmlns:a16="http://schemas.microsoft.com/office/drawing/2014/main" id="{CA0B9330-A9AF-40B1-8716-E9F81A4D4226}"/>
              </a:ext>
            </a:extLst>
          </p:cNvPr>
          <p:cNvSpPr>
            <a:spLocks noGrp="1"/>
          </p:cNvSpPr>
          <p:nvPr>
            <p:ph idx="1"/>
          </p:nvPr>
        </p:nvSpPr>
        <p:spPr>
          <a:xfrm>
            <a:off x="392965" y="1663844"/>
            <a:ext cx="5346427" cy="4825744"/>
          </a:xfrm>
        </p:spPr>
        <p:txBody>
          <a:bodyPr>
            <a:normAutofit/>
          </a:bodyPr>
          <a:lstStyle/>
          <a:p>
            <a:pPr>
              <a:lnSpc>
                <a:spcPct val="90000"/>
              </a:lnSpc>
            </a:pPr>
            <a:r>
              <a:rPr lang="fi-FI" sz="1600" dirty="0" err="1"/>
              <a:t>Check</a:t>
            </a:r>
            <a:r>
              <a:rPr lang="fi-FI" sz="1600" dirty="0"/>
              <a:t>-in – lämmittely: kevyellä tavalla avataan osallistujien kielenkannat. Jokainen voi kertoa omat fiilikset juuri nyt tai vaikka asian joka ilahdutti eniten tänään/eilen. </a:t>
            </a:r>
          </a:p>
          <a:p>
            <a:pPr>
              <a:lnSpc>
                <a:spcPct val="90000"/>
              </a:lnSpc>
            </a:pPr>
            <a:r>
              <a:rPr lang="fi-FI" sz="1600" dirty="0"/>
              <a:t>Orientoituminen – Miksi tämä keskustelu käydään (diat 3-6) </a:t>
            </a:r>
          </a:p>
          <a:p>
            <a:pPr>
              <a:lnSpc>
                <a:spcPct val="90000"/>
              </a:lnSpc>
            </a:pPr>
            <a:r>
              <a:rPr lang="fi-FI" sz="1600" dirty="0"/>
              <a:t>Kerrataan dialogin perussäännöt – luottamuksellisen ilmapiirin rakentaminen </a:t>
            </a:r>
          </a:p>
          <a:p>
            <a:pPr>
              <a:lnSpc>
                <a:spcPct val="90000"/>
              </a:lnSpc>
            </a:pPr>
            <a:r>
              <a:rPr lang="fi-FI" sz="1600" dirty="0"/>
              <a:t>Tuodaan esiin ero on normaaliin palaveriin </a:t>
            </a:r>
          </a:p>
          <a:p>
            <a:pPr lvl="1"/>
            <a:r>
              <a:rPr lang="fi-FI" sz="1600" dirty="0"/>
              <a:t>Kokouksessa: puheenjohtaja – asia – lyhyt keskustelu – päätös</a:t>
            </a:r>
          </a:p>
          <a:p>
            <a:pPr lvl="1"/>
            <a:r>
              <a:rPr lang="fi-FI" sz="1600" dirty="0"/>
              <a:t>TAHTO-keskustelussa: teema – yhteinen keskustelu eli dialogi, eri näkökulmat, mielipiteet – toimintasuunnitelma ja yhteinen ymmärrys </a:t>
            </a:r>
          </a:p>
          <a:p>
            <a:r>
              <a:rPr lang="fi-FI" sz="1600" dirty="0"/>
              <a:t>Kirjurin valinta (vaihtuva kirjuri) </a:t>
            </a:r>
          </a:p>
          <a:p>
            <a:r>
              <a:rPr lang="fi-FI" sz="1600" dirty="0"/>
              <a:t>Johdattele aiheisiin, kysy tarkentavia kysymyksiä</a:t>
            </a:r>
          </a:p>
          <a:p>
            <a:r>
              <a:rPr lang="fi-FI" sz="1600" dirty="0"/>
              <a:t>Anna aikaa ja tilaa mielipiteiden muodostamiselle ja esittämiselle, pyri saamaan kaikki mukaan keskusteluun</a:t>
            </a:r>
          </a:p>
        </p:txBody>
      </p:sp>
      <p:pic>
        <p:nvPicPr>
          <p:cNvPr id="7" name="Kuvan paikkamerkki 6" descr="Team working in an office">
            <a:extLst>
              <a:ext uri="{FF2B5EF4-FFF2-40B4-BE49-F238E27FC236}">
                <a16:creationId xmlns:a16="http://schemas.microsoft.com/office/drawing/2014/main" id="{B01751B5-FD2B-4877-953A-0FA614F984D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0341" r="20341"/>
          <a:stretch>
            <a:fillRect/>
          </a:stretch>
        </p:blipFill>
        <p:spPr>
          <a:xfrm>
            <a:off x="6096000" y="0"/>
            <a:ext cx="6096000" cy="6858000"/>
          </a:xfrm>
        </p:spPr>
      </p:pic>
      <p:sp>
        <p:nvSpPr>
          <p:cNvPr id="5" name="Dian numeron paikkamerkki 4">
            <a:extLst>
              <a:ext uri="{FF2B5EF4-FFF2-40B4-BE49-F238E27FC236}">
                <a16:creationId xmlns:a16="http://schemas.microsoft.com/office/drawing/2014/main" id="{A556D5F5-BA6E-4D10-9082-B08A43F711F1}"/>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20</a:t>
            </a:fld>
            <a:endParaRPr lang="fi-FI"/>
          </a:p>
        </p:txBody>
      </p:sp>
    </p:spTree>
    <p:extLst>
      <p:ext uri="{BB962C8B-B14F-4D97-AF65-F5344CB8AC3E}">
        <p14:creationId xmlns:p14="http://schemas.microsoft.com/office/powerpoint/2010/main" val="43399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61155E-9084-41DE-B84D-2C1E908D1F63}"/>
              </a:ext>
            </a:extLst>
          </p:cNvPr>
          <p:cNvSpPr>
            <a:spLocks noGrp="1"/>
          </p:cNvSpPr>
          <p:nvPr>
            <p:ph type="title"/>
          </p:nvPr>
        </p:nvSpPr>
        <p:spPr>
          <a:xfrm>
            <a:off x="591421" y="294529"/>
            <a:ext cx="4826707" cy="1168330"/>
          </a:xfrm>
        </p:spPr>
        <p:txBody>
          <a:bodyPr anchor="ctr">
            <a:normAutofit/>
          </a:bodyPr>
          <a:lstStyle/>
          <a:p>
            <a:r>
              <a:rPr lang="fi-FI" dirty="0"/>
              <a:t>Keskustelun dokumentointi</a:t>
            </a:r>
          </a:p>
        </p:txBody>
      </p:sp>
      <p:sp>
        <p:nvSpPr>
          <p:cNvPr id="3" name="Sisällön paikkamerkki 2">
            <a:extLst>
              <a:ext uri="{FF2B5EF4-FFF2-40B4-BE49-F238E27FC236}">
                <a16:creationId xmlns:a16="http://schemas.microsoft.com/office/drawing/2014/main" id="{9FBF3B4E-BC27-44EC-A246-0A4815089B27}"/>
              </a:ext>
            </a:extLst>
          </p:cNvPr>
          <p:cNvSpPr>
            <a:spLocks noGrp="1"/>
          </p:cNvSpPr>
          <p:nvPr>
            <p:ph idx="1"/>
          </p:nvPr>
        </p:nvSpPr>
        <p:spPr>
          <a:xfrm>
            <a:off x="591420" y="1473793"/>
            <a:ext cx="5321700" cy="5100612"/>
          </a:xfrm>
        </p:spPr>
        <p:txBody>
          <a:bodyPr>
            <a:normAutofit fontScale="85000" lnSpcReduction="20000"/>
          </a:bodyPr>
          <a:lstStyle/>
          <a:p>
            <a:r>
              <a:rPr lang="fi-FI" dirty="0"/>
              <a:t>TAHTO </a:t>
            </a:r>
            <a:r>
              <a:rPr lang="fi-FI" dirty="0" err="1"/>
              <a:t>Teams</a:t>
            </a:r>
            <a:r>
              <a:rPr lang="fi-FI" dirty="0"/>
              <a:t> </a:t>
            </a:r>
          </a:p>
          <a:p>
            <a:r>
              <a:rPr lang="fi-FI" dirty="0"/>
              <a:t>Etsi vasemmalta listasta oma kanavasi</a:t>
            </a:r>
          </a:p>
          <a:p>
            <a:r>
              <a:rPr lang="fi-FI" dirty="0"/>
              <a:t>Jokaiselle tiimille on oma kansio, johon tallennetaan keskustelumuistiot</a:t>
            </a:r>
          </a:p>
          <a:p>
            <a:r>
              <a:rPr lang="fi-FI" dirty="0"/>
              <a:t>Sopikaa, että yksi toimii muistion kirjaajana vuorotellen</a:t>
            </a:r>
          </a:p>
          <a:p>
            <a:r>
              <a:rPr lang="fi-FI" dirty="0"/>
              <a:t>Ei vastata keskustelulomakkeen kysymyksiin, vaan kirjataan tiivistetysti keskustelun keskeinen sisältö ja sovitut asiat</a:t>
            </a:r>
          </a:p>
          <a:p>
            <a:r>
              <a:rPr lang="fi-FI" dirty="0"/>
              <a:t>Keskusteluiden välillä voi kirjata ajatuksia oman kanavan keskustelualueelle</a:t>
            </a:r>
          </a:p>
          <a:p>
            <a:r>
              <a:rPr lang="fi-FI" dirty="0"/>
              <a:t>Miksi keskustelut dokumentoidaan?</a:t>
            </a:r>
          </a:p>
          <a:p>
            <a:pPr lvl="1"/>
            <a:r>
              <a:rPr lang="fi-FI" dirty="0"/>
              <a:t>Avoin mahdollisuus tarkastella alojen suuntia, kehitettäviä asioita, mahdollisuuksia yhteistoteutuksiin</a:t>
            </a:r>
          </a:p>
          <a:p>
            <a:pPr lvl="1"/>
            <a:r>
              <a:rPr lang="fi-FI" dirty="0"/>
              <a:t>Esihenkilön työtä pyritään helpottamaan, kun keskusteluista saadaan pohjatietoa mm.; </a:t>
            </a:r>
          </a:p>
          <a:p>
            <a:pPr lvl="2"/>
            <a:r>
              <a:rPr lang="fi-FI" dirty="0"/>
              <a:t>Henkilöstö- ja taloussuunnitteluun</a:t>
            </a:r>
          </a:p>
          <a:p>
            <a:pPr lvl="2"/>
            <a:r>
              <a:rPr lang="fi-FI" dirty="0"/>
              <a:t>Osaamisen varmistamisen suunnitelmiin</a:t>
            </a:r>
          </a:p>
          <a:p>
            <a:pPr lvl="2"/>
            <a:r>
              <a:rPr lang="fi-FI" dirty="0"/>
              <a:t>Työyhteisöjen hyvinvointisuunnitelmiin</a:t>
            </a:r>
          </a:p>
        </p:txBody>
      </p:sp>
      <p:pic>
        <p:nvPicPr>
          <p:cNvPr id="6" name="Kuva 5" descr="Henkilö kirjoittaa muisti kirjaan">
            <a:extLst>
              <a:ext uri="{FF2B5EF4-FFF2-40B4-BE49-F238E27FC236}">
                <a16:creationId xmlns:a16="http://schemas.microsoft.com/office/drawing/2014/main" id="{9844648A-C3F4-432C-9B12-F23C443AC2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09" r="26353" b="-1"/>
          <a:stretch/>
        </p:blipFill>
        <p:spPr>
          <a:xfrm>
            <a:off x="6095616" y="10"/>
            <a:ext cx="6096384" cy="6857990"/>
          </a:xfrm>
          <a:prstGeom prst="rect">
            <a:avLst/>
          </a:prstGeom>
          <a:noFill/>
        </p:spPr>
      </p:pic>
      <p:sp>
        <p:nvSpPr>
          <p:cNvPr id="4" name="Dian numeron paikkamerkki 3">
            <a:extLst>
              <a:ext uri="{FF2B5EF4-FFF2-40B4-BE49-F238E27FC236}">
                <a16:creationId xmlns:a16="http://schemas.microsoft.com/office/drawing/2014/main" id="{0F368F19-A8BD-4945-A417-33D088BEEBB2}"/>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21</a:t>
            </a:fld>
            <a:endParaRPr lang="fi-FI" dirty="0"/>
          </a:p>
        </p:txBody>
      </p:sp>
    </p:spTree>
    <p:extLst>
      <p:ext uri="{BB962C8B-B14F-4D97-AF65-F5344CB8AC3E}">
        <p14:creationId xmlns:p14="http://schemas.microsoft.com/office/powerpoint/2010/main" val="1426306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Kuvan paikkamerkki 19" descr="Kuva, joka sisältää kohteen henkilö, seisominen, nainen, sisä&#10;&#10;Kuvaus luotu automaattisesti">
            <a:extLst>
              <a:ext uri="{FF2B5EF4-FFF2-40B4-BE49-F238E27FC236}">
                <a16:creationId xmlns:a16="http://schemas.microsoft.com/office/drawing/2014/main" id="{3B4C9BD9-F2E9-5540-9DC1-D360E31BD4E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a:stretch/>
        </p:blipFill>
        <p:spPr>
          <a:xfrm>
            <a:off x="20" y="10"/>
            <a:ext cx="12191980" cy="6857990"/>
          </a:xfrm>
          <a:noFill/>
        </p:spPr>
      </p:pic>
      <p:sp>
        <p:nvSpPr>
          <p:cNvPr id="22" name="Title 2">
            <a:extLst>
              <a:ext uri="{FF2B5EF4-FFF2-40B4-BE49-F238E27FC236}">
                <a16:creationId xmlns:a16="http://schemas.microsoft.com/office/drawing/2014/main" id="{AAE0F290-73E7-42B3-A999-C4B30A55BEA6}"/>
              </a:ext>
            </a:extLst>
          </p:cNvPr>
          <p:cNvSpPr>
            <a:spLocks noGrp="1"/>
          </p:cNvSpPr>
          <p:nvPr>
            <p:ph type="ctrTitle"/>
          </p:nvPr>
        </p:nvSpPr>
        <p:spPr>
          <a:xfrm>
            <a:off x="1248398" y="2806455"/>
            <a:ext cx="9144000" cy="1471511"/>
          </a:xfrm>
        </p:spPr>
        <p:txBody>
          <a:bodyPr/>
          <a:lstStyle/>
          <a:p>
            <a:r>
              <a:rPr lang="en-US" dirty="0" err="1"/>
              <a:t>Tukea</a:t>
            </a:r>
            <a:r>
              <a:rPr lang="en-US" dirty="0"/>
              <a:t> ja </a:t>
            </a:r>
            <a:r>
              <a:rPr lang="en-US" dirty="0" err="1"/>
              <a:t>vinkkejä</a:t>
            </a:r>
            <a:r>
              <a:rPr lang="en-US" dirty="0"/>
              <a:t> </a:t>
            </a:r>
            <a:r>
              <a:rPr lang="en-US" dirty="0" err="1"/>
              <a:t>keskusteluihin</a:t>
            </a:r>
            <a:endParaRPr lang="en-US" dirty="0"/>
          </a:p>
        </p:txBody>
      </p:sp>
      <p:sp>
        <p:nvSpPr>
          <p:cNvPr id="4"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22</a:t>
            </a:fld>
            <a:endParaRPr lang="fi-FI" dirty="0"/>
          </a:p>
        </p:txBody>
      </p:sp>
    </p:spTree>
    <p:extLst>
      <p:ext uri="{BB962C8B-B14F-4D97-AF65-F5344CB8AC3E}">
        <p14:creationId xmlns:p14="http://schemas.microsoft.com/office/powerpoint/2010/main" val="391010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FA493C-944F-4384-AC11-52440E78C7EB}"/>
              </a:ext>
            </a:extLst>
          </p:cNvPr>
          <p:cNvSpPr>
            <a:spLocks noGrp="1"/>
          </p:cNvSpPr>
          <p:nvPr>
            <p:ph type="title"/>
          </p:nvPr>
        </p:nvSpPr>
        <p:spPr>
          <a:xfrm>
            <a:off x="765091" y="287968"/>
            <a:ext cx="4826707" cy="1168330"/>
          </a:xfrm>
        </p:spPr>
        <p:txBody>
          <a:bodyPr anchor="ctr">
            <a:normAutofit/>
          </a:bodyPr>
          <a:lstStyle/>
          <a:p>
            <a:r>
              <a:rPr lang="fi-FI" dirty="0"/>
              <a:t>Vinkit keskusteluun osallistamiseen</a:t>
            </a:r>
          </a:p>
        </p:txBody>
      </p:sp>
      <p:sp>
        <p:nvSpPr>
          <p:cNvPr id="10" name="Content Placeholder 2">
            <a:extLst>
              <a:ext uri="{FF2B5EF4-FFF2-40B4-BE49-F238E27FC236}">
                <a16:creationId xmlns:a16="http://schemas.microsoft.com/office/drawing/2014/main" id="{181F7F8F-BC28-457E-936D-56B1BFC19458}"/>
              </a:ext>
            </a:extLst>
          </p:cNvPr>
          <p:cNvSpPr>
            <a:spLocks noGrp="1"/>
          </p:cNvSpPr>
          <p:nvPr>
            <p:ph idx="1"/>
          </p:nvPr>
        </p:nvSpPr>
        <p:spPr>
          <a:xfrm>
            <a:off x="599621" y="1456297"/>
            <a:ext cx="5130619" cy="5215853"/>
          </a:xfrm>
        </p:spPr>
        <p:txBody>
          <a:bodyPr/>
          <a:lstStyle/>
          <a:p>
            <a:r>
              <a:rPr lang="fi-FI" sz="1800" dirty="0"/>
              <a:t>Huomioi mielessäsi keskustelun edetessä henkilöt, jotka eivät ole sanoneet vielä mitään.</a:t>
            </a:r>
          </a:p>
          <a:p>
            <a:r>
              <a:rPr lang="fi-FI" sz="1800" dirty="0"/>
              <a:t>Pysäytä keskustelu hetkeksi ja sano haluavasi kuulla, mitä niillä henkilöillä on mielessä, jotka eivät ole vielä sanoneet mitään. ”Nyt olemme kuulleet jo joitain teistä. Niinpä kysynkin seuraavaksi, että mitä on mielessä teillä, jotka ette ole vielä sanoneet mitään?”</a:t>
            </a:r>
          </a:p>
          <a:p>
            <a:r>
              <a:rPr lang="en-US" sz="1800" dirty="0" err="1"/>
              <a:t>Aktiivisimmat</a:t>
            </a:r>
            <a:r>
              <a:rPr lang="en-US" sz="1800" dirty="0"/>
              <a:t> </a:t>
            </a:r>
            <a:r>
              <a:rPr lang="en-US" sz="1800" dirty="0" err="1"/>
              <a:t>ottavat</a:t>
            </a:r>
            <a:r>
              <a:rPr lang="en-US" sz="1800" dirty="0"/>
              <a:t> </a:t>
            </a:r>
            <a:r>
              <a:rPr lang="en-US" sz="1800" dirty="0" err="1"/>
              <a:t>itse</a:t>
            </a:r>
            <a:r>
              <a:rPr lang="en-US" sz="1800" dirty="0"/>
              <a:t> </a:t>
            </a:r>
            <a:r>
              <a:rPr lang="en-US" sz="1800" dirty="0" err="1"/>
              <a:t>puheenvuoroja</a:t>
            </a:r>
            <a:r>
              <a:rPr lang="en-US" sz="1800" dirty="0"/>
              <a:t>, </a:t>
            </a:r>
            <a:r>
              <a:rPr lang="en-US" sz="1800" dirty="0" err="1"/>
              <a:t>siksi</a:t>
            </a:r>
            <a:r>
              <a:rPr lang="en-US" sz="1800" dirty="0"/>
              <a:t> </a:t>
            </a:r>
            <a:r>
              <a:rPr lang="en-US" sz="1800" dirty="0" err="1"/>
              <a:t>välillä</a:t>
            </a:r>
            <a:r>
              <a:rPr lang="en-US" sz="1800" dirty="0"/>
              <a:t> </a:t>
            </a:r>
            <a:r>
              <a:rPr lang="en-US" sz="1800" dirty="0" err="1"/>
              <a:t>kysy</a:t>
            </a:r>
            <a:r>
              <a:rPr lang="en-US" sz="1800" dirty="0"/>
              <a:t> </a:t>
            </a:r>
            <a:r>
              <a:rPr lang="en-US" sz="1800" dirty="0" err="1"/>
              <a:t>suoraan</a:t>
            </a:r>
            <a:r>
              <a:rPr lang="en-US" sz="1800" dirty="0"/>
              <a:t> </a:t>
            </a:r>
            <a:r>
              <a:rPr lang="en-US" sz="1800" dirty="0" err="1"/>
              <a:t>henkilöiltä</a:t>
            </a:r>
            <a:r>
              <a:rPr lang="en-US" sz="1800" dirty="0"/>
              <a:t>, </a:t>
            </a:r>
            <a:r>
              <a:rPr lang="en-US" sz="1800" dirty="0" err="1"/>
              <a:t>mitä</a:t>
            </a:r>
            <a:r>
              <a:rPr lang="en-US" sz="1800" dirty="0"/>
              <a:t> </a:t>
            </a:r>
            <a:r>
              <a:rPr lang="en-US" sz="1800" dirty="0" err="1"/>
              <a:t>sinä</a:t>
            </a:r>
            <a:r>
              <a:rPr lang="en-US" sz="1800" dirty="0"/>
              <a:t> </a:t>
            </a:r>
            <a:r>
              <a:rPr lang="en-US" sz="1800" dirty="0" err="1"/>
              <a:t>ajattelet</a:t>
            </a:r>
            <a:r>
              <a:rPr lang="en-US" sz="1800" dirty="0"/>
              <a:t> </a:t>
            </a:r>
            <a:r>
              <a:rPr lang="en-US" sz="1800" dirty="0" err="1"/>
              <a:t>tästä</a:t>
            </a:r>
            <a:r>
              <a:rPr lang="en-US" sz="1800" dirty="0"/>
              <a:t>? </a:t>
            </a:r>
            <a:r>
              <a:rPr lang="en-US" sz="1800" dirty="0" err="1"/>
              <a:t>Miten</a:t>
            </a:r>
            <a:r>
              <a:rPr lang="en-US" sz="1800" dirty="0"/>
              <a:t> </a:t>
            </a:r>
            <a:r>
              <a:rPr lang="en-US" sz="1800" dirty="0" err="1"/>
              <a:t>tämä</a:t>
            </a:r>
            <a:r>
              <a:rPr lang="en-US" sz="1800" dirty="0"/>
              <a:t> </a:t>
            </a:r>
            <a:r>
              <a:rPr lang="en-US" sz="1800" dirty="0" err="1"/>
              <a:t>näkyy</a:t>
            </a:r>
            <a:r>
              <a:rPr lang="en-US" sz="1800" dirty="0"/>
              <a:t> </a:t>
            </a:r>
            <a:r>
              <a:rPr lang="en-US" sz="1800" dirty="0" err="1"/>
              <a:t>sinun</a:t>
            </a:r>
            <a:r>
              <a:rPr lang="en-US" sz="1800" dirty="0"/>
              <a:t> </a:t>
            </a:r>
            <a:r>
              <a:rPr lang="en-US" sz="1800" dirty="0" err="1"/>
              <a:t>työssäsi</a:t>
            </a:r>
            <a:r>
              <a:rPr lang="en-US" sz="1800" dirty="0"/>
              <a:t>?</a:t>
            </a:r>
          </a:p>
          <a:p>
            <a:r>
              <a:rPr lang="en-US" sz="1800" dirty="0"/>
              <a:t>Jos </a:t>
            </a:r>
            <a:r>
              <a:rPr lang="en-US" sz="1800" dirty="0" err="1"/>
              <a:t>keskustelu</a:t>
            </a:r>
            <a:r>
              <a:rPr lang="en-US" sz="1800" dirty="0"/>
              <a:t> </a:t>
            </a:r>
            <a:r>
              <a:rPr lang="en-US" sz="1800" dirty="0" err="1"/>
              <a:t>ei</a:t>
            </a:r>
            <a:r>
              <a:rPr lang="en-US" sz="1800" dirty="0"/>
              <a:t> </a:t>
            </a:r>
            <a:r>
              <a:rPr lang="en-US" sz="1800" dirty="0" err="1"/>
              <a:t>käynnisty</a:t>
            </a:r>
            <a:r>
              <a:rPr lang="en-US" sz="1800" dirty="0"/>
              <a:t> tai </a:t>
            </a:r>
            <a:r>
              <a:rPr lang="en-US" sz="1800" dirty="0" err="1"/>
              <a:t>tunnelma</a:t>
            </a:r>
            <a:r>
              <a:rPr lang="en-US" sz="1800" dirty="0"/>
              <a:t> on </a:t>
            </a:r>
            <a:r>
              <a:rPr lang="en-US" sz="1800" dirty="0" err="1"/>
              <a:t>jännittynyt</a:t>
            </a:r>
            <a:r>
              <a:rPr lang="en-US" sz="1800" dirty="0"/>
              <a:t>, </a:t>
            </a:r>
            <a:r>
              <a:rPr lang="en-US" sz="1800" dirty="0" err="1"/>
              <a:t>pyydä</a:t>
            </a:r>
            <a:r>
              <a:rPr lang="en-US" sz="1800" dirty="0"/>
              <a:t> </a:t>
            </a:r>
            <a:r>
              <a:rPr lang="en-US" sz="1800" dirty="0" err="1"/>
              <a:t>keskustelemaan</a:t>
            </a:r>
            <a:r>
              <a:rPr lang="en-US" sz="1800" dirty="0"/>
              <a:t> </a:t>
            </a:r>
            <a:r>
              <a:rPr lang="en-US" sz="1800" dirty="0" err="1"/>
              <a:t>hetkeksi</a:t>
            </a:r>
            <a:r>
              <a:rPr lang="en-US" sz="1800" dirty="0"/>
              <a:t> </a:t>
            </a:r>
            <a:r>
              <a:rPr lang="en-US" sz="1800" dirty="0" err="1"/>
              <a:t>lähimmän</a:t>
            </a:r>
            <a:r>
              <a:rPr lang="en-US" sz="1800" dirty="0"/>
              <a:t> </a:t>
            </a:r>
            <a:r>
              <a:rPr lang="en-US" sz="1800" dirty="0" err="1"/>
              <a:t>kahden</a:t>
            </a:r>
            <a:r>
              <a:rPr lang="en-US" sz="1800" dirty="0"/>
              <a:t> </a:t>
            </a:r>
            <a:r>
              <a:rPr lang="en-US" sz="1800" dirty="0" err="1"/>
              <a:t>henkilön</a:t>
            </a:r>
            <a:r>
              <a:rPr lang="en-US" sz="1800" dirty="0"/>
              <a:t> </a:t>
            </a:r>
            <a:r>
              <a:rPr lang="en-US" sz="1800" dirty="0" err="1"/>
              <a:t>kanssa</a:t>
            </a:r>
            <a:r>
              <a:rPr lang="en-US" sz="1800" dirty="0"/>
              <a:t> </a:t>
            </a:r>
            <a:r>
              <a:rPr lang="en-US" sz="1800" dirty="0" err="1"/>
              <a:t>aiheesta</a:t>
            </a:r>
            <a:r>
              <a:rPr lang="en-US" sz="1800" dirty="0"/>
              <a:t> ja </a:t>
            </a:r>
            <a:r>
              <a:rPr lang="en-US" sz="1800" dirty="0" err="1"/>
              <a:t>sitten</a:t>
            </a:r>
            <a:r>
              <a:rPr lang="en-US" sz="1800" dirty="0"/>
              <a:t> </a:t>
            </a:r>
            <a:r>
              <a:rPr lang="en-US" sz="1800" dirty="0" err="1"/>
              <a:t>kootaan</a:t>
            </a:r>
            <a:r>
              <a:rPr lang="en-US" sz="1800" dirty="0"/>
              <a:t> </a:t>
            </a:r>
            <a:r>
              <a:rPr lang="en-US" sz="1800" dirty="0" err="1"/>
              <a:t>pienryhmien</a:t>
            </a:r>
            <a:r>
              <a:rPr lang="en-US" sz="1800" dirty="0"/>
              <a:t> </a:t>
            </a:r>
            <a:r>
              <a:rPr lang="en-US" sz="1800" dirty="0" err="1"/>
              <a:t>ajatukset</a:t>
            </a:r>
            <a:endParaRPr lang="en-US" sz="1800" dirty="0"/>
          </a:p>
          <a:p>
            <a:pPr lvl="4"/>
            <a:endParaRPr lang="en-US" sz="1800" dirty="0"/>
          </a:p>
          <a:p>
            <a:pPr lvl="4"/>
            <a:r>
              <a:rPr lang="en-US" sz="1800" dirty="0" err="1"/>
              <a:t>Lähde</a:t>
            </a:r>
            <a:r>
              <a:rPr lang="en-US" sz="1800" dirty="0"/>
              <a:t>: </a:t>
            </a:r>
            <a:r>
              <a:rPr lang="en-US" sz="1800" dirty="0" err="1"/>
              <a:t>mukaillen</a:t>
            </a:r>
            <a:r>
              <a:rPr lang="en-US" sz="1800" dirty="0"/>
              <a:t> Erätauko.fi</a:t>
            </a:r>
          </a:p>
        </p:txBody>
      </p:sp>
      <p:pic>
        <p:nvPicPr>
          <p:cNvPr id="5" name="Kuvan paikkamerkki 5" descr="Handsfree-wrists ja interlinked voit piirtää ympyrän">
            <a:extLst>
              <a:ext uri="{FF2B5EF4-FFF2-40B4-BE49-F238E27FC236}">
                <a16:creationId xmlns:a16="http://schemas.microsoft.com/office/drawing/2014/main" id="{58B21EE9-1EE5-47C3-A148-4DF84F202B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32" r="20330" b="-1"/>
          <a:stretch/>
        </p:blipFill>
        <p:spPr>
          <a:xfrm>
            <a:off x="6096000" y="0"/>
            <a:ext cx="6096000" cy="6858000"/>
          </a:xfrm>
          <a:prstGeom prst="rect">
            <a:avLst/>
          </a:prstGeom>
          <a:noFill/>
        </p:spPr>
      </p:pic>
      <p:sp>
        <p:nvSpPr>
          <p:cNvPr id="4" name="Dian numeron paikkamerkki 3">
            <a:extLst>
              <a:ext uri="{FF2B5EF4-FFF2-40B4-BE49-F238E27FC236}">
                <a16:creationId xmlns:a16="http://schemas.microsoft.com/office/drawing/2014/main" id="{1CFF8C05-A510-4B0F-9320-C4964AA91B0E}"/>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23</a:t>
            </a:fld>
            <a:endParaRPr lang="fi-FI"/>
          </a:p>
        </p:txBody>
      </p:sp>
    </p:spTree>
    <p:extLst>
      <p:ext uri="{BB962C8B-B14F-4D97-AF65-F5344CB8AC3E}">
        <p14:creationId xmlns:p14="http://schemas.microsoft.com/office/powerpoint/2010/main" val="2622116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AE563C-991A-4C78-8EB7-A541F9E58E33}"/>
              </a:ext>
            </a:extLst>
          </p:cNvPr>
          <p:cNvSpPr>
            <a:spLocks noGrp="1"/>
          </p:cNvSpPr>
          <p:nvPr>
            <p:ph type="title"/>
          </p:nvPr>
        </p:nvSpPr>
        <p:spPr>
          <a:xfrm>
            <a:off x="734025" y="272126"/>
            <a:ext cx="10519200" cy="896400"/>
          </a:xfrm>
        </p:spPr>
        <p:txBody>
          <a:bodyPr>
            <a:normAutofit/>
          </a:bodyPr>
          <a:lstStyle/>
          <a:p>
            <a:r>
              <a:rPr lang="fi-FI" b="1" dirty="0"/>
              <a:t>Digivälineet keskustelun tukena live/etänä</a:t>
            </a:r>
            <a:endParaRPr lang="fi-FI" dirty="0"/>
          </a:p>
        </p:txBody>
      </p:sp>
      <p:sp>
        <p:nvSpPr>
          <p:cNvPr id="3" name="Sisällön paikkamerkki 2">
            <a:extLst>
              <a:ext uri="{FF2B5EF4-FFF2-40B4-BE49-F238E27FC236}">
                <a16:creationId xmlns:a16="http://schemas.microsoft.com/office/drawing/2014/main" id="{643F47EB-5520-4F66-B7CD-870C6B0C252E}"/>
              </a:ext>
            </a:extLst>
          </p:cNvPr>
          <p:cNvSpPr>
            <a:spLocks noGrp="1"/>
          </p:cNvSpPr>
          <p:nvPr>
            <p:ph idx="1"/>
          </p:nvPr>
        </p:nvSpPr>
        <p:spPr>
          <a:xfrm>
            <a:off x="260705" y="1435574"/>
            <a:ext cx="2662412" cy="4871451"/>
          </a:xfrm>
          <a:custGeom>
            <a:avLst/>
            <a:gdLst>
              <a:gd name="connsiteX0" fmla="*/ 0 w 2662412"/>
              <a:gd name="connsiteY0" fmla="*/ 0 h 4871451"/>
              <a:gd name="connsiteX1" fmla="*/ 612355 w 2662412"/>
              <a:gd name="connsiteY1" fmla="*/ 0 h 4871451"/>
              <a:gd name="connsiteX2" fmla="*/ 1304582 w 2662412"/>
              <a:gd name="connsiteY2" fmla="*/ 0 h 4871451"/>
              <a:gd name="connsiteX3" fmla="*/ 1943561 w 2662412"/>
              <a:gd name="connsiteY3" fmla="*/ 0 h 4871451"/>
              <a:gd name="connsiteX4" fmla="*/ 2662412 w 2662412"/>
              <a:gd name="connsiteY4" fmla="*/ 0 h 4871451"/>
              <a:gd name="connsiteX5" fmla="*/ 2662412 w 2662412"/>
              <a:gd name="connsiteY5" fmla="*/ 744636 h 4871451"/>
              <a:gd name="connsiteX6" fmla="*/ 2662412 w 2662412"/>
              <a:gd name="connsiteY6" fmla="*/ 1343129 h 4871451"/>
              <a:gd name="connsiteX7" fmla="*/ 2662412 w 2662412"/>
              <a:gd name="connsiteY7" fmla="*/ 1990336 h 4871451"/>
              <a:gd name="connsiteX8" fmla="*/ 2662412 w 2662412"/>
              <a:gd name="connsiteY8" fmla="*/ 2637543 h 4871451"/>
              <a:gd name="connsiteX9" fmla="*/ 2662412 w 2662412"/>
              <a:gd name="connsiteY9" fmla="*/ 3236035 h 4871451"/>
              <a:gd name="connsiteX10" fmla="*/ 2662412 w 2662412"/>
              <a:gd name="connsiteY10" fmla="*/ 3785813 h 4871451"/>
              <a:gd name="connsiteX11" fmla="*/ 2662412 w 2662412"/>
              <a:gd name="connsiteY11" fmla="*/ 4871451 h 4871451"/>
              <a:gd name="connsiteX12" fmla="*/ 2076681 w 2662412"/>
              <a:gd name="connsiteY12" fmla="*/ 4871451 h 4871451"/>
              <a:gd name="connsiteX13" fmla="*/ 1357830 w 2662412"/>
              <a:gd name="connsiteY13" fmla="*/ 4871451 h 4871451"/>
              <a:gd name="connsiteX14" fmla="*/ 665603 w 2662412"/>
              <a:gd name="connsiteY14" fmla="*/ 4871451 h 4871451"/>
              <a:gd name="connsiteX15" fmla="*/ 0 w 2662412"/>
              <a:gd name="connsiteY15" fmla="*/ 4871451 h 4871451"/>
              <a:gd name="connsiteX16" fmla="*/ 0 w 2662412"/>
              <a:gd name="connsiteY16" fmla="*/ 4321673 h 4871451"/>
              <a:gd name="connsiteX17" fmla="*/ 0 w 2662412"/>
              <a:gd name="connsiteY17" fmla="*/ 3625751 h 4871451"/>
              <a:gd name="connsiteX18" fmla="*/ 0 w 2662412"/>
              <a:gd name="connsiteY18" fmla="*/ 2881115 h 4871451"/>
              <a:gd name="connsiteX19" fmla="*/ 0 w 2662412"/>
              <a:gd name="connsiteY19" fmla="*/ 2087765 h 4871451"/>
              <a:gd name="connsiteX20" fmla="*/ 0 w 2662412"/>
              <a:gd name="connsiteY20" fmla="*/ 1440558 h 4871451"/>
              <a:gd name="connsiteX21" fmla="*/ 0 w 2662412"/>
              <a:gd name="connsiteY21" fmla="*/ 890780 h 4871451"/>
              <a:gd name="connsiteX22" fmla="*/ 0 w 2662412"/>
              <a:gd name="connsiteY22" fmla="*/ 0 h 487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2412" h="4871451" fill="none" extrusionOk="0">
                <a:moveTo>
                  <a:pt x="0" y="0"/>
                </a:moveTo>
                <a:cubicBezTo>
                  <a:pt x="167788" y="1741"/>
                  <a:pt x="460739" y="13700"/>
                  <a:pt x="612355" y="0"/>
                </a:cubicBezTo>
                <a:cubicBezTo>
                  <a:pt x="763972" y="-13700"/>
                  <a:pt x="1067576" y="15737"/>
                  <a:pt x="1304582" y="0"/>
                </a:cubicBezTo>
                <a:cubicBezTo>
                  <a:pt x="1541588" y="-15737"/>
                  <a:pt x="1791108" y="19953"/>
                  <a:pt x="1943561" y="0"/>
                </a:cubicBezTo>
                <a:cubicBezTo>
                  <a:pt x="2096014" y="-19953"/>
                  <a:pt x="2460704" y="-28509"/>
                  <a:pt x="2662412" y="0"/>
                </a:cubicBezTo>
                <a:cubicBezTo>
                  <a:pt x="2635993" y="307674"/>
                  <a:pt x="2665046" y="485520"/>
                  <a:pt x="2662412" y="744636"/>
                </a:cubicBezTo>
                <a:cubicBezTo>
                  <a:pt x="2659778" y="1003752"/>
                  <a:pt x="2654077" y="1195960"/>
                  <a:pt x="2662412" y="1343129"/>
                </a:cubicBezTo>
                <a:cubicBezTo>
                  <a:pt x="2670747" y="1490298"/>
                  <a:pt x="2649980" y="1672028"/>
                  <a:pt x="2662412" y="1990336"/>
                </a:cubicBezTo>
                <a:cubicBezTo>
                  <a:pt x="2674844" y="2308644"/>
                  <a:pt x="2630635" y="2507643"/>
                  <a:pt x="2662412" y="2637543"/>
                </a:cubicBezTo>
                <a:cubicBezTo>
                  <a:pt x="2694189" y="2767443"/>
                  <a:pt x="2677235" y="3060713"/>
                  <a:pt x="2662412" y="3236035"/>
                </a:cubicBezTo>
                <a:cubicBezTo>
                  <a:pt x="2647589" y="3411357"/>
                  <a:pt x="2664568" y="3637795"/>
                  <a:pt x="2662412" y="3785813"/>
                </a:cubicBezTo>
                <a:cubicBezTo>
                  <a:pt x="2660256" y="3933831"/>
                  <a:pt x="2696121" y="4533463"/>
                  <a:pt x="2662412" y="4871451"/>
                </a:cubicBezTo>
                <a:cubicBezTo>
                  <a:pt x="2482623" y="4863055"/>
                  <a:pt x="2295381" y="4853676"/>
                  <a:pt x="2076681" y="4871451"/>
                </a:cubicBezTo>
                <a:cubicBezTo>
                  <a:pt x="1857981" y="4889226"/>
                  <a:pt x="1563056" y="4868292"/>
                  <a:pt x="1357830" y="4871451"/>
                </a:cubicBezTo>
                <a:cubicBezTo>
                  <a:pt x="1152604" y="4874610"/>
                  <a:pt x="901815" y="4866671"/>
                  <a:pt x="665603" y="4871451"/>
                </a:cubicBezTo>
                <a:cubicBezTo>
                  <a:pt x="429391" y="4876231"/>
                  <a:pt x="324187" y="4855211"/>
                  <a:pt x="0" y="4871451"/>
                </a:cubicBezTo>
                <a:cubicBezTo>
                  <a:pt x="-26012" y="4752686"/>
                  <a:pt x="-17295" y="4474731"/>
                  <a:pt x="0" y="4321673"/>
                </a:cubicBezTo>
                <a:cubicBezTo>
                  <a:pt x="17295" y="4168615"/>
                  <a:pt x="32549" y="3813101"/>
                  <a:pt x="0" y="3625751"/>
                </a:cubicBezTo>
                <a:cubicBezTo>
                  <a:pt x="-32549" y="3438401"/>
                  <a:pt x="20170" y="3126939"/>
                  <a:pt x="0" y="2881115"/>
                </a:cubicBezTo>
                <a:cubicBezTo>
                  <a:pt x="-20170" y="2635291"/>
                  <a:pt x="-9529" y="2289636"/>
                  <a:pt x="0" y="2087765"/>
                </a:cubicBezTo>
                <a:cubicBezTo>
                  <a:pt x="9529" y="1885894"/>
                  <a:pt x="30591" y="1739583"/>
                  <a:pt x="0" y="1440558"/>
                </a:cubicBezTo>
                <a:cubicBezTo>
                  <a:pt x="-30591" y="1141533"/>
                  <a:pt x="-20430" y="1079339"/>
                  <a:pt x="0" y="890780"/>
                </a:cubicBezTo>
                <a:cubicBezTo>
                  <a:pt x="20430" y="702221"/>
                  <a:pt x="-16944" y="419574"/>
                  <a:pt x="0" y="0"/>
                </a:cubicBezTo>
                <a:close/>
              </a:path>
              <a:path w="2662412" h="4871451" stroke="0" extrusionOk="0">
                <a:moveTo>
                  <a:pt x="0" y="0"/>
                </a:moveTo>
                <a:cubicBezTo>
                  <a:pt x="269884" y="-14043"/>
                  <a:pt x="463897" y="18006"/>
                  <a:pt x="612355" y="0"/>
                </a:cubicBezTo>
                <a:cubicBezTo>
                  <a:pt x="760813" y="-18006"/>
                  <a:pt x="1023132" y="-15942"/>
                  <a:pt x="1198085" y="0"/>
                </a:cubicBezTo>
                <a:cubicBezTo>
                  <a:pt x="1373038" y="15942"/>
                  <a:pt x="1706852" y="16810"/>
                  <a:pt x="1863688" y="0"/>
                </a:cubicBezTo>
                <a:cubicBezTo>
                  <a:pt x="2020524" y="-16810"/>
                  <a:pt x="2345709" y="17958"/>
                  <a:pt x="2662412" y="0"/>
                </a:cubicBezTo>
                <a:cubicBezTo>
                  <a:pt x="2684212" y="209008"/>
                  <a:pt x="2686250" y="428833"/>
                  <a:pt x="2662412" y="647207"/>
                </a:cubicBezTo>
                <a:cubicBezTo>
                  <a:pt x="2638574" y="865581"/>
                  <a:pt x="2651554" y="1089058"/>
                  <a:pt x="2662412" y="1343129"/>
                </a:cubicBezTo>
                <a:cubicBezTo>
                  <a:pt x="2673270" y="1597200"/>
                  <a:pt x="2698638" y="1911305"/>
                  <a:pt x="2662412" y="2136479"/>
                </a:cubicBezTo>
                <a:cubicBezTo>
                  <a:pt x="2626187" y="2361653"/>
                  <a:pt x="2645163" y="2513274"/>
                  <a:pt x="2662412" y="2881115"/>
                </a:cubicBezTo>
                <a:cubicBezTo>
                  <a:pt x="2679661" y="3248956"/>
                  <a:pt x="2654312" y="3468083"/>
                  <a:pt x="2662412" y="3625751"/>
                </a:cubicBezTo>
                <a:cubicBezTo>
                  <a:pt x="2670512" y="3783419"/>
                  <a:pt x="2655331" y="4040862"/>
                  <a:pt x="2662412" y="4272958"/>
                </a:cubicBezTo>
                <a:cubicBezTo>
                  <a:pt x="2669493" y="4505054"/>
                  <a:pt x="2655515" y="4694179"/>
                  <a:pt x="2662412" y="4871451"/>
                </a:cubicBezTo>
                <a:cubicBezTo>
                  <a:pt x="2382152" y="4843467"/>
                  <a:pt x="2235462" y="4879292"/>
                  <a:pt x="2076681" y="4871451"/>
                </a:cubicBezTo>
                <a:cubicBezTo>
                  <a:pt x="1917900" y="4863610"/>
                  <a:pt x="1648447" y="4891864"/>
                  <a:pt x="1411078" y="4871451"/>
                </a:cubicBezTo>
                <a:cubicBezTo>
                  <a:pt x="1173709" y="4851038"/>
                  <a:pt x="1070446" y="4876867"/>
                  <a:pt x="772099" y="4871451"/>
                </a:cubicBezTo>
                <a:cubicBezTo>
                  <a:pt x="473752" y="4866035"/>
                  <a:pt x="336074" y="4883407"/>
                  <a:pt x="0" y="4871451"/>
                </a:cubicBezTo>
                <a:cubicBezTo>
                  <a:pt x="3036" y="4607384"/>
                  <a:pt x="26252" y="4272703"/>
                  <a:pt x="0" y="4078100"/>
                </a:cubicBezTo>
                <a:cubicBezTo>
                  <a:pt x="-26252" y="3883497"/>
                  <a:pt x="25719" y="3657272"/>
                  <a:pt x="0" y="3528322"/>
                </a:cubicBezTo>
                <a:cubicBezTo>
                  <a:pt x="-25719" y="3399372"/>
                  <a:pt x="-25504" y="3160773"/>
                  <a:pt x="0" y="2978544"/>
                </a:cubicBezTo>
                <a:cubicBezTo>
                  <a:pt x="25504" y="2796315"/>
                  <a:pt x="17689" y="2580278"/>
                  <a:pt x="0" y="2331337"/>
                </a:cubicBezTo>
                <a:cubicBezTo>
                  <a:pt x="-17689" y="2082396"/>
                  <a:pt x="21345" y="1979561"/>
                  <a:pt x="0" y="1635416"/>
                </a:cubicBezTo>
                <a:cubicBezTo>
                  <a:pt x="-21345" y="1291271"/>
                  <a:pt x="19928" y="1078619"/>
                  <a:pt x="0" y="842065"/>
                </a:cubicBezTo>
                <a:cubicBezTo>
                  <a:pt x="-19928" y="605511"/>
                  <a:pt x="13768" y="189841"/>
                  <a:pt x="0" y="0"/>
                </a:cubicBezTo>
                <a:close/>
              </a:path>
            </a:pathLst>
          </a:custGeom>
          <a:ln w="28575">
            <a:solidFill>
              <a:schemeClr val="accent1"/>
            </a:solidFill>
            <a:extLst>
              <a:ext uri="{C807C97D-BFC1-408E-A445-0C87EB9F89A2}">
                <ask:lineSketchStyleProps xmlns:ask="http://schemas.microsoft.com/office/drawing/2018/sketchyshapes" sd="3116249331">
                  <ask:type>
                    <ask:lineSketchFreehand/>
                  </ask:type>
                </ask:lineSketchStyleProps>
              </a:ext>
            </a:extLst>
          </a:ln>
        </p:spPr>
        <p:txBody>
          <a:bodyPr/>
          <a:lstStyle/>
          <a:p>
            <a:pPr marL="0" indent="0">
              <a:buNone/>
            </a:pPr>
            <a:r>
              <a:rPr lang="fi-FI" b="1" dirty="0"/>
              <a:t>Digivälineet keskustelun tukena live/etänä </a:t>
            </a:r>
            <a:r>
              <a:rPr lang="fi-FI" dirty="0"/>
              <a:t>esim.</a:t>
            </a:r>
          </a:p>
          <a:p>
            <a:r>
              <a:rPr lang="fi-FI" dirty="0" err="1"/>
              <a:t>Mentimeter</a:t>
            </a:r>
            <a:endParaRPr lang="fi-FI" dirty="0"/>
          </a:p>
          <a:p>
            <a:r>
              <a:rPr lang="fi-FI" dirty="0" err="1"/>
              <a:t>AnswerGarden</a:t>
            </a:r>
            <a:endParaRPr lang="fi-FI" dirty="0"/>
          </a:p>
          <a:p>
            <a:r>
              <a:rPr lang="fi-FI" dirty="0"/>
              <a:t>OneNote tai vastaava yhteinen alusta kirjoittaa</a:t>
            </a:r>
          </a:p>
          <a:p>
            <a:endParaRPr lang="fi-FI" dirty="0"/>
          </a:p>
          <a:p>
            <a:pPr marL="0" indent="0">
              <a:buNone/>
            </a:pPr>
            <a:endParaRPr lang="fi-FI" dirty="0"/>
          </a:p>
          <a:p>
            <a:endParaRPr lang="fi-FI" dirty="0"/>
          </a:p>
        </p:txBody>
      </p:sp>
      <p:sp>
        <p:nvSpPr>
          <p:cNvPr id="4" name="Dian numeron paikkamerkki 3">
            <a:extLst>
              <a:ext uri="{FF2B5EF4-FFF2-40B4-BE49-F238E27FC236}">
                <a16:creationId xmlns:a16="http://schemas.microsoft.com/office/drawing/2014/main" id="{AE0C0940-8F3D-4FF6-9636-1026C73E021B}"/>
              </a:ext>
            </a:extLst>
          </p:cNvPr>
          <p:cNvSpPr>
            <a:spLocks noGrp="1"/>
          </p:cNvSpPr>
          <p:nvPr>
            <p:ph type="sldNum" sz="quarter" idx="4"/>
          </p:nvPr>
        </p:nvSpPr>
        <p:spPr/>
        <p:txBody>
          <a:bodyPr/>
          <a:lstStyle/>
          <a:p>
            <a:fld id="{C47F7060-961A-4FDB-AE8A-ADF672563E2F}" type="slidenum">
              <a:rPr lang="fi-FI" smtClean="0"/>
              <a:pPr/>
              <a:t>24</a:t>
            </a:fld>
            <a:endParaRPr lang="fi-FI"/>
          </a:p>
        </p:txBody>
      </p:sp>
      <p:sp>
        <p:nvSpPr>
          <p:cNvPr id="5" name="Sisällön paikkamerkki 2">
            <a:extLst>
              <a:ext uri="{FF2B5EF4-FFF2-40B4-BE49-F238E27FC236}">
                <a16:creationId xmlns:a16="http://schemas.microsoft.com/office/drawing/2014/main" id="{E148D2EF-EC22-44C1-A8A0-0C84C8453843}"/>
              </a:ext>
            </a:extLst>
          </p:cNvPr>
          <p:cNvSpPr txBox="1">
            <a:spLocks/>
          </p:cNvSpPr>
          <p:nvPr/>
        </p:nvSpPr>
        <p:spPr>
          <a:xfrm>
            <a:off x="7196458" y="1435574"/>
            <a:ext cx="4710357" cy="4871451"/>
          </a:xfrm>
          <a:custGeom>
            <a:avLst/>
            <a:gdLst>
              <a:gd name="connsiteX0" fmla="*/ 0 w 4710357"/>
              <a:gd name="connsiteY0" fmla="*/ 0 h 4871451"/>
              <a:gd name="connsiteX1" fmla="*/ 531597 w 4710357"/>
              <a:gd name="connsiteY1" fmla="*/ 0 h 4871451"/>
              <a:gd name="connsiteX2" fmla="*/ 1204506 w 4710357"/>
              <a:gd name="connsiteY2" fmla="*/ 0 h 4871451"/>
              <a:gd name="connsiteX3" fmla="*/ 1783207 w 4710357"/>
              <a:gd name="connsiteY3" fmla="*/ 0 h 4871451"/>
              <a:gd name="connsiteX4" fmla="*/ 2456115 w 4710357"/>
              <a:gd name="connsiteY4" fmla="*/ 0 h 4871451"/>
              <a:gd name="connsiteX5" fmla="*/ 2987712 w 4710357"/>
              <a:gd name="connsiteY5" fmla="*/ 0 h 4871451"/>
              <a:gd name="connsiteX6" fmla="*/ 3613517 w 4710357"/>
              <a:gd name="connsiteY6" fmla="*/ 0 h 4871451"/>
              <a:gd name="connsiteX7" fmla="*/ 4710357 w 4710357"/>
              <a:gd name="connsiteY7" fmla="*/ 0 h 4871451"/>
              <a:gd name="connsiteX8" fmla="*/ 4710357 w 4710357"/>
              <a:gd name="connsiteY8" fmla="*/ 598493 h 4871451"/>
              <a:gd name="connsiteX9" fmla="*/ 4710357 w 4710357"/>
              <a:gd name="connsiteY9" fmla="*/ 1245700 h 4871451"/>
              <a:gd name="connsiteX10" fmla="*/ 4710357 w 4710357"/>
              <a:gd name="connsiteY10" fmla="*/ 2039050 h 4871451"/>
              <a:gd name="connsiteX11" fmla="*/ 4710357 w 4710357"/>
              <a:gd name="connsiteY11" fmla="*/ 2783686 h 4871451"/>
              <a:gd name="connsiteX12" fmla="*/ 4710357 w 4710357"/>
              <a:gd name="connsiteY12" fmla="*/ 3577037 h 4871451"/>
              <a:gd name="connsiteX13" fmla="*/ 4710357 w 4710357"/>
              <a:gd name="connsiteY13" fmla="*/ 4871451 h 4871451"/>
              <a:gd name="connsiteX14" fmla="*/ 4084552 w 4710357"/>
              <a:gd name="connsiteY14" fmla="*/ 4871451 h 4871451"/>
              <a:gd name="connsiteX15" fmla="*/ 3364541 w 4710357"/>
              <a:gd name="connsiteY15" fmla="*/ 4871451 h 4871451"/>
              <a:gd name="connsiteX16" fmla="*/ 2644529 w 4710357"/>
              <a:gd name="connsiteY16" fmla="*/ 4871451 h 4871451"/>
              <a:gd name="connsiteX17" fmla="*/ 2018724 w 4710357"/>
              <a:gd name="connsiteY17" fmla="*/ 4871451 h 4871451"/>
              <a:gd name="connsiteX18" fmla="*/ 1392920 w 4710357"/>
              <a:gd name="connsiteY18" fmla="*/ 4871451 h 4871451"/>
              <a:gd name="connsiteX19" fmla="*/ 814219 w 4710357"/>
              <a:gd name="connsiteY19" fmla="*/ 4871451 h 4871451"/>
              <a:gd name="connsiteX20" fmla="*/ 0 w 4710357"/>
              <a:gd name="connsiteY20" fmla="*/ 4871451 h 4871451"/>
              <a:gd name="connsiteX21" fmla="*/ 0 w 4710357"/>
              <a:gd name="connsiteY21" fmla="*/ 4272958 h 4871451"/>
              <a:gd name="connsiteX22" fmla="*/ 0 w 4710357"/>
              <a:gd name="connsiteY22" fmla="*/ 3625751 h 4871451"/>
              <a:gd name="connsiteX23" fmla="*/ 0 w 4710357"/>
              <a:gd name="connsiteY23" fmla="*/ 3027259 h 4871451"/>
              <a:gd name="connsiteX24" fmla="*/ 0 w 4710357"/>
              <a:gd name="connsiteY24" fmla="*/ 2477481 h 4871451"/>
              <a:gd name="connsiteX25" fmla="*/ 0 w 4710357"/>
              <a:gd name="connsiteY25" fmla="*/ 1830274 h 4871451"/>
              <a:gd name="connsiteX26" fmla="*/ 0 w 4710357"/>
              <a:gd name="connsiteY26" fmla="*/ 1231781 h 4871451"/>
              <a:gd name="connsiteX27" fmla="*/ 0 w 4710357"/>
              <a:gd name="connsiteY27" fmla="*/ 0 h 487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10357" h="4871451" fill="none" extrusionOk="0">
                <a:moveTo>
                  <a:pt x="0" y="0"/>
                </a:moveTo>
                <a:cubicBezTo>
                  <a:pt x="187535" y="-2391"/>
                  <a:pt x="393273" y="-13095"/>
                  <a:pt x="531597" y="0"/>
                </a:cubicBezTo>
                <a:cubicBezTo>
                  <a:pt x="669921" y="13095"/>
                  <a:pt x="954299" y="-10551"/>
                  <a:pt x="1204506" y="0"/>
                </a:cubicBezTo>
                <a:cubicBezTo>
                  <a:pt x="1454713" y="10551"/>
                  <a:pt x="1623250" y="-7551"/>
                  <a:pt x="1783207" y="0"/>
                </a:cubicBezTo>
                <a:cubicBezTo>
                  <a:pt x="1943164" y="7551"/>
                  <a:pt x="2310743" y="-27748"/>
                  <a:pt x="2456115" y="0"/>
                </a:cubicBezTo>
                <a:cubicBezTo>
                  <a:pt x="2601487" y="27748"/>
                  <a:pt x="2826057" y="12490"/>
                  <a:pt x="2987712" y="0"/>
                </a:cubicBezTo>
                <a:cubicBezTo>
                  <a:pt x="3149367" y="-12490"/>
                  <a:pt x="3391011" y="-19258"/>
                  <a:pt x="3613517" y="0"/>
                </a:cubicBezTo>
                <a:cubicBezTo>
                  <a:pt x="3836024" y="19258"/>
                  <a:pt x="4446186" y="32743"/>
                  <a:pt x="4710357" y="0"/>
                </a:cubicBezTo>
                <a:cubicBezTo>
                  <a:pt x="4717060" y="285499"/>
                  <a:pt x="4686839" y="420338"/>
                  <a:pt x="4710357" y="598493"/>
                </a:cubicBezTo>
                <a:cubicBezTo>
                  <a:pt x="4733875" y="776648"/>
                  <a:pt x="4701267" y="1028142"/>
                  <a:pt x="4710357" y="1245700"/>
                </a:cubicBezTo>
                <a:cubicBezTo>
                  <a:pt x="4719447" y="1463258"/>
                  <a:pt x="4718109" y="1844311"/>
                  <a:pt x="4710357" y="2039050"/>
                </a:cubicBezTo>
                <a:cubicBezTo>
                  <a:pt x="4702606" y="2233789"/>
                  <a:pt x="4681964" y="2420153"/>
                  <a:pt x="4710357" y="2783686"/>
                </a:cubicBezTo>
                <a:cubicBezTo>
                  <a:pt x="4738750" y="3147219"/>
                  <a:pt x="4687662" y="3191487"/>
                  <a:pt x="4710357" y="3577037"/>
                </a:cubicBezTo>
                <a:cubicBezTo>
                  <a:pt x="4733052" y="3962587"/>
                  <a:pt x="4645720" y="4605781"/>
                  <a:pt x="4710357" y="4871451"/>
                </a:cubicBezTo>
                <a:cubicBezTo>
                  <a:pt x="4500303" y="4896607"/>
                  <a:pt x="4336507" y="4850210"/>
                  <a:pt x="4084552" y="4871451"/>
                </a:cubicBezTo>
                <a:cubicBezTo>
                  <a:pt x="3832598" y="4892692"/>
                  <a:pt x="3707608" y="4848646"/>
                  <a:pt x="3364541" y="4871451"/>
                </a:cubicBezTo>
                <a:cubicBezTo>
                  <a:pt x="3021474" y="4894256"/>
                  <a:pt x="2957565" y="4900502"/>
                  <a:pt x="2644529" y="4871451"/>
                </a:cubicBezTo>
                <a:cubicBezTo>
                  <a:pt x="2331493" y="4842400"/>
                  <a:pt x="2191134" y="4882841"/>
                  <a:pt x="2018724" y="4871451"/>
                </a:cubicBezTo>
                <a:cubicBezTo>
                  <a:pt x="1846315" y="4860061"/>
                  <a:pt x="1694432" y="4865651"/>
                  <a:pt x="1392920" y="4871451"/>
                </a:cubicBezTo>
                <a:cubicBezTo>
                  <a:pt x="1091408" y="4877251"/>
                  <a:pt x="1102278" y="4876136"/>
                  <a:pt x="814219" y="4871451"/>
                </a:cubicBezTo>
                <a:cubicBezTo>
                  <a:pt x="526160" y="4866766"/>
                  <a:pt x="343670" y="4837831"/>
                  <a:pt x="0" y="4871451"/>
                </a:cubicBezTo>
                <a:cubicBezTo>
                  <a:pt x="19645" y="4736052"/>
                  <a:pt x="-22428" y="4420983"/>
                  <a:pt x="0" y="4272958"/>
                </a:cubicBezTo>
                <a:cubicBezTo>
                  <a:pt x="22428" y="4124933"/>
                  <a:pt x="8082" y="3825123"/>
                  <a:pt x="0" y="3625751"/>
                </a:cubicBezTo>
                <a:cubicBezTo>
                  <a:pt x="-8082" y="3426379"/>
                  <a:pt x="-28992" y="3263254"/>
                  <a:pt x="0" y="3027259"/>
                </a:cubicBezTo>
                <a:cubicBezTo>
                  <a:pt x="28992" y="2791264"/>
                  <a:pt x="21802" y="2751365"/>
                  <a:pt x="0" y="2477481"/>
                </a:cubicBezTo>
                <a:cubicBezTo>
                  <a:pt x="-21802" y="2203597"/>
                  <a:pt x="12143" y="2000394"/>
                  <a:pt x="0" y="1830274"/>
                </a:cubicBezTo>
                <a:cubicBezTo>
                  <a:pt x="-12143" y="1660154"/>
                  <a:pt x="-26333" y="1486754"/>
                  <a:pt x="0" y="1231781"/>
                </a:cubicBezTo>
                <a:cubicBezTo>
                  <a:pt x="26333" y="976808"/>
                  <a:pt x="42933" y="545331"/>
                  <a:pt x="0" y="0"/>
                </a:cubicBezTo>
                <a:close/>
              </a:path>
              <a:path w="4710357" h="4871451" stroke="0" extrusionOk="0">
                <a:moveTo>
                  <a:pt x="0" y="0"/>
                </a:moveTo>
                <a:cubicBezTo>
                  <a:pt x="156446" y="-3740"/>
                  <a:pt x="485827" y="3894"/>
                  <a:pt x="672908" y="0"/>
                </a:cubicBezTo>
                <a:cubicBezTo>
                  <a:pt x="859989" y="-3894"/>
                  <a:pt x="1058170" y="-22614"/>
                  <a:pt x="1251609" y="0"/>
                </a:cubicBezTo>
                <a:cubicBezTo>
                  <a:pt x="1445048" y="22614"/>
                  <a:pt x="1738998" y="-9247"/>
                  <a:pt x="1924517" y="0"/>
                </a:cubicBezTo>
                <a:cubicBezTo>
                  <a:pt x="2110036" y="9247"/>
                  <a:pt x="2424198" y="-27080"/>
                  <a:pt x="2597425" y="0"/>
                </a:cubicBezTo>
                <a:cubicBezTo>
                  <a:pt x="2770652" y="27080"/>
                  <a:pt x="2964877" y="-6696"/>
                  <a:pt x="3129023" y="0"/>
                </a:cubicBezTo>
                <a:cubicBezTo>
                  <a:pt x="3293169" y="6696"/>
                  <a:pt x="3549477" y="-29305"/>
                  <a:pt x="3801931" y="0"/>
                </a:cubicBezTo>
                <a:cubicBezTo>
                  <a:pt x="4054385" y="29305"/>
                  <a:pt x="4435133" y="-1205"/>
                  <a:pt x="4710357" y="0"/>
                </a:cubicBezTo>
                <a:cubicBezTo>
                  <a:pt x="4739523" y="190028"/>
                  <a:pt x="4735046" y="432430"/>
                  <a:pt x="4710357" y="744636"/>
                </a:cubicBezTo>
                <a:cubicBezTo>
                  <a:pt x="4685668" y="1056842"/>
                  <a:pt x="4701101" y="1239967"/>
                  <a:pt x="4710357" y="1440558"/>
                </a:cubicBezTo>
                <a:cubicBezTo>
                  <a:pt x="4719613" y="1641149"/>
                  <a:pt x="4718317" y="1924953"/>
                  <a:pt x="4710357" y="2087765"/>
                </a:cubicBezTo>
                <a:cubicBezTo>
                  <a:pt x="4702397" y="2250577"/>
                  <a:pt x="4731273" y="2513414"/>
                  <a:pt x="4710357" y="2881115"/>
                </a:cubicBezTo>
                <a:cubicBezTo>
                  <a:pt x="4689442" y="3248816"/>
                  <a:pt x="4732896" y="3186416"/>
                  <a:pt x="4710357" y="3479608"/>
                </a:cubicBezTo>
                <a:cubicBezTo>
                  <a:pt x="4687818" y="3772800"/>
                  <a:pt x="4674966" y="3986382"/>
                  <a:pt x="4710357" y="4272958"/>
                </a:cubicBezTo>
                <a:cubicBezTo>
                  <a:pt x="4745749" y="4559534"/>
                  <a:pt x="4729510" y="4719943"/>
                  <a:pt x="4710357" y="4871451"/>
                </a:cubicBezTo>
                <a:cubicBezTo>
                  <a:pt x="4469702" y="4888475"/>
                  <a:pt x="4275224" y="4845205"/>
                  <a:pt x="3990345" y="4871451"/>
                </a:cubicBezTo>
                <a:cubicBezTo>
                  <a:pt x="3705466" y="4897697"/>
                  <a:pt x="3614441" y="4878239"/>
                  <a:pt x="3458748" y="4871451"/>
                </a:cubicBezTo>
                <a:cubicBezTo>
                  <a:pt x="3303055" y="4864663"/>
                  <a:pt x="2979548" y="4878792"/>
                  <a:pt x="2691633" y="4871451"/>
                </a:cubicBezTo>
                <a:cubicBezTo>
                  <a:pt x="2403718" y="4864110"/>
                  <a:pt x="2303070" y="4841101"/>
                  <a:pt x="1971621" y="4871451"/>
                </a:cubicBezTo>
                <a:cubicBezTo>
                  <a:pt x="1640172" y="4901801"/>
                  <a:pt x="1561919" y="4862258"/>
                  <a:pt x="1440023" y="4871451"/>
                </a:cubicBezTo>
                <a:cubicBezTo>
                  <a:pt x="1318127" y="4880644"/>
                  <a:pt x="953206" y="4908094"/>
                  <a:pt x="672908" y="4871451"/>
                </a:cubicBezTo>
                <a:cubicBezTo>
                  <a:pt x="392611" y="4834808"/>
                  <a:pt x="271714" y="4862142"/>
                  <a:pt x="0" y="4871451"/>
                </a:cubicBezTo>
                <a:cubicBezTo>
                  <a:pt x="-8382" y="4660781"/>
                  <a:pt x="12828" y="4468316"/>
                  <a:pt x="0" y="4321673"/>
                </a:cubicBezTo>
                <a:cubicBezTo>
                  <a:pt x="-12828" y="4175030"/>
                  <a:pt x="7060" y="3897727"/>
                  <a:pt x="0" y="3674466"/>
                </a:cubicBezTo>
                <a:cubicBezTo>
                  <a:pt x="-7060" y="3451205"/>
                  <a:pt x="-3592" y="3199467"/>
                  <a:pt x="0" y="3027259"/>
                </a:cubicBezTo>
                <a:cubicBezTo>
                  <a:pt x="3592" y="2855051"/>
                  <a:pt x="-1004" y="2623003"/>
                  <a:pt x="0" y="2331337"/>
                </a:cubicBezTo>
                <a:cubicBezTo>
                  <a:pt x="1004" y="2039671"/>
                  <a:pt x="-26328" y="1921382"/>
                  <a:pt x="0" y="1684130"/>
                </a:cubicBezTo>
                <a:cubicBezTo>
                  <a:pt x="26328" y="1446878"/>
                  <a:pt x="20665" y="1366169"/>
                  <a:pt x="0" y="1085638"/>
                </a:cubicBezTo>
                <a:cubicBezTo>
                  <a:pt x="-20665" y="805107"/>
                  <a:pt x="-44842" y="414245"/>
                  <a:pt x="0" y="0"/>
                </a:cubicBezTo>
                <a:close/>
              </a:path>
            </a:pathLst>
          </a:custGeom>
          <a:ln w="28575">
            <a:solidFill>
              <a:schemeClr val="accent1"/>
            </a:solidFill>
            <a:extLst>
              <a:ext uri="{C807C97D-BFC1-408E-A445-0C87EB9F89A2}">
                <ask:lineSketchStyleProps xmlns:ask="http://schemas.microsoft.com/office/drawing/2018/sketchyshapes" sd="2720137671">
                  <a:prstGeom prst="rect">
                    <a:avLst/>
                  </a:prstGeom>
                  <ask:type>
                    <ask:lineSketchFreehand/>
                  </ask:type>
                </ask:lineSketchStyleProps>
              </a:ext>
            </a:extLst>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E84E0F"/>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dirty="0" err="1"/>
              <a:t>Teams</a:t>
            </a:r>
            <a:r>
              <a:rPr lang="fi-FI" b="1" dirty="0"/>
              <a:t> – </a:t>
            </a:r>
            <a:r>
              <a:rPr lang="fi-FI" b="1" dirty="0" err="1"/>
              <a:t>Breakout</a:t>
            </a:r>
            <a:r>
              <a:rPr lang="fi-FI" b="1" dirty="0"/>
              <a:t> </a:t>
            </a:r>
            <a:r>
              <a:rPr lang="fi-FI" b="1" dirty="0" err="1"/>
              <a:t>Rooms</a:t>
            </a:r>
            <a:r>
              <a:rPr lang="fi-FI" b="1" dirty="0"/>
              <a:t> pienryhmätilat</a:t>
            </a:r>
          </a:p>
          <a:p>
            <a:r>
              <a:rPr lang="fi-FI" dirty="0"/>
              <a:t>Voit jakaa keskustelujoukon pienryhmiin, vain silloin, kun olet itse tehnyt kalenterivarauksen.  Klikkaa tuplaneliötä (kuvassa punaisella).</a:t>
            </a:r>
          </a:p>
          <a:p>
            <a:endParaRPr lang="fi-FI" dirty="0"/>
          </a:p>
          <a:p>
            <a:endParaRPr lang="fi-FI" dirty="0"/>
          </a:p>
          <a:p>
            <a:r>
              <a:rPr lang="fi-FI" dirty="0"/>
              <a:t>Määritä huoneiden määrä, noin 3-4hlö/huone</a:t>
            </a:r>
          </a:p>
          <a:p>
            <a:r>
              <a:rPr lang="fi-FI" dirty="0"/>
              <a:t>Valitse joko automaattiset tai manuaaliset huonejaot.</a:t>
            </a:r>
          </a:p>
          <a:p>
            <a:r>
              <a:rPr lang="fi-FI" dirty="0"/>
              <a:t>Anna keskustelutehtävä ja purkakaa vastaukset isossa ryhmässä.</a:t>
            </a:r>
          </a:p>
          <a:p>
            <a:endParaRPr lang="fi-FI" dirty="0"/>
          </a:p>
        </p:txBody>
      </p:sp>
      <p:sp>
        <p:nvSpPr>
          <p:cNvPr id="6" name="Sisällön paikkamerkki 2">
            <a:extLst>
              <a:ext uri="{FF2B5EF4-FFF2-40B4-BE49-F238E27FC236}">
                <a16:creationId xmlns:a16="http://schemas.microsoft.com/office/drawing/2014/main" id="{64DA7808-EB68-4448-81BA-E2ECBCA1A72F}"/>
              </a:ext>
            </a:extLst>
          </p:cNvPr>
          <p:cNvSpPr txBox="1">
            <a:spLocks/>
          </p:cNvSpPr>
          <p:nvPr/>
        </p:nvSpPr>
        <p:spPr>
          <a:xfrm>
            <a:off x="3042185" y="1435574"/>
            <a:ext cx="3981457" cy="4871452"/>
          </a:xfrm>
          <a:custGeom>
            <a:avLst/>
            <a:gdLst>
              <a:gd name="connsiteX0" fmla="*/ 0 w 3981457"/>
              <a:gd name="connsiteY0" fmla="*/ 0 h 4871452"/>
              <a:gd name="connsiteX1" fmla="*/ 583947 w 3981457"/>
              <a:gd name="connsiteY1" fmla="*/ 0 h 4871452"/>
              <a:gd name="connsiteX2" fmla="*/ 1207709 w 3981457"/>
              <a:gd name="connsiteY2" fmla="*/ 0 h 4871452"/>
              <a:gd name="connsiteX3" fmla="*/ 1791656 w 3981457"/>
              <a:gd name="connsiteY3" fmla="*/ 0 h 4871452"/>
              <a:gd name="connsiteX4" fmla="*/ 2534861 w 3981457"/>
              <a:gd name="connsiteY4" fmla="*/ 0 h 4871452"/>
              <a:gd name="connsiteX5" fmla="*/ 3238252 w 3981457"/>
              <a:gd name="connsiteY5" fmla="*/ 0 h 4871452"/>
              <a:gd name="connsiteX6" fmla="*/ 3981457 w 3981457"/>
              <a:gd name="connsiteY6" fmla="*/ 0 h 4871452"/>
              <a:gd name="connsiteX7" fmla="*/ 3981457 w 3981457"/>
              <a:gd name="connsiteY7" fmla="*/ 744636 h 4871452"/>
              <a:gd name="connsiteX8" fmla="*/ 3981457 w 3981457"/>
              <a:gd name="connsiteY8" fmla="*/ 1489272 h 4871452"/>
              <a:gd name="connsiteX9" fmla="*/ 3981457 w 3981457"/>
              <a:gd name="connsiteY9" fmla="*/ 2087765 h 4871452"/>
              <a:gd name="connsiteX10" fmla="*/ 3981457 w 3981457"/>
              <a:gd name="connsiteY10" fmla="*/ 2783687 h 4871452"/>
              <a:gd name="connsiteX11" fmla="*/ 3981457 w 3981457"/>
              <a:gd name="connsiteY11" fmla="*/ 3528323 h 4871452"/>
              <a:gd name="connsiteX12" fmla="*/ 3981457 w 3981457"/>
              <a:gd name="connsiteY12" fmla="*/ 4175530 h 4871452"/>
              <a:gd name="connsiteX13" fmla="*/ 3981457 w 3981457"/>
              <a:gd name="connsiteY13" fmla="*/ 4871452 h 4871452"/>
              <a:gd name="connsiteX14" fmla="*/ 3357695 w 3981457"/>
              <a:gd name="connsiteY14" fmla="*/ 4871452 h 4871452"/>
              <a:gd name="connsiteX15" fmla="*/ 2654305 w 3981457"/>
              <a:gd name="connsiteY15" fmla="*/ 4871452 h 4871452"/>
              <a:gd name="connsiteX16" fmla="*/ 1990729 w 3981457"/>
              <a:gd name="connsiteY16" fmla="*/ 4871452 h 4871452"/>
              <a:gd name="connsiteX17" fmla="*/ 1366967 w 3981457"/>
              <a:gd name="connsiteY17" fmla="*/ 4871452 h 4871452"/>
              <a:gd name="connsiteX18" fmla="*/ 663576 w 3981457"/>
              <a:gd name="connsiteY18" fmla="*/ 4871452 h 4871452"/>
              <a:gd name="connsiteX19" fmla="*/ 0 w 3981457"/>
              <a:gd name="connsiteY19" fmla="*/ 4871452 h 4871452"/>
              <a:gd name="connsiteX20" fmla="*/ 0 w 3981457"/>
              <a:gd name="connsiteY20" fmla="*/ 4078101 h 4871452"/>
              <a:gd name="connsiteX21" fmla="*/ 0 w 3981457"/>
              <a:gd name="connsiteY21" fmla="*/ 3479609 h 4871452"/>
              <a:gd name="connsiteX22" fmla="*/ 0 w 3981457"/>
              <a:gd name="connsiteY22" fmla="*/ 2832401 h 4871452"/>
              <a:gd name="connsiteX23" fmla="*/ 0 w 3981457"/>
              <a:gd name="connsiteY23" fmla="*/ 2039051 h 4871452"/>
              <a:gd name="connsiteX24" fmla="*/ 0 w 3981457"/>
              <a:gd name="connsiteY24" fmla="*/ 1440558 h 4871452"/>
              <a:gd name="connsiteX25" fmla="*/ 0 w 3981457"/>
              <a:gd name="connsiteY25" fmla="*/ 695922 h 4871452"/>
              <a:gd name="connsiteX26" fmla="*/ 0 w 3981457"/>
              <a:gd name="connsiteY26" fmla="*/ 0 h 4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1457" h="4871452" fill="none" extrusionOk="0">
                <a:moveTo>
                  <a:pt x="0" y="0"/>
                </a:moveTo>
                <a:cubicBezTo>
                  <a:pt x="200880" y="9088"/>
                  <a:pt x="325975" y="-6089"/>
                  <a:pt x="583947" y="0"/>
                </a:cubicBezTo>
                <a:cubicBezTo>
                  <a:pt x="841919" y="6089"/>
                  <a:pt x="996243" y="13573"/>
                  <a:pt x="1207709" y="0"/>
                </a:cubicBezTo>
                <a:cubicBezTo>
                  <a:pt x="1419175" y="-13573"/>
                  <a:pt x="1523808" y="21525"/>
                  <a:pt x="1791656" y="0"/>
                </a:cubicBezTo>
                <a:cubicBezTo>
                  <a:pt x="2059504" y="-21525"/>
                  <a:pt x="2360631" y="-14061"/>
                  <a:pt x="2534861" y="0"/>
                </a:cubicBezTo>
                <a:cubicBezTo>
                  <a:pt x="2709092" y="14061"/>
                  <a:pt x="2965041" y="-18826"/>
                  <a:pt x="3238252" y="0"/>
                </a:cubicBezTo>
                <a:cubicBezTo>
                  <a:pt x="3511463" y="18826"/>
                  <a:pt x="3788484" y="28787"/>
                  <a:pt x="3981457" y="0"/>
                </a:cubicBezTo>
                <a:cubicBezTo>
                  <a:pt x="3965172" y="158122"/>
                  <a:pt x="3988725" y="593671"/>
                  <a:pt x="3981457" y="744636"/>
                </a:cubicBezTo>
                <a:cubicBezTo>
                  <a:pt x="3974189" y="895601"/>
                  <a:pt x="4003664" y="1146040"/>
                  <a:pt x="3981457" y="1489272"/>
                </a:cubicBezTo>
                <a:cubicBezTo>
                  <a:pt x="3959250" y="1832504"/>
                  <a:pt x="3997545" y="1905537"/>
                  <a:pt x="3981457" y="2087765"/>
                </a:cubicBezTo>
                <a:cubicBezTo>
                  <a:pt x="3965369" y="2269993"/>
                  <a:pt x="3946940" y="2615006"/>
                  <a:pt x="3981457" y="2783687"/>
                </a:cubicBezTo>
                <a:cubicBezTo>
                  <a:pt x="4015974" y="2952368"/>
                  <a:pt x="3992809" y="3204479"/>
                  <a:pt x="3981457" y="3528323"/>
                </a:cubicBezTo>
                <a:cubicBezTo>
                  <a:pt x="3970105" y="3852167"/>
                  <a:pt x="3968350" y="3972775"/>
                  <a:pt x="3981457" y="4175530"/>
                </a:cubicBezTo>
                <a:cubicBezTo>
                  <a:pt x="3994564" y="4378285"/>
                  <a:pt x="3948203" y="4561659"/>
                  <a:pt x="3981457" y="4871452"/>
                </a:cubicBezTo>
                <a:cubicBezTo>
                  <a:pt x="3715220" y="4888321"/>
                  <a:pt x="3641370" y="4883686"/>
                  <a:pt x="3357695" y="4871452"/>
                </a:cubicBezTo>
                <a:cubicBezTo>
                  <a:pt x="3074020" y="4859218"/>
                  <a:pt x="2827891" y="4870699"/>
                  <a:pt x="2654305" y="4871452"/>
                </a:cubicBezTo>
                <a:cubicBezTo>
                  <a:pt x="2480719" y="4872206"/>
                  <a:pt x="2318493" y="4857610"/>
                  <a:pt x="1990729" y="4871452"/>
                </a:cubicBezTo>
                <a:cubicBezTo>
                  <a:pt x="1662965" y="4885294"/>
                  <a:pt x="1606346" y="4885449"/>
                  <a:pt x="1366967" y="4871452"/>
                </a:cubicBezTo>
                <a:cubicBezTo>
                  <a:pt x="1127588" y="4857455"/>
                  <a:pt x="807048" y="4867794"/>
                  <a:pt x="663576" y="4871452"/>
                </a:cubicBezTo>
                <a:cubicBezTo>
                  <a:pt x="520104" y="4875110"/>
                  <a:pt x="189749" y="4883432"/>
                  <a:pt x="0" y="4871452"/>
                </a:cubicBezTo>
                <a:cubicBezTo>
                  <a:pt x="32055" y="4649055"/>
                  <a:pt x="37555" y="4378016"/>
                  <a:pt x="0" y="4078101"/>
                </a:cubicBezTo>
                <a:cubicBezTo>
                  <a:pt x="-37555" y="3778186"/>
                  <a:pt x="-12713" y="3654368"/>
                  <a:pt x="0" y="3479609"/>
                </a:cubicBezTo>
                <a:cubicBezTo>
                  <a:pt x="12713" y="3304850"/>
                  <a:pt x="289" y="3124313"/>
                  <a:pt x="0" y="2832401"/>
                </a:cubicBezTo>
                <a:cubicBezTo>
                  <a:pt x="-289" y="2540489"/>
                  <a:pt x="-16660" y="2374087"/>
                  <a:pt x="0" y="2039051"/>
                </a:cubicBezTo>
                <a:cubicBezTo>
                  <a:pt x="16660" y="1704015"/>
                  <a:pt x="-962" y="1601163"/>
                  <a:pt x="0" y="1440558"/>
                </a:cubicBezTo>
                <a:cubicBezTo>
                  <a:pt x="962" y="1279953"/>
                  <a:pt x="-12712" y="907312"/>
                  <a:pt x="0" y="695922"/>
                </a:cubicBezTo>
                <a:cubicBezTo>
                  <a:pt x="12712" y="484532"/>
                  <a:pt x="-10939" y="251381"/>
                  <a:pt x="0" y="0"/>
                </a:cubicBezTo>
                <a:close/>
              </a:path>
              <a:path w="3981457" h="4871452" stroke="0" extrusionOk="0">
                <a:moveTo>
                  <a:pt x="0" y="0"/>
                </a:moveTo>
                <a:cubicBezTo>
                  <a:pt x="238102" y="18278"/>
                  <a:pt x="306766" y="-10474"/>
                  <a:pt x="583947" y="0"/>
                </a:cubicBezTo>
                <a:cubicBezTo>
                  <a:pt x="861128" y="10474"/>
                  <a:pt x="1081415" y="-19864"/>
                  <a:pt x="1247523" y="0"/>
                </a:cubicBezTo>
                <a:cubicBezTo>
                  <a:pt x="1413631" y="19864"/>
                  <a:pt x="1660548" y="12605"/>
                  <a:pt x="1950914" y="0"/>
                </a:cubicBezTo>
                <a:cubicBezTo>
                  <a:pt x="2241280" y="-12605"/>
                  <a:pt x="2409162" y="7760"/>
                  <a:pt x="2574676" y="0"/>
                </a:cubicBezTo>
                <a:cubicBezTo>
                  <a:pt x="2740190" y="-7760"/>
                  <a:pt x="3074159" y="9833"/>
                  <a:pt x="3238252" y="0"/>
                </a:cubicBezTo>
                <a:cubicBezTo>
                  <a:pt x="3402345" y="-9833"/>
                  <a:pt x="3630800" y="-26436"/>
                  <a:pt x="3981457" y="0"/>
                </a:cubicBezTo>
                <a:cubicBezTo>
                  <a:pt x="3948780" y="225329"/>
                  <a:pt x="4000588" y="529919"/>
                  <a:pt x="3981457" y="744636"/>
                </a:cubicBezTo>
                <a:cubicBezTo>
                  <a:pt x="3962326" y="959353"/>
                  <a:pt x="3974416" y="1080891"/>
                  <a:pt x="3981457" y="1391843"/>
                </a:cubicBezTo>
                <a:cubicBezTo>
                  <a:pt x="3988498" y="1702795"/>
                  <a:pt x="3959530" y="1861248"/>
                  <a:pt x="3981457" y="2136480"/>
                </a:cubicBezTo>
                <a:cubicBezTo>
                  <a:pt x="4003384" y="2411712"/>
                  <a:pt x="3966099" y="2641592"/>
                  <a:pt x="3981457" y="2783687"/>
                </a:cubicBezTo>
                <a:cubicBezTo>
                  <a:pt x="3996815" y="2925782"/>
                  <a:pt x="3969167" y="3092659"/>
                  <a:pt x="3981457" y="3382180"/>
                </a:cubicBezTo>
                <a:cubicBezTo>
                  <a:pt x="3993747" y="3671701"/>
                  <a:pt x="3981053" y="3759972"/>
                  <a:pt x="3981457" y="4078101"/>
                </a:cubicBezTo>
                <a:cubicBezTo>
                  <a:pt x="3981861" y="4396230"/>
                  <a:pt x="3959538" y="4512895"/>
                  <a:pt x="3981457" y="4871452"/>
                </a:cubicBezTo>
                <a:cubicBezTo>
                  <a:pt x="3716586" y="4890069"/>
                  <a:pt x="3630005" y="4876887"/>
                  <a:pt x="3437325" y="4871452"/>
                </a:cubicBezTo>
                <a:cubicBezTo>
                  <a:pt x="3244645" y="4866017"/>
                  <a:pt x="2969450" y="4843524"/>
                  <a:pt x="2813563" y="4871452"/>
                </a:cubicBezTo>
                <a:cubicBezTo>
                  <a:pt x="2657676" y="4899380"/>
                  <a:pt x="2408122" y="4872274"/>
                  <a:pt x="2189801" y="4871452"/>
                </a:cubicBezTo>
                <a:cubicBezTo>
                  <a:pt x="1971480" y="4870630"/>
                  <a:pt x="1840308" y="4897922"/>
                  <a:pt x="1526225" y="4871452"/>
                </a:cubicBezTo>
                <a:cubicBezTo>
                  <a:pt x="1212142" y="4844982"/>
                  <a:pt x="975919" y="4902105"/>
                  <a:pt x="822834" y="4871452"/>
                </a:cubicBezTo>
                <a:cubicBezTo>
                  <a:pt x="669749" y="4840799"/>
                  <a:pt x="204177" y="4858800"/>
                  <a:pt x="0" y="4871452"/>
                </a:cubicBezTo>
                <a:cubicBezTo>
                  <a:pt x="29452" y="4680236"/>
                  <a:pt x="39346" y="4314641"/>
                  <a:pt x="0" y="4078101"/>
                </a:cubicBezTo>
                <a:cubicBezTo>
                  <a:pt x="-39346" y="3841561"/>
                  <a:pt x="9483" y="3613158"/>
                  <a:pt x="0" y="3479609"/>
                </a:cubicBezTo>
                <a:cubicBezTo>
                  <a:pt x="-9483" y="3346060"/>
                  <a:pt x="2054" y="3169060"/>
                  <a:pt x="0" y="2929830"/>
                </a:cubicBezTo>
                <a:cubicBezTo>
                  <a:pt x="-2054" y="2690600"/>
                  <a:pt x="-29516" y="2469721"/>
                  <a:pt x="0" y="2331338"/>
                </a:cubicBezTo>
                <a:cubicBezTo>
                  <a:pt x="29516" y="2192955"/>
                  <a:pt x="-129" y="1930078"/>
                  <a:pt x="0" y="1684131"/>
                </a:cubicBezTo>
                <a:cubicBezTo>
                  <a:pt x="129" y="1438184"/>
                  <a:pt x="-916" y="1250959"/>
                  <a:pt x="0" y="939494"/>
                </a:cubicBezTo>
                <a:cubicBezTo>
                  <a:pt x="916" y="628029"/>
                  <a:pt x="-13092" y="227689"/>
                  <a:pt x="0" y="0"/>
                </a:cubicBezTo>
                <a:close/>
              </a:path>
            </a:pathLst>
          </a:custGeom>
          <a:ln w="28575">
            <a:solidFill>
              <a:schemeClr val="accent1"/>
            </a:solidFill>
            <a:extLst>
              <a:ext uri="{C807C97D-BFC1-408E-A445-0C87EB9F89A2}">
                <ask:lineSketchStyleProps xmlns:ask="http://schemas.microsoft.com/office/drawing/2018/sketchyshapes" sd="425247222">
                  <a:prstGeom prst="rect">
                    <a:avLst/>
                  </a:prstGeom>
                  <ask:type>
                    <ask:lineSketchFreehand/>
                  </ask:type>
                </ask:lineSketchStyleProps>
              </a:ext>
            </a:extLst>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E84E0F"/>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dirty="0" err="1"/>
              <a:t>Teams</a:t>
            </a:r>
            <a:r>
              <a:rPr lang="fi-FI" b="1" dirty="0"/>
              <a:t> – </a:t>
            </a:r>
            <a:r>
              <a:rPr lang="fi-FI" b="1" dirty="0" err="1"/>
              <a:t>Forms</a:t>
            </a:r>
            <a:r>
              <a:rPr lang="fi-FI" b="1" dirty="0"/>
              <a:t> kyselyt keskustelun aikana</a:t>
            </a:r>
          </a:p>
          <a:p>
            <a:r>
              <a:rPr lang="fi-FI" dirty="0"/>
              <a:t>Chat-kentästä: kolme pistettä, viestilaajennukset, etsi </a:t>
            </a:r>
            <a:r>
              <a:rPr lang="fi-FI" dirty="0" err="1"/>
              <a:t>Forms</a:t>
            </a:r>
            <a:endParaRPr lang="fi-FI" dirty="0"/>
          </a:p>
          <a:p>
            <a:endParaRPr lang="fi-FI" dirty="0"/>
          </a:p>
          <a:p>
            <a:endParaRPr lang="fi-FI" dirty="0"/>
          </a:p>
          <a:p>
            <a:r>
              <a:rPr lang="fi-FI" dirty="0"/>
              <a:t>Voit aktivoida keskustelua kysymällä monivalintakysymyksiä. Vastaukset voi näyttää nimettöminä. </a:t>
            </a:r>
          </a:p>
          <a:p>
            <a:r>
              <a:rPr lang="fi-FI" dirty="0"/>
              <a:t>Kysymykset tehdään yksitellen eikä niitä voi etukäteen syöttää, vaan ne tehdään siinä hetkessä.</a:t>
            </a:r>
          </a:p>
          <a:p>
            <a:endParaRPr lang="fi-FI" dirty="0"/>
          </a:p>
        </p:txBody>
      </p:sp>
      <p:grpSp>
        <p:nvGrpSpPr>
          <p:cNvPr id="10" name="Ryhmä 9">
            <a:extLst>
              <a:ext uri="{FF2B5EF4-FFF2-40B4-BE49-F238E27FC236}">
                <a16:creationId xmlns:a16="http://schemas.microsoft.com/office/drawing/2014/main" id="{2A74CB72-3C4A-4214-AAE7-939281736774}"/>
              </a:ext>
            </a:extLst>
          </p:cNvPr>
          <p:cNvGrpSpPr/>
          <p:nvPr/>
        </p:nvGrpSpPr>
        <p:grpSpPr>
          <a:xfrm>
            <a:off x="7524203" y="3272124"/>
            <a:ext cx="3569833" cy="599175"/>
            <a:chOff x="6688862" y="3242582"/>
            <a:chExt cx="4962525" cy="895350"/>
          </a:xfrm>
        </p:grpSpPr>
        <p:pic>
          <p:nvPicPr>
            <p:cNvPr id="8" name="Kuva 7">
              <a:extLst>
                <a:ext uri="{FF2B5EF4-FFF2-40B4-BE49-F238E27FC236}">
                  <a16:creationId xmlns:a16="http://schemas.microsoft.com/office/drawing/2014/main" id="{4B894A31-07C1-4E9A-BB43-8E732D0CA32A}"/>
                </a:ext>
              </a:extLst>
            </p:cNvPr>
            <p:cNvPicPr>
              <a:picLocks noChangeAspect="1"/>
            </p:cNvPicPr>
            <p:nvPr/>
          </p:nvPicPr>
          <p:blipFill>
            <a:blip r:embed="rId2"/>
            <a:stretch>
              <a:fillRect/>
            </a:stretch>
          </p:blipFill>
          <p:spPr>
            <a:xfrm>
              <a:off x="6688862" y="3242582"/>
              <a:ext cx="4962525" cy="895350"/>
            </a:xfrm>
            <a:prstGeom prst="rect">
              <a:avLst/>
            </a:prstGeom>
          </p:spPr>
        </p:pic>
        <p:sp>
          <p:nvSpPr>
            <p:cNvPr id="9" name="Ellipsi 8">
              <a:extLst>
                <a:ext uri="{FF2B5EF4-FFF2-40B4-BE49-F238E27FC236}">
                  <a16:creationId xmlns:a16="http://schemas.microsoft.com/office/drawing/2014/main" id="{26B206D3-A9FE-4361-885D-A56F83D65416}"/>
                </a:ext>
              </a:extLst>
            </p:cNvPr>
            <p:cNvSpPr/>
            <p:nvPr/>
          </p:nvSpPr>
          <p:spPr>
            <a:xfrm>
              <a:off x="8165159" y="3498668"/>
              <a:ext cx="487680" cy="3831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7" name="Ryhmä 16">
            <a:extLst>
              <a:ext uri="{FF2B5EF4-FFF2-40B4-BE49-F238E27FC236}">
                <a16:creationId xmlns:a16="http://schemas.microsoft.com/office/drawing/2014/main" id="{5371393E-1BC7-45F4-ABF3-BE25A9335DCC}"/>
              </a:ext>
            </a:extLst>
          </p:cNvPr>
          <p:cNvGrpSpPr/>
          <p:nvPr/>
        </p:nvGrpSpPr>
        <p:grpSpPr>
          <a:xfrm>
            <a:off x="3248911" y="2908576"/>
            <a:ext cx="3195335" cy="762000"/>
            <a:chOff x="3068752" y="2992314"/>
            <a:chExt cx="3195335" cy="762000"/>
          </a:xfrm>
        </p:grpSpPr>
        <p:grpSp>
          <p:nvGrpSpPr>
            <p:cNvPr id="14" name="Ryhmä 13">
              <a:extLst>
                <a:ext uri="{FF2B5EF4-FFF2-40B4-BE49-F238E27FC236}">
                  <a16:creationId xmlns:a16="http://schemas.microsoft.com/office/drawing/2014/main" id="{87D0AA51-89BF-4F51-9C35-93DD30C99473}"/>
                </a:ext>
              </a:extLst>
            </p:cNvPr>
            <p:cNvGrpSpPr/>
            <p:nvPr/>
          </p:nvGrpSpPr>
          <p:grpSpPr>
            <a:xfrm>
              <a:off x="3068752" y="2992314"/>
              <a:ext cx="2352675" cy="762000"/>
              <a:chOff x="3650469" y="2920008"/>
              <a:chExt cx="2352675" cy="762000"/>
            </a:xfrm>
          </p:grpSpPr>
          <p:pic>
            <p:nvPicPr>
              <p:cNvPr id="12" name="Kuva 11">
                <a:extLst>
                  <a:ext uri="{FF2B5EF4-FFF2-40B4-BE49-F238E27FC236}">
                    <a16:creationId xmlns:a16="http://schemas.microsoft.com/office/drawing/2014/main" id="{09A7E0D6-A6E3-4943-A26D-BFB3741BD82A}"/>
                  </a:ext>
                </a:extLst>
              </p:cNvPr>
              <p:cNvPicPr>
                <a:picLocks noChangeAspect="1"/>
              </p:cNvPicPr>
              <p:nvPr/>
            </p:nvPicPr>
            <p:blipFill>
              <a:blip r:embed="rId3"/>
              <a:stretch>
                <a:fillRect/>
              </a:stretch>
            </p:blipFill>
            <p:spPr>
              <a:xfrm>
                <a:off x="3650469" y="2920008"/>
                <a:ext cx="2352675" cy="762000"/>
              </a:xfrm>
              <a:prstGeom prst="rect">
                <a:avLst/>
              </a:prstGeom>
            </p:spPr>
          </p:pic>
          <p:sp>
            <p:nvSpPr>
              <p:cNvPr id="13" name="Ellipsi 12">
                <a:extLst>
                  <a:ext uri="{FF2B5EF4-FFF2-40B4-BE49-F238E27FC236}">
                    <a16:creationId xmlns:a16="http://schemas.microsoft.com/office/drawing/2014/main" id="{D32915DA-FB7A-425B-B356-A4CC9C042D67}"/>
                  </a:ext>
                </a:extLst>
              </p:cNvPr>
              <p:cNvSpPr/>
              <p:nvPr/>
            </p:nvSpPr>
            <p:spPr>
              <a:xfrm>
                <a:off x="5141773" y="3356295"/>
                <a:ext cx="350817" cy="256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6" name="Kuva 15">
              <a:extLst>
                <a:ext uri="{FF2B5EF4-FFF2-40B4-BE49-F238E27FC236}">
                  <a16:creationId xmlns:a16="http://schemas.microsoft.com/office/drawing/2014/main" id="{86660F41-8B5C-4666-AD74-10B401483622}"/>
                </a:ext>
              </a:extLst>
            </p:cNvPr>
            <p:cNvPicPr>
              <a:picLocks noChangeAspect="1"/>
            </p:cNvPicPr>
            <p:nvPr/>
          </p:nvPicPr>
          <p:blipFill>
            <a:blip r:embed="rId4"/>
            <a:stretch>
              <a:fillRect/>
            </a:stretch>
          </p:blipFill>
          <p:spPr>
            <a:xfrm>
              <a:off x="5654487" y="3001839"/>
              <a:ext cx="609600" cy="742950"/>
            </a:xfrm>
            <a:prstGeom prst="rect">
              <a:avLst/>
            </a:prstGeom>
          </p:spPr>
        </p:pic>
      </p:grpSp>
    </p:spTree>
    <p:extLst>
      <p:ext uri="{BB962C8B-B14F-4D97-AF65-F5344CB8AC3E}">
        <p14:creationId xmlns:p14="http://schemas.microsoft.com/office/powerpoint/2010/main" val="2410330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8A4D3C-AE6E-4571-98A3-D0BBEA175924}"/>
              </a:ext>
            </a:extLst>
          </p:cNvPr>
          <p:cNvSpPr>
            <a:spLocks noGrp="1"/>
          </p:cNvSpPr>
          <p:nvPr>
            <p:ph type="title"/>
          </p:nvPr>
        </p:nvSpPr>
        <p:spPr>
          <a:xfrm>
            <a:off x="624930" y="517728"/>
            <a:ext cx="4826707" cy="1168330"/>
          </a:xfrm>
        </p:spPr>
        <p:txBody>
          <a:bodyPr vert="horz" lIns="91440" tIns="45720" rIns="91440" bIns="45720" rtlCol="0" anchor="ctr">
            <a:normAutofit/>
          </a:bodyPr>
          <a:lstStyle/>
          <a:p>
            <a:pPr algn="ctr"/>
            <a:r>
              <a:rPr lang="fi-FI" sz="2500" dirty="0"/>
              <a:t>Jos tiimi tarvitsee lisätukea keskustelun käynnistymiseen</a:t>
            </a:r>
          </a:p>
        </p:txBody>
      </p:sp>
      <p:sp>
        <p:nvSpPr>
          <p:cNvPr id="6" name="Tekstiruutu 5">
            <a:extLst>
              <a:ext uri="{FF2B5EF4-FFF2-40B4-BE49-F238E27FC236}">
                <a16:creationId xmlns:a16="http://schemas.microsoft.com/office/drawing/2014/main" id="{2E9D82DF-679B-4565-A910-26B76C7FF233}"/>
              </a:ext>
            </a:extLst>
          </p:cNvPr>
          <p:cNvSpPr txBox="1"/>
          <p:nvPr/>
        </p:nvSpPr>
        <p:spPr>
          <a:xfrm>
            <a:off x="624931" y="1871907"/>
            <a:ext cx="5096600" cy="4049922"/>
          </a:xfrm>
          <a:prstGeom prst="rect">
            <a:avLst/>
          </a:prstGeom>
        </p:spPr>
        <p:txBody>
          <a:bodyPr vert="horz" lIns="91440" tIns="45720" rIns="91440" bIns="45720" rtlCol="0">
            <a:normAutofit lnSpcReduction="10000"/>
          </a:bodyPr>
          <a:lstStyle/>
          <a:p>
            <a:pPr marL="285750" indent="-285750">
              <a:lnSpc>
                <a:spcPct val="90000"/>
              </a:lnSpc>
              <a:spcBef>
                <a:spcPts val="1000"/>
              </a:spcBef>
              <a:buClr>
                <a:schemeClr val="bg1"/>
              </a:buClr>
              <a:buFont typeface="Arial" panose="020B0604020202020204" pitchFamily="34" charset="0"/>
              <a:buChar char="•"/>
            </a:pPr>
            <a:r>
              <a:rPr lang="fi-FI" dirty="0">
                <a:solidFill>
                  <a:schemeClr val="bg1"/>
                </a:solidFill>
              </a:rPr>
              <a:t>Jos tiimin sisällä on jännitteitä tai luottamuspulaa, kannattaa ensimmäinen keskusteluaika käyttää luottamuksen ja keskinäisen kunnioituksen rakentamiseen sekä dialogin harjoitteluun. </a:t>
            </a:r>
          </a:p>
          <a:p>
            <a:pPr marL="285750" indent="-285750">
              <a:lnSpc>
                <a:spcPct val="90000"/>
              </a:lnSpc>
              <a:spcBef>
                <a:spcPts val="1000"/>
              </a:spcBef>
              <a:buClr>
                <a:schemeClr val="bg1"/>
              </a:buClr>
              <a:buFont typeface="Arial" panose="020B0604020202020204" pitchFamily="34" charset="0"/>
              <a:buChar char="•"/>
            </a:pPr>
            <a:r>
              <a:rPr lang="fi-FI" dirty="0">
                <a:solidFill>
                  <a:schemeClr val="bg1"/>
                </a:solidFill>
              </a:rPr>
              <a:t>Tai jos tuntuu, ettei keskustelu meinaa käynnistyä tai on liikaa hiljaisia voi apuna käyttää fasilitoijaa.</a:t>
            </a:r>
          </a:p>
          <a:p>
            <a:pPr marL="228600" indent="-228600">
              <a:lnSpc>
                <a:spcPct val="90000"/>
              </a:lnSpc>
              <a:spcBef>
                <a:spcPts val="1000"/>
              </a:spcBef>
              <a:buClr>
                <a:schemeClr val="bg1"/>
              </a:buClr>
              <a:buFont typeface="Arial" panose="020B0604020202020204" pitchFamily="34" charset="0"/>
              <a:buChar char="•"/>
            </a:pPr>
            <a:r>
              <a:rPr lang="fi-FI" b="1" dirty="0">
                <a:solidFill>
                  <a:schemeClr val="bg1"/>
                </a:solidFill>
              </a:rPr>
              <a:t>Luottamuksen rakentamisen työkaluna </a:t>
            </a:r>
            <a:r>
              <a:rPr lang="fi-FI" dirty="0">
                <a:solidFill>
                  <a:schemeClr val="bg1"/>
                </a:solidFill>
              </a:rPr>
              <a:t>voi käyttää esimerkiksi tätä: </a:t>
            </a:r>
            <a:r>
              <a:rPr lang="fi-FI" dirty="0">
                <a:solidFill>
                  <a:schemeClr val="bg1"/>
                </a:solidFill>
                <a:hlinkClick r:id="rId2">
                  <a:extLst>
                    <a:ext uri="{A12FA001-AC4F-418D-AE19-62706E023703}">
                      <ahyp:hlinkClr xmlns:ahyp="http://schemas.microsoft.com/office/drawing/2018/hyperlinkcolor" val="tx"/>
                    </a:ext>
                  </a:extLst>
                </a:hlinkClick>
              </a:rPr>
              <a:t>Luottamustunti-tiimityökirja (ttk.fi)</a:t>
            </a:r>
            <a:endParaRPr lang="fi-FI" dirty="0">
              <a:solidFill>
                <a:schemeClr val="bg1"/>
              </a:solidFill>
            </a:endParaRPr>
          </a:p>
          <a:p>
            <a:pPr marL="228600" indent="-228600">
              <a:lnSpc>
                <a:spcPct val="90000"/>
              </a:lnSpc>
              <a:spcBef>
                <a:spcPts val="1000"/>
              </a:spcBef>
              <a:buClr>
                <a:schemeClr val="bg1"/>
              </a:buClr>
              <a:buFont typeface="Arial" panose="020B0604020202020204" pitchFamily="34" charset="0"/>
              <a:buChar char="•"/>
            </a:pPr>
            <a:r>
              <a:rPr lang="fi-FI" b="1" dirty="0">
                <a:solidFill>
                  <a:schemeClr val="bg1"/>
                </a:solidFill>
              </a:rPr>
              <a:t>Fasilitointi</a:t>
            </a:r>
            <a:r>
              <a:rPr lang="fi-FI" dirty="0">
                <a:solidFill>
                  <a:schemeClr val="bg1"/>
                </a:solidFill>
              </a:rPr>
              <a:t> – tiimin ulkopuolinen fasilitoija voi auttaa esihenkilöä keskustelun käynnistämisessä, hän voi kevyesti ohjata keskustelua ja </a:t>
            </a:r>
            <a:r>
              <a:rPr lang="fi-FI" dirty="0" err="1">
                <a:solidFill>
                  <a:schemeClr val="bg1"/>
                </a:solidFill>
              </a:rPr>
              <a:t>osallistaa</a:t>
            </a:r>
            <a:r>
              <a:rPr lang="fi-FI" dirty="0">
                <a:solidFill>
                  <a:schemeClr val="bg1"/>
                </a:solidFill>
              </a:rPr>
              <a:t> osallistujia. Keskustelusta kuitenkin vastaa esihenkilö. Fasilitointiapua voit kysyä henkilostopalvelut at salpaus.fi</a:t>
            </a:r>
          </a:p>
          <a:p>
            <a:pPr marL="228600" indent="-228600">
              <a:lnSpc>
                <a:spcPct val="90000"/>
              </a:lnSpc>
              <a:spcBef>
                <a:spcPts val="1000"/>
              </a:spcBef>
              <a:buClr>
                <a:schemeClr val="bg1"/>
              </a:buClr>
              <a:buFont typeface="Arial" panose="020B0604020202020204" pitchFamily="34" charset="0"/>
              <a:buChar char="•"/>
            </a:pPr>
            <a:endParaRPr lang="fi-FI" dirty="0">
              <a:solidFill>
                <a:schemeClr val="bg1"/>
              </a:solidFill>
            </a:endParaRPr>
          </a:p>
        </p:txBody>
      </p:sp>
      <p:pic>
        <p:nvPicPr>
          <p:cNvPr id="9" name="Kuva 8" descr="Käsi kädessä kunkin muun">
            <a:extLst>
              <a:ext uri="{FF2B5EF4-FFF2-40B4-BE49-F238E27FC236}">
                <a16:creationId xmlns:a16="http://schemas.microsoft.com/office/drawing/2014/main" id="{C4DB629F-6332-45B8-8E46-EAB469340A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67" r="17050" b="-2"/>
          <a:stretch/>
        </p:blipFill>
        <p:spPr>
          <a:xfrm>
            <a:off x="6095616" y="10"/>
            <a:ext cx="6096384" cy="6857990"/>
          </a:xfrm>
          <a:prstGeom prst="rect">
            <a:avLst/>
          </a:prstGeom>
          <a:noFill/>
        </p:spPr>
      </p:pic>
      <p:sp>
        <p:nvSpPr>
          <p:cNvPr id="4" name="Dian numeron paikkamerkki 3">
            <a:extLst>
              <a:ext uri="{FF2B5EF4-FFF2-40B4-BE49-F238E27FC236}">
                <a16:creationId xmlns:a16="http://schemas.microsoft.com/office/drawing/2014/main" id="{4D177DBB-AD6B-4BCE-BBE7-40BE6329514A}"/>
              </a:ext>
            </a:extLst>
          </p:cNvPr>
          <p:cNvSpPr>
            <a:spLocks noGrp="1"/>
          </p:cNvSpPr>
          <p:nvPr>
            <p:ph type="sldNum" sz="quarter" idx="4"/>
          </p:nvPr>
        </p:nvSpPr>
        <p:spPr>
          <a:xfrm>
            <a:off x="4220198" y="6307026"/>
            <a:ext cx="2743200" cy="365125"/>
          </a:xfrm>
        </p:spPr>
        <p:txBody>
          <a:bodyPr vert="horz" lIns="91440" tIns="45720" rIns="91440" bIns="45720" rtlCol="0" anchor="ctr">
            <a:normAutofit/>
          </a:bodyPr>
          <a:lstStyle/>
          <a:p>
            <a:pPr>
              <a:spcAft>
                <a:spcPts val="600"/>
              </a:spcAft>
            </a:pPr>
            <a:fld id="{C47F7060-961A-4FDB-AE8A-ADF672563E2F}" type="slidenum">
              <a:rPr lang="fi-FI" smtClean="0"/>
              <a:pPr>
                <a:spcAft>
                  <a:spcPts val="600"/>
                </a:spcAft>
              </a:pPr>
              <a:t>25</a:t>
            </a:fld>
            <a:endParaRPr lang="fi-FI"/>
          </a:p>
        </p:txBody>
      </p:sp>
    </p:spTree>
    <p:extLst>
      <p:ext uri="{BB962C8B-B14F-4D97-AF65-F5344CB8AC3E}">
        <p14:creationId xmlns:p14="http://schemas.microsoft.com/office/powerpoint/2010/main" val="1800031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4"/>
          </p:nvPr>
        </p:nvSpPr>
        <p:spPr/>
        <p:txBody>
          <a:bodyPr/>
          <a:lstStyle/>
          <a:p>
            <a:fld id="{C47F7060-961A-4FDB-AE8A-ADF672563E2F}" type="slidenum">
              <a:rPr lang="fi-FI" smtClean="0"/>
              <a:pPr/>
              <a:t>26</a:t>
            </a:fld>
            <a:endParaRPr lang="fi-FI"/>
          </a:p>
        </p:txBody>
      </p:sp>
      <p:sp>
        <p:nvSpPr>
          <p:cNvPr id="3" name="Tekstiruutu 2">
            <a:extLst>
              <a:ext uri="{FF2B5EF4-FFF2-40B4-BE49-F238E27FC236}">
                <a16:creationId xmlns:a16="http://schemas.microsoft.com/office/drawing/2014/main" id="{5582B94E-7082-4C63-B759-494E839F5348}"/>
              </a:ext>
            </a:extLst>
          </p:cNvPr>
          <p:cNvSpPr txBox="1"/>
          <p:nvPr/>
        </p:nvSpPr>
        <p:spPr>
          <a:xfrm>
            <a:off x="6812280" y="5167964"/>
            <a:ext cx="5379720" cy="923330"/>
          </a:xfrm>
          <a:prstGeom prst="rect">
            <a:avLst/>
          </a:prstGeom>
          <a:noFill/>
        </p:spPr>
        <p:txBody>
          <a:bodyPr wrap="square" rtlCol="0">
            <a:spAutoFit/>
          </a:bodyPr>
          <a:lstStyle/>
          <a:p>
            <a:r>
              <a:rPr lang="fi-FI" dirty="0"/>
              <a:t>Käytäntö on kehitetty Koulutuskeskus Salpauksessa osana Vertaansa vailla – hanketta vuosina 2020-2022.</a:t>
            </a:r>
          </a:p>
          <a:p>
            <a:r>
              <a:rPr lang="fi-FI" dirty="0"/>
              <a:t>Opetushallitus rahoittaa hanketta. </a:t>
            </a:r>
          </a:p>
        </p:txBody>
      </p:sp>
      <p:pic>
        <p:nvPicPr>
          <p:cNvPr id="4" name="Kuva 3">
            <a:extLst>
              <a:ext uri="{FF2B5EF4-FFF2-40B4-BE49-F238E27FC236}">
                <a16:creationId xmlns:a16="http://schemas.microsoft.com/office/drawing/2014/main" id="{27D3E0A4-1497-45E0-9DF1-ACFB11534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4532" y="3408594"/>
            <a:ext cx="1583096" cy="1530327"/>
          </a:xfrm>
          <a:prstGeom prst="rect">
            <a:avLst/>
          </a:prstGeom>
        </p:spPr>
      </p:pic>
    </p:spTree>
    <p:extLst>
      <p:ext uri="{BB962C8B-B14F-4D97-AF65-F5344CB8AC3E}">
        <p14:creationId xmlns:p14="http://schemas.microsoft.com/office/powerpoint/2010/main" val="418399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215FAF-FE7C-4A1E-AE14-2544CCB2CB40}"/>
              </a:ext>
            </a:extLst>
          </p:cNvPr>
          <p:cNvSpPr>
            <a:spLocks noGrp="1"/>
          </p:cNvSpPr>
          <p:nvPr>
            <p:ph type="title"/>
          </p:nvPr>
        </p:nvSpPr>
        <p:spPr>
          <a:xfrm>
            <a:off x="634456" y="537728"/>
            <a:ext cx="4826707" cy="1168330"/>
          </a:xfrm>
        </p:spPr>
        <p:txBody>
          <a:bodyPr anchor="ctr">
            <a:normAutofit/>
          </a:bodyPr>
          <a:lstStyle/>
          <a:p>
            <a:r>
              <a:rPr lang="fi-FI" dirty="0"/>
              <a:t>Kohti haluttua tulevaisuutta</a:t>
            </a:r>
          </a:p>
        </p:txBody>
      </p:sp>
      <p:sp>
        <p:nvSpPr>
          <p:cNvPr id="3" name="Sisällön paikkamerkki 2">
            <a:extLst>
              <a:ext uri="{FF2B5EF4-FFF2-40B4-BE49-F238E27FC236}">
                <a16:creationId xmlns:a16="http://schemas.microsoft.com/office/drawing/2014/main" id="{560C5361-80E7-4E56-BF7C-F6A9F5B185C9}"/>
              </a:ext>
            </a:extLst>
          </p:cNvPr>
          <p:cNvSpPr>
            <a:spLocks noGrp="1"/>
          </p:cNvSpPr>
          <p:nvPr>
            <p:ph idx="1"/>
          </p:nvPr>
        </p:nvSpPr>
        <p:spPr>
          <a:xfrm>
            <a:off x="634456" y="1923171"/>
            <a:ext cx="4826707" cy="3846138"/>
          </a:xfrm>
        </p:spPr>
        <p:txBody>
          <a:bodyPr>
            <a:normAutofit fontScale="92500" lnSpcReduction="20000"/>
          </a:bodyPr>
          <a:lstStyle/>
          <a:p>
            <a:pPr marL="0" indent="0">
              <a:lnSpc>
                <a:spcPct val="90000"/>
              </a:lnSpc>
              <a:buNone/>
            </a:pPr>
            <a:r>
              <a:rPr lang="fi-FI" dirty="0"/>
              <a:t>Vuosille 2021-2025 Koulutuskeskus Salpauksen päivitetyn strategian kantavana ajatuksena on:</a:t>
            </a:r>
          </a:p>
          <a:p>
            <a:pPr>
              <a:lnSpc>
                <a:spcPct val="90000"/>
              </a:lnSpc>
            </a:pPr>
            <a:r>
              <a:rPr lang="fi-FI" b="1" dirty="0"/>
              <a:t>keskittyä olennaiseen </a:t>
            </a:r>
          </a:p>
          <a:p>
            <a:pPr>
              <a:lnSpc>
                <a:spcPct val="90000"/>
              </a:lnSpc>
            </a:pPr>
            <a:r>
              <a:rPr lang="fi-FI" b="1" dirty="0"/>
              <a:t>varmistaa sujuva arki opiskelijoillemme ja henkilöstöllemme.</a:t>
            </a:r>
          </a:p>
          <a:p>
            <a:pPr marL="0" indent="0">
              <a:lnSpc>
                <a:spcPct val="90000"/>
              </a:lnSpc>
              <a:buNone/>
            </a:pPr>
            <a:endParaRPr lang="fi-FI" dirty="0"/>
          </a:p>
          <a:p>
            <a:pPr marL="0" indent="0">
              <a:lnSpc>
                <a:spcPct val="90000"/>
              </a:lnSpc>
              <a:buNone/>
            </a:pPr>
            <a:r>
              <a:rPr lang="fi-FI" dirty="0"/>
              <a:t>Tavoitteissa onnistuaksemme meidän on säännöllisesti yhdessä pysähdyttävä pohtimaan ja tunnistaa:</a:t>
            </a:r>
          </a:p>
          <a:p>
            <a:pPr>
              <a:lnSpc>
                <a:spcPct val="90000"/>
              </a:lnSpc>
            </a:pPr>
            <a:r>
              <a:rPr lang="fi-FI" b="1" dirty="0"/>
              <a:t>miten minä ja työyhteisömme varmistamme sujuvan arjen</a:t>
            </a:r>
          </a:p>
          <a:p>
            <a:pPr>
              <a:lnSpc>
                <a:spcPct val="90000"/>
              </a:lnSpc>
            </a:pPr>
            <a:r>
              <a:rPr lang="fi-FI" b="1" dirty="0"/>
              <a:t>mitä se tarkoittaa tekemisenä juuri meidän arjessamme?</a:t>
            </a:r>
          </a:p>
          <a:p>
            <a:pPr marL="0" indent="0">
              <a:lnSpc>
                <a:spcPct val="90000"/>
              </a:lnSpc>
              <a:buNone/>
            </a:pPr>
            <a:endParaRPr lang="fi-FI" dirty="0"/>
          </a:p>
        </p:txBody>
      </p:sp>
      <p:pic>
        <p:nvPicPr>
          <p:cNvPr id="5" name="Kuvan paikkamerkki 19" descr="Kuva, joka sisältää kohteen henkilö, seisominen, nainen, sisä&#10;&#10;Kuvaus luotu automaattisesti">
            <a:extLst>
              <a:ext uri="{FF2B5EF4-FFF2-40B4-BE49-F238E27FC236}">
                <a16:creationId xmlns:a16="http://schemas.microsoft.com/office/drawing/2014/main" id="{606696E9-003D-4235-AF12-FDF575FD2302}"/>
              </a:ext>
              <a:ext uri="{C183D7F6-B498-43B3-948B-1728B52AA6E4}">
                <adec:decorative xmlns:adec="http://schemas.microsoft.com/office/drawing/2017/decorative" val="1"/>
              </a:ext>
            </a:extLst>
          </p:cNvPr>
          <p:cNvPicPr>
            <a:picLocks noChangeAspect="1"/>
          </p:cNvPicPr>
          <p:nvPr/>
        </p:nvPicPr>
        <p:blipFill rotWithShape="1">
          <a:blip r:embed="rId2"/>
          <a:srcRect l="25856" r="24141"/>
          <a:stretch/>
        </p:blipFill>
        <p:spPr>
          <a:xfrm>
            <a:off x="6095616" y="10"/>
            <a:ext cx="6096384" cy="6857990"/>
          </a:xfrm>
          <a:prstGeom prst="rect">
            <a:avLst/>
          </a:prstGeom>
          <a:noFill/>
          <a:ln>
            <a:noFill/>
          </a:ln>
        </p:spPr>
      </p:pic>
      <p:sp>
        <p:nvSpPr>
          <p:cNvPr id="4" name="Dian numeron paikkamerkki 3">
            <a:extLst>
              <a:ext uri="{FF2B5EF4-FFF2-40B4-BE49-F238E27FC236}">
                <a16:creationId xmlns:a16="http://schemas.microsoft.com/office/drawing/2014/main" id="{5C70346E-601F-4CD5-B3A9-F48940BB4DA6}"/>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3</a:t>
            </a:fld>
            <a:endParaRPr lang="fi-FI"/>
          </a:p>
        </p:txBody>
      </p:sp>
    </p:spTree>
    <p:extLst>
      <p:ext uri="{BB962C8B-B14F-4D97-AF65-F5344CB8AC3E}">
        <p14:creationId xmlns:p14="http://schemas.microsoft.com/office/powerpoint/2010/main" val="63640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teksti&#10;&#10;Kuvaus luotu automaattisesti">
            <a:extLst>
              <a:ext uri="{FF2B5EF4-FFF2-40B4-BE49-F238E27FC236}">
                <a16:creationId xmlns:a16="http://schemas.microsoft.com/office/drawing/2014/main" id="{1635B06F-961E-4C4F-A074-0491D927A87B}"/>
              </a:ext>
            </a:extLst>
          </p:cNvPr>
          <p:cNvPicPr>
            <a:picLocks noChangeAspect="1"/>
          </p:cNvPicPr>
          <p:nvPr/>
        </p:nvPicPr>
        <p:blipFill rotWithShape="1">
          <a:blip r:embed="rId2">
            <a:extLst>
              <a:ext uri="{28A0092B-C50C-407E-A947-70E740481C1C}">
                <a14:useLocalDpi xmlns:a14="http://schemas.microsoft.com/office/drawing/2010/main" val="0"/>
              </a:ext>
            </a:extLst>
          </a:blip>
          <a:srcRect l="37561"/>
          <a:stretch/>
        </p:blipFill>
        <p:spPr>
          <a:xfrm>
            <a:off x="6096000" y="0"/>
            <a:ext cx="6096000" cy="6858000"/>
          </a:xfrm>
          <a:prstGeom prst="rect">
            <a:avLst/>
          </a:prstGeom>
        </p:spPr>
      </p:pic>
      <p:sp>
        <p:nvSpPr>
          <p:cNvPr id="2" name="Otsikko 1">
            <a:extLst>
              <a:ext uri="{FF2B5EF4-FFF2-40B4-BE49-F238E27FC236}">
                <a16:creationId xmlns:a16="http://schemas.microsoft.com/office/drawing/2014/main" id="{8B215FAF-FE7C-4A1E-AE14-2544CCB2CB40}"/>
              </a:ext>
            </a:extLst>
          </p:cNvPr>
          <p:cNvSpPr>
            <a:spLocks noGrp="1"/>
          </p:cNvSpPr>
          <p:nvPr>
            <p:ph type="title"/>
          </p:nvPr>
        </p:nvSpPr>
        <p:spPr>
          <a:xfrm>
            <a:off x="634456" y="754841"/>
            <a:ext cx="5142889" cy="1168330"/>
          </a:xfrm>
        </p:spPr>
        <p:txBody>
          <a:bodyPr anchor="ctr">
            <a:normAutofit/>
          </a:bodyPr>
          <a:lstStyle/>
          <a:p>
            <a:pPr algn="ctr"/>
            <a:r>
              <a:rPr lang="fi-FI" dirty="0"/>
              <a:t>Kohti haluttua tulevaisuutta</a:t>
            </a:r>
          </a:p>
        </p:txBody>
      </p:sp>
      <p:sp>
        <p:nvSpPr>
          <p:cNvPr id="3" name="Sisällön paikkamerkki 2">
            <a:extLst>
              <a:ext uri="{FF2B5EF4-FFF2-40B4-BE49-F238E27FC236}">
                <a16:creationId xmlns:a16="http://schemas.microsoft.com/office/drawing/2014/main" id="{560C5361-80E7-4E56-BF7C-F6A9F5B185C9}"/>
              </a:ext>
            </a:extLst>
          </p:cNvPr>
          <p:cNvSpPr>
            <a:spLocks noGrp="1"/>
          </p:cNvSpPr>
          <p:nvPr>
            <p:ph idx="1"/>
          </p:nvPr>
        </p:nvSpPr>
        <p:spPr>
          <a:xfrm>
            <a:off x="634456" y="1923171"/>
            <a:ext cx="4826707" cy="3846138"/>
          </a:xfrm>
        </p:spPr>
        <p:txBody>
          <a:bodyPr>
            <a:normAutofit/>
          </a:bodyPr>
          <a:lstStyle/>
          <a:p>
            <a:pPr marL="0" indent="0" algn="ctr">
              <a:lnSpc>
                <a:spcPct val="90000"/>
              </a:lnSpc>
              <a:buNone/>
            </a:pPr>
            <a:endParaRPr lang="fi-FI" dirty="0"/>
          </a:p>
          <a:p>
            <a:pPr marL="0" indent="0" algn="ctr">
              <a:lnSpc>
                <a:spcPct val="90000"/>
              </a:lnSpc>
              <a:buNone/>
            </a:pPr>
            <a:endParaRPr lang="fi-FI" i="1" dirty="0"/>
          </a:p>
          <a:p>
            <a:pPr marL="0" indent="0" algn="ctr">
              <a:lnSpc>
                <a:spcPct val="90000"/>
              </a:lnSpc>
              <a:buNone/>
            </a:pPr>
            <a:r>
              <a:rPr lang="fi-FI" sz="2400" i="1" dirty="0"/>
              <a:t>Vastuullisuus ja tarttuminen</a:t>
            </a:r>
          </a:p>
          <a:p>
            <a:pPr marL="0" indent="0" algn="ctr">
              <a:lnSpc>
                <a:spcPct val="90000"/>
              </a:lnSpc>
              <a:buNone/>
            </a:pPr>
            <a:endParaRPr lang="fi-FI" sz="2400" i="1" dirty="0"/>
          </a:p>
          <a:p>
            <a:pPr marL="0" indent="0" algn="ctr">
              <a:lnSpc>
                <a:spcPct val="90000"/>
              </a:lnSpc>
              <a:buNone/>
            </a:pPr>
            <a:r>
              <a:rPr lang="fi-FI" sz="2400" i="1" dirty="0"/>
              <a:t>Keskustelu ja yhteisen ymmärryksen rakentaminen</a:t>
            </a:r>
          </a:p>
          <a:p>
            <a:pPr marL="0" indent="0" algn="ctr">
              <a:lnSpc>
                <a:spcPct val="90000"/>
              </a:lnSpc>
              <a:buNone/>
            </a:pPr>
            <a:endParaRPr lang="fi-FI" sz="2400" i="1" dirty="0"/>
          </a:p>
          <a:p>
            <a:pPr marL="0" indent="0" algn="ctr">
              <a:lnSpc>
                <a:spcPct val="90000"/>
              </a:lnSpc>
              <a:buNone/>
            </a:pPr>
            <a:r>
              <a:rPr lang="fi-FI" sz="2400" i="1" dirty="0"/>
              <a:t>Vaikuttavuus ja keskittyminen olennaiseen</a:t>
            </a:r>
          </a:p>
          <a:p>
            <a:pPr marL="0" indent="0" algn="ctr">
              <a:lnSpc>
                <a:spcPct val="90000"/>
              </a:lnSpc>
              <a:buNone/>
            </a:pPr>
            <a:endParaRPr lang="fi-FI" dirty="0"/>
          </a:p>
        </p:txBody>
      </p:sp>
      <p:sp>
        <p:nvSpPr>
          <p:cNvPr id="4" name="Dian numeron paikkamerkki 3">
            <a:extLst>
              <a:ext uri="{FF2B5EF4-FFF2-40B4-BE49-F238E27FC236}">
                <a16:creationId xmlns:a16="http://schemas.microsoft.com/office/drawing/2014/main" id="{5C70346E-601F-4CD5-B3A9-F48940BB4DA6}"/>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4</a:t>
            </a:fld>
            <a:endParaRPr lang="fi-FI"/>
          </a:p>
        </p:txBody>
      </p:sp>
    </p:spTree>
    <p:extLst>
      <p:ext uri="{BB962C8B-B14F-4D97-AF65-F5344CB8AC3E}">
        <p14:creationId xmlns:p14="http://schemas.microsoft.com/office/powerpoint/2010/main" val="2925311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74B142-A1B0-4B6A-B417-0717C59767F9}"/>
              </a:ext>
            </a:extLst>
          </p:cNvPr>
          <p:cNvSpPr>
            <a:spLocks noGrp="1"/>
          </p:cNvSpPr>
          <p:nvPr>
            <p:ph type="title"/>
          </p:nvPr>
        </p:nvSpPr>
        <p:spPr>
          <a:xfrm>
            <a:off x="634456" y="696880"/>
            <a:ext cx="4826707" cy="1168330"/>
          </a:xfrm>
        </p:spPr>
        <p:txBody>
          <a:bodyPr anchor="ctr">
            <a:normAutofit/>
          </a:bodyPr>
          <a:lstStyle/>
          <a:p>
            <a:r>
              <a:rPr lang="fi-FI" dirty="0"/>
              <a:t>TAHTO –keskustelut, arjen työkalu</a:t>
            </a:r>
            <a:endParaRPr lang="en-US" dirty="0"/>
          </a:p>
        </p:txBody>
      </p:sp>
      <p:sp>
        <p:nvSpPr>
          <p:cNvPr id="12" name="Content Placeholder 2">
            <a:extLst>
              <a:ext uri="{FF2B5EF4-FFF2-40B4-BE49-F238E27FC236}">
                <a16:creationId xmlns:a16="http://schemas.microsoft.com/office/drawing/2014/main" id="{157CE997-DA9F-4E37-A443-A4786F413F22}"/>
              </a:ext>
            </a:extLst>
          </p:cNvPr>
          <p:cNvSpPr>
            <a:spLocks noGrp="1"/>
          </p:cNvSpPr>
          <p:nvPr>
            <p:ph idx="1"/>
          </p:nvPr>
        </p:nvSpPr>
        <p:spPr>
          <a:xfrm>
            <a:off x="634456" y="2082323"/>
            <a:ext cx="4826707" cy="3846138"/>
          </a:xfrm>
        </p:spPr>
        <p:txBody>
          <a:bodyPr>
            <a:normAutofit lnSpcReduction="10000"/>
          </a:bodyPr>
          <a:lstStyle/>
          <a:p>
            <a:pPr>
              <a:lnSpc>
                <a:spcPct val="90000"/>
              </a:lnSpc>
            </a:pPr>
            <a:r>
              <a:rPr lang="fi-FI" sz="1800" dirty="0"/>
              <a:t>Jokaisen työyhteisömme yhtenäinen ja säännönmukainen tapa käydä keskustelua arjen sujuvuuden varmistamiseksi</a:t>
            </a:r>
            <a:r>
              <a:rPr lang="fi-FI" sz="1800" b="0" dirty="0"/>
              <a:t>. </a:t>
            </a:r>
          </a:p>
          <a:p>
            <a:pPr>
              <a:lnSpc>
                <a:spcPct val="90000"/>
              </a:lnSpc>
            </a:pPr>
            <a:r>
              <a:rPr lang="fi-FI" sz="1800" dirty="0"/>
              <a:t>Lisäämme ymmärrystä oman toimintamme vaikutuksesta tuloksiimme.</a:t>
            </a:r>
          </a:p>
          <a:p>
            <a:pPr>
              <a:lnSpc>
                <a:spcPct val="90000"/>
              </a:lnSpc>
            </a:pPr>
            <a:r>
              <a:rPr lang="fi-FI" sz="1800" dirty="0"/>
              <a:t>Luomme mahdollisuuden yhdessä oman työyhteisön kanssa:</a:t>
            </a:r>
          </a:p>
          <a:p>
            <a:pPr lvl="1"/>
            <a:r>
              <a:rPr lang="fi-FI" sz="1800" dirty="0"/>
              <a:t>vaikuttaa arkeemme, </a:t>
            </a:r>
          </a:p>
          <a:p>
            <a:pPr lvl="1"/>
            <a:r>
              <a:rPr lang="fi-FI" sz="1800" dirty="0"/>
              <a:t>suunnitella ja suunnata toimintaamme, </a:t>
            </a:r>
          </a:p>
          <a:p>
            <a:pPr lvl="1"/>
            <a:r>
              <a:rPr lang="fi-FI" sz="1800" dirty="0"/>
              <a:t>sopia työnjaosta, tavoitteista, osaamistarpeista, ym.</a:t>
            </a:r>
          </a:p>
          <a:p>
            <a:pPr>
              <a:lnSpc>
                <a:spcPct val="90000"/>
              </a:lnSpc>
            </a:pPr>
            <a:r>
              <a:rPr lang="fi-FI" sz="1800" b="0" dirty="0"/>
              <a:t>Keskustelut ovat jokaista työyhteisöä itseään varten</a:t>
            </a:r>
          </a:p>
          <a:p>
            <a:pPr marL="0" indent="0">
              <a:lnSpc>
                <a:spcPct val="90000"/>
              </a:lnSpc>
              <a:buNone/>
            </a:pPr>
            <a:endParaRPr lang="fi-FI" sz="1800" dirty="0"/>
          </a:p>
          <a:p>
            <a:pPr>
              <a:lnSpc>
                <a:spcPct val="90000"/>
              </a:lnSpc>
            </a:pPr>
            <a:endParaRPr lang="en-US" sz="1800" dirty="0"/>
          </a:p>
        </p:txBody>
      </p:sp>
      <p:pic>
        <p:nvPicPr>
          <p:cNvPr id="8" name="Sisällön paikkamerkki 12" descr="Kuva, joka sisältää kohteen poseeraaminen, seisominen, lava, ryhmä&#10;&#10;Kuvaus luotu automaattisesti">
            <a:extLst>
              <a:ext uri="{FF2B5EF4-FFF2-40B4-BE49-F238E27FC236}">
                <a16:creationId xmlns:a16="http://schemas.microsoft.com/office/drawing/2014/main" id="{D212065C-2489-40F6-94A1-4E7DE1DA691D}"/>
              </a:ext>
            </a:extLst>
          </p:cNvPr>
          <p:cNvPicPr>
            <a:picLocks noChangeAspect="1"/>
          </p:cNvPicPr>
          <p:nvPr/>
        </p:nvPicPr>
        <p:blipFill rotWithShape="1">
          <a:blip r:embed="rId2"/>
          <a:srcRect l="7774" r="14443"/>
          <a:stretch/>
        </p:blipFill>
        <p:spPr>
          <a:xfrm>
            <a:off x="6095616" y="0"/>
            <a:ext cx="6096384" cy="6858000"/>
          </a:xfrm>
          <a:prstGeom prst="rect">
            <a:avLst/>
          </a:prstGeom>
          <a:noFill/>
        </p:spPr>
      </p:pic>
    </p:spTree>
    <p:extLst>
      <p:ext uri="{BB962C8B-B14F-4D97-AF65-F5344CB8AC3E}">
        <p14:creationId xmlns:p14="http://schemas.microsoft.com/office/powerpoint/2010/main" val="162912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F1157610-3D19-433F-AF23-BFD462F75E7A}"/>
              </a:ext>
            </a:extLst>
          </p:cNvPr>
          <p:cNvSpPr>
            <a:spLocks noGrp="1"/>
          </p:cNvSpPr>
          <p:nvPr>
            <p:ph type="title"/>
          </p:nvPr>
        </p:nvSpPr>
        <p:spPr>
          <a:xfrm>
            <a:off x="634456" y="876989"/>
            <a:ext cx="4826707" cy="1168330"/>
          </a:xfrm>
        </p:spPr>
        <p:txBody>
          <a:bodyPr anchor="ctr">
            <a:normAutofit fontScale="90000"/>
          </a:bodyPr>
          <a:lstStyle/>
          <a:p>
            <a:r>
              <a:rPr lang="fi-FI" dirty="0"/>
              <a:t>TAHTO –keskusteluiden tavoitteena edistää</a:t>
            </a:r>
            <a:endParaRPr lang="en-US" b="0" dirty="0"/>
          </a:p>
        </p:txBody>
      </p:sp>
      <p:sp>
        <p:nvSpPr>
          <p:cNvPr id="15" name="Content Placeholder 2">
            <a:extLst>
              <a:ext uri="{FF2B5EF4-FFF2-40B4-BE49-F238E27FC236}">
                <a16:creationId xmlns:a16="http://schemas.microsoft.com/office/drawing/2014/main" id="{DAC0AD93-FF48-4959-8834-28F80BC13CDC}"/>
              </a:ext>
            </a:extLst>
          </p:cNvPr>
          <p:cNvSpPr>
            <a:spLocks noGrp="1"/>
          </p:cNvSpPr>
          <p:nvPr>
            <p:ph idx="1"/>
          </p:nvPr>
        </p:nvSpPr>
        <p:spPr>
          <a:xfrm>
            <a:off x="634456" y="2262432"/>
            <a:ext cx="4826707" cy="3846138"/>
          </a:xfrm>
        </p:spPr>
        <p:txBody>
          <a:bodyPr vert="horz" lIns="91440" tIns="45720" rIns="91440" bIns="45720" rtlCol="0" anchor="t">
            <a:noAutofit/>
          </a:bodyPr>
          <a:lstStyle/>
          <a:p>
            <a:r>
              <a:rPr lang="fi-FI" dirty="0">
                <a:ea typeface="+mn-lt"/>
                <a:cs typeface="+mn-lt"/>
              </a:rPr>
              <a:t>Yhteenkuuluvuuden ilmapiiriä </a:t>
            </a:r>
          </a:p>
          <a:p>
            <a:r>
              <a:rPr lang="fi-FI" dirty="0">
                <a:ea typeface="+mn-lt"/>
                <a:cs typeface="+mn-lt"/>
              </a:rPr>
              <a:t>Osallisuutta</a:t>
            </a:r>
            <a:endParaRPr lang="en-US" dirty="0">
              <a:ea typeface="+mn-lt"/>
              <a:cs typeface="+mn-lt"/>
            </a:endParaRPr>
          </a:p>
          <a:p>
            <a:r>
              <a:rPr lang="fi-FI" dirty="0">
                <a:ea typeface="+mn-lt"/>
                <a:cs typeface="+mn-lt"/>
              </a:rPr>
              <a:t>Kuuntelua, keskustelua, yhteisiä ideoita</a:t>
            </a:r>
            <a:endParaRPr lang="en-US" dirty="0">
              <a:ea typeface="+mn-lt"/>
              <a:cs typeface="+mn-lt"/>
            </a:endParaRPr>
          </a:p>
          <a:p>
            <a:r>
              <a:rPr lang="fi-FI" dirty="0">
                <a:ea typeface="+mn-lt"/>
                <a:cs typeface="+mn-lt"/>
              </a:rPr>
              <a:t>Yhdessä oppimista</a:t>
            </a:r>
            <a:endParaRPr lang="en-US" dirty="0">
              <a:ea typeface="+mn-lt"/>
              <a:cs typeface="+mn-lt"/>
            </a:endParaRPr>
          </a:p>
          <a:p>
            <a:r>
              <a:rPr lang="fi-FI" dirty="0">
                <a:ea typeface="+mn-lt"/>
                <a:cs typeface="+mn-lt"/>
              </a:rPr>
              <a:t>Tiedon jakamista</a:t>
            </a:r>
            <a:endParaRPr lang="en-US" dirty="0">
              <a:ea typeface="+mn-lt"/>
              <a:cs typeface="+mn-lt"/>
            </a:endParaRPr>
          </a:p>
          <a:p>
            <a:r>
              <a:rPr lang="fi-FI" dirty="0">
                <a:ea typeface="+mn-lt"/>
                <a:cs typeface="+mn-lt"/>
              </a:rPr>
              <a:t>Yhteisten tavoitteiden kirkastamista</a:t>
            </a:r>
          </a:p>
          <a:p>
            <a:r>
              <a:rPr lang="fi-FI" dirty="0">
                <a:ea typeface="+mn-lt"/>
                <a:cs typeface="+mn-lt"/>
              </a:rPr>
              <a:t>Arjen toimintaa ja sen johtamista</a:t>
            </a:r>
            <a:endParaRPr lang="en-US" dirty="0">
              <a:ea typeface="+mn-lt"/>
              <a:cs typeface="+mn-lt"/>
            </a:endParaRPr>
          </a:p>
          <a:p>
            <a:r>
              <a:rPr lang="fi-FI" dirty="0">
                <a:ea typeface="+mn-lt"/>
                <a:cs typeface="+mn-lt"/>
              </a:rPr>
              <a:t>Omaa tekemistämme laadukkaasti</a:t>
            </a:r>
            <a:endParaRPr lang="en-US" dirty="0"/>
          </a:p>
        </p:txBody>
      </p:sp>
      <p:pic>
        <p:nvPicPr>
          <p:cNvPr id="5" name="Kuva 5" descr="Kuva, joka sisältää kohteen henkilö, ulko, oranssi, työvaatteet&#10;&#10;Kuvaus luotu automaattisesti">
            <a:extLst>
              <a:ext uri="{FF2B5EF4-FFF2-40B4-BE49-F238E27FC236}">
                <a16:creationId xmlns:a16="http://schemas.microsoft.com/office/drawing/2014/main" id="{DFA3320D-45F2-4391-94B1-677547AE3170}"/>
              </a:ext>
            </a:extLst>
          </p:cNvPr>
          <p:cNvPicPr>
            <a:picLocks noChangeAspect="1"/>
          </p:cNvPicPr>
          <p:nvPr/>
        </p:nvPicPr>
        <p:blipFill rotWithShape="1">
          <a:blip r:embed="rId2"/>
          <a:srcRect l="20332" r="20330" b="-1"/>
          <a:stretch/>
        </p:blipFill>
        <p:spPr>
          <a:xfrm>
            <a:off x="6095616" y="10"/>
            <a:ext cx="6096384" cy="6857990"/>
          </a:xfrm>
          <a:prstGeom prst="rect">
            <a:avLst/>
          </a:prstGeom>
          <a:noFill/>
        </p:spPr>
      </p:pic>
      <p:sp>
        <p:nvSpPr>
          <p:cNvPr id="4" name="Dian numeron paikkamerkki 3">
            <a:extLst>
              <a:ext uri="{FF2B5EF4-FFF2-40B4-BE49-F238E27FC236}">
                <a16:creationId xmlns:a16="http://schemas.microsoft.com/office/drawing/2014/main" id="{13F14C15-FF52-477D-BCFA-03C425EA9042}"/>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6</a:t>
            </a:fld>
            <a:endParaRPr lang="fi-FI"/>
          </a:p>
        </p:txBody>
      </p:sp>
    </p:spTree>
    <p:extLst>
      <p:ext uri="{BB962C8B-B14F-4D97-AF65-F5344CB8AC3E}">
        <p14:creationId xmlns:p14="http://schemas.microsoft.com/office/powerpoint/2010/main" val="40164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F1157610-3D19-433F-AF23-BFD462F75E7A}"/>
              </a:ext>
            </a:extLst>
          </p:cNvPr>
          <p:cNvSpPr>
            <a:spLocks noGrp="1"/>
          </p:cNvSpPr>
          <p:nvPr>
            <p:ph type="title"/>
          </p:nvPr>
        </p:nvSpPr>
        <p:spPr>
          <a:xfrm>
            <a:off x="634456" y="524564"/>
            <a:ext cx="4826707" cy="1168330"/>
          </a:xfrm>
        </p:spPr>
        <p:txBody>
          <a:bodyPr anchor="ctr">
            <a:normAutofit/>
          </a:bodyPr>
          <a:lstStyle/>
          <a:p>
            <a:pPr marL="0" indent="0">
              <a:buNone/>
            </a:pPr>
            <a:r>
              <a:rPr lang="fi-FI" sz="2500" dirty="0"/>
              <a:t>Miten TAHTO keskustelu eroavat arjen muista keskusteluista?</a:t>
            </a:r>
          </a:p>
        </p:txBody>
      </p:sp>
      <p:sp>
        <p:nvSpPr>
          <p:cNvPr id="15" name="Content Placeholder 2">
            <a:extLst>
              <a:ext uri="{FF2B5EF4-FFF2-40B4-BE49-F238E27FC236}">
                <a16:creationId xmlns:a16="http://schemas.microsoft.com/office/drawing/2014/main" id="{DAC0AD93-FF48-4959-8834-28F80BC13CDC}"/>
              </a:ext>
            </a:extLst>
          </p:cNvPr>
          <p:cNvSpPr>
            <a:spLocks noGrp="1"/>
          </p:cNvSpPr>
          <p:nvPr>
            <p:ph idx="1"/>
          </p:nvPr>
        </p:nvSpPr>
        <p:spPr>
          <a:xfrm>
            <a:off x="634456" y="1793782"/>
            <a:ext cx="5128169" cy="4327395"/>
          </a:xfrm>
        </p:spPr>
        <p:txBody>
          <a:bodyPr vert="horz" lIns="91440" tIns="45720" rIns="91440" bIns="45720" rtlCol="0">
            <a:normAutofit/>
          </a:bodyPr>
          <a:lstStyle/>
          <a:p>
            <a:r>
              <a:rPr lang="fi-FI" sz="1400" dirty="0"/>
              <a:t>Korvaa aiemmat ryhmäonnistumiskeskustelut tai vastaavat tulevaisuuteen suuntaavat suunnittelupäivät</a:t>
            </a:r>
          </a:p>
          <a:p>
            <a:r>
              <a:rPr lang="fi-FI" sz="1400" dirty="0"/>
              <a:t>Yhtenäinen aikataulu ja dokumentointitapa</a:t>
            </a:r>
          </a:p>
          <a:p>
            <a:r>
              <a:rPr lang="fi-FI" sz="1400" dirty="0"/>
              <a:t>Yhdessä tunnistettuja keskusteluteemoja</a:t>
            </a:r>
          </a:p>
          <a:p>
            <a:r>
              <a:rPr lang="fi-FI" sz="1400" dirty="0"/>
              <a:t>Eräänlainen tilannekuva, missä olemme – mihin menemme. Ei korvaa muita arjen kohtaamisia, keskusteluja, suunnittelua.</a:t>
            </a:r>
          </a:p>
          <a:p>
            <a:r>
              <a:rPr lang="fi-FI" sz="1400" dirty="0"/>
              <a:t>Yhteinen vastuu tekemisestämme ja onnistumisestamme, osallisuus</a:t>
            </a:r>
          </a:p>
          <a:p>
            <a:r>
              <a:rPr lang="fi-FI" sz="1400" dirty="0"/>
              <a:t>Kuuntelua, keskustelua, yhteisiä ideoita, yhdessä oppimista</a:t>
            </a:r>
          </a:p>
          <a:p>
            <a:r>
              <a:rPr lang="fi-FI" sz="1400" dirty="0"/>
              <a:t>Ero tavalliseen kokoukseen:</a:t>
            </a:r>
          </a:p>
          <a:p>
            <a:pPr lvl="1"/>
            <a:r>
              <a:rPr lang="fi-FI" sz="1400" dirty="0"/>
              <a:t>palaverissa: puheenjohtaja – asia – päätös</a:t>
            </a:r>
          </a:p>
          <a:p>
            <a:pPr lvl="1"/>
            <a:r>
              <a:rPr lang="fi-FI" sz="1400" dirty="0"/>
              <a:t>TAHTO-keskustelussa:  teema – yhteinen keskustelu, aika </a:t>
            </a:r>
            <a:r>
              <a:rPr lang="fi-FI" sz="1400" b="1" dirty="0"/>
              <a:t>dialogille</a:t>
            </a:r>
            <a:r>
              <a:rPr lang="fi-FI" sz="1400" dirty="0"/>
              <a:t>, eri näkökulmat, mielipiteet – toimintasuunnitelma, yhteinen ymmärrys</a:t>
            </a:r>
          </a:p>
          <a:p>
            <a:r>
              <a:rPr lang="en-US" sz="1400" i="1" dirty="0" err="1"/>
              <a:t>Henkilökohtaiset</a:t>
            </a:r>
            <a:r>
              <a:rPr lang="en-US" sz="1400" i="1" dirty="0"/>
              <a:t> </a:t>
            </a:r>
            <a:r>
              <a:rPr lang="en-US" sz="1400" i="1" dirty="0" err="1"/>
              <a:t>onnistumiskeskustelut</a:t>
            </a:r>
            <a:r>
              <a:rPr lang="en-US" sz="1400" i="1" dirty="0"/>
              <a:t> </a:t>
            </a:r>
            <a:r>
              <a:rPr lang="en-US" sz="1400" i="1" dirty="0" err="1"/>
              <a:t>säilyvät</a:t>
            </a:r>
            <a:endParaRPr lang="en-US" sz="1400" i="1" dirty="0"/>
          </a:p>
        </p:txBody>
      </p:sp>
      <p:pic>
        <p:nvPicPr>
          <p:cNvPr id="3" name="Kuva 2" descr="Person writing on board">
            <a:extLst>
              <a:ext uri="{FF2B5EF4-FFF2-40B4-BE49-F238E27FC236}">
                <a16:creationId xmlns:a16="http://schemas.microsoft.com/office/drawing/2014/main" id="{693ACDD1-219D-41D4-AB82-1D17B01CFF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38" r="8024" b="-1"/>
          <a:stretch/>
        </p:blipFill>
        <p:spPr>
          <a:xfrm>
            <a:off x="6095616" y="10"/>
            <a:ext cx="6096384" cy="6857990"/>
          </a:xfrm>
          <a:prstGeom prst="rect">
            <a:avLst/>
          </a:prstGeom>
          <a:noFill/>
        </p:spPr>
      </p:pic>
      <p:sp>
        <p:nvSpPr>
          <p:cNvPr id="4" name="Dian numeron paikkamerkki 3">
            <a:extLst>
              <a:ext uri="{FF2B5EF4-FFF2-40B4-BE49-F238E27FC236}">
                <a16:creationId xmlns:a16="http://schemas.microsoft.com/office/drawing/2014/main" id="{13F14C15-FF52-477D-BCFA-03C425EA9042}"/>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smtClean="0"/>
              <a:pPr>
                <a:spcAft>
                  <a:spcPts val="600"/>
                </a:spcAft>
              </a:pPr>
              <a:t>7</a:t>
            </a:fld>
            <a:endParaRPr lang="fi-FI" dirty="0"/>
          </a:p>
        </p:txBody>
      </p:sp>
    </p:spTree>
    <p:extLst>
      <p:ext uri="{BB962C8B-B14F-4D97-AF65-F5344CB8AC3E}">
        <p14:creationId xmlns:p14="http://schemas.microsoft.com/office/powerpoint/2010/main" val="161973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55192C-EB13-48C3-8308-E3BA05EB8FCE}"/>
              </a:ext>
            </a:extLst>
          </p:cNvPr>
          <p:cNvSpPr>
            <a:spLocks noGrp="1"/>
          </p:cNvSpPr>
          <p:nvPr>
            <p:ph type="title"/>
          </p:nvPr>
        </p:nvSpPr>
        <p:spPr>
          <a:xfrm>
            <a:off x="633720" y="284238"/>
            <a:ext cx="10519200" cy="1120836"/>
          </a:xfrm>
        </p:spPr>
        <p:txBody>
          <a:bodyPr>
            <a:normAutofit fontScale="90000"/>
          </a:bodyPr>
          <a:lstStyle/>
          <a:p>
            <a:pPr algn="ctr"/>
            <a:r>
              <a:rPr lang="fi-FI" dirty="0"/>
              <a:t>TAHTO –keskustelut pähkinänkuoressa</a:t>
            </a:r>
            <a:br>
              <a:rPr lang="fi-FI" dirty="0"/>
            </a:br>
            <a:r>
              <a:rPr lang="fi-FI" sz="2200" dirty="0"/>
              <a:t>Keskustelua: Tavoitteista, Hyvinvoinnista, Toiminnasta ja Osaamisesta </a:t>
            </a:r>
            <a:endParaRPr lang="fi-FI" dirty="0"/>
          </a:p>
        </p:txBody>
      </p:sp>
      <p:sp>
        <p:nvSpPr>
          <p:cNvPr id="4" name="Dian numeron paikkamerkki 3">
            <a:extLst>
              <a:ext uri="{FF2B5EF4-FFF2-40B4-BE49-F238E27FC236}">
                <a16:creationId xmlns:a16="http://schemas.microsoft.com/office/drawing/2014/main" id="{77E88507-2C10-43A0-8E4D-28A59C882144}"/>
              </a:ext>
            </a:extLst>
          </p:cNvPr>
          <p:cNvSpPr>
            <a:spLocks noGrp="1"/>
          </p:cNvSpPr>
          <p:nvPr>
            <p:ph type="sldNum" sz="quarter" idx="4"/>
          </p:nvPr>
        </p:nvSpPr>
        <p:spPr/>
        <p:txBody>
          <a:bodyPr/>
          <a:lstStyle/>
          <a:p>
            <a:fld id="{C47F7060-961A-4FDB-AE8A-ADF672563E2F}" type="slidenum">
              <a:rPr lang="fi-FI" smtClean="0"/>
              <a:pPr/>
              <a:t>8</a:t>
            </a:fld>
            <a:endParaRPr lang="fi-FI"/>
          </a:p>
        </p:txBody>
      </p:sp>
      <p:grpSp>
        <p:nvGrpSpPr>
          <p:cNvPr id="34" name="Ryhmä 33">
            <a:extLst>
              <a:ext uri="{FF2B5EF4-FFF2-40B4-BE49-F238E27FC236}">
                <a16:creationId xmlns:a16="http://schemas.microsoft.com/office/drawing/2014/main" id="{82CCCF78-FB61-4E79-B2FB-05C0AE5088A1}"/>
              </a:ext>
            </a:extLst>
          </p:cNvPr>
          <p:cNvGrpSpPr/>
          <p:nvPr/>
        </p:nvGrpSpPr>
        <p:grpSpPr>
          <a:xfrm>
            <a:off x="108691" y="1413770"/>
            <a:ext cx="11974618" cy="4715198"/>
            <a:chOff x="9793" y="1252036"/>
            <a:chExt cx="11974618" cy="4715198"/>
          </a:xfrm>
        </p:grpSpPr>
        <p:sp>
          <p:nvSpPr>
            <p:cNvPr id="7" name="Tekstiruutu 6">
              <a:extLst>
                <a:ext uri="{FF2B5EF4-FFF2-40B4-BE49-F238E27FC236}">
                  <a16:creationId xmlns:a16="http://schemas.microsoft.com/office/drawing/2014/main" id="{2509B433-27DB-49D8-8B66-8922EA73B5B4}"/>
                </a:ext>
              </a:extLst>
            </p:cNvPr>
            <p:cNvSpPr txBox="1"/>
            <p:nvPr/>
          </p:nvSpPr>
          <p:spPr>
            <a:xfrm>
              <a:off x="1495314" y="1330036"/>
              <a:ext cx="3998789" cy="1293971"/>
            </a:xfrm>
            <a:prstGeom prst="roundRect">
              <a:avLst/>
            </a:prstGeom>
            <a:solidFill>
              <a:schemeClr val="bg2">
                <a:lumMod val="95000"/>
              </a:schemeClr>
            </a:solidFill>
            <a:ln w="28575">
              <a:solidFill>
                <a:schemeClr val="accent1"/>
              </a:solidFill>
            </a:ln>
          </p:spPr>
          <p:txBody>
            <a:bodyPr wrap="square" lIns="91440" tIns="45720" rIns="91440" bIns="45720" rtlCol="0" anchor="t">
              <a:spAutoFit/>
            </a:bodyPr>
            <a:lstStyle/>
            <a:p>
              <a:r>
                <a:rPr lang="fi-FI" sz="1400" b="1" dirty="0">
                  <a:latin typeface="Arial"/>
                  <a:ea typeface="Times New Roman" panose="02020603050405020304" pitchFamily="18" charset="0"/>
                  <a:cs typeface="Times New Roman"/>
                </a:rPr>
                <a:t>Toimintamalli työyksikkökohtaisille säännöllisille keskusteluille</a:t>
              </a:r>
              <a:r>
                <a:rPr lang="fi-FI" sz="1400" dirty="0">
                  <a:effectLst/>
                  <a:latin typeface="Arial"/>
                  <a:ea typeface="Times New Roman" panose="02020603050405020304" pitchFamily="18" charset="0"/>
                  <a:cs typeface="Times New Roman"/>
                </a:rPr>
                <a:t>, jossa</a:t>
              </a:r>
              <a:r>
                <a:rPr lang="fi-FI" sz="1400" b="1" dirty="0">
                  <a:latin typeface="Arial"/>
                  <a:ea typeface="Times New Roman" panose="02020603050405020304" pitchFamily="18" charset="0"/>
                  <a:cs typeface="Times New Roman"/>
                </a:rPr>
                <a:t> </a:t>
              </a:r>
              <a:r>
                <a:rPr lang="fi-FI" sz="1400" dirty="0">
                  <a:effectLst/>
                  <a:latin typeface="Arial"/>
                  <a:ea typeface="Times New Roman" panose="02020603050405020304" pitchFamily="18" charset="0"/>
                  <a:cs typeface="Times New Roman"/>
                </a:rPr>
                <a:t>muodostetaan </a:t>
              </a:r>
              <a:r>
                <a:rPr lang="fi-FI" sz="1400" b="1" dirty="0">
                  <a:effectLst/>
                  <a:latin typeface="Arial"/>
                  <a:ea typeface="Times New Roman" panose="02020603050405020304" pitchFamily="18" charset="0"/>
                  <a:cs typeface="Times New Roman"/>
                </a:rPr>
                <a:t>yhteinen käsitys </a:t>
              </a:r>
              <a:r>
                <a:rPr lang="fi-FI" sz="1400" dirty="0">
                  <a:effectLst/>
                  <a:latin typeface="Arial"/>
                  <a:ea typeface="Times New Roman" panose="02020603050405020304" pitchFamily="18" charset="0"/>
                  <a:cs typeface="Times New Roman"/>
                </a:rPr>
                <a:t>toiminnan tavoitteista</a:t>
              </a:r>
              <a:r>
                <a:rPr lang="fi-FI" sz="1400" dirty="0">
                  <a:latin typeface="Arial"/>
                  <a:ea typeface="Times New Roman" panose="02020603050405020304" pitchFamily="18" charset="0"/>
                  <a:cs typeface="Times New Roman"/>
                </a:rPr>
                <a:t>,</a:t>
              </a:r>
              <a:r>
                <a:rPr lang="fi-FI" sz="1400" dirty="0">
                  <a:effectLst/>
                  <a:latin typeface="Arial"/>
                  <a:ea typeface="Times New Roman" panose="02020603050405020304" pitchFamily="18" charset="0"/>
                  <a:cs typeface="Times New Roman"/>
                </a:rPr>
                <a:t> sekä niihin vaikuttavista tekijöistä.</a:t>
              </a:r>
              <a:r>
                <a:rPr lang="fi-FI" sz="1400" dirty="0">
                  <a:latin typeface="Arial"/>
                  <a:ea typeface="Times New Roman" panose="02020603050405020304" pitchFamily="18" charset="0"/>
                  <a:cs typeface="Times New Roman"/>
                </a:rPr>
                <a:t> </a:t>
              </a:r>
              <a:endParaRPr lang="fi-FI" sz="1400" dirty="0"/>
            </a:p>
          </p:txBody>
        </p:sp>
        <p:sp>
          <p:nvSpPr>
            <p:cNvPr id="8" name="Tekstiruutu 7">
              <a:extLst>
                <a:ext uri="{FF2B5EF4-FFF2-40B4-BE49-F238E27FC236}">
                  <a16:creationId xmlns:a16="http://schemas.microsoft.com/office/drawing/2014/main" id="{4467F07A-1F05-4184-BB4F-525B1BF844D4}"/>
                </a:ext>
              </a:extLst>
            </p:cNvPr>
            <p:cNvSpPr txBox="1"/>
            <p:nvPr/>
          </p:nvSpPr>
          <p:spPr>
            <a:xfrm>
              <a:off x="5809815" y="3505626"/>
              <a:ext cx="4731798" cy="817245"/>
            </a:xfrm>
            <a:prstGeom prst="roundRect">
              <a:avLst/>
            </a:prstGeom>
            <a:solidFill>
              <a:schemeClr val="bg2">
                <a:lumMod val="95000"/>
              </a:schemeClr>
            </a:solidFill>
            <a:ln w="28575">
              <a:solidFill>
                <a:schemeClr val="accent1"/>
              </a:solidFill>
            </a:ln>
          </p:spPr>
          <p:txBody>
            <a:bodyPr wrap="square" lIns="91440" tIns="45720" rIns="91440" bIns="45720" rtlCol="0" anchor="t">
              <a:spAutoFit/>
            </a:bodyPr>
            <a:lstStyle>
              <a:defPPr>
                <a:defRPr lang="fi-FI"/>
              </a:defPPr>
              <a:lvl1pPr>
                <a:defRPr sz="1400" b="1">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i-FI" b="0">
                  <a:latin typeface="Arial"/>
                  <a:cs typeface="Arial"/>
                </a:rPr>
                <a:t>TAHTO-keskustelut ovat ensisijaisesti työyhteisöä </a:t>
              </a:r>
              <a:r>
                <a:rPr lang="fi-FI" b="0" dirty="0">
                  <a:latin typeface="Arial"/>
                  <a:cs typeface="Arial"/>
                </a:rPr>
                <a:t>itseään varten. Tietoa hyödynnetään myös toiminta- talous- ja henkilöstösuunnittelun pohjana. </a:t>
              </a:r>
              <a:endParaRPr lang="fi-FI" b="0" dirty="0">
                <a:cs typeface="Arial"/>
              </a:endParaRPr>
            </a:p>
          </p:txBody>
        </p:sp>
        <p:sp>
          <p:nvSpPr>
            <p:cNvPr id="9" name="Tekstiruutu 8">
              <a:extLst>
                <a:ext uri="{FF2B5EF4-FFF2-40B4-BE49-F238E27FC236}">
                  <a16:creationId xmlns:a16="http://schemas.microsoft.com/office/drawing/2014/main" id="{7D8EE06C-BB54-4BE6-BDFE-9EC70859374E}"/>
                </a:ext>
              </a:extLst>
            </p:cNvPr>
            <p:cNvSpPr txBox="1"/>
            <p:nvPr/>
          </p:nvSpPr>
          <p:spPr>
            <a:xfrm>
              <a:off x="1491010" y="4655449"/>
              <a:ext cx="4003093" cy="1311785"/>
            </a:xfrm>
            <a:prstGeom prst="roundRect">
              <a:avLst/>
            </a:prstGeom>
            <a:solidFill>
              <a:schemeClr val="bg2">
                <a:lumMod val="95000"/>
              </a:schemeClr>
            </a:solidFill>
            <a:ln w="28575">
              <a:solidFill>
                <a:schemeClr val="accent1"/>
              </a:solidFill>
            </a:ln>
          </p:spPr>
          <p:txBody>
            <a:bodyPr wrap="square" rtlCol="0">
              <a:spAutoFit/>
            </a:bodyPr>
            <a:lstStyle>
              <a:defPPr>
                <a:defRPr lang="fi-FI"/>
              </a:defPPr>
              <a:lvl1pPr>
                <a:defRPr sz="1400" b="1">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i-FI" b="0"/>
                <a:t>TAHTO-keskusteluun osallistuu yksikön tai alan henkilöstö ja esihenkilö, sekä muut kiinteästi toimintaan osallistuvat, kuten opinto-ohjaaja, opintosihteeri. Lisäksi keskustelussa voi olla mukana fasilitaattori. </a:t>
              </a:r>
            </a:p>
          </p:txBody>
        </p:sp>
        <p:sp>
          <p:nvSpPr>
            <p:cNvPr id="10" name="Tekstiruutu 9">
              <a:extLst>
                <a:ext uri="{FF2B5EF4-FFF2-40B4-BE49-F238E27FC236}">
                  <a16:creationId xmlns:a16="http://schemas.microsoft.com/office/drawing/2014/main" id="{4BE48C0A-3D2F-4E0F-8CE6-1DFB79DFAF2A}"/>
                </a:ext>
              </a:extLst>
            </p:cNvPr>
            <p:cNvSpPr txBox="1"/>
            <p:nvPr/>
          </p:nvSpPr>
          <p:spPr>
            <a:xfrm>
              <a:off x="5813006" y="5326735"/>
              <a:ext cx="4702614" cy="578882"/>
            </a:xfrm>
            <a:prstGeom prst="roundRect">
              <a:avLst/>
            </a:prstGeom>
            <a:solidFill>
              <a:schemeClr val="bg2">
                <a:lumMod val="95000"/>
              </a:schemeClr>
            </a:solidFill>
            <a:ln w="28575">
              <a:solidFill>
                <a:schemeClr val="accent1"/>
              </a:solidFill>
            </a:ln>
          </p:spPr>
          <p:txBody>
            <a:bodyPr wrap="square" rtlCol="0">
              <a:spAutoFit/>
            </a:bodyPr>
            <a:lstStyle>
              <a:defPPr>
                <a:defRPr lang="fi-FI"/>
              </a:defPPr>
              <a:lvl1pPr>
                <a:defRPr sz="1400" b="1">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i-FI" b="0" dirty="0"/>
                <a:t>Keskusteluiden käynnistäminen syksyn 2021 aikana. </a:t>
              </a:r>
            </a:p>
            <a:p>
              <a:r>
                <a:rPr lang="fi-FI" b="0" dirty="0"/>
                <a:t>Rytmi 2 krt/v.</a:t>
              </a:r>
            </a:p>
          </p:txBody>
        </p:sp>
        <p:sp>
          <p:nvSpPr>
            <p:cNvPr id="11" name="Tekstiruutu 10">
              <a:extLst>
                <a:ext uri="{FF2B5EF4-FFF2-40B4-BE49-F238E27FC236}">
                  <a16:creationId xmlns:a16="http://schemas.microsoft.com/office/drawing/2014/main" id="{6715EE0B-0A6C-4943-A200-F4891EF606FC}"/>
                </a:ext>
              </a:extLst>
            </p:cNvPr>
            <p:cNvSpPr txBox="1"/>
            <p:nvPr/>
          </p:nvSpPr>
          <p:spPr>
            <a:xfrm>
              <a:off x="5809816" y="1256751"/>
              <a:ext cx="4723943" cy="1055608"/>
            </a:xfrm>
            <a:prstGeom prst="roundRect">
              <a:avLst/>
            </a:prstGeom>
            <a:solidFill>
              <a:schemeClr val="bg2">
                <a:lumMod val="95000"/>
              </a:schemeClr>
            </a:solidFill>
            <a:ln w="28575">
              <a:solidFill>
                <a:schemeClr val="accent1"/>
              </a:solidFill>
            </a:ln>
          </p:spPr>
          <p:txBody>
            <a:bodyPr wrap="square" rtlCol="0">
              <a:spAutoFit/>
            </a:bodyPr>
            <a:lstStyle>
              <a:defPPr>
                <a:defRPr lang="fi-FI"/>
              </a:defPPr>
              <a:lvl1pPr>
                <a:defRPr sz="1400" b="1">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i-FI" b="0"/>
                <a:t>Säännöllisten TAHTO-keskusteluiden avulla luodaan Salpaukselle </a:t>
              </a:r>
              <a:r>
                <a:rPr lang="fi-FI"/>
                <a:t>yhtenäinen tapa käydä keskustelua arjen sujuvuuden varmistamiseksi</a:t>
              </a:r>
              <a:r>
                <a:rPr lang="fi-FI" b="0"/>
                <a:t>. Keskustelut toteutetaan työyhteisöä itseään varten.</a:t>
              </a:r>
            </a:p>
          </p:txBody>
        </p:sp>
        <p:sp>
          <p:nvSpPr>
            <p:cNvPr id="14" name="Tekstiruutu 13">
              <a:extLst>
                <a:ext uri="{FF2B5EF4-FFF2-40B4-BE49-F238E27FC236}">
                  <a16:creationId xmlns:a16="http://schemas.microsoft.com/office/drawing/2014/main" id="{52DC81E2-FF7B-4877-973A-8A8854B0F61B}"/>
                </a:ext>
              </a:extLst>
            </p:cNvPr>
            <p:cNvSpPr txBox="1"/>
            <p:nvPr/>
          </p:nvSpPr>
          <p:spPr>
            <a:xfrm>
              <a:off x="1495316" y="2855293"/>
              <a:ext cx="3998788" cy="1532334"/>
            </a:xfrm>
            <a:prstGeom prst="roundRect">
              <a:avLst/>
            </a:prstGeom>
            <a:solidFill>
              <a:schemeClr val="bg2">
                <a:lumMod val="95000"/>
              </a:schemeClr>
            </a:solidFill>
            <a:ln w="28575">
              <a:solidFill>
                <a:schemeClr val="accent1"/>
              </a:solidFill>
            </a:ln>
          </p:spPr>
          <p:txBody>
            <a:bodyPr wrap="square" rtlCol="0">
              <a:spAutoFit/>
            </a:bodyPr>
            <a:lstStyle>
              <a:defPPr>
                <a:defRPr lang="fi-FI"/>
              </a:defPPr>
              <a:lvl1pPr>
                <a:defRPr sz="1400" b="1">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i-FI" b="0"/>
                <a:t>Keskusteluissa </a:t>
              </a:r>
              <a:r>
                <a:rPr lang="fi-FI" err="1"/>
                <a:t>osallistetaan</a:t>
              </a:r>
              <a:r>
                <a:rPr lang="fi-FI" b="0"/>
                <a:t> koko henkilöstö </a:t>
              </a:r>
              <a:r>
                <a:rPr lang="fi-FI"/>
                <a:t>muodostamaan yhdessä näkemys </a:t>
              </a:r>
              <a:r>
                <a:rPr lang="fi-FI" b="0"/>
                <a:t>alan nykytilasta, tulevasta ja kehitettävistä asioista työssä ja työyhteisössä. Työyhteisöt tarvitsevat </a:t>
              </a:r>
              <a:r>
                <a:rPr lang="fi-FI"/>
                <a:t>dialogia</a:t>
              </a:r>
              <a:r>
                <a:rPr lang="fi-FI" b="0"/>
                <a:t> yhteisen sujuvan arjen rakentamiseen.</a:t>
              </a:r>
            </a:p>
          </p:txBody>
        </p:sp>
        <p:sp>
          <p:nvSpPr>
            <p:cNvPr id="15" name="Tekstiruutu 14">
              <a:extLst>
                <a:ext uri="{FF2B5EF4-FFF2-40B4-BE49-F238E27FC236}">
                  <a16:creationId xmlns:a16="http://schemas.microsoft.com/office/drawing/2014/main" id="{D9D3FA33-8FDD-451D-B7FD-252156D4DEE1}"/>
                </a:ext>
              </a:extLst>
            </p:cNvPr>
            <p:cNvSpPr txBox="1"/>
            <p:nvPr/>
          </p:nvSpPr>
          <p:spPr>
            <a:xfrm>
              <a:off x="5813006" y="4433721"/>
              <a:ext cx="4723943" cy="817245"/>
            </a:xfrm>
            <a:prstGeom prst="roundRect">
              <a:avLst/>
            </a:prstGeom>
            <a:solidFill>
              <a:schemeClr val="bg2">
                <a:lumMod val="95000"/>
              </a:schemeClr>
            </a:solidFill>
            <a:ln w="28575">
              <a:solidFill>
                <a:schemeClr val="accent1"/>
              </a:solidFill>
            </a:ln>
          </p:spPr>
          <p:txBody>
            <a:bodyPr wrap="square" rtlCol="0">
              <a:spAutoFit/>
            </a:bodyPr>
            <a:lstStyle>
              <a:defPPr>
                <a:defRPr lang="fi-FI"/>
              </a:defPPr>
              <a:lvl1pPr>
                <a:defRPr sz="1400" b="1">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i-FI" b="0"/>
                <a:t>Keskusteluiden keskeiset sisällöt dokumentoidaan </a:t>
              </a:r>
              <a:r>
                <a:rPr lang="fi-FI" b="0" err="1"/>
                <a:t>Teamsiin</a:t>
              </a:r>
              <a:r>
                <a:rPr lang="fi-FI" b="0"/>
                <a:t> ja sinne voi keskusteluiden välillä kirjoittaa huomioita.</a:t>
              </a:r>
            </a:p>
          </p:txBody>
        </p:sp>
        <p:sp>
          <p:nvSpPr>
            <p:cNvPr id="17" name="Tekstiruutu 16">
              <a:extLst>
                <a:ext uri="{FF2B5EF4-FFF2-40B4-BE49-F238E27FC236}">
                  <a16:creationId xmlns:a16="http://schemas.microsoft.com/office/drawing/2014/main" id="{9BC25A2A-2970-441E-BD18-1105E2D3C9C5}"/>
                </a:ext>
              </a:extLst>
            </p:cNvPr>
            <p:cNvSpPr txBox="1"/>
            <p:nvPr/>
          </p:nvSpPr>
          <p:spPr>
            <a:xfrm>
              <a:off x="5809815" y="2368935"/>
              <a:ext cx="4723943" cy="1055608"/>
            </a:xfrm>
            <a:prstGeom prst="roundRect">
              <a:avLst/>
            </a:prstGeom>
            <a:solidFill>
              <a:schemeClr val="bg2">
                <a:lumMod val="95000"/>
              </a:schemeClr>
            </a:solidFill>
            <a:ln w="28575">
              <a:solidFill>
                <a:schemeClr val="accent1"/>
              </a:solidFill>
            </a:ln>
          </p:spPr>
          <p:txBody>
            <a:bodyPr wrap="square" rtlCol="0">
              <a:spAutoFit/>
            </a:bodyPr>
            <a:lstStyle>
              <a:defPPr>
                <a:defRPr lang="fi-FI"/>
              </a:defPPr>
              <a:lvl1pPr>
                <a:defRPr sz="1400" b="1">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fi-FI" b="0"/>
                <a:t>Keskusteluteemojen/kysymysten avulla autetaan </a:t>
              </a:r>
              <a:r>
                <a:rPr lang="fi-FI"/>
                <a:t>yhteisöä keskustelemaan oikeista asioista</a:t>
              </a:r>
              <a:r>
                <a:rPr lang="fi-FI" b="0"/>
                <a:t>. Mittari- ja palautetietoa hyödynnetään nykytilan analyysissa. Tulevan suunnittelussa hyödynnetään ennakointitietoa.  </a:t>
              </a:r>
            </a:p>
          </p:txBody>
        </p:sp>
        <p:sp>
          <p:nvSpPr>
            <p:cNvPr id="26" name="Puhekupla: Suorakulmio, kulmat pyöristettu 25">
              <a:extLst>
                <a:ext uri="{FF2B5EF4-FFF2-40B4-BE49-F238E27FC236}">
                  <a16:creationId xmlns:a16="http://schemas.microsoft.com/office/drawing/2014/main" id="{B58C00D2-F17E-4B52-B03D-8A1C11CB80E6}"/>
                </a:ext>
              </a:extLst>
            </p:cNvPr>
            <p:cNvSpPr/>
            <p:nvPr/>
          </p:nvSpPr>
          <p:spPr>
            <a:xfrm>
              <a:off x="77990" y="1254004"/>
              <a:ext cx="1251018" cy="391995"/>
            </a:xfrm>
            <a:prstGeom prst="wedgeRoundRectCallout">
              <a:avLst>
                <a:gd name="adj1" fmla="val 75147"/>
                <a:gd name="adj2" fmla="val 507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Mikä?</a:t>
              </a:r>
            </a:p>
          </p:txBody>
        </p:sp>
        <p:sp>
          <p:nvSpPr>
            <p:cNvPr id="27" name="Puhekupla: Suorakulmio, kulmat pyöristettu 26">
              <a:extLst>
                <a:ext uri="{FF2B5EF4-FFF2-40B4-BE49-F238E27FC236}">
                  <a16:creationId xmlns:a16="http://schemas.microsoft.com/office/drawing/2014/main" id="{30B3D8E8-EBDF-4EA1-A09C-45E538F6CE98}"/>
                </a:ext>
              </a:extLst>
            </p:cNvPr>
            <p:cNvSpPr/>
            <p:nvPr/>
          </p:nvSpPr>
          <p:spPr>
            <a:xfrm>
              <a:off x="77990" y="2570345"/>
              <a:ext cx="1251018" cy="391995"/>
            </a:xfrm>
            <a:prstGeom prst="wedgeRoundRectCallout">
              <a:avLst>
                <a:gd name="adj1" fmla="val 75147"/>
                <a:gd name="adj2" fmla="val 507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t>Mihin tarvitaan?</a:t>
              </a:r>
            </a:p>
          </p:txBody>
        </p:sp>
        <p:sp>
          <p:nvSpPr>
            <p:cNvPr id="28" name="Puhekupla: Suorakulmio, kulmat pyöristettu 27">
              <a:extLst>
                <a:ext uri="{FF2B5EF4-FFF2-40B4-BE49-F238E27FC236}">
                  <a16:creationId xmlns:a16="http://schemas.microsoft.com/office/drawing/2014/main" id="{CEFB4457-4916-4375-87F1-672050801020}"/>
                </a:ext>
              </a:extLst>
            </p:cNvPr>
            <p:cNvSpPr/>
            <p:nvPr/>
          </p:nvSpPr>
          <p:spPr>
            <a:xfrm>
              <a:off x="9793" y="4414728"/>
              <a:ext cx="1251018" cy="391995"/>
            </a:xfrm>
            <a:prstGeom prst="wedgeRoundRectCallout">
              <a:avLst>
                <a:gd name="adj1" fmla="val 75147"/>
                <a:gd name="adj2" fmla="val 507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t>Ketkä osallistuvat?</a:t>
              </a:r>
            </a:p>
          </p:txBody>
        </p:sp>
        <p:sp>
          <p:nvSpPr>
            <p:cNvPr id="29" name="Puhekupla: Suorakulmio, kulmat pyöristettu 28">
              <a:extLst>
                <a:ext uri="{FF2B5EF4-FFF2-40B4-BE49-F238E27FC236}">
                  <a16:creationId xmlns:a16="http://schemas.microsoft.com/office/drawing/2014/main" id="{68356960-955A-4B84-AF14-D134F9A76589}"/>
                </a:ext>
              </a:extLst>
            </p:cNvPr>
            <p:cNvSpPr/>
            <p:nvPr/>
          </p:nvSpPr>
          <p:spPr>
            <a:xfrm>
              <a:off x="10733393" y="1252036"/>
              <a:ext cx="1251018" cy="391995"/>
            </a:xfrm>
            <a:prstGeom prst="wedgeRoundRectCallout">
              <a:avLst>
                <a:gd name="adj1" fmla="val -75468"/>
                <a:gd name="adj2" fmla="val 554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Miksi?</a:t>
              </a:r>
            </a:p>
          </p:txBody>
        </p:sp>
        <p:sp>
          <p:nvSpPr>
            <p:cNvPr id="30" name="Puhekupla: Suorakulmio, kulmat pyöristettu 29">
              <a:extLst>
                <a:ext uri="{FF2B5EF4-FFF2-40B4-BE49-F238E27FC236}">
                  <a16:creationId xmlns:a16="http://schemas.microsoft.com/office/drawing/2014/main" id="{FDDAADDD-7F7A-462C-8987-C810DE524F85}"/>
                </a:ext>
              </a:extLst>
            </p:cNvPr>
            <p:cNvSpPr/>
            <p:nvPr/>
          </p:nvSpPr>
          <p:spPr>
            <a:xfrm>
              <a:off x="10695692" y="2317955"/>
              <a:ext cx="1251018" cy="391995"/>
            </a:xfrm>
            <a:prstGeom prst="wedgeRoundRectCallout">
              <a:avLst>
                <a:gd name="adj1" fmla="val -75468"/>
                <a:gd name="adj2" fmla="val 554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Miten?</a:t>
              </a:r>
            </a:p>
          </p:txBody>
        </p:sp>
        <p:sp>
          <p:nvSpPr>
            <p:cNvPr id="31" name="Puhekupla: Suorakulmio, kulmat pyöristettu 30">
              <a:extLst>
                <a:ext uri="{FF2B5EF4-FFF2-40B4-BE49-F238E27FC236}">
                  <a16:creationId xmlns:a16="http://schemas.microsoft.com/office/drawing/2014/main" id="{7D5C27EF-590D-490A-BB39-73382DADFDD5}"/>
                </a:ext>
              </a:extLst>
            </p:cNvPr>
            <p:cNvSpPr/>
            <p:nvPr/>
          </p:nvSpPr>
          <p:spPr>
            <a:xfrm>
              <a:off x="10616716" y="3530479"/>
              <a:ext cx="1329994" cy="427735"/>
            </a:xfrm>
            <a:prstGeom prst="wedgeRoundRectCallout">
              <a:avLst>
                <a:gd name="adj1" fmla="val -75468"/>
                <a:gd name="adj2" fmla="val 554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1200"/>
                <a:t>Mihin tietoa hyödynnetään?</a:t>
              </a:r>
            </a:p>
          </p:txBody>
        </p:sp>
        <p:sp>
          <p:nvSpPr>
            <p:cNvPr id="32" name="Puhekupla: Suorakulmio, kulmat pyöristettu 31">
              <a:extLst>
                <a:ext uri="{FF2B5EF4-FFF2-40B4-BE49-F238E27FC236}">
                  <a16:creationId xmlns:a16="http://schemas.microsoft.com/office/drawing/2014/main" id="{24F98EDE-8106-4EF3-878C-ED3709AFE3C5}"/>
                </a:ext>
              </a:extLst>
            </p:cNvPr>
            <p:cNvSpPr/>
            <p:nvPr/>
          </p:nvSpPr>
          <p:spPr>
            <a:xfrm>
              <a:off x="10695692" y="5262131"/>
              <a:ext cx="1251018" cy="391995"/>
            </a:xfrm>
            <a:prstGeom prst="wedgeRoundRectCallout">
              <a:avLst>
                <a:gd name="adj1" fmla="val -75468"/>
                <a:gd name="adj2" fmla="val 554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Aikataulu?</a:t>
              </a:r>
            </a:p>
          </p:txBody>
        </p:sp>
        <p:sp>
          <p:nvSpPr>
            <p:cNvPr id="33" name="Puhekupla: Suorakulmio, kulmat pyöristettu 32">
              <a:extLst>
                <a:ext uri="{FF2B5EF4-FFF2-40B4-BE49-F238E27FC236}">
                  <a16:creationId xmlns:a16="http://schemas.microsoft.com/office/drawing/2014/main" id="{F731252B-BD60-4433-89AB-7E6723DACA09}"/>
                </a:ext>
              </a:extLst>
            </p:cNvPr>
            <p:cNvSpPr/>
            <p:nvPr/>
          </p:nvSpPr>
          <p:spPr>
            <a:xfrm>
              <a:off x="10695692" y="4414175"/>
              <a:ext cx="1251018" cy="391995"/>
            </a:xfrm>
            <a:prstGeom prst="wedgeRoundRectCallout">
              <a:avLst>
                <a:gd name="adj1" fmla="val -75468"/>
                <a:gd name="adj2" fmla="val 554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a:t>Dokumentointi?</a:t>
              </a:r>
            </a:p>
          </p:txBody>
        </p:sp>
      </p:grpSp>
    </p:spTree>
    <p:extLst>
      <p:ext uri="{BB962C8B-B14F-4D97-AF65-F5344CB8AC3E}">
        <p14:creationId xmlns:p14="http://schemas.microsoft.com/office/powerpoint/2010/main" val="383984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8" r="108"/>
          <a:stretch>
            <a:fillRect/>
          </a:stretch>
        </p:blipFill>
        <p:spPr/>
      </p:pic>
      <p:sp>
        <p:nvSpPr>
          <p:cNvPr id="3" name="Otsikko 2"/>
          <p:cNvSpPr>
            <a:spLocks noGrp="1"/>
          </p:cNvSpPr>
          <p:nvPr>
            <p:ph type="ctrTitle"/>
          </p:nvPr>
        </p:nvSpPr>
        <p:spPr>
          <a:xfrm>
            <a:off x="1304544" y="3592035"/>
            <a:ext cx="9144000" cy="917513"/>
          </a:xfrm>
        </p:spPr>
        <p:txBody>
          <a:bodyPr/>
          <a:lstStyle/>
          <a:p>
            <a:r>
              <a:rPr lang="fi-FI" dirty="0"/>
              <a:t>Keskusteluiden järjestäminen</a:t>
            </a:r>
          </a:p>
        </p:txBody>
      </p:sp>
      <p:sp>
        <p:nvSpPr>
          <p:cNvPr id="5"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9</a:t>
            </a:fld>
            <a:endParaRPr lang="fi-FI" dirty="0"/>
          </a:p>
        </p:txBody>
      </p:sp>
    </p:spTree>
    <p:extLst>
      <p:ext uri="{BB962C8B-B14F-4D97-AF65-F5344CB8AC3E}">
        <p14:creationId xmlns:p14="http://schemas.microsoft.com/office/powerpoint/2010/main" val="519903708"/>
      </p:ext>
    </p:extLst>
  </p:cSld>
  <p:clrMapOvr>
    <a:masterClrMapping/>
  </p:clrMapOvr>
</p:sld>
</file>

<file path=ppt/theme/theme1.xml><?xml version="1.0" encoding="utf-8"?>
<a:theme xmlns:a="http://schemas.openxmlformats.org/drawingml/2006/main" name="Office-teema">
  <a:themeElements>
    <a:clrScheme name="Salpaus 2">
      <a:dk1>
        <a:srgbClr val="000000"/>
      </a:dk1>
      <a:lt1>
        <a:srgbClr val="FFFFFF"/>
      </a:lt1>
      <a:dk2>
        <a:srgbClr val="004987"/>
      </a:dk2>
      <a:lt2>
        <a:srgbClr val="FFFFFF"/>
      </a:lt2>
      <a:accent1>
        <a:srgbClr val="E84E0F"/>
      </a:accent1>
      <a:accent2>
        <a:srgbClr val="004987"/>
      </a:accent2>
      <a:accent3>
        <a:srgbClr val="EF7D00"/>
      </a:accent3>
      <a:accent4>
        <a:srgbClr val="FBBA00"/>
      </a:accent4>
      <a:accent5>
        <a:srgbClr val="FDEB18"/>
      </a:accent5>
      <a:accent6>
        <a:srgbClr val="575756"/>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paus-ppt-pohja-välidiat.pptx" id="{B46458A9-C417-4C41-BB9E-34A59B62F139}" vid="{A648325C-C978-4B2F-A4FA-8D319E68371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6E478905960CF74E8E5F66F5EE5517A4" ma:contentTypeVersion="15" ma:contentTypeDescription="Luo uusi asiakirja." ma:contentTypeScope="" ma:versionID="fecf187eab22bf6903f5c00c9d653b18">
  <xsd:schema xmlns:xsd="http://www.w3.org/2001/XMLSchema" xmlns:xs="http://www.w3.org/2001/XMLSchema" xmlns:p="http://schemas.microsoft.com/office/2006/metadata/properties" xmlns:ns3="7e8958a2-d5cc-4e1b-8a07-34d9c0ed60a8" xmlns:ns4="08d80a84-d37b-4112-9bb1-8012127a037c" targetNamespace="http://schemas.microsoft.com/office/2006/metadata/properties" ma:root="true" ma:fieldsID="3da46df7cc376a436389b9d43d9d9abd" ns3:_="" ns4:_="">
    <xsd:import namespace="7e8958a2-d5cc-4e1b-8a07-34d9c0ed60a8"/>
    <xsd:import namespace="08d80a84-d37b-4112-9bb1-8012127a037c"/>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958a2-d5cc-4e1b-8a07-34d9c0ed60a8"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Jakamisvihjeen hajautus" ma:internalName="SharingHintHash" ma:readOnly="true">
      <xsd:simpleType>
        <xsd:restriction base="dms:Text"/>
      </xsd:simpleType>
    </xsd:element>
    <xsd:element name="SharedWithDetails" ma:index="10" nillable="true" ma:displayName="Jakamisen tiedot" ma:description="" ma:internalName="SharedWithDetails" ma:readOnly="true">
      <xsd:simpleType>
        <xsd:restriction base="dms:Note">
          <xsd:maxLength value="255"/>
        </xsd:restriction>
      </xsd:simpleType>
    </xsd:element>
    <xsd:element name="LastSharedByUser" ma:index="11" nillable="true" ma:displayName="Käyttäjä jakanut viimeksi" ma:description="" ma:internalName="LastSharedByUser" ma:readOnly="true">
      <xsd:simpleType>
        <xsd:restriction base="dms:Note">
          <xsd:maxLength value="255"/>
        </xsd:restriction>
      </xsd:simpleType>
    </xsd:element>
    <xsd:element name="LastSharedByTime" ma:index="12"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8d80a84-d37b-4112-9bb1-8012127a037c"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F43AC0-4D81-4798-8236-FC2A1A7D8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958a2-d5cc-4e1b-8a07-34d9c0ed60a8"/>
    <ds:schemaRef ds:uri="08d80a84-d37b-4112-9bb1-8012127a03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A6724C-2AD8-430A-B45B-ED4067DA818B}">
  <ds:schemaRefs>
    <ds:schemaRef ds:uri="http://schemas.microsoft.com/sharepoint/v3/contenttype/forms"/>
  </ds:schemaRefs>
</ds:datastoreItem>
</file>

<file path=customXml/itemProps3.xml><?xml version="1.0" encoding="utf-8"?>
<ds:datastoreItem xmlns:ds="http://schemas.openxmlformats.org/officeDocument/2006/customXml" ds:itemID="{692DAB01-7604-488A-8502-E71E034E6B8D}">
  <ds:schemaRefs>
    <ds:schemaRef ds:uri="http://purl.org/dc/terms/"/>
    <ds:schemaRef ds:uri="http://schemas.microsoft.com/office/2006/metadata/properties"/>
    <ds:schemaRef ds:uri="http://schemas.microsoft.com/office/2006/documentManagement/types"/>
    <ds:schemaRef ds:uri="http://purl.org/dc/elements/1.1/"/>
    <ds:schemaRef ds:uri="http://www.w3.org/XML/1998/namespace"/>
    <ds:schemaRef ds:uri="http://purl.org/dc/dcmitype/"/>
    <ds:schemaRef ds:uri="http://schemas.openxmlformats.org/package/2006/metadata/core-properties"/>
    <ds:schemaRef ds:uri="http://schemas.microsoft.com/office/infopath/2007/PartnerControls"/>
    <ds:schemaRef ds:uri="08d80a84-d37b-4112-9bb1-8012127a037c"/>
    <ds:schemaRef ds:uri="7e8958a2-d5cc-4e1b-8a07-34d9c0ed60a8"/>
  </ds:schemaRefs>
</ds:datastoreItem>
</file>

<file path=docProps/app.xml><?xml version="1.0" encoding="utf-8"?>
<Properties xmlns="http://schemas.openxmlformats.org/officeDocument/2006/extended-properties" xmlns:vt="http://schemas.openxmlformats.org/officeDocument/2006/docPropsVTypes">
  <Template>Salpaus-ppt-pohja-välidiat</Template>
  <TotalTime>6449</TotalTime>
  <Words>1927</Words>
  <Application>Microsoft Office PowerPoint</Application>
  <PresentationFormat>Laajakuva</PresentationFormat>
  <Paragraphs>254</Paragraphs>
  <Slides>26</Slides>
  <Notes>5</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26</vt:i4>
      </vt:variant>
    </vt:vector>
  </HeadingPairs>
  <TitlesOfParts>
    <vt:vector size="30" baseType="lpstr">
      <vt:lpstr>Arial</vt:lpstr>
      <vt:lpstr>Bookman Old Style</vt:lpstr>
      <vt:lpstr>Calibri</vt:lpstr>
      <vt:lpstr>Office-teema</vt:lpstr>
      <vt:lpstr>TAHTO –keskustelut​ Keskustelua: Tavoitteista, Hyvinvoinnista, Toiminnasta ja Osaamisesta  Ohjeet esihenkilöille​   Vertaansa vailla – hanke 2021 Koulutuskeskus Salpaus </vt:lpstr>
      <vt:lpstr>Sisällys</vt:lpstr>
      <vt:lpstr>Kohti haluttua tulevaisuutta</vt:lpstr>
      <vt:lpstr>Kohti haluttua tulevaisuutta</vt:lpstr>
      <vt:lpstr>TAHTO –keskustelut, arjen työkalu</vt:lpstr>
      <vt:lpstr>TAHTO –keskusteluiden tavoitteena edistää</vt:lpstr>
      <vt:lpstr>Miten TAHTO keskustelu eroavat arjen muista keskusteluista?</vt:lpstr>
      <vt:lpstr>TAHTO –keskustelut pähkinänkuoressa Keskustelua: Tavoitteista, Hyvinvoinnista, Toiminnasta ja Osaamisesta </vt:lpstr>
      <vt:lpstr>Keskusteluiden järjestäminen</vt:lpstr>
      <vt:lpstr>Keskustelutilanteen suunnittelu</vt:lpstr>
      <vt:lpstr>PowerPoint-esitys</vt:lpstr>
      <vt:lpstr>Keskustelusisällöt</vt:lpstr>
      <vt:lpstr>PowerPoint-esitys</vt:lpstr>
      <vt:lpstr>Keskusteluaiheet syksy 2021</vt:lpstr>
      <vt:lpstr>Keskustelun sisältö työyhteisön tarpeen mukaan</vt:lpstr>
      <vt:lpstr>Mittari- ja palautetiedon hyödyntäminen</vt:lpstr>
      <vt:lpstr>TAHTO-keskustelutilaisuus  </vt:lpstr>
      <vt:lpstr>Dialogi   Hyvä kerrata dialogin perusperiaatteet keskustelun aluksi</vt:lpstr>
      <vt:lpstr>Miksi TAHTO-keskustelut?</vt:lpstr>
      <vt:lpstr>TAHTO -keskustelun aloittaminen </vt:lpstr>
      <vt:lpstr>Keskustelun dokumentointi</vt:lpstr>
      <vt:lpstr>Tukea ja vinkkejä keskusteluihin</vt:lpstr>
      <vt:lpstr>Vinkit keskusteluun osallistamiseen</vt:lpstr>
      <vt:lpstr>Digivälineet keskustelun tukena live/etänä</vt:lpstr>
      <vt:lpstr>Jos tiimi tarvitsee lisätukea keskustelun käynnistymiseen</vt:lpstr>
      <vt:lpstr>PowerPoint-esitys</vt:lpstr>
    </vt:vector>
  </TitlesOfParts>
  <Company>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Erika Penttilä</dc:creator>
  <cp:keywords>esitys; ppt-pohja; Salpaus</cp:keywords>
  <cp:lastModifiedBy>Erika Penttilä</cp:lastModifiedBy>
  <cp:revision>79</cp:revision>
  <dcterms:created xsi:type="dcterms:W3CDTF">2021-09-16T10:32:55Z</dcterms:created>
  <dcterms:modified xsi:type="dcterms:W3CDTF">2022-12-02T09:56:04Z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0x0101006E478905960CF74E8E5F66F5EE5517A4</vt:lpwstr>
  </property>
  <property fmtid="{D5CDD505-2E9C-101B-9397-08002B2CF9AE}" pid="3" name="DokumenttityyppiSALPAUS">
    <vt:lpwstr>8;#Esitysmateriaali|7318d6ca-48bf-44e4-9256-dd53f3ada1e4</vt:lpwstr>
  </property>
  <property fmtid="{D5CDD505-2E9C-101B-9397-08002B2CF9AE}" pid="4" name="DokumentinaihealueSALPAUS">
    <vt:lpwstr>14;#Viestintä ja markkinointi|b1e14c6c-1293-4f46-8c20-d76b13612ce9;#57;#Opintojen suunnittelu ja ohjaus|9b0d6e73-431b-4b73-8d2b-91e1f2fcc907</vt:lpwstr>
  </property>
  <property fmtid="{D5CDD505-2E9C-101B-9397-08002B2CF9AE}" pid="5" name="TaxKeyword">
    <vt:lpwstr>27;#Salpaus|87a60bf2-d5dd-4989-bb34-0429164bde9e;#620;#ppt-pohja|ec7414fc-f5ac-49d2-8339-ba44e041169d;#386;#esitys|b1cba3ca-1117-40e9-8adf-e756df834d61</vt:lpwstr>
  </property>
</Properties>
</file>