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8"/>
  </p:notesMasterIdLst>
  <p:sldIdLst>
    <p:sldId id="337" r:id="rId5"/>
    <p:sldId id="343" r:id="rId6"/>
    <p:sldId id="262" r:id="rId7"/>
    <p:sldId id="1220" r:id="rId8"/>
    <p:sldId id="470" r:id="rId9"/>
    <p:sldId id="459" r:id="rId10"/>
    <p:sldId id="619" r:id="rId11"/>
    <p:sldId id="997" r:id="rId12"/>
    <p:sldId id="716" r:id="rId13"/>
    <p:sldId id="760" r:id="rId14"/>
    <p:sldId id="694" r:id="rId15"/>
    <p:sldId id="1214" r:id="rId16"/>
    <p:sldId id="998" r:id="rId17"/>
    <p:sldId id="1215" r:id="rId18"/>
    <p:sldId id="999" r:id="rId19"/>
    <p:sldId id="1209" r:id="rId20"/>
    <p:sldId id="1210" r:id="rId21"/>
    <p:sldId id="775" r:id="rId22"/>
    <p:sldId id="404" r:id="rId23"/>
    <p:sldId id="1212" r:id="rId24"/>
    <p:sldId id="1213" r:id="rId25"/>
    <p:sldId id="1216" r:id="rId26"/>
    <p:sldId id="1217" r:id="rId27"/>
    <p:sldId id="1218" r:id="rId28"/>
    <p:sldId id="788" r:id="rId29"/>
    <p:sldId id="995" r:id="rId30"/>
    <p:sldId id="1211" r:id="rId31"/>
    <p:sldId id="784" r:id="rId32"/>
    <p:sldId id="664" r:id="rId33"/>
    <p:sldId id="665" r:id="rId34"/>
    <p:sldId id="1221" r:id="rId35"/>
    <p:sldId id="789" r:id="rId36"/>
    <p:sldId id="460"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15DAA7-B66C-276D-850D-A3FBB8F72319}" name="Levola Maria" initials="LM" userId="S::maria.levola@innolink.fi::3016e6d2-da5d-41f2-a9d4-f975712003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2B7"/>
    <a:srgbClr val="2C1A46"/>
    <a:srgbClr val="4F2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3399D-94EC-47F8-9D8C-691927B98364}" v="5" dt="2024-02-12T08:48:20.85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CDB31-4CE9-854A-9E56-4572DE0E105C}" type="datetimeFigureOut">
              <a:rPr lang="fi-FI" smtClean="0"/>
              <a:t>22.1.2025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92492-9046-9F40-A052-0F637C4CBFEA}" type="slidenum">
              <a:rPr lang="fi-FI" smtClean="0"/>
              <a:t>‹#›</a:t>
            </a:fld>
            <a:endParaRPr lang="fi-FI"/>
          </a:p>
        </p:txBody>
      </p:sp>
    </p:spTree>
    <p:extLst>
      <p:ext uri="{BB962C8B-B14F-4D97-AF65-F5344CB8AC3E}">
        <p14:creationId xmlns:p14="http://schemas.microsoft.com/office/powerpoint/2010/main" val="393741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a:t>
            </a:fld>
            <a:endParaRPr lang="fi-FI"/>
          </a:p>
        </p:txBody>
      </p:sp>
    </p:spTree>
    <p:extLst>
      <p:ext uri="{BB962C8B-B14F-4D97-AF65-F5344CB8AC3E}">
        <p14:creationId xmlns:p14="http://schemas.microsoft.com/office/powerpoint/2010/main" val="168874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a:t>
            </a:fld>
            <a:endParaRPr lang="fi-FI"/>
          </a:p>
        </p:txBody>
      </p:sp>
    </p:spTree>
    <p:extLst>
      <p:ext uri="{BB962C8B-B14F-4D97-AF65-F5344CB8AC3E}">
        <p14:creationId xmlns:p14="http://schemas.microsoft.com/office/powerpoint/2010/main" val="149252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3</a:t>
            </a:fld>
            <a:endParaRPr lang="fi-FI"/>
          </a:p>
        </p:txBody>
      </p:sp>
    </p:spTree>
    <p:extLst>
      <p:ext uri="{BB962C8B-B14F-4D97-AF65-F5344CB8AC3E}">
        <p14:creationId xmlns:p14="http://schemas.microsoft.com/office/powerpoint/2010/main" val="1931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4</a:t>
            </a:fld>
            <a:endParaRPr lang="fi-FI"/>
          </a:p>
        </p:txBody>
      </p:sp>
    </p:spTree>
    <p:extLst>
      <p:ext uri="{BB962C8B-B14F-4D97-AF65-F5344CB8AC3E}">
        <p14:creationId xmlns:p14="http://schemas.microsoft.com/office/powerpoint/2010/main" val="335608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16</a:t>
            </a:fld>
            <a:endParaRPr lang="fi-FI"/>
          </a:p>
        </p:txBody>
      </p:sp>
    </p:spTree>
    <p:extLst>
      <p:ext uri="{BB962C8B-B14F-4D97-AF65-F5344CB8AC3E}">
        <p14:creationId xmlns:p14="http://schemas.microsoft.com/office/powerpoint/2010/main" val="23430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17</a:t>
            </a:fld>
            <a:endParaRPr lang="fi-FI"/>
          </a:p>
        </p:txBody>
      </p:sp>
    </p:spTree>
    <p:extLst>
      <p:ext uri="{BB962C8B-B14F-4D97-AF65-F5344CB8AC3E}">
        <p14:creationId xmlns:p14="http://schemas.microsoft.com/office/powerpoint/2010/main" val="22004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26</a:t>
            </a:fld>
            <a:endParaRPr lang="fi-FI"/>
          </a:p>
        </p:txBody>
      </p:sp>
    </p:spTree>
    <p:extLst>
      <p:ext uri="{BB962C8B-B14F-4D97-AF65-F5344CB8AC3E}">
        <p14:creationId xmlns:p14="http://schemas.microsoft.com/office/powerpoint/2010/main" val="43161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27</a:t>
            </a:fld>
            <a:endParaRPr lang="fi-FI"/>
          </a:p>
        </p:txBody>
      </p:sp>
    </p:spTree>
    <p:extLst>
      <p:ext uri="{BB962C8B-B14F-4D97-AF65-F5344CB8AC3E}">
        <p14:creationId xmlns:p14="http://schemas.microsoft.com/office/powerpoint/2010/main" val="339408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02A1489-44D8-ED40-950B-9AC40E9C4E08}"/>
              </a:ext>
            </a:extLst>
          </p:cNvPr>
          <p:cNvSpPr/>
          <p:nvPr userDrawn="1"/>
        </p:nvSpPr>
        <p:spPr>
          <a:xfrm>
            <a:off x="0" y="0"/>
            <a:ext cx="9144000" cy="514575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B2006AFF-3882-6843-AD70-13F15F0DB17D}"/>
              </a:ext>
            </a:extLst>
          </p:cNvPr>
          <p:cNvPicPr>
            <a:picLocks noChangeAspect="1"/>
          </p:cNvPicPr>
          <p:nvPr userDrawn="1"/>
        </p:nvPicPr>
        <p:blipFill>
          <a:blip r:embed="rId2"/>
          <a:stretch>
            <a:fillRect/>
          </a:stretch>
        </p:blipFill>
        <p:spPr>
          <a:xfrm>
            <a:off x="7956000" y="3955500"/>
            <a:ext cx="1188000" cy="1188000"/>
          </a:xfrm>
          <a:prstGeom prst="rect">
            <a:avLst/>
          </a:prstGeom>
        </p:spPr>
      </p:pic>
      <p:sp>
        <p:nvSpPr>
          <p:cNvPr id="8" name="Title 1">
            <a:extLst>
              <a:ext uri="{FF2B5EF4-FFF2-40B4-BE49-F238E27FC236}">
                <a16:creationId xmlns:a16="http://schemas.microsoft.com/office/drawing/2014/main" id="{C81761E3-4470-974B-AEC9-DE2DB019D40D}"/>
              </a:ext>
            </a:extLst>
          </p:cNvPr>
          <p:cNvSpPr>
            <a:spLocks noGrp="1"/>
          </p:cNvSpPr>
          <p:nvPr>
            <p:ph type="ctrTitle"/>
          </p:nvPr>
        </p:nvSpPr>
        <p:spPr>
          <a:xfrm>
            <a:off x="1188000" y="3128787"/>
            <a:ext cx="6768000" cy="987315"/>
          </a:xfrm>
          <a:effectLst>
            <a:outerShdw blurRad="76200" dist="76200" dir="2700000" algn="tl" rotWithShape="0">
              <a:prstClr val="black">
                <a:alpha val="15000"/>
              </a:prstClr>
            </a:outerShdw>
          </a:effectLst>
        </p:spPr>
        <p:txBody>
          <a:bodyPr anchor="b"/>
          <a:lstStyle>
            <a:lvl1pPr algn="ctr">
              <a:lnSpc>
                <a:spcPct val="100000"/>
              </a:lnSpc>
              <a:defRPr sz="2000">
                <a:solidFill>
                  <a:schemeClr val="bg1"/>
                </a:solidFill>
                <a:latin typeface="Source Sans Pro" panose="020B0503030403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9" name="Content Placeholder 2">
            <a:extLst>
              <a:ext uri="{FF2B5EF4-FFF2-40B4-BE49-F238E27FC236}">
                <a16:creationId xmlns:a16="http://schemas.microsoft.com/office/drawing/2014/main" id="{DC8A3C8B-2952-6741-9D97-E19DDF5190EC}"/>
              </a:ext>
            </a:extLst>
          </p:cNvPr>
          <p:cNvSpPr>
            <a:spLocks noGrp="1"/>
          </p:cNvSpPr>
          <p:nvPr>
            <p:ph sz="half" idx="1"/>
          </p:nvPr>
        </p:nvSpPr>
        <p:spPr>
          <a:xfrm>
            <a:off x="1188000" y="4130651"/>
            <a:ext cx="6768000" cy="563549"/>
          </a:xfrm>
          <a:effectLst>
            <a:outerShdw blurRad="63500" dist="38100" dir="2700000" algn="tl" rotWithShape="0">
              <a:prstClr val="black">
                <a:alpha val="15000"/>
              </a:prstClr>
            </a:outerShdw>
          </a:effectLst>
        </p:spPr>
        <p:txBody>
          <a:bodyPr anchor="t"/>
          <a:lstStyle>
            <a:lvl1pPr algn="ctr">
              <a:buFontTx/>
              <a:buNone/>
              <a:defRPr sz="900" b="0" i="0">
                <a:solidFill>
                  <a:schemeClr val="bg1"/>
                </a:solidFill>
                <a:latin typeface="Source Sans Pro" panose="020B0503030403020204" pitchFamily="34" charset="0"/>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333490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Kaksi sisältökohdett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64EC390-1D34-0242-9227-DAC55CD7F289}"/>
              </a:ext>
            </a:extLst>
          </p:cNvPr>
          <p:cNvSpPr/>
          <p:nvPr userDrawn="1"/>
        </p:nvSpPr>
        <p:spPr>
          <a:xfrm>
            <a:off x="922215" y="0"/>
            <a:ext cx="8221784" cy="5143500"/>
          </a:xfrm>
          <a:prstGeom prst="rect">
            <a:avLst/>
          </a:prstGeom>
          <a:gradFill flip="none" rotWithShape="1">
            <a:gsLst>
              <a:gs pos="0">
                <a:schemeClr val="tx1"/>
              </a:gs>
              <a:gs pos="100000">
                <a:schemeClr val="tx1">
                  <a:lumMod val="80000"/>
                  <a:lumOff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1436CAF4-EF68-5A48-8263-58106AB5B67C}"/>
              </a:ext>
            </a:extLst>
          </p:cNvPr>
          <p:cNvPicPr>
            <a:picLocks noChangeAspect="1"/>
          </p:cNvPicPr>
          <p:nvPr userDrawn="1"/>
        </p:nvPicPr>
        <p:blipFill>
          <a:blip r:embed="rId2"/>
          <a:stretch>
            <a:fillRect/>
          </a:stretch>
        </p:blipFill>
        <p:spPr>
          <a:xfrm>
            <a:off x="349686" y="0"/>
            <a:ext cx="4570646" cy="5143500"/>
          </a:xfrm>
          <a:prstGeom prst="rect">
            <a:avLst/>
          </a:prstGeom>
        </p:spPr>
      </p:pic>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3"/>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32230977-6DEA-CC41-9DE1-E65CF89F3395}"/>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itle 1">
            <a:extLst>
              <a:ext uri="{FF2B5EF4-FFF2-40B4-BE49-F238E27FC236}">
                <a16:creationId xmlns:a16="http://schemas.microsoft.com/office/drawing/2014/main" id="{6B82CFF5-B888-5C45-B434-E92567433836}"/>
              </a:ext>
            </a:extLst>
          </p:cNvPr>
          <p:cNvSpPr>
            <a:spLocks noGrp="1"/>
          </p:cNvSpPr>
          <p:nvPr>
            <p:ph type="title"/>
          </p:nvPr>
        </p:nvSpPr>
        <p:spPr>
          <a:xfrm>
            <a:off x="354330" y="2074664"/>
            <a:ext cx="3295521" cy="994172"/>
          </a:xfrm>
        </p:spPr>
        <p:txBody>
          <a:bodyPr/>
          <a:lstStyle>
            <a:lvl1pPr>
              <a:lnSpc>
                <a:spcPct val="100000"/>
              </a:lnSpc>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2" name="Content Placeholder 2">
            <a:extLst>
              <a:ext uri="{FF2B5EF4-FFF2-40B4-BE49-F238E27FC236}">
                <a16:creationId xmlns:a16="http://schemas.microsoft.com/office/drawing/2014/main" id="{E03D3384-26D4-E34A-883F-5BFA8D21AA49}"/>
              </a:ext>
            </a:extLst>
          </p:cNvPr>
          <p:cNvSpPr>
            <a:spLocks noGrp="1"/>
          </p:cNvSpPr>
          <p:nvPr>
            <p:ph sz="half" idx="1"/>
          </p:nvPr>
        </p:nvSpPr>
        <p:spPr>
          <a:xfrm>
            <a:off x="349686" y="3298092"/>
            <a:ext cx="3300165" cy="1440000"/>
          </a:xfrm>
        </p:spPr>
        <p:txBody>
          <a:bodyPr/>
          <a:lstStyle>
            <a:lvl1pPr>
              <a:buFontTx/>
              <a:buNone/>
              <a:defRPr sz="900"/>
            </a:lvl1pPr>
            <a:lvl2pPr>
              <a:buNone/>
              <a:defRPr/>
            </a:lvl2pPr>
          </a:lstStyle>
          <a:p>
            <a:pPr lvl="0"/>
            <a:r>
              <a:rPr lang="fi-FI"/>
              <a:t>Muokkaa tekstin perustyylejä napsauttamalla</a:t>
            </a:r>
          </a:p>
        </p:txBody>
      </p:sp>
    </p:spTree>
    <p:extLst>
      <p:ext uri="{BB962C8B-B14F-4D97-AF65-F5344CB8AC3E}">
        <p14:creationId xmlns:p14="http://schemas.microsoft.com/office/powerpoint/2010/main" val="140995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Content Placeholder 2"/>
          <p:cNvSpPr>
            <a:spLocks noGrp="1"/>
          </p:cNvSpPr>
          <p:nvPr>
            <p:ph idx="1"/>
          </p:nvPr>
        </p:nvSpPr>
        <p:spPr>
          <a:xfrm>
            <a:off x="354330" y="1362808"/>
            <a:ext cx="7886700" cy="3269915"/>
          </a:xfrm>
        </p:spPr>
        <p:txBody>
          <a:bodyPr/>
          <a:lstStyle>
            <a:lvl1pPr>
              <a:defRPr sz="1000"/>
            </a:lvl1pPr>
            <a:lvl2pPr>
              <a:defRPr sz="1000"/>
            </a:lvl2pPr>
          </a:lstStyle>
          <a:p>
            <a:pPr lvl="0"/>
            <a:r>
              <a:rPr lang="fi-FI"/>
              <a:t>Muokkaa tekstin perustyylejä napsauttamalla</a:t>
            </a:r>
          </a:p>
          <a:p>
            <a:pPr lvl="1"/>
            <a:r>
              <a:rPr lang="fi-FI"/>
              <a:t>toinen taso</a:t>
            </a:r>
          </a:p>
        </p:txBody>
      </p:sp>
      <p:sp>
        <p:nvSpPr>
          <p:cNvPr id="5" name="Slide Number Placeholder 5">
            <a:extLst>
              <a:ext uri="{FF2B5EF4-FFF2-40B4-BE49-F238E27FC236}">
                <a16:creationId xmlns:a16="http://schemas.microsoft.com/office/drawing/2014/main" id="{1E212F5F-80B6-1047-A8E6-E51C038272A7}"/>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8D6C8D1F-3066-F545-9C8E-50A640D5C1D2}" type="slidenum">
              <a:rPr lang="fi-FI" smtClean="0"/>
              <a:pPr/>
              <a:t>‹#›</a:t>
            </a:fld>
            <a:endParaRPr lang="fi-FI"/>
          </a:p>
        </p:txBody>
      </p:sp>
    </p:spTree>
    <p:extLst>
      <p:ext uri="{BB962C8B-B14F-4D97-AF65-F5344CB8AC3E}">
        <p14:creationId xmlns:p14="http://schemas.microsoft.com/office/powerpoint/2010/main" val="167338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Kuvatekstillinen kuva">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4FF0A5B-E5A2-364A-A43F-870CBB0FD735}"/>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3DD4D48B-A81C-684B-8A3B-DBB0C15B55CC}" type="slidenum">
              <a:rPr lang="fi-FI" smtClean="0"/>
              <a:pPr/>
              <a:t>‹#›</a:t>
            </a:fld>
            <a:endParaRPr lang="fi-FI"/>
          </a:p>
        </p:txBody>
      </p:sp>
      <p:sp>
        <p:nvSpPr>
          <p:cNvPr id="9" name="Title 1">
            <a:extLst>
              <a:ext uri="{FF2B5EF4-FFF2-40B4-BE49-F238E27FC236}">
                <a16:creationId xmlns:a16="http://schemas.microsoft.com/office/drawing/2014/main" id="{F7942335-448E-E54C-B0F8-B3CEAC022E3A}"/>
              </a:ext>
            </a:extLst>
          </p:cNvPr>
          <p:cNvSpPr>
            <a:spLocks noGrp="1"/>
          </p:cNvSpPr>
          <p:nvPr>
            <p:ph type="title"/>
          </p:nvPr>
        </p:nvSpPr>
        <p:spPr>
          <a:xfrm>
            <a:off x="358625" y="342899"/>
            <a:ext cx="3136243" cy="1455926"/>
          </a:xfrm>
        </p:spPr>
        <p:txBody>
          <a:bodyPr anchor="b"/>
          <a:lstStyle>
            <a:lvl1pPr>
              <a:defRPr sz="18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Text Placeholder 3">
            <a:extLst>
              <a:ext uri="{FF2B5EF4-FFF2-40B4-BE49-F238E27FC236}">
                <a16:creationId xmlns:a16="http://schemas.microsoft.com/office/drawing/2014/main" id="{00B832C4-D28B-6847-A78B-9BA5BE6F5EAA}"/>
              </a:ext>
            </a:extLst>
          </p:cNvPr>
          <p:cNvSpPr>
            <a:spLocks noGrp="1"/>
          </p:cNvSpPr>
          <p:nvPr>
            <p:ph type="body" sz="half" idx="2"/>
          </p:nvPr>
        </p:nvSpPr>
        <p:spPr>
          <a:xfrm>
            <a:off x="358625" y="2017336"/>
            <a:ext cx="3136243" cy="2531416"/>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Content Placeholder 2">
            <a:extLst>
              <a:ext uri="{FF2B5EF4-FFF2-40B4-BE49-F238E27FC236}">
                <a16:creationId xmlns:a16="http://schemas.microsoft.com/office/drawing/2014/main" id="{70A6C52D-08AE-8E43-8D5F-3194E0F01C65}"/>
              </a:ext>
            </a:extLst>
          </p:cNvPr>
          <p:cNvSpPr>
            <a:spLocks noGrp="1"/>
          </p:cNvSpPr>
          <p:nvPr>
            <p:ph idx="10"/>
          </p:nvPr>
        </p:nvSpPr>
        <p:spPr>
          <a:xfrm>
            <a:off x="3719592" y="342901"/>
            <a:ext cx="4665313" cy="4205852"/>
          </a:xfrm>
        </p:spPr>
        <p:txBody>
          <a:bodyPr/>
          <a:lstStyle>
            <a:lvl1pPr>
              <a:defRPr sz="1000">
                <a:solidFill>
                  <a:schemeClr val="tx1"/>
                </a:solidFill>
              </a:defRPr>
            </a:lvl1pPr>
            <a:lvl2pPr>
              <a:defRPr sz="1100">
                <a:solidFill>
                  <a:schemeClr val="bg1"/>
                </a:solidFill>
              </a:defRPr>
            </a:lvl2pPr>
          </a:lstStyle>
          <a:p>
            <a:pPr lvl="0"/>
            <a:r>
              <a:rPr lang="fi-FI"/>
              <a:t>Muokkaa tekstin perustyylejä napsauttamalla</a:t>
            </a:r>
          </a:p>
        </p:txBody>
      </p:sp>
    </p:spTree>
    <p:extLst>
      <p:ext uri="{BB962C8B-B14F-4D97-AF65-F5344CB8AC3E}">
        <p14:creationId xmlns:p14="http://schemas.microsoft.com/office/powerpoint/2010/main" val="164284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50877" y="273844"/>
            <a:ext cx="7886700" cy="994172"/>
          </a:xfrm>
        </p:spPr>
        <p:txBody>
          <a:bodyPr/>
          <a:lstStyle/>
          <a:p>
            <a:r>
              <a:rPr lang="fi-FI"/>
              <a:t>Muokkaa ots. perustyyl. napsautt.</a:t>
            </a:r>
            <a:endParaRPr lang="en-US"/>
          </a:p>
        </p:txBody>
      </p:sp>
      <p:sp>
        <p:nvSpPr>
          <p:cNvPr id="3" name="Text Placeholder 2"/>
          <p:cNvSpPr>
            <a:spLocks noGrp="1"/>
          </p:cNvSpPr>
          <p:nvPr>
            <p:ph type="body" idx="1"/>
          </p:nvPr>
        </p:nvSpPr>
        <p:spPr>
          <a:xfrm>
            <a:off x="350878" y="1268016"/>
            <a:ext cx="3868340" cy="61079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350878" y="1878806"/>
            <a:ext cx="3868340" cy="2763441"/>
          </a:xfrm>
        </p:spPr>
        <p:txBody>
          <a:bodyPr/>
          <a:lstStyle>
            <a:lvl1pPr>
              <a:buFontTx/>
              <a:buNone/>
              <a:defRPr sz="1000"/>
            </a:lvl1pPr>
            <a:lvl2pPr>
              <a:buFontTx/>
              <a:buNone/>
              <a:defRPr sz="1100"/>
            </a:lvl2pPr>
          </a:lstStyle>
          <a:p>
            <a:pPr lvl="0"/>
            <a:r>
              <a:rPr lang="fi-FI"/>
              <a:t>Muokkaa tekstin perustyylejä napsauttamalla</a:t>
            </a:r>
          </a:p>
        </p:txBody>
      </p:sp>
      <p:sp>
        <p:nvSpPr>
          <p:cNvPr id="5" name="Text Placeholder 4"/>
          <p:cNvSpPr>
            <a:spLocks noGrp="1"/>
          </p:cNvSpPr>
          <p:nvPr>
            <p:ph type="body" sz="quarter" idx="3"/>
          </p:nvPr>
        </p:nvSpPr>
        <p:spPr>
          <a:xfrm>
            <a:off x="4350186" y="1268016"/>
            <a:ext cx="3887391" cy="61079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350186" y="1878806"/>
            <a:ext cx="3887391" cy="2763441"/>
          </a:xfrm>
        </p:spPr>
        <p:txBody>
          <a:bodyPr/>
          <a:lstStyle>
            <a:lvl1pPr>
              <a:buFontTx/>
              <a:buNone/>
              <a:defRPr sz="1000"/>
            </a:lvl1pPr>
            <a:lvl2pPr>
              <a:buFontTx/>
              <a:buNone/>
              <a:defRPr sz="1100"/>
            </a:lvl2pPr>
          </a:lstStyle>
          <a:p>
            <a:pPr lvl="0"/>
            <a:r>
              <a:rPr lang="fi-FI"/>
              <a:t>Muokkaa tekstin perustyylejä napsauttamalla</a:t>
            </a:r>
          </a:p>
        </p:txBody>
      </p:sp>
      <p:sp>
        <p:nvSpPr>
          <p:cNvPr id="8" name="Slide Number Placeholder 5">
            <a:extLst>
              <a:ext uri="{FF2B5EF4-FFF2-40B4-BE49-F238E27FC236}">
                <a16:creationId xmlns:a16="http://schemas.microsoft.com/office/drawing/2014/main" id="{FF2BC8D2-C0AB-7341-A5BE-DA640DC99E61}"/>
              </a:ext>
            </a:extLst>
          </p:cNvPr>
          <p:cNvSpPr>
            <a:spLocks noGrp="1"/>
          </p:cNvSpPr>
          <p:nvPr>
            <p:ph type="sldNum" sz="quarter" idx="10"/>
          </p:nvPr>
        </p:nvSpPr>
        <p:spPr>
          <a:xfrm>
            <a:off x="354330" y="4767263"/>
            <a:ext cx="374090" cy="273844"/>
          </a:xfrm>
          <a:prstGeom prst="rect">
            <a:avLst/>
          </a:prstGeom>
        </p:spPr>
        <p:txBody>
          <a:bodyPr anchor="b"/>
          <a:lstStyle>
            <a:lvl1pPr algn="l">
              <a:defRPr sz="600"/>
            </a:lvl1pPr>
          </a:lstStyle>
          <a:p>
            <a:fld id="{6A9F54F1-4149-7546-9DF6-966D22695698}" type="slidenum">
              <a:rPr lang="fi-FI" smtClean="0"/>
              <a:pPr/>
              <a:t>‹#›</a:t>
            </a:fld>
            <a:endParaRPr lang="fi-FI"/>
          </a:p>
        </p:txBody>
      </p:sp>
    </p:spTree>
    <p:extLst>
      <p:ext uri="{BB962C8B-B14F-4D97-AF65-F5344CB8AC3E}">
        <p14:creationId xmlns:p14="http://schemas.microsoft.com/office/powerpoint/2010/main" val="257803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0398B77-3AF2-5B43-BD84-85F34DFF06D1}"/>
              </a:ext>
            </a:extLst>
          </p:cNvPr>
          <p:cNvPicPr>
            <a:picLocks noChangeAspect="1"/>
          </p:cNvPicPr>
          <p:nvPr userDrawn="1"/>
        </p:nvPicPr>
        <p:blipFill rotWithShape="1">
          <a:blip r:embed="rId2"/>
          <a:srcRect l="11442" r="27409"/>
          <a:stretch/>
        </p:blipFill>
        <p:spPr>
          <a:xfrm>
            <a:off x="3552462" y="0"/>
            <a:ext cx="5591538" cy="5143500"/>
          </a:xfrm>
          <a:prstGeom prst="rect">
            <a:avLst/>
          </a:prstGeom>
        </p:spPr>
      </p:pic>
      <p:pic>
        <p:nvPicPr>
          <p:cNvPr id="12" name="Kuva 11">
            <a:extLst>
              <a:ext uri="{FF2B5EF4-FFF2-40B4-BE49-F238E27FC236}">
                <a16:creationId xmlns:a16="http://schemas.microsoft.com/office/drawing/2014/main" id="{CB24AAC2-11EC-2D45-8249-CCE3BB78793C}"/>
              </a:ext>
            </a:extLst>
          </p:cNvPr>
          <p:cNvPicPr>
            <a:picLocks noChangeAspect="1"/>
          </p:cNvPicPr>
          <p:nvPr userDrawn="1"/>
        </p:nvPicPr>
        <p:blipFill>
          <a:blip r:embed="rId3"/>
          <a:stretch>
            <a:fillRect/>
          </a:stretch>
        </p:blipFill>
        <p:spPr>
          <a:xfrm>
            <a:off x="610719" y="0"/>
            <a:ext cx="4570646" cy="5143500"/>
          </a:xfrm>
          <a:prstGeom prst="rect">
            <a:avLst/>
          </a:prstGeom>
        </p:spPr>
      </p:pic>
      <p:sp>
        <p:nvSpPr>
          <p:cNvPr id="13" name="Title 1">
            <a:extLst>
              <a:ext uri="{FF2B5EF4-FFF2-40B4-BE49-F238E27FC236}">
                <a16:creationId xmlns:a16="http://schemas.microsoft.com/office/drawing/2014/main" id="{4D32964C-1313-2C43-BD66-79DB9CAA1486}"/>
              </a:ext>
            </a:extLst>
          </p:cNvPr>
          <p:cNvSpPr>
            <a:spLocks noGrp="1"/>
          </p:cNvSpPr>
          <p:nvPr>
            <p:ph type="title"/>
          </p:nvPr>
        </p:nvSpPr>
        <p:spPr>
          <a:xfrm>
            <a:off x="354330" y="2074664"/>
            <a:ext cx="3295521" cy="994172"/>
          </a:xfrm>
          <a:prstGeom prst="rect">
            <a:avLst/>
          </a:prstGeom>
        </p:spPr>
        <p:txBody>
          <a:bodyPr/>
          <a:lstStyle>
            <a:lvl1pPr>
              <a:lnSpc>
                <a:spcPct val="100000"/>
              </a:lnSpc>
              <a:defRPr sz="2000"/>
            </a:lvl1pPr>
          </a:lstStyle>
          <a:p>
            <a:r>
              <a:rPr lang="en-US"/>
              <a:t>Click to edit Master title style</a:t>
            </a:r>
          </a:p>
        </p:txBody>
      </p:sp>
      <p:sp>
        <p:nvSpPr>
          <p:cNvPr id="16" name="Content Placeholder 2">
            <a:extLst>
              <a:ext uri="{FF2B5EF4-FFF2-40B4-BE49-F238E27FC236}">
                <a16:creationId xmlns:a16="http://schemas.microsoft.com/office/drawing/2014/main" id="{37989926-7137-9047-8BAF-F424AF6271D7}"/>
              </a:ext>
            </a:extLst>
          </p:cNvPr>
          <p:cNvSpPr>
            <a:spLocks noGrp="1"/>
          </p:cNvSpPr>
          <p:nvPr>
            <p:ph sz="half" idx="1"/>
          </p:nvPr>
        </p:nvSpPr>
        <p:spPr>
          <a:xfrm>
            <a:off x="349686" y="3068836"/>
            <a:ext cx="3300165" cy="1669256"/>
          </a:xfrm>
          <a:prstGeom prst="rect">
            <a:avLst/>
          </a:prstGeom>
        </p:spPr>
        <p:txBody>
          <a:bodyPr/>
          <a:lstStyle>
            <a:lvl1pPr>
              <a:buFontTx/>
              <a:buNone/>
              <a:defRPr sz="800"/>
            </a:lvl1pPr>
            <a:lvl2pPr>
              <a:buNone/>
              <a:defRPr/>
            </a:lvl2pPr>
          </a:lstStyle>
          <a:p>
            <a:pPr lvl="0"/>
            <a:r>
              <a:rPr lang="en-US"/>
              <a:t>Click to edit Master text styles</a:t>
            </a:r>
          </a:p>
        </p:txBody>
      </p:sp>
      <p:sp>
        <p:nvSpPr>
          <p:cNvPr id="18" name="Slide Number Placeholder 5">
            <a:extLst>
              <a:ext uri="{FF2B5EF4-FFF2-40B4-BE49-F238E27FC236}">
                <a16:creationId xmlns:a16="http://schemas.microsoft.com/office/drawing/2014/main" id="{07CBDF52-3FCF-F241-B58A-D7B219253490}"/>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pic>
        <p:nvPicPr>
          <p:cNvPr id="9" name="Kuva 8">
            <a:extLst>
              <a:ext uri="{FF2B5EF4-FFF2-40B4-BE49-F238E27FC236}">
                <a16:creationId xmlns:a16="http://schemas.microsoft.com/office/drawing/2014/main" id="{6A2D5834-1A54-314A-8F2A-D72EBFFA56E4}"/>
              </a:ext>
            </a:extLst>
          </p:cNvPr>
          <p:cNvPicPr>
            <a:picLocks noChangeAspect="1"/>
          </p:cNvPicPr>
          <p:nvPr userDrawn="1"/>
        </p:nvPicPr>
        <p:blipFill>
          <a:blip r:embed="rId4"/>
          <a:stretch>
            <a:fillRect/>
          </a:stretch>
        </p:blipFill>
        <p:spPr>
          <a:xfrm>
            <a:off x="7956000" y="3955500"/>
            <a:ext cx="1188000" cy="1188000"/>
          </a:xfrm>
          <a:prstGeom prst="rect">
            <a:avLst/>
          </a:prstGeom>
        </p:spPr>
      </p:pic>
      <p:sp>
        <p:nvSpPr>
          <p:cNvPr id="11" name="Suorakulmio 10">
            <a:extLst>
              <a:ext uri="{FF2B5EF4-FFF2-40B4-BE49-F238E27FC236}">
                <a16:creationId xmlns:a16="http://schemas.microsoft.com/office/drawing/2014/main" id="{264E870C-7401-5C4A-8508-EAEB1E72BF19}"/>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4837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6" name="Slide Number Placeholder 5">
            <a:extLst>
              <a:ext uri="{FF2B5EF4-FFF2-40B4-BE49-F238E27FC236}">
                <a16:creationId xmlns:a16="http://schemas.microsoft.com/office/drawing/2014/main" id="{03E71C28-E244-7341-97A4-289413490926}"/>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FFE1175E-EEA1-A842-BABF-96E8CF3F691A}" type="slidenum">
              <a:rPr lang="fi-FI" smtClean="0"/>
              <a:pPr/>
              <a:t>‹#›</a:t>
            </a:fld>
            <a:endParaRPr lang="fi-FI"/>
          </a:p>
        </p:txBody>
      </p:sp>
      <p:sp>
        <p:nvSpPr>
          <p:cNvPr id="9" name="Content Placeholder 2">
            <a:extLst>
              <a:ext uri="{FF2B5EF4-FFF2-40B4-BE49-F238E27FC236}">
                <a16:creationId xmlns:a16="http://schemas.microsoft.com/office/drawing/2014/main" id="{7087BA6C-7544-E147-B360-F0DE32278C72}"/>
              </a:ext>
            </a:extLst>
          </p:cNvPr>
          <p:cNvSpPr>
            <a:spLocks noGrp="1"/>
          </p:cNvSpPr>
          <p:nvPr>
            <p:ph sz="half" idx="12"/>
          </p:nvPr>
        </p:nvSpPr>
        <p:spPr>
          <a:xfrm>
            <a:off x="6308292" y="1369219"/>
            <a:ext cx="1943079" cy="3263504"/>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
        <p:nvSpPr>
          <p:cNvPr id="10" name="Content Placeholder 2">
            <a:extLst>
              <a:ext uri="{FF2B5EF4-FFF2-40B4-BE49-F238E27FC236}">
                <a16:creationId xmlns:a16="http://schemas.microsoft.com/office/drawing/2014/main" id="{B983730A-C32E-8146-B399-D372777CCF14}"/>
              </a:ext>
            </a:extLst>
          </p:cNvPr>
          <p:cNvSpPr>
            <a:spLocks noGrp="1"/>
          </p:cNvSpPr>
          <p:nvPr>
            <p:ph sz="half" idx="13"/>
          </p:nvPr>
        </p:nvSpPr>
        <p:spPr>
          <a:xfrm>
            <a:off x="357435" y="1369218"/>
            <a:ext cx="5832906" cy="3263503"/>
          </a:xfrm>
        </p:spPr>
        <p:txBody>
          <a:bodyPr/>
          <a:lstStyle>
            <a:lvl1pPr>
              <a:buFontTx/>
              <a:buNone/>
              <a:defRPr sz="800"/>
            </a:lvl1pPr>
            <a:lvl2pPr>
              <a:buFontTx/>
              <a:buNone/>
              <a:defRPr sz="800"/>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94496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yhjä">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D7981C8-46BC-9646-BC3F-A296A23AD4A3}"/>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53199DA7-3EC9-F740-A9C2-8D12FCA892DB}" type="slidenum">
              <a:rPr lang="fi-FI" smtClean="0"/>
              <a:pPr/>
              <a:t>‹#›</a:t>
            </a:fld>
            <a:endParaRPr lang="fi-FI"/>
          </a:p>
        </p:txBody>
      </p:sp>
      <p:sp>
        <p:nvSpPr>
          <p:cNvPr id="3" name="Title 1">
            <a:extLst>
              <a:ext uri="{FF2B5EF4-FFF2-40B4-BE49-F238E27FC236}">
                <a16:creationId xmlns:a16="http://schemas.microsoft.com/office/drawing/2014/main" id="{36AD805E-6435-A247-BC5F-0ABB81D8478D}"/>
              </a:ext>
            </a:extLst>
          </p:cNvPr>
          <p:cNvSpPr>
            <a:spLocks noGrp="1"/>
          </p:cNvSpPr>
          <p:nvPr>
            <p:ph type="title"/>
          </p:nvPr>
        </p:nvSpPr>
        <p:spPr>
          <a:xfrm>
            <a:off x="350877" y="273844"/>
            <a:ext cx="7905600" cy="994172"/>
          </a:xfrm>
        </p:spPr>
        <p:txBody>
          <a:bodyPr/>
          <a:lstStyle/>
          <a:p>
            <a:r>
              <a:rPr lang="fi-FI"/>
              <a:t>Muokkaa ots. perustyyl. napsautt.</a:t>
            </a:r>
            <a:endParaRPr lang="en-US"/>
          </a:p>
        </p:txBody>
      </p:sp>
      <p:sp>
        <p:nvSpPr>
          <p:cNvPr id="4" name="Text Placeholder 2">
            <a:extLst>
              <a:ext uri="{FF2B5EF4-FFF2-40B4-BE49-F238E27FC236}">
                <a16:creationId xmlns:a16="http://schemas.microsoft.com/office/drawing/2014/main" id="{A5E8DF07-5082-D744-B3B6-3E09C8E7838B}"/>
              </a:ext>
            </a:extLst>
          </p:cNvPr>
          <p:cNvSpPr>
            <a:spLocks noGrp="1"/>
          </p:cNvSpPr>
          <p:nvPr>
            <p:ph type="body" idx="1"/>
          </p:nvPr>
        </p:nvSpPr>
        <p:spPr>
          <a:xfrm>
            <a:off x="350877" y="1294392"/>
            <a:ext cx="2628000" cy="57600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5" name="Content Placeholder 3">
            <a:extLst>
              <a:ext uri="{FF2B5EF4-FFF2-40B4-BE49-F238E27FC236}">
                <a16:creationId xmlns:a16="http://schemas.microsoft.com/office/drawing/2014/main" id="{76B66093-3D12-4340-AD87-B502CB6AA842}"/>
              </a:ext>
            </a:extLst>
          </p:cNvPr>
          <p:cNvSpPr>
            <a:spLocks noGrp="1"/>
          </p:cNvSpPr>
          <p:nvPr>
            <p:ph sz="half" idx="2"/>
          </p:nvPr>
        </p:nvSpPr>
        <p:spPr>
          <a:xfrm>
            <a:off x="350877" y="1878806"/>
            <a:ext cx="2628000" cy="2763441"/>
          </a:xfrm>
        </p:spPr>
        <p:txBody>
          <a:bodyPr/>
          <a:lstStyle>
            <a:lvl1pPr>
              <a:buFontTx/>
              <a:buNone/>
              <a:defRPr sz="800"/>
            </a:lvl1pPr>
            <a:lvl2pPr>
              <a:buFontTx/>
              <a:buNone/>
              <a:defRPr sz="900"/>
            </a:lvl2pPr>
          </a:lstStyle>
          <a:p>
            <a:pPr lvl="0"/>
            <a:r>
              <a:rPr lang="fi-FI"/>
              <a:t>Muokkaa tekstin perustyylejä napsauttamalla</a:t>
            </a:r>
          </a:p>
        </p:txBody>
      </p:sp>
      <p:sp>
        <p:nvSpPr>
          <p:cNvPr id="6" name="Text Placeholder 4">
            <a:extLst>
              <a:ext uri="{FF2B5EF4-FFF2-40B4-BE49-F238E27FC236}">
                <a16:creationId xmlns:a16="http://schemas.microsoft.com/office/drawing/2014/main" id="{D60C3290-749E-D048-B0D9-E7982D7FB3AC}"/>
              </a:ext>
            </a:extLst>
          </p:cNvPr>
          <p:cNvSpPr>
            <a:spLocks noGrp="1"/>
          </p:cNvSpPr>
          <p:nvPr>
            <p:ph type="body" sz="quarter" idx="3"/>
          </p:nvPr>
        </p:nvSpPr>
        <p:spPr>
          <a:xfrm>
            <a:off x="2996410" y="1294392"/>
            <a:ext cx="2628000" cy="57600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7" name="Content Placeholder 5">
            <a:extLst>
              <a:ext uri="{FF2B5EF4-FFF2-40B4-BE49-F238E27FC236}">
                <a16:creationId xmlns:a16="http://schemas.microsoft.com/office/drawing/2014/main" id="{1A0E3217-C8A5-E548-9161-E502675508A2}"/>
              </a:ext>
            </a:extLst>
          </p:cNvPr>
          <p:cNvSpPr>
            <a:spLocks noGrp="1"/>
          </p:cNvSpPr>
          <p:nvPr>
            <p:ph sz="quarter" idx="10"/>
          </p:nvPr>
        </p:nvSpPr>
        <p:spPr>
          <a:xfrm>
            <a:off x="2991156" y="1878806"/>
            <a:ext cx="2628000" cy="2763441"/>
          </a:xfrm>
        </p:spPr>
        <p:txBody>
          <a:bodyPr/>
          <a:lstStyle>
            <a:lvl1pPr>
              <a:buFontTx/>
              <a:buNone/>
              <a:defRPr sz="800"/>
            </a:lvl1pPr>
            <a:lvl2pPr>
              <a:buFontTx/>
              <a:buNone/>
              <a:defRPr sz="900"/>
            </a:lvl2pPr>
          </a:lstStyle>
          <a:p>
            <a:pPr lvl="0"/>
            <a:r>
              <a:rPr lang="fi-FI"/>
              <a:t>Muokkaa tekstin perustyylejä napsauttamalla</a:t>
            </a:r>
          </a:p>
        </p:txBody>
      </p:sp>
      <p:sp>
        <p:nvSpPr>
          <p:cNvPr id="8" name="Text Placeholder 4">
            <a:extLst>
              <a:ext uri="{FF2B5EF4-FFF2-40B4-BE49-F238E27FC236}">
                <a16:creationId xmlns:a16="http://schemas.microsoft.com/office/drawing/2014/main" id="{0B210CFF-61EC-6C45-ACAD-5594AA9FA365}"/>
              </a:ext>
            </a:extLst>
          </p:cNvPr>
          <p:cNvSpPr>
            <a:spLocks noGrp="1"/>
          </p:cNvSpPr>
          <p:nvPr>
            <p:ph type="body" sz="quarter" idx="11"/>
          </p:nvPr>
        </p:nvSpPr>
        <p:spPr>
          <a:xfrm>
            <a:off x="5636740" y="1294392"/>
            <a:ext cx="2628000" cy="576000"/>
          </a:xfrm>
        </p:spPr>
        <p:txBody>
          <a:bodyPr anchor="b"/>
          <a:lstStyle>
            <a:lvl1pPr marL="0" indent="0">
              <a:buNone/>
              <a:defRPr sz="1000" b="0" i="0">
                <a:latin typeface="Source Sans Pro" panose="020B05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9" name="Content Placeholder 5">
            <a:extLst>
              <a:ext uri="{FF2B5EF4-FFF2-40B4-BE49-F238E27FC236}">
                <a16:creationId xmlns:a16="http://schemas.microsoft.com/office/drawing/2014/main" id="{3BC06005-197B-BE48-AE9A-36A55AC3432D}"/>
              </a:ext>
            </a:extLst>
          </p:cNvPr>
          <p:cNvSpPr>
            <a:spLocks noGrp="1"/>
          </p:cNvSpPr>
          <p:nvPr>
            <p:ph sz="quarter" idx="12"/>
          </p:nvPr>
        </p:nvSpPr>
        <p:spPr>
          <a:xfrm>
            <a:off x="5636740" y="1878806"/>
            <a:ext cx="2628000" cy="2763441"/>
          </a:xfrm>
        </p:spPr>
        <p:txBody>
          <a:bodyPr/>
          <a:lstStyle>
            <a:lvl1pPr>
              <a:buFontTx/>
              <a:buNone/>
              <a:defRPr sz="800"/>
            </a:lvl1pPr>
            <a:lvl2pPr>
              <a:buFontTx/>
              <a:buNone/>
              <a:defRPr sz="900"/>
            </a:lvl2pPr>
          </a:lstStyle>
          <a:p>
            <a:pPr lvl="0"/>
            <a:r>
              <a:rPr lang="fi-FI"/>
              <a:t>Muokkaa tekstin perustyylejä napsauttamalla</a:t>
            </a:r>
          </a:p>
        </p:txBody>
      </p:sp>
    </p:spTree>
    <p:extLst>
      <p:ext uri="{BB962C8B-B14F-4D97-AF65-F5344CB8AC3E}">
        <p14:creationId xmlns:p14="http://schemas.microsoft.com/office/powerpoint/2010/main" val="181285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330" y="273844"/>
            <a:ext cx="7886700" cy="994172"/>
          </a:xfrm>
          <a:prstGeom prst="rect">
            <a:avLst/>
          </a:prstGeom>
        </p:spPr>
        <p:txBody>
          <a:bodyPr vert="horz" lIns="91440" tIns="45720" rIns="91440" bIns="45720" rtlCol="0" anchor="ctr">
            <a:normAutofit/>
          </a:bodyPr>
          <a:lstStyle/>
          <a:p>
            <a:r>
              <a:rPr lang="fi-FI" noProof="1"/>
              <a:t>Muokkaa ots. perustyyl. napsautt.</a:t>
            </a:r>
          </a:p>
        </p:txBody>
      </p:sp>
      <p:sp>
        <p:nvSpPr>
          <p:cNvPr id="3" name="Text Placeholder 2"/>
          <p:cNvSpPr>
            <a:spLocks noGrp="1"/>
          </p:cNvSpPr>
          <p:nvPr>
            <p:ph type="body" idx="1"/>
          </p:nvPr>
        </p:nvSpPr>
        <p:spPr>
          <a:xfrm>
            <a:off x="354330" y="1362807"/>
            <a:ext cx="7886700" cy="3269915"/>
          </a:xfrm>
          <a:prstGeom prst="rect">
            <a:avLst/>
          </a:prstGeom>
        </p:spPr>
        <p:txBody>
          <a:bodyPr vert="horz" lIns="91440" tIns="45720" rIns="91440" bIns="45720" rtlCol="0">
            <a:normAutofit/>
          </a:bodyPr>
          <a:lstStyle/>
          <a:p>
            <a:pPr lvl="0"/>
            <a:r>
              <a:rPr lang="fi-FI" noProof="1"/>
              <a:t>Muokkaa tekstin perustyylejä napsauttamalla</a:t>
            </a:r>
          </a:p>
          <a:p>
            <a:pPr lvl="1"/>
            <a:r>
              <a:rPr lang="fi-FI" noProof="1"/>
              <a:t>toinen taso</a:t>
            </a:r>
          </a:p>
        </p:txBody>
      </p:sp>
      <p:sp>
        <p:nvSpPr>
          <p:cNvPr id="8" name="Suorakulmio 7">
            <a:extLst>
              <a:ext uri="{FF2B5EF4-FFF2-40B4-BE49-F238E27FC236}">
                <a16:creationId xmlns:a16="http://schemas.microsoft.com/office/drawing/2014/main" id="{F0341F4F-B5BF-C542-8CFC-91E9211235BA}"/>
              </a:ext>
            </a:extLst>
          </p:cNvPr>
          <p:cNvSpPr>
            <a:spLocks/>
          </p:cNvSpPr>
          <p:nvPr userDrawn="1"/>
        </p:nvSpPr>
        <p:spPr>
          <a:xfrm>
            <a:off x="0" y="-2250"/>
            <a:ext cx="72000" cy="5148000"/>
          </a:xfrm>
          <a:prstGeom prst="rect">
            <a:avLst/>
          </a:prstGeom>
          <a:solidFill>
            <a:srgbClr val="2C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lide Number Placeholder 5">
            <a:extLst>
              <a:ext uri="{FF2B5EF4-FFF2-40B4-BE49-F238E27FC236}">
                <a16:creationId xmlns:a16="http://schemas.microsoft.com/office/drawing/2014/main" id="{0BB6B98A-CB53-734E-A97A-74E876BB99DE}"/>
              </a:ext>
            </a:extLst>
          </p:cNvPr>
          <p:cNvSpPr>
            <a:spLocks noGrp="1"/>
          </p:cNvSpPr>
          <p:nvPr>
            <p:ph type="sldNum" sz="quarter" idx="4"/>
          </p:nvPr>
        </p:nvSpPr>
        <p:spPr>
          <a:xfrm>
            <a:off x="354330" y="4767263"/>
            <a:ext cx="374090" cy="273844"/>
          </a:xfrm>
          <a:prstGeom prst="rect">
            <a:avLst/>
          </a:prstGeom>
        </p:spPr>
        <p:txBody>
          <a:bodyPr anchor="b"/>
          <a:lstStyle>
            <a:lvl1pPr algn="l">
              <a:defRPr sz="600"/>
            </a:lvl1pPr>
          </a:lstStyle>
          <a:p>
            <a:fld id="{E39DB825-2F27-6A48-B98F-41672747ED45}" type="slidenum">
              <a:rPr lang="fi-FI" smtClean="0"/>
              <a:pPr/>
              <a:t>‹#›</a:t>
            </a:fld>
            <a:endParaRPr lang="fi-FI"/>
          </a:p>
        </p:txBody>
      </p:sp>
      <p:pic>
        <p:nvPicPr>
          <p:cNvPr id="7" name="Kuva 6">
            <a:extLst>
              <a:ext uri="{FF2B5EF4-FFF2-40B4-BE49-F238E27FC236}">
                <a16:creationId xmlns:a16="http://schemas.microsoft.com/office/drawing/2014/main" id="{1B0D285D-A848-F64C-B2F1-7213CCE0555B}"/>
              </a:ext>
            </a:extLst>
          </p:cNvPr>
          <p:cNvPicPr>
            <a:picLocks noChangeAspect="1"/>
          </p:cNvPicPr>
          <p:nvPr userDrawn="1"/>
        </p:nvPicPr>
        <p:blipFill>
          <a:blip r:embed="rId10"/>
          <a:stretch>
            <a:fillRect/>
          </a:stretch>
        </p:blipFill>
        <p:spPr>
          <a:xfrm>
            <a:off x="7956000" y="3955500"/>
            <a:ext cx="1188000" cy="1188000"/>
          </a:xfrm>
          <a:prstGeom prst="rect">
            <a:avLst/>
          </a:prstGeom>
        </p:spPr>
      </p:pic>
    </p:spTree>
    <p:extLst>
      <p:ext uri="{BB962C8B-B14F-4D97-AF65-F5344CB8AC3E}">
        <p14:creationId xmlns:p14="http://schemas.microsoft.com/office/powerpoint/2010/main" val="2631603069"/>
      </p:ext>
    </p:extLst>
  </p:cSld>
  <p:clrMap bg1="lt1" tx1="dk1" bg2="lt2" tx2="dk2" accent1="accent1" accent2="accent2" accent3="accent3" accent4="accent4" accent5="accent5" accent6="accent6" hlink="hlink" folHlink="folHlink"/>
  <p:sldLayoutIdLst>
    <p:sldLayoutId id="2147483673" r:id="rId1"/>
    <p:sldLayoutId id="2147483724" r:id="rId2"/>
    <p:sldLayoutId id="2147483662" r:id="rId3"/>
    <p:sldLayoutId id="2147483719" r:id="rId4"/>
    <p:sldLayoutId id="2147483665" r:id="rId5"/>
    <p:sldLayoutId id="2147483750" r:id="rId6"/>
    <p:sldLayoutId id="2147483751" r:id="rId7"/>
    <p:sldLayoutId id="2147483752" r:id="rId8"/>
  </p:sldLayoutIdLst>
  <p:hf hdr="0" ftr="0" dt="0"/>
  <p:txStyles>
    <p:title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p:titleStyle>
    <p:bodyStyle>
      <a:lvl1pPr marL="0" indent="0" algn="l" defTabSz="685800" rtl="0" eaLnBrk="1" latinLnBrk="0" hangingPunct="1">
        <a:lnSpc>
          <a:spcPct val="90000"/>
        </a:lnSpc>
        <a:spcBef>
          <a:spcPts val="750"/>
        </a:spcBef>
        <a:buFontTx/>
        <a:buNone/>
        <a:defRPr sz="11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1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channel/UCB-i8hAf-aXb7NUkR-J6kDA" TargetMode="External"/><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hyperlink" Target="https://www.innolink.fi/" TargetMode="External"/><Relationship Id="rId1" Type="http://schemas.openxmlformats.org/officeDocument/2006/relationships/slideLayout" Target="../slideLayouts/slideLayout6.xml"/><Relationship Id="rId6" Type="http://schemas.openxmlformats.org/officeDocument/2006/relationships/hyperlink" Target="https://twitter.com/Innolink_fi" TargetMode="External"/><Relationship Id="rId5" Type="http://schemas.openxmlformats.org/officeDocument/2006/relationships/image" Target="../media/image39.png"/><Relationship Id="rId4" Type="http://schemas.openxmlformats.org/officeDocument/2006/relationships/hyperlink" Target="https://www.linkedin.com/company/innolink-group/" TargetMode="External"/><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309BE64E-1CBE-1C4E-869C-1A77A44DEC0A}"/>
              </a:ext>
            </a:extLst>
          </p:cNvPr>
          <p:cNvSpPr>
            <a:spLocks noGrp="1"/>
          </p:cNvSpPr>
          <p:nvPr>
            <p:ph type="title"/>
          </p:nvPr>
        </p:nvSpPr>
        <p:spPr>
          <a:xfrm>
            <a:off x="354330" y="2074664"/>
            <a:ext cx="3295521" cy="994172"/>
          </a:xfrm>
        </p:spPr>
        <p:txBody>
          <a:bodyPr>
            <a:normAutofit/>
          </a:bodyPr>
          <a:lstStyle/>
          <a:p>
            <a:r>
              <a:rPr lang="fi-FI" noProof="1">
                <a:latin typeface="Source Sans Pro Semibold" panose="020B0603030403020204" pitchFamily="34" charset="0"/>
                <a:ea typeface="Source Sans Pro Semibold" panose="020B0603030403020204" pitchFamily="34" charset="0"/>
              </a:rPr>
              <a:t>Tutkimus sotealan organisaatioille 2023</a:t>
            </a:r>
            <a:endParaRPr lang="fi-FI">
              <a:latin typeface="Source Sans Pro Light" panose="020B0403030403020204" pitchFamily="34" charset="0"/>
            </a:endParaRPr>
          </a:p>
        </p:txBody>
      </p:sp>
      <p:sp>
        <p:nvSpPr>
          <p:cNvPr id="4" name="Sisällön paikkamerkki 4">
            <a:extLst>
              <a:ext uri="{FF2B5EF4-FFF2-40B4-BE49-F238E27FC236}">
                <a16:creationId xmlns:a16="http://schemas.microsoft.com/office/drawing/2014/main" id="{02D97E23-C8A3-FB28-8C77-6B8380D6C865}"/>
              </a:ext>
            </a:extLst>
          </p:cNvPr>
          <p:cNvSpPr>
            <a:spLocks noGrp="1"/>
          </p:cNvSpPr>
          <p:nvPr>
            <p:ph sz="half" idx="1"/>
          </p:nvPr>
        </p:nvSpPr>
        <p:spPr>
          <a:xfrm>
            <a:off x="349686" y="3298092"/>
            <a:ext cx="3300165" cy="1440000"/>
          </a:xfrm>
        </p:spPr>
        <p:txBody>
          <a:bodyPr>
            <a:normAutofit/>
          </a:bodyPr>
          <a:lstStyle/>
          <a:p>
            <a:pPr>
              <a:lnSpc>
                <a:spcPct val="100000"/>
              </a:lnSpc>
            </a:pPr>
            <a:r>
              <a:rPr lang="fi-FI" sz="1100" noProof="1"/>
              <a:t>19.12.2023</a:t>
            </a:r>
            <a:br>
              <a:rPr lang="fi-FI" sz="1100" kern="0">
                <a:ea typeface="Tahoma" pitchFamily="34" charset="0"/>
                <a:cs typeface="Arial" panose="020B0604020202020204" pitchFamily="34" charset="0"/>
              </a:rPr>
            </a:br>
            <a:br>
              <a:rPr lang="fi-FI" sz="1100">
                <a:ea typeface="Tahoma" pitchFamily="34" charset="0"/>
                <a:cs typeface="Arial" panose="020B0604020202020204" pitchFamily="34" charset="0"/>
              </a:rPr>
            </a:br>
            <a:r>
              <a:rPr lang="fi-FI" sz="1100">
                <a:ea typeface="Tahoma" pitchFamily="34" charset="0"/>
                <a:cs typeface="Arial" panose="020B0604020202020204" pitchFamily="34" charset="0"/>
              </a:rPr>
              <a:t>Etta Partanen</a:t>
            </a:r>
          </a:p>
          <a:p>
            <a:pPr>
              <a:lnSpc>
                <a:spcPct val="100000"/>
              </a:lnSpc>
              <a:spcBef>
                <a:spcPts val="0"/>
              </a:spcBef>
            </a:pPr>
            <a:r>
              <a:rPr lang="fi-FI" sz="1100">
                <a:ea typeface="Tahoma" pitchFamily="34" charset="0"/>
                <a:cs typeface="Arial" panose="020B0604020202020204" pitchFamily="34" charset="0"/>
              </a:rPr>
              <a:t>Meiju Ahomäki</a:t>
            </a:r>
          </a:p>
          <a:p>
            <a:pPr>
              <a:lnSpc>
                <a:spcPct val="100000"/>
              </a:lnSpc>
              <a:spcBef>
                <a:spcPts val="0"/>
              </a:spcBef>
            </a:pPr>
            <a:r>
              <a:rPr lang="fi-FI" sz="1100">
                <a:ea typeface="Tahoma" pitchFamily="34" charset="0"/>
                <a:cs typeface="Arial" panose="020B0604020202020204" pitchFamily="34" charset="0"/>
              </a:rPr>
              <a:t>Maria Levola</a:t>
            </a:r>
          </a:p>
        </p:txBody>
      </p:sp>
      <p:pic>
        <p:nvPicPr>
          <p:cNvPr id="2" name="Picture 2">
            <a:extLst>
              <a:ext uri="{FF2B5EF4-FFF2-40B4-BE49-F238E27FC236}">
                <a16:creationId xmlns:a16="http://schemas.microsoft.com/office/drawing/2014/main" id="{FEC256F9-DB9C-80F2-D1EB-2950FC1CE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46" y="589461"/>
            <a:ext cx="2365805" cy="5981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9366319-4198-7E52-548A-A7A4AFF05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08" y="1302277"/>
            <a:ext cx="2026083" cy="46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4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Sotealalle hakeudutaan ensisijaisesti varman työllistymisen vuoksi</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10</a:t>
            </a:fld>
            <a:endParaRPr lang="fi-FI"/>
          </a:p>
        </p:txBody>
      </p:sp>
      <p:pic>
        <p:nvPicPr>
          <p:cNvPr id="5" name="Picture 4">
            <a:extLst>
              <a:ext uri="{FF2B5EF4-FFF2-40B4-BE49-F238E27FC236}">
                <a16:creationId xmlns:a16="http://schemas.microsoft.com/office/drawing/2014/main" id="{80D65AD9-F667-C93C-3980-B09C9F6AE81D}"/>
              </a:ext>
            </a:extLst>
          </p:cNvPr>
          <p:cNvPicPr>
            <a:picLocks noChangeAspect="1"/>
          </p:cNvPicPr>
          <p:nvPr/>
        </p:nvPicPr>
        <p:blipFill>
          <a:blip r:embed="rId2"/>
          <a:stretch>
            <a:fillRect/>
          </a:stretch>
        </p:blipFill>
        <p:spPr>
          <a:xfrm>
            <a:off x="354330" y="1086034"/>
            <a:ext cx="6330724" cy="3681229"/>
          </a:xfrm>
          <a:prstGeom prst="rect">
            <a:avLst/>
          </a:prstGeom>
        </p:spPr>
      </p:pic>
      <p:sp>
        <p:nvSpPr>
          <p:cNvPr id="6" name="TextBox 5">
            <a:extLst>
              <a:ext uri="{FF2B5EF4-FFF2-40B4-BE49-F238E27FC236}">
                <a16:creationId xmlns:a16="http://schemas.microsoft.com/office/drawing/2014/main" id="{E67E79A1-E95E-94EA-CE17-92B4C8346492}"/>
              </a:ext>
            </a:extLst>
          </p:cNvPr>
          <p:cNvSpPr txBox="1"/>
          <p:nvPr/>
        </p:nvSpPr>
        <p:spPr>
          <a:xfrm>
            <a:off x="4203860" y="3491182"/>
            <a:ext cx="1973181" cy="830997"/>
          </a:xfrm>
          <a:prstGeom prst="rect">
            <a:avLst/>
          </a:prstGeom>
          <a:solidFill>
            <a:schemeClr val="bg1"/>
          </a:solidFill>
          <a:ln>
            <a:solidFill>
              <a:schemeClr val="tx1"/>
            </a:solidFill>
          </a:ln>
        </p:spPr>
        <p:txBody>
          <a:bodyPr wrap="square" rtlCol="0">
            <a:spAutoFit/>
          </a:bodyPr>
          <a:lstStyle/>
          <a:p>
            <a:r>
              <a:rPr lang="fi-FI" sz="1200"/>
              <a:t>Muina syinä mainittiin useimmiten mm. </a:t>
            </a:r>
            <a:r>
              <a:rPr lang="fi-FI" sz="1200" i="1"/>
              <a:t>ihmisläheinen työ </a:t>
            </a:r>
            <a:r>
              <a:rPr lang="fi-FI" sz="1200"/>
              <a:t>sekä </a:t>
            </a:r>
            <a:r>
              <a:rPr lang="fi-FI" sz="1200" i="1"/>
              <a:t>halu työskennellä lasten parissa</a:t>
            </a:r>
            <a:r>
              <a:rPr lang="fi-FI" sz="1200"/>
              <a:t>.</a:t>
            </a:r>
          </a:p>
        </p:txBody>
      </p:sp>
      <p:cxnSp>
        <p:nvCxnSpPr>
          <p:cNvPr id="8" name="Straight Arrow Connector 7">
            <a:extLst>
              <a:ext uri="{FF2B5EF4-FFF2-40B4-BE49-F238E27FC236}">
                <a16:creationId xmlns:a16="http://schemas.microsoft.com/office/drawing/2014/main" id="{3386BA1B-898D-B48B-0377-349845C9016C}"/>
              </a:ext>
            </a:extLst>
          </p:cNvPr>
          <p:cNvCxnSpPr/>
          <p:nvPr/>
        </p:nvCxnSpPr>
        <p:spPr>
          <a:xfrm flipV="1">
            <a:off x="3174274" y="3657600"/>
            <a:ext cx="1029586" cy="2220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ED3007-D351-D415-0B18-BDB78998F2E1}"/>
              </a:ext>
            </a:extLst>
          </p:cNvPr>
          <p:cNvSpPr txBox="1"/>
          <p:nvPr/>
        </p:nvSpPr>
        <p:spPr>
          <a:xfrm>
            <a:off x="6685054" y="1705830"/>
            <a:ext cx="1973181" cy="1015663"/>
          </a:xfrm>
          <a:prstGeom prst="rect">
            <a:avLst/>
          </a:prstGeom>
          <a:solidFill>
            <a:schemeClr val="bg1"/>
          </a:solidFill>
          <a:ln>
            <a:solidFill>
              <a:schemeClr val="tx1"/>
            </a:solidFill>
          </a:ln>
        </p:spPr>
        <p:txBody>
          <a:bodyPr wrap="square" rtlCol="0">
            <a:spAutoFit/>
          </a:bodyPr>
          <a:lstStyle/>
          <a:p>
            <a:r>
              <a:rPr lang="fi-FI" sz="1200"/>
              <a:t>Sotealalle hakeutumisen tärkeimmiksi syiksi nousee selvä kolmen kärki: </a:t>
            </a:r>
            <a:r>
              <a:rPr lang="fi-FI" sz="1200" i="1"/>
              <a:t>varma työllistyminen, kiinnostus hoitotyöhön</a:t>
            </a:r>
            <a:r>
              <a:rPr lang="fi-FI" sz="1200"/>
              <a:t> ja </a:t>
            </a:r>
            <a:r>
              <a:rPr lang="fi-FI" sz="1200" i="1"/>
              <a:t>halu auttaa</a:t>
            </a:r>
            <a:r>
              <a:rPr lang="fi-FI" sz="1200"/>
              <a:t>.</a:t>
            </a:r>
          </a:p>
        </p:txBody>
      </p:sp>
      <p:sp>
        <p:nvSpPr>
          <p:cNvPr id="13" name="Rectangle: Rounded Corners 12">
            <a:extLst>
              <a:ext uri="{FF2B5EF4-FFF2-40B4-BE49-F238E27FC236}">
                <a16:creationId xmlns:a16="http://schemas.microsoft.com/office/drawing/2014/main" id="{C0889319-CCF4-C3FD-7187-CD72691B71B5}"/>
              </a:ext>
            </a:extLst>
          </p:cNvPr>
          <p:cNvSpPr/>
          <p:nvPr/>
        </p:nvSpPr>
        <p:spPr>
          <a:xfrm>
            <a:off x="666206" y="4057466"/>
            <a:ext cx="2331720" cy="357780"/>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Rounded Corners 14">
            <a:extLst>
              <a:ext uri="{FF2B5EF4-FFF2-40B4-BE49-F238E27FC236}">
                <a16:creationId xmlns:a16="http://schemas.microsoft.com/office/drawing/2014/main" id="{88C3BB6E-3D8C-C055-54E3-0AB6F6106857}"/>
              </a:ext>
            </a:extLst>
          </p:cNvPr>
          <p:cNvSpPr/>
          <p:nvPr/>
        </p:nvSpPr>
        <p:spPr>
          <a:xfrm>
            <a:off x="942703" y="1705830"/>
            <a:ext cx="5680166" cy="1044810"/>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Box 9">
            <a:extLst>
              <a:ext uri="{FF2B5EF4-FFF2-40B4-BE49-F238E27FC236}">
                <a16:creationId xmlns:a16="http://schemas.microsoft.com/office/drawing/2014/main" id="{C4EBE6D0-AFDC-340F-7E0E-7493F3765A5F}"/>
              </a:ext>
            </a:extLst>
          </p:cNvPr>
          <p:cNvSpPr txBox="1"/>
          <p:nvPr/>
        </p:nvSpPr>
        <p:spPr>
          <a:xfrm>
            <a:off x="6671107" y="3657600"/>
            <a:ext cx="1973181" cy="646331"/>
          </a:xfrm>
          <a:prstGeom prst="rect">
            <a:avLst/>
          </a:prstGeom>
          <a:solidFill>
            <a:schemeClr val="bg1"/>
          </a:solidFill>
          <a:ln>
            <a:solidFill>
              <a:schemeClr val="tx1"/>
            </a:solidFill>
          </a:ln>
        </p:spPr>
        <p:txBody>
          <a:bodyPr wrap="square" rtlCol="0">
            <a:spAutoFit/>
          </a:bodyPr>
          <a:lstStyle/>
          <a:p>
            <a:r>
              <a:rPr lang="fi-FI" sz="1200"/>
              <a:t>Vain harvoin syyksi mainitaan positiiviset työhön liittyvät mielikuvat.</a:t>
            </a:r>
          </a:p>
        </p:txBody>
      </p:sp>
    </p:spTree>
    <p:extLst>
      <p:ext uri="{BB962C8B-B14F-4D97-AF65-F5344CB8AC3E}">
        <p14:creationId xmlns:p14="http://schemas.microsoft.com/office/powerpoint/2010/main" val="318661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Lähihoitajakoulutusta edellyttävien työpaikkojen täyttämisessä koetaan usein haasteita</a:t>
            </a:r>
          </a:p>
        </p:txBody>
      </p:sp>
      <p:sp>
        <p:nvSpPr>
          <p:cNvPr id="6" name="Slide Number Placeholder 5">
            <a:extLst>
              <a:ext uri="{FF2B5EF4-FFF2-40B4-BE49-F238E27FC236}">
                <a16:creationId xmlns:a16="http://schemas.microsoft.com/office/drawing/2014/main" id="{B773DC95-3F8C-04F2-A71E-B951735F1DC5}"/>
              </a:ext>
            </a:extLst>
          </p:cNvPr>
          <p:cNvSpPr>
            <a:spLocks noGrp="1"/>
          </p:cNvSpPr>
          <p:nvPr>
            <p:ph type="sldNum" sz="quarter" idx="4"/>
          </p:nvPr>
        </p:nvSpPr>
        <p:spPr/>
        <p:txBody>
          <a:bodyPr/>
          <a:lstStyle/>
          <a:p>
            <a:fld id="{8D6C8D1F-3066-F545-9C8E-50A640D5C1D2}" type="slidenum">
              <a:rPr lang="fi-FI" smtClean="0"/>
              <a:pPr/>
              <a:t>11</a:t>
            </a:fld>
            <a:endParaRPr lang="fi-FI"/>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177073"/>
            <a:ext cx="7886700" cy="507831"/>
          </a:xfrm>
          <a:prstGeom prst="rect">
            <a:avLst/>
          </a:prstGeom>
          <a:noFill/>
        </p:spPr>
        <p:txBody>
          <a:bodyPr wrap="square">
            <a:spAutoFit/>
          </a:bodyPr>
          <a:lstStyle/>
          <a:p>
            <a:r>
              <a:rPr lang="fi-FI" sz="1200" b="0" i="0">
                <a:effectLst/>
              </a:rPr>
              <a:t>Oletteko kokeneet haasteita lähihoitaja- tai hoiva-avustajakoulutusta edellyttävien työpaikkojen täyttämisessä?</a:t>
            </a:r>
          </a:p>
          <a:p>
            <a:pPr>
              <a:spcBef>
                <a:spcPts val="600"/>
              </a:spcBef>
            </a:pPr>
            <a:r>
              <a:rPr lang="fi-FI" sz="1000" i="1"/>
              <a:t>Asteikko: 1 = ei lainkaan … 5 = erittäin paljon</a:t>
            </a:r>
          </a:p>
        </p:txBody>
      </p:sp>
      <p:pic>
        <p:nvPicPr>
          <p:cNvPr id="8" name="Picture 7">
            <a:extLst>
              <a:ext uri="{FF2B5EF4-FFF2-40B4-BE49-F238E27FC236}">
                <a16:creationId xmlns:a16="http://schemas.microsoft.com/office/drawing/2014/main" id="{9716334F-F89E-F7CC-E7BD-B2B2A167FE1C}"/>
              </a:ext>
            </a:extLst>
          </p:cNvPr>
          <p:cNvPicPr>
            <a:picLocks noChangeAspect="1"/>
          </p:cNvPicPr>
          <p:nvPr/>
        </p:nvPicPr>
        <p:blipFill>
          <a:blip r:embed="rId2"/>
          <a:stretch>
            <a:fillRect/>
          </a:stretch>
        </p:blipFill>
        <p:spPr>
          <a:xfrm>
            <a:off x="354330" y="1733780"/>
            <a:ext cx="6467203" cy="1250893"/>
          </a:xfrm>
          <a:prstGeom prst="rect">
            <a:avLst/>
          </a:prstGeom>
        </p:spPr>
      </p:pic>
      <p:pic>
        <p:nvPicPr>
          <p:cNvPr id="11" name="Picture 10">
            <a:extLst>
              <a:ext uri="{FF2B5EF4-FFF2-40B4-BE49-F238E27FC236}">
                <a16:creationId xmlns:a16="http://schemas.microsoft.com/office/drawing/2014/main" id="{DEAB7901-33CF-AABA-1544-A8D747A03462}"/>
              </a:ext>
            </a:extLst>
          </p:cNvPr>
          <p:cNvPicPr>
            <a:picLocks noChangeAspect="1"/>
          </p:cNvPicPr>
          <p:nvPr/>
        </p:nvPicPr>
        <p:blipFill>
          <a:blip r:embed="rId3"/>
          <a:stretch>
            <a:fillRect/>
          </a:stretch>
        </p:blipFill>
        <p:spPr>
          <a:xfrm>
            <a:off x="354329" y="3050606"/>
            <a:ext cx="7526449" cy="1763215"/>
          </a:xfrm>
          <a:prstGeom prst="rect">
            <a:avLst/>
          </a:prstGeom>
        </p:spPr>
      </p:pic>
    </p:spTree>
    <p:extLst>
      <p:ext uri="{BB962C8B-B14F-4D97-AF65-F5344CB8AC3E}">
        <p14:creationId xmlns:p14="http://schemas.microsoft.com/office/powerpoint/2010/main" val="376780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Haasteiden kokemisen arviointi – vertailut</a:t>
            </a:r>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001128"/>
            <a:ext cx="7886700" cy="507831"/>
          </a:xfrm>
          <a:prstGeom prst="rect">
            <a:avLst/>
          </a:prstGeom>
          <a:noFill/>
        </p:spPr>
        <p:txBody>
          <a:bodyPr wrap="square">
            <a:spAutoFit/>
          </a:bodyPr>
          <a:lstStyle/>
          <a:p>
            <a:r>
              <a:rPr lang="fi-FI" sz="1200" b="0" i="0">
                <a:effectLst/>
              </a:rPr>
              <a:t>Oletteko kokeneet haasteita lähihoitaja- tai hoiva-avustajakoulutusta edellyttävien työpaikkojen täyttämisessä?</a:t>
            </a:r>
          </a:p>
          <a:p>
            <a:pPr>
              <a:spcBef>
                <a:spcPts val="600"/>
              </a:spcBef>
            </a:pPr>
            <a:r>
              <a:rPr lang="fi-FI" sz="1000" i="1"/>
              <a:t>Asteikko: 1 = ei lainkaan … 5 = erittäin paljon</a:t>
            </a:r>
          </a:p>
        </p:txBody>
      </p:sp>
      <p:pic>
        <p:nvPicPr>
          <p:cNvPr id="4" name="Picture 3">
            <a:extLst>
              <a:ext uri="{FF2B5EF4-FFF2-40B4-BE49-F238E27FC236}">
                <a16:creationId xmlns:a16="http://schemas.microsoft.com/office/drawing/2014/main" id="{901D47CA-E823-52C8-9EB7-FA52DD730017}"/>
              </a:ext>
            </a:extLst>
          </p:cNvPr>
          <p:cNvPicPr>
            <a:picLocks noChangeAspect="1"/>
          </p:cNvPicPr>
          <p:nvPr/>
        </p:nvPicPr>
        <p:blipFill>
          <a:blip r:embed="rId2"/>
          <a:stretch>
            <a:fillRect/>
          </a:stretch>
        </p:blipFill>
        <p:spPr>
          <a:xfrm>
            <a:off x="117024" y="1748317"/>
            <a:ext cx="2870022" cy="2481094"/>
          </a:xfrm>
          <a:prstGeom prst="rect">
            <a:avLst/>
          </a:prstGeom>
        </p:spPr>
      </p:pic>
      <p:pic>
        <p:nvPicPr>
          <p:cNvPr id="9" name="Picture 8">
            <a:extLst>
              <a:ext uri="{FF2B5EF4-FFF2-40B4-BE49-F238E27FC236}">
                <a16:creationId xmlns:a16="http://schemas.microsoft.com/office/drawing/2014/main" id="{3EEA95D5-0677-339F-E287-82139E299E20}"/>
              </a:ext>
            </a:extLst>
          </p:cNvPr>
          <p:cNvPicPr>
            <a:picLocks noChangeAspect="1"/>
          </p:cNvPicPr>
          <p:nvPr/>
        </p:nvPicPr>
        <p:blipFill>
          <a:blip r:embed="rId3"/>
          <a:stretch>
            <a:fillRect/>
          </a:stretch>
        </p:blipFill>
        <p:spPr>
          <a:xfrm>
            <a:off x="2987046" y="1748317"/>
            <a:ext cx="2870022" cy="2147355"/>
          </a:xfrm>
          <a:prstGeom prst="rect">
            <a:avLst/>
          </a:prstGeom>
        </p:spPr>
      </p:pic>
      <p:sp>
        <p:nvSpPr>
          <p:cNvPr id="13" name="Sisällön paikkamerkki 5">
            <a:extLst>
              <a:ext uri="{FF2B5EF4-FFF2-40B4-BE49-F238E27FC236}">
                <a16:creationId xmlns:a16="http://schemas.microsoft.com/office/drawing/2014/main" id="{C5E3385C-0AA0-3283-BB63-74AF0E1A5A14}"/>
              </a:ext>
            </a:extLst>
          </p:cNvPr>
          <p:cNvSpPr txBox="1">
            <a:spLocks/>
          </p:cNvSpPr>
          <p:nvPr/>
        </p:nvSpPr>
        <p:spPr>
          <a:xfrm>
            <a:off x="354330" y="4398414"/>
            <a:ext cx="7886700" cy="637317"/>
          </a:xfrm>
          <a:prstGeom prst="rect">
            <a:avLst/>
          </a:prstGeom>
          <a:ln>
            <a:noFill/>
          </a:ln>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600"/>
              </a:spcAft>
            </a:pPr>
            <a:r>
              <a:rPr lang="fi-FI" sz="1100">
                <a:cs typeface="Arial" panose="020B0604020202020204" pitchFamily="34" charset="0"/>
              </a:rPr>
              <a:t>Toimialan, organisaation muodon ja alueen mukaan vertailtaessa tulokset mukailevat kokonaistulosta: lähihoitaja</a:t>
            </a:r>
            <a:r>
              <a:rPr lang="fi-FI" sz="1100" b="0" i="0">
                <a:effectLst/>
              </a:rPr>
              <a:t>koulutusta edellyttävien työpaikkojen täyttämisessä koetaan haasteita useammin kuin hoiva-avustajakoulutusta edellyttävien työpaikkojen täyttämisessä.</a:t>
            </a:r>
            <a:endParaRPr lang="fi-FI" sz="1100">
              <a:cs typeface="Arial" panose="020B0604020202020204" pitchFamily="34" charset="0"/>
            </a:endParaRPr>
          </a:p>
          <a:p>
            <a:pPr>
              <a:lnSpc>
                <a:spcPct val="110000"/>
              </a:lnSpc>
              <a:spcBef>
                <a:spcPts val="0"/>
              </a:spcBef>
            </a:pPr>
            <a:r>
              <a:rPr lang="fi-FI" sz="1100">
                <a:cs typeface="Arial" panose="020B0604020202020204" pitchFamily="34" charset="0"/>
              </a:rPr>
              <a:t>Toimialan mukaan tuloksia vertailtaessa erot ovat osin suuriakin: eniten haasteita koetaan ikäihmisten palveluiden parissa. </a:t>
            </a:r>
            <a:endParaRPr lang="fi-FI" sz="1100" noProof="1"/>
          </a:p>
        </p:txBody>
      </p:sp>
      <p:cxnSp>
        <p:nvCxnSpPr>
          <p:cNvPr id="14" name="Suora yhdysviiva 30">
            <a:extLst>
              <a:ext uri="{FF2B5EF4-FFF2-40B4-BE49-F238E27FC236}">
                <a16:creationId xmlns:a16="http://schemas.microsoft.com/office/drawing/2014/main" id="{41ED0B74-D31B-EF93-D219-5399EA093375}"/>
              </a:ext>
            </a:extLst>
          </p:cNvPr>
          <p:cNvCxnSpPr>
            <a:cxnSpLocks/>
          </p:cNvCxnSpPr>
          <p:nvPr/>
        </p:nvCxnSpPr>
        <p:spPr>
          <a:xfrm>
            <a:off x="354330" y="4318742"/>
            <a:ext cx="7886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A6ECA1B-D9C3-D8DE-56F8-CB5F9778A7EA}"/>
              </a:ext>
            </a:extLst>
          </p:cNvPr>
          <p:cNvPicPr>
            <a:picLocks noChangeAspect="1"/>
          </p:cNvPicPr>
          <p:nvPr/>
        </p:nvPicPr>
        <p:blipFill>
          <a:blip r:embed="rId4"/>
          <a:stretch>
            <a:fillRect/>
          </a:stretch>
        </p:blipFill>
        <p:spPr>
          <a:xfrm>
            <a:off x="5857067" y="1748316"/>
            <a:ext cx="3286933" cy="2398931"/>
          </a:xfrm>
          <a:prstGeom prst="rect">
            <a:avLst/>
          </a:prstGeom>
        </p:spPr>
      </p:pic>
      <p:sp>
        <p:nvSpPr>
          <p:cNvPr id="17" name="TextBox 16">
            <a:extLst>
              <a:ext uri="{FF2B5EF4-FFF2-40B4-BE49-F238E27FC236}">
                <a16:creationId xmlns:a16="http://schemas.microsoft.com/office/drawing/2014/main" id="{85CCD921-2F7F-2BF9-95DC-CEE76738C023}"/>
              </a:ext>
            </a:extLst>
          </p:cNvPr>
          <p:cNvSpPr txBox="1"/>
          <p:nvPr/>
        </p:nvSpPr>
        <p:spPr>
          <a:xfrm>
            <a:off x="354330" y="1469817"/>
            <a:ext cx="2864519" cy="215444"/>
          </a:xfrm>
          <a:prstGeom prst="rect">
            <a:avLst/>
          </a:prstGeom>
          <a:noFill/>
        </p:spPr>
        <p:txBody>
          <a:bodyPr wrap="square">
            <a:spAutoFit/>
          </a:bodyPr>
          <a:lstStyle/>
          <a:p>
            <a:r>
              <a:rPr lang="fi-FI" sz="800" b="0" i="0">
                <a:effectLst/>
              </a:rPr>
              <a:t>Vertailuissa mukana vähintään 10 vastaajan vastaajaryhmät.</a:t>
            </a:r>
            <a:endParaRPr lang="fi-FI" sz="500" i="1"/>
          </a:p>
        </p:txBody>
      </p:sp>
    </p:spTree>
    <p:extLst>
      <p:ext uri="{BB962C8B-B14F-4D97-AF65-F5344CB8AC3E}">
        <p14:creationId xmlns:p14="http://schemas.microsoft.com/office/powerpoint/2010/main" val="193968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Useimmiten työpaikoilla kannustetaan hoiva-avustajakoulutuksen saaneita kouluttautumaan lähihoitajiksi</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13</a:t>
            </a:fld>
            <a:endParaRPr lang="fi-FI"/>
          </a:p>
        </p:txBody>
      </p:sp>
      <p:pic>
        <p:nvPicPr>
          <p:cNvPr id="12" name="Picture 11">
            <a:extLst>
              <a:ext uri="{FF2B5EF4-FFF2-40B4-BE49-F238E27FC236}">
                <a16:creationId xmlns:a16="http://schemas.microsoft.com/office/drawing/2014/main" id="{E992FE21-8D8E-4C83-4340-F3E910B5BA3A}"/>
              </a:ext>
            </a:extLst>
          </p:cNvPr>
          <p:cNvPicPr>
            <a:picLocks noChangeAspect="1"/>
          </p:cNvPicPr>
          <p:nvPr/>
        </p:nvPicPr>
        <p:blipFill>
          <a:blip r:embed="rId2"/>
          <a:stretch>
            <a:fillRect/>
          </a:stretch>
        </p:blipFill>
        <p:spPr>
          <a:xfrm>
            <a:off x="354330" y="1319348"/>
            <a:ext cx="6257925" cy="2857500"/>
          </a:xfrm>
          <a:prstGeom prst="rect">
            <a:avLst/>
          </a:prstGeom>
        </p:spPr>
      </p:pic>
      <p:sp>
        <p:nvSpPr>
          <p:cNvPr id="13" name="Sisällön paikkamerkki 5">
            <a:extLst>
              <a:ext uri="{FF2B5EF4-FFF2-40B4-BE49-F238E27FC236}">
                <a16:creationId xmlns:a16="http://schemas.microsoft.com/office/drawing/2014/main" id="{DBEAFC17-9FB5-1514-6D7E-836C413D6082}"/>
              </a:ext>
            </a:extLst>
          </p:cNvPr>
          <p:cNvSpPr txBox="1">
            <a:spLocks/>
          </p:cNvSpPr>
          <p:nvPr/>
        </p:nvSpPr>
        <p:spPr>
          <a:xfrm>
            <a:off x="354330" y="4398414"/>
            <a:ext cx="7886700" cy="637317"/>
          </a:xfrm>
          <a:prstGeom prst="rect">
            <a:avLst/>
          </a:prstGeom>
          <a:ln>
            <a:noFill/>
          </a:ln>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spcAft>
                <a:spcPts val="600"/>
              </a:spcAft>
            </a:pPr>
            <a:r>
              <a:rPr lang="fi-FI" sz="1100">
                <a:cs typeface="Arial" panose="020B0604020202020204" pitchFamily="34" charset="0"/>
              </a:rPr>
              <a:t>Suurin osa (63 %) vastaajista arvioi, että heidän työpaikallaan kannustetaan hoiva- avustajakoulutuksen saaneita kouluttautumaan lähihoitajiksi ja ainoastaan 3 % arvioi, ettei kannustusta työpaikalta kouluttautumiseen saa.</a:t>
            </a:r>
            <a:endParaRPr lang="fi-FI" sz="1100" noProof="1"/>
          </a:p>
        </p:txBody>
      </p:sp>
      <p:cxnSp>
        <p:nvCxnSpPr>
          <p:cNvPr id="14" name="Suora yhdysviiva 30">
            <a:extLst>
              <a:ext uri="{FF2B5EF4-FFF2-40B4-BE49-F238E27FC236}">
                <a16:creationId xmlns:a16="http://schemas.microsoft.com/office/drawing/2014/main" id="{E64A0E68-1CA3-6956-A94C-A304F3948504}"/>
              </a:ext>
            </a:extLst>
          </p:cNvPr>
          <p:cNvCxnSpPr>
            <a:cxnSpLocks/>
          </p:cNvCxnSpPr>
          <p:nvPr/>
        </p:nvCxnSpPr>
        <p:spPr>
          <a:xfrm>
            <a:off x="354330" y="4318742"/>
            <a:ext cx="7886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15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Hoiva-avustajakoulutuksen saaneiden kannustaminen kouluttautumaan lähihoitajiksi – vertailut </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14</a:t>
            </a:fld>
            <a:endParaRPr lang="fi-FI"/>
          </a:p>
        </p:txBody>
      </p:sp>
      <p:pic>
        <p:nvPicPr>
          <p:cNvPr id="9" name="Picture 8">
            <a:extLst>
              <a:ext uri="{FF2B5EF4-FFF2-40B4-BE49-F238E27FC236}">
                <a16:creationId xmlns:a16="http://schemas.microsoft.com/office/drawing/2014/main" id="{CE068174-6AC4-B7C4-4893-C98A75114B61}"/>
              </a:ext>
            </a:extLst>
          </p:cNvPr>
          <p:cNvPicPr>
            <a:picLocks noChangeAspect="1"/>
          </p:cNvPicPr>
          <p:nvPr/>
        </p:nvPicPr>
        <p:blipFill>
          <a:blip r:embed="rId2"/>
          <a:stretch>
            <a:fillRect/>
          </a:stretch>
        </p:blipFill>
        <p:spPr>
          <a:xfrm>
            <a:off x="126560" y="1498956"/>
            <a:ext cx="2903953" cy="2513261"/>
          </a:xfrm>
          <a:prstGeom prst="rect">
            <a:avLst/>
          </a:prstGeom>
        </p:spPr>
      </p:pic>
      <p:pic>
        <p:nvPicPr>
          <p:cNvPr id="11" name="Picture 10">
            <a:extLst>
              <a:ext uri="{FF2B5EF4-FFF2-40B4-BE49-F238E27FC236}">
                <a16:creationId xmlns:a16="http://schemas.microsoft.com/office/drawing/2014/main" id="{74F509E4-1234-9433-4B7B-4E0B095739B6}"/>
              </a:ext>
            </a:extLst>
          </p:cNvPr>
          <p:cNvPicPr>
            <a:picLocks noChangeAspect="1"/>
          </p:cNvPicPr>
          <p:nvPr/>
        </p:nvPicPr>
        <p:blipFill>
          <a:blip r:embed="rId3"/>
          <a:stretch>
            <a:fillRect/>
          </a:stretch>
        </p:blipFill>
        <p:spPr>
          <a:xfrm>
            <a:off x="3062289" y="1493580"/>
            <a:ext cx="2947605" cy="2249805"/>
          </a:xfrm>
          <a:prstGeom prst="rect">
            <a:avLst/>
          </a:prstGeom>
        </p:spPr>
      </p:pic>
      <p:pic>
        <p:nvPicPr>
          <p:cNvPr id="16" name="Picture 15">
            <a:extLst>
              <a:ext uri="{FF2B5EF4-FFF2-40B4-BE49-F238E27FC236}">
                <a16:creationId xmlns:a16="http://schemas.microsoft.com/office/drawing/2014/main" id="{1E21821D-EE3E-85E3-E0FE-9D901FEF93A2}"/>
              </a:ext>
            </a:extLst>
          </p:cNvPr>
          <p:cNvPicPr>
            <a:picLocks noChangeAspect="1"/>
          </p:cNvPicPr>
          <p:nvPr/>
        </p:nvPicPr>
        <p:blipFill>
          <a:blip r:embed="rId4"/>
          <a:stretch>
            <a:fillRect/>
          </a:stretch>
        </p:blipFill>
        <p:spPr>
          <a:xfrm>
            <a:off x="6041671" y="1493580"/>
            <a:ext cx="3043546" cy="2631591"/>
          </a:xfrm>
          <a:prstGeom prst="rect">
            <a:avLst/>
          </a:prstGeom>
        </p:spPr>
      </p:pic>
    </p:spTree>
    <p:extLst>
      <p:ext uri="{BB962C8B-B14F-4D97-AF65-F5344CB8AC3E}">
        <p14:creationId xmlns:p14="http://schemas.microsoft.com/office/powerpoint/2010/main" val="387622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98294"/>
            <a:ext cx="7886700" cy="994172"/>
          </a:xfrm>
        </p:spPr>
        <p:txBody>
          <a:bodyPr/>
          <a:lstStyle/>
          <a:p>
            <a:r>
              <a:rPr lang="fi-FI">
                <a:latin typeface="Source Sans Pro Semibold" panose="020B0603030403020204" pitchFamily="34" charset="0"/>
                <a:ea typeface="Source Sans Pro Semibold" panose="020B0603030403020204" pitchFamily="34" charset="0"/>
              </a:rPr>
              <a:t>Työvuorosuunnitteluun vaikuttamisen ja ilmapiirin osalta tehty eniten kehitystoimia sitouttamisen parantamiseksi</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15</a:t>
            </a:fld>
            <a:endParaRPr lang="fi-FI"/>
          </a:p>
        </p:txBody>
      </p:sp>
      <p:pic>
        <p:nvPicPr>
          <p:cNvPr id="5" name="Picture 4">
            <a:extLst>
              <a:ext uri="{FF2B5EF4-FFF2-40B4-BE49-F238E27FC236}">
                <a16:creationId xmlns:a16="http://schemas.microsoft.com/office/drawing/2014/main" id="{87316827-C836-3BD4-DB1A-CC89BB23C1EA}"/>
              </a:ext>
            </a:extLst>
          </p:cNvPr>
          <p:cNvPicPr>
            <a:picLocks noChangeAspect="1"/>
          </p:cNvPicPr>
          <p:nvPr/>
        </p:nvPicPr>
        <p:blipFill>
          <a:blip r:embed="rId2"/>
          <a:stretch>
            <a:fillRect/>
          </a:stretch>
        </p:blipFill>
        <p:spPr>
          <a:xfrm>
            <a:off x="362494" y="1047177"/>
            <a:ext cx="8419011" cy="4004084"/>
          </a:xfrm>
          <a:prstGeom prst="rect">
            <a:avLst/>
          </a:prstGeom>
        </p:spPr>
      </p:pic>
      <p:sp>
        <p:nvSpPr>
          <p:cNvPr id="6" name="TextBox 5">
            <a:extLst>
              <a:ext uri="{FF2B5EF4-FFF2-40B4-BE49-F238E27FC236}">
                <a16:creationId xmlns:a16="http://schemas.microsoft.com/office/drawing/2014/main" id="{13D33AA7-2E52-EF87-5A4C-965AB1A3DF78}"/>
              </a:ext>
            </a:extLst>
          </p:cNvPr>
          <p:cNvSpPr txBox="1"/>
          <p:nvPr/>
        </p:nvSpPr>
        <p:spPr>
          <a:xfrm>
            <a:off x="6413863" y="4359247"/>
            <a:ext cx="2184762" cy="646331"/>
          </a:xfrm>
          <a:prstGeom prst="rect">
            <a:avLst/>
          </a:prstGeom>
          <a:solidFill>
            <a:schemeClr val="bg1"/>
          </a:solidFill>
          <a:ln>
            <a:solidFill>
              <a:schemeClr val="tx1"/>
            </a:solidFill>
          </a:ln>
        </p:spPr>
        <p:txBody>
          <a:bodyPr wrap="square" rtlCol="0">
            <a:spAutoFit/>
          </a:bodyPr>
          <a:lstStyle/>
          <a:p>
            <a:r>
              <a:rPr lang="fi-FI" sz="900"/>
              <a:t>Muina kehitystoimina mainittiin mm. </a:t>
            </a:r>
            <a:r>
              <a:rPr lang="fi-FI" sz="900" i="1"/>
              <a:t>säännölliset palaverit, työmäärään vaikuttaminen </a:t>
            </a:r>
            <a:r>
              <a:rPr lang="fi-FI" sz="900"/>
              <a:t>sekä </a:t>
            </a:r>
            <a:r>
              <a:rPr lang="fi-FI" sz="900" i="1"/>
              <a:t>työntekijäkokemuksen kehittäminen</a:t>
            </a:r>
            <a:r>
              <a:rPr lang="fi-FI" sz="900"/>
              <a:t>.</a:t>
            </a:r>
          </a:p>
        </p:txBody>
      </p:sp>
      <p:cxnSp>
        <p:nvCxnSpPr>
          <p:cNvPr id="8" name="Straight Arrow Connector 7">
            <a:extLst>
              <a:ext uri="{FF2B5EF4-FFF2-40B4-BE49-F238E27FC236}">
                <a16:creationId xmlns:a16="http://schemas.microsoft.com/office/drawing/2014/main" id="{9589B572-E4C9-2606-A77D-B3A3729CCA1E}"/>
              </a:ext>
            </a:extLst>
          </p:cNvPr>
          <p:cNvCxnSpPr>
            <a:cxnSpLocks/>
          </p:cNvCxnSpPr>
          <p:nvPr/>
        </p:nvCxnSpPr>
        <p:spPr>
          <a:xfrm flipV="1">
            <a:off x="3482942" y="4598126"/>
            <a:ext cx="2930921" cy="988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23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02D2AC-03A3-337D-8857-AC3DD5917EC1}"/>
              </a:ext>
            </a:extLst>
          </p:cNvPr>
          <p:cNvPicPr>
            <a:picLocks noChangeAspect="1"/>
          </p:cNvPicPr>
          <p:nvPr/>
        </p:nvPicPr>
        <p:blipFill>
          <a:blip r:embed="rId3"/>
          <a:stretch>
            <a:fillRect/>
          </a:stretch>
        </p:blipFill>
        <p:spPr>
          <a:xfrm>
            <a:off x="6008774" y="1817554"/>
            <a:ext cx="2392907" cy="1794681"/>
          </a:xfrm>
          <a:prstGeom prst="rect">
            <a:avLst/>
          </a:prstGeom>
        </p:spPr>
      </p:pic>
      <p:pic>
        <p:nvPicPr>
          <p:cNvPr id="14" name="Picture 13">
            <a:extLst>
              <a:ext uri="{FF2B5EF4-FFF2-40B4-BE49-F238E27FC236}">
                <a16:creationId xmlns:a16="http://schemas.microsoft.com/office/drawing/2014/main" id="{7439B716-DBE0-2477-B3A4-2D5E97DB3C57}"/>
              </a:ext>
            </a:extLst>
          </p:cNvPr>
          <p:cNvPicPr>
            <a:picLocks noChangeAspect="1"/>
          </p:cNvPicPr>
          <p:nvPr/>
        </p:nvPicPr>
        <p:blipFill>
          <a:blip r:embed="rId4"/>
          <a:stretch>
            <a:fillRect/>
          </a:stretch>
        </p:blipFill>
        <p:spPr>
          <a:xfrm>
            <a:off x="3201016" y="1769364"/>
            <a:ext cx="2363526" cy="1788885"/>
          </a:xfrm>
          <a:prstGeom prst="rect">
            <a:avLst/>
          </a:prstGeom>
        </p:spPr>
      </p:pic>
      <p:pic>
        <p:nvPicPr>
          <p:cNvPr id="8" name="Picture 7">
            <a:extLst>
              <a:ext uri="{FF2B5EF4-FFF2-40B4-BE49-F238E27FC236}">
                <a16:creationId xmlns:a16="http://schemas.microsoft.com/office/drawing/2014/main" id="{5B2C87DF-0853-9410-46CA-9BCFAAB47112}"/>
              </a:ext>
            </a:extLst>
          </p:cNvPr>
          <p:cNvPicPr>
            <a:picLocks noChangeAspect="1"/>
          </p:cNvPicPr>
          <p:nvPr/>
        </p:nvPicPr>
        <p:blipFill>
          <a:blip r:embed="rId5"/>
          <a:stretch>
            <a:fillRect/>
          </a:stretch>
        </p:blipFill>
        <p:spPr>
          <a:xfrm>
            <a:off x="439323" y="1945379"/>
            <a:ext cx="2324100" cy="1681163"/>
          </a:xfrm>
          <a:prstGeom prst="rect">
            <a:avLst/>
          </a:prstGeom>
        </p:spPr>
      </p:pic>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3723373" cy="994172"/>
          </a:xfrm>
        </p:spPr>
        <p:txBody>
          <a:bodyPr/>
          <a:lstStyle/>
          <a:p>
            <a:r>
              <a:rPr lang="fi-FI">
                <a:latin typeface="Source Sans Pro SemiBold" panose="020B0603030403020204" pitchFamily="34" charset="0"/>
                <a:ea typeface="Source Sans Pro SemiBold" panose="020B0603030403020204" pitchFamily="34" charset="0"/>
              </a:rPr>
              <a:t>Kerro konkreettisia esimerkkejä toimista, joita olette tehneet.</a:t>
            </a:r>
          </a:p>
        </p:txBody>
      </p:sp>
      <p:sp>
        <p:nvSpPr>
          <p:cNvPr id="11" name="Sisällön paikkamerkki 5">
            <a:extLst>
              <a:ext uri="{FF2B5EF4-FFF2-40B4-BE49-F238E27FC236}">
                <a16:creationId xmlns:a16="http://schemas.microsoft.com/office/drawing/2014/main" id="{28F41B41-915C-9149-A416-BA29F63388EB}"/>
              </a:ext>
            </a:extLst>
          </p:cNvPr>
          <p:cNvSpPr txBox="1">
            <a:spLocks/>
          </p:cNvSpPr>
          <p:nvPr/>
        </p:nvSpPr>
        <p:spPr>
          <a:xfrm>
            <a:off x="4214902" y="410930"/>
            <a:ext cx="4186779" cy="72000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800" i="1">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cxnSp>
        <p:nvCxnSpPr>
          <p:cNvPr id="12" name="Suora yhdysviiva 11">
            <a:extLst>
              <a:ext uri="{FF2B5EF4-FFF2-40B4-BE49-F238E27FC236}">
                <a16:creationId xmlns:a16="http://schemas.microsoft.com/office/drawing/2014/main" id="{837B6209-834D-C140-9412-6FA31225CFA9}"/>
              </a:ext>
            </a:extLst>
          </p:cNvPr>
          <p:cNvCxnSpPr>
            <a:cxnSpLocks/>
          </p:cNvCxnSpPr>
          <p:nvPr/>
        </p:nvCxnSpPr>
        <p:spPr>
          <a:xfrm flipV="1">
            <a:off x="4214902" y="410930"/>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48797F-BDA2-29CB-8399-C113CCCEAC9B}"/>
              </a:ext>
            </a:extLst>
          </p:cNvPr>
          <p:cNvSpPr txBox="1"/>
          <p:nvPr/>
        </p:nvSpPr>
        <p:spPr>
          <a:xfrm>
            <a:off x="408658" y="1436152"/>
            <a:ext cx="2539266" cy="461665"/>
          </a:xfrm>
          <a:prstGeom prst="rect">
            <a:avLst/>
          </a:prstGeom>
          <a:noFill/>
        </p:spPr>
        <p:txBody>
          <a:bodyPr wrap="square">
            <a:spAutoFit/>
          </a:bodyPr>
          <a:lstStyle/>
          <a:p>
            <a:pPr>
              <a:lnSpc>
                <a:spcPct val="100000"/>
              </a:lnSpc>
              <a:spcBef>
                <a:spcPts val="0"/>
              </a:spcBef>
            </a:pPr>
            <a:r>
              <a:rPr lang="fi-FI" sz="1200" b="1"/>
              <a:t>M</a:t>
            </a:r>
            <a:r>
              <a:rPr lang="fi-FI" sz="1200" b="1">
                <a:latin typeface="+mn-lt"/>
              </a:rPr>
              <a:t>ahdollisuus vaikuttaa työvuorosuunnitteluun</a:t>
            </a:r>
          </a:p>
        </p:txBody>
      </p:sp>
      <p:sp>
        <p:nvSpPr>
          <p:cNvPr id="13" name="Sisällön paikkamerkki 25">
            <a:extLst>
              <a:ext uri="{FF2B5EF4-FFF2-40B4-BE49-F238E27FC236}">
                <a16:creationId xmlns:a16="http://schemas.microsoft.com/office/drawing/2014/main" id="{5F056547-DF47-3D3E-360E-5A362B1D80CF}"/>
              </a:ext>
            </a:extLst>
          </p:cNvPr>
          <p:cNvSpPr txBox="1">
            <a:spLocks/>
          </p:cNvSpPr>
          <p:nvPr/>
        </p:nvSpPr>
        <p:spPr>
          <a:xfrm>
            <a:off x="254152" y="3684080"/>
            <a:ext cx="2886090" cy="12974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Otettu huomioon vuorotoiveet. Joustavuus vuorojen vaihdoissa.</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Autonominen työvuorosuunnittelu</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Työntekijät suunnittelevat itse hyvin pitkälle työvuorot</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Toiveiden esittäminen, yksilöllinen tarkastelu</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Autonominen suunnittelu.</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Työvuorotoiveiden huomioiminen</a:t>
            </a:r>
          </a:p>
        </p:txBody>
      </p:sp>
      <p:sp>
        <p:nvSpPr>
          <p:cNvPr id="4" name="TextBox 3">
            <a:extLst>
              <a:ext uri="{FF2B5EF4-FFF2-40B4-BE49-F238E27FC236}">
                <a16:creationId xmlns:a16="http://schemas.microsoft.com/office/drawing/2014/main" id="{DDFEF096-F5F9-18C5-0020-26F0F21E82FF}"/>
              </a:ext>
            </a:extLst>
          </p:cNvPr>
          <p:cNvSpPr txBox="1"/>
          <p:nvPr/>
        </p:nvSpPr>
        <p:spPr>
          <a:xfrm>
            <a:off x="3259440" y="1528484"/>
            <a:ext cx="2539266" cy="276999"/>
          </a:xfrm>
          <a:prstGeom prst="rect">
            <a:avLst/>
          </a:prstGeom>
          <a:noFill/>
        </p:spPr>
        <p:txBody>
          <a:bodyPr wrap="square">
            <a:spAutoFit/>
          </a:bodyPr>
          <a:lstStyle/>
          <a:p>
            <a:pPr>
              <a:lnSpc>
                <a:spcPct val="100000"/>
              </a:lnSpc>
              <a:spcBef>
                <a:spcPts val="0"/>
              </a:spcBef>
            </a:pPr>
            <a:r>
              <a:rPr lang="fi-FI" sz="1200" b="1">
                <a:latin typeface="+mn-lt"/>
              </a:rPr>
              <a:t>Ilmapiiri</a:t>
            </a:r>
          </a:p>
        </p:txBody>
      </p:sp>
      <p:sp>
        <p:nvSpPr>
          <p:cNvPr id="6" name="TextBox 5">
            <a:extLst>
              <a:ext uri="{FF2B5EF4-FFF2-40B4-BE49-F238E27FC236}">
                <a16:creationId xmlns:a16="http://schemas.microsoft.com/office/drawing/2014/main" id="{450F8EA8-BA8D-76E1-0630-950CBF2D1522}"/>
              </a:ext>
            </a:extLst>
          </p:cNvPr>
          <p:cNvSpPr txBox="1"/>
          <p:nvPr/>
        </p:nvSpPr>
        <p:spPr>
          <a:xfrm>
            <a:off x="6097218" y="1528483"/>
            <a:ext cx="2358791" cy="276999"/>
          </a:xfrm>
          <a:prstGeom prst="rect">
            <a:avLst/>
          </a:prstGeom>
          <a:noFill/>
        </p:spPr>
        <p:txBody>
          <a:bodyPr wrap="square">
            <a:spAutoFit/>
          </a:bodyPr>
          <a:lstStyle/>
          <a:p>
            <a:pPr>
              <a:lnSpc>
                <a:spcPct val="100000"/>
              </a:lnSpc>
              <a:spcBef>
                <a:spcPts val="0"/>
              </a:spcBef>
            </a:pPr>
            <a:r>
              <a:rPr lang="fi-FI" sz="1200" b="1">
                <a:latin typeface="+mn-lt"/>
              </a:rPr>
              <a:t>Työntekijöiden kuuntelu</a:t>
            </a:r>
          </a:p>
        </p:txBody>
      </p:sp>
      <p:sp>
        <p:nvSpPr>
          <p:cNvPr id="15" name="TextBox 14">
            <a:extLst>
              <a:ext uri="{FF2B5EF4-FFF2-40B4-BE49-F238E27FC236}">
                <a16:creationId xmlns:a16="http://schemas.microsoft.com/office/drawing/2014/main" id="{29EA7A89-1097-609C-5F7D-B34B1498DEBE}"/>
              </a:ext>
            </a:extLst>
          </p:cNvPr>
          <p:cNvSpPr txBox="1"/>
          <p:nvPr/>
        </p:nvSpPr>
        <p:spPr>
          <a:xfrm>
            <a:off x="2107788" y="1729935"/>
            <a:ext cx="463317" cy="215444"/>
          </a:xfrm>
          <a:prstGeom prst="rect">
            <a:avLst/>
          </a:prstGeom>
          <a:noFill/>
        </p:spPr>
        <p:txBody>
          <a:bodyPr wrap="square" rtlCol="0">
            <a:spAutoFit/>
          </a:bodyPr>
          <a:lstStyle/>
          <a:p>
            <a:r>
              <a:rPr lang="fi-FI" sz="800"/>
              <a:t>n=201</a:t>
            </a:r>
          </a:p>
        </p:txBody>
      </p:sp>
      <p:sp>
        <p:nvSpPr>
          <p:cNvPr id="20" name="TextBox 19">
            <a:extLst>
              <a:ext uri="{FF2B5EF4-FFF2-40B4-BE49-F238E27FC236}">
                <a16:creationId xmlns:a16="http://schemas.microsoft.com/office/drawing/2014/main" id="{98C5B3BF-F5D4-11ED-6D6F-D2B3C0D0E062}"/>
              </a:ext>
            </a:extLst>
          </p:cNvPr>
          <p:cNvSpPr txBox="1"/>
          <p:nvPr/>
        </p:nvSpPr>
        <p:spPr>
          <a:xfrm>
            <a:off x="4856518" y="1713151"/>
            <a:ext cx="463317" cy="215444"/>
          </a:xfrm>
          <a:prstGeom prst="rect">
            <a:avLst/>
          </a:prstGeom>
          <a:noFill/>
        </p:spPr>
        <p:txBody>
          <a:bodyPr wrap="square" rtlCol="0">
            <a:spAutoFit/>
          </a:bodyPr>
          <a:lstStyle/>
          <a:p>
            <a:r>
              <a:rPr lang="fi-FI" sz="800"/>
              <a:t>n=197</a:t>
            </a:r>
          </a:p>
        </p:txBody>
      </p:sp>
      <p:sp>
        <p:nvSpPr>
          <p:cNvPr id="21" name="Sisällön paikkamerkki 25">
            <a:extLst>
              <a:ext uri="{FF2B5EF4-FFF2-40B4-BE49-F238E27FC236}">
                <a16:creationId xmlns:a16="http://schemas.microsoft.com/office/drawing/2014/main" id="{5672E933-EF08-7591-2CB3-A9881D5B1A57}"/>
              </a:ext>
            </a:extLst>
          </p:cNvPr>
          <p:cNvSpPr txBox="1">
            <a:spLocks/>
          </p:cNvSpPr>
          <p:nvPr/>
        </p:nvSpPr>
        <p:spPr>
          <a:xfrm>
            <a:off x="3122684" y="3546994"/>
            <a:ext cx="2886090" cy="12974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Hyvä työyhteisö, positiivinen ilmapiiri</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Avoimuuteen pyrkiminen työyhteisössä</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Matala kynnys puuttua kiusaamiseen ja kaikkeen huonoon käytökseen.</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Avoimuus, koulutus, toisten kunnioittaminen, ajantasainen tiedotus</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Avoin keskusteleva ilmapiiri, vaikutusmahdollisuudet, epäkohtiin puuttuminen</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Meillä viljellään huumoria, eikä kiusata ketään, edes leikin varjolla.</a:t>
            </a:r>
          </a:p>
        </p:txBody>
      </p:sp>
      <p:sp>
        <p:nvSpPr>
          <p:cNvPr id="24" name="TextBox 23">
            <a:extLst>
              <a:ext uri="{FF2B5EF4-FFF2-40B4-BE49-F238E27FC236}">
                <a16:creationId xmlns:a16="http://schemas.microsoft.com/office/drawing/2014/main" id="{BAC84285-3047-80B4-FB4C-6321F3A1BFA8}"/>
              </a:ext>
            </a:extLst>
          </p:cNvPr>
          <p:cNvSpPr txBox="1"/>
          <p:nvPr/>
        </p:nvSpPr>
        <p:spPr>
          <a:xfrm>
            <a:off x="7992692" y="1728013"/>
            <a:ext cx="463317" cy="215444"/>
          </a:xfrm>
          <a:prstGeom prst="rect">
            <a:avLst/>
          </a:prstGeom>
          <a:noFill/>
        </p:spPr>
        <p:txBody>
          <a:bodyPr wrap="square" rtlCol="0">
            <a:spAutoFit/>
          </a:bodyPr>
          <a:lstStyle/>
          <a:p>
            <a:r>
              <a:rPr lang="fi-FI" sz="800"/>
              <a:t>n=188</a:t>
            </a:r>
          </a:p>
        </p:txBody>
      </p:sp>
      <p:sp>
        <p:nvSpPr>
          <p:cNvPr id="25" name="Sisällön paikkamerkki 25">
            <a:extLst>
              <a:ext uri="{FF2B5EF4-FFF2-40B4-BE49-F238E27FC236}">
                <a16:creationId xmlns:a16="http://schemas.microsoft.com/office/drawing/2014/main" id="{EF31DC11-3C3A-2EAC-75F1-C4F2DB191CF3}"/>
              </a:ext>
            </a:extLst>
          </p:cNvPr>
          <p:cNvSpPr txBox="1">
            <a:spLocks/>
          </p:cNvSpPr>
          <p:nvPr/>
        </p:nvSpPr>
        <p:spPr>
          <a:xfrm>
            <a:off x="6003760" y="3679148"/>
            <a:ext cx="3101110" cy="12974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Kehityskeskustelut, arjessa läsnä oleminen, matalan kynnyksen yhteydenotto.</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Esihenkilöillä on aikaa ja ovat lähellä työyksikköä</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Työpaikkakokouksissa, kehityskeskusteluissa, arjessa (johtaja paikalla lähes aina; avoimet ovet-periaatteella)</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Johtaja on helposti lähestyttävä ja hänellä on aikaa kuunnella ja käydä ryhmissä.</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Viestittelyt, puhelut, kuulumisten kyselyt.</a:t>
            </a:r>
          </a:p>
        </p:txBody>
      </p:sp>
      <p:sp>
        <p:nvSpPr>
          <p:cNvPr id="5" name="TextBox 4">
            <a:extLst>
              <a:ext uri="{FF2B5EF4-FFF2-40B4-BE49-F238E27FC236}">
                <a16:creationId xmlns:a16="http://schemas.microsoft.com/office/drawing/2014/main" id="{1FBAB694-32E7-1241-880F-A72F2954B39E}"/>
              </a:ext>
            </a:extLst>
          </p:cNvPr>
          <p:cNvSpPr txBox="1"/>
          <p:nvPr/>
        </p:nvSpPr>
        <p:spPr>
          <a:xfrm>
            <a:off x="354330" y="1105292"/>
            <a:ext cx="3270613" cy="276999"/>
          </a:xfrm>
          <a:prstGeom prst="rect">
            <a:avLst/>
          </a:prstGeom>
          <a:noFill/>
        </p:spPr>
        <p:txBody>
          <a:bodyPr wrap="square">
            <a:spAutoFit/>
          </a:bodyPr>
          <a:lstStyle/>
          <a:p>
            <a:r>
              <a:rPr lang="fi-FI" sz="1200" b="0" i="0">
                <a:effectLst/>
              </a:rPr>
              <a:t>Eniten mainintoja saaneet esitetty sanapilvinä:</a:t>
            </a:r>
            <a:endParaRPr lang="fi-FI" sz="1000" i="1"/>
          </a:p>
        </p:txBody>
      </p:sp>
    </p:spTree>
    <p:extLst>
      <p:ext uri="{BB962C8B-B14F-4D97-AF65-F5344CB8AC3E}">
        <p14:creationId xmlns:p14="http://schemas.microsoft.com/office/powerpoint/2010/main" val="288291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90AA673-6644-9761-E421-9A0797297089}"/>
              </a:ext>
            </a:extLst>
          </p:cNvPr>
          <p:cNvPicPr>
            <a:picLocks noChangeAspect="1"/>
          </p:cNvPicPr>
          <p:nvPr/>
        </p:nvPicPr>
        <p:blipFill>
          <a:blip r:embed="rId3"/>
          <a:stretch>
            <a:fillRect/>
          </a:stretch>
        </p:blipFill>
        <p:spPr>
          <a:xfrm>
            <a:off x="6038155" y="1769364"/>
            <a:ext cx="2363526" cy="1849286"/>
          </a:xfrm>
          <a:prstGeom prst="rect">
            <a:avLst/>
          </a:prstGeom>
        </p:spPr>
      </p:pic>
      <p:pic>
        <p:nvPicPr>
          <p:cNvPr id="16" name="Picture 15">
            <a:extLst>
              <a:ext uri="{FF2B5EF4-FFF2-40B4-BE49-F238E27FC236}">
                <a16:creationId xmlns:a16="http://schemas.microsoft.com/office/drawing/2014/main" id="{E78ED641-073A-0249-07FC-573DFA0EFB32}"/>
              </a:ext>
            </a:extLst>
          </p:cNvPr>
          <p:cNvPicPr>
            <a:picLocks noChangeAspect="1"/>
          </p:cNvPicPr>
          <p:nvPr/>
        </p:nvPicPr>
        <p:blipFill>
          <a:blip r:embed="rId4"/>
          <a:stretch>
            <a:fillRect/>
          </a:stretch>
        </p:blipFill>
        <p:spPr>
          <a:xfrm>
            <a:off x="3140242" y="1788903"/>
            <a:ext cx="2274665" cy="1802846"/>
          </a:xfrm>
          <a:prstGeom prst="rect">
            <a:avLst/>
          </a:prstGeom>
        </p:spPr>
      </p:pic>
      <p:pic>
        <p:nvPicPr>
          <p:cNvPr id="9" name="Picture 8">
            <a:extLst>
              <a:ext uri="{FF2B5EF4-FFF2-40B4-BE49-F238E27FC236}">
                <a16:creationId xmlns:a16="http://schemas.microsoft.com/office/drawing/2014/main" id="{CC2F8E92-71D4-16AB-0329-F87332066ED5}"/>
              </a:ext>
            </a:extLst>
          </p:cNvPr>
          <p:cNvPicPr>
            <a:picLocks noChangeAspect="1"/>
          </p:cNvPicPr>
          <p:nvPr/>
        </p:nvPicPr>
        <p:blipFill>
          <a:blip r:embed="rId5"/>
          <a:stretch>
            <a:fillRect/>
          </a:stretch>
        </p:blipFill>
        <p:spPr>
          <a:xfrm>
            <a:off x="333914" y="1769364"/>
            <a:ext cx="2363526" cy="1847579"/>
          </a:xfrm>
          <a:prstGeom prst="rect">
            <a:avLst/>
          </a:prstGeom>
        </p:spPr>
      </p:pic>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3723373" cy="994172"/>
          </a:xfrm>
        </p:spPr>
        <p:txBody>
          <a:bodyPr/>
          <a:lstStyle/>
          <a:p>
            <a:r>
              <a:rPr lang="fi-FI">
                <a:latin typeface="Source Sans Pro SemiBold" panose="020B0603030403020204" pitchFamily="34" charset="0"/>
                <a:ea typeface="Source Sans Pro SemiBold" panose="020B0603030403020204" pitchFamily="34" charset="0"/>
              </a:rPr>
              <a:t>Kerro konkreettisia esimerkkejä toimista, joita olette tehneet.</a:t>
            </a:r>
          </a:p>
        </p:txBody>
      </p:sp>
      <p:sp>
        <p:nvSpPr>
          <p:cNvPr id="11" name="Sisällön paikkamerkki 5">
            <a:extLst>
              <a:ext uri="{FF2B5EF4-FFF2-40B4-BE49-F238E27FC236}">
                <a16:creationId xmlns:a16="http://schemas.microsoft.com/office/drawing/2014/main" id="{28F41B41-915C-9149-A416-BA29F63388EB}"/>
              </a:ext>
            </a:extLst>
          </p:cNvPr>
          <p:cNvSpPr txBox="1">
            <a:spLocks/>
          </p:cNvSpPr>
          <p:nvPr/>
        </p:nvSpPr>
        <p:spPr>
          <a:xfrm>
            <a:off x="4214902" y="410930"/>
            <a:ext cx="4186779" cy="72000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800" i="1">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cxnSp>
        <p:nvCxnSpPr>
          <p:cNvPr id="12" name="Suora yhdysviiva 11">
            <a:extLst>
              <a:ext uri="{FF2B5EF4-FFF2-40B4-BE49-F238E27FC236}">
                <a16:creationId xmlns:a16="http://schemas.microsoft.com/office/drawing/2014/main" id="{837B6209-834D-C140-9412-6FA31225CFA9}"/>
              </a:ext>
            </a:extLst>
          </p:cNvPr>
          <p:cNvCxnSpPr>
            <a:cxnSpLocks/>
          </p:cNvCxnSpPr>
          <p:nvPr/>
        </p:nvCxnSpPr>
        <p:spPr>
          <a:xfrm flipV="1">
            <a:off x="4214902" y="410930"/>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48797F-BDA2-29CB-8399-C113CCCEAC9B}"/>
              </a:ext>
            </a:extLst>
          </p:cNvPr>
          <p:cNvSpPr txBox="1"/>
          <p:nvPr/>
        </p:nvSpPr>
        <p:spPr>
          <a:xfrm>
            <a:off x="376007" y="1531678"/>
            <a:ext cx="2539266" cy="276999"/>
          </a:xfrm>
          <a:prstGeom prst="rect">
            <a:avLst/>
          </a:prstGeom>
          <a:noFill/>
        </p:spPr>
        <p:txBody>
          <a:bodyPr wrap="square">
            <a:spAutoFit/>
          </a:bodyPr>
          <a:lstStyle/>
          <a:p>
            <a:pPr>
              <a:lnSpc>
                <a:spcPct val="100000"/>
              </a:lnSpc>
              <a:spcBef>
                <a:spcPts val="0"/>
              </a:spcBef>
            </a:pPr>
            <a:r>
              <a:rPr lang="fi-FI" sz="1200" b="1"/>
              <a:t>Kannustamme opiskelemaan</a:t>
            </a:r>
            <a:endParaRPr lang="fi-FI" sz="1200" b="1">
              <a:latin typeface="+mn-lt"/>
            </a:endParaRPr>
          </a:p>
        </p:txBody>
      </p:sp>
      <p:sp>
        <p:nvSpPr>
          <p:cNvPr id="13" name="Sisällön paikkamerkki 25">
            <a:extLst>
              <a:ext uri="{FF2B5EF4-FFF2-40B4-BE49-F238E27FC236}">
                <a16:creationId xmlns:a16="http://schemas.microsoft.com/office/drawing/2014/main" id="{5F056547-DF47-3D3E-360E-5A362B1D80CF}"/>
              </a:ext>
            </a:extLst>
          </p:cNvPr>
          <p:cNvSpPr txBox="1">
            <a:spLocks/>
          </p:cNvSpPr>
          <p:nvPr/>
        </p:nvSpPr>
        <p:spPr>
          <a:xfrm>
            <a:off x="254152" y="3684080"/>
            <a:ext cx="2886090" cy="12974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Myönteinen ilmapiiri opiskelulle, oppisopimusopiskelijat</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opintovapaat 5 koulutuspäivää per lukukausi työnantajan kustantamana</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Koulutukseen kannustetaan. Työnantaja mahdollistaa palkalliset koulutuspäivät.</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Kannustetaan opiskelemaan varhaiskasvatuksen opettajaksi, kunta lähtee tähän mukaan.</a:t>
            </a:r>
          </a:p>
        </p:txBody>
      </p:sp>
      <p:sp>
        <p:nvSpPr>
          <p:cNvPr id="4" name="TextBox 3">
            <a:extLst>
              <a:ext uri="{FF2B5EF4-FFF2-40B4-BE49-F238E27FC236}">
                <a16:creationId xmlns:a16="http://schemas.microsoft.com/office/drawing/2014/main" id="{DDFEF096-F5F9-18C5-0020-26F0F21E82FF}"/>
              </a:ext>
            </a:extLst>
          </p:cNvPr>
          <p:cNvSpPr txBox="1"/>
          <p:nvPr/>
        </p:nvSpPr>
        <p:spPr>
          <a:xfrm>
            <a:off x="3259440" y="1528484"/>
            <a:ext cx="2539266" cy="276999"/>
          </a:xfrm>
          <a:prstGeom prst="rect">
            <a:avLst/>
          </a:prstGeom>
          <a:noFill/>
        </p:spPr>
        <p:txBody>
          <a:bodyPr wrap="square">
            <a:spAutoFit/>
          </a:bodyPr>
          <a:lstStyle/>
          <a:p>
            <a:pPr>
              <a:lnSpc>
                <a:spcPct val="100000"/>
              </a:lnSpc>
              <a:spcBef>
                <a:spcPts val="0"/>
              </a:spcBef>
            </a:pPr>
            <a:r>
              <a:rPr lang="fi-FI" sz="1200" b="1">
                <a:latin typeface="+mn-lt"/>
              </a:rPr>
              <a:t>Perehdytys</a:t>
            </a:r>
          </a:p>
        </p:txBody>
      </p:sp>
      <p:sp>
        <p:nvSpPr>
          <p:cNvPr id="6" name="TextBox 5">
            <a:extLst>
              <a:ext uri="{FF2B5EF4-FFF2-40B4-BE49-F238E27FC236}">
                <a16:creationId xmlns:a16="http://schemas.microsoft.com/office/drawing/2014/main" id="{450F8EA8-BA8D-76E1-0630-950CBF2D1522}"/>
              </a:ext>
            </a:extLst>
          </p:cNvPr>
          <p:cNvSpPr txBox="1"/>
          <p:nvPr/>
        </p:nvSpPr>
        <p:spPr>
          <a:xfrm>
            <a:off x="6097218" y="1528483"/>
            <a:ext cx="2358791" cy="276999"/>
          </a:xfrm>
          <a:prstGeom prst="rect">
            <a:avLst/>
          </a:prstGeom>
          <a:noFill/>
        </p:spPr>
        <p:txBody>
          <a:bodyPr wrap="square">
            <a:spAutoFit/>
          </a:bodyPr>
          <a:lstStyle/>
          <a:p>
            <a:pPr>
              <a:lnSpc>
                <a:spcPct val="100000"/>
              </a:lnSpc>
              <a:spcBef>
                <a:spcPts val="0"/>
              </a:spcBef>
            </a:pPr>
            <a:r>
              <a:rPr lang="fi-FI" sz="1200" b="1">
                <a:latin typeface="+mn-lt"/>
              </a:rPr>
              <a:t>Työsuhde-edut</a:t>
            </a:r>
          </a:p>
        </p:txBody>
      </p:sp>
      <p:sp>
        <p:nvSpPr>
          <p:cNvPr id="15" name="TextBox 14">
            <a:extLst>
              <a:ext uri="{FF2B5EF4-FFF2-40B4-BE49-F238E27FC236}">
                <a16:creationId xmlns:a16="http://schemas.microsoft.com/office/drawing/2014/main" id="{29EA7A89-1097-609C-5F7D-B34B1498DEBE}"/>
              </a:ext>
            </a:extLst>
          </p:cNvPr>
          <p:cNvSpPr txBox="1"/>
          <p:nvPr/>
        </p:nvSpPr>
        <p:spPr>
          <a:xfrm>
            <a:off x="2258828" y="1805482"/>
            <a:ext cx="463317" cy="215444"/>
          </a:xfrm>
          <a:prstGeom prst="rect">
            <a:avLst/>
          </a:prstGeom>
          <a:noFill/>
        </p:spPr>
        <p:txBody>
          <a:bodyPr wrap="square" rtlCol="0">
            <a:spAutoFit/>
          </a:bodyPr>
          <a:lstStyle/>
          <a:p>
            <a:r>
              <a:rPr lang="fi-FI" sz="800"/>
              <a:t>n=166</a:t>
            </a:r>
          </a:p>
        </p:txBody>
      </p:sp>
      <p:sp>
        <p:nvSpPr>
          <p:cNvPr id="20" name="TextBox 19">
            <a:extLst>
              <a:ext uri="{FF2B5EF4-FFF2-40B4-BE49-F238E27FC236}">
                <a16:creationId xmlns:a16="http://schemas.microsoft.com/office/drawing/2014/main" id="{98C5B3BF-F5D4-11ED-6D6F-D2B3C0D0E062}"/>
              </a:ext>
            </a:extLst>
          </p:cNvPr>
          <p:cNvSpPr txBox="1"/>
          <p:nvPr/>
        </p:nvSpPr>
        <p:spPr>
          <a:xfrm>
            <a:off x="4829228" y="1769364"/>
            <a:ext cx="463317" cy="215444"/>
          </a:xfrm>
          <a:prstGeom prst="rect">
            <a:avLst/>
          </a:prstGeom>
          <a:noFill/>
        </p:spPr>
        <p:txBody>
          <a:bodyPr wrap="square" rtlCol="0">
            <a:spAutoFit/>
          </a:bodyPr>
          <a:lstStyle/>
          <a:p>
            <a:r>
              <a:rPr lang="fi-FI" sz="800"/>
              <a:t>n=172</a:t>
            </a:r>
          </a:p>
        </p:txBody>
      </p:sp>
      <p:sp>
        <p:nvSpPr>
          <p:cNvPr id="21" name="Sisällön paikkamerkki 25">
            <a:extLst>
              <a:ext uri="{FF2B5EF4-FFF2-40B4-BE49-F238E27FC236}">
                <a16:creationId xmlns:a16="http://schemas.microsoft.com/office/drawing/2014/main" id="{5672E933-EF08-7591-2CB3-A9881D5B1A57}"/>
              </a:ext>
            </a:extLst>
          </p:cNvPr>
          <p:cNvSpPr txBox="1">
            <a:spLocks/>
          </p:cNvSpPr>
          <p:nvPr/>
        </p:nvSpPr>
        <p:spPr>
          <a:xfrm>
            <a:off x="3086028" y="3616943"/>
            <a:ext cx="2886090" cy="12974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Kaikille suunnitelmallinen, asteittain/vaiheittain toteutettava perehdytys.</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Nimetyt perehdyttäjät sekä perehdytyspäivät</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Oma henkilökohtainen perehdyttäjä</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Meillä on kehitetty perehdytysohjelmaa.</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Kehitetty organisaation parempi perehdytyspohja ja perehdytyslahja.</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Perehdytämme kaikki työntekijät ja meillä on olemassa perehdytyskansio.</a:t>
            </a:r>
          </a:p>
        </p:txBody>
      </p:sp>
      <p:sp>
        <p:nvSpPr>
          <p:cNvPr id="24" name="TextBox 23">
            <a:extLst>
              <a:ext uri="{FF2B5EF4-FFF2-40B4-BE49-F238E27FC236}">
                <a16:creationId xmlns:a16="http://schemas.microsoft.com/office/drawing/2014/main" id="{BAC84285-3047-80B4-FB4C-6321F3A1BFA8}"/>
              </a:ext>
            </a:extLst>
          </p:cNvPr>
          <p:cNvSpPr txBox="1"/>
          <p:nvPr/>
        </p:nvSpPr>
        <p:spPr>
          <a:xfrm>
            <a:off x="7992692" y="1728013"/>
            <a:ext cx="463317" cy="215444"/>
          </a:xfrm>
          <a:prstGeom prst="rect">
            <a:avLst/>
          </a:prstGeom>
          <a:noFill/>
        </p:spPr>
        <p:txBody>
          <a:bodyPr wrap="square" rtlCol="0">
            <a:spAutoFit/>
          </a:bodyPr>
          <a:lstStyle/>
          <a:p>
            <a:r>
              <a:rPr lang="fi-FI" sz="800"/>
              <a:t>n=178</a:t>
            </a:r>
          </a:p>
        </p:txBody>
      </p:sp>
      <p:sp>
        <p:nvSpPr>
          <p:cNvPr id="25" name="Sisällön paikkamerkki 25">
            <a:extLst>
              <a:ext uri="{FF2B5EF4-FFF2-40B4-BE49-F238E27FC236}">
                <a16:creationId xmlns:a16="http://schemas.microsoft.com/office/drawing/2014/main" id="{EF31DC11-3C3A-2EAC-75F1-C4F2DB191CF3}"/>
              </a:ext>
            </a:extLst>
          </p:cNvPr>
          <p:cNvSpPr txBox="1">
            <a:spLocks/>
          </p:cNvSpPr>
          <p:nvPr/>
        </p:nvSpPr>
        <p:spPr>
          <a:xfrm>
            <a:off x="6003760" y="3679148"/>
            <a:ext cx="3101110" cy="12974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8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Takit työntekijöille, </a:t>
            </a:r>
            <a:r>
              <a:rPr lang="fi-FI" sz="900" i="1" err="1">
                <a:ea typeface="Source Sans Pro" panose="020B0503030403020204" pitchFamily="34" charset="0"/>
                <a:cs typeface="Arial" panose="020B0604020202020204" pitchFamily="34" charset="0"/>
              </a:rPr>
              <a:t>Edenred</a:t>
            </a:r>
            <a:r>
              <a:rPr lang="fi-FI" sz="900" i="1">
                <a:ea typeface="Source Sans Pro" panose="020B0503030403020204" pitchFamily="34" charset="0"/>
                <a:cs typeface="Arial" panose="020B0604020202020204" pitchFamily="34" charset="0"/>
              </a:rPr>
              <a:t>, työsuhdepolkupyörä, virkistysraha</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Työterveys laajennettu esimerkiksi mielenterveyden osalta.</a:t>
            </a:r>
          </a:p>
          <a:p>
            <a:pPr marL="171450" indent="-171450">
              <a:lnSpc>
                <a:spcPct val="100000"/>
              </a:lnSpc>
              <a:spcBef>
                <a:spcPts val="200"/>
              </a:spcBef>
              <a:buFont typeface="Arial" panose="020B0604020202020204" pitchFamily="34" charset="0"/>
              <a:buChar char="•"/>
              <a:defRPr/>
            </a:pPr>
            <a:r>
              <a:rPr lang="fi-FI" sz="900" i="1" err="1">
                <a:ea typeface="Source Sans Pro" panose="020B0503030403020204" pitchFamily="34" charset="0"/>
                <a:cs typeface="Arial" panose="020B0604020202020204" pitchFamily="34" charset="0"/>
              </a:rPr>
              <a:t>Smartum</a:t>
            </a:r>
            <a:r>
              <a:rPr lang="fi-FI" sz="900" i="1">
                <a:ea typeface="Source Sans Pro" panose="020B0503030403020204" pitchFamily="34" charset="0"/>
                <a:cs typeface="Arial" panose="020B0604020202020204" pitchFamily="34" charset="0"/>
              </a:rPr>
              <a:t>, polkupyöräetu, hyvä työterveys, myös sairaanhoito</a:t>
            </a:r>
          </a:p>
          <a:p>
            <a:pPr marL="171450" indent="-171450">
              <a:lnSpc>
                <a:spcPct val="100000"/>
              </a:lnSpc>
              <a:spcBef>
                <a:spcPts val="200"/>
              </a:spcBef>
              <a:buFont typeface="Arial" panose="020B0604020202020204" pitchFamily="34" charset="0"/>
              <a:buChar char="•"/>
              <a:defRPr/>
            </a:pPr>
            <a:r>
              <a:rPr lang="fi-FI" sz="900" i="1">
                <a:ea typeface="Source Sans Pro" panose="020B0503030403020204" pitchFamily="34" charset="0"/>
                <a:cs typeface="Arial" panose="020B0604020202020204" pitchFamily="34" charset="0"/>
              </a:rPr>
              <a:t>Uimahalli, sähköpyörä, </a:t>
            </a:r>
            <a:r>
              <a:rPr lang="fi-FI" sz="900" i="1" err="1">
                <a:ea typeface="Source Sans Pro" panose="020B0503030403020204" pitchFamily="34" charset="0"/>
                <a:cs typeface="Arial" panose="020B0604020202020204" pitchFamily="34" charset="0"/>
              </a:rPr>
              <a:t>Smartum</a:t>
            </a:r>
            <a:endParaRPr lang="fi-FI" sz="900" i="1">
              <a:ea typeface="Source Sans Pro" panose="020B0503030403020204" pitchFamily="34" charset="0"/>
              <a:cs typeface="Arial" panose="020B0604020202020204" pitchFamily="34" charset="0"/>
            </a:endParaRPr>
          </a:p>
          <a:p>
            <a:pPr marL="171450" indent="-171450">
              <a:lnSpc>
                <a:spcPct val="100000"/>
              </a:lnSpc>
              <a:spcBef>
                <a:spcPts val="200"/>
              </a:spcBef>
              <a:buFont typeface="Arial" panose="020B0604020202020204" pitchFamily="34" charset="0"/>
              <a:buChar char="•"/>
              <a:defRPr/>
            </a:pPr>
            <a:r>
              <a:rPr lang="fi-FI" sz="900" i="1" err="1">
                <a:ea typeface="Source Sans Pro" panose="020B0503030403020204" pitchFamily="34" charset="0"/>
                <a:cs typeface="Arial" panose="020B0604020202020204" pitchFamily="34" charset="0"/>
              </a:rPr>
              <a:t>Edenred</a:t>
            </a:r>
            <a:r>
              <a:rPr lang="fi-FI" sz="900" i="1">
                <a:ea typeface="Source Sans Pro" panose="020B0503030403020204" pitchFamily="34" charset="0"/>
                <a:cs typeface="Arial" panose="020B0604020202020204" pitchFamily="34" charset="0"/>
              </a:rPr>
              <a:t> Virike; liikunta- ja kulttuurietu.</a:t>
            </a:r>
          </a:p>
        </p:txBody>
      </p:sp>
      <p:sp>
        <p:nvSpPr>
          <p:cNvPr id="5" name="TextBox 4">
            <a:extLst>
              <a:ext uri="{FF2B5EF4-FFF2-40B4-BE49-F238E27FC236}">
                <a16:creationId xmlns:a16="http://schemas.microsoft.com/office/drawing/2014/main" id="{1FBAB694-32E7-1241-880F-A72F2954B39E}"/>
              </a:ext>
            </a:extLst>
          </p:cNvPr>
          <p:cNvSpPr txBox="1"/>
          <p:nvPr/>
        </p:nvSpPr>
        <p:spPr>
          <a:xfrm>
            <a:off x="354330" y="1105292"/>
            <a:ext cx="3270613" cy="276999"/>
          </a:xfrm>
          <a:prstGeom prst="rect">
            <a:avLst/>
          </a:prstGeom>
          <a:noFill/>
        </p:spPr>
        <p:txBody>
          <a:bodyPr wrap="square">
            <a:spAutoFit/>
          </a:bodyPr>
          <a:lstStyle/>
          <a:p>
            <a:r>
              <a:rPr lang="fi-FI" sz="1200" b="0" i="0">
                <a:effectLst/>
              </a:rPr>
              <a:t>Eniten mainintoja saaneet esitetty sanapilvinä:</a:t>
            </a:r>
            <a:endParaRPr lang="fi-FI" sz="1000" i="1"/>
          </a:p>
        </p:txBody>
      </p:sp>
    </p:spTree>
    <p:extLst>
      <p:ext uri="{BB962C8B-B14F-4D97-AF65-F5344CB8AC3E}">
        <p14:creationId xmlns:p14="http://schemas.microsoft.com/office/powerpoint/2010/main" val="278701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Sotealan maineella koetaan olevan vahva vaikutus työntekijöiden veto- ja pitovoimaan</a:t>
            </a:r>
          </a:p>
        </p:txBody>
      </p:sp>
      <p:sp>
        <p:nvSpPr>
          <p:cNvPr id="5" name="TextBox 4">
            <a:extLst>
              <a:ext uri="{FF2B5EF4-FFF2-40B4-BE49-F238E27FC236}">
                <a16:creationId xmlns:a16="http://schemas.microsoft.com/office/drawing/2014/main" id="{A606CA7A-A71A-D52B-2871-4DAF20A9EA8F}"/>
              </a:ext>
            </a:extLst>
          </p:cNvPr>
          <p:cNvSpPr txBox="1"/>
          <p:nvPr/>
        </p:nvSpPr>
        <p:spPr>
          <a:xfrm>
            <a:off x="354329" y="1146522"/>
            <a:ext cx="7886699" cy="692497"/>
          </a:xfrm>
          <a:prstGeom prst="rect">
            <a:avLst/>
          </a:prstGeom>
          <a:noFill/>
        </p:spPr>
        <p:txBody>
          <a:bodyPr wrap="square">
            <a:spAutoFit/>
          </a:bodyPr>
          <a:lstStyle/>
          <a:p>
            <a:r>
              <a:rPr lang="fi-FI" sz="1200" b="0" i="0">
                <a:effectLst/>
              </a:rPr>
              <a:t>Miten merkittävä sotealan maine on lähihoitaja- tai hoiva-avustajakoulutuksen saaneiden veto- ja pitovoimaan työnantajan näkökulmasta?</a:t>
            </a:r>
          </a:p>
          <a:p>
            <a:pPr>
              <a:spcBef>
                <a:spcPts val="600"/>
              </a:spcBef>
            </a:pPr>
            <a:r>
              <a:rPr lang="fi-FI" sz="1000" i="1"/>
              <a:t>Asteikko: 1 = ei merkitystä ... 5 = erittäin suuri merkitys</a:t>
            </a:r>
          </a:p>
        </p:txBody>
      </p:sp>
      <p:pic>
        <p:nvPicPr>
          <p:cNvPr id="4" name="Picture 3">
            <a:extLst>
              <a:ext uri="{FF2B5EF4-FFF2-40B4-BE49-F238E27FC236}">
                <a16:creationId xmlns:a16="http://schemas.microsoft.com/office/drawing/2014/main" id="{1CA15F6E-AA02-D9EA-8F67-8FE4CAB7A1C5}"/>
              </a:ext>
            </a:extLst>
          </p:cNvPr>
          <p:cNvPicPr>
            <a:picLocks noChangeAspect="1"/>
          </p:cNvPicPr>
          <p:nvPr/>
        </p:nvPicPr>
        <p:blipFill>
          <a:blip r:embed="rId2"/>
          <a:stretch>
            <a:fillRect/>
          </a:stretch>
        </p:blipFill>
        <p:spPr>
          <a:xfrm>
            <a:off x="354330" y="1936376"/>
            <a:ext cx="2013237" cy="1753718"/>
          </a:xfrm>
          <a:prstGeom prst="rect">
            <a:avLst/>
          </a:prstGeom>
        </p:spPr>
      </p:pic>
      <p:pic>
        <p:nvPicPr>
          <p:cNvPr id="13" name="Picture 12">
            <a:extLst>
              <a:ext uri="{FF2B5EF4-FFF2-40B4-BE49-F238E27FC236}">
                <a16:creationId xmlns:a16="http://schemas.microsoft.com/office/drawing/2014/main" id="{98AA0959-4BD5-1E2F-3B6A-D0E74A8FE696}"/>
              </a:ext>
            </a:extLst>
          </p:cNvPr>
          <p:cNvPicPr>
            <a:picLocks noChangeAspect="1"/>
          </p:cNvPicPr>
          <p:nvPr/>
        </p:nvPicPr>
        <p:blipFill>
          <a:blip r:embed="rId3"/>
          <a:stretch>
            <a:fillRect/>
          </a:stretch>
        </p:blipFill>
        <p:spPr>
          <a:xfrm>
            <a:off x="2614477" y="2026115"/>
            <a:ext cx="3316061" cy="1808761"/>
          </a:xfrm>
          <a:prstGeom prst="rect">
            <a:avLst/>
          </a:prstGeom>
        </p:spPr>
      </p:pic>
      <p:graphicFrame>
        <p:nvGraphicFramePr>
          <p:cNvPr id="16" name="Table 15">
            <a:extLst>
              <a:ext uri="{FF2B5EF4-FFF2-40B4-BE49-F238E27FC236}">
                <a16:creationId xmlns:a16="http://schemas.microsoft.com/office/drawing/2014/main" id="{BF7239C5-1BAA-BA3E-640F-7E1E6CFC58D5}"/>
              </a:ext>
            </a:extLst>
          </p:cNvPr>
          <p:cNvGraphicFramePr>
            <a:graphicFrameLocks noGrp="1"/>
          </p:cNvGraphicFramePr>
          <p:nvPr>
            <p:extLst>
              <p:ext uri="{D42A27DB-BD31-4B8C-83A1-F6EECF244321}">
                <p14:modId xmlns:p14="http://schemas.microsoft.com/office/powerpoint/2010/main" val="3272571629"/>
              </p:ext>
            </p:extLst>
          </p:nvPr>
        </p:nvGraphicFramePr>
        <p:xfrm>
          <a:off x="264887" y="3996978"/>
          <a:ext cx="2664768" cy="1000125"/>
        </p:xfrm>
        <a:graphic>
          <a:graphicData uri="http://schemas.openxmlformats.org/drawingml/2006/table">
            <a:tbl>
              <a:tblPr firstRow="1">
                <a:tableStyleId>{9D7B26C5-4107-4FEC-AEDC-1716B250A1EF}</a:tableStyleId>
              </a:tblPr>
              <a:tblGrid>
                <a:gridCol w="2055813">
                  <a:extLst>
                    <a:ext uri="{9D8B030D-6E8A-4147-A177-3AD203B41FA5}">
                      <a16:colId xmlns:a16="http://schemas.microsoft.com/office/drawing/2014/main" val="2323355502"/>
                    </a:ext>
                  </a:extLst>
                </a:gridCol>
                <a:gridCol w="608955">
                  <a:extLst>
                    <a:ext uri="{9D8B030D-6E8A-4147-A177-3AD203B41FA5}">
                      <a16:colId xmlns:a16="http://schemas.microsoft.com/office/drawing/2014/main" val="2451619190"/>
                    </a:ext>
                  </a:extLst>
                </a:gridCol>
              </a:tblGrid>
              <a:tr h="200025">
                <a:tc>
                  <a:txBody>
                    <a:bodyPr/>
                    <a:lstStyle/>
                    <a:p>
                      <a:pPr algn="l" fontAlgn="ctr"/>
                      <a:r>
                        <a:rPr lang="fi-FI" sz="1000" u="none" strike="noStrike">
                          <a:effectLst/>
                        </a:rPr>
                        <a:t>Toimialan mukaan:</a:t>
                      </a:r>
                      <a:endParaRPr lang="fi-FI" sz="1000" b="1"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u="none" strike="noStrike">
                          <a:effectLst/>
                        </a:rPr>
                        <a:t>ka.</a:t>
                      </a:r>
                      <a:endParaRPr lang="fi-FI" sz="1000" b="1" i="0" u="none" strike="noStrike">
                        <a:solidFill>
                          <a:srgbClr val="74777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05452690"/>
                  </a:ext>
                </a:extLst>
              </a:tr>
              <a:tr h="200025">
                <a:tc>
                  <a:txBody>
                    <a:bodyPr/>
                    <a:lstStyle/>
                    <a:p>
                      <a:pPr algn="l" fontAlgn="ctr"/>
                      <a:r>
                        <a:rPr lang="fi-FI" sz="1000" u="none" strike="noStrike">
                          <a:effectLst/>
                        </a:rPr>
                        <a:t>ikäihmisten palvelut</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4,4</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780216150"/>
                  </a:ext>
                </a:extLst>
              </a:tr>
              <a:tr h="200025">
                <a:tc>
                  <a:txBody>
                    <a:bodyPr/>
                    <a:lstStyle/>
                    <a:p>
                      <a:pPr algn="l" fontAlgn="ctr"/>
                      <a:r>
                        <a:rPr lang="fi-FI" sz="1000" u="none" strike="noStrike">
                          <a:effectLst/>
                        </a:rPr>
                        <a:t>kasvatus- ja ohjauspalvelut</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3,9</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737804366"/>
                  </a:ext>
                </a:extLst>
              </a:tr>
              <a:tr h="200025">
                <a:tc>
                  <a:txBody>
                    <a:bodyPr/>
                    <a:lstStyle/>
                    <a:p>
                      <a:pPr algn="l" fontAlgn="ctr"/>
                      <a:r>
                        <a:rPr lang="fi-FI" sz="1000" u="none" strike="noStrike">
                          <a:effectLst/>
                        </a:rPr>
                        <a:t>mielenterveys- ja päihdetyön palvelut</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3,9</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541332168"/>
                  </a:ext>
                </a:extLst>
              </a:tr>
              <a:tr h="200025">
                <a:tc>
                  <a:txBody>
                    <a:bodyPr/>
                    <a:lstStyle/>
                    <a:p>
                      <a:pPr algn="l" fontAlgn="ctr"/>
                      <a:r>
                        <a:rPr lang="fi-FI" sz="1000" u="none" strike="noStrike">
                          <a:effectLst/>
                        </a:rPr>
                        <a:t>vammaistyön palvelut</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4,1</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32478852"/>
                  </a:ext>
                </a:extLst>
              </a:tr>
            </a:tbl>
          </a:graphicData>
        </a:graphic>
      </p:graphicFrame>
      <p:graphicFrame>
        <p:nvGraphicFramePr>
          <p:cNvPr id="17" name="Table 16">
            <a:extLst>
              <a:ext uri="{FF2B5EF4-FFF2-40B4-BE49-F238E27FC236}">
                <a16:creationId xmlns:a16="http://schemas.microsoft.com/office/drawing/2014/main" id="{B569C3C6-30D2-0A52-C71E-3D22DAFA1AF5}"/>
              </a:ext>
            </a:extLst>
          </p:cNvPr>
          <p:cNvGraphicFramePr>
            <a:graphicFrameLocks noGrp="1"/>
          </p:cNvGraphicFramePr>
          <p:nvPr>
            <p:extLst>
              <p:ext uri="{D42A27DB-BD31-4B8C-83A1-F6EECF244321}">
                <p14:modId xmlns:p14="http://schemas.microsoft.com/office/powerpoint/2010/main" val="740327174"/>
              </p:ext>
            </p:extLst>
          </p:nvPr>
        </p:nvGraphicFramePr>
        <p:xfrm>
          <a:off x="3193756" y="3996978"/>
          <a:ext cx="2472680" cy="800100"/>
        </p:xfrm>
        <a:graphic>
          <a:graphicData uri="http://schemas.openxmlformats.org/drawingml/2006/table">
            <a:tbl>
              <a:tblPr firstRow="1">
                <a:tableStyleId>{9D7B26C5-4107-4FEC-AEDC-1716B250A1EF}</a:tableStyleId>
              </a:tblPr>
              <a:tblGrid>
                <a:gridCol w="1863725">
                  <a:extLst>
                    <a:ext uri="{9D8B030D-6E8A-4147-A177-3AD203B41FA5}">
                      <a16:colId xmlns:a16="http://schemas.microsoft.com/office/drawing/2014/main" val="3984284187"/>
                    </a:ext>
                  </a:extLst>
                </a:gridCol>
                <a:gridCol w="608955">
                  <a:extLst>
                    <a:ext uri="{9D8B030D-6E8A-4147-A177-3AD203B41FA5}">
                      <a16:colId xmlns:a16="http://schemas.microsoft.com/office/drawing/2014/main" val="2608929332"/>
                    </a:ext>
                  </a:extLst>
                </a:gridCol>
              </a:tblGrid>
              <a:tr h="200025">
                <a:tc>
                  <a:txBody>
                    <a:bodyPr/>
                    <a:lstStyle/>
                    <a:p>
                      <a:pPr algn="l" fontAlgn="ctr"/>
                      <a:r>
                        <a:rPr lang="fi-FI" sz="1000" u="none" strike="noStrike">
                          <a:effectLst/>
                        </a:rPr>
                        <a:t>Organisaation muodon mukaan:</a:t>
                      </a:r>
                      <a:endParaRPr lang="fi-FI" sz="1000" b="1"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u="none" strike="noStrike">
                          <a:effectLst/>
                        </a:rPr>
                        <a:t>ka.</a:t>
                      </a:r>
                      <a:endParaRPr lang="fi-FI" sz="1000" b="1" i="0" u="none" strike="noStrike">
                        <a:solidFill>
                          <a:srgbClr val="74777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10599432"/>
                  </a:ext>
                </a:extLst>
              </a:tr>
              <a:tr h="200025">
                <a:tc>
                  <a:txBody>
                    <a:bodyPr/>
                    <a:lstStyle/>
                    <a:p>
                      <a:pPr algn="l" fontAlgn="ctr"/>
                      <a:r>
                        <a:rPr lang="fi-FI" sz="1000" u="none" strike="noStrike">
                          <a:effectLst/>
                        </a:rPr>
                        <a:t>järjestö</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4,2</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51451999"/>
                  </a:ext>
                </a:extLst>
              </a:tr>
              <a:tr h="200025">
                <a:tc>
                  <a:txBody>
                    <a:bodyPr/>
                    <a:lstStyle/>
                    <a:p>
                      <a:pPr algn="l" fontAlgn="ctr"/>
                      <a:r>
                        <a:rPr lang="fi-FI" sz="1000" u="none" strike="noStrike">
                          <a:effectLst/>
                        </a:rPr>
                        <a:t>julkinen organisaatio</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4,1</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1621408"/>
                  </a:ext>
                </a:extLst>
              </a:tr>
              <a:tr h="200025">
                <a:tc>
                  <a:txBody>
                    <a:bodyPr/>
                    <a:lstStyle/>
                    <a:p>
                      <a:pPr algn="l" fontAlgn="ctr"/>
                      <a:r>
                        <a:rPr lang="fi-FI" sz="1000" u="none" strike="noStrike">
                          <a:effectLst/>
                        </a:rPr>
                        <a:t>yksityinen organisaatio</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4,1</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73403492"/>
                  </a:ext>
                </a:extLst>
              </a:tr>
            </a:tbl>
          </a:graphicData>
        </a:graphic>
      </p:graphicFrame>
      <p:graphicFrame>
        <p:nvGraphicFramePr>
          <p:cNvPr id="18" name="Table 17">
            <a:extLst>
              <a:ext uri="{FF2B5EF4-FFF2-40B4-BE49-F238E27FC236}">
                <a16:creationId xmlns:a16="http://schemas.microsoft.com/office/drawing/2014/main" id="{9FD1CC05-85A0-C8A7-0A41-E4A56200B5BA}"/>
              </a:ext>
            </a:extLst>
          </p:cNvPr>
          <p:cNvGraphicFramePr>
            <a:graphicFrameLocks noGrp="1"/>
          </p:cNvGraphicFramePr>
          <p:nvPr>
            <p:extLst>
              <p:ext uri="{D42A27DB-BD31-4B8C-83A1-F6EECF244321}">
                <p14:modId xmlns:p14="http://schemas.microsoft.com/office/powerpoint/2010/main" val="1610337459"/>
              </p:ext>
            </p:extLst>
          </p:nvPr>
        </p:nvGraphicFramePr>
        <p:xfrm>
          <a:off x="6012075" y="2190860"/>
          <a:ext cx="1766243" cy="1200150"/>
        </p:xfrm>
        <a:graphic>
          <a:graphicData uri="http://schemas.openxmlformats.org/drawingml/2006/table">
            <a:tbl>
              <a:tblPr firstRow="1">
                <a:tableStyleId>{9D7B26C5-4107-4FEC-AEDC-1716B250A1EF}</a:tableStyleId>
              </a:tblPr>
              <a:tblGrid>
                <a:gridCol w="1157288">
                  <a:extLst>
                    <a:ext uri="{9D8B030D-6E8A-4147-A177-3AD203B41FA5}">
                      <a16:colId xmlns:a16="http://schemas.microsoft.com/office/drawing/2014/main" val="1519031597"/>
                    </a:ext>
                  </a:extLst>
                </a:gridCol>
                <a:gridCol w="608955">
                  <a:extLst>
                    <a:ext uri="{9D8B030D-6E8A-4147-A177-3AD203B41FA5}">
                      <a16:colId xmlns:a16="http://schemas.microsoft.com/office/drawing/2014/main" val="2424081708"/>
                    </a:ext>
                  </a:extLst>
                </a:gridCol>
              </a:tblGrid>
              <a:tr h="200025">
                <a:tc>
                  <a:txBody>
                    <a:bodyPr/>
                    <a:lstStyle/>
                    <a:p>
                      <a:pPr algn="l" fontAlgn="ctr"/>
                      <a:r>
                        <a:rPr lang="fi-FI" sz="1000" u="none" strike="noStrike">
                          <a:effectLst/>
                        </a:rPr>
                        <a:t>Alueen mukaan:</a:t>
                      </a:r>
                      <a:endParaRPr lang="fi-FI" sz="1000" b="1"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u="none" strike="noStrike">
                          <a:effectLst/>
                        </a:rPr>
                        <a:t>ka.</a:t>
                      </a:r>
                      <a:endParaRPr lang="fi-FI" sz="1000" b="1" i="0" u="none" strike="noStrike">
                        <a:solidFill>
                          <a:srgbClr val="74777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22636736"/>
                  </a:ext>
                </a:extLst>
              </a:tr>
              <a:tr h="200025">
                <a:tc>
                  <a:txBody>
                    <a:bodyPr/>
                    <a:lstStyle/>
                    <a:p>
                      <a:pPr algn="l" fontAlgn="ctr"/>
                      <a:r>
                        <a:rPr lang="fi-FI" sz="1000" u="none" strike="noStrike">
                          <a:effectLst/>
                        </a:rPr>
                        <a:t>Etelä-Suomi</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4,2</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62418373"/>
                  </a:ext>
                </a:extLst>
              </a:tr>
              <a:tr h="200025">
                <a:tc>
                  <a:txBody>
                    <a:bodyPr/>
                    <a:lstStyle/>
                    <a:p>
                      <a:pPr algn="l" fontAlgn="ctr"/>
                      <a:r>
                        <a:rPr lang="fi-FI" sz="1000" u="none" strike="noStrike">
                          <a:effectLst/>
                        </a:rPr>
                        <a:t>Helsinki-Uusimaa</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4,3</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916210676"/>
                  </a:ext>
                </a:extLst>
              </a:tr>
              <a:tr h="200025">
                <a:tc>
                  <a:txBody>
                    <a:bodyPr/>
                    <a:lstStyle/>
                    <a:p>
                      <a:pPr algn="l" fontAlgn="ctr"/>
                      <a:r>
                        <a:rPr lang="fi-FI" sz="1000" u="none" strike="noStrike">
                          <a:effectLst/>
                        </a:rPr>
                        <a:t>Länsi-Suomi</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4,0</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30678619"/>
                  </a:ext>
                </a:extLst>
              </a:tr>
              <a:tr h="200025">
                <a:tc>
                  <a:txBody>
                    <a:bodyPr/>
                    <a:lstStyle/>
                    <a:p>
                      <a:pPr algn="l" fontAlgn="ctr"/>
                      <a:r>
                        <a:rPr lang="fi-FI" sz="1000" u="none" strike="noStrike">
                          <a:effectLst/>
                        </a:rPr>
                        <a:t>Pohjois- ja Itä-Suomi</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4,1</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3389362"/>
                  </a:ext>
                </a:extLst>
              </a:tr>
              <a:tr h="200025">
                <a:tc>
                  <a:txBody>
                    <a:bodyPr/>
                    <a:lstStyle/>
                    <a:p>
                      <a:pPr algn="l" fontAlgn="ctr"/>
                      <a:r>
                        <a:rPr lang="fi-FI" sz="1000" u="none" strike="noStrike">
                          <a:effectLst/>
                        </a:rPr>
                        <a:t>koko Suomi</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4,1</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78227173"/>
                  </a:ext>
                </a:extLst>
              </a:tr>
            </a:tbl>
          </a:graphicData>
        </a:graphic>
      </p:graphicFrame>
      <p:graphicFrame>
        <p:nvGraphicFramePr>
          <p:cNvPr id="19" name="Table 18">
            <a:extLst>
              <a:ext uri="{FF2B5EF4-FFF2-40B4-BE49-F238E27FC236}">
                <a16:creationId xmlns:a16="http://schemas.microsoft.com/office/drawing/2014/main" id="{21CCCA24-FF1D-12F9-8392-613F3C51BF39}"/>
              </a:ext>
            </a:extLst>
          </p:cNvPr>
          <p:cNvGraphicFramePr>
            <a:graphicFrameLocks noGrp="1"/>
          </p:cNvGraphicFramePr>
          <p:nvPr>
            <p:extLst>
              <p:ext uri="{D42A27DB-BD31-4B8C-83A1-F6EECF244321}">
                <p14:modId xmlns:p14="http://schemas.microsoft.com/office/powerpoint/2010/main" val="2919254039"/>
              </p:ext>
            </p:extLst>
          </p:nvPr>
        </p:nvGraphicFramePr>
        <p:xfrm>
          <a:off x="6012075" y="3717503"/>
          <a:ext cx="2228955" cy="1314450"/>
        </p:xfrm>
        <a:graphic>
          <a:graphicData uri="http://schemas.openxmlformats.org/drawingml/2006/table">
            <a:tbl>
              <a:tblPr firstRow="1">
                <a:tableStyleId>{9D7B26C5-4107-4FEC-AEDC-1716B250A1EF}</a:tableStyleId>
              </a:tblPr>
              <a:tblGrid>
                <a:gridCol w="1620000">
                  <a:extLst>
                    <a:ext uri="{9D8B030D-6E8A-4147-A177-3AD203B41FA5}">
                      <a16:colId xmlns:a16="http://schemas.microsoft.com/office/drawing/2014/main" val="3540809574"/>
                    </a:ext>
                  </a:extLst>
                </a:gridCol>
                <a:gridCol w="608955">
                  <a:extLst>
                    <a:ext uri="{9D8B030D-6E8A-4147-A177-3AD203B41FA5}">
                      <a16:colId xmlns:a16="http://schemas.microsoft.com/office/drawing/2014/main" val="707058946"/>
                    </a:ext>
                  </a:extLst>
                </a:gridCol>
              </a:tblGrid>
              <a:tr h="200025">
                <a:tc>
                  <a:txBody>
                    <a:bodyPr/>
                    <a:lstStyle/>
                    <a:p>
                      <a:pPr algn="l" fontAlgn="ctr"/>
                      <a:r>
                        <a:rPr lang="fi-FI" sz="1000" u="none" strike="noStrike">
                          <a:effectLst/>
                        </a:rPr>
                        <a:t>Organisaation henkilöstömäärän mukaan:</a:t>
                      </a:r>
                      <a:endParaRPr lang="fi-FI" sz="1000" b="1"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u="none" strike="noStrike">
                          <a:effectLst/>
                        </a:rPr>
                        <a:t>ka.</a:t>
                      </a:r>
                      <a:endParaRPr lang="fi-FI" sz="1000" b="1" i="0" u="none" strike="noStrike">
                        <a:solidFill>
                          <a:srgbClr val="74777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17457707"/>
                  </a:ext>
                </a:extLst>
              </a:tr>
              <a:tr h="200025">
                <a:tc>
                  <a:txBody>
                    <a:bodyPr/>
                    <a:lstStyle/>
                    <a:p>
                      <a:pPr algn="l" fontAlgn="ctr"/>
                      <a:r>
                        <a:rPr lang="fi-FI" sz="1000" u="none" strike="noStrike">
                          <a:effectLst/>
                        </a:rPr>
                        <a:t>alle 50 henkilöä</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4,0</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22330892"/>
                  </a:ext>
                </a:extLst>
              </a:tr>
              <a:tr h="200025">
                <a:tc>
                  <a:txBody>
                    <a:bodyPr/>
                    <a:lstStyle/>
                    <a:p>
                      <a:pPr algn="l" fontAlgn="ctr"/>
                      <a:r>
                        <a:rPr lang="fi-FI" sz="1000" u="none" strike="noStrike">
                          <a:effectLst/>
                        </a:rPr>
                        <a:t>50-249 henkilöä</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4,1</a:t>
                      </a:r>
                      <a:endParaRPr lang="fi-FI" sz="1000" b="1" i="0" u="none" strike="noStrike">
                        <a:solidFill>
                          <a:srgbClr val="32363A"/>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70409251"/>
                  </a:ext>
                </a:extLst>
              </a:tr>
              <a:tr h="200025">
                <a:tc>
                  <a:txBody>
                    <a:bodyPr/>
                    <a:lstStyle/>
                    <a:p>
                      <a:pPr algn="l" fontAlgn="ctr"/>
                      <a:r>
                        <a:rPr lang="fi-FI" sz="1000" u="none" strike="noStrike">
                          <a:effectLst/>
                        </a:rPr>
                        <a:t>250-499 henkilöä</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4,4</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3479622123"/>
                  </a:ext>
                </a:extLst>
              </a:tr>
              <a:tr h="200025">
                <a:tc>
                  <a:txBody>
                    <a:bodyPr/>
                    <a:lstStyle/>
                    <a:p>
                      <a:pPr algn="l" fontAlgn="ctr"/>
                      <a:r>
                        <a:rPr lang="fi-FI" sz="1000" u="none" strike="noStrike">
                          <a:effectLst/>
                        </a:rPr>
                        <a:t>500-999 henkilöä</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4,3</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3071723278"/>
                  </a:ext>
                </a:extLst>
              </a:tr>
              <a:tr h="200025">
                <a:tc>
                  <a:txBody>
                    <a:bodyPr/>
                    <a:lstStyle/>
                    <a:p>
                      <a:pPr algn="l" fontAlgn="ctr"/>
                      <a:r>
                        <a:rPr lang="fi-FI" sz="1000" u="none" strike="noStrike">
                          <a:effectLst/>
                        </a:rPr>
                        <a:t>yli 1000 henkilöä</a:t>
                      </a:r>
                      <a:endParaRPr lang="fi-FI" sz="1000" b="0" i="0" u="none" strike="noStrike">
                        <a:solidFill>
                          <a:srgbClr val="32363A"/>
                        </a:solidFill>
                        <a:effectLst/>
                        <a:latin typeface="Arial" panose="020B0604020202020204" pitchFamily="34" charset="0"/>
                      </a:endParaRPr>
                    </a:p>
                  </a:txBody>
                  <a:tcPr marL="9525" marR="9525" marT="9525" marB="0" anchor="ctr"/>
                </a:tc>
                <a:tc>
                  <a:txBody>
                    <a:bodyPr/>
                    <a:lstStyle/>
                    <a:p>
                      <a:pPr algn="ctr" fontAlgn="ctr"/>
                      <a:r>
                        <a:rPr lang="fi-FI" sz="1000" b="1" u="none" strike="noStrike">
                          <a:effectLst/>
                        </a:rPr>
                        <a:t>4,3</a:t>
                      </a:r>
                      <a:endParaRPr lang="fi-FI" sz="1000" b="1" i="0" u="none" strike="noStrike">
                        <a:solidFill>
                          <a:srgbClr val="32363A"/>
                        </a:solidFill>
                        <a:effectLst/>
                        <a:latin typeface="Arial" panose="020B060402020202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645907966"/>
                  </a:ext>
                </a:extLst>
              </a:tr>
            </a:tbl>
          </a:graphicData>
        </a:graphic>
      </p:graphicFrame>
    </p:spTree>
    <p:extLst>
      <p:ext uri="{BB962C8B-B14F-4D97-AF65-F5344CB8AC3E}">
        <p14:creationId xmlns:p14="http://schemas.microsoft.com/office/powerpoint/2010/main" val="286025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4"/>
          </p:nvPr>
        </p:nvSpPr>
        <p:spPr/>
        <p:txBody>
          <a:bodyPr/>
          <a:lstStyle/>
          <a:p>
            <a:fld id="{FFE1175E-EEA1-A842-BABF-96E8CF3F691A}" type="slidenum">
              <a:rPr lang="fi-FI" smtClean="0"/>
              <a:pPr/>
              <a:t>19</a:t>
            </a:fld>
            <a:endParaRPr lang="fi-FI"/>
          </a:p>
        </p:txBody>
      </p:sp>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p:txBody>
          <a:bodyPr>
            <a:normAutofit/>
          </a:bodyPr>
          <a:lstStyle/>
          <a:p>
            <a:r>
              <a:rPr lang="fi-FI">
                <a:latin typeface="Source Sans Pro Semibold" panose="020B0603030403020204" pitchFamily="34" charset="0"/>
                <a:ea typeface="Source Sans Pro Semibold" panose="020B0603030403020204" pitchFamily="34" charset="0"/>
              </a:rPr>
              <a:t>Otteita maineen merkittävyyden arvion perusteluista</a:t>
            </a:r>
          </a:p>
        </p:txBody>
      </p:sp>
      <p:sp>
        <p:nvSpPr>
          <p:cNvPr id="7" name="Tekstin paikkamerkki 6">
            <a:extLst>
              <a:ext uri="{FF2B5EF4-FFF2-40B4-BE49-F238E27FC236}">
                <a16:creationId xmlns:a16="http://schemas.microsoft.com/office/drawing/2014/main" id="{C4024470-F58F-397F-EBA2-0519D00ABFAB}"/>
              </a:ext>
            </a:extLst>
          </p:cNvPr>
          <p:cNvSpPr>
            <a:spLocks noGrp="1"/>
          </p:cNvSpPr>
          <p:nvPr>
            <p:ph type="body" idx="1"/>
          </p:nvPr>
        </p:nvSpPr>
        <p:spPr>
          <a:xfrm>
            <a:off x="371541" y="1294392"/>
            <a:ext cx="2628000" cy="576000"/>
          </a:xfrm>
        </p:spPr>
        <p:txBody>
          <a:bodyPr anchor="t">
            <a:normAutofit/>
          </a:bodyPr>
          <a:lstStyle/>
          <a:p>
            <a:r>
              <a:rPr lang="fi-FI" sz="1200" b="1">
                <a:latin typeface="Source Sans Pro Semibold" panose="020B0503030403020204" pitchFamily="34" charset="0"/>
              </a:rPr>
              <a:t>         Arviot 4-5</a:t>
            </a:r>
          </a:p>
        </p:txBody>
      </p:sp>
      <p:sp>
        <p:nvSpPr>
          <p:cNvPr id="8" name="Sisällön paikkamerkki 7">
            <a:extLst>
              <a:ext uri="{FF2B5EF4-FFF2-40B4-BE49-F238E27FC236}">
                <a16:creationId xmlns:a16="http://schemas.microsoft.com/office/drawing/2014/main" id="{135BEF0D-CB4C-88EA-86DB-61665B3AF1BA}"/>
              </a:ext>
            </a:extLst>
          </p:cNvPr>
          <p:cNvSpPr>
            <a:spLocks noGrp="1"/>
          </p:cNvSpPr>
          <p:nvPr>
            <p:ph sz="half" idx="2"/>
          </p:nvPr>
        </p:nvSpPr>
        <p:spPr>
          <a:xfrm>
            <a:off x="370744" y="1662511"/>
            <a:ext cx="3676275" cy="2763441"/>
          </a:xfrm>
        </p:spPr>
        <p:txBody>
          <a:bodyPr>
            <a:noAutofit/>
          </a:bodyPr>
          <a:lstStyle/>
          <a:p>
            <a:pPr marL="171450" indent="-171450">
              <a:lnSpc>
                <a:spcPct val="100000"/>
              </a:lnSpc>
              <a:spcBef>
                <a:spcPts val="400"/>
              </a:spcBef>
              <a:buFont typeface="Arial" panose="020B0604020202020204" pitchFamily="34" charset="0"/>
              <a:buChar char="•"/>
            </a:pPr>
            <a:r>
              <a:rPr lang="fi-FI" sz="1000" i="1" noProof="1"/>
              <a:t>Suuri merkitys, miten esim. somessa ja mediassa käsitellään sotealaa. Negatiivisuus ei kannusta työskentelemään alalla.</a:t>
            </a:r>
          </a:p>
          <a:p>
            <a:pPr marL="171450" indent="-171450">
              <a:lnSpc>
                <a:spcPct val="100000"/>
              </a:lnSpc>
              <a:spcBef>
                <a:spcPts val="400"/>
              </a:spcBef>
              <a:buFont typeface="Arial" panose="020B0604020202020204" pitchFamily="34" charset="0"/>
              <a:buChar char="•"/>
            </a:pPr>
            <a:r>
              <a:rPr lang="fi-FI" sz="1000" i="1" noProof="1"/>
              <a:t>Valtakunnallisella tasolla on vaikutusta, me olemme onnekkaassa tilanteessa ettei meillä ole juurikaan vaihtuvuutta.</a:t>
            </a:r>
          </a:p>
          <a:p>
            <a:pPr marL="171450" indent="-171450">
              <a:lnSpc>
                <a:spcPct val="100000"/>
              </a:lnSpc>
              <a:spcBef>
                <a:spcPts val="400"/>
              </a:spcBef>
              <a:buFont typeface="Arial" panose="020B0604020202020204" pitchFamily="34" charset="0"/>
              <a:buChar char="•"/>
            </a:pPr>
            <a:r>
              <a:rPr lang="fi-FI" sz="1000" i="1" noProof="1"/>
              <a:t>Nuoret hakeutuvat koulutukseen, jolla on hyvä maine.</a:t>
            </a:r>
          </a:p>
          <a:p>
            <a:pPr marL="171450" indent="-171450">
              <a:lnSpc>
                <a:spcPct val="100000"/>
              </a:lnSpc>
              <a:spcBef>
                <a:spcPts val="400"/>
              </a:spcBef>
              <a:buFont typeface="Arial" panose="020B0604020202020204" pitchFamily="34" charset="0"/>
              <a:buChar char="•"/>
            </a:pPr>
            <a:r>
              <a:rPr lang="fi-FI" sz="1000" i="1" noProof="1"/>
              <a:t>Kyllä maineella on merkitystä vetovoiman kanssa, jos ihmisellä ei ole vielä kokemusta alasta. Mielikuvilla saa paljon aikaiseksi, huonoa ja hyvää.</a:t>
            </a:r>
          </a:p>
          <a:p>
            <a:pPr marL="171450" indent="-171450">
              <a:lnSpc>
                <a:spcPct val="100000"/>
              </a:lnSpc>
              <a:spcBef>
                <a:spcPts val="400"/>
              </a:spcBef>
              <a:buFont typeface="Arial" panose="020B0604020202020204" pitchFamily="34" charset="0"/>
              <a:buChar char="•"/>
            </a:pPr>
            <a:r>
              <a:rPr lang="fi-FI" sz="1000" i="1" noProof="1"/>
              <a:t>Julkiset palkkakeskustelut vaikuttaa merkittävästi.</a:t>
            </a:r>
          </a:p>
          <a:p>
            <a:pPr marL="171450" indent="-171450">
              <a:lnSpc>
                <a:spcPct val="100000"/>
              </a:lnSpc>
              <a:spcBef>
                <a:spcPts val="400"/>
              </a:spcBef>
              <a:buFont typeface="Arial" panose="020B0604020202020204" pitchFamily="34" charset="0"/>
              <a:buChar char="•"/>
            </a:pPr>
            <a:r>
              <a:rPr lang="fi-FI" sz="1000" i="1" noProof="1"/>
              <a:t>Kukapa se haluaisi kouluttautua tai olla työssä alalla, josta koko ajan kuulee mediassa vain ikäviä puolia, vaikka osassa työpaikkoja asiat ovat erittäin hyvällä mallilla lähtien johtajuudesta resursseihin ja työilmapiiriin.</a:t>
            </a:r>
          </a:p>
          <a:p>
            <a:pPr marL="171450" indent="-171450">
              <a:lnSpc>
                <a:spcPct val="100000"/>
              </a:lnSpc>
              <a:spcBef>
                <a:spcPts val="400"/>
              </a:spcBef>
              <a:buFont typeface="Arial" panose="020B0604020202020204" pitchFamily="34" charset="0"/>
              <a:buChar char="•"/>
            </a:pPr>
            <a:r>
              <a:rPr lang="fi-FI" sz="1000" i="1" noProof="1"/>
              <a:t>Oman työn arvostus tulee myös maineen kautta.</a:t>
            </a:r>
          </a:p>
          <a:p>
            <a:pPr marL="171450" indent="-171450">
              <a:lnSpc>
                <a:spcPct val="100000"/>
              </a:lnSpc>
              <a:spcBef>
                <a:spcPts val="400"/>
              </a:spcBef>
              <a:buFont typeface="Arial" panose="020B0604020202020204" pitchFamily="34" charset="0"/>
              <a:buChar char="•"/>
            </a:pPr>
            <a:r>
              <a:rPr lang="fi-FI" sz="1000" i="1" noProof="1"/>
              <a:t>Miksi kukaan haluaisi työskennellä huonomaineisella alalla?</a:t>
            </a:r>
          </a:p>
          <a:p>
            <a:pPr marL="171450" indent="-171450">
              <a:lnSpc>
                <a:spcPct val="100000"/>
              </a:lnSpc>
              <a:spcBef>
                <a:spcPts val="400"/>
              </a:spcBef>
              <a:buFont typeface="Arial" panose="020B0604020202020204" pitchFamily="34" charset="0"/>
              <a:buChar char="•"/>
            </a:pPr>
            <a:r>
              <a:rPr lang="fi-FI" sz="1000" i="1" noProof="1"/>
              <a:t>Se kuinka alasta ja sen työtehtävistä puhutaan, vaikuttaa suoraan koulutukseen hakeutumiseen.</a:t>
            </a:r>
          </a:p>
        </p:txBody>
      </p:sp>
      <p:sp>
        <p:nvSpPr>
          <p:cNvPr id="11" name="Tekstin paikkamerkki 10">
            <a:extLst>
              <a:ext uri="{FF2B5EF4-FFF2-40B4-BE49-F238E27FC236}">
                <a16:creationId xmlns:a16="http://schemas.microsoft.com/office/drawing/2014/main" id="{B8F5DE7E-A02E-4436-D268-228DA3B4ED8D}"/>
              </a:ext>
            </a:extLst>
          </p:cNvPr>
          <p:cNvSpPr>
            <a:spLocks noGrp="1"/>
          </p:cNvSpPr>
          <p:nvPr>
            <p:ph type="body" sz="quarter" idx="11"/>
          </p:nvPr>
        </p:nvSpPr>
        <p:spPr>
          <a:xfrm>
            <a:off x="4424411" y="1294392"/>
            <a:ext cx="2628000" cy="576000"/>
          </a:xfrm>
        </p:spPr>
        <p:txBody>
          <a:bodyPr anchor="t">
            <a:normAutofit/>
          </a:bodyPr>
          <a:lstStyle/>
          <a:p>
            <a:r>
              <a:rPr lang="fi-FI" sz="1200" b="1">
                <a:latin typeface="Source Sans Pro Semibold" panose="020B0503030403020204" pitchFamily="34" charset="0"/>
              </a:rPr>
              <a:t>           Arviot 1-2</a:t>
            </a:r>
          </a:p>
        </p:txBody>
      </p:sp>
      <p:cxnSp>
        <p:nvCxnSpPr>
          <p:cNvPr id="14" name="Suora yhdysviiva 13">
            <a:extLst>
              <a:ext uri="{FF2B5EF4-FFF2-40B4-BE49-F238E27FC236}">
                <a16:creationId xmlns:a16="http://schemas.microsoft.com/office/drawing/2014/main" id="{5C862B54-1B48-B282-EDBB-A48C2C87796D}"/>
              </a:ext>
            </a:extLst>
          </p:cNvPr>
          <p:cNvCxnSpPr>
            <a:cxnSpLocks/>
          </p:cNvCxnSpPr>
          <p:nvPr/>
        </p:nvCxnSpPr>
        <p:spPr>
          <a:xfrm>
            <a:off x="4148695" y="1435868"/>
            <a:ext cx="0" cy="3364706"/>
          </a:xfrm>
          <a:prstGeom prst="line">
            <a:avLst/>
          </a:prstGeom>
        </p:spPr>
        <p:style>
          <a:lnRef idx="1">
            <a:schemeClr val="accent1"/>
          </a:lnRef>
          <a:fillRef idx="0">
            <a:schemeClr val="accent1"/>
          </a:fillRef>
          <a:effectRef idx="0">
            <a:schemeClr val="accent1"/>
          </a:effectRef>
          <a:fontRef idx="minor">
            <a:schemeClr val="tx1"/>
          </a:fontRef>
        </p:style>
      </p:cxnSp>
      <p:sp>
        <p:nvSpPr>
          <p:cNvPr id="19" name="Ellipsi 18">
            <a:extLst>
              <a:ext uri="{FF2B5EF4-FFF2-40B4-BE49-F238E27FC236}">
                <a16:creationId xmlns:a16="http://schemas.microsoft.com/office/drawing/2014/main" id="{60CDF617-515B-184A-A9B4-E83035919F05}"/>
              </a:ext>
            </a:extLst>
          </p:cNvPr>
          <p:cNvSpPr/>
          <p:nvPr/>
        </p:nvSpPr>
        <p:spPr>
          <a:xfrm>
            <a:off x="4538259" y="1296297"/>
            <a:ext cx="232784" cy="2327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EF28C18D-8655-FD4F-AE08-CB5D957EC86E}"/>
              </a:ext>
            </a:extLst>
          </p:cNvPr>
          <p:cNvSpPr/>
          <p:nvPr/>
        </p:nvSpPr>
        <p:spPr>
          <a:xfrm>
            <a:off x="451110" y="1296297"/>
            <a:ext cx="232784" cy="232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isällön paikkamerkki 7">
            <a:extLst>
              <a:ext uri="{FF2B5EF4-FFF2-40B4-BE49-F238E27FC236}">
                <a16:creationId xmlns:a16="http://schemas.microsoft.com/office/drawing/2014/main" id="{4CE6D4E6-A815-66EA-9A14-BB6659284D3C}"/>
              </a:ext>
            </a:extLst>
          </p:cNvPr>
          <p:cNvSpPr txBox="1">
            <a:spLocks/>
          </p:cNvSpPr>
          <p:nvPr/>
        </p:nvSpPr>
        <p:spPr>
          <a:xfrm>
            <a:off x="4309677" y="1662511"/>
            <a:ext cx="3933737" cy="276344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8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9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Bef>
                <a:spcPts val="400"/>
              </a:spcBef>
              <a:buFont typeface="Arial" panose="020B0604020202020204" pitchFamily="34" charset="0"/>
              <a:buChar char="•"/>
            </a:pPr>
            <a:r>
              <a:rPr lang="fi-FI" sz="1000" i="1" noProof="1"/>
              <a:t>Omalla työllämme pyrimme murtamaan huonoa mainetta ja pitovoimaa. Olemalla hyvä esimerkki sote-alan työntekijästä.</a:t>
            </a:r>
          </a:p>
          <a:p>
            <a:pPr marL="171450" indent="-171450">
              <a:lnSpc>
                <a:spcPct val="100000"/>
              </a:lnSpc>
              <a:spcBef>
                <a:spcPts val="400"/>
              </a:spcBef>
              <a:buFont typeface="Arial" panose="020B0604020202020204" pitchFamily="34" charset="0"/>
              <a:buChar char="•"/>
            </a:pPr>
            <a:r>
              <a:rPr lang="fi-FI" sz="1000" i="1" noProof="1"/>
              <a:t>Meillä hyvä maine ja meille halutaan tulla töihin, osittain johtuu siitä, että olemme päivätyö kohde. Yleisellä tasolla alan maine on kyllä heikko ja vaihtuvuutta ja henkilöstöpulaa on paljon.</a:t>
            </a:r>
          </a:p>
          <a:p>
            <a:pPr marL="171450" indent="-171450">
              <a:lnSpc>
                <a:spcPct val="100000"/>
              </a:lnSpc>
              <a:spcBef>
                <a:spcPts val="400"/>
              </a:spcBef>
              <a:buFont typeface="Arial" panose="020B0604020202020204" pitchFamily="34" charset="0"/>
              <a:buChar char="•"/>
            </a:pPr>
            <a:r>
              <a:rPr lang="fi-FI" sz="1000" i="1" noProof="1"/>
              <a:t>Meidän yksikössä ei muutosta.</a:t>
            </a:r>
          </a:p>
          <a:p>
            <a:pPr marL="171450" indent="-171450">
              <a:lnSpc>
                <a:spcPct val="100000"/>
              </a:lnSpc>
              <a:spcBef>
                <a:spcPts val="400"/>
              </a:spcBef>
              <a:buFont typeface="Arial" panose="020B0604020202020204" pitchFamily="34" charset="0"/>
              <a:buChar char="•"/>
            </a:pPr>
            <a:r>
              <a:rPr lang="fi-FI" sz="1000" i="1" noProof="1"/>
              <a:t>Meille halutaan töihin ja meille tämä ei ole vaikuttanut, mutta harmittaa negatiivinen maine joka on valtakunnallisesti median kautta luotu. Jos jossain yhdessä isossa sairaanhoitopiirissä on huonot työolot tai yksittäisissä päiväkodeissa/ palvelutaloissa ei asiat toimi niin mustamaalataan koko ala, se ei tunnu reilulta ja negatiiviset asiat jää vuosiksi vellomaan ja ei uutisoida sitten niitä tehtyjä muutoksia ja myönteisiä asioita.</a:t>
            </a:r>
          </a:p>
          <a:p>
            <a:pPr marL="171450" indent="-171450">
              <a:lnSpc>
                <a:spcPct val="100000"/>
              </a:lnSpc>
              <a:spcBef>
                <a:spcPts val="400"/>
              </a:spcBef>
              <a:buFont typeface="Arial" panose="020B0604020202020204" pitchFamily="34" charset="0"/>
              <a:buChar char="•"/>
            </a:pPr>
            <a:r>
              <a:rPr lang="fi-FI" sz="1000" i="1" noProof="1"/>
              <a:t>En usko että maine enää vaikuttaa siinä vaiheessa jos olet koulut käynyt. Koulutukseen hakeutumiseen varmasti vaikutusta.</a:t>
            </a:r>
          </a:p>
          <a:p>
            <a:pPr marL="171450" indent="-171450">
              <a:lnSpc>
                <a:spcPct val="100000"/>
              </a:lnSpc>
              <a:spcBef>
                <a:spcPts val="400"/>
              </a:spcBef>
              <a:buFont typeface="Arial" panose="020B0604020202020204" pitchFamily="34" charset="0"/>
              <a:buChar char="•"/>
            </a:pPr>
            <a:r>
              <a:rPr lang="fi-FI" sz="1000" i="1" noProof="1"/>
              <a:t>Jo koulutettujen ei, mutta kouluun hakemisen määrään kyllä.</a:t>
            </a:r>
          </a:p>
          <a:p>
            <a:pPr marL="171450" indent="-171450">
              <a:lnSpc>
                <a:spcPct val="100000"/>
              </a:lnSpc>
              <a:spcBef>
                <a:spcPts val="400"/>
              </a:spcBef>
              <a:buFont typeface="Arial" panose="020B0604020202020204" pitchFamily="34" charset="0"/>
              <a:buChar char="•"/>
            </a:pPr>
            <a:r>
              <a:rPr lang="fi-FI" sz="1000" i="1" noProof="1"/>
              <a:t>Alalla hakeutuvat ihmiset lähtevät kuitenkin harvoin täysin toiselle alalle tyytymättömyyden vuoksi.</a:t>
            </a:r>
          </a:p>
        </p:txBody>
      </p:sp>
    </p:spTree>
    <p:extLst>
      <p:ext uri="{BB962C8B-B14F-4D97-AF65-F5344CB8AC3E}">
        <p14:creationId xmlns:p14="http://schemas.microsoft.com/office/powerpoint/2010/main" val="116888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ulukko 9">
            <a:extLst>
              <a:ext uri="{FF2B5EF4-FFF2-40B4-BE49-F238E27FC236}">
                <a16:creationId xmlns:a16="http://schemas.microsoft.com/office/drawing/2014/main" id="{FD04DE70-4458-CE2F-BE37-B6D6D503A263}"/>
              </a:ext>
            </a:extLst>
          </p:cNvPr>
          <p:cNvGraphicFramePr>
            <a:graphicFrameLocks noGrp="1"/>
          </p:cNvGraphicFramePr>
          <p:nvPr>
            <p:extLst>
              <p:ext uri="{D42A27DB-BD31-4B8C-83A1-F6EECF244321}">
                <p14:modId xmlns:p14="http://schemas.microsoft.com/office/powerpoint/2010/main" val="3839154133"/>
              </p:ext>
            </p:extLst>
          </p:nvPr>
        </p:nvGraphicFramePr>
        <p:xfrm>
          <a:off x="354330" y="1262345"/>
          <a:ext cx="3374004" cy="2632022"/>
        </p:xfrm>
        <a:graphic>
          <a:graphicData uri="http://schemas.openxmlformats.org/drawingml/2006/table">
            <a:tbl>
              <a:tblPr firstRow="1" bandRow="1">
                <a:tableStyleId>{5C22544A-7EE6-4342-B048-85BDC9FD1C3A}</a:tableStyleId>
              </a:tblPr>
              <a:tblGrid>
                <a:gridCol w="471777">
                  <a:extLst>
                    <a:ext uri="{9D8B030D-6E8A-4147-A177-3AD203B41FA5}">
                      <a16:colId xmlns:a16="http://schemas.microsoft.com/office/drawing/2014/main" val="401336159"/>
                    </a:ext>
                  </a:extLst>
                </a:gridCol>
                <a:gridCol w="2902227">
                  <a:extLst>
                    <a:ext uri="{9D8B030D-6E8A-4147-A177-3AD203B41FA5}">
                      <a16:colId xmlns:a16="http://schemas.microsoft.com/office/drawing/2014/main" val="2895555474"/>
                    </a:ext>
                  </a:extLst>
                </a:gridCol>
              </a:tblGrid>
              <a:tr h="370840">
                <a:tc>
                  <a:txBody>
                    <a:bodyPr/>
                    <a:lstStyle/>
                    <a:p>
                      <a:r>
                        <a:rPr lang="fi-FI" b="0" i="0">
                          <a:solidFill>
                            <a:schemeClr val="tx1"/>
                          </a:solidFill>
                          <a:latin typeface="Source Sans Pro" panose="020B0503030403020204" pitchFamily="34" charset="0"/>
                        </a:rPr>
                        <a:t>01</a:t>
                      </a:r>
                    </a:p>
                  </a:txBody>
                  <a:tcPr anchor="ctr">
                    <a:lnL w="12700" cmpd="sng">
                      <a:noFill/>
                    </a:lnL>
                    <a:lnT w="12700" cmpd="sng">
                      <a:noFill/>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solidFill>
                            <a:schemeClr val="tx1"/>
                          </a:solidFill>
                          <a:latin typeface="Source Sans Pro" panose="020B0503030403020204" pitchFamily="34" charset="0"/>
                        </a:rPr>
                        <a:t>Yleistä tutkimuksesta</a:t>
                      </a:r>
                    </a:p>
                  </a:txBody>
                  <a:tcPr anchor="ctr">
                    <a:lnR w="12700" cmpd="sng">
                      <a:noFill/>
                    </a:lnR>
                    <a:lnT w="12700" cmpd="sng">
                      <a:no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4677231"/>
                  </a:ext>
                </a:extLst>
              </a:tr>
              <a:tr h="370840">
                <a:tc>
                  <a:txBody>
                    <a:bodyPr/>
                    <a:lstStyle/>
                    <a:p>
                      <a:r>
                        <a:rPr lang="fi-FI" b="0" i="0">
                          <a:solidFill>
                            <a:schemeClr val="tx1"/>
                          </a:solidFill>
                          <a:latin typeface="Source Sans Pro" panose="020B0503030403020204" pitchFamily="34" charset="0"/>
                        </a:rPr>
                        <a:t>02</a:t>
                      </a:r>
                    </a:p>
                  </a:txBody>
                  <a:tcPr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solidFill>
                            <a:schemeClr val="tx1"/>
                          </a:solidFill>
                          <a:latin typeface="Source Sans Pro" panose="020B0503030403020204" pitchFamily="34" charset="0"/>
                        </a:rPr>
                        <a:t>Tutkimuksen keskeisiä tuloksia</a:t>
                      </a:r>
                    </a:p>
                  </a:txBody>
                  <a:tcPr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864011"/>
                  </a:ext>
                </a:extLst>
              </a:tr>
              <a:tr h="370840">
                <a:tc>
                  <a:txBody>
                    <a:bodyPr/>
                    <a:lstStyle/>
                    <a:p>
                      <a:r>
                        <a:rPr lang="fi-FI" b="0" i="0">
                          <a:solidFill>
                            <a:schemeClr val="tx1"/>
                          </a:solidFill>
                          <a:latin typeface="Source Sans Pro" panose="020B0503030403020204" pitchFamily="34" charset="0"/>
                        </a:rPr>
                        <a:t>03</a:t>
                      </a:r>
                    </a:p>
                  </a:txBody>
                  <a:tcPr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latin typeface="Source Sans Pro" panose="020B0503030403020204" pitchFamily="34" charset="0"/>
                        </a:rPr>
                        <a:t>Vastaajien taustatiedot</a:t>
                      </a:r>
                    </a:p>
                  </a:txBody>
                  <a:tcPr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696844"/>
                  </a:ext>
                </a:extLst>
              </a:tr>
              <a:tr h="388911">
                <a:tc>
                  <a:txBody>
                    <a:bodyPr/>
                    <a:lstStyle/>
                    <a:p>
                      <a:r>
                        <a:rPr lang="fi-FI" b="0" i="0">
                          <a:solidFill>
                            <a:schemeClr val="tx1"/>
                          </a:solidFill>
                          <a:latin typeface="Source Sans Pro" panose="020B0503030403020204" pitchFamily="34" charset="0"/>
                        </a:rPr>
                        <a:t>04</a:t>
                      </a:r>
                    </a:p>
                  </a:txBody>
                  <a:tcPr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latin typeface="Source Sans Pro" panose="020B0503030403020204" pitchFamily="34" charset="0"/>
                        </a:rPr>
                        <a:t>Tutkimustulokset</a:t>
                      </a:r>
                    </a:p>
                  </a:txBody>
                  <a:tcPr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757462"/>
                  </a:ext>
                </a:extLst>
              </a:tr>
              <a:tr h="388911">
                <a:tc>
                  <a:txBody>
                    <a:bodyPr/>
                    <a:lstStyle/>
                    <a:p>
                      <a:r>
                        <a:rPr lang="fi-FI" b="0" i="0">
                          <a:solidFill>
                            <a:schemeClr val="tx1"/>
                          </a:solidFill>
                          <a:latin typeface="Source Sans Pro" panose="020B0503030403020204" pitchFamily="34" charset="0"/>
                        </a:rPr>
                        <a:t>05</a:t>
                      </a:r>
                    </a:p>
                  </a:txBody>
                  <a:tcPr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latin typeface="Source Sans Pro" panose="020B0503030403020204" pitchFamily="34" charset="0"/>
                        </a:rPr>
                        <a:t>Avoin palaute</a:t>
                      </a:r>
                    </a:p>
                  </a:txBody>
                  <a:tcPr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787974"/>
                  </a:ext>
                </a:extLst>
              </a:tr>
              <a:tr h="370840">
                <a:tc>
                  <a:txBody>
                    <a:bodyPr/>
                    <a:lstStyle/>
                    <a:p>
                      <a:r>
                        <a:rPr lang="fi-FI" b="0" i="0">
                          <a:solidFill>
                            <a:schemeClr val="tx1"/>
                          </a:solidFill>
                          <a:latin typeface="Source Sans Pro" panose="020B0503030403020204" pitchFamily="34" charset="0"/>
                        </a:rPr>
                        <a:t>06</a:t>
                      </a:r>
                    </a:p>
                  </a:txBody>
                  <a:tcPr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latin typeface="Source Sans Pro" panose="020B0503030403020204" pitchFamily="34" charset="0"/>
                        </a:rPr>
                        <a:t>Yhteenveto ja suositukset</a:t>
                      </a:r>
                    </a:p>
                  </a:txBody>
                  <a:tcPr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611046"/>
                  </a:ext>
                </a:extLst>
              </a:tr>
              <a:tr h="370840">
                <a:tc>
                  <a:txBody>
                    <a:bodyPr/>
                    <a:lstStyle/>
                    <a:p>
                      <a:endParaRPr lang="fi-FI" b="0" i="0">
                        <a:solidFill>
                          <a:schemeClr val="tx1"/>
                        </a:solidFill>
                        <a:latin typeface="Source Sans Pro" panose="020B0503030403020204" pitchFamily="34" charset="0"/>
                      </a:endParaRPr>
                    </a:p>
                  </a:txBody>
                  <a:tcPr anchor="ctr">
                    <a:lnL w="12700" cmpd="sng">
                      <a:noFill/>
                    </a:lnL>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b="0" i="0">
                        <a:solidFill>
                          <a:schemeClr val="tx1"/>
                        </a:solidFill>
                        <a:latin typeface="Source Sans Pro" panose="020B0503030403020204" pitchFamily="34" charset="0"/>
                      </a:endParaRPr>
                    </a:p>
                  </a:txBody>
                  <a:tcPr anchor="ctr">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19679985"/>
                  </a:ext>
                </a:extLst>
              </a:tr>
            </a:tbl>
          </a:graphicData>
        </a:graphic>
      </p:graphicFrame>
      <p:pic>
        <p:nvPicPr>
          <p:cNvPr id="8" name="Kuva 7">
            <a:extLst>
              <a:ext uri="{FF2B5EF4-FFF2-40B4-BE49-F238E27FC236}">
                <a16:creationId xmlns:a16="http://schemas.microsoft.com/office/drawing/2014/main" id="{EBAB6919-FF0F-9440-B810-912DFBF4902B}"/>
              </a:ext>
            </a:extLst>
          </p:cNvPr>
          <p:cNvPicPr>
            <a:picLocks noChangeAspect="1"/>
          </p:cNvPicPr>
          <p:nvPr/>
        </p:nvPicPr>
        <p:blipFill>
          <a:blip r:embed="rId3"/>
          <a:stretch>
            <a:fillRect/>
          </a:stretch>
        </p:blipFill>
        <p:spPr>
          <a:xfrm>
            <a:off x="7956000" y="3955500"/>
            <a:ext cx="1188000" cy="1188000"/>
          </a:xfrm>
          <a:prstGeom prst="rect">
            <a:avLst/>
          </a:prstGeom>
        </p:spPr>
      </p:pic>
      <p:sp>
        <p:nvSpPr>
          <p:cNvPr id="3" name="Otsikko 2">
            <a:extLst>
              <a:ext uri="{FF2B5EF4-FFF2-40B4-BE49-F238E27FC236}">
                <a16:creationId xmlns:a16="http://schemas.microsoft.com/office/drawing/2014/main" id="{0FBAB73B-638E-6041-891B-CC342BB0DAB8}"/>
              </a:ext>
            </a:extLst>
          </p:cNvPr>
          <p:cNvSpPr>
            <a:spLocks noGrp="1"/>
          </p:cNvSpPr>
          <p:nvPr>
            <p:ph type="title"/>
          </p:nvPr>
        </p:nvSpPr>
        <p:spPr>
          <a:xfrm>
            <a:off x="354330" y="328991"/>
            <a:ext cx="3295521" cy="994172"/>
          </a:xfrm>
        </p:spPr>
        <p:txBody>
          <a:bodyPr>
            <a:normAutofit/>
          </a:bodyPr>
          <a:lstStyle/>
          <a:p>
            <a:r>
              <a:rPr lang="fi-FI" sz="2000" noProof="1">
                <a:latin typeface="Source Sans Pro Semibold" panose="020B0603030403020204" pitchFamily="34" charset="0"/>
                <a:ea typeface="Source Sans Pro Semibold" panose="020B0603030403020204" pitchFamily="34" charset="0"/>
              </a:rPr>
              <a:t>Sisällys</a:t>
            </a:r>
            <a:endParaRPr lang="fi-FI" sz="2000">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420619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Oppilaitosten toiminnan arviointi</a:t>
            </a:r>
          </a:p>
        </p:txBody>
      </p:sp>
      <p:sp>
        <p:nvSpPr>
          <p:cNvPr id="6" name="Slide Number Placeholder 5">
            <a:extLst>
              <a:ext uri="{FF2B5EF4-FFF2-40B4-BE49-F238E27FC236}">
                <a16:creationId xmlns:a16="http://schemas.microsoft.com/office/drawing/2014/main" id="{B773DC95-3F8C-04F2-A71E-B951735F1DC5}"/>
              </a:ext>
            </a:extLst>
          </p:cNvPr>
          <p:cNvSpPr>
            <a:spLocks noGrp="1"/>
          </p:cNvSpPr>
          <p:nvPr>
            <p:ph type="sldNum" sz="quarter" idx="4"/>
          </p:nvPr>
        </p:nvSpPr>
        <p:spPr/>
        <p:txBody>
          <a:bodyPr/>
          <a:lstStyle/>
          <a:p>
            <a:fld id="{8D6C8D1F-3066-F545-9C8E-50A640D5C1D2}" type="slidenum">
              <a:rPr lang="fi-FI" smtClean="0"/>
              <a:pPr/>
              <a:t>20</a:t>
            </a:fld>
            <a:endParaRPr lang="fi-FI"/>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092164"/>
            <a:ext cx="7886700" cy="692497"/>
          </a:xfrm>
          <a:prstGeom prst="rect">
            <a:avLst/>
          </a:prstGeom>
          <a:noFill/>
        </p:spPr>
        <p:txBody>
          <a:bodyPr wrap="square">
            <a:spAutoFit/>
          </a:bodyPr>
          <a:lstStyle/>
          <a:p>
            <a:r>
              <a:rPr lang="fi-FI" sz="1200" b="0" i="0">
                <a:effectLst/>
              </a:rPr>
              <a:t>Miten koet lähihoitaja- tai hoiva-avustajakoulutusta tarjoavien oppilaitosten toiminnan tällä hetkellä seuraavissa asioissa:</a:t>
            </a:r>
          </a:p>
          <a:p>
            <a:pPr>
              <a:spcBef>
                <a:spcPts val="600"/>
              </a:spcBef>
            </a:pPr>
            <a:r>
              <a:rPr lang="fi-FI" sz="1000" i="1"/>
              <a:t>Asteikko: 1 = täysin eri mieltä ... 5 = täysin samaa mieltä</a:t>
            </a:r>
          </a:p>
        </p:txBody>
      </p:sp>
      <p:pic>
        <p:nvPicPr>
          <p:cNvPr id="4" name="Picture 3">
            <a:extLst>
              <a:ext uri="{FF2B5EF4-FFF2-40B4-BE49-F238E27FC236}">
                <a16:creationId xmlns:a16="http://schemas.microsoft.com/office/drawing/2014/main" id="{5A77543D-DAE2-A385-A192-D9F71CE6A369}"/>
              </a:ext>
            </a:extLst>
          </p:cNvPr>
          <p:cNvPicPr>
            <a:picLocks noChangeAspect="1"/>
          </p:cNvPicPr>
          <p:nvPr/>
        </p:nvPicPr>
        <p:blipFill>
          <a:blip r:embed="rId2"/>
          <a:stretch>
            <a:fillRect/>
          </a:stretch>
        </p:blipFill>
        <p:spPr>
          <a:xfrm>
            <a:off x="354330" y="2011340"/>
            <a:ext cx="5997684" cy="2632506"/>
          </a:xfrm>
          <a:prstGeom prst="rect">
            <a:avLst/>
          </a:prstGeom>
        </p:spPr>
      </p:pic>
      <p:sp>
        <p:nvSpPr>
          <p:cNvPr id="7" name="Rectangle: Rounded Corners 6">
            <a:extLst>
              <a:ext uri="{FF2B5EF4-FFF2-40B4-BE49-F238E27FC236}">
                <a16:creationId xmlns:a16="http://schemas.microsoft.com/office/drawing/2014/main" id="{4397E2EA-5CD9-7324-B58C-83E9F7C62AE5}"/>
              </a:ext>
            </a:extLst>
          </p:cNvPr>
          <p:cNvSpPr/>
          <p:nvPr/>
        </p:nvSpPr>
        <p:spPr>
          <a:xfrm>
            <a:off x="1188721" y="4051336"/>
            <a:ext cx="3644536" cy="295158"/>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Rounded Corners 8">
            <a:extLst>
              <a:ext uri="{FF2B5EF4-FFF2-40B4-BE49-F238E27FC236}">
                <a16:creationId xmlns:a16="http://schemas.microsoft.com/office/drawing/2014/main" id="{991B0329-A6B5-EA06-DAC7-2393F4A582CB}"/>
              </a:ext>
            </a:extLst>
          </p:cNvPr>
          <p:cNvSpPr/>
          <p:nvPr/>
        </p:nvSpPr>
        <p:spPr>
          <a:xfrm>
            <a:off x="377019" y="2086336"/>
            <a:ext cx="5680166" cy="1151878"/>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5427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Oppilaitosten toiminnan arviointi</a:t>
            </a:r>
          </a:p>
        </p:txBody>
      </p:sp>
      <p:sp>
        <p:nvSpPr>
          <p:cNvPr id="6" name="Slide Number Placeholder 5">
            <a:extLst>
              <a:ext uri="{FF2B5EF4-FFF2-40B4-BE49-F238E27FC236}">
                <a16:creationId xmlns:a16="http://schemas.microsoft.com/office/drawing/2014/main" id="{B773DC95-3F8C-04F2-A71E-B951735F1DC5}"/>
              </a:ext>
            </a:extLst>
          </p:cNvPr>
          <p:cNvSpPr>
            <a:spLocks noGrp="1"/>
          </p:cNvSpPr>
          <p:nvPr>
            <p:ph type="sldNum" sz="quarter" idx="4"/>
          </p:nvPr>
        </p:nvSpPr>
        <p:spPr/>
        <p:txBody>
          <a:bodyPr/>
          <a:lstStyle/>
          <a:p>
            <a:fld id="{8D6C8D1F-3066-F545-9C8E-50A640D5C1D2}" type="slidenum">
              <a:rPr lang="fi-FI" smtClean="0"/>
              <a:pPr/>
              <a:t>21</a:t>
            </a:fld>
            <a:endParaRPr lang="fi-FI"/>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092164"/>
            <a:ext cx="7886700" cy="692497"/>
          </a:xfrm>
          <a:prstGeom prst="rect">
            <a:avLst/>
          </a:prstGeom>
          <a:noFill/>
        </p:spPr>
        <p:txBody>
          <a:bodyPr wrap="square">
            <a:spAutoFit/>
          </a:bodyPr>
          <a:lstStyle/>
          <a:p>
            <a:r>
              <a:rPr lang="fi-FI" sz="1200" b="0" i="0">
                <a:effectLst/>
              </a:rPr>
              <a:t>Miten koet lähihoitaja- tai hoiva-avustajakoulutusta tarjoavien oppilaitosten toiminnan tällä hetkellä seuraavissa asioissa:</a:t>
            </a:r>
          </a:p>
          <a:p>
            <a:pPr>
              <a:spcBef>
                <a:spcPts val="600"/>
              </a:spcBef>
            </a:pPr>
            <a:r>
              <a:rPr lang="fi-FI" sz="1000" i="1"/>
              <a:t>Asteikko: 1 = täysin eri mieltä ... 5 = täysin samaa mieltä</a:t>
            </a:r>
          </a:p>
        </p:txBody>
      </p:sp>
      <p:pic>
        <p:nvPicPr>
          <p:cNvPr id="7" name="Picture 6">
            <a:extLst>
              <a:ext uri="{FF2B5EF4-FFF2-40B4-BE49-F238E27FC236}">
                <a16:creationId xmlns:a16="http://schemas.microsoft.com/office/drawing/2014/main" id="{13465ED0-BAD6-1FF1-789C-4830A2FEABA2}"/>
              </a:ext>
            </a:extLst>
          </p:cNvPr>
          <p:cNvPicPr>
            <a:picLocks noChangeAspect="1"/>
          </p:cNvPicPr>
          <p:nvPr/>
        </p:nvPicPr>
        <p:blipFill>
          <a:blip r:embed="rId2"/>
          <a:stretch>
            <a:fillRect/>
          </a:stretch>
        </p:blipFill>
        <p:spPr>
          <a:xfrm>
            <a:off x="354330" y="1967530"/>
            <a:ext cx="7818120" cy="2799733"/>
          </a:xfrm>
          <a:prstGeom prst="rect">
            <a:avLst/>
          </a:prstGeom>
        </p:spPr>
      </p:pic>
      <p:sp>
        <p:nvSpPr>
          <p:cNvPr id="8" name="Rectangle: Rounded Corners 7">
            <a:extLst>
              <a:ext uri="{FF2B5EF4-FFF2-40B4-BE49-F238E27FC236}">
                <a16:creationId xmlns:a16="http://schemas.microsoft.com/office/drawing/2014/main" id="{E0480B31-E870-7AC3-974C-367E658261AB}"/>
              </a:ext>
            </a:extLst>
          </p:cNvPr>
          <p:cNvSpPr/>
          <p:nvPr/>
        </p:nvSpPr>
        <p:spPr>
          <a:xfrm>
            <a:off x="7163946" y="2779426"/>
            <a:ext cx="859398" cy="295158"/>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Rounded Corners 8">
            <a:extLst>
              <a:ext uri="{FF2B5EF4-FFF2-40B4-BE49-F238E27FC236}">
                <a16:creationId xmlns:a16="http://schemas.microsoft.com/office/drawing/2014/main" id="{06E9F85C-7195-6537-7721-7AC4E53F843F}"/>
              </a:ext>
            </a:extLst>
          </p:cNvPr>
          <p:cNvSpPr/>
          <p:nvPr/>
        </p:nvSpPr>
        <p:spPr>
          <a:xfrm>
            <a:off x="6958836" y="3846226"/>
            <a:ext cx="1064507" cy="295158"/>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1478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Oppilaitosten toiminnan arviointi – toimialan mukaan</a:t>
            </a:r>
          </a:p>
        </p:txBody>
      </p:sp>
      <p:sp>
        <p:nvSpPr>
          <p:cNvPr id="6" name="Slide Number Placeholder 5">
            <a:extLst>
              <a:ext uri="{FF2B5EF4-FFF2-40B4-BE49-F238E27FC236}">
                <a16:creationId xmlns:a16="http://schemas.microsoft.com/office/drawing/2014/main" id="{B773DC95-3F8C-04F2-A71E-B951735F1DC5}"/>
              </a:ext>
            </a:extLst>
          </p:cNvPr>
          <p:cNvSpPr>
            <a:spLocks noGrp="1"/>
          </p:cNvSpPr>
          <p:nvPr>
            <p:ph type="sldNum" sz="quarter" idx="4"/>
          </p:nvPr>
        </p:nvSpPr>
        <p:spPr/>
        <p:txBody>
          <a:bodyPr/>
          <a:lstStyle/>
          <a:p>
            <a:fld id="{8D6C8D1F-3066-F545-9C8E-50A640D5C1D2}" type="slidenum">
              <a:rPr lang="fi-FI" smtClean="0"/>
              <a:pPr/>
              <a:t>22</a:t>
            </a:fld>
            <a:endParaRPr lang="fi-FI"/>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092164"/>
            <a:ext cx="7886700" cy="692497"/>
          </a:xfrm>
          <a:prstGeom prst="rect">
            <a:avLst/>
          </a:prstGeom>
          <a:noFill/>
        </p:spPr>
        <p:txBody>
          <a:bodyPr wrap="square">
            <a:spAutoFit/>
          </a:bodyPr>
          <a:lstStyle/>
          <a:p>
            <a:r>
              <a:rPr lang="fi-FI" sz="1200" b="0" i="0">
                <a:effectLst/>
              </a:rPr>
              <a:t>Miten koet lähihoitaja- tai hoiva-avustajakoulutusta tarjoavien oppilaitosten toiminnan tällä hetkellä seuraavissa asioissa:</a:t>
            </a:r>
          </a:p>
          <a:p>
            <a:pPr>
              <a:spcBef>
                <a:spcPts val="600"/>
              </a:spcBef>
            </a:pPr>
            <a:r>
              <a:rPr lang="fi-FI" sz="1000" i="1"/>
              <a:t>Asteikko: 1 = täysin eri mieltä ... 5 = täysin samaa mieltä</a:t>
            </a:r>
          </a:p>
        </p:txBody>
      </p:sp>
      <p:pic>
        <p:nvPicPr>
          <p:cNvPr id="4" name="Picture 3">
            <a:extLst>
              <a:ext uri="{FF2B5EF4-FFF2-40B4-BE49-F238E27FC236}">
                <a16:creationId xmlns:a16="http://schemas.microsoft.com/office/drawing/2014/main" id="{DC22243B-81B7-DE16-F6B1-1689BF7CFFC4}"/>
              </a:ext>
            </a:extLst>
          </p:cNvPr>
          <p:cNvPicPr>
            <a:picLocks noChangeAspect="1"/>
          </p:cNvPicPr>
          <p:nvPr/>
        </p:nvPicPr>
        <p:blipFill>
          <a:blip r:embed="rId2"/>
          <a:stretch>
            <a:fillRect/>
          </a:stretch>
        </p:blipFill>
        <p:spPr>
          <a:xfrm>
            <a:off x="354330" y="1858918"/>
            <a:ext cx="8241030" cy="2716038"/>
          </a:xfrm>
          <a:prstGeom prst="rect">
            <a:avLst/>
          </a:prstGeom>
        </p:spPr>
      </p:pic>
    </p:spTree>
    <p:extLst>
      <p:ext uri="{BB962C8B-B14F-4D97-AF65-F5344CB8AC3E}">
        <p14:creationId xmlns:p14="http://schemas.microsoft.com/office/powerpoint/2010/main" val="178078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Oppilaitosten toiminnan arviointi – organisaation muodon mukaan</a:t>
            </a:r>
          </a:p>
        </p:txBody>
      </p:sp>
      <p:sp>
        <p:nvSpPr>
          <p:cNvPr id="6" name="Slide Number Placeholder 5">
            <a:extLst>
              <a:ext uri="{FF2B5EF4-FFF2-40B4-BE49-F238E27FC236}">
                <a16:creationId xmlns:a16="http://schemas.microsoft.com/office/drawing/2014/main" id="{B773DC95-3F8C-04F2-A71E-B951735F1DC5}"/>
              </a:ext>
            </a:extLst>
          </p:cNvPr>
          <p:cNvSpPr>
            <a:spLocks noGrp="1"/>
          </p:cNvSpPr>
          <p:nvPr>
            <p:ph type="sldNum" sz="quarter" idx="4"/>
          </p:nvPr>
        </p:nvSpPr>
        <p:spPr/>
        <p:txBody>
          <a:bodyPr/>
          <a:lstStyle/>
          <a:p>
            <a:fld id="{8D6C8D1F-3066-F545-9C8E-50A640D5C1D2}" type="slidenum">
              <a:rPr lang="fi-FI" smtClean="0"/>
              <a:pPr/>
              <a:t>23</a:t>
            </a:fld>
            <a:endParaRPr lang="fi-FI"/>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092164"/>
            <a:ext cx="7886700" cy="692497"/>
          </a:xfrm>
          <a:prstGeom prst="rect">
            <a:avLst/>
          </a:prstGeom>
          <a:noFill/>
        </p:spPr>
        <p:txBody>
          <a:bodyPr wrap="square">
            <a:spAutoFit/>
          </a:bodyPr>
          <a:lstStyle/>
          <a:p>
            <a:r>
              <a:rPr lang="fi-FI" sz="1200" b="0" i="0">
                <a:effectLst/>
              </a:rPr>
              <a:t>Miten koet lähihoitaja- tai hoiva-avustajakoulutusta tarjoavien oppilaitosten toiminnan tällä hetkellä seuraavissa asioissa:</a:t>
            </a:r>
          </a:p>
          <a:p>
            <a:pPr>
              <a:spcBef>
                <a:spcPts val="600"/>
              </a:spcBef>
            </a:pPr>
            <a:r>
              <a:rPr lang="fi-FI" sz="1000" i="1"/>
              <a:t>Asteikko: 1 = täysin eri mieltä ... 5 = täysin samaa mieltä</a:t>
            </a:r>
          </a:p>
        </p:txBody>
      </p:sp>
      <p:pic>
        <p:nvPicPr>
          <p:cNvPr id="9" name="Picture 8">
            <a:extLst>
              <a:ext uri="{FF2B5EF4-FFF2-40B4-BE49-F238E27FC236}">
                <a16:creationId xmlns:a16="http://schemas.microsoft.com/office/drawing/2014/main" id="{2CC70668-D2F1-EFF2-5479-EF78F24BE386}"/>
              </a:ext>
            </a:extLst>
          </p:cNvPr>
          <p:cNvPicPr>
            <a:picLocks noChangeAspect="1"/>
          </p:cNvPicPr>
          <p:nvPr/>
        </p:nvPicPr>
        <p:blipFill>
          <a:blip r:embed="rId2"/>
          <a:stretch>
            <a:fillRect/>
          </a:stretch>
        </p:blipFill>
        <p:spPr>
          <a:xfrm>
            <a:off x="354330" y="1874589"/>
            <a:ext cx="8425543" cy="2695307"/>
          </a:xfrm>
          <a:prstGeom prst="rect">
            <a:avLst/>
          </a:prstGeom>
        </p:spPr>
      </p:pic>
    </p:spTree>
    <p:extLst>
      <p:ext uri="{BB962C8B-B14F-4D97-AF65-F5344CB8AC3E}">
        <p14:creationId xmlns:p14="http://schemas.microsoft.com/office/powerpoint/2010/main" val="245901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a:latin typeface="Source Sans Pro Semibold" panose="020B0603030403020204" pitchFamily="34" charset="0"/>
                <a:ea typeface="Source Sans Pro Semibold" panose="020B0603030403020204" pitchFamily="34" charset="0"/>
              </a:rPr>
              <a:t>Oppilaitosten toiminnan arviointi – alueen mukaan</a:t>
            </a:r>
          </a:p>
        </p:txBody>
      </p:sp>
      <p:sp>
        <p:nvSpPr>
          <p:cNvPr id="6" name="Slide Number Placeholder 5">
            <a:extLst>
              <a:ext uri="{FF2B5EF4-FFF2-40B4-BE49-F238E27FC236}">
                <a16:creationId xmlns:a16="http://schemas.microsoft.com/office/drawing/2014/main" id="{B773DC95-3F8C-04F2-A71E-B951735F1DC5}"/>
              </a:ext>
            </a:extLst>
          </p:cNvPr>
          <p:cNvSpPr>
            <a:spLocks noGrp="1"/>
          </p:cNvSpPr>
          <p:nvPr>
            <p:ph type="sldNum" sz="quarter" idx="4"/>
          </p:nvPr>
        </p:nvSpPr>
        <p:spPr/>
        <p:txBody>
          <a:bodyPr/>
          <a:lstStyle/>
          <a:p>
            <a:fld id="{8D6C8D1F-3066-F545-9C8E-50A640D5C1D2}" type="slidenum">
              <a:rPr lang="fi-FI" smtClean="0"/>
              <a:pPr/>
              <a:t>24</a:t>
            </a:fld>
            <a:endParaRPr lang="fi-FI"/>
          </a:p>
        </p:txBody>
      </p:sp>
      <p:sp>
        <p:nvSpPr>
          <p:cNvPr id="5" name="TextBox 4">
            <a:extLst>
              <a:ext uri="{FF2B5EF4-FFF2-40B4-BE49-F238E27FC236}">
                <a16:creationId xmlns:a16="http://schemas.microsoft.com/office/drawing/2014/main" id="{A606CA7A-A71A-D52B-2871-4DAF20A9EA8F}"/>
              </a:ext>
            </a:extLst>
          </p:cNvPr>
          <p:cNvSpPr txBox="1"/>
          <p:nvPr/>
        </p:nvSpPr>
        <p:spPr>
          <a:xfrm>
            <a:off x="354330" y="1092164"/>
            <a:ext cx="7886700" cy="692497"/>
          </a:xfrm>
          <a:prstGeom prst="rect">
            <a:avLst/>
          </a:prstGeom>
          <a:noFill/>
        </p:spPr>
        <p:txBody>
          <a:bodyPr wrap="square">
            <a:spAutoFit/>
          </a:bodyPr>
          <a:lstStyle/>
          <a:p>
            <a:r>
              <a:rPr lang="fi-FI" sz="1200" b="0" i="0">
                <a:effectLst/>
              </a:rPr>
              <a:t>Miten koet lähihoitaja- tai hoiva-avustajakoulutusta tarjoavien oppilaitosten toiminnan tällä hetkellä seuraavissa asioissa:</a:t>
            </a:r>
          </a:p>
          <a:p>
            <a:pPr>
              <a:spcBef>
                <a:spcPts val="600"/>
              </a:spcBef>
            </a:pPr>
            <a:r>
              <a:rPr lang="fi-FI" sz="1000" i="1"/>
              <a:t>Asteikko: 1 = täysin eri mieltä ... 5 = täysin samaa mieltä</a:t>
            </a:r>
          </a:p>
        </p:txBody>
      </p:sp>
      <p:pic>
        <p:nvPicPr>
          <p:cNvPr id="9" name="Picture 8">
            <a:extLst>
              <a:ext uri="{FF2B5EF4-FFF2-40B4-BE49-F238E27FC236}">
                <a16:creationId xmlns:a16="http://schemas.microsoft.com/office/drawing/2014/main" id="{AE782B56-139F-B0BD-AE07-098A45E8AB59}"/>
              </a:ext>
            </a:extLst>
          </p:cNvPr>
          <p:cNvPicPr>
            <a:picLocks noChangeAspect="1"/>
          </p:cNvPicPr>
          <p:nvPr/>
        </p:nvPicPr>
        <p:blipFill>
          <a:blip r:embed="rId2"/>
          <a:stretch>
            <a:fillRect/>
          </a:stretch>
        </p:blipFill>
        <p:spPr>
          <a:xfrm>
            <a:off x="354330" y="1909896"/>
            <a:ext cx="8241030" cy="2675659"/>
          </a:xfrm>
          <a:prstGeom prst="rect">
            <a:avLst/>
          </a:prstGeom>
        </p:spPr>
      </p:pic>
    </p:spTree>
    <p:extLst>
      <p:ext uri="{BB962C8B-B14F-4D97-AF65-F5344CB8AC3E}">
        <p14:creationId xmlns:p14="http://schemas.microsoft.com/office/powerpoint/2010/main" val="302718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A34CB-26B7-0440-A3A3-3F6C3A946BD8}"/>
              </a:ext>
            </a:extLst>
          </p:cNvPr>
          <p:cNvSpPr>
            <a:spLocks noGrp="1"/>
          </p:cNvSpPr>
          <p:nvPr>
            <p:ph type="title"/>
          </p:nvPr>
        </p:nvSpPr>
        <p:spPr/>
        <p:txBody>
          <a:bodyPr/>
          <a:lstStyle/>
          <a:p>
            <a:r>
              <a:rPr lang="fi-FI" sz="2000">
                <a:latin typeface="Source Sans Pro Semibold" panose="020B0603030403020204" pitchFamily="34" charset="0"/>
                <a:ea typeface="Source Sans Pro Semibold" panose="020B0603030403020204" pitchFamily="34" charset="0"/>
              </a:rPr>
              <a:t>Avoin palaute</a:t>
            </a:r>
            <a:endParaRPr lang="fi-FI">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120825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DC08D-B7C6-E9F1-D9FC-F5C5B8782690}"/>
              </a:ext>
            </a:extLst>
          </p:cNvPr>
          <p:cNvPicPr>
            <a:picLocks noChangeAspect="1"/>
          </p:cNvPicPr>
          <p:nvPr/>
        </p:nvPicPr>
        <p:blipFill>
          <a:blip r:embed="rId3"/>
          <a:stretch>
            <a:fillRect/>
          </a:stretch>
        </p:blipFill>
        <p:spPr>
          <a:xfrm>
            <a:off x="173510" y="1521337"/>
            <a:ext cx="5011894" cy="3267755"/>
          </a:xfrm>
          <a:prstGeom prst="rect">
            <a:avLst/>
          </a:prstGeom>
        </p:spPr>
      </p:pic>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3723373" cy="994172"/>
          </a:xfrm>
        </p:spPr>
        <p:txBody>
          <a:bodyPr>
            <a:normAutofit fontScale="90000"/>
          </a:bodyPr>
          <a:lstStyle/>
          <a:p>
            <a:r>
              <a:rPr lang="fi-FI">
                <a:latin typeface="Source Sans Pro SemiBold" panose="020B0603030403020204" pitchFamily="34" charset="0"/>
                <a:ea typeface="Source Sans Pro SemiBold" panose="020B0603030403020204" pitchFamily="34" charset="0"/>
              </a:rPr>
              <a:t>Minkä yksittäisen teon tai muutoksen olette kokenut työpaikallanne merkittävimmäksi sitoutumista parantavaksi asiaksi?</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26</a:t>
            </a:fld>
            <a:endParaRPr lang="fi-FI"/>
          </a:p>
        </p:txBody>
      </p:sp>
      <p:sp>
        <p:nvSpPr>
          <p:cNvPr id="26" name="Sisällön paikkamerkki 25">
            <a:extLst>
              <a:ext uri="{FF2B5EF4-FFF2-40B4-BE49-F238E27FC236}">
                <a16:creationId xmlns:a16="http://schemas.microsoft.com/office/drawing/2014/main" id="{04E04629-5AD5-1046-9D7F-284B589653D3}"/>
              </a:ext>
            </a:extLst>
          </p:cNvPr>
          <p:cNvSpPr>
            <a:spLocks noGrp="1"/>
          </p:cNvSpPr>
          <p:nvPr>
            <p:ph sz="half" idx="12"/>
          </p:nvPr>
        </p:nvSpPr>
        <p:spPr>
          <a:xfrm>
            <a:off x="5443964" y="1358064"/>
            <a:ext cx="3345707" cy="3364707"/>
          </a:xfrm>
        </p:spPr>
        <p:txBody>
          <a:bodyPr>
            <a:noAutofit/>
          </a:bodyPr>
          <a:lstStyle/>
          <a:p>
            <a:pPr lvl="0">
              <a:lnSpc>
                <a:spcPct val="100000"/>
              </a:lnSpc>
              <a:spcBef>
                <a:spcPts val="0"/>
              </a:spcBef>
              <a:spcAft>
                <a:spcPts val="600"/>
              </a:spcAft>
              <a:defRPr/>
            </a:pPr>
            <a:r>
              <a:rPr lang="fi-FI" sz="1100" b="1">
                <a:latin typeface="Source Sans Pro Semibold" panose="020B0503030403020204" pitchFamily="34" charset="0"/>
                <a:ea typeface="Source Sans Pro" panose="020B0503030403020204" pitchFamily="34" charset="0"/>
                <a:cs typeface="Arial" panose="020B0604020202020204" pitchFamily="34" charset="0"/>
              </a:rPr>
              <a:t>Otteita avoimesta palautteesta</a:t>
            </a:r>
            <a:endParaRPr lang="fi-FI" sz="1100" b="1">
              <a:ea typeface="Source Sans Pro" panose="020B0503030403020204" pitchFamily="34" charset="0"/>
              <a:cs typeface="Arial" panose="020B0604020202020204" pitchFamily="34" charset="0"/>
            </a:endParaRP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Palkkojen korotus. Työympäristö uusi ja selkeä.</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Yhteinen asioista sopiminen ja yhdessä työn suunnittelu, tiedottaminen</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Kaikkien työntekijöiden osallistaminen toiminnan suunnitteluun, toteuttamiseen ja arviointiin.</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Työntekijöillä on mahdollisuus vaikuttaa omaan työhönsä ja työaikoihin, joka lisää merkittävästi veto- ja pitovoimaa, samalla työn merkityksellisyys kasvaa.</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Työpaikan ilmapiirin parantaminen ja se, että töihin on jokaisen kiva tulla.</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Oma motivaatio, riittävä koulutus, selkeä työtehtävä, toimiva tiimi ja esihenkilön tuki tiimin tuen tukena</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Avoimen ja positiivisen työilmapiirin kautta.</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Autonominen työvuorosuunnittelu on vuorotyötä tekeville ollut todella mieluinen.</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Autonominen työvuorosuunnittelu, joustava työyhteisö.</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Hyvä resursointi yksikössä sekä työilmapiiri.</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Oman työpäivän sisältöön vaikuttaminen.</a:t>
            </a:r>
          </a:p>
        </p:txBody>
      </p:sp>
      <p:cxnSp>
        <p:nvCxnSpPr>
          <p:cNvPr id="14" name="Suora yhdysviiva 13">
            <a:extLst>
              <a:ext uri="{FF2B5EF4-FFF2-40B4-BE49-F238E27FC236}">
                <a16:creationId xmlns:a16="http://schemas.microsoft.com/office/drawing/2014/main" id="{3D77F0C6-7F36-0F32-B4AB-0FEC1E1ED41D}"/>
              </a:ext>
            </a:extLst>
          </p:cNvPr>
          <p:cNvCxnSpPr>
            <a:cxnSpLocks/>
          </p:cNvCxnSpPr>
          <p:nvPr/>
        </p:nvCxnSpPr>
        <p:spPr>
          <a:xfrm>
            <a:off x="5380799" y="1336870"/>
            <a:ext cx="0" cy="3364706"/>
          </a:xfrm>
          <a:prstGeom prst="line">
            <a:avLst/>
          </a:prstGeom>
        </p:spPr>
        <p:style>
          <a:lnRef idx="1">
            <a:schemeClr val="accent1"/>
          </a:lnRef>
          <a:fillRef idx="0">
            <a:schemeClr val="accent1"/>
          </a:fillRef>
          <a:effectRef idx="0">
            <a:schemeClr val="accent1"/>
          </a:effectRef>
          <a:fontRef idx="minor">
            <a:schemeClr val="tx1"/>
          </a:fontRef>
        </p:style>
      </p:cxnSp>
      <p:sp>
        <p:nvSpPr>
          <p:cNvPr id="11" name="Sisällön paikkamerkki 5">
            <a:extLst>
              <a:ext uri="{FF2B5EF4-FFF2-40B4-BE49-F238E27FC236}">
                <a16:creationId xmlns:a16="http://schemas.microsoft.com/office/drawing/2014/main" id="{28F41B41-915C-9149-A416-BA29F63388EB}"/>
              </a:ext>
            </a:extLst>
          </p:cNvPr>
          <p:cNvSpPr txBox="1">
            <a:spLocks/>
          </p:cNvSpPr>
          <p:nvPr/>
        </p:nvSpPr>
        <p:spPr>
          <a:xfrm>
            <a:off x="4214902" y="410930"/>
            <a:ext cx="4186779" cy="72000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800" i="1">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cxnSp>
        <p:nvCxnSpPr>
          <p:cNvPr id="12" name="Suora yhdysviiva 11">
            <a:extLst>
              <a:ext uri="{FF2B5EF4-FFF2-40B4-BE49-F238E27FC236}">
                <a16:creationId xmlns:a16="http://schemas.microsoft.com/office/drawing/2014/main" id="{837B6209-834D-C140-9412-6FA31225CFA9}"/>
              </a:ext>
            </a:extLst>
          </p:cNvPr>
          <p:cNvCxnSpPr>
            <a:cxnSpLocks/>
          </p:cNvCxnSpPr>
          <p:nvPr/>
        </p:nvCxnSpPr>
        <p:spPr>
          <a:xfrm flipV="1">
            <a:off x="4214902" y="410930"/>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363602F-DF6B-878E-2800-E660A04FBEC6}"/>
              </a:ext>
            </a:extLst>
          </p:cNvPr>
          <p:cNvSpPr txBox="1"/>
          <p:nvPr/>
        </p:nvSpPr>
        <p:spPr>
          <a:xfrm>
            <a:off x="4572000" y="4734125"/>
            <a:ext cx="576271" cy="215444"/>
          </a:xfrm>
          <a:prstGeom prst="rect">
            <a:avLst/>
          </a:prstGeom>
          <a:noFill/>
        </p:spPr>
        <p:txBody>
          <a:bodyPr wrap="square" rtlCol="0">
            <a:spAutoFit/>
          </a:bodyPr>
          <a:lstStyle/>
          <a:p>
            <a:r>
              <a:rPr lang="fi-FI" sz="800"/>
              <a:t>n=314</a:t>
            </a:r>
          </a:p>
        </p:txBody>
      </p:sp>
    </p:spTree>
    <p:extLst>
      <p:ext uri="{BB962C8B-B14F-4D97-AF65-F5344CB8AC3E}">
        <p14:creationId xmlns:p14="http://schemas.microsoft.com/office/powerpoint/2010/main" val="2230656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a:xfrm>
            <a:off x="354330" y="273844"/>
            <a:ext cx="3723373" cy="994172"/>
          </a:xfrm>
        </p:spPr>
        <p:txBody>
          <a:bodyPr>
            <a:normAutofit/>
          </a:bodyPr>
          <a:lstStyle/>
          <a:p>
            <a:r>
              <a:rPr lang="fi-FI">
                <a:latin typeface="Source Sans Pro SemiBold" panose="020B0603030403020204" pitchFamily="34" charset="0"/>
                <a:ea typeface="Source Sans Pro SemiBold" panose="020B0603030403020204" pitchFamily="34" charset="0"/>
              </a:rPr>
              <a:t>Entä mitkä asiat eniten heikentävät työssä viihtyvyyttä?</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27</a:t>
            </a:fld>
            <a:endParaRPr lang="fi-FI"/>
          </a:p>
        </p:txBody>
      </p:sp>
      <p:sp>
        <p:nvSpPr>
          <p:cNvPr id="26" name="Sisällön paikkamerkki 25">
            <a:extLst>
              <a:ext uri="{FF2B5EF4-FFF2-40B4-BE49-F238E27FC236}">
                <a16:creationId xmlns:a16="http://schemas.microsoft.com/office/drawing/2014/main" id="{04E04629-5AD5-1046-9D7F-284B589653D3}"/>
              </a:ext>
            </a:extLst>
          </p:cNvPr>
          <p:cNvSpPr>
            <a:spLocks noGrp="1"/>
          </p:cNvSpPr>
          <p:nvPr>
            <p:ph sz="half" idx="12"/>
          </p:nvPr>
        </p:nvSpPr>
        <p:spPr>
          <a:xfrm>
            <a:off x="5443964" y="1358064"/>
            <a:ext cx="3345707" cy="3364707"/>
          </a:xfrm>
        </p:spPr>
        <p:txBody>
          <a:bodyPr>
            <a:noAutofit/>
          </a:bodyPr>
          <a:lstStyle/>
          <a:p>
            <a:pPr lvl="0">
              <a:lnSpc>
                <a:spcPct val="100000"/>
              </a:lnSpc>
              <a:spcBef>
                <a:spcPts val="0"/>
              </a:spcBef>
              <a:spcAft>
                <a:spcPts val="600"/>
              </a:spcAft>
              <a:defRPr/>
            </a:pPr>
            <a:r>
              <a:rPr lang="fi-FI" sz="1100" b="1">
                <a:latin typeface="Source Sans Pro Semibold" panose="020B0503030403020204" pitchFamily="34" charset="0"/>
                <a:ea typeface="Source Sans Pro" panose="020B0503030403020204" pitchFamily="34" charset="0"/>
                <a:cs typeface="Arial" panose="020B0604020202020204" pitchFamily="34" charset="0"/>
              </a:rPr>
              <a:t>Otteita avoimesta palautteesta</a:t>
            </a:r>
            <a:endParaRPr lang="fi-FI" sz="1100" b="1">
              <a:ea typeface="Source Sans Pro" panose="020B0503030403020204" pitchFamily="34" charset="0"/>
              <a:cs typeface="Arial" panose="020B0604020202020204" pitchFamily="34" charset="0"/>
            </a:endParaRP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Huono johtaminen, kiire</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Sijaispula ja suuri vaihtuvuus.</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Huono ilmapiiri, selän takana puhuminen</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Puutteelliset palkitsemisjärjestelmät, yleinen alaan kohdistuva negatiivinen puhe heijastuu yksiköihin ja kuormittaa henkilöstöä</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Sijaisia ei ole saatavana, kuormittaa henkilökuntaa ja pakottaa tekemään pitkää päivää.</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Kiire, resurssipula</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Palkkaus ja apukäsien puute, sairaspoissaolojärjestelyt.</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Haasteet henkilöstön saatavuudessa äkillisiin poissaoloihin.</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Huono johtaminen ja työpaikan ilmapiiri</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Huono työilmapiiri, työn kuormittavuus.</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Huono palkka heikentää työssä viihtyvyyttä.</a:t>
            </a:r>
          </a:p>
          <a:p>
            <a:pPr marL="171450" lvl="0" indent="-171450">
              <a:lnSpc>
                <a:spcPct val="100000"/>
              </a:lnSpc>
              <a:spcBef>
                <a:spcPts val="200"/>
              </a:spcBef>
              <a:buFont typeface="Arial" panose="020B0604020202020204" pitchFamily="34" charset="0"/>
              <a:buChar char="•"/>
              <a:defRPr/>
            </a:pPr>
            <a:r>
              <a:rPr lang="fi-FI" sz="1000" i="1">
                <a:ea typeface="Source Sans Pro" panose="020B0503030403020204" pitchFamily="34" charset="0"/>
                <a:cs typeface="Arial" panose="020B0604020202020204" pitchFamily="34" charset="0"/>
              </a:rPr>
              <a:t>Huono työilmapiiri heikentää kaikkien oloa työpaikalla. Se on ehdottomasti kaikkein pahin työn mielekkyyttä laskeva tekijä.</a:t>
            </a:r>
          </a:p>
        </p:txBody>
      </p:sp>
      <p:cxnSp>
        <p:nvCxnSpPr>
          <p:cNvPr id="14" name="Suora yhdysviiva 13">
            <a:extLst>
              <a:ext uri="{FF2B5EF4-FFF2-40B4-BE49-F238E27FC236}">
                <a16:creationId xmlns:a16="http://schemas.microsoft.com/office/drawing/2014/main" id="{3D77F0C6-7F36-0F32-B4AB-0FEC1E1ED41D}"/>
              </a:ext>
            </a:extLst>
          </p:cNvPr>
          <p:cNvCxnSpPr>
            <a:cxnSpLocks/>
          </p:cNvCxnSpPr>
          <p:nvPr/>
        </p:nvCxnSpPr>
        <p:spPr>
          <a:xfrm>
            <a:off x="5380799" y="1336870"/>
            <a:ext cx="0" cy="3364706"/>
          </a:xfrm>
          <a:prstGeom prst="line">
            <a:avLst/>
          </a:prstGeom>
        </p:spPr>
        <p:style>
          <a:lnRef idx="1">
            <a:schemeClr val="accent1"/>
          </a:lnRef>
          <a:fillRef idx="0">
            <a:schemeClr val="accent1"/>
          </a:fillRef>
          <a:effectRef idx="0">
            <a:schemeClr val="accent1"/>
          </a:effectRef>
          <a:fontRef idx="minor">
            <a:schemeClr val="tx1"/>
          </a:fontRef>
        </p:style>
      </p:cxnSp>
      <p:sp>
        <p:nvSpPr>
          <p:cNvPr id="11" name="Sisällön paikkamerkki 5">
            <a:extLst>
              <a:ext uri="{FF2B5EF4-FFF2-40B4-BE49-F238E27FC236}">
                <a16:creationId xmlns:a16="http://schemas.microsoft.com/office/drawing/2014/main" id="{28F41B41-915C-9149-A416-BA29F63388EB}"/>
              </a:ext>
            </a:extLst>
          </p:cNvPr>
          <p:cNvSpPr txBox="1">
            <a:spLocks/>
          </p:cNvSpPr>
          <p:nvPr/>
        </p:nvSpPr>
        <p:spPr>
          <a:xfrm>
            <a:off x="4214902" y="410930"/>
            <a:ext cx="4186779" cy="72000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000" b="0" i="0" kern="1200">
                <a:solidFill>
                  <a:schemeClr val="tx1"/>
                </a:solidFill>
                <a:latin typeface="Source Sans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i-FI" sz="800" i="1">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cxnSp>
        <p:nvCxnSpPr>
          <p:cNvPr id="12" name="Suora yhdysviiva 11">
            <a:extLst>
              <a:ext uri="{FF2B5EF4-FFF2-40B4-BE49-F238E27FC236}">
                <a16:creationId xmlns:a16="http://schemas.microsoft.com/office/drawing/2014/main" id="{837B6209-834D-C140-9412-6FA31225CFA9}"/>
              </a:ext>
            </a:extLst>
          </p:cNvPr>
          <p:cNvCxnSpPr>
            <a:cxnSpLocks/>
          </p:cNvCxnSpPr>
          <p:nvPr/>
        </p:nvCxnSpPr>
        <p:spPr>
          <a:xfrm flipV="1">
            <a:off x="4214902" y="410930"/>
            <a:ext cx="0" cy="7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BA4648E-3132-A7F0-49A7-140DBA94C108}"/>
              </a:ext>
            </a:extLst>
          </p:cNvPr>
          <p:cNvPicPr>
            <a:picLocks noChangeAspect="1"/>
          </p:cNvPicPr>
          <p:nvPr/>
        </p:nvPicPr>
        <p:blipFill>
          <a:blip r:embed="rId3"/>
          <a:stretch>
            <a:fillRect/>
          </a:stretch>
        </p:blipFill>
        <p:spPr>
          <a:xfrm>
            <a:off x="102325" y="1458022"/>
            <a:ext cx="5142803" cy="3364706"/>
          </a:xfrm>
          <a:prstGeom prst="rect">
            <a:avLst/>
          </a:prstGeom>
        </p:spPr>
      </p:pic>
      <p:sp>
        <p:nvSpPr>
          <p:cNvPr id="6" name="TextBox 5">
            <a:extLst>
              <a:ext uri="{FF2B5EF4-FFF2-40B4-BE49-F238E27FC236}">
                <a16:creationId xmlns:a16="http://schemas.microsoft.com/office/drawing/2014/main" id="{E71A86C5-9788-4239-D1EB-A2494D42DF0E}"/>
              </a:ext>
            </a:extLst>
          </p:cNvPr>
          <p:cNvSpPr txBox="1"/>
          <p:nvPr/>
        </p:nvSpPr>
        <p:spPr>
          <a:xfrm>
            <a:off x="4283864" y="4484878"/>
            <a:ext cx="576271" cy="215444"/>
          </a:xfrm>
          <a:prstGeom prst="rect">
            <a:avLst/>
          </a:prstGeom>
          <a:noFill/>
        </p:spPr>
        <p:txBody>
          <a:bodyPr wrap="square" rtlCol="0">
            <a:spAutoFit/>
          </a:bodyPr>
          <a:lstStyle/>
          <a:p>
            <a:r>
              <a:rPr lang="fi-FI" sz="800"/>
              <a:t>n=274</a:t>
            </a:r>
          </a:p>
        </p:txBody>
      </p:sp>
    </p:spTree>
    <p:extLst>
      <p:ext uri="{BB962C8B-B14F-4D97-AF65-F5344CB8AC3E}">
        <p14:creationId xmlns:p14="http://schemas.microsoft.com/office/powerpoint/2010/main" val="429171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p:txBody>
          <a:bodyPr>
            <a:normAutofit/>
          </a:bodyPr>
          <a:lstStyle/>
          <a:p>
            <a:r>
              <a:rPr lang="fi-FI">
                <a:latin typeface="Source Sans Pro Semibold" panose="020B0603030403020204" pitchFamily="34" charset="0"/>
                <a:ea typeface="Source Sans Pro Semibold" panose="020B0603030403020204" pitchFamily="34" charset="0"/>
              </a:rPr>
              <a:t>Haluatko vielä sanoa jotain lähihoitaja- tai hoiva-avustajakoulutuksen saaneiden työntekijöiden sitouttamiseen liittyen, joka ei aiemmin ole tullut esille? Voit myös jättää yleistä palautetta kyselystä (otteita)</a:t>
            </a:r>
          </a:p>
        </p:txBody>
      </p:sp>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10"/>
          </p:nvPr>
        </p:nvSpPr>
        <p:spPr/>
        <p:txBody>
          <a:bodyPr/>
          <a:lstStyle/>
          <a:p>
            <a:fld id="{FFE1175E-EEA1-A842-BABF-96E8CF3F691A}" type="slidenum">
              <a:rPr lang="fi-FI" smtClean="0"/>
              <a:pPr/>
              <a:t>28</a:t>
            </a:fld>
            <a:endParaRPr lang="fi-FI"/>
          </a:p>
        </p:txBody>
      </p:sp>
      <p:sp>
        <p:nvSpPr>
          <p:cNvPr id="2" name="TextBox 1">
            <a:extLst>
              <a:ext uri="{FF2B5EF4-FFF2-40B4-BE49-F238E27FC236}">
                <a16:creationId xmlns:a16="http://schemas.microsoft.com/office/drawing/2014/main" id="{1458EC8E-67A7-4B27-7FED-CD16DE96D506}"/>
              </a:ext>
            </a:extLst>
          </p:cNvPr>
          <p:cNvSpPr txBox="1"/>
          <p:nvPr/>
        </p:nvSpPr>
        <p:spPr>
          <a:xfrm>
            <a:off x="354330" y="1368697"/>
            <a:ext cx="7999024" cy="3529171"/>
          </a:xfrm>
          <a:prstGeom prst="rect">
            <a:avLst/>
          </a:prstGeom>
          <a:noFill/>
        </p:spPr>
        <p:txBody>
          <a:bodyPr wrap="square" numCol="2" spcCol="108000">
            <a:spAutoFit/>
          </a:bodyPr>
          <a:lstStyle/>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Toivotaan, että alalle hakee vain sitoutuneet, vastuulliset, ihmisläheiset hakijat joilla on sydän mukana siinä mitä tekee. Ei niin, että mennään koulutukseen kun muutakaan ei ollut tarjolla. Kyllä tämä on osaltaan kutsumusammatti vaikka sen merkitys on tietysti muuttunut ajan myötä.</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Opiskelijoilta tulisi vaatia työelämätaitoja, vastuuta omasta oppimisestaan. Myös koulutuksen tulisi vastata nykypäivän tarpeisiin.</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Työnantajan tulee ymmärtää nuorten opiskelijoiden tarvetta tukeen. He ovat vasta työelämän alussa ja opittavaa on. Tuki on tärkeää!</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Nykyinen malli, jossa kannustetaan kaikkia ihmisiä kuuntelemaan itseään ja toteuttamaan haaveitaan ja unelmiaan ei varsinaisesti kannusta pysymään töissä tai edes työelämässä. Oikeudet muistetaan, velvollisuudet unohtuu.</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Sitouttaminen ei ole ongelma, oikeiden tyyppien löytäminen enemmän. Monet uudelleenkouluttautujat ovat osoittautuneet parhaiksi meidän yrityksen tarpeisiin</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Soveltumiskokeet oli tosi hyvä asia, vaikka hoitajista on pula, tämä ei vain sovi kaikille.</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Monilla sitoutuminen työhön ja ihan työelämän perussäännöt ovat hakusessa.</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Sitoutuminen on nykyisellään varsin ohutta. Tuntuu, että jos työpaikka ei pysty tarjoamaan "hauskaa" työtä ja mielellään mahdollisimman helppoa työtä hyvällä palkalla, ei sitouduta vaan sanotaan itsensä irti ja kokeillaan seuraavaa paikkaa. Muutos tullut muutaman viime vuoden aikana.</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Kysely on varmasti paikallaan, juuri tämän median kriittisyyden vuoksi. Alan palkkausta on kehitettävä.</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Hienoa että tämä on nostettu esille tämä maineen puhdistus!</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Työelämätaitoja, varsinkin nuoriso-asteella tulisi käydä teoriassa ja tehtävän muodossa jonkinlaisena jaksona. Näissä on monesti haasteita, kun opiskelija tulee työssäoppimisjaksolle ja työelämään.</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Yksityisellä puolella on joustavuutta ja joustavuuden mahdollisuutta enemmän ja tämä kyllä aiheuttaa sen, että saamme paljon hakemuksia julkiselta puolelta. Toivottavasti myös julkisella puolellakin aletaan mahdollistamaan joustavuutta.</a:t>
            </a:r>
            <a:endParaRPr lang="fi-FI" sz="1000" i="1">
              <a:ea typeface="Calibri" panose="020F0502020204030204" pitchFamily="34" charset="0"/>
              <a:cs typeface="Times New Roman" panose="02020603050405020304" pitchFamily="18" charset="0"/>
            </a:endParaRP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Vaalitaan hyvää henkeä, arvostetaan jokaisen työtä, esihenkilö aina saatavana samassa tilassa. Pienet arjen huomioiset, vaikka kaupasta kasillinen suklaata jos ollut rankkaa, positiivista palautettava.</a:t>
            </a:r>
          </a:p>
          <a:p>
            <a:pPr marL="171450" indent="-171450">
              <a:spcBef>
                <a:spcPts val="400"/>
              </a:spcBef>
              <a:buFont typeface="Arial" panose="020B0604020202020204" pitchFamily="34" charset="0"/>
              <a:buChar char="•"/>
            </a:pPr>
            <a:r>
              <a:rPr lang="fi-FI" sz="1000" i="1">
                <a:effectLst/>
                <a:ea typeface="Calibri" panose="020F0502020204030204" pitchFamily="34" charset="0"/>
                <a:cs typeface="Times New Roman" panose="02020603050405020304" pitchFamily="18" charset="0"/>
              </a:rPr>
              <a:t>Työntekijöiden viihtyvyyteen panostetaan, ollaan porukka joka tekee työtä. Kenenkään ei tarvitse jaksaa yksin.</a:t>
            </a:r>
          </a:p>
        </p:txBody>
      </p:sp>
    </p:spTree>
    <p:extLst>
      <p:ext uri="{BB962C8B-B14F-4D97-AF65-F5344CB8AC3E}">
        <p14:creationId xmlns:p14="http://schemas.microsoft.com/office/powerpoint/2010/main" val="180102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A34CB-26B7-0440-A3A3-3F6C3A946BD8}"/>
              </a:ext>
            </a:extLst>
          </p:cNvPr>
          <p:cNvSpPr>
            <a:spLocks noGrp="1"/>
          </p:cNvSpPr>
          <p:nvPr>
            <p:ph type="title"/>
          </p:nvPr>
        </p:nvSpPr>
        <p:spPr/>
        <p:txBody>
          <a:bodyPr>
            <a:normAutofit/>
          </a:bodyPr>
          <a:lstStyle/>
          <a:p>
            <a:r>
              <a:rPr lang="fi-FI" sz="2000">
                <a:latin typeface="Source Sans Pro Semibold" panose="020B0603030403020204" pitchFamily="34" charset="0"/>
                <a:ea typeface="Source Sans Pro Semibold" panose="020B0603030403020204" pitchFamily="34" charset="0"/>
              </a:rPr>
              <a:t>Yhteenveto ja suositukset</a:t>
            </a:r>
          </a:p>
        </p:txBody>
      </p:sp>
    </p:spTree>
    <p:extLst>
      <p:ext uri="{BB962C8B-B14F-4D97-AF65-F5344CB8AC3E}">
        <p14:creationId xmlns:p14="http://schemas.microsoft.com/office/powerpoint/2010/main" val="349194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lstStyle/>
          <a:p>
            <a:r>
              <a:rPr lang="fi-FI" noProof="1">
                <a:latin typeface="Source Sans Pro Semibold" panose="020B0603030403020204" pitchFamily="34" charset="0"/>
                <a:ea typeface="Source Sans Pro Semibold" panose="020B0603030403020204" pitchFamily="34" charset="0"/>
              </a:rPr>
              <a:t>Yleistä tutkimuksesta</a:t>
            </a:r>
            <a:endParaRPr lang="fi-FI">
              <a:latin typeface="Source Sans Pro Semibold" panose="020B0603030403020204" pitchFamily="34" charset="0"/>
              <a:ea typeface="Source Sans Pro Semibold" panose="020B0603030403020204" pitchFamily="34" charset="0"/>
            </a:endParaRPr>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354330" y="1362808"/>
            <a:ext cx="7992148" cy="3269915"/>
          </a:xfrm>
        </p:spPr>
        <p:txBody>
          <a:bodyPr>
            <a:normAutofit/>
          </a:bodyPr>
          <a:lstStyle/>
          <a:p>
            <a:pPr>
              <a:lnSpc>
                <a:spcPct val="100000"/>
              </a:lnSpc>
            </a:pPr>
            <a:r>
              <a:rPr lang="fi-FI" sz="1400"/>
              <a:t>Alan koulutusta tarjoavia oppilaitoksia huolettaa sosiaali- ja terveysalan jatkuvasti saama negatiivinen julkisuus. Tutkimuksessa tavoitteena oli tuoda esiin niitä myönteisiä asioita, joita alan yritykset ovat tehneet henkilöstönsä työviihtyvyyden parantamiseksi.</a:t>
            </a:r>
          </a:p>
          <a:p>
            <a:pPr>
              <a:lnSpc>
                <a:spcPct val="100000"/>
              </a:lnSpc>
            </a:pPr>
            <a:r>
              <a:rPr lang="fi-FI" sz="1400"/>
              <a:t>Tutkimus toteutettiin puhelinhaastatteluiden ja sähköisen kyselyn yhdistelmänä marras-</a:t>
            </a:r>
          </a:p>
          <a:p>
            <a:pPr>
              <a:lnSpc>
                <a:spcPct val="100000"/>
              </a:lnSpc>
              <a:spcBef>
                <a:spcPts val="0"/>
              </a:spcBef>
            </a:pPr>
            <a:r>
              <a:rPr lang="fi-FI" sz="1400"/>
              <a:t>joulukuussa 2023.</a:t>
            </a:r>
          </a:p>
          <a:p>
            <a:pPr>
              <a:lnSpc>
                <a:spcPct val="100000"/>
              </a:lnSpc>
            </a:pPr>
            <a:r>
              <a:rPr lang="fi-FI" sz="1400"/>
              <a:t>Kohderyhmän muodostivat vanhuspalveluiden, vammaispalveluiden, lasten ja nuorten palveluiden, mielenterveys- ja päihdekuntoutuksen parissa toimivat yritykset sekä julkisen sektorin toimijat. Kohteena olivat oppilaitoksien koulutusalojen mukaisesti organisaatiot, jotka työllistävät lähihoitaja- tai hoiva-avustajakoulutuksen saaneita.</a:t>
            </a:r>
          </a:p>
          <a:p>
            <a:pPr>
              <a:lnSpc>
                <a:spcPct val="100000"/>
              </a:lnSpc>
            </a:pPr>
            <a:r>
              <a:rPr lang="fi-FI" sz="1400"/>
              <a:t>Tutkimus perustuu 335 vastaukseen. </a:t>
            </a:r>
          </a:p>
          <a:p>
            <a:pPr>
              <a:lnSpc>
                <a:spcPct val="100000"/>
              </a:lnSpc>
            </a:pPr>
            <a:r>
              <a:rPr lang="fi-FI" sz="1400"/>
              <a:t>Tässä raportissa esitetään tutkimuksen päätulokset. </a:t>
            </a:r>
          </a:p>
          <a:p>
            <a:pPr>
              <a:lnSpc>
                <a:spcPct val="100000"/>
              </a:lnSpc>
              <a:spcBef>
                <a:spcPts val="0"/>
              </a:spcBef>
            </a:pPr>
            <a:r>
              <a:rPr lang="fi-FI" sz="1400"/>
              <a:t>Kaikki tutkimuksen tulokset esitetään yksityiskohtaisesti Innolinkin tutkimusjärjestelmässä.</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3</a:t>
            </a:fld>
            <a:endParaRPr lang="fi-FI"/>
          </a:p>
        </p:txBody>
      </p:sp>
    </p:spTree>
    <p:extLst>
      <p:ext uri="{BB962C8B-B14F-4D97-AF65-F5344CB8AC3E}">
        <p14:creationId xmlns:p14="http://schemas.microsoft.com/office/powerpoint/2010/main" val="245687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p:txBody>
          <a:bodyPr>
            <a:normAutofit/>
          </a:bodyPr>
          <a:lstStyle/>
          <a:p>
            <a:r>
              <a:rPr lang="fi-FI">
                <a:latin typeface="Source Sans Pro Semibold" panose="020B0603030403020204" pitchFamily="34" charset="0"/>
                <a:ea typeface="Source Sans Pro Semibold" panose="020B0603030403020204" pitchFamily="34" charset="0"/>
              </a:rPr>
              <a:t>Yhteenveto</a:t>
            </a:r>
          </a:p>
        </p:txBody>
      </p:sp>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10"/>
          </p:nvPr>
        </p:nvSpPr>
        <p:spPr/>
        <p:txBody>
          <a:bodyPr/>
          <a:lstStyle/>
          <a:p>
            <a:fld id="{FFE1175E-EEA1-A842-BABF-96E8CF3F691A}" type="slidenum">
              <a:rPr lang="fi-FI" smtClean="0"/>
              <a:pPr/>
              <a:t>30</a:t>
            </a:fld>
            <a:endParaRPr lang="fi-FI"/>
          </a:p>
        </p:txBody>
      </p:sp>
      <p:sp>
        <p:nvSpPr>
          <p:cNvPr id="2" name="TextBox 1">
            <a:extLst>
              <a:ext uri="{FF2B5EF4-FFF2-40B4-BE49-F238E27FC236}">
                <a16:creationId xmlns:a16="http://schemas.microsoft.com/office/drawing/2014/main" id="{2CD5C989-4A49-B882-8036-E63273814DB3}"/>
              </a:ext>
            </a:extLst>
          </p:cNvPr>
          <p:cNvSpPr txBox="1"/>
          <p:nvPr/>
        </p:nvSpPr>
        <p:spPr>
          <a:xfrm>
            <a:off x="354329" y="1104722"/>
            <a:ext cx="8054025" cy="3888000"/>
          </a:xfrm>
          <a:prstGeom prst="rect">
            <a:avLst/>
          </a:prstGeom>
          <a:noFill/>
        </p:spPr>
        <p:txBody>
          <a:bodyPr wrap="square" numCol="2" spcCol="108000" rtlCol="0">
            <a:spAutoFit/>
          </a:bodyPr>
          <a:lstStyle/>
          <a:p>
            <a:pPr marL="171450" indent="-171450">
              <a:spcAft>
                <a:spcPts val="400"/>
              </a:spcAft>
              <a:buFont typeface="Arial" panose="020B0604020202020204" pitchFamily="34" charset="0"/>
              <a:buChar char="•"/>
            </a:pPr>
            <a:r>
              <a:rPr lang="fi-FI" sz="1200" b="1"/>
              <a:t>Sotealalle hakeudutaan ensisijaisesti </a:t>
            </a:r>
            <a:r>
              <a:rPr lang="fi-FI" sz="1200" b="1" i="1"/>
              <a:t>varman työllistymisen</a:t>
            </a:r>
            <a:r>
              <a:rPr lang="fi-FI" sz="1200" b="1"/>
              <a:t> vuoksi (75 %). </a:t>
            </a:r>
            <a:r>
              <a:rPr lang="fi-FI" sz="1200"/>
              <a:t>Myös </a:t>
            </a:r>
            <a:r>
              <a:rPr lang="fi-FI" sz="1200" i="1"/>
              <a:t>kiinnostus hoitotyöhön</a:t>
            </a:r>
            <a:r>
              <a:rPr lang="fi-FI" sz="1200"/>
              <a:t> ja </a:t>
            </a:r>
            <a:r>
              <a:rPr lang="fi-FI" sz="1200" i="1"/>
              <a:t>halu auttaa </a:t>
            </a:r>
            <a:r>
              <a:rPr lang="fi-FI" sz="1200"/>
              <a:t>nousevat esiin vahvoina syinä (57 %). </a:t>
            </a:r>
            <a:r>
              <a:rPr lang="fi-FI" sz="1200" b="1">
                <a:solidFill>
                  <a:schemeClr val="accent6">
                    <a:lumMod val="75000"/>
                  </a:schemeClr>
                </a:solidFill>
              </a:rPr>
              <a:t>Sotealalle hakeutumisen syyksi työn positiiviset mielikuvat arvioi ainoastaan 6 % prosenttia vastaajista.</a:t>
            </a:r>
          </a:p>
          <a:p>
            <a:pPr marL="171450" indent="-171450">
              <a:spcAft>
                <a:spcPts val="400"/>
              </a:spcAft>
              <a:buFont typeface="Arial" panose="020B0604020202020204" pitchFamily="34" charset="0"/>
              <a:buChar char="•"/>
            </a:pPr>
            <a:r>
              <a:rPr lang="fi-FI" sz="1200" b="1"/>
              <a:t>Sotealan maineella koetaan olevan vahva vaikutus </a:t>
            </a:r>
            <a:r>
              <a:rPr lang="fi-FI" sz="1200" b="1" i="0">
                <a:effectLst/>
              </a:rPr>
              <a:t>lähihoitaja- tai hoiva-avustajakoulutuksen saaneiden</a:t>
            </a:r>
            <a:r>
              <a:rPr lang="fi-FI" sz="1200" b="1"/>
              <a:t> veto- ja pitovoimaan</a:t>
            </a:r>
            <a:r>
              <a:rPr lang="fi-FI" sz="1200"/>
              <a:t>: 76 % arvioi sotealan maineen vaikuttavan vahvasti veto- ja pitovoimaan (arviot 4-5) ja ainoastaan 5 % arvioi vaikutukset pieniksi (arviot 1-2).</a:t>
            </a:r>
          </a:p>
          <a:p>
            <a:pPr marL="171450" indent="-171450">
              <a:spcAft>
                <a:spcPts val="400"/>
              </a:spcAft>
              <a:buFont typeface="Arial" panose="020B0604020202020204" pitchFamily="34" charset="0"/>
              <a:buChar char="•"/>
            </a:pPr>
            <a:r>
              <a:rPr lang="fi-FI" sz="1200" b="1"/>
              <a:t>Haasteita koetaan sekä </a:t>
            </a:r>
            <a:r>
              <a:rPr lang="fi-FI" sz="1200" b="1" i="0">
                <a:effectLst/>
              </a:rPr>
              <a:t>lähihoitaja- että hoiva-avustajakoulutusta edellyttävien työpaikkojen täyttämisessä, mutta erityisesti lähihoitajien osalta</a:t>
            </a:r>
            <a:r>
              <a:rPr lang="fi-FI" sz="1200" b="0" i="0">
                <a:effectLst/>
              </a:rPr>
              <a:t>: peräti 43 % kokee paljon haasteita lähihoitajakoulutusta edellyttävien työpaikkojen täyttämisessä (arviot 4-5).</a:t>
            </a:r>
          </a:p>
          <a:p>
            <a:pPr marL="171450" indent="-171450">
              <a:spcAft>
                <a:spcPts val="400"/>
              </a:spcAft>
              <a:buFont typeface="Arial" panose="020B0604020202020204" pitchFamily="34" charset="0"/>
              <a:buChar char="•"/>
            </a:pPr>
            <a:r>
              <a:rPr lang="fi-FI" sz="1200" b="1"/>
              <a:t>Pääsääntöisesti koulutukseen kannustetaan</a:t>
            </a:r>
            <a:r>
              <a:rPr lang="fi-FI" sz="1200"/>
              <a:t>: </a:t>
            </a:r>
            <a:r>
              <a:rPr lang="fi-FI" sz="1200" b="0" i="0">
                <a:effectLst/>
              </a:rPr>
              <a:t>Suurin osa (63 %) vastaajista arvioi, että heidän työpaikallaan kannustetaan hoiva- avustajakoulutuksen saaneita kouluttautumaan lähihoitajiksi ja ainoastaan 3 % arvioi, ettei kannustusta työpaikalta kouluttautumiseen saa.</a:t>
            </a:r>
          </a:p>
          <a:p>
            <a:pPr marL="171450" indent="-171450">
              <a:spcAft>
                <a:spcPts val="400"/>
              </a:spcAft>
              <a:buFont typeface="Arial" panose="020B0604020202020204" pitchFamily="34" charset="0"/>
              <a:buChar char="•"/>
            </a:pPr>
            <a:r>
              <a:rPr lang="fi-FI" sz="1200" b="1"/>
              <a:t>K</a:t>
            </a:r>
            <a:r>
              <a:rPr lang="fi-FI" sz="1200" b="1" i="0">
                <a:effectLst/>
              </a:rPr>
              <a:t>ehitystoimia lähihoitaja- tai hoiva-avustajakoulutuksen saaneiden työhön sitouttamisen parantamiseksi on tehty laajalti</a:t>
            </a:r>
            <a:r>
              <a:rPr lang="fi-FI" sz="1200" b="0" i="0">
                <a:effectLst/>
              </a:rPr>
              <a:t>, kärkeen nousevat </a:t>
            </a:r>
            <a:r>
              <a:rPr lang="fi-FI" sz="1200" b="0" i="1">
                <a:effectLst/>
              </a:rPr>
              <a:t>mahdollisuus vaikuttaa työvuorosuunnitteluun</a:t>
            </a:r>
            <a:r>
              <a:rPr lang="fi-FI" sz="1200" b="0" i="0">
                <a:effectLst/>
              </a:rPr>
              <a:t>, </a:t>
            </a:r>
            <a:r>
              <a:rPr lang="fi-FI" sz="1200" b="0" i="1">
                <a:effectLst/>
              </a:rPr>
              <a:t>ilmapiiri</a:t>
            </a:r>
            <a:r>
              <a:rPr lang="fi-FI" sz="1200"/>
              <a:t> ja</a:t>
            </a:r>
            <a:r>
              <a:rPr lang="fi-FI" sz="1200" b="0" i="0">
                <a:effectLst/>
              </a:rPr>
              <a:t> </a:t>
            </a:r>
            <a:r>
              <a:rPr lang="fi-FI" sz="1200" b="0" i="1">
                <a:effectLst/>
              </a:rPr>
              <a:t>työntekijöiden kuuntelu</a:t>
            </a:r>
            <a:r>
              <a:rPr lang="fi-FI" sz="1200" b="0" i="0">
                <a:effectLst/>
              </a:rPr>
              <a:t>. </a:t>
            </a:r>
          </a:p>
          <a:p>
            <a:pPr marL="628650" lvl="1" indent="-171450">
              <a:spcAft>
                <a:spcPts val="400"/>
              </a:spcAft>
              <a:buFont typeface="Arial" panose="020B0604020202020204" pitchFamily="34" charset="0"/>
              <a:buChar char="•"/>
            </a:pPr>
            <a:r>
              <a:rPr lang="fi-FI" sz="1100" b="0" i="0">
                <a:effectLst/>
              </a:rPr>
              <a:t>Avoimissa palautteissa työvuorosuunnittelusta useimmiten mainitaan </a:t>
            </a:r>
            <a:r>
              <a:rPr lang="fi-FI" sz="1100" b="0" i="1">
                <a:effectLst/>
              </a:rPr>
              <a:t>autonominen työvuorosuunnittelu</a:t>
            </a:r>
            <a:r>
              <a:rPr lang="fi-FI" sz="1100" b="0" i="0">
                <a:effectLst/>
              </a:rPr>
              <a:t> ja </a:t>
            </a:r>
            <a:r>
              <a:rPr lang="fi-FI" sz="1100" b="0" i="1">
                <a:effectLst/>
              </a:rPr>
              <a:t>työvuorotoiveiden kuuntelu</a:t>
            </a:r>
            <a:r>
              <a:rPr lang="fi-FI" sz="1100" b="0" i="0">
                <a:effectLst/>
              </a:rPr>
              <a:t>, ilmapiiristä </a:t>
            </a:r>
            <a:r>
              <a:rPr lang="fi-FI" sz="1100" b="0" i="1">
                <a:effectLst/>
              </a:rPr>
              <a:t>avoimen keskustelukulttuurin lisääminen </a:t>
            </a:r>
            <a:r>
              <a:rPr lang="fi-FI" sz="1100" b="0" i="0">
                <a:effectLst/>
              </a:rPr>
              <a:t>ja </a:t>
            </a:r>
            <a:r>
              <a:rPr lang="fi-FI" sz="1100" b="0" i="1">
                <a:effectLst/>
              </a:rPr>
              <a:t>kiusaamiseen puuttuminen </a:t>
            </a:r>
            <a:r>
              <a:rPr lang="fi-FI" sz="1100" b="0" i="0">
                <a:effectLst/>
              </a:rPr>
              <a:t>sekä työntekijöiden kuuntelusta </a:t>
            </a:r>
            <a:r>
              <a:rPr lang="fi-FI" sz="1100" b="0" i="1">
                <a:effectLst/>
              </a:rPr>
              <a:t>kehityskeskustelut</a:t>
            </a:r>
            <a:r>
              <a:rPr lang="fi-FI" sz="1100" b="0" i="0">
                <a:effectLst/>
              </a:rPr>
              <a:t> </a:t>
            </a:r>
            <a:r>
              <a:rPr lang="fi-FI" sz="1100" b="0" i="1">
                <a:effectLst/>
              </a:rPr>
              <a:t>ja esihenkilöiden helposti lähestyttävyys</a:t>
            </a:r>
            <a:r>
              <a:rPr lang="fi-FI" sz="1100" b="0" i="0">
                <a:effectLst/>
              </a:rPr>
              <a:t>. </a:t>
            </a:r>
          </a:p>
          <a:p>
            <a:pPr marL="628650" lvl="1" indent="-171450">
              <a:spcAft>
                <a:spcPts val="400"/>
              </a:spcAft>
              <a:buFont typeface="Arial" panose="020B0604020202020204" pitchFamily="34" charset="0"/>
              <a:buChar char="•"/>
            </a:pPr>
            <a:r>
              <a:rPr lang="fi-FI" sz="1100"/>
              <a:t>Työpaikalla y</a:t>
            </a:r>
            <a:r>
              <a:rPr lang="fi-FI" sz="1100" b="0" i="0">
                <a:effectLst/>
              </a:rPr>
              <a:t>ksittäistä tekoa tai muutosta sitoutumista parantavaa asiaa kysyttäessä, eniten mainintoja saavat </a:t>
            </a:r>
            <a:r>
              <a:rPr lang="fi-FI" sz="1100" b="0" i="1">
                <a:effectLst/>
              </a:rPr>
              <a:t>työilmapiiri</a:t>
            </a:r>
            <a:r>
              <a:rPr lang="fi-FI" sz="1100" b="0" i="0">
                <a:effectLst/>
              </a:rPr>
              <a:t>, </a:t>
            </a:r>
            <a:r>
              <a:rPr lang="fi-FI" sz="1100" b="0" i="1">
                <a:effectLst/>
              </a:rPr>
              <a:t>työvuorosuunnittelu</a:t>
            </a:r>
            <a:r>
              <a:rPr lang="fi-FI" sz="1100" b="0" i="0">
                <a:effectLst/>
              </a:rPr>
              <a:t> sekä </a:t>
            </a:r>
            <a:r>
              <a:rPr lang="fi-FI" sz="1100" b="0" i="1">
                <a:effectLst/>
              </a:rPr>
              <a:t>palkkaus</a:t>
            </a:r>
            <a:r>
              <a:rPr lang="fi-FI" sz="1100" b="0" i="0">
                <a:effectLst/>
              </a:rPr>
              <a:t>.</a:t>
            </a:r>
          </a:p>
          <a:p>
            <a:pPr marL="171450" indent="-171450">
              <a:spcBef>
                <a:spcPts val="100"/>
              </a:spcBef>
              <a:spcAft>
                <a:spcPts val="400"/>
              </a:spcAft>
              <a:buFont typeface="Arial" panose="020B0604020202020204" pitchFamily="34" charset="0"/>
              <a:buChar char="•"/>
            </a:pPr>
            <a:r>
              <a:rPr lang="fi-FI" sz="1200" b="0" i="0">
                <a:effectLst/>
              </a:rPr>
              <a:t>Eniten työssä viihtyvyyttä heikentävät huono työil</a:t>
            </a:r>
            <a:r>
              <a:rPr lang="fi-FI" sz="1200"/>
              <a:t>mapiiri, jatkuva kiireen tuntu, sijaispula sekä palkkaus.</a:t>
            </a:r>
            <a:endParaRPr lang="fi-FI" sz="1200" b="0" i="0">
              <a:effectLst/>
            </a:endParaRPr>
          </a:p>
        </p:txBody>
      </p:sp>
    </p:spTree>
    <p:extLst>
      <p:ext uri="{BB962C8B-B14F-4D97-AF65-F5344CB8AC3E}">
        <p14:creationId xmlns:p14="http://schemas.microsoft.com/office/powerpoint/2010/main" val="226238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a:xfrm>
            <a:off x="350877" y="273844"/>
            <a:ext cx="7886700" cy="687853"/>
          </a:xfrm>
        </p:spPr>
        <p:txBody>
          <a:bodyPr>
            <a:normAutofit/>
          </a:bodyPr>
          <a:lstStyle/>
          <a:p>
            <a:r>
              <a:rPr lang="fi-FI">
                <a:latin typeface="Source Sans Pro Semibold" panose="020B0603030403020204" pitchFamily="34" charset="0"/>
                <a:ea typeface="Source Sans Pro Semibold" panose="020B0603030403020204" pitchFamily="34" charset="0"/>
              </a:rPr>
              <a:t>Johtopäätökset </a:t>
            </a:r>
          </a:p>
        </p:txBody>
      </p:sp>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10"/>
          </p:nvPr>
        </p:nvSpPr>
        <p:spPr/>
        <p:txBody>
          <a:bodyPr/>
          <a:lstStyle/>
          <a:p>
            <a:fld id="{FFE1175E-EEA1-A842-BABF-96E8CF3F691A}" type="slidenum">
              <a:rPr lang="fi-FI" smtClean="0"/>
              <a:pPr/>
              <a:t>31</a:t>
            </a:fld>
            <a:endParaRPr lang="fi-FI"/>
          </a:p>
        </p:txBody>
      </p:sp>
      <p:sp>
        <p:nvSpPr>
          <p:cNvPr id="4" name="Sisällön paikkamerkki 6">
            <a:extLst>
              <a:ext uri="{FF2B5EF4-FFF2-40B4-BE49-F238E27FC236}">
                <a16:creationId xmlns:a16="http://schemas.microsoft.com/office/drawing/2014/main" id="{C3DE9C13-5285-3E80-8A65-F01E89CEF0DF}"/>
              </a:ext>
            </a:extLst>
          </p:cNvPr>
          <p:cNvSpPr txBox="1">
            <a:spLocks/>
          </p:cNvSpPr>
          <p:nvPr/>
        </p:nvSpPr>
        <p:spPr>
          <a:xfrm>
            <a:off x="354329" y="961697"/>
            <a:ext cx="7709807" cy="3907959"/>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500" b="1" i="0" kern="1200">
                <a:solidFill>
                  <a:schemeClr val="tx1"/>
                </a:solidFill>
                <a:latin typeface="Source Sans Pro" panose="020B0503030403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Source Sans Pro Light" panose="020B0403030403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Source Sans Pro Light" panose="020B0403030403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Source Sans Pro Light" panose="020B0403030403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Ø"/>
            </a:pPr>
            <a:r>
              <a:rPr lang="fi-FI" sz="1300" b="1"/>
              <a:t>Aihepiiri koettiin selvästi kiinnostavana. </a:t>
            </a:r>
            <a:r>
              <a:rPr lang="fi-FI" sz="1300"/>
              <a:t>Vastauksia saatiin ilahduttavasti eri puolilta Suomea ja erikokoisista organisaatioista yksityiseltä ja julkiselta puolelta. Vastaamisalttius oli hyvä, erityisesti vastattiin </a:t>
            </a:r>
            <a:r>
              <a:rPr lang="fi-FI" sz="1300" err="1"/>
              <a:t>Itä-ja</a:t>
            </a:r>
            <a:r>
              <a:rPr lang="fi-FI" sz="1300"/>
              <a:t> Pohjois-Suomesta sekä pienistä ja vastaavasti suurimmista organisaatioista</a:t>
            </a:r>
            <a:r>
              <a:rPr lang="fi-FI" sz="1300" i="1"/>
              <a:t>. Erityisesti näissä aihepiiri on siis puhutellut vastaajia.  </a:t>
            </a:r>
          </a:p>
          <a:p>
            <a:pPr marL="285750" indent="-285750">
              <a:lnSpc>
                <a:spcPct val="100000"/>
              </a:lnSpc>
              <a:buFont typeface="Wingdings" panose="05000000000000000000" pitchFamily="2" charset="2"/>
              <a:buChar char="Ø"/>
            </a:pPr>
            <a:r>
              <a:rPr lang="fi-FI" sz="1300" b="1"/>
              <a:t>Työyhteisöistä huolehditaan. </a:t>
            </a:r>
            <a:r>
              <a:rPr lang="fi-FI" sz="1300"/>
              <a:t>Kehittämistoimia on tehty paljon, joiden keskiössä on halu huolehtia työntekijöistä, sitouttaa heidät ja pitää työpaikan ilmapiiri hyvänä. Ihmiskeskeisessä työssä myös työilmapiirin halutaan olevan läheinen, keskusteleva ja johtajien ”ovet ovat avoinna”.  Työn joustavuutta korostetaan erityisesti ja sitä, että asioita sovitaan työpaikalla mahdollisimman paljon yhteisesti. Työntekijöitä kannustetaan kehittämään itseään ja mahdollistetaan palkalliset koulutuspäivät. Myös erilaisia työsuhde-etuja on tarjolla. Perehdyttäminen pyritään hoitamaan huolellisesti ja sen kulkua kehitetään jatkuvasti. Esihenkilötyön merkitys koetaan todella tärkeänä. </a:t>
            </a:r>
          </a:p>
          <a:p>
            <a:pPr marL="285750" indent="-285750">
              <a:lnSpc>
                <a:spcPct val="100000"/>
              </a:lnSpc>
              <a:buFont typeface="Wingdings" panose="05000000000000000000" pitchFamily="2" charset="2"/>
              <a:buChar char="Ø"/>
            </a:pPr>
            <a:r>
              <a:rPr lang="fi-FI" sz="1300"/>
              <a:t>Palkkausta ja palkitsemista on joillakin työpaikoilla korotettu enemmän kuin sopimukset edellyttävät sekä otettu käyttöön tehtävä- ja henkilökohtaisia lisiä ja muita palkkioita.  Julkisen sektorin toimijat mainitsevat usein toteutetun palkkaharmonisoinnin. </a:t>
            </a:r>
            <a:r>
              <a:rPr lang="fi-FI" sz="1300" b="1"/>
              <a:t>Kuitenkin palkkaus ja kannustimet jäävät vähiten toteutettujen keinojen joukkoon. </a:t>
            </a:r>
          </a:p>
        </p:txBody>
      </p:sp>
    </p:spTree>
    <p:extLst>
      <p:ext uri="{BB962C8B-B14F-4D97-AF65-F5344CB8AC3E}">
        <p14:creationId xmlns:p14="http://schemas.microsoft.com/office/powerpoint/2010/main" val="2170167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2746801C-B175-6699-78B0-A524C6108302}"/>
              </a:ext>
            </a:extLst>
          </p:cNvPr>
          <p:cNvSpPr>
            <a:spLocks noGrp="1"/>
          </p:cNvSpPr>
          <p:nvPr>
            <p:ph type="title"/>
          </p:nvPr>
        </p:nvSpPr>
        <p:spPr>
          <a:xfrm>
            <a:off x="350877" y="273844"/>
            <a:ext cx="7886700" cy="687853"/>
          </a:xfrm>
        </p:spPr>
        <p:txBody>
          <a:bodyPr>
            <a:normAutofit/>
          </a:bodyPr>
          <a:lstStyle/>
          <a:p>
            <a:r>
              <a:rPr lang="fi-FI">
                <a:latin typeface="Source Sans Pro Semibold" panose="020B0603030403020204" pitchFamily="34" charset="0"/>
                <a:ea typeface="Source Sans Pro Semibold" panose="020B0603030403020204" pitchFamily="34" charset="0"/>
              </a:rPr>
              <a:t>Johtopäätökset </a:t>
            </a:r>
          </a:p>
        </p:txBody>
      </p:sp>
      <p:sp>
        <p:nvSpPr>
          <p:cNvPr id="5" name="Dian numeron paikkamerkki 4">
            <a:extLst>
              <a:ext uri="{FF2B5EF4-FFF2-40B4-BE49-F238E27FC236}">
                <a16:creationId xmlns:a16="http://schemas.microsoft.com/office/drawing/2014/main" id="{62DBD810-6E51-A6F5-D91A-91EFBAA69E02}"/>
              </a:ext>
            </a:extLst>
          </p:cNvPr>
          <p:cNvSpPr>
            <a:spLocks noGrp="1"/>
          </p:cNvSpPr>
          <p:nvPr>
            <p:ph type="sldNum" sz="quarter" idx="10"/>
          </p:nvPr>
        </p:nvSpPr>
        <p:spPr/>
        <p:txBody>
          <a:bodyPr/>
          <a:lstStyle/>
          <a:p>
            <a:fld id="{FFE1175E-EEA1-A842-BABF-96E8CF3F691A}" type="slidenum">
              <a:rPr lang="fi-FI" smtClean="0"/>
              <a:pPr/>
              <a:t>32</a:t>
            </a:fld>
            <a:endParaRPr lang="fi-FI"/>
          </a:p>
        </p:txBody>
      </p:sp>
      <p:sp>
        <p:nvSpPr>
          <p:cNvPr id="4" name="Sisällön paikkamerkki 6">
            <a:extLst>
              <a:ext uri="{FF2B5EF4-FFF2-40B4-BE49-F238E27FC236}">
                <a16:creationId xmlns:a16="http://schemas.microsoft.com/office/drawing/2014/main" id="{C3DE9C13-5285-3E80-8A65-F01E89CEF0DF}"/>
              </a:ext>
            </a:extLst>
          </p:cNvPr>
          <p:cNvSpPr txBox="1">
            <a:spLocks/>
          </p:cNvSpPr>
          <p:nvPr/>
        </p:nvSpPr>
        <p:spPr>
          <a:xfrm>
            <a:off x="354329" y="1055381"/>
            <a:ext cx="7674973" cy="3814275"/>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000" b="0" i="0" kern="1200">
                <a:solidFill>
                  <a:schemeClr val="tx1"/>
                </a:solidFill>
                <a:latin typeface="Source Sans Pro" panose="020B0503030403020204" pitchFamily="34" charset="0"/>
                <a:ea typeface="+mn-ea"/>
                <a:cs typeface="+mn-cs"/>
              </a:defRPr>
            </a:lvl1pPr>
            <a:lvl2pPr marL="342900" indent="0" algn="l" defTabSz="685800" rtl="0" eaLnBrk="1" latinLnBrk="0" hangingPunct="1">
              <a:lnSpc>
                <a:spcPct val="90000"/>
              </a:lnSpc>
              <a:spcBef>
                <a:spcPts val="375"/>
              </a:spcBef>
              <a:buFontTx/>
              <a:buNone/>
              <a:defRPr sz="1500" b="1" i="0" kern="1200">
                <a:solidFill>
                  <a:schemeClr val="tx1"/>
                </a:solidFill>
                <a:latin typeface="Source Sans Pro" panose="020B0503030403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Source Sans Pro Light" panose="020B0403030403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Source Sans Pro Light" panose="020B0403030403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i="0" kern="1200">
                <a:solidFill>
                  <a:schemeClr val="tx1"/>
                </a:solidFill>
                <a:latin typeface="Source Sans Pro Light" panose="020B0403030403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Ø"/>
            </a:pPr>
            <a:r>
              <a:rPr lang="fi-FI" sz="1400" b="1"/>
              <a:t>Oppilaitoksille kehittämisterveisiä. </a:t>
            </a:r>
            <a:r>
              <a:rPr lang="fi-FI" sz="1400"/>
              <a:t>Koulutuksen laadun arviointi jää asteikolla 1-5 keskiarvoon 2,9. Vain 14 prosenttia vastaajista antaa koulutuksen laadulle parhaita arvosanoja eli 4 tai 5. Vastaavasti runsas viidennes antaa asteikon heikoimpia arvosanoja 1 ja 2. Suurin osa (64 %) antaa neutraalin arvion 3. Tyytyväisimpiä ollaan koulutuspaikkojen riittävyyteen. Myös arviot valmistuneiden työelämävalmiuksista jäävät neutraaliin arvioon ja avoimissa palautteissa toivotaan työelämän taitojen kouluttamista. Vastauksissa kannetaan huolta valmistuneiden kyvystä sitoutua työelämään ja työpaikkaan. Toisaalta muistutetaan, että nuoria pitää myös pystyä opastamaan työpaikoilla työelämätaitojen oppimisessa. Soveltuvuusarviointia kaipaillaan takaisin, jotta alalle ohjautuisi oikeantyyppisiä persoonallisuuksia. </a:t>
            </a:r>
          </a:p>
          <a:p>
            <a:pPr>
              <a:lnSpc>
                <a:spcPct val="100000"/>
              </a:lnSpc>
            </a:pPr>
            <a:endParaRPr lang="fi-FI" sz="1200"/>
          </a:p>
        </p:txBody>
      </p:sp>
    </p:spTree>
    <p:extLst>
      <p:ext uri="{BB962C8B-B14F-4D97-AF65-F5344CB8AC3E}">
        <p14:creationId xmlns:p14="http://schemas.microsoft.com/office/powerpoint/2010/main" val="542189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564508-E2EA-B66C-FDAF-A5ABEE3B9CD2}"/>
              </a:ext>
            </a:extLst>
          </p:cNvPr>
          <p:cNvSpPr>
            <a:spLocks noGrp="1"/>
          </p:cNvSpPr>
          <p:nvPr>
            <p:ph type="title"/>
          </p:nvPr>
        </p:nvSpPr>
        <p:spPr/>
        <p:txBody>
          <a:bodyPr/>
          <a:lstStyle/>
          <a:p>
            <a:r>
              <a:rPr lang="fi-FI" noProof="1"/>
              <a:t>Kiitos!</a:t>
            </a:r>
            <a:endParaRPr lang="fi-FI"/>
          </a:p>
        </p:txBody>
      </p:sp>
      <p:sp>
        <p:nvSpPr>
          <p:cNvPr id="5" name="Sisällön paikkamerkki 4">
            <a:extLst>
              <a:ext uri="{FF2B5EF4-FFF2-40B4-BE49-F238E27FC236}">
                <a16:creationId xmlns:a16="http://schemas.microsoft.com/office/drawing/2014/main" id="{34E34532-6FD9-FE80-BA5E-01D9C9E48BF3}"/>
              </a:ext>
            </a:extLst>
          </p:cNvPr>
          <p:cNvSpPr>
            <a:spLocks noGrp="1"/>
          </p:cNvSpPr>
          <p:nvPr>
            <p:ph sz="half" idx="1"/>
          </p:nvPr>
        </p:nvSpPr>
        <p:spPr/>
        <p:txBody>
          <a:bodyPr anchor="ctr"/>
          <a:lstStyle/>
          <a:p>
            <a:r>
              <a:rPr lang="fi-FI" sz="900" noProof="1"/>
              <a:t>Sähköpostimme ovat etunimi.sukunimi@innolink.fi</a:t>
            </a:r>
            <a:br>
              <a:rPr lang="fi-FI" sz="900" noProof="1"/>
            </a:br>
            <a:r>
              <a:rPr lang="fi-FI" sz="900" noProof="1"/>
              <a:t>Seuraa meitä verkossa www.innolink.fi ja sosiaalisessa mediassa #innolink</a:t>
            </a:r>
          </a:p>
        </p:txBody>
      </p:sp>
      <p:pic>
        <p:nvPicPr>
          <p:cNvPr id="7" name="Kuva 6">
            <a:hlinkClick r:id="rId2"/>
            <a:extLst>
              <a:ext uri="{FF2B5EF4-FFF2-40B4-BE49-F238E27FC236}">
                <a16:creationId xmlns:a16="http://schemas.microsoft.com/office/drawing/2014/main" id="{06B7AAAB-2718-886F-A9E1-266149BF8D42}"/>
              </a:ext>
            </a:extLst>
          </p:cNvPr>
          <p:cNvPicPr>
            <a:picLocks noChangeAspect="1"/>
          </p:cNvPicPr>
          <p:nvPr/>
        </p:nvPicPr>
        <p:blipFill>
          <a:blip r:embed="rId3"/>
          <a:stretch>
            <a:fillRect/>
          </a:stretch>
        </p:blipFill>
        <p:spPr>
          <a:xfrm>
            <a:off x="420287" y="4486356"/>
            <a:ext cx="251735" cy="251735"/>
          </a:xfrm>
          <a:prstGeom prst="rect">
            <a:avLst/>
          </a:prstGeom>
          <a:effectLst>
            <a:outerShdw blurRad="25400" dist="12700" dir="2700000" algn="tl" rotWithShape="0">
              <a:prstClr val="black">
                <a:alpha val="10000"/>
              </a:prstClr>
            </a:outerShdw>
          </a:effectLst>
        </p:spPr>
      </p:pic>
      <p:pic>
        <p:nvPicPr>
          <p:cNvPr id="8" name="Kuva 7">
            <a:hlinkClick r:id="rId4"/>
            <a:extLst>
              <a:ext uri="{FF2B5EF4-FFF2-40B4-BE49-F238E27FC236}">
                <a16:creationId xmlns:a16="http://schemas.microsoft.com/office/drawing/2014/main" id="{379EC4B6-652B-BC74-4F40-D080798D93A1}"/>
              </a:ext>
            </a:extLst>
          </p:cNvPr>
          <p:cNvPicPr>
            <a:picLocks noChangeAspect="1"/>
          </p:cNvPicPr>
          <p:nvPr/>
        </p:nvPicPr>
        <p:blipFill>
          <a:blip r:embed="rId5"/>
          <a:stretch>
            <a:fillRect/>
          </a:stretch>
        </p:blipFill>
        <p:spPr>
          <a:xfrm>
            <a:off x="788644" y="4486356"/>
            <a:ext cx="251735" cy="251735"/>
          </a:xfrm>
          <a:prstGeom prst="rect">
            <a:avLst/>
          </a:prstGeom>
          <a:effectLst>
            <a:outerShdw blurRad="25400" dist="12700" dir="2700000" algn="tl" rotWithShape="0">
              <a:prstClr val="black">
                <a:alpha val="10000"/>
              </a:prstClr>
            </a:outerShdw>
          </a:effectLst>
        </p:spPr>
      </p:pic>
      <p:pic>
        <p:nvPicPr>
          <p:cNvPr id="9" name="Kuva 8">
            <a:hlinkClick r:id="rId6"/>
            <a:extLst>
              <a:ext uri="{FF2B5EF4-FFF2-40B4-BE49-F238E27FC236}">
                <a16:creationId xmlns:a16="http://schemas.microsoft.com/office/drawing/2014/main" id="{8FD150D0-F8CA-1F7D-FC99-D6D97453386A}"/>
              </a:ext>
            </a:extLst>
          </p:cNvPr>
          <p:cNvPicPr>
            <a:picLocks noChangeAspect="1"/>
          </p:cNvPicPr>
          <p:nvPr/>
        </p:nvPicPr>
        <p:blipFill>
          <a:blip r:embed="rId7"/>
          <a:stretch>
            <a:fillRect/>
          </a:stretch>
        </p:blipFill>
        <p:spPr>
          <a:xfrm>
            <a:off x="1178772" y="4486356"/>
            <a:ext cx="251735" cy="251735"/>
          </a:xfrm>
          <a:prstGeom prst="rect">
            <a:avLst/>
          </a:prstGeom>
          <a:effectLst>
            <a:outerShdw blurRad="25400" dist="12700" dir="2700000" algn="tl" rotWithShape="0">
              <a:prstClr val="black">
                <a:alpha val="10000"/>
              </a:prstClr>
            </a:outerShdw>
          </a:effectLst>
        </p:spPr>
      </p:pic>
      <p:pic>
        <p:nvPicPr>
          <p:cNvPr id="10" name="Kuva 9">
            <a:hlinkClick r:id="rId8"/>
            <a:extLst>
              <a:ext uri="{FF2B5EF4-FFF2-40B4-BE49-F238E27FC236}">
                <a16:creationId xmlns:a16="http://schemas.microsoft.com/office/drawing/2014/main" id="{C6B630CC-9E74-FFD0-942A-0083A924A97D}"/>
              </a:ext>
            </a:extLst>
          </p:cNvPr>
          <p:cNvPicPr>
            <a:picLocks noChangeAspect="1"/>
          </p:cNvPicPr>
          <p:nvPr/>
        </p:nvPicPr>
        <p:blipFill>
          <a:blip r:embed="rId9"/>
          <a:stretch>
            <a:fillRect/>
          </a:stretch>
        </p:blipFill>
        <p:spPr>
          <a:xfrm>
            <a:off x="1568900" y="4486357"/>
            <a:ext cx="251734" cy="251734"/>
          </a:xfrm>
          <a:prstGeom prst="rect">
            <a:avLst/>
          </a:prstGeom>
          <a:effectLst>
            <a:outerShdw blurRad="25400" dist="12700" dir="2700000" algn="tl" rotWithShape="0">
              <a:prstClr val="black">
                <a:alpha val="10000"/>
              </a:prstClr>
            </a:outerShdw>
          </a:effectLst>
        </p:spPr>
      </p:pic>
    </p:spTree>
    <p:extLst>
      <p:ext uri="{BB962C8B-B14F-4D97-AF65-F5344CB8AC3E}">
        <p14:creationId xmlns:p14="http://schemas.microsoft.com/office/powerpoint/2010/main" val="256187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867485-28EF-8F40-BCB2-F437154A2018}"/>
              </a:ext>
            </a:extLst>
          </p:cNvPr>
          <p:cNvSpPr>
            <a:spLocks noGrp="1"/>
          </p:cNvSpPr>
          <p:nvPr>
            <p:ph type="title"/>
          </p:nvPr>
        </p:nvSpPr>
        <p:spPr/>
        <p:txBody>
          <a:bodyPr/>
          <a:lstStyle/>
          <a:p>
            <a:r>
              <a:rPr lang="fi-FI" noProof="1">
                <a:latin typeface="Source Sans Pro Semibold" panose="020B0603030403020204" pitchFamily="34" charset="0"/>
                <a:ea typeface="Source Sans Pro Semibold" panose="020B0603030403020204" pitchFamily="34" charset="0"/>
              </a:rPr>
              <a:t>Avoimet palautteet</a:t>
            </a:r>
            <a:endParaRPr lang="fi-FI">
              <a:latin typeface="Source Sans Pro Semibold" panose="020B0603030403020204" pitchFamily="34" charset="0"/>
              <a:ea typeface="Source Sans Pro Semibold" panose="020B0603030403020204" pitchFamily="34" charset="0"/>
            </a:endParaRPr>
          </a:p>
        </p:txBody>
      </p:sp>
      <p:sp>
        <p:nvSpPr>
          <p:cNvPr id="7" name="Sisällön paikkamerkki 6">
            <a:extLst>
              <a:ext uri="{FF2B5EF4-FFF2-40B4-BE49-F238E27FC236}">
                <a16:creationId xmlns:a16="http://schemas.microsoft.com/office/drawing/2014/main" id="{1ED483A3-167F-DF44-9C26-B005B102FA81}"/>
              </a:ext>
            </a:extLst>
          </p:cNvPr>
          <p:cNvSpPr>
            <a:spLocks noGrp="1"/>
          </p:cNvSpPr>
          <p:nvPr>
            <p:ph idx="1"/>
          </p:nvPr>
        </p:nvSpPr>
        <p:spPr>
          <a:xfrm>
            <a:off x="354330" y="1266063"/>
            <a:ext cx="7510789" cy="3501200"/>
          </a:xfrm>
        </p:spPr>
        <p:txBody>
          <a:bodyPr>
            <a:normAutofit/>
          </a:bodyPr>
          <a:lstStyle/>
          <a:p>
            <a:pPr>
              <a:lnSpc>
                <a:spcPct val="100000"/>
              </a:lnSpc>
            </a:pPr>
            <a:r>
              <a:rPr lang="fi-FI" sz="1400"/>
              <a:t>Avointa palautetta saatiin runsaasti. Kaikki avoimet palautteet ovat </a:t>
            </a:r>
            <a:br>
              <a:rPr lang="fi-FI" sz="1400"/>
            </a:br>
            <a:r>
              <a:rPr lang="fi-FI" sz="1400"/>
              <a:t>luettavissa oheisen kuvakkeen takaa. </a:t>
            </a:r>
            <a:br>
              <a:rPr lang="fi-FI" sz="1400"/>
            </a:br>
            <a:br>
              <a:rPr lang="fi-FI" sz="1400"/>
            </a:br>
            <a:r>
              <a:rPr lang="fi-FI" sz="1400"/>
              <a:t>Tiedoston voi avaamisen jälkeen myös ladata omalle koneelle. </a:t>
            </a:r>
          </a:p>
        </p:txBody>
      </p:sp>
      <p:sp>
        <p:nvSpPr>
          <p:cNvPr id="2" name="Dian numeron paikkamerkki 1">
            <a:extLst>
              <a:ext uri="{FF2B5EF4-FFF2-40B4-BE49-F238E27FC236}">
                <a16:creationId xmlns:a16="http://schemas.microsoft.com/office/drawing/2014/main" id="{D2F7D563-6AAB-3B4D-9E5F-1D3BAFF9D753}"/>
              </a:ext>
            </a:extLst>
          </p:cNvPr>
          <p:cNvSpPr>
            <a:spLocks noGrp="1"/>
          </p:cNvSpPr>
          <p:nvPr>
            <p:ph type="sldNum" sz="quarter" idx="4"/>
          </p:nvPr>
        </p:nvSpPr>
        <p:spPr/>
        <p:txBody>
          <a:bodyPr/>
          <a:lstStyle/>
          <a:p>
            <a:fld id="{8D6C8D1F-3066-F545-9C8E-50A640D5C1D2}" type="slidenum">
              <a:rPr lang="fi-FI" smtClean="0"/>
              <a:pPr/>
              <a:t>4</a:t>
            </a:fld>
            <a:endParaRPr lang="fi-FI"/>
          </a:p>
        </p:txBody>
      </p:sp>
      <p:graphicFrame>
        <p:nvGraphicFramePr>
          <p:cNvPr id="3" name="Object 2">
            <a:extLst>
              <a:ext uri="{FF2B5EF4-FFF2-40B4-BE49-F238E27FC236}">
                <a16:creationId xmlns:a16="http://schemas.microsoft.com/office/drawing/2014/main" id="{1AF5D407-C6AA-D7D4-81A2-89DF2E0C14D2}"/>
              </a:ext>
            </a:extLst>
          </p:cNvPr>
          <p:cNvGraphicFramePr>
            <a:graphicFrameLocks noChangeAspect="1"/>
          </p:cNvGraphicFramePr>
          <p:nvPr>
            <p:extLst>
              <p:ext uri="{D42A27DB-BD31-4B8C-83A1-F6EECF244321}">
                <p14:modId xmlns:p14="http://schemas.microsoft.com/office/powerpoint/2010/main" val="4280884401"/>
              </p:ext>
            </p:extLst>
          </p:nvPr>
        </p:nvGraphicFramePr>
        <p:xfrm>
          <a:off x="5922963" y="1443038"/>
          <a:ext cx="1219200" cy="1028700"/>
        </p:xfrm>
        <a:graphic>
          <a:graphicData uri="http://schemas.openxmlformats.org/presentationml/2006/ole">
            <mc:AlternateContent xmlns:mc="http://schemas.openxmlformats.org/markup-compatibility/2006">
              <mc:Choice xmlns:v="urn:schemas-microsoft-com:vml" Requires="v">
                <p:oleObj name="Document" showAsIcon="1" r:id="rId3" imgW="609600" imgH="514350" progId="Word.Document.12">
                  <p:embed/>
                </p:oleObj>
              </mc:Choice>
              <mc:Fallback>
                <p:oleObj name="Document" showAsIcon="1" r:id="rId3" imgW="609600" imgH="514350" progId="Word.Document.12">
                  <p:embed/>
                  <p:pic>
                    <p:nvPicPr>
                      <p:cNvPr id="3" name="Object 2">
                        <a:extLst>
                          <a:ext uri="{FF2B5EF4-FFF2-40B4-BE49-F238E27FC236}">
                            <a16:creationId xmlns:a16="http://schemas.microsoft.com/office/drawing/2014/main" id="{1AF5D407-C6AA-D7D4-81A2-89DF2E0C14D2}"/>
                          </a:ext>
                        </a:extLst>
                      </p:cNvPr>
                      <p:cNvPicPr/>
                      <p:nvPr/>
                    </p:nvPicPr>
                    <p:blipFill>
                      <a:blip r:embed="rId4"/>
                      <a:stretch>
                        <a:fillRect/>
                      </a:stretch>
                    </p:blipFill>
                    <p:spPr>
                      <a:xfrm>
                        <a:off x="5922963" y="1443038"/>
                        <a:ext cx="1219200" cy="1028700"/>
                      </a:xfrm>
                      <a:prstGeom prst="rect">
                        <a:avLst/>
                      </a:prstGeom>
                    </p:spPr>
                  </p:pic>
                </p:oleObj>
              </mc:Fallback>
            </mc:AlternateContent>
          </a:graphicData>
        </a:graphic>
      </p:graphicFrame>
    </p:spTree>
    <p:extLst>
      <p:ext uri="{BB962C8B-B14F-4D97-AF65-F5344CB8AC3E}">
        <p14:creationId xmlns:p14="http://schemas.microsoft.com/office/powerpoint/2010/main" val="224004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1">
            <a:extLst>
              <a:ext uri="{FF2B5EF4-FFF2-40B4-BE49-F238E27FC236}">
                <a16:creationId xmlns:a16="http://schemas.microsoft.com/office/drawing/2014/main" id="{14D63307-6CEB-72AC-92AA-63C665DD0852}"/>
              </a:ext>
            </a:extLst>
          </p:cNvPr>
          <p:cNvSpPr>
            <a:spLocks noGrp="1"/>
          </p:cNvSpPr>
          <p:nvPr>
            <p:ph type="sldNum" sz="quarter" idx="4"/>
          </p:nvPr>
        </p:nvSpPr>
        <p:spPr>
          <a:xfrm>
            <a:off x="354330" y="4767263"/>
            <a:ext cx="374090" cy="273844"/>
          </a:xfrm>
        </p:spPr>
        <p:txBody>
          <a:bodyPr/>
          <a:lstStyle/>
          <a:p>
            <a:fld id="{53199DA7-3EC9-F740-A9C2-8D12FCA892DB}" type="slidenum">
              <a:rPr lang="fi-FI" smtClean="0"/>
              <a:pPr/>
              <a:t>5</a:t>
            </a:fld>
            <a:endParaRPr lang="fi-FI"/>
          </a:p>
        </p:txBody>
      </p:sp>
      <p:sp>
        <p:nvSpPr>
          <p:cNvPr id="4" name="Suorakulmio 6">
            <a:extLst>
              <a:ext uri="{FF2B5EF4-FFF2-40B4-BE49-F238E27FC236}">
                <a16:creationId xmlns:a16="http://schemas.microsoft.com/office/drawing/2014/main" id="{B61B1300-5854-B12B-35B1-0A0DE37E494B}"/>
              </a:ext>
            </a:extLst>
          </p:cNvPr>
          <p:cNvSpPr/>
          <p:nvPr/>
        </p:nvSpPr>
        <p:spPr>
          <a:xfrm>
            <a:off x="397542" y="1232253"/>
            <a:ext cx="1494844" cy="16258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5" name="Ellipsi 275">
            <a:extLst>
              <a:ext uri="{FF2B5EF4-FFF2-40B4-BE49-F238E27FC236}">
                <a16:creationId xmlns:a16="http://schemas.microsoft.com/office/drawing/2014/main" id="{B936A3A7-B7B5-F3BE-0CCC-F0976D0829B8}"/>
              </a:ext>
            </a:extLst>
          </p:cNvPr>
          <p:cNvSpPr/>
          <p:nvPr/>
        </p:nvSpPr>
        <p:spPr>
          <a:xfrm>
            <a:off x="5796328" y="3067722"/>
            <a:ext cx="162000" cy="16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sz="1600"/>
          </a:p>
        </p:txBody>
      </p:sp>
      <p:sp>
        <p:nvSpPr>
          <p:cNvPr id="48" name="Ellipsi 276">
            <a:extLst>
              <a:ext uri="{FF2B5EF4-FFF2-40B4-BE49-F238E27FC236}">
                <a16:creationId xmlns:a16="http://schemas.microsoft.com/office/drawing/2014/main" id="{74883CA7-60A7-D80A-D14F-5F524AC988F0}"/>
              </a:ext>
            </a:extLst>
          </p:cNvPr>
          <p:cNvSpPr/>
          <p:nvPr/>
        </p:nvSpPr>
        <p:spPr>
          <a:xfrm>
            <a:off x="5762283" y="133058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49" name="Tekstiruutu 277">
            <a:extLst>
              <a:ext uri="{FF2B5EF4-FFF2-40B4-BE49-F238E27FC236}">
                <a16:creationId xmlns:a16="http://schemas.microsoft.com/office/drawing/2014/main" id="{D24C6D4C-01EB-91F8-B204-B237AE23BB7A}"/>
              </a:ext>
            </a:extLst>
          </p:cNvPr>
          <p:cNvSpPr txBox="1"/>
          <p:nvPr/>
        </p:nvSpPr>
        <p:spPr>
          <a:xfrm>
            <a:off x="5930386" y="1283788"/>
            <a:ext cx="2212478" cy="430887"/>
          </a:xfrm>
          <a:prstGeom prst="rect">
            <a:avLst/>
          </a:prstGeom>
          <a:noFill/>
        </p:spPr>
        <p:txBody>
          <a:bodyPr wrap="square" rtlCol="0">
            <a:spAutoFit/>
          </a:bodyPr>
          <a:lstStyle/>
          <a:p>
            <a:r>
              <a:rPr lang="fi-FI" sz="1100" b="1">
                <a:latin typeface="Source Sans Pro Semibold" panose="020B0503030403020204" pitchFamily="34" charset="0"/>
              </a:rPr>
              <a:t>Tärkeimmät syyt sotealalle hakeutumiseen:</a:t>
            </a:r>
          </a:p>
        </p:txBody>
      </p:sp>
      <p:sp>
        <p:nvSpPr>
          <p:cNvPr id="50" name="Tekstiruutu 278">
            <a:extLst>
              <a:ext uri="{FF2B5EF4-FFF2-40B4-BE49-F238E27FC236}">
                <a16:creationId xmlns:a16="http://schemas.microsoft.com/office/drawing/2014/main" id="{15BA756D-ED1F-2390-74E9-8893466F9039}"/>
              </a:ext>
            </a:extLst>
          </p:cNvPr>
          <p:cNvSpPr txBox="1"/>
          <p:nvPr/>
        </p:nvSpPr>
        <p:spPr>
          <a:xfrm>
            <a:off x="5944778" y="2855611"/>
            <a:ext cx="2296252" cy="600164"/>
          </a:xfrm>
          <a:prstGeom prst="rect">
            <a:avLst/>
          </a:prstGeom>
          <a:noFill/>
        </p:spPr>
        <p:txBody>
          <a:bodyPr wrap="square" rtlCol="0">
            <a:spAutoFit/>
          </a:bodyPr>
          <a:lstStyle/>
          <a:p>
            <a:r>
              <a:rPr lang="fi-FI" sz="1100" b="1">
                <a:latin typeface="Source Sans Pro Semibold" panose="020B0503030403020204" pitchFamily="34" charset="0"/>
              </a:rPr>
              <a:t>Useimmiten organisaatioissa tehdyt kehitystoimet sitouttamisen parantamiseksi:</a:t>
            </a:r>
          </a:p>
        </p:txBody>
      </p:sp>
      <p:sp>
        <p:nvSpPr>
          <p:cNvPr id="51" name="Otsikko 5">
            <a:extLst>
              <a:ext uri="{FF2B5EF4-FFF2-40B4-BE49-F238E27FC236}">
                <a16:creationId xmlns:a16="http://schemas.microsoft.com/office/drawing/2014/main" id="{371D583A-E43D-FF01-E239-21238A379605}"/>
              </a:ext>
            </a:extLst>
          </p:cNvPr>
          <p:cNvSpPr txBox="1">
            <a:spLocks/>
          </p:cNvSpPr>
          <p:nvPr/>
        </p:nvSpPr>
        <p:spPr>
          <a:xfrm>
            <a:off x="354330" y="273816"/>
            <a:ext cx="7886700" cy="994172"/>
          </a:xfrm>
          <a:prstGeom prst="rect">
            <a:avLst/>
          </a:prstGeom>
        </p:spPr>
        <p:txBody>
          <a:bodyPr anchor="ctr"/>
          <a:lstStyle>
            <a:lvl1pPr algn="l" defTabSz="685800" rtl="0" eaLnBrk="1" latinLnBrk="0" hangingPunct="1">
              <a:lnSpc>
                <a:spcPct val="90000"/>
              </a:lnSpc>
              <a:spcBef>
                <a:spcPct val="0"/>
              </a:spcBef>
              <a:buNone/>
              <a:defRPr sz="2400" b="1" i="0" kern="1200">
                <a:solidFill>
                  <a:schemeClr val="tx1"/>
                </a:solidFill>
                <a:latin typeface="Source Sans Pro Semibold" panose="020B0503030403020204" pitchFamily="34" charset="0"/>
                <a:ea typeface="+mj-ea"/>
                <a:cs typeface="+mj-cs"/>
              </a:defRPr>
            </a:lvl1pPr>
          </a:lstStyle>
          <a:p>
            <a:r>
              <a:rPr lang="fi-FI" sz="2000" noProof="1"/>
              <a:t>Tutkimuksen keskeisiä tuloksia</a:t>
            </a:r>
            <a:endParaRPr lang="fi-FI" sz="2000"/>
          </a:p>
        </p:txBody>
      </p:sp>
      <p:sp>
        <p:nvSpPr>
          <p:cNvPr id="52" name="Suorakulmainen kolmio 281">
            <a:extLst>
              <a:ext uri="{FF2B5EF4-FFF2-40B4-BE49-F238E27FC236}">
                <a16:creationId xmlns:a16="http://schemas.microsoft.com/office/drawing/2014/main" id="{545D0DE5-3E19-35BA-50B4-41C91C46D7AB}"/>
              </a:ext>
            </a:extLst>
          </p:cNvPr>
          <p:cNvSpPr/>
          <p:nvPr/>
        </p:nvSpPr>
        <p:spPr>
          <a:xfrm rot="16200000">
            <a:off x="1540530" y="249542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53" name="Taulukko 284">
            <a:extLst>
              <a:ext uri="{FF2B5EF4-FFF2-40B4-BE49-F238E27FC236}">
                <a16:creationId xmlns:a16="http://schemas.microsoft.com/office/drawing/2014/main" id="{A5C858EB-8EAC-8268-F6CA-B65191F7319B}"/>
              </a:ext>
            </a:extLst>
          </p:cNvPr>
          <p:cNvGraphicFramePr>
            <a:graphicFrameLocks noGrp="1"/>
          </p:cNvGraphicFramePr>
          <p:nvPr>
            <p:extLst>
              <p:ext uri="{D42A27DB-BD31-4B8C-83A1-F6EECF244321}">
                <p14:modId xmlns:p14="http://schemas.microsoft.com/office/powerpoint/2010/main" val="817264380"/>
              </p:ext>
            </p:extLst>
          </p:nvPr>
        </p:nvGraphicFramePr>
        <p:xfrm>
          <a:off x="5697030" y="1746204"/>
          <a:ext cx="2692826" cy="972000"/>
        </p:xfrm>
        <a:graphic>
          <a:graphicData uri="http://schemas.openxmlformats.org/drawingml/2006/table">
            <a:tbl>
              <a:tblPr firstRow="1" bandRow="1">
                <a:tableStyleId>{5C22544A-7EE6-4342-B048-85BDC9FD1C3A}</a:tableStyleId>
              </a:tblPr>
              <a:tblGrid>
                <a:gridCol w="228353">
                  <a:extLst>
                    <a:ext uri="{9D8B030D-6E8A-4147-A177-3AD203B41FA5}">
                      <a16:colId xmlns:a16="http://schemas.microsoft.com/office/drawing/2014/main" val="3916661935"/>
                    </a:ext>
                  </a:extLst>
                </a:gridCol>
                <a:gridCol w="2464473">
                  <a:extLst>
                    <a:ext uri="{9D8B030D-6E8A-4147-A177-3AD203B41FA5}">
                      <a16:colId xmlns:a16="http://schemas.microsoft.com/office/drawing/2014/main" val="3223021247"/>
                    </a:ext>
                  </a:extLst>
                </a:gridCol>
              </a:tblGrid>
              <a:tr h="324000">
                <a:tc>
                  <a:txBody>
                    <a:bodyPr/>
                    <a:lstStyle/>
                    <a:p>
                      <a:pPr algn="r"/>
                      <a:r>
                        <a:rPr lang="fi-FI" sz="1100" b="0" i="0">
                          <a:solidFill>
                            <a:schemeClr val="tx1"/>
                          </a:solidFill>
                          <a:latin typeface="Source Sans Pro" panose="020B0503030403020204" pitchFamily="34" charset="0"/>
                        </a:rPr>
                        <a:t>1.</a:t>
                      </a:r>
                      <a:endParaRPr sz="1100" b="0" i="0">
                        <a:solidFill>
                          <a:schemeClr val="tx1"/>
                        </a:solidFill>
                        <a:latin typeface="Source Sans Pro" panose="020B0503030403020204" pitchFamily="34" charset="0"/>
                      </a:endParaRPr>
                    </a:p>
                  </a:txBody>
                  <a:tcPr marL="36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fi-FI" sz="1100" b="0" i="0">
                          <a:solidFill>
                            <a:schemeClr val="tx1"/>
                          </a:solidFill>
                          <a:latin typeface="Source Sans Pro" panose="020B0503030403020204" pitchFamily="34" charset="0"/>
                        </a:rPr>
                        <a:t>varma työllistyminen</a:t>
                      </a:r>
                      <a:endParaRPr sz="1100" b="0" i="0">
                        <a:solidFill>
                          <a:schemeClr val="tx1"/>
                        </a:solidFill>
                        <a:latin typeface="Source Sans Pro" panose="020B0503030403020204" pitchFamily="34" charset="0"/>
                      </a:endParaRPr>
                    </a:p>
                  </a:txBody>
                  <a:tcPr marL="72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435436"/>
                  </a:ext>
                </a:extLst>
              </a:tr>
              <a:tr h="324000">
                <a:tc>
                  <a:txBody>
                    <a:bodyPr/>
                    <a:lstStyle/>
                    <a:p>
                      <a:pPr algn="r"/>
                      <a:r>
                        <a:rPr lang="fi-FI" sz="1100" b="0" i="0">
                          <a:solidFill>
                            <a:schemeClr val="tx1"/>
                          </a:solidFill>
                          <a:latin typeface="Source Sans Pro" panose="020B0503030403020204" pitchFamily="34" charset="0"/>
                        </a:rPr>
                        <a:t>2.</a:t>
                      </a:r>
                      <a:endParaRPr sz="1100" b="0" i="0">
                        <a:solidFill>
                          <a:schemeClr val="tx1"/>
                        </a:solidFill>
                        <a:latin typeface="Source Sans Pro" panose="020B0503030403020204" pitchFamily="34" charset="0"/>
                      </a:endParaRPr>
                    </a:p>
                  </a:txBody>
                  <a:tcPr marL="36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solidFill>
                            <a:schemeClr val="tx1"/>
                          </a:solidFill>
                          <a:latin typeface="Source Sans Pro" panose="020B0503030403020204" pitchFamily="34" charset="0"/>
                        </a:rPr>
                        <a:t>kiinnostus hoitotyöhön</a:t>
                      </a:r>
                    </a:p>
                  </a:txBody>
                  <a:tcPr marL="72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0789172"/>
                  </a:ext>
                </a:extLst>
              </a:tr>
              <a:tr h="324000">
                <a:tc>
                  <a:txBody>
                    <a:bodyPr/>
                    <a:lstStyle/>
                    <a:p>
                      <a:pPr algn="r"/>
                      <a:r>
                        <a:rPr lang="fi-FI" sz="1100" b="0" i="0">
                          <a:solidFill>
                            <a:schemeClr val="tx1"/>
                          </a:solidFill>
                          <a:latin typeface="Source Sans Pro" panose="020B0503030403020204" pitchFamily="34" charset="0"/>
                        </a:rPr>
                        <a:t>3.</a:t>
                      </a:r>
                      <a:endParaRPr sz="1100" b="0" i="0">
                        <a:solidFill>
                          <a:schemeClr val="tx1"/>
                        </a:solidFill>
                        <a:latin typeface="Source Sans Pro" panose="020B0503030403020204" pitchFamily="34" charset="0"/>
                      </a:endParaRPr>
                    </a:p>
                  </a:txBody>
                  <a:tcPr marL="36000" marR="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solidFill>
                            <a:schemeClr val="tx1"/>
                          </a:solidFill>
                          <a:latin typeface="Source Sans Pro" panose="020B0503030403020204" pitchFamily="34" charset="0"/>
                        </a:rPr>
                        <a:t>halu auttaa</a:t>
                      </a:r>
                      <a:endParaRPr sz="1100" b="0" i="0">
                        <a:solidFill>
                          <a:schemeClr val="tx1"/>
                        </a:solidFill>
                        <a:latin typeface="Source Sans Pro" panose="020B0503030403020204" pitchFamily="34" charset="0"/>
                      </a:endParaRPr>
                    </a:p>
                  </a:txBody>
                  <a:tcPr marL="72000" marR="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500911"/>
                  </a:ext>
                </a:extLst>
              </a:tr>
            </a:tbl>
          </a:graphicData>
        </a:graphic>
      </p:graphicFrame>
      <p:graphicFrame>
        <p:nvGraphicFramePr>
          <p:cNvPr id="54" name="Taulukko 284">
            <a:extLst>
              <a:ext uri="{FF2B5EF4-FFF2-40B4-BE49-F238E27FC236}">
                <a16:creationId xmlns:a16="http://schemas.microsoft.com/office/drawing/2014/main" id="{CC70E88A-FB0F-6D3E-E9EC-AE466425B736}"/>
              </a:ext>
            </a:extLst>
          </p:cNvPr>
          <p:cNvGraphicFramePr>
            <a:graphicFrameLocks noGrp="1"/>
          </p:cNvGraphicFramePr>
          <p:nvPr>
            <p:extLst>
              <p:ext uri="{D42A27DB-BD31-4B8C-83A1-F6EECF244321}">
                <p14:modId xmlns:p14="http://schemas.microsoft.com/office/powerpoint/2010/main" val="4075836657"/>
              </p:ext>
            </p:extLst>
          </p:nvPr>
        </p:nvGraphicFramePr>
        <p:xfrm>
          <a:off x="5737495" y="3492814"/>
          <a:ext cx="2652361" cy="944880"/>
        </p:xfrm>
        <a:graphic>
          <a:graphicData uri="http://schemas.openxmlformats.org/drawingml/2006/table">
            <a:tbl>
              <a:tblPr firstRow="1" bandRow="1">
                <a:tableStyleId>{5C22544A-7EE6-4342-B048-85BDC9FD1C3A}</a:tableStyleId>
              </a:tblPr>
              <a:tblGrid>
                <a:gridCol w="224921">
                  <a:extLst>
                    <a:ext uri="{9D8B030D-6E8A-4147-A177-3AD203B41FA5}">
                      <a16:colId xmlns:a16="http://schemas.microsoft.com/office/drawing/2014/main" val="3916661935"/>
                    </a:ext>
                  </a:extLst>
                </a:gridCol>
                <a:gridCol w="2427440">
                  <a:extLst>
                    <a:ext uri="{9D8B030D-6E8A-4147-A177-3AD203B41FA5}">
                      <a16:colId xmlns:a16="http://schemas.microsoft.com/office/drawing/2014/main" val="3223021247"/>
                    </a:ext>
                  </a:extLst>
                </a:gridCol>
              </a:tblGrid>
              <a:tr h="0">
                <a:tc>
                  <a:txBody>
                    <a:bodyPr/>
                    <a:lstStyle/>
                    <a:p>
                      <a:pPr algn="r"/>
                      <a:r>
                        <a:rPr lang="fi-FI" sz="1100" b="0" i="0">
                          <a:solidFill>
                            <a:schemeClr val="tx1"/>
                          </a:solidFill>
                          <a:latin typeface="Source Sans Pro" panose="020B0503030403020204" pitchFamily="34" charset="0"/>
                        </a:rPr>
                        <a:t>1.</a:t>
                      </a:r>
                      <a:endParaRPr sz="1100" b="0" i="0">
                        <a:solidFill>
                          <a:schemeClr val="tx1"/>
                        </a:solidFill>
                        <a:latin typeface="Source Sans Pro" panose="020B0503030403020204" pitchFamily="34" charset="0"/>
                      </a:endParaRPr>
                    </a:p>
                  </a:txBody>
                  <a:tcPr marL="36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fi-FI" sz="1100" b="0" i="0">
                          <a:solidFill>
                            <a:schemeClr val="tx1"/>
                          </a:solidFill>
                          <a:latin typeface="Source Sans Pro" panose="020B0503030403020204" pitchFamily="34" charset="0"/>
                        </a:rPr>
                        <a:t>mahdollisuus vaikuttaa työvuorosuunnitteluun</a:t>
                      </a:r>
                      <a:endParaRPr sz="1100" b="0" i="0">
                        <a:solidFill>
                          <a:schemeClr val="tx1"/>
                        </a:solidFill>
                        <a:latin typeface="Source Sans Pro" panose="020B0503030403020204" pitchFamily="34" charset="0"/>
                      </a:endParaRPr>
                    </a:p>
                  </a:txBody>
                  <a:tcPr marL="72000"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435436"/>
                  </a:ext>
                </a:extLst>
              </a:tr>
              <a:tr h="0">
                <a:tc>
                  <a:txBody>
                    <a:bodyPr/>
                    <a:lstStyle/>
                    <a:p>
                      <a:pPr algn="r"/>
                      <a:r>
                        <a:rPr lang="fi-FI" sz="1100" b="0" i="0">
                          <a:solidFill>
                            <a:schemeClr val="tx1"/>
                          </a:solidFill>
                          <a:latin typeface="Source Sans Pro" panose="020B0503030403020204" pitchFamily="34" charset="0"/>
                        </a:rPr>
                        <a:t>2.</a:t>
                      </a:r>
                      <a:endParaRPr sz="1100" b="0" i="0">
                        <a:solidFill>
                          <a:schemeClr val="tx1"/>
                        </a:solidFill>
                        <a:latin typeface="Source Sans Pro" panose="020B0503030403020204" pitchFamily="34" charset="0"/>
                      </a:endParaRPr>
                    </a:p>
                  </a:txBody>
                  <a:tcPr marL="36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solidFill>
                            <a:schemeClr val="tx1"/>
                          </a:solidFill>
                          <a:latin typeface="Source Sans Pro" panose="020B0503030403020204" pitchFamily="34" charset="0"/>
                        </a:rPr>
                        <a:t>ilmapiiri</a:t>
                      </a:r>
                    </a:p>
                  </a:txBody>
                  <a:tcPr marL="72000" marR="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0789172"/>
                  </a:ext>
                </a:extLst>
              </a:tr>
              <a:tr h="0">
                <a:tc>
                  <a:txBody>
                    <a:bodyPr/>
                    <a:lstStyle/>
                    <a:p>
                      <a:pPr algn="r"/>
                      <a:r>
                        <a:rPr lang="fi-FI" sz="1100" b="0" i="0">
                          <a:solidFill>
                            <a:schemeClr val="tx1"/>
                          </a:solidFill>
                          <a:latin typeface="Source Sans Pro" panose="020B0503030403020204" pitchFamily="34" charset="0"/>
                        </a:rPr>
                        <a:t>3.</a:t>
                      </a:r>
                      <a:endParaRPr sz="1100" b="0" i="0">
                        <a:solidFill>
                          <a:schemeClr val="tx1"/>
                        </a:solidFill>
                        <a:latin typeface="Source Sans Pro" panose="020B0503030403020204" pitchFamily="34" charset="0"/>
                      </a:endParaRPr>
                    </a:p>
                  </a:txBody>
                  <a:tcPr marL="36000" marR="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100" b="0" i="0">
                          <a:solidFill>
                            <a:schemeClr val="tx1"/>
                          </a:solidFill>
                          <a:latin typeface="Source Sans Pro" panose="020B0503030403020204" pitchFamily="34" charset="0"/>
                        </a:rPr>
                        <a:t>työntekijöiden kuuntelu</a:t>
                      </a:r>
                      <a:endParaRPr sz="1100" b="0" i="0">
                        <a:solidFill>
                          <a:schemeClr val="tx1"/>
                        </a:solidFill>
                        <a:latin typeface="Source Sans Pro" panose="020B0503030403020204" pitchFamily="34" charset="0"/>
                      </a:endParaRPr>
                    </a:p>
                  </a:txBody>
                  <a:tcPr marL="72000" marR="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500911"/>
                  </a:ext>
                </a:extLst>
              </a:tr>
            </a:tbl>
          </a:graphicData>
        </a:graphic>
      </p:graphicFrame>
      <p:sp>
        <p:nvSpPr>
          <p:cNvPr id="55" name="Suorakulmio 285">
            <a:extLst>
              <a:ext uri="{FF2B5EF4-FFF2-40B4-BE49-F238E27FC236}">
                <a16:creationId xmlns:a16="http://schemas.microsoft.com/office/drawing/2014/main" id="{62CCADB8-E8F0-4DF9-6DB2-846C314869CE}"/>
              </a:ext>
            </a:extLst>
          </p:cNvPr>
          <p:cNvSpPr/>
          <p:nvPr/>
        </p:nvSpPr>
        <p:spPr>
          <a:xfrm>
            <a:off x="2075163" y="1232253"/>
            <a:ext cx="1494844" cy="16258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56" name="Suorakulmainen kolmio 301">
            <a:extLst>
              <a:ext uri="{FF2B5EF4-FFF2-40B4-BE49-F238E27FC236}">
                <a16:creationId xmlns:a16="http://schemas.microsoft.com/office/drawing/2014/main" id="{CD27DA05-7B73-7A5D-1BD0-569D27D64097}"/>
              </a:ext>
            </a:extLst>
          </p:cNvPr>
          <p:cNvSpPr/>
          <p:nvPr/>
        </p:nvSpPr>
        <p:spPr>
          <a:xfrm rot="16200000">
            <a:off x="3218151" y="249542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Suorakulmio 302">
            <a:extLst>
              <a:ext uri="{FF2B5EF4-FFF2-40B4-BE49-F238E27FC236}">
                <a16:creationId xmlns:a16="http://schemas.microsoft.com/office/drawing/2014/main" id="{182B180C-8CAE-63F7-21F7-4B108B207983}"/>
              </a:ext>
            </a:extLst>
          </p:cNvPr>
          <p:cNvSpPr/>
          <p:nvPr/>
        </p:nvSpPr>
        <p:spPr>
          <a:xfrm>
            <a:off x="3737607" y="1232253"/>
            <a:ext cx="1494844" cy="16258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58" name="Suorakulmainen kolmio 318">
            <a:extLst>
              <a:ext uri="{FF2B5EF4-FFF2-40B4-BE49-F238E27FC236}">
                <a16:creationId xmlns:a16="http://schemas.microsoft.com/office/drawing/2014/main" id="{998AAFF4-E782-89BB-EBEA-FCDDECD44FCB}"/>
              </a:ext>
            </a:extLst>
          </p:cNvPr>
          <p:cNvSpPr/>
          <p:nvPr/>
        </p:nvSpPr>
        <p:spPr>
          <a:xfrm rot="16200000">
            <a:off x="4880595" y="249542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Suorakulmio 319">
            <a:extLst>
              <a:ext uri="{FF2B5EF4-FFF2-40B4-BE49-F238E27FC236}">
                <a16:creationId xmlns:a16="http://schemas.microsoft.com/office/drawing/2014/main" id="{3B64099E-84FD-7C9F-9C1C-014F10C0DAC2}"/>
              </a:ext>
            </a:extLst>
          </p:cNvPr>
          <p:cNvSpPr/>
          <p:nvPr/>
        </p:nvSpPr>
        <p:spPr>
          <a:xfrm>
            <a:off x="397542" y="3002891"/>
            <a:ext cx="1509759" cy="1604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60" name="Suorakulmainen kolmio 335">
            <a:extLst>
              <a:ext uri="{FF2B5EF4-FFF2-40B4-BE49-F238E27FC236}">
                <a16:creationId xmlns:a16="http://schemas.microsoft.com/office/drawing/2014/main" id="{F284746B-1983-B8D6-21A4-5D8E9436ED90}"/>
              </a:ext>
            </a:extLst>
          </p:cNvPr>
          <p:cNvSpPr/>
          <p:nvPr/>
        </p:nvSpPr>
        <p:spPr>
          <a:xfrm rot="16200000">
            <a:off x="1555445" y="424451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Suorakulmio 336">
            <a:extLst>
              <a:ext uri="{FF2B5EF4-FFF2-40B4-BE49-F238E27FC236}">
                <a16:creationId xmlns:a16="http://schemas.microsoft.com/office/drawing/2014/main" id="{5C6318AC-37A6-080C-D48C-794BCA9418B5}"/>
              </a:ext>
            </a:extLst>
          </p:cNvPr>
          <p:cNvSpPr/>
          <p:nvPr/>
        </p:nvSpPr>
        <p:spPr>
          <a:xfrm>
            <a:off x="2075163" y="3002891"/>
            <a:ext cx="1509759" cy="1604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62" name="Suorakulmainen kolmio 352">
            <a:extLst>
              <a:ext uri="{FF2B5EF4-FFF2-40B4-BE49-F238E27FC236}">
                <a16:creationId xmlns:a16="http://schemas.microsoft.com/office/drawing/2014/main" id="{CC68B491-22C9-6CC7-01C6-FD16EB18E47E}"/>
              </a:ext>
            </a:extLst>
          </p:cNvPr>
          <p:cNvSpPr/>
          <p:nvPr/>
        </p:nvSpPr>
        <p:spPr>
          <a:xfrm rot="16200000">
            <a:off x="3233066" y="424451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Suorakulmio 353">
            <a:extLst>
              <a:ext uri="{FF2B5EF4-FFF2-40B4-BE49-F238E27FC236}">
                <a16:creationId xmlns:a16="http://schemas.microsoft.com/office/drawing/2014/main" id="{1108E8C1-2582-1A99-5746-FE5AF5A81CEC}"/>
              </a:ext>
            </a:extLst>
          </p:cNvPr>
          <p:cNvSpPr/>
          <p:nvPr/>
        </p:nvSpPr>
        <p:spPr>
          <a:xfrm>
            <a:off x="3737607" y="3002891"/>
            <a:ext cx="1509759" cy="160429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grpSp>
        <p:nvGrpSpPr>
          <p:cNvPr id="64" name="Ryhmä 42">
            <a:extLst>
              <a:ext uri="{FF2B5EF4-FFF2-40B4-BE49-F238E27FC236}">
                <a16:creationId xmlns:a16="http://schemas.microsoft.com/office/drawing/2014/main" id="{AF9BE891-1F56-F5DE-56C2-5A3CC589CABD}"/>
              </a:ext>
            </a:extLst>
          </p:cNvPr>
          <p:cNvGrpSpPr/>
          <p:nvPr/>
        </p:nvGrpSpPr>
        <p:grpSpPr>
          <a:xfrm>
            <a:off x="497030" y="1487135"/>
            <a:ext cx="4725422" cy="3030147"/>
            <a:chOff x="497030" y="1538407"/>
            <a:chExt cx="4725422" cy="3030147"/>
          </a:xfrm>
        </p:grpSpPr>
        <p:sp>
          <p:nvSpPr>
            <p:cNvPr id="65" name="Tekstiruutu 16">
              <a:extLst>
                <a:ext uri="{FF2B5EF4-FFF2-40B4-BE49-F238E27FC236}">
                  <a16:creationId xmlns:a16="http://schemas.microsoft.com/office/drawing/2014/main" id="{5B443398-5BE4-6500-A46F-F942894BA1DE}"/>
                </a:ext>
              </a:extLst>
            </p:cNvPr>
            <p:cNvSpPr txBox="1"/>
            <p:nvPr/>
          </p:nvSpPr>
          <p:spPr>
            <a:xfrm>
              <a:off x="608998" y="1538407"/>
              <a:ext cx="1162800" cy="563231"/>
            </a:xfrm>
            <a:prstGeom prst="rect">
              <a:avLst/>
            </a:prstGeom>
            <a:noFill/>
          </p:spPr>
          <p:txBody>
            <a:bodyPr wrap="square" rtlCol="0">
              <a:spAutoFit/>
            </a:bodyPr>
            <a:lstStyle/>
            <a:p>
              <a:pPr algn="ctr">
                <a:lnSpc>
                  <a:spcPct val="80000"/>
                </a:lnSpc>
              </a:pPr>
              <a:r>
                <a:rPr lang="fi-FI" sz="3600" b="1">
                  <a:solidFill>
                    <a:schemeClr val="bg1"/>
                  </a:solidFill>
                  <a:latin typeface="Source Sans Pro" panose="020B0503030403020204" pitchFamily="34" charset="0"/>
                </a:rPr>
                <a:t>41</a:t>
              </a:r>
              <a:r>
                <a:rPr lang="fi-FI" sz="2200" b="1">
                  <a:solidFill>
                    <a:schemeClr val="bg1"/>
                  </a:solidFill>
                  <a:latin typeface="Source Sans Pro" panose="020B0503030403020204" pitchFamily="34" charset="0"/>
                </a:rPr>
                <a:t>%</a:t>
              </a:r>
              <a:endParaRPr lang="fi-FI" sz="2800" b="1">
                <a:solidFill>
                  <a:schemeClr val="bg1"/>
                </a:solidFill>
                <a:latin typeface="Source Sans Pro" panose="020B0503030403020204" pitchFamily="34" charset="0"/>
              </a:endParaRPr>
            </a:p>
          </p:txBody>
        </p:sp>
        <p:sp>
          <p:nvSpPr>
            <p:cNvPr id="66" name="Tekstiruutu 18">
              <a:extLst>
                <a:ext uri="{FF2B5EF4-FFF2-40B4-BE49-F238E27FC236}">
                  <a16:creationId xmlns:a16="http://schemas.microsoft.com/office/drawing/2014/main" id="{17F87751-D149-094B-7435-3FA9362696FD}"/>
                </a:ext>
              </a:extLst>
            </p:cNvPr>
            <p:cNvSpPr txBox="1"/>
            <p:nvPr/>
          </p:nvSpPr>
          <p:spPr>
            <a:xfrm>
              <a:off x="497030" y="2006866"/>
              <a:ext cx="1319090" cy="648704"/>
            </a:xfrm>
            <a:prstGeom prst="rect">
              <a:avLst/>
            </a:prstGeom>
            <a:noFill/>
          </p:spPr>
          <p:txBody>
            <a:bodyPr wrap="square" rtlCol="0">
              <a:spAutoFit/>
            </a:bodyPr>
            <a:lstStyle/>
            <a:p>
              <a:pPr algn="ctr">
                <a:lnSpc>
                  <a:spcPct val="80000"/>
                </a:lnSpc>
              </a:pPr>
              <a:r>
                <a:rPr lang="fi-FI" sz="900">
                  <a:solidFill>
                    <a:schemeClr val="bg1"/>
                  </a:solidFill>
                  <a:latin typeface="Source Sans Pro Semibold" panose="020B0503030403020204" pitchFamily="34" charset="0"/>
                </a:rPr>
                <a:t>Kokee paljon haasteita lähihoitajakoulutusta edellyttävien työpaikkojen täyttämisessä </a:t>
              </a:r>
              <a:endParaRPr lang="fi-FI" sz="900">
                <a:latin typeface="Source Sans Pro Semibold" panose="020B0503030403020204" pitchFamily="34" charset="0"/>
              </a:endParaRPr>
            </a:p>
          </p:txBody>
        </p:sp>
        <p:sp>
          <p:nvSpPr>
            <p:cNvPr id="67" name="Tekstiruutu 299">
              <a:extLst>
                <a:ext uri="{FF2B5EF4-FFF2-40B4-BE49-F238E27FC236}">
                  <a16:creationId xmlns:a16="http://schemas.microsoft.com/office/drawing/2014/main" id="{2899FD7D-6B99-6683-128E-7BD430EB8A42}"/>
                </a:ext>
              </a:extLst>
            </p:cNvPr>
            <p:cNvSpPr txBox="1"/>
            <p:nvPr/>
          </p:nvSpPr>
          <p:spPr>
            <a:xfrm>
              <a:off x="2286619" y="1538407"/>
              <a:ext cx="1162800" cy="563231"/>
            </a:xfrm>
            <a:prstGeom prst="rect">
              <a:avLst/>
            </a:prstGeom>
            <a:noFill/>
          </p:spPr>
          <p:txBody>
            <a:bodyPr wrap="square" rtlCol="0">
              <a:spAutoFit/>
            </a:bodyPr>
            <a:lstStyle/>
            <a:p>
              <a:pPr algn="ctr">
                <a:lnSpc>
                  <a:spcPct val="80000"/>
                </a:lnSpc>
              </a:pPr>
              <a:r>
                <a:rPr lang="fi-FI" sz="3600" b="1">
                  <a:solidFill>
                    <a:schemeClr val="bg1"/>
                  </a:solidFill>
                  <a:latin typeface="Source Sans Pro" panose="020B0503030403020204" pitchFamily="34" charset="0"/>
                </a:rPr>
                <a:t>21</a:t>
              </a:r>
              <a:r>
                <a:rPr lang="fi-FI" sz="2200" b="1">
                  <a:solidFill>
                    <a:schemeClr val="bg1"/>
                  </a:solidFill>
                  <a:latin typeface="Source Sans Pro" panose="020B0503030403020204" pitchFamily="34" charset="0"/>
                </a:rPr>
                <a:t>%</a:t>
              </a:r>
              <a:endParaRPr lang="fi-FI" sz="2800" b="1">
                <a:solidFill>
                  <a:schemeClr val="bg1"/>
                </a:solidFill>
                <a:latin typeface="Source Sans Pro" panose="020B0503030403020204" pitchFamily="34" charset="0"/>
              </a:endParaRPr>
            </a:p>
          </p:txBody>
        </p:sp>
        <p:sp>
          <p:nvSpPr>
            <p:cNvPr id="68" name="Tekstiruutu 300">
              <a:extLst>
                <a:ext uri="{FF2B5EF4-FFF2-40B4-BE49-F238E27FC236}">
                  <a16:creationId xmlns:a16="http://schemas.microsoft.com/office/drawing/2014/main" id="{54A21238-48A2-CA69-E76F-CDBFCC58BFC4}"/>
                </a:ext>
              </a:extLst>
            </p:cNvPr>
            <p:cNvSpPr txBox="1"/>
            <p:nvPr/>
          </p:nvSpPr>
          <p:spPr>
            <a:xfrm>
              <a:off x="2087943" y="2006866"/>
              <a:ext cx="1460340" cy="648704"/>
            </a:xfrm>
            <a:prstGeom prst="rect">
              <a:avLst/>
            </a:prstGeom>
            <a:noFill/>
          </p:spPr>
          <p:txBody>
            <a:bodyPr wrap="square" rtlCol="0">
              <a:spAutoFit/>
            </a:bodyPr>
            <a:lstStyle/>
            <a:p>
              <a:pPr algn="ctr">
                <a:lnSpc>
                  <a:spcPct val="80000"/>
                </a:lnSpc>
              </a:pPr>
              <a:r>
                <a:rPr lang="fi-FI" sz="900">
                  <a:solidFill>
                    <a:schemeClr val="bg1"/>
                  </a:solidFill>
                  <a:latin typeface="Source Sans Pro Semibold" panose="020B0503030403020204" pitchFamily="34" charset="0"/>
                </a:rPr>
                <a:t>Kokee paljon haasteita hoiva-avustajakoulutusta edellyttävien työpaikkojen täyttämisessä </a:t>
              </a:r>
              <a:endParaRPr lang="fi-FI" sz="900">
                <a:latin typeface="Source Sans Pro Semibold" panose="020B0503030403020204" pitchFamily="34" charset="0"/>
              </a:endParaRPr>
            </a:p>
          </p:txBody>
        </p:sp>
        <p:sp>
          <p:nvSpPr>
            <p:cNvPr id="69" name="Tekstiruutu 316">
              <a:extLst>
                <a:ext uri="{FF2B5EF4-FFF2-40B4-BE49-F238E27FC236}">
                  <a16:creationId xmlns:a16="http://schemas.microsoft.com/office/drawing/2014/main" id="{DE64D983-981E-D8B6-54A6-491907E58C80}"/>
                </a:ext>
              </a:extLst>
            </p:cNvPr>
            <p:cNvSpPr txBox="1"/>
            <p:nvPr/>
          </p:nvSpPr>
          <p:spPr>
            <a:xfrm>
              <a:off x="3949063" y="1538407"/>
              <a:ext cx="1162800" cy="563231"/>
            </a:xfrm>
            <a:prstGeom prst="rect">
              <a:avLst/>
            </a:prstGeom>
            <a:noFill/>
          </p:spPr>
          <p:txBody>
            <a:bodyPr wrap="square" rtlCol="0">
              <a:spAutoFit/>
            </a:bodyPr>
            <a:lstStyle/>
            <a:p>
              <a:pPr algn="ctr">
                <a:lnSpc>
                  <a:spcPct val="80000"/>
                </a:lnSpc>
              </a:pPr>
              <a:r>
                <a:rPr lang="fi-FI" sz="3600" b="1">
                  <a:solidFill>
                    <a:schemeClr val="bg1"/>
                  </a:solidFill>
                  <a:latin typeface="Source Sans Pro" panose="020B0503030403020204" pitchFamily="34" charset="0"/>
                </a:rPr>
                <a:t>76</a:t>
              </a:r>
              <a:r>
                <a:rPr lang="fi-FI" sz="2200" b="1">
                  <a:solidFill>
                    <a:schemeClr val="bg1"/>
                  </a:solidFill>
                  <a:latin typeface="Source Sans Pro" panose="020B0503030403020204" pitchFamily="34" charset="0"/>
                </a:rPr>
                <a:t>%</a:t>
              </a:r>
              <a:endParaRPr lang="fi-FI" sz="2800" b="1">
                <a:solidFill>
                  <a:schemeClr val="bg1"/>
                </a:solidFill>
                <a:latin typeface="Source Sans Pro" panose="020B0503030403020204" pitchFamily="34" charset="0"/>
              </a:endParaRPr>
            </a:p>
          </p:txBody>
        </p:sp>
        <p:sp>
          <p:nvSpPr>
            <p:cNvPr id="70" name="Tekstiruutu 317">
              <a:extLst>
                <a:ext uri="{FF2B5EF4-FFF2-40B4-BE49-F238E27FC236}">
                  <a16:creationId xmlns:a16="http://schemas.microsoft.com/office/drawing/2014/main" id="{654517A9-2E27-66C9-E4C8-89344511F09D}"/>
                </a:ext>
              </a:extLst>
            </p:cNvPr>
            <p:cNvSpPr txBox="1"/>
            <p:nvPr/>
          </p:nvSpPr>
          <p:spPr>
            <a:xfrm>
              <a:off x="3789345" y="2006866"/>
              <a:ext cx="1433107" cy="759503"/>
            </a:xfrm>
            <a:prstGeom prst="rect">
              <a:avLst/>
            </a:prstGeom>
            <a:noFill/>
          </p:spPr>
          <p:txBody>
            <a:bodyPr wrap="square" rtlCol="0">
              <a:spAutoFit/>
            </a:bodyPr>
            <a:lstStyle/>
            <a:p>
              <a:pPr algn="ctr">
                <a:lnSpc>
                  <a:spcPct val="80000"/>
                </a:lnSpc>
              </a:pPr>
              <a:r>
                <a:rPr lang="fi-FI" sz="900">
                  <a:solidFill>
                    <a:schemeClr val="bg1"/>
                  </a:solidFill>
                  <a:latin typeface="Source Sans Pro Semibold" panose="020B0503030403020204" pitchFamily="34" charset="0"/>
                </a:rPr>
                <a:t>Uskoo sotealan maineen vaikuttavan vahvasti lähihoitaja- tai hoiva-avustajakoulutuksen saaneiden veto- ja pitovoimaan</a:t>
              </a:r>
              <a:endParaRPr lang="fi-FI" sz="900">
                <a:latin typeface="Source Sans Pro Semibold" panose="020B0503030403020204" pitchFamily="34" charset="0"/>
              </a:endParaRPr>
            </a:p>
          </p:txBody>
        </p:sp>
        <p:sp>
          <p:nvSpPr>
            <p:cNvPr id="71" name="Tekstiruutu 333">
              <a:extLst>
                <a:ext uri="{FF2B5EF4-FFF2-40B4-BE49-F238E27FC236}">
                  <a16:creationId xmlns:a16="http://schemas.microsoft.com/office/drawing/2014/main" id="{FA27AF95-315F-C475-EAEF-1FF8143312BA}"/>
                </a:ext>
              </a:extLst>
            </p:cNvPr>
            <p:cNvSpPr txBox="1"/>
            <p:nvPr/>
          </p:nvSpPr>
          <p:spPr>
            <a:xfrm>
              <a:off x="623913" y="3287497"/>
              <a:ext cx="1162800" cy="563231"/>
            </a:xfrm>
            <a:prstGeom prst="rect">
              <a:avLst/>
            </a:prstGeom>
            <a:noFill/>
          </p:spPr>
          <p:txBody>
            <a:bodyPr wrap="square" rtlCol="0">
              <a:spAutoFit/>
            </a:bodyPr>
            <a:lstStyle/>
            <a:p>
              <a:pPr algn="ctr">
                <a:lnSpc>
                  <a:spcPct val="80000"/>
                </a:lnSpc>
              </a:pPr>
              <a:r>
                <a:rPr lang="fi-FI" sz="3600" b="1">
                  <a:solidFill>
                    <a:schemeClr val="bg1"/>
                  </a:solidFill>
                  <a:latin typeface="Source Sans Pro" panose="020B0503030403020204" pitchFamily="34" charset="0"/>
                </a:rPr>
                <a:t>75</a:t>
              </a:r>
              <a:r>
                <a:rPr lang="fi-FI" sz="2200" b="1">
                  <a:solidFill>
                    <a:schemeClr val="bg1"/>
                  </a:solidFill>
                  <a:latin typeface="Source Sans Pro" panose="020B0503030403020204" pitchFamily="34" charset="0"/>
                </a:rPr>
                <a:t>%</a:t>
              </a:r>
              <a:endParaRPr lang="fi-FI" sz="2800" b="1">
                <a:solidFill>
                  <a:schemeClr val="bg1"/>
                </a:solidFill>
                <a:latin typeface="Source Sans Pro" panose="020B0503030403020204" pitchFamily="34" charset="0"/>
              </a:endParaRPr>
            </a:p>
          </p:txBody>
        </p:sp>
        <p:sp>
          <p:nvSpPr>
            <p:cNvPr id="72" name="Tekstiruutu 334">
              <a:extLst>
                <a:ext uri="{FF2B5EF4-FFF2-40B4-BE49-F238E27FC236}">
                  <a16:creationId xmlns:a16="http://schemas.microsoft.com/office/drawing/2014/main" id="{DE9F7377-52EE-6B37-4354-5DCA96AA9CC2}"/>
                </a:ext>
              </a:extLst>
            </p:cNvPr>
            <p:cNvSpPr txBox="1"/>
            <p:nvPr/>
          </p:nvSpPr>
          <p:spPr>
            <a:xfrm>
              <a:off x="511945" y="3809051"/>
              <a:ext cx="1319090" cy="537904"/>
            </a:xfrm>
            <a:prstGeom prst="rect">
              <a:avLst/>
            </a:prstGeom>
            <a:noFill/>
          </p:spPr>
          <p:txBody>
            <a:bodyPr wrap="square" rtlCol="0">
              <a:spAutoFit/>
            </a:bodyPr>
            <a:lstStyle/>
            <a:p>
              <a:pPr algn="ctr">
                <a:lnSpc>
                  <a:spcPct val="80000"/>
                </a:lnSpc>
              </a:pPr>
              <a:r>
                <a:rPr lang="fi-FI" sz="900">
                  <a:solidFill>
                    <a:schemeClr val="bg1"/>
                  </a:solidFill>
                  <a:latin typeface="Source Sans Pro Semibold" panose="020B0503030403020204" pitchFamily="34" charset="0"/>
                </a:rPr>
                <a:t>Arvioi, että sotealalle hakeudutaan ensisijaisesti </a:t>
              </a:r>
              <a:r>
                <a:rPr lang="fi-FI" sz="900" i="1">
                  <a:solidFill>
                    <a:schemeClr val="bg1"/>
                  </a:solidFill>
                  <a:latin typeface="Source Sans Pro Semibold" panose="020B0503030403020204" pitchFamily="34" charset="0"/>
                </a:rPr>
                <a:t>varman työllistymisen </a:t>
              </a:r>
              <a:r>
                <a:rPr lang="fi-FI" sz="900">
                  <a:solidFill>
                    <a:schemeClr val="bg1"/>
                  </a:solidFill>
                  <a:latin typeface="Source Sans Pro Semibold" panose="020B0503030403020204" pitchFamily="34" charset="0"/>
                </a:rPr>
                <a:t>vuoksi</a:t>
              </a:r>
            </a:p>
          </p:txBody>
        </p:sp>
        <p:sp>
          <p:nvSpPr>
            <p:cNvPr id="73" name="Tekstiruutu 350">
              <a:extLst>
                <a:ext uri="{FF2B5EF4-FFF2-40B4-BE49-F238E27FC236}">
                  <a16:creationId xmlns:a16="http://schemas.microsoft.com/office/drawing/2014/main" id="{D805ED5D-94B4-0509-0DEC-D9B3D6FC4014}"/>
                </a:ext>
              </a:extLst>
            </p:cNvPr>
            <p:cNvSpPr txBox="1"/>
            <p:nvPr/>
          </p:nvSpPr>
          <p:spPr>
            <a:xfrm>
              <a:off x="2301534" y="3287497"/>
              <a:ext cx="1162800" cy="563231"/>
            </a:xfrm>
            <a:prstGeom prst="rect">
              <a:avLst/>
            </a:prstGeom>
            <a:noFill/>
          </p:spPr>
          <p:txBody>
            <a:bodyPr wrap="square" rtlCol="0">
              <a:spAutoFit/>
            </a:bodyPr>
            <a:lstStyle/>
            <a:p>
              <a:pPr algn="ctr">
                <a:lnSpc>
                  <a:spcPct val="80000"/>
                </a:lnSpc>
              </a:pPr>
              <a:r>
                <a:rPr lang="fi-FI" sz="3600" b="1">
                  <a:solidFill>
                    <a:schemeClr val="bg1"/>
                  </a:solidFill>
                  <a:latin typeface="Source Sans Pro" panose="020B0503030403020204" pitchFamily="34" charset="0"/>
                </a:rPr>
                <a:t>6</a:t>
              </a:r>
              <a:r>
                <a:rPr lang="fi-FI" sz="2200" b="1">
                  <a:solidFill>
                    <a:schemeClr val="bg1"/>
                  </a:solidFill>
                  <a:latin typeface="Source Sans Pro" panose="020B0503030403020204" pitchFamily="34" charset="0"/>
                </a:rPr>
                <a:t>%</a:t>
              </a:r>
              <a:endParaRPr lang="fi-FI" sz="2800" b="1">
                <a:solidFill>
                  <a:schemeClr val="bg1"/>
                </a:solidFill>
                <a:latin typeface="Source Sans Pro" panose="020B0503030403020204" pitchFamily="34" charset="0"/>
              </a:endParaRPr>
            </a:p>
          </p:txBody>
        </p:sp>
        <p:sp>
          <p:nvSpPr>
            <p:cNvPr id="74" name="Tekstiruutu 351">
              <a:extLst>
                <a:ext uri="{FF2B5EF4-FFF2-40B4-BE49-F238E27FC236}">
                  <a16:creationId xmlns:a16="http://schemas.microsoft.com/office/drawing/2014/main" id="{E7EC7702-251A-5D95-A1A4-DC53B13844F2}"/>
                </a:ext>
              </a:extLst>
            </p:cNvPr>
            <p:cNvSpPr txBox="1"/>
            <p:nvPr/>
          </p:nvSpPr>
          <p:spPr>
            <a:xfrm>
              <a:off x="2189566" y="3809051"/>
              <a:ext cx="1319090" cy="537904"/>
            </a:xfrm>
            <a:prstGeom prst="rect">
              <a:avLst/>
            </a:prstGeom>
            <a:noFill/>
          </p:spPr>
          <p:txBody>
            <a:bodyPr wrap="square" rtlCol="0">
              <a:spAutoFit/>
            </a:bodyPr>
            <a:lstStyle/>
            <a:p>
              <a:pPr algn="ctr">
                <a:lnSpc>
                  <a:spcPct val="80000"/>
                </a:lnSpc>
              </a:pPr>
              <a:r>
                <a:rPr lang="fi-FI" sz="900">
                  <a:solidFill>
                    <a:schemeClr val="bg1"/>
                  </a:solidFill>
                  <a:latin typeface="Source Sans Pro Semibold" panose="020B0503030403020204" pitchFamily="34" charset="0"/>
                </a:rPr>
                <a:t>Arvioi, että sotealalle hakeudutaan </a:t>
              </a:r>
              <a:r>
                <a:rPr lang="fi-FI" sz="900" i="1">
                  <a:solidFill>
                    <a:schemeClr val="bg1"/>
                  </a:solidFill>
                  <a:latin typeface="Source Sans Pro Semibold" panose="020B0503030403020204" pitchFamily="34" charset="0"/>
                </a:rPr>
                <a:t>työn positiivisten mielikuvien </a:t>
              </a:r>
              <a:r>
                <a:rPr lang="fi-FI" sz="900">
                  <a:solidFill>
                    <a:schemeClr val="bg1"/>
                  </a:solidFill>
                  <a:latin typeface="Source Sans Pro Semibold" panose="020B0503030403020204" pitchFamily="34" charset="0"/>
                </a:rPr>
                <a:t>vuoksi</a:t>
              </a:r>
            </a:p>
          </p:txBody>
        </p:sp>
        <p:sp>
          <p:nvSpPr>
            <p:cNvPr id="75" name="Tekstiruutu 367">
              <a:extLst>
                <a:ext uri="{FF2B5EF4-FFF2-40B4-BE49-F238E27FC236}">
                  <a16:creationId xmlns:a16="http://schemas.microsoft.com/office/drawing/2014/main" id="{4D0851BA-595B-204A-B35A-7C3544B548B1}"/>
                </a:ext>
              </a:extLst>
            </p:cNvPr>
            <p:cNvSpPr txBox="1"/>
            <p:nvPr/>
          </p:nvSpPr>
          <p:spPr>
            <a:xfrm>
              <a:off x="3963978" y="3287497"/>
              <a:ext cx="1162800" cy="563231"/>
            </a:xfrm>
            <a:prstGeom prst="rect">
              <a:avLst/>
            </a:prstGeom>
            <a:noFill/>
          </p:spPr>
          <p:txBody>
            <a:bodyPr wrap="square" rtlCol="0">
              <a:spAutoFit/>
            </a:bodyPr>
            <a:lstStyle/>
            <a:p>
              <a:pPr algn="ctr">
                <a:lnSpc>
                  <a:spcPct val="80000"/>
                </a:lnSpc>
              </a:pPr>
              <a:r>
                <a:rPr lang="fi-FI" sz="3600" b="1">
                  <a:solidFill>
                    <a:schemeClr val="bg1"/>
                  </a:solidFill>
                  <a:latin typeface="Source Sans Pro" panose="020B0503030403020204" pitchFamily="34" charset="0"/>
                </a:rPr>
                <a:t>63</a:t>
              </a:r>
              <a:r>
                <a:rPr lang="fi-FI" sz="2200" b="1">
                  <a:solidFill>
                    <a:schemeClr val="bg1"/>
                  </a:solidFill>
                  <a:latin typeface="Source Sans Pro" panose="020B0503030403020204" pitchFamily="34" charset="0"/>
                </a:rPr>
                <a:t>%</a:t>
              </a:r>
              <a:endParaRPr lang="fi-FI" sz="2800" b="1">
                <a:solidFill>
                  <a:schemeClr val="bg1"/>
                </a:solidFill>
                <a:latin typeface="Source Sans Pro" panose="020B0503030403020204" pitchFamily="34" charset="0"/>
              </a:endParaRPr>
            </a:p>
          </p:txBody>
        </p:sp>
        <p:sp>
          <p:nvSpPr>
            <p:cNvPr id="76" name="Tekstiruutu 368">
              <a:extLst>
                <a:ext uri="{FF2B5EF4-FFF2-40B4-BE49-F238E27FC236}">
                  <a16:creationId xmlns:a16="http://schemas.microsoft.com/office/drawing/2014/main" id="{487977E4-4248-9549-28D1-30C184BF9E9F}"/>
                </a:ext>
              </a:extLst>
            </p:cNvPr>
            <p:cNvSpPr txBox="1"/>
            <p:nvPr/>
          </p:nvSpPr>
          <p:spPr>
            <a:xfrm>
              <a:off x="3852010" y="3809051"/>
              <a:ext cx="1319090" cy="759503"/>
            </a:xfrm>
            <a:prstGeom prst="rect">
              <a:avLst/>
            </a:prstGeom>
            <a:noFill/>
          </p:spPr>
          <p:txBody>
            <a:bodyPr wrap="square" rtlCol="0">
              <a:spAutoFit/>
            </a:bodyPr>
            <a:lstStyle/>
            <a:p>
              <a:pPr algn="ctr">
                <a:lnSpc>
                  <a:spcPct val="80000"/>
                </a:lnSpc>
              </a:pPr>
              <a:r>
                <a:rPr lang="fi-FI" sz="900">
                  <a:solidFill>
                    <a:schemeClr val="bg1"/>
                  </a:solidFill>
                  <a:latin typeface="Source Sans Pro Semibold" panose="020B0503030403020204" pitchFamily="34" charset="0"/>
                </a:rPr>
                <a:t>Arvioi, että työpaikalla kannustetaan hoiva- avustajakoulutuksen saaneita kouluttautumaan lähihoitajiksi</a:t>
              </a:r>
              <a:endParaRPr lang="fi-FI" sz="900">
                <a:latin typeface="Source Sans Pro Semibold" panose="020B0503030403020204" pitchFamily="34" charset="0"/>
              </a:endParaRPr>
            </a:p>
          </p:txBody>
        </p:sp>
      </p:grpSp>
      <p:sp>
        <p:nvSpPr>
          <p:cNvPr id="77" name="Suorakulmainen kolmio 369">
            <a:extLst>
              <a:ext uri="{FF2B5EF4-FFF2-40B4-BE49-F238E27FC236}">
                <a16:creationId xmlns:a16="http://schemas.microsoft.com/office/drawing/2014/main" id="{98286E3A-91BA-E3F9-9FE2-F0BEDB4E1E20}"/>
              </a:ext>
            </a:extLst>
          </p:cNvPr>
          <p:cNvSpPr/>
          <p:nvPr/>
        </p:nvSpPr>
        <p:spPr>
          <a:xfrm rot="16200000">
            <a:off x="4895510" y="4244515"/>
            <a:ext cx="386360" cy="38636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370">
            <a:extLst>
              <a:ext uri="{FF2B5EF4-FFF2-40B4-BE49-F238E27FC236}">
                <a16:creationId xmlns:a16="http://schemas.microsoft.com/office/drawing/2014/main" id="{BB9CEF16-311C-4925-B9FB-F6B9485594E0}"/>
              </a:ext>
            </a:extLst>
          </p:cNvPr>
          <p:cNvSpPr txBox="1"/>
          <p:nvPr/>
        </p:nvSpPr>
        <p:spPr>
          <a:xfrm>
            <a:off x="397542" y="2678471"/>
            <a:ext cx="1557400" cy="200055"/>
          </a:xfrm>
          <a:prstGeom prst="rect">
            <a:avLst/>
          </a:prstGeom>
          <a:noFill/>
        </p:spPr>
        <p:txBody>
          <a:bodyPr wrap="square" lIns="91440" tIns="45720" rIns="91440" bIns="45720" rtlCol="0" anchor="b">
            <a:spAutoFit/>
          </a:bodyPr>
          <a:lstStyle/>
          <a:p>
            <a:r>
              <a:rPr lang="fi-FI" sz="700">
                <a:solidFill>
                  <a:schemeClr val="bg1"/>
                </a:solidFill>
              </a:rPr>
              <a:t>arviot 4-5, asteikolla 1-5</a:t>
            </a:r>
            <a:endParaRPr lang="fi-FI" sz="700">
              <a:solidFill>
                <a:schemeClr val="bg1"/>
              </a:solidFill>
              <a:ea typeface="Source Sans Pro"/>
            </a:endParaRPr>
          </a:p>
        </p:txBody>
      </p:sp>
      <p:sp>
        <p:nvSpPr>
          <p:cNvPr id="6" name="Tekstiruutu 370">
            <a:extLst>
              <a:ext uri="{FF2B5EF4-FFF2-40B4-BE49-F238E27FC236}">
                <a16:creationId xmlns:a16="http://schemas.microsoft.com/office/drawing/2014/main" id="{2996D6C6-D15F-DF69-23A3-1282F963DB3F}"/>
              </a:ext>
            </a:extLst>
          </p:cNvPr>
          <p:cNvSpPr txBox="1"/>
          <p:nvPr/>
        </p:nvSpPr>
        <p:spPr>
          <a:xfrm>
            <a:off x="2046284" y="2680827"/>
            <a:ext cx="1557400" cy="200055"/>
          </a:xfrm>
          <a:prstGeom prst="rect">
            <a:avLst/>
          </a:prstGeom>
          <a:noFill/>
        </p:spPr>
        <p:txBody>
          <a:bodyPr wrap="square" lIns="91440" tIns="45720" rIns="91440" bIns="45720" rtlCol="0" anchor="b">
            <a:spAutoFit/>
          </a:bodyPr>
          <a:lstStyle/>
          <a:p>
            <a:r>
              <a:rPr lang="fi-FI" sz="700">
                <a:solidFill>
                  <a:schemeClr val="bg1"/>
                </a:solidFill>
              </a:rPr>
              <a:t>arviot 4-5, asteikolla 1-5</a:t>
            </a:r>
            <a:endParaRPr lang="fi-FI" sz="700">
              <a:solidFill>
                <a:schemeClr val="bg1"/>
              </a:solidFill>
              <a:ea typeface="Source Sans Pro"/>
            </a:endParaRPr>
          </a:p>
        </p:txBody>
      </p:sp>
      <p:sp>
        <p:nvSpPr>
          <p:cNvPr id="10" name="Tekstiruutu 370">
            <a:extLst>
              <a:ext uri="{FF2B5EF4-FFF2-40B4-BE49-F238E27FC236}">
                <a16:creationId xmlns:a16="http://schemas.microsoft.com/office/drawing/2014/main" id="{2881C76A-A6F8-7ED7-3768-C4CA7AA67172}"/>
              </a:ext>
            </a:extLst>
          </p:cNvPr>
          <p:cNvSpPr txBox="1"/>
          <p:nvPr/>
        </p:nvSpPr>
        <p:spPr>
          <a:xfrm>
            <a:off x="3727198" y="2676822"/>
            <a:ext cx="1557400" cy="200055"/>
          </a:xfrm>
          <a:prstGeom prst="rect">
            <a:avLst/>
          </a:prstGeom>
          <a:noFill/>
        </p:spPr>
        <p:txBody>
          <a:bodyPr wrap="square" lIns="91440" tIns="45720" rIns="91440" bIns="45720" rtlCol="0" anchor="b">
            <a:spAutoFit/>
          </a:bodyPr>
          <a:lstStyle/>
          <a:p>
            <a:r>
              <a:rPr lang="fi-FI" sz="700">
                <a:solidFill>
                  <a:schemeClr val="bg1"/>
                </a:solidFill>
              </a:rPr>
              <a:t>arviot 4-5, asteikolla 1-5</a:t>
            </a:r>
            <a:endParaRPr lang="fi-FI" sz="700">
              <a:solidFill>
                <a:schemeClr val="bg1"/>
              </a:solidFill>
              <a:ea typeface="Source Sans Pro"/>
            </a:endParaRPr>
          </a:p>
        </p:txBody>
      </p:sp>
    </p:spTree>
    <p:extLst>
      <p:ext uri="{BB962C8B-B14F-4D97-AF65-F5344CB8AC3E}">
        <p14:creationId xmlns:p14="http://schemas.microsoft.com/office/powerpoint/2010/main" val="117865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A34CB-26B7-0440-A3A3-3F6C3A946BD8}"/>
              </a:ext>
            </a:extLst>
          </p:cNvPr>
          <p:cNvSpPr>
            <a:spLocks noGrp="1"/>
          </p:cNvSpPr>
          <p:nvPr>
            <p:ph type="title"/>
          </p:nvPr>
        </p:nvSpPr>
        <p:spPr/>
        <p:txBody>
          <a:bodyPr/>
          <a:lstStyle/>
          <a:p>
            <a:r>
              <a:rPr lang="fi-FI" sz="2000">
                <a:latin typeface="Source Sans Pro Semibold" panose="020B0603030403020204" pitchFamily="34" charset="0"/>
                <a:ea typeface="Source Sans Pro Semibold" panose="020B0603030403020204" pitchFamily="34" charset="0"/>
              </a:rPr>
              <a:t>Vastaajien taustatiedot</a:t>
            </a:r>
            <a:endParaRPr lang="fi-FI">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168449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b="1">
                <a:latin typeface="Source Sans Pro Semibold" panose="020B0603030403020204" pitchFamily="34" charset="0"/>
                <a:ea typeface="Source Sans Pro Semibold" panose="020B0603030403020204" pitchFamily="34" charset="0"/>
              </a:rPr>
              <a:t>Vastaajien taustatiedot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7</a:t>
            </a:fld>
            <a:endParaRPr lang="fi-FI"/>
          </a:p>
        </p:txBody>
      </p:sp>
      <p:pic>
        <p:nvPicPr>
          <p:cNvPr id="7" name="Picture 6">
            <a:extLst>
              <a:ext uri="{FF2B5EF4-FFF2-40B4-BE49-F238E27FC236}">
                <a16:creationId xmlns:a16="http://schemas.microsoft.com/office/drawing/2014/main" id="{08D0A146-5918-89D4-DABF-CEBC9DE61A5F}"/>
              </a:ext>
            </a:extLst>
          </p:cNvPr>
          <p:cNvPicPr>
            <a:picLocks noChangeAspect="1"/>
          </p:cNvPicPr>
          <p:nvPr/>
        </p:nvPicPr>
        <p:blipFill>
          <a:blip r:embed="rId2"/>
          <a:stretch>
            <a:fillRect/>
          </a:stretch>
        </p:blipFill>
        <p:spPr>
          <a:xfrm>
            <a:off x="354330" y="1541264"/>
            <a:ext cx="4207563" cy="2593130"/>
          </a:xfrm>
          <a:prstGeom prst="rect">
            <a:avLst/>
          </a:prstGeom>
        </p:spPr>
      </p:pic>
      <p:pic>
        <p:nvPicPr>
          <p:cNvPr id="9" name="Picture 8">
            <a:extLst>
              <a:ext uri="{FF2B5EF4-FFF2-40B4-BE49-F238E27FC236}">
                <a16:creationId xmlns:a16="http://schemas.microsoft.com/office/drawing/2014/main" id="{DB123332-84C8-FBA4-30C0-D401422F8C51}"/>
              </a:ext>
            </a:extLst>
          </p:cNvPr>
          <p:cNvPicPr>
            <a:picLocks noChangeAspect="1"/>
          </p:cNvPicPr>
          <p:nvPr/>
        </p:nvPicPr>
        <p:blipFill>
          <a:blip r:embed="rId3"/>
          <a:stretch>
            <a:fillRect/>
          </a:stretch>
        </p:blipFill>
        <p:spPr>
          <a:xfrm>
            <a:off x="4572000" y="1268016"/>
            <a:ext cx="3758702" cy="1471459"/>
          </a:xfrm>
          <a:prstGeom prst="rect">
            <a:avLst/>
          </a:prstGeom>
        </p:spPr>
      </p:pic>
      <p:pic>
        <p:nvPicPr>
          <p:cNvPr id="11" name="Picture 10">
            <a:extLst>
              <a:ext uri="{FF2B5EF4-FFF2-40B4-BE49-F238E27FC236}">
                <a16:creationId xmlns:a16="http://schemas.microsoft.com/office/drawing/2014/main" id="{AD8CECC1-2677-2BBA-3F50-4543CA83CB1C}"/>
              </a:ext>
            </a:extLst>
          </p:cNvPr>
          <p:cNvPicPr>
            <a:picLocks noChangeAspect="1"/>
          </p:cNvPicPr>
          <p:nvPr/>
        </p:nvPicPr>
        <p:blipFill>
          <a:blip r:embed="rId4"/>
          <a:stretch>
            <a:fillRect/>
          </a:stretch>
        </p:blipFill>
        <p:spPr>
          <a:xfrm>
            <a:off x="4561893" y="2906458"/>
            <a:ext cx="3758702" cy="1387140"/>
          </a:xfrm>
          <a:prstGeom prst="rect">
            <a:avLst/>
          </a:prstGeom>
        </p:spPr>
      </p:pic>
    </p:spTree>
    <p:extLst>
      <p:ext uri="{BB962C8B-B14F-4D97-AF65-F5344CB8AC3E}">
        <p14:creationId xmlns:p14="http://schemas.microsoft.com/office/powerpoint/2010/main" val="10668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b="1">
                <a:latin typeface="Source Sans Pro Semibold" panose="020B0603030403020204" pitchFamily="34" charset="0"/>
                <a:ea typeface="Source Sans Pro Semibold" panose="020B0603030403020204" pitchFamily="34" charset="0"/>
              </a:rPr>
              <a:t>Vastaajien taustatiedot</a:t>
            </a:r>
          </a:p>
        </p:txBody>
      </p:sp>
      <p:sp>
        <p:nvSpPr>
          <p:cNvPr id="4" name="Dian numeron paikkamerkki 3">
            <a:extLst>
              <a:ext uri="{FF2B5EF4-FFF2-40B4-BE49-F238E27FC236}">
                <a16:creationId xmlns:a16="http://schemas.microsoft.com/office/drawing/2014/main" id="{C66275E6-A90A-3C47-8833-FB9DB1BFC82B}"/>
              </a:ext>
            </a:extLst>
          </p:cNvPr>
          <p:cNvSpPr>
            <a:spLocks noGrp="1"/>
          </p:cNvSpPr>
          <p:nvPr>
            <p:ph type="sldNum" sz="quarter" idx="4"/>
          </p:nvPr>
        </p:nvSpPr>
        <p:spPr/>
        <p:txBody>
          <a:bodyPr/>
          <a:lstStyle/>
          <a:p>
            <a:fld id="{8D6C8D1F-3066-F545-9C8E-50A640D5C1D2}" type="slidenum">
              <a:rPr lang="fi-FI" smtClean="0"/>
              <a:pPr/>
              <a:t>8</a:t>
            </a:fld>
            <a:endParaRPr lang="fi-FI"/>
          </a:p>
        </p:txBody>
      </p:sp>
      <p:pic>
        <p:nvPicPr>
          <p:cNvPr id="5" name="Picture 4">
            <a:extLst>
              <a:ext uri="{FF2B5EF4-FFF2-40B4-BE49-F238E27FC236}">
                <a16:creationId xmlns:a16="http://schemas.microsoft.com/office/drawing/2014/main" id="{ECBEC8AD-0443-A941-BDC1-DA467DB16DC0}"/>
              </a:ext>
            </a:extLst>
          </p:cNvPr>
          <p:cNvPicPr>
            <a:picLocks noChangeAspect="1"/>
          </p:cNvPicPr>
          <p:nvPr/>
        </p:nvPicPr>
        <p:blipFill>
          <a:blip r:embed="rId2"/>
          <a:stretch>
            <a:fillRect/>
          </a:stretch>
        </p:blipFill>
        <p:spPr>
          <a:xfrm>
            <a:off x="354330" y="1268016"/>
            <a:ext cx="3556297" cy="2922984"/>
          </a:xfrm>
          <a:prstGeom prst="rect">
            <a:avLst/>
          </a:prstGeom>
        </p:spPr>
      </p:pic>
      <p:pic>
        <p:nvPicPr>
          <p:cNvPr id="8" name="Picture 7">
            <a:extLst>
              <a:ext uri="{FF2B5EF4-FFF2-40B4-BE49-F238E27FC236}">
                <a16:creationId xmlns:a16="http://schemas.microsoft.com/office/drawing/2014/main" id="{50B95D99-B160-AEE2-1ABA-8B1EA76AAAF1}"/>
              </a:ext>
            </a:extLst>
          </p:cNvPr>
          <p:cNvPicPr>
            <a:picLocks noChangeAspect="1"/>
          </p:cNvPicPr>
          <p:nvPr/>
        </p:nvPicPr>
        <p:blipFill>
          <a:blip r:embed="rId3"/>
          <a:stretch>
            <a:fillRect/>
          </a:stretch>
        </p:blipFill>
        <p:spPr>
          <a:xfrm>
            <a:off x="4297680" y="1268016"/>
            <a:ext cx="3556297" cy="2922984"/>
          </a:xfrm>
          <a:prstGeom prst="rect">
            <a:avLst/>
          </a:prstGeom>
        </p:spPr>
      </p:pic>
      <p:sp>
        <p:nvSpPr>
          <p:cNvPr id="3" name="TextBox 9">
            <a:extLst>
              <a:ext uri="{FF2B5EF4-FFF2-40B4-BE49-F238E27FC236}">
                <a16:creationId xmlns:a16="http://schemas.microsoft.com/office/drawing/2014/main" id="{70810766-DA79-841C-074F-5E12C08EBA2D}"/>
              </a:ext>
            </a:extLst>
          </p:cNvPr>
          <p:cNvSpPr txBox="1"/>
          <p:nvPr/>
        </p:nvSpPr>
        <p:spPr>
          <a:xfrm>
            <a:off x="861514" y="4120932"/>
            <a:ext cx="2331003" cy="553998"/>
          </a:xfrm>
          <a:prstGeom prst="rect">
            <a:avLst/>
          </a:prstGeom>
          <a:solidFill>
            <a:schemeClr val="bg1"/>
          </a:solidFill>
          <a:ln>
            <a:solidFill>
              <a:schemeClr val="tx1"/>
            </a:solidFill>
          </a:ln>
        </p:spPr>
        <p:txBody>
          <a:bodyPr wrap="square" rtlCol="0">
            <a:spAutoFit/>
          </a:bodyPr>
          <a:lstStyle/>
          <a:p>
            <a:r>
              <a:rPr lang="fi-FI" sz="1000"/>
              <a:t>Jatkossa raportissa olevat alueen mukaiset vertailut on muodostettu tämän kysymyksen mukaan. </a:t>
            </a:r>
          </a:p>
        </p:txBody>
      </p:sp>
    </p:spTree>
    <p:extLst>
      <p:ext uri="{BB962C8B-B14F-4D97-AF65-F5344CB8AC3E}">
        <p14:creationId xmlns:p14="http://schemas.microsoft.com/office/powerpoint/2010/main" val="289525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A34CB-26B7-0440-A3A3-3F6C3A946BD8}"/>
              </a:ext>
            </a:extLst>
          </p:cNvPr>
          <p:cNvSpPr>
            <a:spLocks noGrp="1"/>
          </p:cNvSpPr>
          <p:nvPr>
            <p:ph type="title"/>
          </p:nvPr>
        </p:nvSpPr>
        <p:spPr/>
        <p:txBody>
          <a:bodyPr/>
          <a:lstStyle/>
          <a:p>
            <a:r>
              <a:rPr lang="fi-FI" sz="2000">
                <a:latin typeface="Source Sans Pro Semibold" panose="020B0603030403020204" pitchFamily="34" charset="0"/>
                <a:ea typeface="Source Sans Pro Semibold" panose="020B0603030403020204" pitchFamily="34" charset="0"/>
              </a:rPr>
              <a:t>Tutkimustulokset</a:t>
            </a:r>
            <a:endParaRPr lang="fi-FI">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2250728435"/>
      </p:ext>
    </p:extLst>
  </p:cSld>
  <p:clrMapOvr>
    <a:masterClrMapping/>
  </p:clrMapOvr>
</p:sld>
</file>

<file path=ppt/theme/theme1.xml><?xml version="1.0" encoding="utf-8"?>
<a:theme xmlns:a="http://schemas.openxmlformats.org/drawingml/2006/main" name="Office-teema">
  <a:themeElements>
    <a:clrScheme name="Innolink2022 4">
      <a:dk1>
        <a:srgbClr val="2C1A46"/>
      </a:dk1>
      <a:lt1>
        <a:srgbClr val="FFFFFF"/>
      </a:lt1>
      <a:dk2>
        <a:srgbClr val="95A3C5"/>
      </a:dk2>
      <a:lt2>
        <a:srgbClr val="CDEAE3"/>
      </a:lt2>
      <a:accent1>
        <a:srgbClr val="4F2F80"/>
      </a:accent1>
      <a:accent2>
        <a:srgbClr val="8DCFB6"/>
      </a:accent2>
      <a:accent3>
        <a:srgbClr val="74BAD0"/>
      </a:accent3>
      <a:accent4>
        <a:srgbClr val="EE7766"/>
      </a:accent4>
      <a:accent5>
        <a:srgbClr val="95A3C5"/>
      </a:accent5>
      <a:accent6>
        <a:srgbClr val="E65C8D"/>
      </a:accent6>
      <a:hlink>
        <a:srgbClr val="4F2F80"/>
      </a:hlink>
      <a:folHlink>
        <a:srgbClr val="95A3C5"/>
      </a:folHlink>
    </a:clrScheme>
    <a:fontScheme name="2022">
      <a:majorFont>
        <a:latin typeface="Source Sans Pro"/>
        <a:ea typeface=""/>
        <a:cs typeface=""/>
      </a:majorFont>
      <a:minorFont>
        <a:latin typeface="Source Sans Pro"/>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393e37-1ef1-4d40-8877-838dbc113ab4">
      <Terms xmlns="http://schemas.microsoft.com/office/infopath/2007/PartnerControls"/>
    </lcf76f155ced4ddcb4097134ff3c332f>
    <TaxCatchAll xmlns="eaa5d753-43ab-43f2-a0cf-6b38a74868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D461BD52C1C664CADC043A253EEF6D0" ma:contentTypeVersion="15" ma:contentTypeDescription="Luo uusi asiakirja." ma:contentTypeScope="" ma:versionID="a802c940938c857b92bd820b22db2359">
  <xsd:schema xmlns:xsd="http://www.w3.org/2001/XMLSchema" xmlns:xs="http://www.w3.org/2001/XMLSchema" xmlns:p="http://schemas.microsoft.com/office/2006/metadata/properties" xmlns:ns2="f8393e37-1ef1-4d40-8877-838dbc113ab4" xmlns:ns3="eaa5d753-43ab-43f2-a0cf-6b38a7486892" targetNamespace="http://schemas.microsoft.com/office/2006/metadata/properties" ma:root="true" ma:fieldsID="1c596e779c37ab4c153a292627596839" ns2:_="" ns3:_="">
    <xsd:import namespace="f8393e37-1ef1-4d40-8877-838dbc113ab4"/>
    <xsd:import namespace="eaa5d753-43ab-43f2-a0cf-6b38a74868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393e37-1ef1-4d40-8877-838dbc113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9eeb2b9a-c272-464c-8094-f116e40544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a5d753-43ab-43f2-a0cf-6b38a7486892"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de8fc2dc-93cb-486c-86f4-b206e783ff28}" ma:internalName="TaxCatchAll" ma:showField="CatchAllData" ma:web="eaa5d753-43ab-43f2-a0cf-6b38a7486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FACEE-2E12-414C-AA76-17A20B4022EA}">
  <ds:schemaRefs>
    <ds:schemaRef ds:uri="http://www.w3.org/XML/1998/namespace"/>
    <ds:schemaRef ds:uri="http://schemas.microsoft.com/office/2006/documentManagement/types"/>
    <ds:schemaRef ds:uri="http://schemas.microsoft.com/office/2006/metadata/properties"/>
    <ds:schemaRef ds:uri="http://purl.org/dc/dcmitype/"/>
    <ds:schemaRef ds:uri="eaa5d753-43ab-43f2-a0cf-6b38a7486892"/>
    <ds:schemaRef ds:uri="http://purl.org/dc/elements/1.1/"/>
    <ds:schemaRef ds:uri="http://schemas.openxmlformats.org/package/2006/metadata/core-properties"/>
    <ds:schemaRef ds:uri="http://schemas.microsoft.com/office/infopath/2007/PartnerControls"/>
    <ds:schemaRef ds:uri="f8393e37-1ef1-4d40-8877-838dbc113ab4"/>
    <ds:schemaRef ds:uri="http://purl.org/dc/terms/"/>
  </ds:schemaRefs>
</ds:datastoreItem>
</file>

<file path=customXml/itemProps2.xml><?xml version="1.0" encoding="utf-8"?>
<ds:datastoreItem xmlns:ds="http://schemas.openxmlformats.org/officeDocument/2006/customXml" ds:itemID="{ECC1719A-DDB9-47DE-A7E3-D0A29BE7AC4D}">
  <ds:schemaRefs>
    <ds:schemaRef ds:uri="http://schemas.microsoft.com/sharepoint/v3/contenttype/forms"/>
  </ds:schemaRefs>
</ds:datastoreItem>
</file>

<file path=customXml/itemProps3.xml><?xml version="1.0" encoding="utf-8"?>
<ds:datastoreItem xmlns:ds="http://schemas.openxmlformats.org/officeDocument/2006/customXml" ds:itemID="{8E3B7609-C55C-499D-831F-3775A451C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393e37-1ef1-4d40-8877-838dbc113ab4"/>
    <ds:schemaRef ds:uri="eaa5d753-43ab-43f2-a0cf-6b38a7486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2676</Words>
  <Application>Microsoft Office PowerPoint</Application>
  <PresentationFormat>Näytössä katseltava esitys (16:9)</PresentationFormat>
  <Paragraphs>304</Paragraphs>
  <Slides>33</Slides>
  <Notes>8</Notes>
  <HiddenSlides>0</HiddenSlides>
  <MMClips>0</MMClips>
  <ScaleCrop>false</ScaleCrop>
  <HeadingPairs>
    <vt:vector size="8" baseType="variant">
      <vt:variant>
        <vt:lpstr>Käytetyt fontit</vt:lpstr>
      </vt:variant>
      <vt:variant>
        <vt:i4>8</vt:i4>
      </vt:variant>
      <vt:variant>
        <vt:lpstr>Teema</vt:lpstr>
      </vt:variant>
      <vt:variant>
        <vt:i4>1</vt:i4>
      </vt:variant>
      <vt:variant>
        <vt:lpstr>Upotetut OLE-palvelimet</vt:lpstr>
      </vt:variant>
      <vt:variant>
        <vt:i4>1</vt:i4>
      </vt:variant>
      <vt:variant>
        <vt:lpstr>Dian otsikot</vt:lpstr>
      </vt:variant>
      <vt:variant>
        <vt:i4>33</vt:i4>
      </vt:variant>
    </vt:vector>
  </HeadingPairs>
  <TitlesOfParts>
    <vt:vector size="43" baseType="lpstr">
      <vt:lpstr>Arial</vt:lpstr>
      <vt:lpstr>Calibri</vt:lpstr>
      <vt:lpstr>Source Sans Pro</vt:lpstr>
      <vt:lpstr>Source Sans Pro Light</vt:lpstr>
      <vt:lpstr>Source Sans Pro Semibold</vt:lpstr>
      <vt:lpstr>Source Sans Pro Semibold</vt:lpstr>
      <vt:lpstr>Tahoma</vt:lpstr>
      <vt:lpstr>Wingdings</vt:lpstr>
      <vt:lpstr>Office-teema</vt:lpstr>
      <vt:lpstr>Document</vt:lpstr>
      <vt:lpstr>Tutkimus sotealan organisaatioille 2023</vt:lpstr>
      <vt:lpstr>Sisällys</vt:lpstr>
      <vt:lpstr>Yleistä tutkimuksesta</vt:lpstr>
      <vt:lpstr>Avoimet palautteet</vt:lpstr>
      <vt:lpstr>PowerPoint-esitys</vt:lpstr>
      <vt:lpstr>Vastaajien taustatiedot</vt:lpstr>
      <vt:lpstr>Vastaajien taustatiedot</vt:lpstr>
      <vt:lpstr>Vastaajien taustatiedot</vt:lpstr>
      <vt:lpstr>Tutkimustulokset</vt:lpstr>
      <vt:lpstr>Sotealalle hakeudutaan ensisijaisesti varman työllistymisen vuoksi</vt:lpstr>
      <vt:lpstr>Lähihoitajakoulutusta edellyttävien työpaikkojen täyttämisessä koetaan usein haasteita</vt:lpstr>
      <vt:lpstr>Haasteiden kokemisen arviointi – vertailut</vt:lpstr>
      <vt:lpstr>Useimmiten työpaikoilla kannustetaan hoiva-avustajakoulutuksen saaneita kouluttautumaan lähihoitajiksi</vt:lpstr>
      <vt:lpstr>Hoiva-avustajakoulutuksen saaneiden kannustaminen kouluttautumaan lähihoitajiksi – vertailut </vt:lpstr>
      <vt:lpstr>Työvuorosuunnitteluun vaikuttamisen ja ilmapiirin osalta tehty eniten kehitystoimia sitouttamisen parantamiseksi</vt:lpstr>
      <vt:lpstr>Kerro konkreettisia esimerkkejä toimista, joita olette tehneet.</vt:lpstr>
      <vt:lpstr>Kerro konkreettisia esimerkkejä toimista, joita olette tehneet.</vt:lpstr>
      <vt:lpstr>Sotealan maineella koetaan olevan vahva vaikutus työntekijöiden veto- ja pitovoimaan</vt:lpstr>
      <vt:lpstr>Otteita maineen merkittävyyden arvion perusteluista</vt:lpstr>
      <vt:lpstr>Oppilaitosten toiminnan arviointi</vt:lpstr>
      <vt:lpstr>Oppilaitosten toiminnan arviointi</vt:lpstr>
      <vt:lpstr>Oppilaitosten toiminnan arviointi – toimialan mukaan</vt:lpstr>
      <vt:lpstr>Oppilaitosten toiminnan arviointi – organisaation muodon mukaan</vt:lpstr>
      <vt:lpstr>Oppilaitosten toiminnan arviointi – alueen mukaan</vt:lpstr>
      <vt:lpstr>Avoin palaute</vt:lpstr>
      <vt:lpstr>Minkä yksittäisen teon tai muutoksen olette kokenut työpaikallanne merkittävimmäksi sitoutumista parantavaksi asiaksi?</vt:lpstr>
      <vt:lpstr>Entä mitkä asiat eniten heikentävät työssä viihtyvyyttä?</vt:lpstr>
      <vt:lpstr>Haluatko vielä sanoa jotain lähihoitaja- tai hoiva-avustajakoulutuksen saaneiden työntekijöiden sitouttamiseen liittyen, joka ei aiemmin ole tullut esille? Voit myös jättää yleistä palautetta kyselystä (otteita)</vt:lpstr>
      <vt:lpstr>Yhteenveto ja suositukset</vt:lpstr>
      <vt:lpstr>Yhteenveto</vt:lpstr>
      <vt:lpstr>Johtopäätökset </vt:lpstr>
      <vt:lpstr>Johtopäätökset </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InnolinkResearch@innolink.fi</dc:creator>
  <cp:lastModifiedBy>Anne Sinivuori</cp:lastModifiedBy>
  <cp:revision>2</cp:revision>
  <dcterms:created xsi:type="dcterms:W3CDTF">2022-02-22T07:12:01Z</dcterms:created>
  <dcterms:modified xsi:type="dcterms:W3CDTF">2025-01-22T12:44:35Z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0x0101009D461BD52C1C664CADC043A253EEF6D0</vt:lpwstr>
  </property>
  <property fmtid="{D5CDD505-2E9C-101B-9397-08002B2CF9AE}" pid="3" name="MediaServiceImageTags">
    <vt:lpwstr/>
  </property>
</Properties>
</file>