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4"/>
    <p:sldMasterId id="2147483762" r:id="rId5"/>
    <p:sldMasterId id="2147483793" r:id="rId6"/>
    <p:sldMasterId id="2147483689" r:id="rId7"/>
    <p:sldMasterId id="2147483765" r:id="rId8"/>
  </p:sldMasterIdLst>
  <p:notesMasterIdLst>
    <p:notesMasterId r:id="rId15"/>
  </p:notesMasterIdLst>
  <p:sldIdLst>
    <p:sldId id="256" r:id="rId9"/>
    <p:sldId id="342" r:id="rId10"/>
    <p:sldId id="344" r:id="rId11"/>
    <p:sldId id="345" r:id="rId12"/>
    <p:sldId id="347" r:id="rId13"/>
    <p:sldId id="348" r:id="rId14"/>
  </p:sldIdLst>
  <p:sldSz cx="9144000" cy="6858000" type="screen4x3"/>
  <p:notesSz cx="6742113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FF66"/>
    <a:srgbClr val="FFFF00"/>
    <a:srgbClr val="FF9933"/>
    <a:srgbClr val="FFD653"/>
    <a:srgbClr val="CC00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Vaalea tyyli 2 - Korostu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7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4920" tIns="47460" rIns="94920" bIns="4746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4920" tIns="47460" rIns="94920" bIns="47460" rtlCol="0"/>
          <a:lstStyle>
            <a:lvl1pPr algn="r">
              <a:defRPr sz="1200"/>
            </a:lvl1pPr>
          </a:lstStyle>
          <a:p>
            <a:fld id="{638CC19F-EC30-4095-BFA0-62192AC94DA7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0" tIns="47460" rIns="94920" bIns="4746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4920" tIns="47460" rIns="94920" bIns="4746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21582" cy="495347"/>
          </a:xfrm>
          <a:prstGeom prst="rect">
            <a:avLst/>
          </a:prstGeom>
        </p:spPr>
        <p:txBody>
          <a:bodyPr vert="horz" lIns="94920" tIns="47460" rIns="94920" bIns="4746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</p:spPr>
        <p:txBody>
          <a:bodyPr vert="horz" lIns="94920" tIns="47460" rIns="94920" bIns="47460" rtlCol="0" anchor="b"/>
          <a:lstStyle>
            <a:lvl1pPr algn="r">
              <a:defRPr sz="1200"/>
            </a:lvl1pPr>
          </a:lstStyle>
          <a:p>
            <a:fld id="{A9533D4E-A446-4DA5-8CC3-A96B8DDE9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2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33D4E-A446-4DA5-8CC3-A96B8DDE93C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47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606724" y="5225970"/>
            <a:ext cx="4195822" cy="824696"/>
          </a:xfrm>
          <a:noFill/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0" name="Suorakulmio 9"/>
          <p:cNvSpPr/>
          <p:nvPr/>
        </p:nvSpPr>
        <p:spPr>
          <a:xfrm>
            <a:off x="4606724" y="2939970"/>
            <a:ext cx="4195822" cy="20255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cap="all" baseline="0">
              <a:solidFill>
                <a:schemeClr val="tx1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3F208A-1296-4FCE-B401-C6E82D8E0C23}" type="datetime1">
              <a:rPr lang="fi-FI" smtClean="0"/>
              <a:t>17.12.2019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/>
              <a:t>Tekijä: plt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4785508" y="3213267"/>
            <a:ext cx="3729842" cy="1520657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TÄHÄN OTSIKKO</a:t>
            </a: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88" y="183481"/>
            <a:ext cx="1688452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8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ja pysty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4705350" y="868082"/>
            <a:ext cx="4438650" cy="572948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tähän haluamasi kuva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5"/>
          </p:nvPr>
        </p:nvSpPr>
        <p:spPr>
          <a:xfrm>
            <a:off x="460576" y="2372399"/>
            <a:ext cx="3978074" cy="40052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0576" y="868082"/>
            <a:ext cx="3978074" cy="1328400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0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 tähän</a:t>
            </a:r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714B32-DD0A-4B74-BC31-E5F52A64958C}" type="datetime1">
              <a:rPr lang="fi-FI" smtClean="0"/>
              <a:t>17.12.2019</a:t>
            </a:fld>
            <a:endParaRPr lang="fi-FI"/>
          </a:p>
        </p:txBody>
      </p:sp>
      <p:sp>
        <p:nvSpPr>
          <p:cNvPr id="18" name="Alatunnisteen paikkamerkki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plt</a:t>
            </a:r>
          </a:p>
        </p:txBody>
      </p:sp>
      <p:sp>
        <p:nvSpPr>
          <p:cNvPr id="19" name="Dian numeron paikkamerkki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595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72400"/>
            <a:ext cx="3886200" cy="40110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72400"/>
            <a:ext cx="3886200" cy="40110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71A9-1C0E-405C-A65A-E28D4FB3C257}" type="datetime1">
              <a:rPr lang="fi-FI" smtClean="0"/>
              <a:t>17.12.2019</a:t>
            </a:fld>
            <a:endParaRPr lang="fi-FI"/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plt</a:t>
            </a:r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52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väliotsikot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928395"/>
            <a:ext cx="3886200" cy="34781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928395"/>
            <a:ext cx="3886200" cy="34781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2811-6C4B-411B-BB46-F39F4298DCAA}" type="datetime1">
              <a:rPr lang="fi-FI" smtClean="0"/>
              <a:t>17.12.2019</a:t>
            </a:fld>
            <a:endParaRPr lang="fi-FI"/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plt</a:t>
            </a:r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291939"/>
            <a:ext cx="3886200" cy="538162"/>
          </a:xfrm>
        </p:spPr>
        <p:txBody>
          <a:bodyPr anchor="ctr" anchorCtr="0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/>
              <a:t>Tähän väliotsikko</a:t>
            </a:r>
          </a:p>
        </p:txBody>
      </p:sp>
      <p:sp>
        <p:nvSpPr>
          <p:cNvPr id="17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2291939"/>
            <a:ext cx="3886200" cy="538162"/>
          </a:xfrm>
        </p:spPr>
        <p:txBody>
          <a:bodyPr anchor="ctr" anchorCtr="0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/>
              <a:t>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1824001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sisältöalu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76CDD9-F928-4A6E-9CB8-70A47385FD20}" type="datetime1">
              <a:rPr lang="fi-FI" smtClean="0"/>
              <a:t>17.12.2019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plt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72400"/>
            <a:ext cx="3886200" cy="40515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3"/>
          </p:nvPr>
        </p:nvSpPr>
        <p:spPr>
          <a:xfrm>
            <a:off x="4664075" y="2371725"/>
            <a:ext cx="3851275" cy="2355850"/>
          </a:xfrm>
          <a:solidFill>
            <a:schemeClr val="accent5"/>
          </a:solidFill>
        </p:spPr>
        <p:txBody>
          <a:bodyPr lIns="180000" tIns="180000" rIns="180000" bIns="180000"/>
          <a:lstStyle>
            <a:lvl1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Sisällön paikkamerkki 11"/>
          <p:cNvSpPr>
            <a:spLocks noGrp="1"/>
          </p:cNvSpPr>
          <p:nvPr>
            <p:ph sz="quarter" idx="14"/>
          </p:nvPr>
        </p:nvSpPr>
        <p:spPr>
          <a:xfrm>
            <a:off x="4664075" y="4826000"/>
            <a:ext cx="3851275" cy="15986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47813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4785508" y="3213267"/>
            <a:ext cx="3729842" cy="1520657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TÄHÄN OTSIKKO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06724" y="5225970"/>
            <a:ext cx="4195822" cy="824696"/>
          </a:xfrm>
          <a:noFill/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541098-F532-455A-A81E-B9CB2A01F613}" type="datetime1">
              <a:rPr lang="fi-FI" smtClean="0"/>
              <a:t>17.12.2019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r>
              <a:rPr lang="fi-FI" sz="700"/>
              <a:t>Tekijä: plt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913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7591-A913-446B-A274-837AEAB63EEF}" type="datetime1">
              <a:rPr lang="fi-FI" smtClean="0"/>
              <a:t>17.12.2019</a:t>
            </a:fld>
            <a:endParaRPr lang="fi-FI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plt</a:t>
            </a: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8650" y="2373032"/>
            <a:ext cx="7886700" cy="40451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1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6992" y="5225970"/>
            <a:ext cx="3495554" cy="824696"/>
          </a:xfrm>
          <a:noFill/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1" name="Suorakulmio 10"/>
          <p:cNvSpPr/>
          <p:nvPr/>
        </p:nvSpPr>
        <p:spPr>
          <a:xfrm>
            <a:off x="4606724" y="2939970"/>
            <a:ext cx="4195822" cy="20255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cap="all" baseline="0">
              <a:solidFill>
                <a:schemeClr val="tx1"/>
              </a:solidFill>
            </a:endParaRPr>
          </a:p>
        </p:txBody>
      </p:sp>
      <p:sp>
        <p:nvSpPr>
          <p:cNvPr id="15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4785508" y="3213267"/>
            <a:ext cx="3729842" cy="1520657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TÄHÄN OTSIKKO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76E844-073F-4622-953B-239B6947D46D}" type="datetime1">
              <a:rPr lang="fi-FI" smtClean="0"/>
              <a:t>17.12.2019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/>
              <a:t>Tekijä: plt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88" y="183481"/>
            <a:ext cx="1688452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98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FDC7-65BC-4747-A9A2-ABC38AC5C55E}" type="datetime1">
              <a:rPr lang="fi-FI" smtClean="0"/>
              <a:t>17.12.2019</a:t>
            </a:fld>
            <a:endParaRPr lang="fi-FI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plt</a:t>
            </a: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8650" y="2373032"/>
            <a:ext cx="7886700" cy="40451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41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606724" y="5225970"/>
            <a:ext cx="4195822" cy="824696"/>
          </a:xfrm>
          <a:noFill/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87AA13-3644-4999-A779-30CE9B1EE3A3}" type="datetime1">
              <a:rPr lang="fi-FI" smtClean="0"/>
              <a:t>17.12.2019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/>
              <a:t>Tekijä: plt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4606724" y="2939970"/>
            <a:ext cx="4195822" cy="20255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cap="all" baseline="0">
              <a:solidFill>
                <a:schemeClr val="tx1"/>
              </a:solidFill>
            </a:endParaRPr>
          </a:p>
        </p:txBody>
      </p:sp>
      <p:sp>
        <p:nvSpPr>
          <p:cNvPr id="15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4785508" y="3213267"/>
            <a:ext cx="3729842" cy="1520657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TÄHÄN OTSIKKO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88" y="183481"/>
            <a:ext cx="1688452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98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614E-6FA8-441E-95BB-E1643DBD5C97}" type="datetime1">
              <a:rPr lang="fi-FI" smtClean="0"/>
              <a:t>17.12.2019</a:t>
            </a:fld>
            <a:endParaRPr lang="fi-FI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plt</a:t>
            </a: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8650" y="2373032"/>
            <a:ext cx="7886700" cy="40451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3286-BECA-4456-A8C1-740C6808001E}" type="datetime1">
              <a:rPr lang="fi-FI" smtClean="0"/>
              <a:t>17.12.2019</a:t>
            </a:fld>
            <a:endParaRPr lang="fi-FI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plt</a:t>
            </a: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8650" y="2373032"/>
            <a:ext cx="7886700" cy="40451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68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606724" y="5225970"/>
            <a:ext cx="4195822" cy="824696"/>
          </a:xfrm>
          <a:noFill/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0" name="Suorakulmio 9"/>
          <p:cNvSpPr/>
          <p:nvPr/>
        </p:nvSpPr>
        <p:spPr>
          <a:xfrm>
            <a:off x="4606724" y="2939970"/>
            <a:ext cx="4195822" cy="20255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cap="all" baseline="0">
              <a:solidFill>
                <a:schemeClr val="tx1"/>
              </a:solidFill>
            </a:endParaRPr>
          </a:p>
        </p:txBody>
      </p:sp>
      <p:sp>
        <p:nvSpPr>
          <p:cNvPr id="12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4785508" y="3213267"/>
            <a:ext cx="3729842" cy="1520657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TÄHÄN OTSIKKO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B96C8B-8CD0-41FB-A065-8A3AD8927731}" type="datetime1">
              <a:rPr lang="fi-FI" smtClean="0"/>
              <a:t>17.12.2019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/>
              <a:t>Tekijä: plt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88" y="183481"/>
            <a:ext cx="1688452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95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070C-3D5C-4E51-B142-C9087DDCA8EF}" type="datetime1">
              <a:rPr lang="fi-FI" smtClean="0"/>
              <a:t>17.12.2019</a:t>
            </a:fld>
            <a:endParaRPr lang="fi-FI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plt</a:t>
            </a: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8650" y="2373032"/>
            <a:ext cx="7886700" cy="40451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606724" y="5225970"/>
            <a:ext cx="4195822" cy="824696"/>
          </a:xfrm>
          <a:noFill/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4438650" cy="659756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tähän haluamasi kuva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4606724" y="2939970"/>
            <a:ext cx="4195822" cy="20255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cap="all" baseline="0">
              <a:solidFill>
                <a:schemeClr val="tx1"/>
              </a:solidFill>
            </a:endParaRPr>
          </a:p>
        </p:txBody>
      </p:sp>
      <p:sp>
        <p:nvSpPr>
          <p:cNvPr id="15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4785508" y="3213267"/>
            <a:ext cx="3729842" cy="1520657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TÄHÄN OTSIKKO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C00080-3F5B-47D1-9D57-4EC4624C8029}" type="datetime1">
              <a:rPr lang="fi-FI" smtClean="0"/>
              <a:t>17.12.2019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i-FI" sz="700"/>
              <a:t>Tekijä: plt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88" y="183481"/>
            <a:ext cx="1688452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4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1747778" y="2581154"/>
            <a:ext cx="5648445" cy="23843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cap="all" baseline="0">
              <a:solidFill>
                <a:schemeClr val="tx1"/>
              </a:solidFill>
            </a:endParaRPr>
          </a:p>
        </p:txBody>
      </p:sp>
      <p:sp>
        <p:nvSpPr>
          <p:cNvPr id="17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2061431" y="2943893"/>
            <a:ext cx="5021139" cy="1790031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TÄHÄN OTSIKKO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747778" y="5225970"/>
            <a:ext cx="5648445" cy="824696"/>
          </a:xfrm>
          <a:noFill/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52B418-5268-4DA6-A964-939FFD04889F}" type="datetime1">
              <a:rPr lang="fi-FI" smtClean="0"/>
              <a:t>17.12.2019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/>
              <a:t>Tekijä: plt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88" y="183481"/>
            <a:ext cx="1688452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1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8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5"/>
          <a:stretch/>
        </p:blipFill>
        <p:spPr>
          <a:xfrm>
            <a:off x="0" y="0"/>
            <a:ext cx="9144000" cy="6574420"/>
          </a:xfrm>
          <a:prstGeom prst="rect">
            <a:avLst/>
          </a:prstGeom>
        </p:spPr>
      </p:pic>
      <p:pic>
        <p:nvPicPr>
          <p:cNvPr id="9" name="Kuva 8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777" y="192863"/>
            <a:ext cx="1686769" cy="919760"/>
          </a:xfrm>
          <a:prstGeom prst="rect">
            <a:avLst/>
          </a:prstGeom>
        </p:spPr>
      </p:pic>
      <p:sp>
        <p:nvSpPr>
          <p:cNvPr id="13" name="Suorakulmio 12"/>
          <p:cNvSpPr/>
          <p:nvPr/>
        </p:nvSpPr>
        <p:spPr>
          <a:xfrm>
            <a:off x="1747778" y="2581154"/>
            <a:ext cx="5648445" cy="2384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cap="all" baseline="0">
              <a:solidFill>
                <a:schemeClr val="tx1"/>
              </a:solidFill>
            </a:endParaRPr>
          </a:p>
        </p:txBody>
      </p:sp>
      <p:sp>
        <p:nvSpPr>
          <p:cNvPr id="17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2061431" y="2943893"/>
            <a:ext cx="5021139" cy="1790031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cap="all" spc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i-FI"/>
              <a:t>TÄHÄN OTSIKKO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747778" y="5225970"/>
            <a:ext cx="5648445" cy="824696"/>
          </a:xfrm>
          <a:noFill/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52571F-9352-4DB5-9209-AA28A49EF1DE}" type="datetime1">
              <a:rPr lang="fi-FI" smtClean="0"/>
              <a:t>17.12.2019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/>
              <a:t>Tekijä: plt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274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3"/>
          <a:stretch/>
        </p:blipFill>
        <p:spPr>
          <a:xfrm>
            <a:off x="0" y="0"/>
            <a:ext cx="9144000" cy="6603357"/>
          </a:xfrm>
          <a:prstGeom prst="rect">
            <a:avLst/>
          </a:prstGeom>
        </p:spPr>
      </p:pic>
      <p:sp>
        <p:nvSpPr>
          <p:cNvPr id="11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648459"/>
            <a:ext cx="7886700" cy="3561079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Välidian teksti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8C5EC9-CBD0-4EB6-A245-1C5BAB71559A}" type="datetime1">
              <a:rPr lang="fi-FI" smtClean="0"/>
              <a:t>17.12.2019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/>
              <a:t>Tekijä: plt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85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648459"/>
            <a:ext cx="7886700" cy="3561079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cap="all" spc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i-FI" err="1"/>
              <a:t>VäliDIAN</a:t>
            </a:r>
            <a:r>
              <a:rPr lang="fi-FI"/>
              <a:t> teksti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E8A8DE-9CCE-4F40-8307-D8FFC14B7F01}" type="datetime1">
              <a:rPr lang="fi-FI" smtClean="0"/>
              <a:t>17.12.2019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/>
              <a:t>Tekijä: plt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530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ja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C085-80F4-45A9-9B7C-F504A026F808}" type="datetime1">
              <a:rPr lang="fi-FI" smtClean="0"/>
              <a:t>17.12.2019</a:t>
            </a:fld>
            <a:endParaRPr lang="fi-FI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plt</a:t>
            </a: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8650" y="2373032"/>
            <a:ext cx="7886700" cy="180542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363635"/>
            <a:ext cx="9144000" cy="223393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tähän haluamasi kuva</a:t>
            </a:r>
          </a:p>
        </p:txBody>
      </p:sp>
    </p:spTree>
    <p:extLst>
      <p:ext uri="{BB962C8B-B14F-4D97-AF65-F5344CB8AC3E}">
        <p14:creationId xmlns:p14="http://schemas.microsoft.com/office/powerpoint/2010/main" val="274829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ja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38650" cy="65975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tähän haluamasi kuva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5"/>
          </p:nvPr>
        </p:nvSpPr>
        <p:spPr>
          <a:xfrm>
            <a:off x="4537276" y="2372399"/>
            <a:ext cx="3978074" cy="4005251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37276" y="868082"/>
            <a:ext cx="3978074" cy="1328400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0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Otsikko tähän</a:t>
            </a:r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783F967-3D7B-4212-8418-C2781818CEF9}" type="datetime1">
              <a:rPr lang="fi-FI" smtClean="0"/>
              <a:t>17.12.2019</a:t>
            </a:fld>
            <a:endParaRPr lang="fi-FI"/>
          </a:p>
        </p:txBody>
      </p:sp>
      <p:sp>
        <p:nvSpPr>
          <p:cNvPr id="18" name="Alatunnisteen paikkamerkki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plt</a:t>
            </a:r>
          </a:p>
        </p:txBody>
      </p:sp>
      <p:sp>
        <p:nvSpPr>
          <p:cNvPr id="19" name="Dian numeron paikkamerkki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432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/>
          <p:nvPr/>
        </p:nvSpPr>
        <p:spPr>
          <a:xfrm>
            <a:off x="0" y="6597570"/>
            <a:ext cx="9144000" cy="2604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680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73032"/>
            <a:ext cx="7886700" cy="359089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4"/>
          </p:nvPr>
        </p:nvSpPr>
        <p:spPr>
          <a:xfrm>
            <a:off x="8154364" y="6623755"/>
            <a:ext cx="648181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2"/>
          </p:nvPr>
        </p:nvSpPr>
        <p:spPr>
          <a:xfrm>
            <a:off x="628650" y="6623755"/>
            <a:ext cx="609841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ADBB43D-C2B6-4B54-9F80-209FC6DF786C}" type="datetime1">
              <a:rPr lang="fi-FI" smtClean="0"/>
              <a:t>17.12.2019</a:t>
            </a:fld>
            <a:endParaRPr lang="fi-FI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3"/>
          </p:nvPr>
        </p:nvSpPr>
        <p:spPr>
          <a:xfrm>
            <a:off x="3273022" y="6623755"/>
            <a:ext cx="4777170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 sz="700"/>
              <a:t>Tekijä: plt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1238491" y="6620063"/>
            <a:ext cx="20345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700">
                <a:solidFill>
                  <a:schemeClr val="tx1"/>
                </a:solidFill>
              </a:rPr>
              <a:t>© Tampereen Aikuiskoulutuskeskus | www.takk.fi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52" y="201765"/>
            <a:ext cx="896036" cy="4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0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marR="0" indent="-2304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SzPct val="89000"/>
        <a:buFont typeface="Wingdings" panose="05000000000000000000" pitchFamily="2" charset="2"/>
        <a:buChar char="§"/>
        <a:tabLst>
          <a:tab pos="0" algn="l"/>
        </a:tabLst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7600" marR="0" indent="-2304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SzTx/>
        <a:buFont typeface="Wingdings" panose="05000000000000000000" pitchFamily="2" charset="2"/>
        <a:buChar char="§"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30400" algn="l" defTabSz="914400" rtl="0" eaLnBrk="1" latinLnBrk="0" hangingPunct="1">
        <a:lnSpc>
          <a:spcPct val="8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304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60000" indent="-2304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/>
          <p:nvPr/>
        </p:nvSpPr>
        <p:spPr>
          <a:xfrm>
            <a:off x="0" y="6597570"/>
            <a:ext cx="9144000" cy="2604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680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73032"/>
            <a:ext cx="7886700" cy="359089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4"/>
          </p:nvPr>
        </p:nvSpPr>
        <p:spPr>
          <a:xfrm>
            <a:off x="8154364" y="6623755"/>
            <a:ext cx="648181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2"/>
          </p:nvPr>
        </p:nvSpPr>
        <p:spPr>
          <a:xfrm>
            <a:off x="628650" y="6623755"/>
            <a:ext cx="609841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05B0EA45-4009-4D44-98B1-DF84431C3DBE}" type="datetime1">
              <a:rPr lang="fi-FI" smtClean="0"/>
              <a:t>17.12.2019</a:t>
            </a:fld>
            <a:endParaRPr lang="fi-FI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3"/>
          </p:nvPr>
        </p:nvSpPr>
        <p:spPr>
          <a:xfrm>
            <a:off x="3273022" y="6623755"/>
            <a:ext cx="4777170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 sz="700"/>
              <a:t>Tekijä: plt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1238491" y="6620063"/>
            <a:ext cx="20345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700">
                <a:solidFill>
                  <a:schemeClr val="tx1"/>
                </a:solidFill>
              </a:rPr>
              <a:t>© Tampereen Aikuiskoulutuskeskus | www.takk.fi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52" y="201765"/>
            <a:ext cx="896036" cy="4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6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64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marR="0" indent="-2304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SzPct val="89000"/>
        <a:buFont typeface="Wingdings" panose="05000000000000000000" pitchFamily="2" charset="2"/>
        <a:buChar char="§"/>
        <a:tabLst>
          <a:tab pos="0" algn="l"/>
        </a:tabLst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7600" marR="0" indent="-2304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SzTx/>
        <a:buFont typeface="Wingdings" panose="05000000000000000000" pitchFamily="2" charset="2"/>
        <a:buChar char="§"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30400" algn="l" defTabSz="914400" rtl="0" eaLnBrk="1" latinLnBrk="0" hangingPunct="1">
        <a:lnSpc>
          <a:spcPct val="8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304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60000" indent="-2304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/>
          <p:nvPr/>
        </p:nvSpPr>
        <p:spPr>
          <a:xfrm>
            <a:off x="0" y="6597570"/>
            <a:ext cx="9144000" cy="2604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680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73032"/>
            <a:ext cx="7886700" cy="359089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4"/>
          </p:nvPr>
        </p:nvSpPr>
        <p:spPr>
          <a:xfrm>
            <a:off x="8154364" y="6623755"/>
            <a:ext cx="648181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2"/>
          </p:nvPr>
        </p:nvSpPr>
        <p:spPr>
          <a:xfrm>
            <a:off x="628650" y="6623755"/>
            <a:ext cx="609841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DD0B5925-CF7A-4468-AA3A-FF711C30DF50}" type="datetime1">
              <a:rPr lang="fi-FI" smtClean="0"/>
              <a:t>17.12.2019</a:t>
            </a:fld>
            <a:endParaRPr lang="fi-FI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3"/>
          </p:nvPr>
        </p:nvSpPr>
        <p:spPr>
          <a:xfrm>
            <a:off x="3273022" y="6623755"/>
            <a:ext cx="4777170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 sz="700"/>
              <a:t>Tekijä: plt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1238491" y="6620063"/>
            <a:ext cx="20345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700">
                <a:solidFill>
                  <a:schemeClr val="tx1"/>
                </a:solidFill>
              </a:rPr>
              <a:t>© Tampereen Aikuiskoulutuskeskus | www.takk.fi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52" y="201765"/>
            <a:ext cx="896036" cy="4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4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marR="0" indent="-2304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SzPct val="89000"/>
        <a:buFont typeface="Wingdings" panose="05000000000000000000" pitchFamily="2" charset="2"/>
        <a:buChar char="§"/>
        <a:tabLst>
          <a:tab pos="0" algn="l"/>
        </a:tabLst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7600" marR="0" indent="-2304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SzTx/>
        <a:buFont typeface="Wingdings" panose="05000000000000000000" pitchFamily="2" charset="2"/>
        <a:buChar char="§"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30400" algn="l" defTabSz="914400" rtl="0" eaLnBrk="1" latinLnBrk="0" hangingPunct="1">
        <a:lnSpc>
          <a:spcPct val="8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304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60000" indent="-2304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/>
          <p:nvPr/>
        </p:nvSpPr>
        <p:spPr>
          <a:xfrm>
            <a:off x="0" y="6597570"/>
            <a:ext cx="9144000" cy="2604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680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73032"/>
            <a:ext cx="7886700" cy="359089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4"/>
          </p:nvPr>
        </p:nvSpPr>
        <p:spPr>
          <a:xfrm>
            <a:off x="8154364" y="6623755"/>
            <a:ext cx="648181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2"/>
          </p:nvPr>
        </p:nvSpPr>
        <p:spPr>
          <a:xfrm>
            <a:off x="628650" y="6623755"/>
            <a:ext cx="609841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CE0F15AE-F6EE-45B9-831C-0C24EBC2E50C}" type="datetime1">
              <a:rPr lang="fi-FI" smtClean="0"/>
              <a:t>17.12.2019</a:t>
            </a:fld>
            <a:endParaRPr lang="fi-FI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3"/>
          </p:nvPr>
        </p:nvSpPr>
        <p:spPr>
          <a:xfrm>
            <a:off x="3273022" y="6623755"/>
            <a:ext cx="4777170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 sz="700"/>
              <a:t>Tekijä: plt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1238491" y="6620063"/>
            <a:ext cx="20345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700">
                <a:solidFill>
                  <a:schemeClr val="tx1"/>
                </a:solidFill>
              </a:rPr>
              <a:t>© Tampereen Aikuiskoulutuskeskus | www.takk.fi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52" y="201765"/>
            <a:ext cx="896036" cy="4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marR="0" indent="-2304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SzPct val="89000"/>
        <a:buFont typeface="Wingdings" panose="05000000000000000000" pitchFamily="2" charset="2"/>
        <a:buChar char="§"/>
        <a:tabLst>
          <a:tab pos="0" algn="l"/>
        </a:tabLst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7600" marR="0" indent="-2304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SzTx/>
        <a:buFont typeface="Wingdings" panose="05000000000000000000" pitchFamily="2" charset="2"/>
        <a:buChar char="§"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30400" algn="l" defTabSz="914400" rtl="0" eaLnBrk="1" latinLnBrk="0" hangingPunct="1">
        <a:lnSpc>
          <a:spcPct val="8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304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60000" indent="-2304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/>
          <p:nvPr/>
        </p:nvSpPr>
        <p:spPr>
          <a:xfrm>
            <a:off x="0" y="6597570"/>
            <a:ext cx="9144000" cy="2604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680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73032"/>
            <a:ext cx="7886700" cy="359089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4"/>
          </p:nvPr>
        </p:nvSpPr>
        <p:spPr>
          <a:xfrm>
            <a:off x="8154364" y="6623755"/>
            <a:ext cx="648181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F5DEA109-93E9-4D47-8003-D1E351C328B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2"/>
          </p:nvPr>
        </p:nvSpPr>
        <p:spPr>
          <a:xfrm>
            <a:off x="628650" y="6623755"/>
            <a:ext cx="609841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089ACD5-A32B-41F5-BA4D-7C1F9F975290}" type="datetime1">
              <a:rPr lang="fi-FI" smtClean="0"/>
              <a:t>17.12.2019</a:t>
            </a:fld>
            <a:endParaRPr lang="fi-FI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3"/>
          </p:nvPr>
        </p:nvSpPr>
        <p:spPr>
          <a:xfrm>
            <a:off x="3273022" y="6623755"/>
            <a:ext cx="4777170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 sz="700"/>
              <a:t>Tekijä: plt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1238491" y="6620063"/>
            <a:ext cx="20345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700">
                <a:solidFill>
                  <a:schemeClr val="tx1"/>
                </a:solidFill>
              </a:rPr>
              <a:t>© Tampereen Aikuiskoulutuskeskus | www.takk.fi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52" y="201765"/>
            <a:ext cx="896036" cy="4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5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marR="0" indent="-2304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SzPct val="89000"/>
        <a:buFont typeface="Wingdings" panose="05000000000000000000" pitchFamily="2" charset="2"/>
        <a:buChar char="§"/>
        <a:tabLst>
          <a:tab pos="0" algn="l"/>
        </a:tabLst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7600" marR="0" indent="-2304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SzTx/>
        <a:buFont typeface="Wingdings" panose="05000000000000000000" pitchFamily="2" charset="2"/>
        <a:buChar char="§"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30400" algn="l" defTabSz="914400" rtl="0" eaLnBrk="1" latinLnBrk="0" hangingPunct="1">
        <a:lnSpc>
          <a:spcPct val="8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304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60000" indent="-2304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svg"/><Relationship Id="rId21" Type="http://schemas.openxmlformats.org/officeDocument/2006/relationships/image" Target="../media/image31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5" Type="http://schemas.openxmlformats.org/officeDocument/2006/relationships/image" Target="../media/image35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24" Type="http://schemas.openxmlformats.org/officeDocument/2006/relationships/image" Target="../media/image34.pn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23" Type="http://schemas.openxmlformats.org/officeDocument/2006/relationships/image" Target="../media/image33.sv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31" Type="http://schemas.openxmlformats.org/officeDocument/2006/relationships/image" Target="../media/image41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svg"/><Relationship Id="rId30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12F3F0-191A-49B0-8EEE-E6B6AEBC3FF8}" type="datetime1">
              <a:rPr lang="fi-FI" smtClean="0"/>
              <a:t>17.12.2019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/>
              <a:t>Tekijä: plt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body" sz="quarter" idx="13"/>
          </p:nvPr>
        </p:nvSpPr>
        <p:spPr bwMode="auto">
          <a:xfrm>
            <a:off x="4659343" y="3314932"/>
            <a:ext cx="4106257" cy="13071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i-FI" sz="4800" dirty="0" err="1"/>
              <a:t>hoks</a:t>
            </a:r>
            <a:r>
              <a:rPr lang="fi-FI" sz="4800" dirty="0"/>
              <a:t>-peli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i-FI" sz="3200" dirty="0"/>
              <a:t>PELIOHJEET ja layout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0BDBDEB5-BF5F-4993-9489-8F8AD69DEF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719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D5066630-A7D7-4BBC-A3C2-85701F171FA9}"/>
              </a:ext>
            </a:extLst>
          </p:cNvPr>
          <p:cNvSpPr txBox="1"/>
          <p:nvPr/>
        </p:nvSpPr>
        <p:spPr>
          <a:xfrm>
            <a:off x="267416" y="767751"/>
            <a:ext cx="8583282" cy="4192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5400" dirty="0">
                <a:latin typeface="+mj-lt"/>
              </a:rPr>
              <a:t>PELIN TAVOITTEET</a:t>
            </a:r>
          </a:p>
          <a:p>
            <a:pPr algn="ctr"/>
            <a:endParaRPr lang="fi-FI" sz="3200" dirty="0">
              <a:latin typeface="+mj-lt"/>
            </a:endParaRPr>
          </a:p>
          <a:p>
            <a:pPr marL="1135063" indent="-514350">
              <a:spcAft>
                <a:spcPts val="1200"/>
              </a:spcAft>
              <a:buFont typeface="+mj-lt"/>
              <a:buAutoNum type="arabicPeriod"/>
              <a:tabLst>
                <a:tab pos="1077913" algn="l"/>
              </a:tabLst>
            </a:pPr>
            <a:r>
              <a:rPr lang="fi-FI" sz="3200" dirty="0"/>
              <a:t>Havainnollistaa oppilaitoksen HOKS-prosessia toiminnallisen työpajan avulla</a:t>
            </a:r>
          </a:p>
          <a:p>
            <a:pPr marL="1135063" indent="-514350">
              <a:spcAft>
                <a:spcPts val="1200"/>
              </a:spcAft>
              <a:buFont typeface="+mj-lt"/>
              <a:buAutoNum type="arabicPeriod"/>
              <a:tabLst>
                <a:tab pos="1077913" algn="l"/>
              </a:tabLst>
            </a:pPr>
            <a:r>
              <a:rPr lang="fi-FI" sz="3200" dirty="0"/>
              <a:t>Työpajan jälkeen kaikilla osallistujilla on selkeä käsitys siitä, miten HOKS-prosessi vaikuttaa omaan työhön</a:t>
            </a:r>
          </a:p>
          <a:p>
            <a:pPr marL="1135063" indent="-514350">
              <a:spcAft>
                <a:spcPts val="1200"/>
              </a:spcAft>
              <a:buFont typeface="+mj-lt"/>
              <a:buAutoNum type="arabicPeriod"/>
              <a:tabLst>
                <a:tab pos="1077913" algn="l"/>
              </a:tabLst>
            </a:pPr>
            <a:r>
              <a:rPr lang="fi-FI" sz="3200" dirty="0"/>
              <a:t>Työpajan avulla voidaan myös kehittää oppilaitoksen HOKS-toimintaa</a:t>
            </a:r>
          </a:p>
        </p:txBody>
      </p:sp>
    </p:spTree>
    <p:extLst>
      <p:ext uri="{BB962C8B-B14F-4D97-AF65-F5344CB8AC3E}">
        <p14:creationId xmlns:p14="http://schemas.microsoft.com/office/powerpoint/2010/main" val="203466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465D10-1C96-4FB7-B106-6D04B49C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045"/>
            <a:ext cx="7886700" cy="761660"/>
          </a:xfrm>
        </p:spPr>
        <p:txBody>
          <a:bodyPr/>
          <a:lstStyle/>
          <a:p>
            <a:r>
              <a:rPr lang="fi-FI" dirty="0"/>
              <a:t>HOKS-PELIN POHJAPIIRROS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B251BD-9B10-46E7-9C7E-0D55781A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5ED4-123B-45F3-AF0C-88CA23C33B2C}" type="datetime1">
              <a:rPr lang="fi-FI" smtClean="0"/>
              <a:t>17.12.2019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50F6355-5E55-4968-8F88-86B3F4C8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9434F4C-82CC-4729-8611-33B2E4F8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8D145B9-1617-4A3D-961C-D7F53138E344}"/>
              </a:ext>
            </a:extLst>
          </p:cNvPr>
          <p:cNvSpPr/>
          <p:nvPr/>
        </p:nvSpPr>
        <p:spPr>
          <a:xfrm>
            <a:off x="1897291" y="1242648"/>
            <a:ext cx="5003322" cy="434726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Vuokaavio: Prosessi 8">
            <a:extLst>
              <a:ext uri="{FF2B5EF4-FFF2-40B4-BE49-F238E27FC236}">
                <a16:creationId xmlns:a16="http://schemas.microsoft.com/office/drawing/2014/main" id="{518A79DC-6B87-4A3F-9F77-7D4E06DFE1C8}"/>
              </a:ext>
            </a:extLst>
          </p:cNvPr>
          <p:cNvSpPr/>
          <p:nvPr/>
        </p:nvSpPr>
        <p:spPr>
          <a:xfrm>
            <a:off x="4562854" y="5512279"/>
            <a:ext cx="1221631" cy="14864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Vuokaavio: Prosessi 11">
            <a:extLst>
              <a:ext uri="{FF2B5EF4-FFF2-40B4-BE49-F238E27FC236}">
                <a16:creationId xmlns:a16="http://schemas.microsoft.com/office/drawing/2014/main" id="{CF0E25D1-C681-4217-B396-5E63DF20CDFE}"/>
              </a:ext>
            </a:extLst>
          </p:cNvPr>
          <p:cNvSpPr/>
          <p:nvPr/>
        </p:nvSpPr>
        <p:spPr>
          <a:xfrm rot="16200000">
            <a:off x="2174839" y="2459726"/>
            <a:ext cx="767751" cy="3881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Ammattiala</a:t>
            </a:r>
          </a:p>
        </p:txBody>
      </p:sp>
      <p:sp>
        <p:nvSpPr>
          <p:cNvPr id="13" name="Vuokaavio: Prosessi 12">
            <a:extLst>
              <a:ext uri="{FF2B5EF4-FFF2-40B4-BE49-F238E27FC236}">
                <a16:creationId xmlns:a16="http://schemas.microsoft.com/office/drawing/2014/main" id="{6526ADF5-B683-4EFE-AA5A-CAAAED2E8E6D}"/>
              </a:ext>
            </a:extLst>
          </p:cNvPr>
          <p:cNvSpPr/>
          <p:nvPr/>
        </p:nvSpPr>
        <p:spPr>
          <a:xfrm>
            <a:off x="3134480" y="2985940"/>
            <a:ext cx="767751" cy="3881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Työ-paikka</a:t>
            </a:r>
          </a:p>
        </p:txBody>
      </p:sp>
      <p:sp>
        <p:nvSpPr>
          <p:cNvPr id="14" name="Vuokaavio: Prosessi 13">
            <a:extLst>
              <a:ext uri="{FF2B5EF4-FFF2-40B4-BE49-F238E27FC236}">
                <a16:creationId xmlns:a16="http://schemas.microsoft.com/office/drawing/2014/main" id="{C31A1443-591C-4D48-AC80-6F7090AB787A}"/>
              </a:ext>
            </a:extLst>
          </p:cNvPr>
          <p:cNvSpPr/>
          <p:nvPr/>
        </p:nvSpPr>
        <p:spPr>
          <a:xfrm>
            <a:off x="3134480" y="1925622"/>
            <a:ext cx="767751" cy="3881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YTO-ope</a:t>
            </a:r>
          </a:p>
        </p:txBody>
      </p:sp>
      <p:sp>
        <p:nvSpPr>
          <p:cNvPr id="15" name="Vuokaavio: Prosessi 14">
            <a:extLst>
              <a:ext uri="{FF2B5EF4-FFF2-40B4-BE49-F238E27FC236}">
                <a16:creationId xmlns:a16="http://schemas.microsoft.com/office/drawing/2014/main" id="{84436F57-00AB-430A-BB31-24ECB70719AC}"/>
              </a:ext>
            </a:extLst>
          </p:cNvPr>
          <p:cNvSpPr/>
          <p:nvPr/>
        </p:nvSpPr>
        <p:spPr>
          <a:xfrm>
            <a:off x="5413916" y="1919382"/>
            <a:ext cx="767751" cy="3881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Ohjaus-</a:t>
            </a:r>
            <a:r>
              <a:rPr lang="fi-FI" sz="1200" dirty="0" err="1"/>
              <a:t>palveut</a:t>
            </a:r>
            <a:r>
              <a:rPr lang="fi-FI" sz="1200" dirty="0"/>
              <a:t> </a:t>
            </a:r>
          </a:p>
        </p:txBody>
      </p:sp>
      <p:sp>
        <p:nvSpPr>
          <p:cNvPr id="16" name="Vuokaaviosymboli: Liitin 15">
            <a:extLst>
              <a:ext uri="{FF2B5EF4-FFF2-40B4-BE49-F238E27FC236}">
                <a16:creationId xmlns:a16="http://schemas.microsoft.com/office/drawing/2014/main" id="{6DE7D92E-D71A-4830-8A3F-4A663CAF5ECA}"/>
              </a:ext>
            </a:extLst>
          </p:cNvPr>
          <p:cNvSpPr/>
          <p:nvPr/>
        </p:nvSpPr>
        <p:spPr>
          <a:xfrm>
            <a:off x="4541588" y="3729547"/>
            <a:ext cx="1063434" cy="855924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00" dirty="0"/>
          </a:p>
          <a:p>
            <a:pPr algn="ctr"/>
            <a:r>
              <a:rPr lang="fi-FI" sz="1100" dirty="0"/>
              <a:t>Wilma/</a:t>
            </a:r>
            <a:br>
              <a:rPr lang="fi-FI" sz="1100" dirty="0"/>
            </a:br>
            <a:r>
              <a:rPr lang="fi-FI" sz="1100" dirty="0" err="1"/>
              <a:t>Studenta</a:t>
            </a:r>
            <a:endParaRPr lang="fi-FI" sz="1100" dirty="0"/>
          </a:p>
        </p:txBody>
      </p:sp>
      <p:pic>
        <p:nvPicPr>
          <p:cNvPr id="24" name="Kuva 23" descr="Ryömintä">
            <a:extLst>
              <a:ext uri="{FF2B5EF4-FFF2-40B4-BE49-F238E27FC236}">
                <a16:creationId xmlns:a16="http://schemas.microsoft.com/office/drawing/2014/main" id="{ED4D6177-B356-4F9B-9E1B-BB10D617D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690421" y="4982966"/>
            <a:ext cx="851139" cy="914400"/>
          </a:xfrm>
          <a:prstGeom prst="rect">
            <a:avLst/>
          </a:prstGeom>
        </p:spPr>
      </p:pic>
      <p:pic>
        <p:nvPicPr>
          <p:cNvPr id="26" name="Kuva 25" descr="Kävely">
            <a:extLst>
              <a:ext uri="{FF2B5EF4-FFF2-40B4-BE49-F238E27FC236}">
                <a16:creationId xmlns:a16="http://schemas.microsoft.com/office/drawing/2014/main" id="{C97F410B-4B66-4C07-BF0A-2D6DEEF8F3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027244" y="4316667"/>
            <a:ext cx="859030" cy="914400"/>
          </a:xfrm>
          <a:prstGeom prst="rect">
            <a:avLst/>
          </a:prstGeom>
        </p:spPr>
      </p:pic>
      <p:pic>
        <p:nvPicPr>
          <p:cNvPr id="30" name="Kuva 29" descr="Käyttäjä">
            <a:extLst>
              <a:ext uri="{FF2B5EF4-FFF2-40B4-BE49-F238E27FC236}">
                <a16:creationId xmlns:a16="http://schemas.microsoft.com/office/drawing/2014/main" id="{39152CA6-4860-4978-A3CE-B6747A3EF1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12150" y="2343831"/>
            <a:ext cx="512071" cy="512071"/>
          </a:xfrm>
          <a:prstGeom prst="rect">
            <a:avLst/>
          </a:prstGeom>
        </p:spPr>
      </p:pic>
      <p:pic>
        <p:nvPicPr>
          <p:cNvPr id="31" name="Kuva 30" descr="Käyttäjä">
            <a:extLst>
              <a:ext uri="{FF2B5EF4-FFF2-40B4-BE49-F238E27FC236}">
                <a16:creationId xmlns:a16="http://schemas.microsoft.com/office/drawing/2014/main" id="{8C7D9C6A-1B0B-43E2-B5AD-3193D9D941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79864" y="2544996"/>
            <a:ext cx="512071" cy="512071"/>
          </a:xfrm>
          <a:prstGeom prst="rect">
            <a:avLst/>
          </a:prstGeom>
        </p:spPr>
      </p:pic>
      <p:pic>
        <p:nvPicPr>
          <p:cNvPr id="32" name="Kuva 31" descr="Käyttäjä">
            <a:extLst>
              <a:ext uri="{FF2B5EF4-FFF2-40B4-BE49-F238E27FC236}">
                <a16:creationId xmlns:a16="http://schemas.microsoft.com/office/drawing/2014/main" id="{2BA5CD50-3594-4D08-BB39-14454B8D3A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8085" y="1481299"/>
            <a:ext cx="512071" cy="512071"/>
          </a:xfrm>
          <a:prstGeom prst="rect">
            <a:avLst/>
          </a:prstGeom>
        </p:spPr>
      </p:pic>
      <p:pic>
        <p:nvPicPr>
          <p:cNvPr id="33" name="Kuva 32" descr="Kävely">
            <a:extLst>
              <a:ext uri="{FF2B5EF4-FFF2-40B4-BE49-F238E27FC236}">
                <a16:creationId xmlns:a16="http://schemas.microsoft.com/office/drawing/2014/main" id="{F97A74C3-EE4A-4D9B-B82F-4C15F4FD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7874" y="2017502"/>
            <a:ext cx="861924" cy="914400"/>
          </a:xfrm>
          <a:prstGeom prst="rect">
            <a:avLst/>
          </a:prstGeom>
        </p:spPr>
      </p:pic>
      <p:pic>
        <p:nvPicPr>
          <p:cNvPr id="35" name="Kuva 34" descr="Tietokone">
            <a:extLst>
              <a:ext uri="{FF2B5EF4-FFF2-40B4-BE49-F238E27FC236}">
                <a16:creationId xmlns:a16="http://schemas.microsoft.com/office/drawing/2014/main" id="{B987DB39-A5E9-4419-B91D-091C4B3693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72581" y="3598406"/>
            <a:ext cx="567788" cy="567788"/>
          </a:xfrm>
          <a:prstGeom prst="rect">
            <a:avLst/>
          </a:prstGeom>
        </p:spPr>
      </p:pic>
      <p:pic>
        <p:nvPicPr>
          <p:cNvPr id="36" name="Kuva 35" descr="Kävely">
            <a:extLst>
              <a:ext uri="{FF2B5EF4-FFF2-40B4-BE49-F238E27FC236}">
                <a16:creationId xmlns:a16="http://schemas.microsoft.com/office/drawing/2014/main" id="{7381E196-B102-4DA1-A5D2-2A7BDACE2D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676604" y="3750813"/>
            <a:ext cx="919621" cy="914400"/>
          </a:xfrm>
          <a:prstGeom prst="rect">
            <a:avLst/>
          </a:prstGeom>
        </p:spPr>
      </p:pic>
      <p:cxnSp>
        <p:nvCxnSpPr>
          <p:cNvPr id="44" name="Yhdistin: Kaareva 43">
            <a:extLst>
              <a:ext uri="{FF2B5EF4-FFF2-40B4-BE49-F238E27FC236}">
                <a16:creationId xmlns:a16="http://schemas.microsoft.com/office/drawing/2014/main" id="{523FD937-5249-43FA-837F-3A7B1A93964A}"/>
              </a:ext>
            </a:extLst>
          </p:cNvPr>
          <p:cNvCxnSpPr>
            <a:cxnSpLocks/>
            <a:stCxn id="24" idx="3"/>
            <a:endCxn id="11" idx="3"/>
          </p:cNvCxnSpPr>
          <p:nvPr/>
        </p:nvCxnSpPr>
        <p:spPr>
          <a:xfrm rot="10800000">
            <a:off x="4343655" y="4957760"/>
            <a:ext cx="346766" cy="48240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Yhdistin: Kaareva 50">
            <a:extLst>
              <a:ext uri="{FF2B5EF4-FFF2-40B4-BE49-F238E27FC236}">
                <a16:creationId xmlns:a16="http://schemas.microsoft.com/office/drawing/2014/main" id="{7343C5EB-4B86-45A1-93E8-9EB5269F989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23760" y="3603839"/>
            <a:ext cx="1200628" cy="21499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Yhdistin: Kaareva 52">
            <a:extLst>
              <a:ext uri="{FF2B5EF4-FFF2-40B4-BE49-F238E27FC236}">
                <a16:creationId xmlns:a16="http://schemas.microsoft.com/office/drawing/2014/main" id="{995F44AF-5EE8-4BD4-A2D1-90A9A36D1844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rot="5400000" flipH="1" flipV="1">
            <a:off x="2771483" y="1906949"/>
            <a:ext cx="150228" cy="575765"/>
          </a:xfrm>
          <a:prstGeom prst="curvedConnector2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Yhdistin: Kaareva 61">
            <a:extLst>
              <a:ext uri="{FF2B5EF4-FFF2-40B4-BE49-F238E27FC236}">
                <a16:creationId xmlns:a16="http://schemas.microsoft.com/office/drawing/2014/main" id="{5D489711-8E3E-4CE9-957F-657C2D1ED518}"/>
              </a:ext>
            </a:extLst>
          </p:cNvPr>
          <p:cNvCxnSpPr>
            <a:cxnSpLocks/>
            <a:stCxn id="58" idx="3"/>
            <a:endCxn id="14" idx="3"/>
          </p:cNvCxnSpPr>
          <p:nvPr/>
        </p:nvCxnSpPr>
        <p:spPr>
          <a:xfrm flipH="1" flipV="1">
            <a:off x="3902231" y="2119717"/>
            <a:ext cx="454332" cy="658964"/>
          </a:xfrm>
          <a:prstGeom prst="curvedConnector3">
            <a:avLst>
              <a:gd name="adj1" fmla="val -50316"/>
            </a:avLst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Yhdistin: Kaareva 64">
            <a:extLst>
              <a:ext uri="{FF2B5EF4-FFF2-40B4-BE49-F238E27FC236}">
                <a16:creationId xmlns:a16="http://schemas.microsoft.com/office/drawing/2014/main" id="{D1E0FB2A-803A-475E-B151-FB5BA8CBC4B8}"/>
              </a:ext>
            </a:extLst>
          </p:cNvPr>
          <p:cNvCxnSpPr>
            <a:cxnSpLocks/>
            <a:stCxn id="13" idx="1"/>
            <a:endCxn id="12" idx="2"/>
          </p:cNvCxnSpPr>
          <p:nvPr/>
        </p:nvCxnSpPr>
        <p:spPr>
          <a:xfrm rot="10800000">
            <a:off x="2752810" y="2653821"/>
            <a:ext cx="381671" cy="526215"/>
          </a:xfrm>
          <a:prstGeom prst="curvedConnector3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Yhdistin: Kaareva 66">
            <a:extLst>
              <a:ext uri="{FF2B5EF4-FFF2-40B4-BE49-F238E27FC236}">
                <a16:creationId xmlns:a16="http://schemas.microsoft.com/office/drawing/2014/main" id="{038EEB7E-789D-4BF2-916C-A05F46C0E0D9}"/>
              </a:ext>
            </a:extLst>
          </p:cNvPr>
          <p:cNvCxnSpPr>
            <a:cxnSpLocks/>
            <a:stCxn id="30" idx="0"/>
          </p:cNvCxnSpPr>
          <p:nvPr/>
        </p:nvCxnSpPr>
        <p:spPr>
          <a:xfrm rot="5400000" flipH="1" flipV="1">
            <a:off x="3579321" y="295680"/>
            <a:ext cx="637016" cy="3459287"/>
          </a:xfrm>
          <a:prstGeom prst="curvedConnector3">
            <a:avLst>
              <a:gd name="adj1" fmla="val 153285"/>
            </a:avLst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Yhdistin: Kaareva 77">
            <a:extLst>
              <a:ext uri="{FF2B5EF4-FFF2-40B4-BE49-F238E27FC236}">
                <a16:creationId xmlns:a16="http://schemas.microsoft.com/office/drawing/2014/main" id="{6F600E13-3F81-4A81-816C-AD17BA47457B}"/>
              </a:ext>
            </a:extLst>
          </p:cNvPr>
          <p:cNvCxnSpPr>
            <a:cxnSpLocks/>
            <a:stCxn id="15" idx="2"/>
            <a:endCxn id="23" idx="0"/>
          </p:cNvCxnSpPr>
          <p:nvPr/>
        </p:nvCxnSpPr>
        <p:spPr>
          <a:xfrm rot="16200000" flipH="1">
            <a:off x="4918555" y="3186807"/>
            <a:ext cx="2506591" cy="74811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Yhdistin: Kaareva 81">
            <a:extLst>
              <a:ext uri="{FF2B5EF4-FFF2-40B4-BE49-F238E27FC236}">
                <a16:creationId xmlns:a16="http://schemas.microsoft.com/office/drawing/2014/main" id="{CD3B13F7-1F97-4128-8C71-429AF16460C4}"/>
              </a:ext>
            </a:extLst>
          </p:cNvPr>
          <p:cNvCxnSpPr>
            <a:cxnSpLocks/>
            <a:stCxn id="21" idx="1"/>
            <a:endCxn id="87" idx="1"/>
          </p:cNvCxnSpPr>
          <p:nvPr/>
        </p:nvCxnSpPr>
        <p:spPr>
          <a:xfrm rot="10800000" flipH="1" flipV="1">
            <a:off x="5955900" y="5104722"/>
            <a:ext cx="152219" cy="948657"/>
          </a:xfrm>
          <a:prstGeom prst="curvedConnector3">
            <a:avLst>
              <a:gd name="adj1" fmla="val -221038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Kuva 86" descr="Salkku">
            <a:extLst>
              <a:ext uri="{FF2B5EF4-FFF2-40B4-BE49-F238E27FC236}">
                <a16:creationId xmlns:a16="http://schemas.microsoft.com/office/drawing/2014/main" id="{D9EC19F3-03A2-4138-B9C2-73038E15896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8120" y="5750736"/>
            <a:ext cx="605287" cy="605287"/>
          </a:xfrm>
          <a:prstGeom prst="rect">
            <a:avLst/>
          </a:prstGeom>
        </p:spPr>
      </p:pic>
      <p:pic>
        <p:nvPicPr>
          <p:cNvPr id="41" name="Kuva 40" descr="Käyttäjä">
            <a:extLst>
              <a:ext uri="{FF2B5EF4-FFF2-40B4-BE49-F238E27FC236}">
                <a16:creationId xmlns:a16="http://schemas.microsoft.com/office/drawing/2014/main" id="{8C68DCDF-D4B0-49FF-A37A-9DBF685DB6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25956" y="4227540"/>
            <a:ext cx="512071" cy="512071"/>
          </a:xfrm>
          <a:prstGeom prst="rect">
            <a:avLst/>
          </a:prstGeom>
        </p:spPr>
      </p:pic>
      <p:cxnSp>
        <p:nvCxnSpPr>
          <p:cNvPr id="43" name="Yhdistin: Kaareva 42">
            <a:extLst>
              <a:ext uri="{FF2B5EF4-FFF2-40B4-BE49-F238E27FC236}">
                <a16:creationId xmlns:a16="http://schemas.microsoft.com/office/drawing/2014/main" id="{DECD4814-7069-4BA3-A00E-8F43F61815D9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3760156" y="1737335"/>
            <a:ext cx="1611281" cy="15162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Kuva 47" descr="Käyttäjä">
            <a:extLst>
              <a:ext uri="{FF2B5EF4-FFF2-40B4-BE49-F238E27FC236}">
                <a16:creationId xmlns:a16="http://schemas.microsoft.com/office/drawing/2014/main" id="{BD0D8AFE-702D-44A7-9526-779294AC2AA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41078" y="1433179"/>
            <a:ext cx="512071" cy="512071"/>
          </a:xfrm>
          <a:prstGeom prst="rect">
            <a:avLst/>
          </a:prstGeom>
        </p:spPr>
      </p:pic>
      <p:pic>
        <p:nvPicPr>
          <p:cNvPr id="45" name="Kuva 44" descr="Käyttäjä">
            <a:extLst>
              <a:ext uri="{FF2B5EF4-FFF2-40B4-BE49-F238E27FC236}">
                <a16:creationId xmlns:a16="http://schemas.microsoft.com/office/drawing/2014/main" id="{A3DC0844-B501-4AE2-88E9-037F3B0246E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47136" y="1844106"/>
            <a:ext cx="512071" cy="512071"/>
          </a:xfrm>
          <a:prstGeom prst="rect">
            <a:avLst/>
          </a:prstGeom>
        </p:spPr>
      </p:pic>
      <p:pic>
        <p:nvPicPr>
          <p:cNvPr id="46" name="Kuva 45" descr="Käyttäjä">
            <a:extLst>
              <a:ext uri="{FF2B5EF4-FFF2-40B4-BE49-F238E27FC236}">
                <a16:creationId xmlns:a16="http://schemas.microsoft.com/office/drawing/2014/main" id="{A6B6B45C-0BD8-4F81-87F2-9DF3AD98177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55026" y="2251108"/>
            <a:ext cx="512071" cy="512071"/>
          </a:xfrm>
          <a:prstGeom prst="rect">
            <a:avLst/>
          </a:prstGeom>
        </p:spPr>
      </p:pic>
      <p:pic>
        <p:nvPicPr>
          <p:cNvPr id="49" name="Kuva 48" descr="Käyttäjä">
            <a:extLst>
              <a:ext uri="{FF2B5EF4-FFF2-40B4-BE49-F238E27FC236}">
                <a16:creationId xmlns:a16="http://schemas.microsoft.com/office/drawing/2014/main" id="{40398566-F9CF-4537-8442-F652DD4B11A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147136" y="1439831"/>
            <a:ext cx="512071" cy="512071"/>
          </a:xfrm>
          <a:prstGeom prst="rect">
            <a:avLst/>
          </a:prstGeom>
        </p:spPr>
      </p:pic>
      <p:cxnSp>
        <p:nvCxnSpPr>
          <p:cNvPr id="50" name="Yhdistin: Kaareva 49">
            <a:extLst>
              <a:ext uri="{FF2B5EF4-FFF2-40B4-BE49-F238E27FC236}">
                <a16:creationId xmlns:a16="http://schemas.microsoft.com/office/drawing/2014/main" id="{EEBE7033-ECD6-4C9F-81A8-00F0400BD9CD}"/>
              </a:ext>
            </a:extLst>
          </p:cNvPr>
          <p:cNvCxnSpPr>
            <a:cxnSpLocks/>
            <a:stCxn id="26" idx="0"/>
            <a:endCxn id="15" idx="2"/>
          </p:cNvCxnSpPr>
          <p:nvPr/>
        </p:nvCxnSpPr>
        <p:spPr>
          <a:xfrm rot="5400000" flipH="1" flipV="1">
            <a:off x="3122727" y="1641603"/>
            <a:ext cx="2009096" cy="3341033"/>
          </a:xfrm>
          <a:prstGeom prst="curvedConnector3">
            <a:avLst>
              <a:gd name="adj1" fmla="val 32990"/>
            </a:avLst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Kuva 56" descr="Käyttäjä">
            <a:extLst>
              <a:ext uri="{FF2B5EF4-FFF2-40B4-BE49-F238E27FC236}">
                <a16:creationId xmlns:a16="http://schemas.microsoft.com/office/drawing/2014/main" id="{43187E68-072F-4226-BCB7-C4A54933581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43584" y="2941071"/>
            <a:ext cx="512071" cy="512071"/>
          </a:xfrm>
          <a:prstGeom prst="rect">
            <a:avLst/>
          </a:prstGeom>
        </p:spPr>
      </p:pic>
      <p:pic>
        <p:nvPicPr>
          <p:cNvPr id="58" name="Kuva 57" descr="Käyttäjä">
            <a:extLst>
              <a:ext uri="{FF2B5EF4-FFF2-40B4-BE49-F238E27FC236}">
                <a16:creationId xmlns:a16="http://schemas.microsoft.com/office/drawing/2014/main" id="{28027F7F-91E1-4F96-A3FC-7EBE04BC35C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844492" y="2522645"/>
            <a:ext cx="512071" cy="512071"/>
          </a:xfrm>
          <a:prstGeom prst="rect">
            <a:avLst/>
          </a:prstGeom>
        </p:spPr>
      </p:pic>
      <p:pic>
        <p:nvPicPr>
          <p:cNvPr id="52" name="Kuva 51" descr="Ryömintä">
            <a:extLst>
              <a:ext uri="{FF2B5EF4-FFF2-40B4-BE49-F238E27FC236}">
                <a16:creationId xmlns:a16="http://schemas.microsoft.com/office/drawing/2014/main" id="{670FA9E8-BA88-4A79-A9AC-F3000510F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247011" y="5572827"/>
            <a:ext cx="851139" cy="914400"/>
          </a:xfrm>
          <a:prstGeom prst="rect">
            <a:avLst/>
          </a:prstGeom>
        </p:spPr>
      </p:pic>
      <p:pic>
        <p:nvPicPr>
          <p:cNvPr id="54" name="Kuva 53" descr="Ryömintä">
            <a:extLst>
              <a:ext uri="{FF2B5EF4-FFF2-40B4-BE49-F238E27FC236}">
                <a16:creationId xmlns:a16="http://schemas.microsoft.com/office/drawing/2014/main" id="{065CE8BA-3B84-4FC6-9D11-E278AEDB4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921296" y="5558388"/>
            <a:ext cx="851139" cy="914400"/>
          </a:xfrm>
          <a:prstGeom prst="rect">
            <a:avLst/>
          </a:prstGeom>
        </p:spPr>
      </p:pic>
      <p:pic>
        <p:nvPicPr>
          <p:cNvPr id="55" name="Kuva 54" descr="Käyttäjä">
            <a:extLst>
              <a:ext uri="{FF2B5EF4-FFF2-40B4-BE49-F238E27FC236}">
                <a16:creationId xmlns:a16="http://schemas.microsoft.com/office/drawing/2014/main" id="{6B320058-3657-4404-9254-9C1A3183D8B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199573" y="4219042"/>
            <a:ext cx="512071" cy="512071"/>
          </a:xfrm>
          <a:prstGeom prst="rect">
            <a:avLst/>
          </a:prstGeom>
        </p:spPr>
      </p:pic>
      <p:sp>
        <p:nvSpPr>
          <p:cNvPr id="11" name="Vuokaavio: Prosessi 10">
            <a:extLst>
              <a:ext uri="{FF2B5EF4-FFF2-40B4-BE49-F238E27FC236}">
                <a16:creationId xmlns:a16="http://schemas.microsoft.com/office/drawing/2014/main" id="{D73E629F-AB16-43E9-85DE-E9DD02B66446}"/>
              </a:ext>
            </a:extLst>
          </p:cNvPr>
          <p:cNvSpPr/>
          <p:nvPr/>
        </p:nvSpPr>
        <p:spPr>
          <a:xfrm>
            <a:off x="2912447" y="4684451"/>
            <a:ext cx="1431208" cy="5466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Alku HOKS </a:t>
            </a:r>
            <a:r>
              <a:rPr lang="fi-FI" sz="1100" dirty="0"/>
              <a:t>(vastuukouluttaja + YTO-vastaava)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C2D9869E-95E7-4B0B-8B9C-461F737F53F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0814170">
            <a:off x="5949639" y="4703959"/>
            <a:ext cx="481461" cy="69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4BE95684-19EC-47F0-9FD0-8A6026B2E70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36" y="4814162"/>
            <a:ext cx="470345" cy="639110"/>
          </a:xfrm>
          <a:prstGeom prst="rect">
            <a:avLst/>
          </a:prstGeom>
        </p:spPr>
      </p:pic>
      <p:pic>
        <p:nvPicPr>
          <p:cNvPr id="80" name="Kuva 79" descr="Käyttäjä">
            <a:extLst>
              <a:ext uri="{FF2B5EF4-FFF2-40B4-BE49-F238E27FC236}">
                <a16:creationId xmlns:a16="http://schemas.microsoft.com/office/drawing/2014/main" id="{F612AD53-B930-4A92-8A4C-68EA2CC215A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564454" y="4239525"/>
            <a:ext cx="496408" cy="4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2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B251BD-9B10-46E7-9C7E-0D55781A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5ED4-123B-45F3-AF0C-88CA23C33B2C}" type="datetime1">
              <a:rPr lang="fi-FI" smtClean="0"/>
              <a:t>17.12.2019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50F6355-5E55-4968-8F88-86B3F4C8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9434F4C-82CC-4729-8611-33B2E4F8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4</a:t>
            </a:fld>
            <a:endParaRPr lang="fi-FI" dirty="0"/>
          </a:p>
        </p:txBody>
      </p:sp>
      <p:graphicFrame>
        <p:nvGraphicFramePr>
          <p:cNvPr id="19" name="Taulukko 18">
            <a:extLst>
              <a:ext uri="{FF2B5EF4-FFF2-40B4-BE49-F238E27FC236}">
                <a16:creationId xmlns:a16="http://schemas.microsoft.com/office/drawing/2014/main" id="{A2901F45-C672-42DB-92B8-223A16592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749830"/>
              </p:ext>
            </p:extLst>
          </p:nvPr>
        </p:nvGraphicFramePr>
        <p:xfrm>
          <a:off x="2775445" y="42532"/>
          <a:ext cx="3234856" cy="655117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84953">
                  <a:extLst>
                    <a:ext uri="{9D8B030D-6E8A-4147-A177-3AD203B41FA5}">
                      <a16:colId xmlns:a16="http://schemas.microsoft.com/office/drawing/2014/main" val="216300574"/>
                    </a:ext>
                  </a:extLst>
                </a:gridCol>
                <a:gridCol w="2549903">
                  <a:extLst>
                    <a:ext uri="{9D8B030D-6E8A-4147-A177-3AD203B41FA5}">
                      <a16:colId xmlns:a16="http://schemas.microsoft.com/office/drawing/2014/main" val="4071649426"/>
                    </a:ext>
                  </a:extLst>
                </a:gridCol>
              </a:tblGrid>
              <a:tr h="296891">
                <a:tc>
                  <a:txBody>
                    <a:bodyPr/>
                    <a:lstStyle/>
                    <a:p>
                      <a:r>
                        <a:rPr lang="fi-FI" sz="1600" dirty="0"/>
                        <a:t>Väri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Rooli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1947320"/>
                  </a:ext>
                </a:extLst>
              </a:tr>
              <a:tr h="512682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/>
                        <a:t>Opiskelija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04399"/>
                  </a:ext>
                </a:extLst>
              </a:tr>
              <a:tr h="493760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/>
                        <a:t>Vastuuopettaja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790651"/>
                  </a:ext>
                </a:extLst>
              </a:tr>
              <a:tr h="493758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/>
                        <a:t>YTO-opettaja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89990"/>
                  </a:ext>
                </a:extLst>
              </a:tr>
              <a:tr h="465544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/>
                        <a:t>Ryhmäohjaaja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69113"/>
                  </a:ext>
                </a:extLst>
              </a:tr>
              <a:tr h="465544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/>
                        <a:t>Ammattiopettaja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09423"/>
                  </a:ext>
                </a:extLst>
              </a:tr>
              <a:tr h="536082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/>
                        <a:t>Työssäoppimispaikan henkilö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102792"/>
                  </a:ext>
                </a:extLst>
              </a:tr>
              <a:tr h="498936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/>
                        <a:t>Opintosihteeri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59823"/>
                  </a:ext>
                </a:extLst>
              </a:tr>
              <a:tr h="512811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/>
                        <a:t>Tiimivastaava</a:t>
                      </a:r>
                      <a:br>
                        <a:rPr lang="fi-FI" sz="1600" b="1" dirty="0"/>
                      </a:br>
                      <a:r>
                        <a:rPr lang="fi-FI" sz="1600" b="1" dirty="0"/>
                        <a:t>ja Koulutustarkastaja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740226"/>
                  </a:ext>
                </a:extLst>
              </a:tr>
              <a:tr h="509256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 anchor="ctr"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/>
                        <a:t>Kuraattori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90431"/>
                  </a:ext>
                </a:extLst>
              </a:tr>
              <a:tr h="547988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 anchor="ctr"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/>
                        <a:t>Oppilaitospsykologi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139008"/>
                  </a:ext>
                </a:extLst>
              </a:tr>
              <a:tr h="538564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/>
                        <a:t>Opinto-ohjaaja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421425"/>
                  </a:ext>
                </a:extLst>
              </a:tr>
              <a:tr h="531620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/>
                        <a:t>Erityisopettaja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09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58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A46F4E-2242-44E2-ACFF-E0A0AAB1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941"/>
            <a:ext cx="7886700" cy="1325563"/>
          </a:xfrm>
        </p:spPr>
        <p:txBody>
          <a:bodyPr/>
          <a:lstStyle/>
          <a:p>
            <a:r>
              <a:rPr lang="fi-FI" dirty="0"/>
              <a:t>VALMISTAUTUMINEN PELIIN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44AF4F-B56C-419C-A59F-313C8834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3286-BECA-4456-A8C1-740C6808001E}" type="datetime1">
              <a:rPr lang="fi-FI" smtClean="0"/>
              <a:t>17.12.2019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B34AAFF-68A7-473F-9AD7-F6A93314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plt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BC2988A-1F1E-4021-A462-6CB0C194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115836D-E4A9-4D48-89E4-6682B2D4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7324"/>
            <a:ext cx="7886700" cy="4471111"/>
          </a:xfrm>
        </p:spPr>
        <p:txBody>
          <a:bodyPr>
            <a:normAutofit/>
          </a:bodyPr>
          <a:lstStyle/>
          <a:p>
            <a:r>
              <a:rPr lang="fi-FI" dirty="0"/>
              <a:t>Rooleissa olevat pelaajat</a:t>
            </a:r>
          </a:p>
          <a:p>
            <a:pPr lvl="1"/>
            <a:r>
              <a:rPr lang="fi-FI" dirty="0"/>
              <a:t>Tutustu pelivälineisiisi (kortit, kaulakyltti yms.)</a:t>
            </a:r>
          </a:p>
          <a:p>
            <a:pPr lvl="1"/>
            <a:r>
              <a:rPr lang="fi-FI" dirty="0"/>
              <a:t>Lue rooliasi koskevia ohjeita kaulakyltistäsi</a:t>
            </a:r>
          </a:p>
          <a:p>
            <a:pPr lvl="1"/>
            <a:r>
              <a:rPr lang="fi-FI" dirty="0"/>
              <a:t>Pohdi millainen roolissasi olet (jämpti, laiska, </a:t>
            </a:r>
            <a:r>
              <a:rPr lang="fi-FI" dirty="0" err="1"/>
              <a:t>sluibaaja</a:t>
            </a:r>
            <a:r>
              <a:rPr lang="fi-FI" dirty="0"/>
              <a:t>, aktiivi vai mikä?)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Havainnoitsijat</a:t>
            </a:r>
          </a:p>
          <a:p>
            <a:pPr lvl="1"/>
            <a:r>
              <a:rPr lang="fi-FI" dirty="0"/>
              <a:t>Pohdi miten aiot havainnoida ja kirjata ylös havaintojasi pelin aikana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14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A46F4E-2242-44E2-ACFF-E0A0AAB1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64" y="4089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KEHITYSEHDOTUKSET</a:t>
            </a:r>
            <a:br>
              <a:rPr lang="fi-FI" dirty="0"/>
            </a:br>
            <a:r>
              <a:rPr lang="fi-FI" sz="1800" dirty="0"/>
              <a:t>Kirjatkaa tähän pelin aikana esiin </a:t>
            </a:r>
            <a:r>
              <a:rPr lang="fi-FI" sz="1800" dirty="0" err="1"/>
              <a:t>nousSeet</a:t>
            </a:r>
            <a:r>
              <a:rPr lang="fi-FI" sz="1800" dirty="0"/>
              <a:t> </a:t>
            </a:r>
            <a:r>
              <a:rPr lang="fi-FI" sz="1800" dirty="0" err="1"/>
              <a:t>HOKs</a:t>
            </a:r>
            <a:r>
              <a:rPr lang="fi-FI" sz="1800" dirty="0"/>
              <a:t>-prosessin kehittämiskohteet ja pyrkikää jo löytämään kehittämiskohteille ratkaisut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44AF4F-B56C-419C-A59F-313C8834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3286-BECA-4456-A8C1-740C6808001E}" type="datetime1">
              <a:rPr lang="fi-FI" smtClean="0"/>
              <a:t>17.12.2019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B34AAFF-68A7-473F-9AD7-F6A93314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plt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BC2988A-1F1E-4021-A462-6CB0C194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115836D-E4A9-4D48-89E4-6682B2D4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38" y="1435395"/>
            <a:ext cx="8231711" cy="46546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sz="1300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756724940"/>
      </p:ext>
    </p:extLst>
  </p:cSld>
  <p:clrMapOvr>
    <a:masterClrMapping/>
  </p:clrMapOvr>
</p:sld>
</file>

<file path=ppt/theme/theme1.xml><?xml version="1.0" encoding="utf-8"?>
<a:theme xmlns:a="http://schemas.openxmlformats.org/drawingml/2006/main" name="vihrea">
  <a:themeElements>
    <a:clrScheme name="Mukautettu 9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A40067"/>
      </a:accent1>
      <a:accent2>
        <a:srgbClr val="CF691E"/>
      </a:accent2>
      <a:accent3>
        <a:srgbClr val="A5A5A5"/>
      </a:accent3>
      <a:accent4>
        <a:srgbClr val="005FA6"/>
      </a:accent4>
      <a:accent5>
        <a:srgbClr val="C2CD26"/>
      </a:accent5>
      <a:accent6>
        <a:srgbClr val="53B8D2"/>
      </a:accent6>
      <a:hlink>
        <a:srgbClr val="C40075"/>
      </a:hlink>
      <a:folHlink>
        <a:srgbClr val="62003A"/>
      </a:folHlink>
    </a:clrScheme>
    <a:fontScheme name="Mukautettu 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ihrea" id="{1388C2D5-384A-49BD-9F42-729B07DE153C}" vid="{1089D062-A33D-4A33-8890-524ECA2D518B}"/>
    </a:ext>
  </a:extLst>
</a:theme>
</file>

<file path=ppt/theme/theme2.xml><?xml version="1.0" encoding="utf-8"?>
<a:theme xmlns:a="http://schemas.openxmlformats.org/drawingml/2006/main" name="5_TAKK-perusteema-vihrea-vedos2">
  <a:themeElements>
    <a:clrScheme name="Mukautettu 9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A40067"/>
      </a:accent1>
      <a:accent2>
        <a:srgbClr val="CF691E"/>
      </a:accent2>
      <a:accent3>
        <a:srgbClr val="A5A5A5"/>
      </a:accent3>
      <a:accent4>
        <a:srgbClr val="005FA6"/>
      </a:accent4>
      <a:accent5>
        <a:srgbClr val="C2CD26"/>
      </a:accent5>
      <a:accent6>
        <a:srgbClr val="53B8D2"/>
      </a:accent6>
      <a:hlink>
        <a:srgbClr val="C40075"/>
      </a:hlink>
      <a:folHlink>
        <a:srgbClr val="62003A"/>
      </a:folHlink>
    </a:clrScheme>
    <a:fontScheme name="Mukautettu 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KK-perusteema-vihrea-vedos2" id="{95726548-065A-4968-AD28-DE8EF20CA65A}" vid="{B39D7185-8785-4714-A590-333D23408924}"/>
    </a:ext>
  </a:extLst>
</a:theme>
</file>

<file path=ppt/theme/theme3.xml><?xml version="1.0" encoding="utf-8"?>
<a:theme xmlns:a="http://schemas.openxmlformats.org/drawingml/2006/main" name="8_TAKK-perusteema-vihrea-vedos2">
  <a:themeElements>
    <a:clrScheme name="Mukautettu 9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A40067"/>
      </a:accent1>
      <a:accent2>
        <a:srgbClr val="CF691E"/>
      </a:accent2>
      <a:accent3>
        <a:srgbClr val="A5A5A5"/>
      </a:accent3>
      <a:accent4>
        <a:srgbClr val="005FA6"/>
      </a:accent4>
      <a:accent5>
        <a:srgbClr val="C2CD26"/>
      </a:accent5>
      <a:accent6>
        <a:srgbClr val="53B8D2"/>
      </a:accent6>
      <a:hlink>
        <a:srgbClr val="C40075"/>
      </a:hlink>
      <a:folHlink>
        <a:srgbClr val="62003A"/>
      </a:folHlink>
    </a:clrScheme>
    <a:fontScheme name="Mukautettu 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KK-perusteema-vihrea-vedos2" id="{95726548-065A-4968-AD28-DE8EF20CA65A}" vid="{B39D7185-8785-4714-A590-333D23408924}"/>
    </a:ext>
  </a:extLst>
</a:theme>
</file>

<file path=ppt/theme/theme4.xml><?xml version="1.0" encoding="utf-8"?>
<a:theme xmlns:a="http://schemas.openxmlformats.org/drawingml/2006/main" name="1_TAKK-perusteema-vihrea-vedos2">
  <a:themeElements>
    <a:clrScheme name="Mukautettu 9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A40067"/>
      </a:accent1>
      <a:accent2>
        <a:srgbClr val="CF691E"/>
      </a:accent2>
      <a:accent3>
        <a:srgbClr val="A5A5A5"/>
      </a:accent3>
      <a:accent4>
        <a:srgbClr val="005FA6"/>
      </a:accent4>
      <a:accent5>
        <a:srgbClr val="C2CD26"/>
      </a:accent5>
      <a:accent6>
        <a:srgbClr val="53B8D2"/>
      </a:accent6>
      <a:hlink>
        <a:srgbClr val="C40075"/>
      </a:hlink>
      <a:folHlink>
        <a:srgbClr val="62003A"/>
      </a:folHlink>
    </a:clrScheme>
    <a:fontScheme name="Mukautettu 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KK-perusteema-vihrea-vedos2" id="{95726548-065A-4968-AD28-DE8EF20CA65A}" vid="{B39D7185-8785-4714-A590-333D23408924}"/>
    </a:ext>
  </a:extLst>
</a:theme>
</file>

<file path=ppt/theme/theme5.xml><?xml version="1.0" encoding="utf-8"?>
<a:theme xmlns:a="http://schemas.openxmlformats.org/drawingml/2006/main" name="6_TAKK-perusteema-vihrea-vedos2">
  <a:themeElements>
    <a:clrScheme name="Mukautettu 9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A40067"/>
      </a:accent1>
      <a:accent2>
        <a:srgbClr val="CF691E"/>
      </a:accent2>
      <a:accent3>
        <a:srgbClr val="A5A5A5"/>
      </a:accent3>
      <a:accent4>
        <a:srgbClr val="005FA6"/>
      </a:accent4>
      <a:accent5>
        <a:srgbClr val="C2CD26"/>
      </a:accent5>
      <a:accent6>
        <a:srgbClr val="53B8D2"/>
      </a:accent6>
      <a:hlink>
        <a:srgbClr val="C40075"/>
      </a:hlink>
      <a:folHlink>
        <a:srgbClr val="62003A"/>
      </a:folHlink>
    </a:clrScheme>
    <a:fontScheme name="Mukautettu 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KK-perusteema-vihrea-vedos2" id="{95726548-065A-4968-AD28-DE8EF20CA65A}" vid="{B39D7185-8785-4714-A590-333D23408924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E81003D9615F47B9716747033632F1" ma:contentTypeVersion="2" ma:contentTypeDescription="Luo uusi asiakirja." ma:contentTypeScope="" ma:versionID="15c78871db5f91aa75ed73e96f1a4eee">
  <xsd:schema xmlns:xsd="http://www.w3.org/2001/XMLSchema" xmlns:xs="http://www.w3.org/2001/XMLSchema" xmlns:p="http://schemas.microsoft.com/office/2006/metadata/properties" xmlns:ns2="d7cac4c9-1e91-4b7b-bab2-d420d0e578eb" targetNamespace="http://schemas.microsoft.com/office/2006/metadata/properties" ma:root="true" ma:fieldsID="9591819e7cfe74b05e419d30a1f9d317" ns2:_="">
    <xsd:import namespace="d7cac4c9-1e91-4b7b-bab2-d420d0e578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ac4c9-1e91-4b7b-bab2-d420d0e578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7678A7-3605-4278-AC6F-8FB0A11B1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0F6638-A1DF-469C-9904-87BE1D8765A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d7cac4c9-1e91-4b7b-bab2-d420d0e578e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77FC0A-64A0-47A1-BE13-DB910016D34E}">
  <ds:schemaRefs>
    <ds:schemaRef ds:uri="d7cac4c9-1e91-4b7b-bab2-d420d0e57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143</Words>
  <Application>Microsoft Office PowerPoint</Application>
  <PresentationFormat>Näytössä katseltava diaesitys (4:3)</PresentationFormat>
  <Paragraphs>55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vihrea</vt:lpstr>
      <vt:lpstr>5_TAKK-perusteema-vihrea-vedos2</vt:lpstr>
      <vt:lpstr>8_TAKK-perusteema-vihrea-vedos2</vt:lpstr>
      <vt:lpstr>1_TAKK-perusteema-vihrea-vedos2</vt:lpstr>
      <vt:lpstr>6_TAKK-perusteema-vihrea-vedos2</vt:lpstr>
      <vt:lpstr>PowerPoint-esitys</vt:lpstr>
      <vt:lpstr>PowerPoint-esitys</vt:lpstr>
      <vt:lpstr>HOKS-PELIN POHJAPIIRROS</vt:lpstr>
      <vt:lpstr>PowerPoint-esitys</vt:lpstr>
      <vt:lpstr>VALMISTAUTUMINEN PELIIN</vt:lpstr>
      <vt:lpstr>KEHITYSEHDOTUKSET Kirjatkaa tähän pelin aikana esiin nousSeet HOKs-prosessin kehittämiskohteet ja pyrkikää jo löytämään kehittämiskohteille ratkaisut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Tasala Satu</dc:creator>
  <cp:lastModifiedBy>Lattunen Petra</cp:lastModifiedBy>
  <cp:revision>49</cp:revision>
  <cp:lastPrinted>2018-08-15T13:10:44Z</cp:lastPrinted>
  <dcterms:modified xsi:type="dcterms:W3CDTF">2019-12-17T11:07:23Z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0x0101006EE81003D9615F47B9716747033632F1</vt:lpwstr>
  </property>
</Properties>
</file>