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4" r:id="rId6"/>
    <p:sldId id="266" r:id="rId7"/>
    <p:sldId id="271" r:id="rId8"/>
    <p:sldId id="267" r:id="rId9"/>
    <p:sldId id="270" r:id="rId10"/>
    <p:sldId id="268" r:id="rId11"/>
    <p:sldId id="269" r:id="rId12"/>
    <p:sldId id="263" r:id="rId13"/>
    <p:sldId id="258" r:id="rId14"/>
    <p:sldId id="25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3442E-0C3A-E5CA-1601-827CFEEED50B}" name="Eeva Niemi (TAU)" initials="EN" userId="S::eeva.niemi@tuni.fi::6ff02c39-1ceb-4f3d-9c0b-7ff5810684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AE1DB-3F13-4222-AD54-43F86A338B99}" v="22" dt="2024-06-20T06:06:02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keri Kontro (TAU)" userId="a56f4d06-0d7a-4767-b031-cdd127fce6f0" providerId="ADAL" clId="{78CAE1DB-3F13-4222-AD54-43F86A338B99}"/>
    <pc:docChg chg="custSel addSld delSld modSld sldOrd">
      <pc:chgData name="Inkeri Kontro (TAU)" userId="a56f4d06-0d7a-4767-b031-cdd127fce6f0" providerId="ADAL" clId="{78CAE1DB-3F13-4222-AD54-43F86A338B99}" dt="2024-06-20T06:06:02.878" v="377" actId="20577"/>
      <pc:docMkLst>
        <pc:docMk/>
      </pc:docMkLst>
      <pc:sldChg chg="modSp mod">
        <pc:chgData name="Inkeri Kontro (TAU)" userId="a56f4d06-0d7a-4767-b031-cdd127fce6f0" providerId="ADAL" clId="{78CAE1DB-3F13-4222-AD54-43F86A338B99}" dt="2024-06-20T05:44:29.030" v="4" actId="20577"/>
        <pc:sldMkLst>
          <pc:docMk/>
          <pc:sldMk cId="3607680059" sldId="257"/>
        </pc:sldMkLst>
        <pc:spChg chg="mod">
          <ac:chgData name="Inkeri Kontro (TAU)" userId="a56f4d06-0d7a-4767-b031-cdd127fce6f0" providerId="ADAL" clId="{78CAE1DB-3F13-4222-AD54-43F86A338B99}" dt="2024-06-20T05:44:29.030" v="4" actId="20577"/>
          <ac:spMkLst>
            <pc:docMk/>
            <pc:sldMk cId="3607680059" sldId="257"/>
            <ac:spMk id="4" creationId="{4221FA7E-CB3B-9743-ADED-96562D72842B}"/>
          </ac:spMkLst>
        </pc:spChg>
      </pc:sldChg>
      <pc:sldChg chg="delSp add del setBg delDesignElem delCm">
        <pc:chgData name="Inkeri Kontro (TAU)" userId="a56f4d06-0d7a-4767-b031-cdd127fce6f0" providerId="ADAL" clId="{78CAE1DB-3F13-4222-AD54-43F86A338B99}" dt="2024-06-20T06:02:04.406" v="11"/>
        <pc:sldMkLst>
          <pc:docMk/>
          <pc:sldMk cId="2155895895" sldId="264"/>
        </pc:sldMkLst>
        <pc:spChg chg="del">
          <ac:chgData name="Inkeri Kontro (TAU)" userId="a56f4d06-0d7a-4767-b031-cdd127fce6f0" providerId="ADAL" clId="{78CAE1DB-3F13-4222-AD54-43F86A338B99}" dt="2024-06-20T06:01:21.174" v="8"/>
          <ac:spMkLst>
            <pc:docMk/>
            <pc:sldMk cId="2155895895" sldId="264"/>
            <ac:spMk id="7175" creationId="{BEE73255-8084-4DF9-BB0B-15EAC92E2CB9}"/>
          </ac:spMkLst>
        </pc:spChg>
        <pc:spChg chg="del">
          <ac:chgData name="Inkeri Kontro (TAU)" userId="a56f4d06-0d7a-4767-b031-cdd127fce6f0" providerId="ADAL" clId="{78CAE1DB-3F13-4222-AD54-43F86A338B99}" dt="2024-06-20T06:01:21.174" v="8"/>
          <ac:spMkLst>
            <pc:docMk/>
            <pc:sldMk cId="2155895895" sldId="264"/>
            <ac:spMk id="7177" creationId="{67048353-8981-459A-9BC6-9711CE462E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nkeri Kontro (TAU)" userId="a56f4d06-0d7a-4767-b031-cdd127fce6f0" providerId="ADAL" clId="{78CAE1DB-3F13-4222-AD54-43F86A338B99}" dt="2024-06-20T06:02:04.406" v="11"/>
              <pc2:cmMkLst xmlns:pc2="http://schemas.microsoft.com/office/powerpoint/2019/9/main/command">
                <pc:docMk/>
                <pc:sldMk cId="2155895895" sldId="264"/>
                <pc2:cmMk id="{BAA843E1-EEEF-489A-AE77-88A4F706187C}"/>
              </pc2:cmMkLst>
            </pc226:cmChg>
          </p:ext>
        </pc:extLst>
      </pc:sldChg>
      <pc:sldChg chg="ord">
        <pc:chgData name="Inkeri Kontro (TAU)" userId="a56f4d06-0d7a-4767-b031-cdd127fce6f0" providerId="ADAL" clId="{78CAE1DB-3F13-4222-AD54-43F86A338B99}" dt="2024-06-20T06:01:40.495" v="10"/>
        <pc:sldMkLst>
          <pc:docMk/>
          <pc:sldMk cId="2225728773" sldId="266"/>
        </pc:sldMkLst>
      </pc:sldChg>
      <pc:sldChg chg="ord">
        <pc:chgData name="Inkeri Kontro (TAU)" userId="a56f4d06-0d7a-4767-b031-cdd127fce6f0" providerId="ADAL" clId="{78CAE1DB-3F13-4222-AD54-43F86A338B99}" dt="2024-06-20T06:01:40.495" v="10"/>
        <pc:sldMkLst>
          <pc:docMk/>
          <pc:sldMk cId="3825927958" sldId="267"/>
        </pc:sldMkLst>
      </pc:sldChg>
      <pc:sldChg chg="ord">
        <pc:chgData name="Inkeri Kontro (TAU)" userId="a56f4d06-0d7a-4767-b031-cdd127fce6f0" providerId="ADAL" clId="{78CAE1DB-3F13-4222-AD54-43F86A338B99}" dt="2024-06-20T06:01:40.495" v="10"/>
        <pc:sldMkLst>
          <pc:docMk/>
          <pc:sldMk cId="2266957118" sldId="268"/>
        </pc:sldMkLst>
      </pc:sldChg>
      <pc:sldChg chg="ord">
        <pc:chgData name="Inkeri Kontro (TAU)" userId="a56f4d06-0d7a-4767-b031-cdd127fce6f0" providerId="ADAL" clId="{78CAE1DB-3F13-4222-AD54-43F86A338B99}" dt="2024-06-20T06:01:40.495" v="10"/>
        <pc:sldMkLst>
          <pc:docMk/>
          <pc:sldMk cId="2529712412" sldId="269"/>
        </pc:sldMkLst>
      </pc:sldChg>
      <pc:sldChg chg="addSp modSp mod ord">
        <pc:chgData name="Inkeri Kontro (TAU)" userId="a56f4d06-0d7a-4767-b031-cdd127fce6f0" providerId="ADAL" clId="{78CAE1DB-3F13-4222-AD54-43F86A338B99}" dt="2024-06-20T06:06:02.878" v="377" actId="20577"/>
        <pc:sldMkLst>
          <pc:docMk/>
          <pc:sldMk cId="3614860886" sldId="270"/>
        </pc:sldMkLst>
        <pc:spChg chg="add mod">
          <ac:chgData name="Inkeri Kontro (TAU)" userId="a56f4d06-0d7a-4767-b031-cdd127fce6f0" providerId="ADAL" clId="{78CAE1DB-3F13-4222-AD54-43F86A338B99}" dt="2024-06-20T06:06:02.878" v="377" actId="20577"/>
          <ac:spMkLst>
            <pc:docMk/>
            <pc:sldMk cId="3614860886" sldId="270"/>
            <ac:spMk id="2" creationId="{4804CF96-B88F-C1A2-31D3-CD79B9270C6C}"/>
          </ac:spMkLst>
        </pc:spChg>
      </pc:sldChg>
      <pc:sldChg chg="modSp mod ord">
        <pc:chgData name="Inkeri Kontro (TAU)" userId="a56f4d06-0d7a-4767-b031-cdd127fce6f0" providerId="ADAL" clId="{78CAE1DB-3F13-4222-AD54-43F86A338B99}" dt="2024-06-20T06:05:16.294" v="355" actId="403"/>
        <pc:sldMkLst>
          <pc:docMk/>
          <pc:sldMk cId="1558474228" sldId="271"/>
        </pc:sldMkLst>
        <pc:spChg chg="mod">
          <ac:chgData name="Inkeri Kontro (TAU)" userId="a56f4d06-0d7a-4767-b031-cdd127fce6f0" providerId="ADAL" clId="{78CAE1DB-3F13-4222-AD54-43F86A338B99}" dt="2024-06-20T06:05:16.294" v="355" actId="403"/>
          <ac:spMkLst>
            <pc:docMk/>
            <pc:sldMk cId="1558474228" sldId="271"/>
            <ac:spMk id="2" creationId="{EC20D8F5-7D83-4839-0C32-460392FC6C3C}"/>
          </ac:spMkLst>
        </pc:spChg>
      </pc:sldChg>
      <pc:sldChg chg="add">
        <pc:chgData name="Inkeri Kontro (TAU)" userId="a56f4d06-0d7a-4767-b031-cdd127fce6f0" providerId="ADAL" clId="{78CAE1DB-3F13-4222-AD54-43F86A338B99}" dt="2024-06-20T06:01:03.949" v="5"/>
        <pc:sldMkLst>
          <pc:docMk/>
          <pc:sldMk cId="1836442671" sldId="272"/>
        </pc:sldMkLst>
      </pc:sldChg>
      <pc:sldChg chg="modSp add mod">
        <pc:chgData name="Inkeri Kontro (TAU)" userId="a56f4d06-0d7a-4767-b031-cdd127fce6f0" providerId="ADAL" clId="{78CAE1DB-3F13-4222-AD54-43F86A338B99}" dt="2024-06-20T06:03:31.347" v="251" actId="14100"/>
        <pc:sldMkLst>
          <pc:docMk/>
          <pc:sldMk cId="3716458167" sldId="273"/>
        </pc:sldMkLst>
        <pc:spChg chg="mod">
          <ac:chgData name="Inkeri Kontro (TAU)" userId="a56f4d06-0d7a-4767-b031-cdd127fce6f0" providerId="ADAL" clId="{78CAE1DB-3F13-4222-AD54-43F86A338B99}" dt="2024-06-20T06:03:28.037" v="250" actId="20577"/>
          <ac:spMkLst>
            <pc:docMk/>
            <pc:sldMk cId="3716458167" sldId="273"/>
            <ac:spMk id="9" creationId="{142EC41D-3007-A403-8E42-36A1E60AA133}"/>
          </ac:spMkLst>
        </pc:spChg>
        <pc:picChg chg="mod">
          <ac:chgData name="Inkeri Kontro (TAU)" userId="a56f4d06-0d7a-4767-b031-cdd127fce6f0" providerId="ADAL" clId="{78CAE1DB-3F13-4222-AD54-43F86A338B99}" dt="2024-06-20T06:03:31.347" v="251" actId="14100"/>
          <ac:picMkLst>
            <pc:docMk/>
            <pc:sldMk cId="3716458167" sldId="273"/>
            <ac:picMk id="8" creationId="{40F9F6FE-55CB-78E6-A5CE-551A467A97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541E1-D665-85EF-0D05-416A7E66A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59AE77-CABC-90F1-F567-236E29DFA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39CD5D-B32A-7DC2-A741-7F1B0C8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02E0-21D6-FC8C-950B-212A28B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762765-B74E-568B-5714-0EF203C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95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F1847-86B6-BBBA-334F-5EF4025D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E99D1A-AED7-7F29-C69F-95D5C8E4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F7DFA-5AF2-7183-B344-DBFB975E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4A4907-90CB-CB7B-2DDE-93E16278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3D1330-1310-3730-45DF-A95505ED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59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B03FFC1-B8A1-6B12-E094-3D2CE8F38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A2B155-3550-60AC-A512-05C217454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40C853-8173-38CA-0F2A-A5EB81EE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CCBF75-4DE6-5917-0CA9-40E04FFB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E74ED6-F6E6-261D-6C21-8BD242E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03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10107D-3AF6-2B04-E3E6-A27A4B08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4DF34-15AA-2342-75D0-1F998427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6D246A-9E98-2D9E-F810-C36A59E8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90EE0C-6087-45A3-FED5-72672139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A537F8-C32C-4CF8-DFE6-CB8220E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09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65D84-321C-98BE-C303-448C2478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3C6FCF-4BCC-A826-4D08-2F080AE9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D393CB-C77D-77B3-9231-89088499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DE6446-60AD-E7E8-63C6-1F3E619D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010B0C-A87D-2964-CA0B-7837D856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8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7F59-D2B4-E22F-DCE1-CADE6FB8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553F4-E16E-6AF6-CAE3-45992D5A1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B2AC3F-CED4-0DCB-4DAF-EA0EF8255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299234-F095-91C2-8660-9E6ADC98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0FC610-DE24-7A11-4C6D-F4B74495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CD8293-DABA-0BB5-648C-D4D7A8F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5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EBE5F-F893-C2E6-9879-2FF2BEEB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8A48C2-8860-9D5B-109E-E4D9C0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AC7953-258B-322F-99A9-0D6D193E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BFDA4FF-31E0-697B-DB0F-B328BF59E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D096FAE-D4BC-A8A3-8C2A-705CF680C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57F02E9-D3AA-BF19-649B-61954CA5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6E469EA-96B0-BF1F-DD87-0632F7C0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FC695D-5D09-ADD4-8CAD-23BB474C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9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26FEB-3A3F-97BA-FDB5-BDA319FD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B7C826-736B-A81A-8172-A21D3458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AA10D8-0AED-F2D0-C391-8E1B9B96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7C5FF9-EA11-371F-1D48-A386552F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077D6A4-D0BE-1548-D154-E47EA736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3B1D27-13BC-CC26-3475-6D2B9B67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D275E4-6F1C-A15D-838E-5D33A67D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9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82404-512A-A293-DC3E-45BE4CF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DA5B0-6D82-1FF5-F441-0080E42A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88010E-037B-BF80-014E-9130A0FC0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BBAC1C-037D-D14F-2192-504473E0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98B196-E1D3-B656-6B07-B15BE5D9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81A196-6BCE-446D-CF3C-C1861CD2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6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96B939-9AFC-8B0C-8CBD-B4B3D3A3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E4F361-7B2A-92A7-288A-868CB52BF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977EC3-AC99-D4A3-3D14-DE56E4F25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73E6D5-7029-A00A-809F-97A4A625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99A95B-3570-78C4-5DC5-83E476CE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1F00D4-8B6B-6D53-91FB-3AF2C737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64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45E551-E467-0CE3-CAA3-FDEC7597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A85EDC-92F2-0A79-C30A-BAD87DE2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1DBFF8-1177-427B-380E-C5972DA96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736556-3D4E-2E45-C815-8F50E09F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89603B-3D65-E88C-F78C-49F9EF5EF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8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C8ECC-0B82-C7C9-FD13-0ABE9A944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Karuselli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94E80F-8BF1-9E9A-E5E2-0F791D4DA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Paikka-, nopeus- ja kiihtyvyysvektorien yhteys ympyräliikkeessä</a:t>
            </a:r>
          </a:p>
          <a:p>
            <a:r>
              <a:rPr lang="fi-FI" dirty="0"/>
              <a:t>Inkeri Kontro ja Aleksi Ketola, Tampereen yliopisto</a:t>
            </a:r>
          </a:p>
          <a:p>
            <a:r>
              <a:rPr lang="fi-FI" b="0" i="0" dirty="0">
                <a:solidFill>
                  <a:srgbClr val="2F353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CC BY-NC-SA 4.0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4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56924-FBC8-CCE6-12C8-23FCA3E4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Tasaisen ympyräliikkeen vektoriesitys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i-FI" sz="3200" dirty="0"/>
                  <a:t>Kiihtyvyys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i-FI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fi-FI" sz="3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i-FI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i-FI" sz="3200" b="0" i="0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i-FI" sz="32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i-FI" sz="32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i-FI" sz="3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fi-FI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32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fi-FI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i-FI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3200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func>
                          <m:func>
                            <m:funcPr>
                              <m:ctrlP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3200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sz="32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i-FI" sz="3200" b="0" dirty="0"/>
              </a:p>
              <a:p>
                <a:pPr marL="0" indent="0">
                  <a:buNone/>
                </a:pPr>
                <a:endParaRPr lang="fi-FI" sz="3200" dirty="0"/>
              </a:p>
              <a:p>
                <a:pPr marL="0" indent="0">
                  <a:buNone/>
                </a:pPr>
                <a:r>
                  <a:rPr lang="fi-FI" sz="3200" dirty="0" err="1"/>
                  <a:t>Tracker</a:t>
                </a:r>
                <a:r>
                  <a:rPr lang="fi-FI" sz="3200" dirty="0"/>
                  <a:t> määrittää kiihtyvyyden numeerisella derivaatalla. Havaitaan, että kiihtyvyyden komponentit ovat sinimuotoisia. </a:t>
                </a:r>
              </a:p>
              <a:p>
                <a:pPr marL="0" indent="0">
                  <a:buNone/>
                </a:pPr>
                <a:r>
                  <a:rPr lang="fi-FI" sz="3200" dirty="0"/>
                  <a:t>Numeerinen derivointi tuottaa epätarkkuutta, joka havaitaan käyrissä.</a:t>
                </a:r>
              </a:p>
              <a:p>
                <a:pPr marL="0" indent="0">
                  <a:buNone/>
                </a:pPr>
                <a:endParaRPr lang="fi-FI" sz="3200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35" t="-2661" b="-14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E5B406-595C-746E-1BE4-B1869F2A12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2" y="5397500"/>
                <a:ext cx="5181600" cy="96537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i-FI" dirty="0"/>
                  <a:t>Kuva: Videosta määritetyt kiihtyvyydet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i-FI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E5B406-595C-746E-1BE4-B1869F2A1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2" y="5397500"/>
                <a:ext cx="5181600" cy="965378"/>
              </a:xfrm>
              <a:blipFill>
                <a:blip r:embed="rId3"/>
                <a:stretch>
                  <a:fillRect l="-1882" t="-11321" r="-211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C8F1C20E-6380-9D02-E313-19AA817C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7758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56924-FBC8-CCE6-12C8-23FCA3E4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Tasaisen ympyräliikkeen vektoriesitys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i-FI" dirty="0"/>
                  <a:t>Kiihtyvyys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fi-FI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func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i-FI" b="0" dirty="0"/>
              </a:p>
              <a:p>
                <a:pPr marL="0" indent="0">
                  <a:buNone/>
                </a:pPr>
                <a:r>
                  <a:rPr lang="fi-FI" dirty="0"/>
                  <a:t>Näin saadaan yhteys</a:t>
                </a:r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Kiihtyvyyden komponentit voidaan määrittää videosta numeerisella derivaatalla tai laskea koordinaatin ja kulmanopeuden avulla. </a:t>
                </a:r>
                <a:r>
                  <a:rPr lang="fi-FI" dirty="0" err="1"/>
                  <a:t>Tracker</a:t>
                </a:r>
                <a:r>
                  <a:rPr lang="fi-FI" dirty="0"/>
                  <a:t> määrittää kulmanopeuden yksikössä °s</a:t>
                </a:r>
                <a:r>
                  <a:rPr lang="fi-FI" baseline="30000" dirty="0"/>
                  <a:t>-1</a:t>
                </a:r>
                <a:r>
                  <a:rPr lang="fi-FI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3501" r="-235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E5B406-595C-746E-1BE4-B1869F2A12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5527497"/>
                <a:ext cx="5181600" cy="96537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i-FI" dirty="0"/>
                  <a:t>Videosta määritetty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i-FI" dirty="0"/>
                  <a:t>-koordinaatti sekä kiihtyvyys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i-FI" dirty="0"/>
                  <a:t> kahdella tavalla määritettynä.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E5B406-595C-746E-1BE4-B1869F2A1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5527497"/>
                <a:ext cx="5181600" cy="965378"/>
              </a:xfrm>
              <a:blipFill>
                <a:blip r:embed="rId3"/>
                <a:stretch>
                  <a:fillRect l="-2118" t="-16456" r="-824" b="-1392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1A129CA6-52A3-0DA3-C6EF-8B695A53F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29677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712E6-B184-E042-A60A-80B80EAD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fi-FI" dirty="0"/>
              <a:t>Ohjeita </a:t>
            </a:r>
            <a:r>
              <a:rPr lang="fi-FI" dirty="0" err="1"/>
              <a:t>Tracker</a:t>
            </a:r>
            <a:r>
              <a:rPr lang="fi-FI" dirty="0"/>
              <a:t>-ohjelmiston käyttöön ja mittauksen toteuttamiseen</a:t>
            </a:r>
          </a:p>
        </p:txBody>
      </p:sp>
    </p:spTree>
    <p:extLst>
      <p:ext uri="{BB962C8B-B14F-4D97-AF65-F5344CB8AC3E}">
        <p14:creationId xmlns:p14="http://schemas.microsoft.com/office/powerpoint/2010/main" val="197959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9" name="Arc 205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Kuva, joka sisältää kohteen kuvakaappaus, ohjelmisto&#10;&#10;Kuvaus luotu automaattisesti">
            <a:extLst>
              <a:ext uri="{FF2B5EF4-FFF2-40B4-BE49-F238E27FC236}">
                <a16:creationId xmlns:a16="http://schemas.microsoft.com/office/drawing/2014/main" id="{F0636195-563F-9FD6-15F2-2832F47A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719193"/>
            <a:ext cx="4777381" cy="524986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6A45A22-1159-1CA0-FFB5-46545B231B2B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analysointia</a:t>
            </a:r>
            <a:r>
              <a:rPr lang="en-US" dirty="0"/>
              <a:t> </a:t>
            </a:r>
            <a:r>
              <a:rPr lang="en-US" dirty="0" err="1"/>
              <a:t>varten</a:t>
            </a:r>
            <a:r>
              <a:rPr lang="en-US" dirty="0"/>
              <a:t> </a:t>
            </a:r>
            <a:r>
              <a:rPr lang="en-US" dirty="0" err="1"/>
              <a:t>karusellin</a:t>
            </a:r>
            <a:r>
              <a:rPr lang="en-US" dirty="0"/>
              <a:t> </a:t>
            </a:r>
            <a:r>
              <a:rPr lang="en-US" dirty="0" err="1"/>
              <a:t>halkaisijaksi</a:t>
            </a:r>
            <a:r>
              <a:rPr lang="en-US" dirty="0"/>
              <a:t> </a:t>
            </a:r>
            <a:r>
              <a:rPr lang="en-US" dirty="0" err="1"/>
              <a:t>mitattiin</a:t>
            </a:r>
            <a:r>
              <a:rPr lang="en-US" dirty="0"/>
              <a:t> 15cm.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syötetään</a:t>
            </a:r>
            <a:r>
              <a:rPr lang="en-US" dirty="0"/>
              <a:t> Tracker-</a:t>
            </a:r>
            <a:r>
              <a:rPr lang="en-US" dirty="0" err="1"/>
              <a:t>ohjelmistoon</a:t>
            </a:r>
            <a:r>
              <a:rPr lang="en-US" dirty="0"/>
              <a:t> </a:t>
            </a:r>
            <a:r>
              <a:rPr lang="en-US" dirty="0" err="1"/>
              <a:t>valitsemalla</a:t>
            </a:r>
            <a:r>
              <a:rPr lang="en-US" dirty="0"/>
              <a:t> </a:t>
            </a:r>
            <a:r>
              <a:rPr lang="en-US" dirty="0" err="1"/>
              <a:t>kalibrointityökaluista</a:t>
            </a:r>
            <a:r>
              <a:rPr lang="en-US" dirty="0"/>
              <a:t> </a:t>
            </a:r>
            <a:r>
              <a:rPr lang="en-US" dirty="0" err="1"/>
              <a:t>mittatikku</a:t>
            </a:r>
            <a:r>
              <a:rPr lang="en-US" dirty="0"/>
              <a:t>. </a:t>
            </a:r>
            <a:r>
              <a:rPr lang="en-US" dirty="0" err="1"/>
              <a:t>Kalibrointityökalujen</a:t>
            </a:r>
            <a:r>
              <a:rPr lang="en-US" dirty="0"/>
              <a:t> </a:t>
            </a:r>
            <a:r>
              <a:rPr lang="en-US" dirty="0" err="1"/>
              <a:t>painike</a:t>
            </a:r>
            <a:r>
              <a:rPr lang="en-US" dirty="0"/>
              <a:t> on </a:t>
            </a:r>
            <a:r>
              <a:rPr lang="en-US" dirty="0" err="1"/>
              <a:t>merkitty</a:t>
            </a:r>
            <a:r>
              <a:rPr lang="en-US" dirty="0"/>
              <a:t> </a:t>
            </a:r>
            <a:r>
              <a:rPr lang="en-US" dirty="0" err="1"/>
              <a:t>kuvaan</a:t>
            </a:r>
            <a:r>
              <a:rPr lang="en-US" dirty="0"/>
              <a:t> </a:t>
            </a:r>
            <a:r>
              <a:rPr lang="en-US" dirty="0" err="1"/>
              <a:t>punaisella</a:t>
            </a:r>
            <a:r>
              <a:rPr lang="en-US" dirty="0"/>
              <a:t> </a:t>
            </a:r>
            <a:r>
              <a:rPr lang="en-US" dirty="0" err="1"/>
              <a:t>neliöllä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Mittatikun</a:t>
            </a:r>
            <a:r>
              <a:rPr lang="en-US" dirty="0"/>
              <a:t> </a:t>
            </a:r>
            <a:r>
              <a:rPr lang="en-US" dirty="0" err="1"/>
              <a:t>päällä</a:t>
            </a:r>
            <a:r>
              <a:rPr lang="en-US" dirty="0"/>
              <a:t> </a:t>
            </a:r>
            <a:r>
              <a:rPr lang="en-US" dirty="0" err="1"/>
              <a:t>olevaan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syötetään</a:t>
            </a:r>
            <a:r>
              <a:rPr lang="en-US" dirty="0"/>
              <a:t> </a:t>
            </a:r>
            <a:r>
              <a:rPr lang="en-US" dirty="0" err="1"/>
              <a:t>mitattu</a:t>
            </a:r>
            <a:r>
              <a:rPr lang="en-US" dirty="0"/>
              <a:t> </a:t>
            </a:r>
            <a:r>
              <a:rPr lang="en-US" dirty="0" err="1"/>
              <a:t>halkaisija</a:t>
            </a:r>
            <a:r>
              <a:rPr lang="en-US" dirty="0"/>
              <a:t> ja </a:t>
            </a:r>
            <a:r>
              <a:rPr lang="en-US" dirty="0" err="1"/>
              <a:t>asetetaan</a:t>
            </a:r>
            <a:r>
              <a:rPr lang="en-US" dirty="0"/>
              <a:t> </a:t>
            </a:r>
            <a:r>
              <a:rPr lang="en-US" dirty="0" err="1"/>
              <a:t>mittatikku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mukaisesti</a:t>
            </a:r>
            <a:r>
              <a:rPr lang="en-US" dirty="0"/>
              <a:t> </a:t>
            </a:r>
            <a:r>
              <a:rPr lang="en-US" dirty="0" err="1"/>
              <a:t>merkitsemään</a:t>
            </a:r>
            <a:r>
              <a:rPr lang="en-US" dirty="0"/>
              <a:t> </a:t>
            </a:r>
            <a:r>
              <a:rPr lang="en-US" dirty="0" err="1"/>
              <a:t>karusellin</a:t>
            </a:r>
            <a:r>
              <a:rPr lang="en-US" dirty="0"/>
              <a:t> </a:t>
            </a:r>
            <a:r>
              <a:rPr lang="en-US" dirty="0" err="1"/>
              <a:t>halkaisijaa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Yksiköitä</a:t>
            </a:r>
            <a:r>
              <a:rPr lang="en-US" dirty="0"/>
              <a:t> on </a:t>
            </a:r>
            <a:r>
              <a:rPr lang="en-US" dirty="0" err="1"/>
              <a:t>mahdollista</a:t>
            </a:r>
            <a:r>
              <a:rPr lang="en-US" dirty="0"/>
              <a:t>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koordinaatisto-valikosta</a:t>
            </a:r>
            <a:r>
              <a:rPr lang="en-US" dirty="0"/>
              <a:t> </a:t>
            </a:r>
            <a:r>
              <a:rPr lang="en-US" dirty="0" err="1"/>
              <a:t>valitsemalla</a:t>
            </a:r>
            <a:r>
              <a:rPr lang="en-US" dirty="0"/>
              <a:t> “units”. </a:t>
            </a:r>
            <a:r>
              <a:rPr lang="en-US" dirty="0" err="1"/>
              <a:t>Koordintaatisto-valikko</a:t>
            </a:r>
            <a:r>
              <a:rPr lang="en-US" dirty="0"/>
              <a:t> on </a:t>
            </a:r>
            <a:r>
              <a:rPr lang="en-US" dirty="0" err="1"/>
              <a:t>merkitty</a:t>
            </a:r>
            <a:r>
              <a:rPr lang="en-US" dirty="0"/>
              <a:t> </a:t>
            </a:r>
            <a:r>
              <a:rPr lang="en-US" dirty="0" err="1"/>
              <a:t>kuvaan</a:t>
            </a:r>
            <a:r>
              <a:rPr lang="en-US" dirty="0"/>
              <a:t> </a:t>
            </a:r>
            <a:r>
              <a:rPr lang="en-US" dirty="0" err="1"/>
              <a:t>vihreällä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Violetin</a:t>
            </a:r>
            <a:r>
              <a:rPr lang="en-US" dirty="0"/>
              <a:t> </a:t>
            </a:r>
            <a:r>
              <a:rPr lang="en-US" dirty="0" err="1"/>
              <a:t>tarran</a:t>
            </a:r>
            <a:r>
              <a:rPr lang="en-US" dirty="0"/>
              <a:t> </a:t>
            </a:r>
            <a:r>
              <a:rPr lang="en-US" dirty="0" err="1"/>
              <a:t>etäisyys</a:t>
            </a:r>
            <a:r>
              <a:rPr lang="en-US" dirty="0"/>
              <a:t> </a:t>
            </a:r>
            <a:r>
              <a:rPr lang="en-US" dirty="0" err="1"/>
              <a:t>pyörimisakselista</a:t>
            </a:r>
            <a:r>
              <a:rPr lang="en-US" dirty="0"/>
              <a:t> on n. 5,2 cm. </a:t>
            </a:r>
            <a:r>
              <a:rPr lang="en-US" dirty="0" err="1"/>
              <a:t>Etäisyyden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määrittää</a:t>
            </a:r>
            <a:r>
              <a:rPr lang="en-US" dirty="0"/>
              <a:t> </a:t>
            </a:r>
            <a:r>
              <a:rPr lang="en-US" dirty="0" err="1"/>
              <a:t>työkalulla</a:t>
            </a:r>
            <a:r>
              <a:rPr lang="en-US" dirty="0"/>
              <a:t> Tape Measure (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Track-&gt; New -&gt; Measuring Tools -&gt; Tape Measure).</a:t>
            </a: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26F2599-1FAE-A29C-A96E-7F42BEC4C04E}"/>
              </a:ext>
            </a:extLst>
          </p:cNvPr>
          <p:cNvSpPr/>
          <p:nvPr/>
        </p:nvSpPr>
        <p:spPr>
          <a:xfrm>
            <a:off x="1336431" y="1104900"/>
            <a:ext cx="403469" cy="29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E21CCD1-5A47-8F84-83DD-414AE7D818EC}"/>
              </a:ext>
            </a:extLst>
          </p:cNvPr>
          <p:cNvSpPr/>
          <p:nvPr/>
        </p:nvSpPr>
        <p:spPr>
          <a:xfrm>
            <a:off x="2438400" y="939800"/>
            <a:ext cx="685800" cy="1651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21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7DA1282-99A6-BF93-A742-429B264BC9AC}"/>
              </a:ext>
            </a:extLst>
          </p:cNvPr>
          <p:cNvSpPr txBox="1"/>
          <p:nvPr/>
        </p:nvSpPr>
        <p:spPr>
          <a:xfrm>
            <a:off x="203200" y="4318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Kuvaajien sisältöä on mahdollista muuttaa klikkaamalla akselien otsikoita, joita on merkitty punaisella kuvaan.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Kuvaajien skaalausta on mahdollistaa muuttaa klikkaamalla kuvaajaa hiiren oikealla painikkeella ja valitsemalla ”</a:t>
            </a:r>
            <a:r>
              <a:rPr lang="fi-FI" dirty="0" err="1"/>
              <a:t>scale</a:t>
            </a:r>
            <a:r>
              <a:rPr lang="fi-FI" dirty="0"/>
              <a:t>”. Jos skaalaus halutaan tehdä automaattisesti, valitaan samasta valikosta ”</a:t>
            </a:r>
            <a:r>
              <a:rPr lang="fi-FI" dirty="0" err="1"/>
              <a:t>autoscale</a:t>
            </a:r>
            <a:r>
              <a:rPr lang="fi-FI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Klikkaamalla taulukkoa (merkitty vihreällä kuvaan), on mahdollistaa määritellä, mitä suureita taulukko pitää sisällään.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D259067-B973-BC41-8988-221071D5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62" y="784820"/>
            <a:ext cx="7089838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4177C5C-E0CF-4FB5-40F3-5DD6C40D563E}"/>
              </a:ext>
            </a:extLst>
          </p:cNvPr>
          <p:cNvSpPr/>
          <p:nvPr/>
        </p:nvSpPr>
        <p:spPr>
          <a:xfrm>
            <a:off x="9710769" y="2755900"/>
            <a:ext cx="1397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B979AE4-6BAD-1493-6093-30CA1E91CAD0}"/>
              </a:ext>
            </a:extLst>
          </p:cNvPr>
          <p:cNvSpPr/>
          <p:nvPr/>
        </p:nvSpPr>
        <p:spPr>
          <a:xfrm>
            <a:off x="10699750" y="3354357"/>
            <a:ext cx="26670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60C2197-3E58-44D1-699F-A2D10AFAE8D0}"/>
              </a:ext>
            </a:extLst>
          </p:cNvPr>
          <p:cNvSpPr/>
          <p:nvPr/>
        </p:nvSpPr>
        <p:spPr>
          <a:xfrm>
            <a:off x="9710769" y="1742480"/>
            <a:ext cx="1397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1B6FB56-2ECE-9DB2-3789-E275DA544B2E}"/>
              </a:ext>
            </a:extLst>
          </p:cNvPr>
          <p:cNvSpPr/>
          <p:nvPr/>
        </p:nvSpPr>
        <p:spPr>
          <a:xfrm>
            <a:off x="10693400" y="2377480"/>
            <a:ext cx="26670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637D0C7-AFE9-307E-F06A-8B549720F599}"/>
              </a:ext>
            </a:extLst>
          </p:cNvPr>
          <p:cNvSpPr/>
          <p:nvPr/>
        </p:nvSpPr>
        <p:spPr>
          <a:xfrm>
            <a:off x="9906000" y="3657600"/>
            <a:ext cx="533400" cy="1778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1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221FA7E-CB3B-9743-ADED-96562D72842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Demossa</a:t>
            </a:r>
            <a:r>
              <a:rPr lang="en-US" sz="1500" dirty="0"/>
              <a:t> </a:t>
            </a:r>
            <a:r>
              <a:rPr lang="en-US" sz="1500" dirty="0" err="1"/>
              <a:t>tutkitaan</a:t>
            </a:r>
            <a:r>
              <a:rPr lang="en-US" sz="1500" dirty="0"/>
              <a:t> </a:t>
            </a:r>
            <a:r>
              <a:rPr lang="en-US" sz="1500" dirty="0" err="1"/>
              <a:t>karusellia</a:t>
            </a:r>
            <a:r>
              <a:rPr lang="en-US" sz="1500" dirty="0"/>
              <a:t>, </a:t>
            </a:r>
            <a:r>
              <a:rPr lang="en-US" sz="1500" dirty="0" err="1"/>
              <a:t>joka</a:t>
            </a:r>
            <a:r>
              <a:rPr lang="en-US" sz="1500" dirty="0"/>
              <a:t> </a:t>
            </a:r>
            <a:r>
              <a:rPr lang="en-US" sz="1500" dirty="0" err="1"/>
              <a:t>pyörii</a:t>
            </a:r>
            <a:r>
              <a:rPr lang="en-US" sz="1500" dirty="0"/>
              <a:t> </a:t>
            </a:r>
            <a:r>
              <a:rPr lang="en-US" sz="1500" dirty="0" err="1"/>
              <a:t>likimain</a:t>
            </a:r>
            <a:r>
              <a:rPr lang="en-US" sz="1500" dirty="0"/>
              <a:t> </a:t>
            </a:r>
            <a:r>
              <a:rPr lang="en-US" sz="1500" dirty="0" err="1"/>
              <a:t>tasaisella</a:t>
            </a:r>
            <a:r>
              <a:rPr lang="en-US" sz="1500" dirty="0"/>
              <a:t> </a:t>
            </a:r>
            <a:r>
              <a:rPr lang="en-US" sz="1500" dirty="0" err="1"/>
              <a:t>kulmanopeudella</a:t>
            </a:r>
            <a:r>
              <a:rPr lang="en-US" sz="1500" dirty="0"/>
              <a:t>. </a:t>
            </a:r>
            <a:r>
              <a:rPr lang="en-US" sz="1500" dirty="0" err="1"/>
              <a:t>Materiaali</a:t>
            </a:r>
            <a:r>
              <a:rPr lang="en-US" sz="1500" dirty="0"/>
              <a:t> </a:t>
            </a:r>
            <a:r>
              <a:rPr lang="en-US" sz="1500" dirty="0" err="1"/>
              <a:t>sisältää</a:t>
            </a:r>
            <a:r>
              <a:rPr lang="en-US" sz="1500" dirty="0"/>
              <a:t> </a:t>
            </a:r>
            <a:r>
              <a:rPr lang="en-US" sz="1500" dirty="0" err="1"/>
              <a:t>videon</a:t>
            </a:r>
            <a:r>
              <a:rPr lang="en-US" sz="1500" dirty="0"/>
              <a:t> </a:t>
            </a:r>
            <a:r>
              <a:rPr lang="en-US" sz="1500" dirty="0" err="1"/>
              <a:t>sekä</a:t>
            </a:r>
            <a:r>
              <a:rPr lang="en-US" sz="1500" dirty="0"/>
              <a:t> Tracker-</a:t>
            </a:r>
            <a:r>
              <a:rPr lang="en-US" sz="1500" dirty="0" err="1"/>
              <a:t>tiedoston</a:t>
            </a:r>
            <a:r>
              <a:rPr lang="en-US" sz="1500" dirty="0"/>
              <a:t>, </a:t>
            </a:r>
            <a:r>
              <a:rPr lang="en-US" sz="1500" dirty="0" err="1"/>
              <a:t>joka</a:t>
            </a:r>
            <a:r>
              <a:rPr lang="en-US" sz="1500" dirty="0"/>
              <a:t> </a:t>
            </a:r>
            <a:r>
              <a:rPr lang="en-US" sz="1500" dirty="0" err="1"/>
              <a:t>sisältää</a:t>
            </a:r>
            <a:r>
              <a:rPr lang="en-US" sz="1500" dirty="0"/>
              <a:t> </a:t>
            </a:r>
            <a:r>
              <a:rPr lang="en-US" sz="1500" dirty="0" err="1"/>
              <a:t>videosta</a:t>
            </a:r>
            <a:r>
              <a:rPr lang="en-US" sz="1500" dirty="0"/>
              <a:t> </a:t>
            </a:r>
            <a:r>
              <a:rPr lang="en-US" sz="1500" dirty="0" err="1"/>
              <a:t>analysoidut</a:t>
            </a:r>
            <a:r>
              <a:rPr lang="en-US" sz="1500" dirty="0"/>
              <a:t> </a:t>
            </a:r>
            <a:r>
              <a:rPr lang="en-US" sz="1500" dirty="0" err="1"/>
              <a:t>mittaustulokset</a:t>
            </a:r>
            <a:r>
              <a:rPr lang="en-US" sz="1500" dirty="0"/>
              <a:t> ja </a:t>
            </a:r>
            <a:r>
              <a:rPr lang="en-US" sz="1500" dirty="0" err="1"/>
              <a:t>niihin</a:t>
            </a:r>
            <a:r>
              <a:rPr lang="en-US" sz="1500" dirty="0"/>
              <a:t> </a:t>
            </a:r>
            <a:r>
              <a:rPr lang="en-US" sz="1500" dirty="0" err="1"/>
              <a:t>liittyvät</a:t>
            </a:r>
            <a:r>
              <a:rPr lang="en-US" sz="1500" dirty="0"/>
              <a:t> </a:t>
            </a:r>
            <a:r>
              <a:rPr lang="en-US" sz="1500" dirty="0" err="1"/>
              <a:t>kuvaajat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Tracker-</a:t>
            </a:r>
            <a:r>
              <a:rPr lang="en-US" sz="1500" dirty="0" err="1"/>
              <a:t>ohjelmistolla</a:t>
            </a:r>
            <a:r>
              <a:rPr lang="en-US" sz="1500" dirty="0"/>
              <a:t> </a:t>
            </a:r>
            <a:r>
              <a:rPr lang="en-US" sz="1500" dirty="0" err="1"/>
              <a:t>voi</a:t>
            </a:r>
            <a:r>
              <a:rPr lang="en-US" sz="1500" dirty="0"/>
              <a:t> </a:t>
            </a:r>
            <a:r>
              <a:rPr lang="en-US" sz="1500" dirty="0" err="1"/>
              <a:t>määrittää</a:t>
            </a:r>
            <a:r>
              <a:rPr lang="en-US" sz="1500" dirty="0"/>
              <a:t> </a:t>
            </a:r>
            <a:r>
              <a:rPr lang="en-US" sz="1500" dirty="0" err="1"/>
              <a:t>kappaleen</a:t>
            </a:r>
            <a:r>
              <a:rPr lang="en-US" sz="1500" dirty="0"/>
              <a:t> </a:t>
            </a:r>
            <a:r>
              <a:rPr lang="en-US" sz="1500" dirty="0" err="1"/>
              <a:t>paikan</a:t>
            </a:r>
            <a:r>
              <a:rPr lang="en-US" sz="1500" dirty="0"/>
              <a:t> </a:t>
            </a:r>
            <a:r>
              <a:rPr lang="en-US" sz="1500" dirty="0" err="1"/>
              <a:t>ajan</a:t>
            </a:r>
            <a:r>
              <a:rPr lang="en-US" sz="1500" dirty="0"/>
              <a:t> </a:t>
            </a:r>
            <a:r>
              <a:rPr lang="en-US" sz="1500" dirty="0" err="1"/>
              <a:t>funktiona</a:t>
            </a:r>
            <a:r>
              <a:rPr lang="en-US" sz="1500" dirty="0"/>
              <a:t> </a:t>
            </a:r>
            <a:r>
              <a:rPr lang="en-US" sz="1500" dirty="0" err="1"/>
              <a:t>videolta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Tavoitteena</a:t>
            </a:r>
            <a:r>
              <a:rPr lang="en-US" sz="1500" dirty="0"/>
              <a:t> on </a:t>
            </a:r>
            <a:r>
              <a:rPr lang="en-US" sz="1500" dirty="0" err="1"/>
              <a:t>havainnollistaa</a:t>
            </a:r>
            <a:r>
              <a:rPr lang="en-US" sz="1500" dirty="0"/>
              <a:t>, </a:t>
            </a:r>
            <a:r>
              <a:rPr lang="en-US" sz="1500" dirty="0" err="1"/>
              <a:t>että</a:t>
            </a:r>
            <a:r>
              <a:rPr lang="en-US" sz="1500" dirty="0"/>
              <a:t> </a:t>
            </a:r>
            <a:r>
              <a:rPr lang="en-US" sz="1500" dirty="0" err="1"/>
              <a:t>tasaisessa</a:t>
            </a:r>
            <a:r>
              <a:rPr lang="en-US" sz="1500" dirty="0"/>
              <a:t> </a:t>
            </a:r>
            <a:r>
              <a:rPr lang="en-US" sz="1500" dirty="0" err="1"/>
              <a:t>ympyräliikkeessä</a:t>
            </a:r>
            <a:r>
              <a:rPr lang="en-US" sz="1500" dirty="0"/>
              <a:t> </a:t>
            </a:r>
            <a:r>
              <a:rPr lang="en-US" sz="1500" dirty="0" err="1"/>
              <a:t>kappaleen</a:t>
            </a:r>
            <a:r>
              <a:rPr lang="en-US" sz="1500" dirty="0"/>
              <a:t> </a:t>
            </a:r>
            <a:r>
              <a:rPr lang="en-US" sz="1500" dirty="0" err="1"/>
              <a:t>kiihtyvyys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ole </a:t>
            </a:r>
            <a:r>
              <a:rPr lang="en-US" sz="1500" dirty="0" err="1"/>
              <a:t>nolla</a:t>
            </a:r>
            <a:r>
              <a:rPr lang="en-US" sz="1500" dirty="0"/>
              <a:t>, </a:t>
            </a:r>
            <a:r>
              <a:rPr lang="en-US" sz="1500" dirty="0" err="1"/>
              <a:t>koska</a:t>
            </a:r>
            <a:r>
              <a:rPr lang="en-US" sz="1500" dirty="0"/>
              <a:t> </a:t>
            </a:r>
            <a:r>
              <a:rPr lang="en-US" sz="1500" dirty="0" err="1"/>
              <a:t>liike</a:t>
            </a:r>
            <a:r>
              <a:rPr lang="en-US" sz="1500" dirty="0"/>
              <a:t> </a:t>
            </a:r>
            <a:r>
              <a:rPr lang="en-US" sz="1500" dirty="0" err="1"/>
              <a:t>muuttaa</a:t>
            </a:r>
            <a:r>
              <a:rPr lang="en-US" sz="1500" dirty="0"/>
              <a:t> </a:t>
            </a:r>
            <a:r>
              <a:rPr lang="en-US" sz="1500" dirty="0" err="1"/>
              <a:t>suuntaansa</a:t>
            </a:r>
            <a:r>
              <a:rPr lang="en-US" sz="1500" dirty="0"/>
              <a:t> </a:t>
            </a:r>
            <a:r>
              <a:rPr lang="en-US" sz="1500" dirty="0" err="1"/>
              <a:t>jatkuvasti</a:t>
            </a:r>
            <a:r>
              <a:rPr lang="en-US" sz="1500" dirty="0"/>
              <a:t>. </a:t>
            </a:r>
            <a:r>
              <a:rPr lang="en-US" sz="1500" dirty="0" err="1"/>
              <a:t>Materiaalin</a:t>
            </a:r>
            <a:r>
              <a:rPr lang="en-US" sz="1500" dirty="0"/>
              <a:t> </a:t>
            </a:r>
            <a:r>
              <a:rPr lang="en-US" sz="1500" dirty="0" err="1"/>
              <a:t>avulla</a:t>
            </a:r>
            <a:r>
              <a:rPr lang="en-US" sz="1500" dirty="0"/>
              <a:t> </a:t>
            </a:r>
            <a:r>
              <a:rPr lang="en-US" sz="1500" dirty="0" err="1"/>
              <a:t>pystytään</a:t>
            </a:r>
            <a:r>
              <a:rPr lang="en-US" sz="1500" dirty="0"/>
              <a:t> </a:t>
            </a:r>
            <a:r>
              <a:rPr lang="en-US" sz="1500" dirty="0" err="1"/>
              <a:t>myös</a:t>
            </a:r>
            <a:r>
              <a:rPr lang="en-US" sz="1500" dirty="0"/>
              <a:t> </a:t>
            </a:r>
            <a:r>
              <a:rPr lang="en-US" sz="1500" dirty="0" err="1"/>
              <a:t>näyttämään</a:t>
            </a:r>
            <a:r>
              <a:rPr lang="en-US" sz="1500" dirty="0"/>
              <a:t>, </a:t>
            </a:r>
            <a:r>
              <a:rPr lang="en-US" sz="1500" dirty="0" err="1"/>
              <a:t>kuinka</a:t>
            </a:r>
            <a:r>
              <a:rPr lang="en-US" sz="1500" dirty="0"/>
              <a:t> </a:t>
            </a:r>
            <a:r>
              <a:rPr lang="en-US" sz="1500" dirty="0" err="1"/>
              <a:t>paikkavektorista</a:t>
            </a:r>
            <a:r>
              <a:rPr lang="en-US" sz="1500" dirty="0"/>
              <a:t> </a:t>
            </a:r>
            <a:r>
              <a:rPr lang="en-US" sz="1500" dirty="0" err="1"/>
              <a:t>voidaan</a:t>
            </a:r>
            <a:r>
              <a:rPr lang="en-US" sz="1500" dirty="0"/>
              <a:t> </a:t>
            </a:r>
            <a:r>
              <a:rPr lang="en-US" sz="1500" dirty="0" err="1"/>
              <a:t>laskea</a:t>
            </a:r>
            <a:r>
              <a:rPr lang="en-US" sz="1500" dirty="0"/>
              <a:t> </a:t>
            </a:r>
            <a:r>
              <a:rPr lang="en-US" sz="1500" dirty="0" err="1"/>
              <a:t>nopeus</a:t>
            </a:r>
            <a:r>
              <a:rPr lang="en-US" sz="1500" dirty="0"/>
              <a:t>- ja </a:t>
            </a:r>
            <a:r>
              <a:rPr lang="en-US" sz="1500" dirty="0" err="1"/>
              <a:t>kiihtyvyysvektorit</a:t>
            </a:r>
            <a:r>
              <a:rPr lang="en-US" sz="1500" dirty="0"/>
              <a:t> </a:t>
            </a:r>
            <a:r>
              <a:rPr lang="en-US" sz="1500" dirty="0" err="1"/>
              <a:t>tasaisessa</a:t>
            </a:r>
            <a:r>
              <a:rPr lang="en-US" sz="1500" dirty="0"/>
              <a:t> </a:t>
            </a:r>
            <a:r>
              <a:rPr lang="en-US" sz="1500" dirty="0" err="1"/>
              <a:t>ympyräliikkeessä</a:t>
            </a:r>
            <a:r>
              <a:rPr lang="en-US" sz="15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A7DBD-550F-237A-E718-D15E230B1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413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895FE80-350D-CB34-08D5-A5669D9AF50C}"/>
              </a:ext>
            </a:extLst>
          </p:cNvPr>
          <p:cNvSpPr txBox="1"/>
          <p:nvPr/>
        </p:nvSpPr>
        <p:spPr>
          <a:xfrm>
            <a:off x="469662" y="1500580"/>
            <a:ext cx="450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Sisältö ja tavoitteet</a:t>
            </a:r>
          </a:p>
        </p:txBody>
      </p:sp>
    </p:spTree>
    <p:extLst>
      <p:ext uri="{BB962C8B-B14F-4D97-AF65-F5344CB8AC3E}">
        <p14:creationId xmlns:p14="http://schemas.microsoft.com/office/powerpoint/2010/main" val="36076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9E8-8911-2099-680D-54CA769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Pienoiskaruselli</a:t>
            </a:r>
          </a:p>
        </p:txBody>
      </p:sp>
      <p:pic>
        <p:nvPicPr>
          <p:cNvPr id="6" name="Content Placeholder 5" descr="A wooden carousel with a crown&#10;&#10;Description automatically generated">
            <a:extLst>
              <a:ext uri="{FF2B5EF4-FFF2-40B4-BE49-F238E27FC236}">
                <a16:creationId xmlns:a16="http://schemas.microsoft.com/office/drawing/2014/main" id="{D9796287-8FA2-5CA1-63E7-AF63E63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0180" y="997108"/>
            <a:ext cx="4352925" cy="3264693"/>
          </a:xfrm>
        </p:spPr>
      </p:pic>
      <p:pic>
        <p:nvPicPr>
          <p:cNvPr id="8" name="Picture 7" descr="A circular object with red and white triangles&#10;&#10;Description automatically generated">
            <a:extLst>
              <a:ext uri="{FF2B5EF4-FFF2-40B4-BE49-F238E27FC236}">
                <a16:creationId xmlns:a16="http://schemas.microsoft.com/office/drawing/2014/main" id="{40F9F6FE-55CB-78E6-A5CE-551A467A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536" y="3838354"/>
            <a:ext cx="3345712" cy="2509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EC41D-3007-A403-8E42-36A1E60AA133}"/>
              </a:ext>
            </a:extLst>
          </p:cNvPr>
          <p:cNvSpPr txBox="1"/>
          <p:nvPr/>
        </p:nvSpPr>
        <p:spPr>
          <a:xfrm>
            <a:off x="838200" y="1818167"/>
            <a:ext cx="5839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Puinen pienoiskaruselli pyörii tasaisella kulmanopeudella. Karusellia on kuvattu ylhäältäpäin, jolloin pyörimisliike näkyy videolla. Karusellin kattoon on liimattu tarra, jotta liikettä on helpompi seurata.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7F2B0-4E52-6773-1012-9A913033F179}"/>
              </a:ext>
            </a:extLst>
          </p:cNvPr>
          <p:cNvSpPr txBox="1"/>
          <p:nvPr/>
        </p:nvSpPr>
        <p:spPr>
          <a:xfrm>
            <a:off x="8004296" y="5167423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sivusta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36D79-C679-A5BA-88EF-859C4F035F12}"/>
              </a:ext>
            </a:extLst>
          </p:cNvPr>
          <p:cNvSpPr txBox="1"/>
          <p:nvPr/>
        </p:nvSpPr>
        <p:spPr>
          <a:xfrm>
            <a:off x="1075535" y="6347638"/>
            <a:ext cx="62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ylhäältä. Tarra helpottaa liikkeen seuraamista.</a:t>
            </a:r>
          </a:p>
        </p:txBody>
      </p:sp>
    </p:spTree>
    <p:extLst>
      <p:ext uri="{BB962C8B-B14F-4D97-AF65-F5344CB8AC3E}">
        <p14:creationId xmlns:p14="http://schemas.microsoft.com/office/powerpoint/2010/main" val="18364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9E8-8911-2099-680D-54CA769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pic>
        <p:nvPicPr>
          <p:cNvPr id="6" name="Content Placeholder 5" descr="A wooden carousel with a crown&#10;&#10;Description automatically generated">
            <a:extLst>
              <a:ext uri="{FF2B5EF4-FFF2-40B4-BE49-F238E27FC236}">
                <a16:creationId xmlns:a16="http://schemas.microsoft.com/office/drawing/2014/main" id="{D9796287-8FA2-5CA1-63E7-AF63E63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0180" y="997108"/>
            <a:ext cx="4352925" cy="3264693"/>
          </a:xfrm>
        </p:spPr>
      </p:pic>
      <p:pic>
        <p:nvPicPr>
          <p:cNvPr id="8" name="Picture 7" descr="A circular object with red and white triangles&#10;&#10;Description automatically generated">
            <a:extLst>
              <a:ext uri="{FF2B5EF4-FFF2-40B4-BE49-F238E27FC236}">
                <a16:creationId xmlns:a16="http://schemas.microsoft.com/office/drawing/2014/main" id="{40F9F6FE-55CB-78E6-A5CE-551A467A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536" y="4127310"/>
            <a:ext cx="2960436" cy="2220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EC41D-3007-A403-8E42-36A1E60AA133}"/>
              </a:ext>
            </a:extLst>
          </p:cNvPr>
          <p:cNvSpPr txBox="1"/>
          <p:nvPr/>
        </p:nvSpPr>
        <p:spPr>
          <a:xfrm>
            <a:off x="838200" y="1429550"/>
            <a:ext cx="5839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Demonstraatiossa voi ensin esittää karusellin kuvissa.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Seuraavaksi voi esittää karusellista kuvatun videon.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Lopuksi analysoidaan liikettä </a:t>
            </a:r>
            <a:r>
              <a:rPr lang="fi-FI" sz="2000" dirty="0" err="1"/>
              <a:t>Tracker</a:t>
            </a:r>
            <a:r>
              <a:rPr lang="fi-FI" sz="2000" dirty="0"/>
              <a:t>-ohjelmalla. Tarkempi analyysi vaatii kuvaajien piirtämistä ja trigonometrisen funktioiden sovittamista esimerkiksi </a:t>
            </a:r>
            <a:r>
              <a:rPr lang="fi-FI" sz="2000" dirty="0" err="1"/>
              <a:t>Matlabilla</a:t>
            </a:r>
            <a:r>
              <a:rPr lang="fi-FI" sz="2000" dirty="0"/>
              <a:t>. </a:t>
            </a:r>
            <a:endParaRPr lang="fi-F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7F2B0-4E52-6773-1012-9A913033F179}"/>
              </a:ext>
            </a:extLst>
          </p:cNvPr>
          <p:cNvSpPr txBox="1"/>
          <p:nvPr/>
        </p:nvSpPr>
        <p:spPr>
          <a:xfrm>
            <a:off x="8004296" y="5167423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sivusta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36D79-C679-A5BA-88EF-859C4F035F12}"/>
              </a:ext>
            </a:extLst>
          </p:cNvPr>
          <p:cNvSpPr txBox="1"/>
          <p:nvPr/>
        </p:nvSpPr>
        <p:spPr>
          <a:xfrm>
            <a:off x="1075535" y="6347638"/>
            <a:ext cx="62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ylhäältä. Tarra helpottaa liikkeen seuraamista.</a:t>
            </a:r>
          </a:p>
        </p:txBody>
      </p:sp>
    </p:spTree>
    <p:extLst>
      <p:ext uri="{BB962C8B-B14F-4D97-AF65-F5344CB8AC3E}">
        <p14:creationId xmlns:p14="http://schemas.microsoft.com/office/powerpoint/2010/main" val="37164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3150D-5399-61FD-900A-6A49E7AD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34" y="432481"/>
            <a:ext cx="2838851" cy="53516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>
                <a:solidFill>
                  <a:srgbClr val="2C2C2C"/>
                </a:solidFill>
              </a:rPr>
              <a:t>Yleisnäkymä</a:t>
            </a:r>
            <a:r>
              <a:rPr lang="en-US" sz="2500" dirty="0">
                <a:solidFill>
                  <a:srgbClr val="2C2C2C"/>
                </a:solidFill>
              </a:rPr>
              <a:t> Tracker-</a:t>
            </a:r>
            <a:r>
              <a:rPr lang="en-US" sz="2500" dirty="0" err="1">
                <a:solidFill>
                  <a:srgbClr val="2C2C2C"/>
                </a:solidFill>
              </a:rPr>
              <a:t>ohjelmistosta</a:t>
            </a:r>
            <a:r>
              <a:rPr lang="en-US" sz="2500" dirty="0">
                <a:solidFill>
                  <a:srgbClr val="2C2C2C"/>
                </a:solidFill>
              </a:rPr>
              <a:t> ja </a:t>
            </a:r>
            <a:r>
              <a:rPr lang="en-US" sz="2500" dirty="0" err="1">
                <a:solidFill>
                  <a:srgbClr val="2C2C2C"/>
                </a:solidFill>
              </a:rPr>
              <a:t>mittaustuloksista</a:t>
            </a:r>
            <a:br>
              <a:rPr lang="en-US" sz="2500" dirty="0">
                <a:solidFill>
                  <a:srgbClr val="2C2C2C"/>
                </a:solidFill>
              </a:rPr>
            </a:b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 err="1">
                <a:solidFill>
                  <a:srgbClr val="2C2C2C"/>
                </a:solidFill>
              </a:rPr>
              <a:t>Aniliininpunaisen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koordinaatiston</a:t>
            </a:r>
            <a:r>
              <a:rPr lang="en-US" sz="2500" dirty="0">
                <a:solidFill>
                  <a:srgbClr val="2C2C2C"/>
                </a:solidFill>
              </a:rPr>
              <a:t> origo on </a:t>
            </a:r>
            <a:r>
              <a:rPr lang="en-US" sz="2500" dirty="0" err="1">
                <a:solidFill>
                  <a:srgbClr val="2C2C2C"/>
                </a:solidFill>
              </a:rPr>
              <a:t>karusellin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pyörimisakselilla</a:t>
            </a:r>
            <a:r>
              <a:rPr lang="en-US" sz="2500" dirty="0">
                <a:solidFill>
                  <a:srgbClr val="2C2C2C"/>
                </a:solidFill>
              </a:rPr>
              <a:t>.</a:t>
            </a:r>
            <a:br>
              <a:rPr lang="en-US" sz="2500" dirty="0">
                <a:solidFill>
                  <a:srgbClr val="2C2C2C"/>
                </a:solidFill>
              </a:rPr>
            </a:b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 err="1">
                <a:solidFill>
                  <a:srgbClr val="2C2C2C"/>
                </a:solidFill>
              </a:rPr>
              <a:t>Vihreällä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neliöllä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ympyröityä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tarraa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käytetään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liikkeen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seuraamiseen</a:t>
            </a:r>
            <a:r>
              <a:rPr lang="en-US" sz="2500" dirty="0">
                <a:solidFill>
                  <a:srgbClr val="2C2C2C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066A0-61E0-23CA-17BF-EBCCFE1C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56" y="8081"/>
            <a:ext cx="910767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EDF76962-3B88-2085-0261-873B7D3498A9}"/>
              </a:ext>
            </a:extLst>
          </p:cNvPr>
          <p:cNvSpPr/>
          <p:nvPr/>
        </p:nvSpPr>
        <p:spPr>
          <a:xfrm>
            <a:off x="6269011" y="2827252"/>
            <a:ext cx="391297" cy="3707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9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3CBFD-D1B8-481E-9E28-71366144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Tasainen ympyräliike vektoreilla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05CC8-D3AE-696F-EAC4-D288486FE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72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8F5-7D83-4839-0C32-460392FC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+mn-lt"/>
              </a:rPr>
              <a:t>Teoria ja tulokset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CD6E52-1579-AB0A-4D20-E484FBC51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2C3F98-0374-7A5F-41E9-53EC968FB18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034390" y="1825625"/>
                <a:ext cx="3319409" cy="42640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i-FI" dirty="0"/>
                  <a:t>Määritetään kohteen x- ja y-koordinaatit videosta</a:t>
                </a:r>
              </a:p>
              <a:p>
                <a:pPr lvl="1"/>
                <a:r>
                  <a:rPr lang="fi-FI" dirty="0"/>
                  <a:t>Todetaan sinimuotoisuus</a:t>
                </a:r>
              </a:p>
              <a:p>
                <a:r>
                  <a:rPr lang="fi-FI" dirty="0"/>
                  <a:t>Määritetään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i-FI" dirty="0"/>
                  <a:t> </a:t>
                </a:r>
              </a:p>
              <a:p>
                <a:pPr lvl="1"/>
                <a:r>
                  <a:rPr lang="fi-FI" dirty="0"/>
                  <a:t>Todetaan vastaava sinimuotoisuus</a:t>
                </a:r>
              </a:p>
              <a:p>
                <a:pPr lvl="1"/>
                <a:r>
                  <a:rPr lang="fi-FI" dirty="0"/>
                  <a:t>Todetaan yhteys johdetun lausekkeen ja mitatun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i-FI" dirty="0"/>
                  <a:t>n välille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2C3F98-0374-7A5F-41E9-53EC968FB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034390" y="1825625"/>
                <a:ext cx="3319409" cy="4264025"/>
              </a:xfrm>
              <a:blipFill>
                <a:blip r:embed="rId2"/>
                <a:stretch>
                  <a:fillRect l="-2941" t="-357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7E81C93E-7602-DC38-36A2-2C7F5F4D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2" y="1527175"/>
            <a:ext cx="7089838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56924-FBC8-CCE6-12C8-23FCA3E4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Tasaisen ympyräliikkeen vektoriesitys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i-FI" dirty="0"/>
                  <a:t>Asetetaan koordinaatiston origo pyörimisakselille. Ympyräliikkeen säde on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Tasaisessa ympyräliikkeessä (kulmanopeus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/>
                  <a:t>on vakio) paikka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fi-F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func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i-FI" b="0" dirty="0"/>
              </a:p>
              <a:p>
                <a:pPr marL="0" indent="0">
                  <a:buNone/>
                </a:pPr>
                <a:endParaRPr lang="fi-FI" b="0" dirty="0"/>
              </a:p>
              <a:p>
                <a:pPr marL="0" indent="0">
                  <a:buNone/>
                </a:pPr>
                <a:r>
                  <a:rPr lang="fi-FI" dirty="0"/>
                  <a:t>Videon datasta havaitaan, että koordinaatit noudattavat sinikäyrää. Oheisessa kuvassa aika-akseli on määritelty siten, että vaihekulma on alussa noin 0. </a:t>
                </a:r>
                <a:endParaRPr lang="fi-FI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801" r="-2706" b="-308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5B406-595C-746E-1BE4-B1869F2A12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</p:txBody>
      </p:sp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A2D19898-6AA2-D389-5CF9-36E4C0FE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20" y="1825625"/>
            <a:ext cx="5333559" cy="399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E2FDB2F3-22FB-A4D5-CE69-D1714F79E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5755773"/>
                <a:ext cx="5181600" cy="9653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i-FI" dirty="0"/>
                  <a:t>Kuva: Videosta määritetyt paikan komponentit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i-FI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E2FDB2F3-22FB-A4D5-CE69-D1714F79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55773"/>
                <a:ext cx="5181600" cy="965378"/>
              </a:xfrm>
              <a:prstGeom prst="rect">
                <a:avLst/>
              </a:prstGeom>
              <a:blipFill>
                <a:blip r:embed="rId4"/>
                <a:stretch>
                  <a:fillRect l="-2471" t="-10692" b="-62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92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56924-FBC8-CCE6-12C8-23FCA3E4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Tasaisen ympyräliikkeen vektoriesitys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dirty="0"/>
                  <a:t>Paikan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func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i-FI" b="0" dirty="0"/>
              </a:p>
              <a:p>
                <a:pPr marL="0" indent="0">
                  <a:buNone/>
                </a:pPr>
                <a:r>
                  <a:rPr lang="fi-FI" dirty="0"/>
                  <a:t>aikaderivaatta on nopeus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func>
                          <m:func>
                            <m:func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i-FI" b="0" dirty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r>
                  <a:rPr lang="fi-FI" dirty="0" err="1"/>
                  <a:t>Tracker</a:t>
                </a:r>
                <a:r>
                  <a:rPr lang="fi-FI" dirty="0"/>
                  <a:t> määrittää nopeuden numeerisella derivaatalla. Havaitaan, että nopeuden komponentit ovat sinimuotoisia.</a:t>
                </a:r>
              </a:p>
              <a:p>
                <a:pPr marL="0" indent="0">
                  <a:buNone/>
                </a:pPr>
                <a:endParaRPr lang="fi-FI" b="0" dirty="0"/>
              </a:p>
              <a:p>
                <a:pPr marL="0" indent="0">
                  <a:buNone/>
                </a:pPr>
                <a:endParaRPr lang="fi-FI" b="0" dirty="0"/>
              </a:p>
              <a:p>
                <a:pPr marL="0" indent="0">
                  <a:buNone/>
                </a:pPr>
                <a:endParaRPr lang="fi-FI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CB6E52-76E0-4A79-5614-892046B5B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 r="-824" b="-28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1308B21B-89AC-9750-31FE-4086F23E8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33559" cy="3998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4804CF96-B88F-C1A2-31D3-CD79B9270C6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3940" y="5694274"/>
                <a:ext cx="5181600" cy="965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dirty="0"/>
                  <a:t>Kuva: Videosta määritetyt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b="0" i="0" smtClean="0">
                        <a:latin typeface="Cambria Math" panose="02040503050406030204" pitchFamily="18" charset="0"/>
                      </a:rPr>
                      <m:t>opeude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i-FI" dirty="0"/>
                  <a:t>. </a:t>
                </a:r>
              </a:p>
            </p:txBody>
          </p:sp>
        </mc:Choice>
        <mc:Fallback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4804CF96-B88F-C1A2-31D3-CD79B9270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3940" y="5694274"/>
                <a:ext cx="5181600" cy="965378"/>
              </a:xfrm>
              <a:blipFill>
                <a:blip r:embed="rId4"/>
                <a:stretch>
                  <a:fillRect l="-2353" t="-10759" b="-88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86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Roboto</vt:lpstr>
      <vt:lpstr>Office-teema</vt:lpstr>
      <vt:lpstr>Karuselli</vt:lpstr>
      <vt:lpstr>PowerPoint Presentation</vt:lpstr>
      <vt:lpstr>Pienoiskaruselli</vt:lpstr>
      <vt:lpstr>Demonstraatio</vt:lpstr>
      <vt:lpstr>Yleisnäkymä Tracker-ohjelmistosta ja mittaustuloksista  Aniliininpunaisen koordinaatiston origo on karusellin pyörimisakselilla.  Vihreällä neliöllä ympyröityä tarraa käytetään liikkeen seuraamiseen.</vt:lpstr>
      <vt:lpstr>Tasainen ympyräliike vektoreilla</vt:lpstr>
      <vt:lpstr>Teoria ja tulokset</vt:lpstr>
      <vt:lpstr>Tasaisen ympyräliikkeen vektoriesitys</vt:lpstr>
      <vt:lpstr>Tasaisen ympyräliikkeen vektoriesitys</vt:lpstr>
      <vt:lpstr>Tasaisen ympyräliikkeen vektoriesitys</vt:lpstr>
      <vt:lpstr>Tasaisen ympyräliikkeen vektoriesitys</vt:lpstr>
      <vt:lpstr>Ohjeita Tracker-ohjelmiston käyttöön ja mittauksen toteuttamiseen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Karuselli</dc:title>
  <dc:creator>Aleksi Ketola</dc:creator>
  <cp:lastModifiedBy>Inkeri Kontro (TAU)</cp:lastModifiedBy>
  <cp:revision>5</cp:revision>
  <dcterms:created xsi:type="dcterms:W3CDTF">2024-06-14T13:46:12Z</dcterms:created>
  <dcterms:modified xsi:type="dcterms:W3CDTF">2024-06-20T06:06:05Z</dcterms:modified>
</cp:coreProperties>
</file>