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Glacial Indifference" panose="020B0604020202020204" charset="0"/>
      <p:regular r:id="rId20"/>
    </p:embeddedFont>
    <p:embeddedFont>
      <p:font typeface="Glacial Indifference Bold" panose="020B0604020202020204" charset="0"/>
      <p:regular r:id="rId21"/>
    </p:embeddedFont>
    <p:embeddedFont>
      <p:font typeface="HK Grotesk" panose="020B0604020202020204" charset="0"/>
      <p:regular r:id="rId22"/>
    </p:embeddedFont>
    <p:embeddedFont>
      <p:font typeface="Open Sans" panose="020B0606030504020204" pitchFamily="34" charset="0"/>
      <p:regular r:id="rId23"/>
      <p:bold r:id="rId24"/>
      <p:italic r:id="rId25"/>
      <p:boldItalic r:id="rId26"/>
    </p:embeddedFont>
    <p:embeddedFont>
      <p:font typeface="Open Sans Bold" panose="020B0806030504020204" pitchFamily="34" charset="0"/>
      <p:regular r:id="rId27"/>
      <p:bold r:id="rId28"/>
    </p:embeddedFont>
    <p:embeddedFont>
      <p:font typeface="Open Sans Light" panose="020B0306030504020204" pitchFamily="34" charset="0"/>
      <p:regular r:id="rId29"/>
      <p: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036CC-B75A-43A2-B825-8A7353FF4E07}" v="28" dt="2024-10-31T12:05:45.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customXml" Target="../customXml/item3.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honen" userId="RlSjnSeYL4HO8gOyg1S7l0uEUaUZBn96ruBQJIlW3Zc=" providerId="None" clId="Web-{AAA036CC-B75A-43A2-B825-8A7353FF4E07}"/>
    <pc:docChg chg="modSld">
      <pc:chgData name="Laura Ahonen" userId="RlSjnSeYL4HO8gOyg1S7l0uEUaUZBn96ruBQJIlW3Zc=" providerId="None" clId="Web-{AAA036CC-B75A-43A2-B825-8A7353FF4E07}" dt="2024-10-31T12:05:44.917" v="13" actId="20577"/>
      <pc:docMkLst>
        <pc:docMk/>
      </pc:docMkLst>
      <pc:sldChg chg="modSp">
        <pc:chgData name="Laura Ahonen" userId="RlSjnSeYL4HO8gOyg1S7l0uEUaUZBn96ruBQJIlW3Zc=" providerId="None" clId="Web-{AAA036CC-B75A-43A2-B825-8A7353FF4E07}" dt="2024-10-31T12:05:44.917" v="13" actId="20577"/>
        <pc:sldMkLst>
          <pc:docMk/>
          <pc:sldMk cId="0" sldId="256"/>
        </pc:sldMkLst>
        <pc:spChg chg="mod">
          <ac:chgData name="Laura Ahonen" userId="RlSjnSeYL4HO8gOyg1S7l0uEUaUZBn96ruBQJIlW3Zc=" providerId="None" clId="Web-{AAA036CC-B75A-43A2-B825-8A7353FF4E07}" dt="2024-10-31T12:05:44.917" v="13" actId="20577"/>
          <ac:spMkLst>
            <pc:docMk/>
            <pc:sldMk cId="0" sldId="256"/>
            <ac:spMk id="7" creationId="{00000000-0000-0000-0000-000000000000}"/>
          </ac:spMkLst>
        </pc:spChg>
      </pc:sldChg>
    </pc:docChg>
  </pc:docChgLst>
  <pc:docChgLst>
    <pc:chgData name="Ahonen Laura" userId="d6e1fed7-6155-49bd-a756-6349550d1ca8" providerId="ADAL" clId="{C7529419-710F-40F3-B7F5-55744A862BBF}"/>
    <pc:docChg chg="modSld">
      <pc:chgData name="Ahonen Laura" userId="d6e1fed7-6155-49bd-a756-6349550d1ca8" providerId="ADAL" clId="{C7529419-710F-40F3-B7F5-55744A862BBF}" dt="2024-06-06T05:36:49.944" v="28" actId="121"/>
      <pc:docMkLst>
        <pc:docMk/>
      </pc:docMkLst>
      <pc:sldChg chg="modSp mod">
        <pc:chgData name="Ahonen Laura" userId="d6e1fed7-6155-49bd-a756-6349550d1ca8" providerId="ADAL" clId="{C7529419-710F-40F3-B7F5-55744A862BBF}" dt="2024-06-06T05:36:49.944" v="28" actId="121"/>
        <pc:sldMkLst>
          <pc:docMk/>
          <pc:sldMk cId="0" sldId="256"/>
        </pc:sldMkLst>
        <pc:spChg chg="mod">
          <ac:chgData name="Ahonen Laura" userId="d6e1fed7-6155-49bd-a756-6349550d1ca8" providerId="ADAL" clId="{C7529419-710F-40F3-B7F5-55744A862BBF}" dt="2024-06-06T05:36:49.944" v="28" actId="121"/>
          <ac:spMkLst>
            <pc:docMk/>
            <pc:sldMk cId="0" sldId="256"/>
            <ac:spMk id="9"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4" b="-74"/>
            </a:stretch>
          </a:blipFill>
        </p:spPr>
        <p:txBody>
          <a:bodyPr/>
          <a:lstStyle/>
          <a:p>
            <a:endParaRPr lang="fi-FI"/>
          </a:p>
        </p:txBody>
      </p:sp>
      <p:sp>
        <p:nvSpPr>
          <p:cNvPr id="3" name="Freeform 3"/>
          <p:cNvSpPr/>
          <p:nvPr/>
        </p:nvSpPr>
        <p:spPr>
          <a:xfrm>
            <a:off x="3934584" y="2375998"/>
            <a:ext cx="10418831" cy="5535004"/>
          </a:xfrm>
          <a:custGeom>
            <a:avLst/>
            <a:gdLst/>
            <a:ahLst/>
            <a:cxnLst/>
            <a:rect l="l" t="t" r="r" b="b"/>
            <a:pathLst>
              <a:path w="10418831" h="5535004">
                <a:moveTo>
                  <a:pt x="0" y="0"/>
                </a:moveTo>
                <a:lnTo>
                  <a:pt x="10418832" y="0"/>
                </a:lnTo>
                <a:lnTo>
                  <a:pt x="10418832" y="5535004"/>
                </a:lnTo>
                <a:lnTo>
                  <a:pt x="0" y="5535004"/>
                </a:lnTo>
                <a:lnTo>
                  <a:pt x="0" y="0"/>
                </a:lnTo>
                <a:close/>
              </a:path>
            </a:pathLst>
          </a:custGeom>
          <a:blipFill>
            <a:blip r:embed="rId3">
              <a:alphaModFix amt="57000"/>
              <a:extLst>
                <a:ext uri="{96DAC541-7B7A-43D3-8B79-37D633B846F1}">
                  <asvg:svgBlip xmlns:asvg="http://schemas.microsoft.com/office/drawing/2016/SVG/main" r:embed="rId4"/>
                </a:ext>
              </a:extLst>
            </a:blip>
            <a:stretch>
              <a:fillRect/>
            </a:stretch>
          </a:blipFill>
        </p:spPr>
        <p:txBody>
          <a:bodyPr/>
          <a:lstStyle/>
          <a:p>
            <a:endParaRPr lang="fi-FI"/>
          </a:p>
        </p:txBody>
      </p:sp>
      <p:sp>
        <p:nvSpPr>
          <p:cNvPr id="4" name="Freeform 4"/>
          <p:cNvSpPr/>
          <p:nvPr/>
        </p:nvSpPr>
        <p:spPr>
          <a:xfrm>
            <a:off x="-1" y="8614726"/>
            <a:ext cx="18288001" cy="1672274"/>
          </a:xfrm>
          <a:custGeom>
            <a:avLst/>
            <a:gdLst/>
            <a:ahLst/>
            <a:cxnLst/>
            <a:rect l="l" t="t" r="r" b="b"/>
            <a:pathLst>
              <a:path w="21824227" h="7149564">
                <a:moveTo>
                  <a:pt x="0" y="0"/>
                </a:moveTo>
                <a:lnTo>
                  <a:pt x="21824227" y="0"/>
                </a:lnTo>
                <a:lnTo>
                  <a:pt x="21824227" y="7149564"/>
                </a:lnTo>
                <a:lnTo>
                  <a:pt x="0" y="7149564"/>
                </a:lnTo>
                <a:lnTo>
                  <a:pt x="0" y="0"/>
                </a:lnTo>
                <a:close/>
              </a:path>
            </a:pathLst>
          </a:custGeom>
          <a:blipFill>
            <a:blip r:embed="rId5"/>
            <a:stretch>
              <a:fillRect t="-17231" b="-17231"/>
            </a:stretch>
          </a:blipFill>
        </p:spPr>
        <p:txBody>
          <a:bodyPr/>
          <a:lstStyle/>
          <a:p>
            <a:endParaRPr lang="fi-FI"/>
          </a:p>
        </p:txBody>
      </p:sp>
      <p:sp>
        <p:nvSpPr>
          <p:cNvPr id="5" name="Freeform 5"/>
          <p:cNvSpPr/>
          <p:nvPr/>
        </p:nvSpPr>
        <p:spPr>
          <a:xfrm>
            <a:off x="1028700" y="8811739"/>
            <a:ext cx="3939046" cy="1218083"/>
          </a:xfrm>
          <a:custGeom>
            <a:avLst/>
            <a:gdLst/>
            <a:ahLst/>
            <a:cxnLst/>
            <a:rect l="l" t="t" r="r" b="b"/>
            <a:pathLst>
              <a:path w="3939046" h="1218083">
                <a:moveTo>
                  <a:pt x="0" y="0"/>
                </a:moveTo>
                <a:lnTo>
                  <a:pt x="3939046" y="0"/>
                </a:lnTo>
                <a:lnTo>
                  <a:pt x="3939046" y="1218083"/>
                </a:lnTo>
                <a:lnTo>
                  <a:pt x="0" y="1218083"/>
                </a:lnTo>
                <a:lnTo>
                  <a:pt x="0" y="0"/>
                </a:lnTo>
                <a:close/>
              </a:path>
            </a:pathLst>
          </a:custGeom>
          <a:blipFill>
            <a:blip r:embed="rId6"/>
            <a:stretch>
              <a:fillRect/>
            </a:stretch>
          </a:blipFill>
        </p:spPr>
        <p:txBody>
          <a:bodyPr/>
          <a:lstStyle/>
          <a:p>
            <a:endParaRPr lang="fi-FI"/>
          </a:p>
        </p:txBody>
      </p:sp>
      <p:sp>
        <p:nvSpPr>
          <p:cNvPr id="6" name="Freeform 6"/>
          <p:cNvSpPr/>
          <p:nvPr/>
        </p:nvSpPr>
        <p:spPr>
          <a:xfrm>
            <a:off x="4967746" y="8769093"/>
            <a:ext cx="1303374" cy="1303374"/>
          </a:xfrm>
          <a:custGeom>
            <a:avLst/>
            <a:gdLst/>
            <a:ahLst/>
            <a:cxnLst/>
            <a:rect l="l" t="t" r="r" b="b"/>
            <a:pathLst>
              <a:path w="1303374" h="1303374">
                <a:moveTo>
                  <a:pt x="0" y="0"/>
                </a:moveTo>
                <a:lnTo>
                  <a:pt x="1303374" y="0"/>
                </a:lnTo>
                <a:lnTo>
                  <a:pt x="1303374" y="1303374"/>
                </a:lnTo>
                <a:lnTo>
                  <a:pt x="0" y="1303374"/>
                </a:lnTo>
                <a:lnTo>
                  <a:pt x="0" y="0"/>
                </a:lnTo>
                <a:close/>
              </a:path>
            </a:pathLst>
          </a:custGeom>
          <a:blipFill>
            <a:blip r:embed="rId7"/>
            <a:stretch>
              <a:fillRect/>
            </a:stretch>
          </a:blipFill>
        </p:spPr>
        <p:txBody>
          <a:bodyPr/>
          <a:lstStyle/>
          <a:p>
            <a:endParaRPr lang="fi-FI"/>
          </a:p>
        </p:txBody>
      </p:sp>
      <p:sp>
        <p:nvSpPr>
          <p:cNvPr id="7" name="TextBox 7"/>
          <p:cNvSpPr txBox="1"/>
          <p:nvPr/>
        </p:nvSpPr>
        <p:spPr>
          <a:xfrm>
            <a:off x="4948040" y="4163619"/>
            <a:ext cx="8320483" cy="1853071"/>
          </a:xfrm>
          <a:prstGeom prst="rect">
            <a:avLst/>
          </a:prstGeom>
        </p:spPr>
        <p:txBody>
          <a:bodyPr wrap="square" lIns="0" tIns="0" rIns="0" bIns="0" rtlCol="0" anchor="t">
            <a:spAutoFit/>
          </a:bodyPr>
          <a:lstStyle/>
          <a:p>
            <a:pPr algn="ctr">
              <a:lnSpc>
                <a:spcPts val="7473"/>
              </a:lnSpc>
            </a:pPr>
            <a:r>
              <a:rPr lang="en-US" sz="5300" dirty="0">
                <a:solidFill>
                  <a:srgbClr val="000000"/>
                </a:solidFill>
                <a:latin typeface="Glacial Indifference Bold"/>
              </a:rPr>
              <a:t>FUNDAMENTAL RIGHTS </a:t>
            </a:r>
            <a:endParaRPr lang="fi-FI"/>
          </a:p>
          <a:p>
            <a:pPr algn="ctr">
              <a:lnSpc>
                <a:spcPts val="7473"/>
              </a:lnSpc>
            </a:pPr>
            <a:r>
              <a:rPr lang="en-US" sz="5300" dirty="0">
                <a:solidFill>
                  <a:srgbClr val="000000"/>
                </a:solidFill>
                <a:latin typeface="Glacial Indifference Bold"/>
              </a:rPr>
              <a:t>IN FINLAND</a:t>
            </a:r>
            <a:endParaRPr lang="en-US"/>
          </a:p>
        </p:txBody>
      </p:sp>
      <p:sp>
        <p:nvSpPr>
          <p:cNvPr id="8" name="TextBox 8"/>
          <p:cNvSpPr txBox="1"/>
          <p:nvPr/>
        </p:nvSpPr>
        <p:spPr>
          <a:xfrm>
            <a:off x="4204782" y="6172063"/>
            <a:ext cx="9878436" cy="472474"/>
          </a:xfrm>
          <a:prstGeom prst="rect">
            <a:avLst/>
          </a:prstGeom>
        </p:spPr>
        <p:txBody>
          <a:bodyPr lIns="0" tIns="0" rIns="0" bIns="0" rtlCol="0" anchor="t">
            <a:spAutoFit/>
          </a:bodyPr>
          <a:lstStyle/>
          <a:p>
            <a:pPr algn="ctr">
              <a:lnSpc>
                <a:spcPts val="3879"/>
              </a:lnSpc>
            </a:pPr>
            <a:r>
              <a:rPr lang="en-US" sz="2771">
                <a:solidFill>
                  <a:srgbClr val="000000"/>
                </a:solidFill>
                <a:latin typeface="Glacial Indifference"/>
              </a:rPr>
              <a:t>Laura Ahonen 2024</a:t>
            </a:r>
          </a:p>
        </p:txBody>
      </p:sp>
      <p:sp>
        <p:nvSpPr>
          <p:cNvPr id="9" name="TextBox 9"/>
          <p:cNvSpPr txBox="1"/>
          <p:nvPr/>
        </p:nvSpPr>
        <p:spPr>
          <a:xfrm>
            <a:off x="13611887" y="9527680"/>
            <a:ext cx="4017128" cy="332720"/>
          </a:xfrm>
          <a:prstGeom prst="rect">
            <a:avLst/>
          </a:prstGeom>
        </p:spPr>
        <p:txBody>
          <a:bodyPr lIns="0" tIns="0" rIns="0" bIns="0" rtlCol="0" anchor="t">
            <a:spAutoFit/>
          </a:bodyPr>
          <a:lstStyle/>
          <a:p>
            <a:pPr algn="r">
              <a:lnSpc>
                <a:spcPts val="2659"/>
              </a:lnSpc>
              <a:spcBef>
                <a:spcPct val="0"/>
              </a:spcBef>
            </a:pPr>
            <a:r>
              <a:rPr lang="en-US" sz="1899" dirty="0">
                <a:solidFill>
                  <a:srgbClr val="000000"/>
                </a:solidFill>
                <a:latin typeface="HK Grotesk"/>
              </a:rPr>
              <a:t>CC BY 4.0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781" r="-62781"/>
              </a:stretch>
            </a:blipFill>
          </p:spPr>
          <p:txBody>
            <a:bodyPr/>
            <a:lstStyle/>
            <a:p>
              <a:endParaRPr lang="fi-FI"/>
            </a:p>
          </p:txBody>
        </p:sp>
      </p:grpSp>
      <p:sp>
        <p:nvSpPr>
          <p:cNvPr id="7" name="TextBox 7"/>
          <p:cNvSpPr txBox="1"/>
          <p:nvPr/>
        </p:nvSpPr>
        <p:spPr>
          <a:xfrm>
            <a:off x="8492515" y="798197"/>
            <a:ext cx="9222881" cy="1685738"/>
          </a:xfrm>
          <a:prstGeom prst="rect">
            <a:avLst/>
          </a:prstGeom>
        </p:spPr>
        <p:txBody>
          <a:bodyPr lIns="0" tIns="0" rIns="0" bIns="0" rtlCol="0" anchor="t">
            <a:spAutoFit/>
          </a:bodyPr>
          <a:lstStyle/>
          <a:p>
            <a:pPr algn="l">
              <a:lnSpc>
                <a:spcPts val="6600"/>
              </a:lnSpc>
            </a:pPr>
            <a:r>
              <a:rPr lang="en-US" sz="5500">
                <a:solidFill>
                  <a:srgbClr val="FF9045"/>
                </a:solidFill>
                <a:latin typeface="Glacial Indifference Bold"/>
              </a:rPr>
              <a:t>Freedom of Assembly and Freedom of Association </a:t>
            </a:r>
          </a:p>
        </p:txBody>
      </p:sp>
      <p:sp>
        <p:nvSpPr>
          <p:cNvPr id="8" name="TextBox 8"/>
          <p:cNvSpPr txBox="1"/>
          <p:nvPr/>
        </p:nvSpPr>
        <p:spPr>
          <a:xfrm>
            <a:off x="8492515" y="2717120"/>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13</a:t>
            </a:r>
          </a:p>
        </p:txBody>
      </p:sp>
      <p:sp>
        <p:nvSpPr>
          <p:cNvPr id="9" name="TextBox 9"/>
          <p:cNvSpPr txBox="1"/>
          <p:nvPr/>
        </p:nvSpPr>
        <p:spPr>
          <a:xfrm>
            <a:off x="9327118" y="3669266"/>
            <a:ext cx="7941707" cy="6117790"/>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Freedom of Assembly: </a:t>
            </a:r>
            <a:r>
              <a:rPr lang="en-US" sz="2499">
                <a:solidFill>
                  <a:srgbClr val="000000"/>
                </a:solidFill>
                <a:latin typeface="Open Sans"/>
              </a:rPr>
              <a:t>Everyone has the right to organize meetings and demonstrations without needing a permit. They can also participate in these events.</a:t>
            </a:r>
          </a:p>
          <a:p>
            <a:pPr marL="539748" lvl="1" indent="-269874" algn="l">
              <a:lnSpc>
                <a:spcPts val="3499"/>
              </a:lnSpc>
              <a:buFont typeface="Arial"/>
              <a:buChar char="•"/>
            </a:pPr>
            <a:r>
              <a:rPr lang="en-US" sz="2499">
                <a:solidFill>
                  <a:srgbClr val="000000"/>
                </a:solidFill>
                <a:latin typeface="Open Sans Bold"/>
              </a:rPr>
              <a:t>Freedom of Association: </a:t>
            </a:r>
            <a:r>
              <a:rPr lang="en-US" sz="2499">
                <a:solidFill>
                  <a:srgbClr val="000000"/>
                </a:solidFill>
                <a:latin typeface="Open Sans"/>
              </a:rPr>
              <a:t>People can form associations without requiring a permit. They can choose to be members or not and participate in association activities.</a:t>
            </a:r>
          </a:p>
          <a:p>
            <a:pPr marL="539748" lvl="1" indent="-269874" algn="l">
              <a:lnSpc>
                <a:spcPts val="3499"/>
              </a:lnSpc>
              <a:buFont typeface="Arial"/>
              <a:buChar char="•"/>
            </a:pPr>
            <a:r>
              <a:rPr lang="en-US" sz="2499">
                <a:solidFill>
                  <a:srgbClr val="000000"/>
                </a:solidFill>
                <a:latin typeface="Open Sans Bold"/>
              </a:rPr>
              <a:t>Trade Unions and Organizing: </a:t>
            </a:r>
            <a:r>
              <a:rPr lang="en-US" sz="2499">
                <a:solidFill>
                  <a:srgbClr val="000000"/>
                </a:solidFill>
                <a:latin typeface="Open Sans"/>
              </a:rPr>
              <a:t>The freedom to form trade unions and organize for other interests is also guaranteed.</a:t>
            </a:r>
          </a:p>
          <a:p>
            <a:pPr marL="539748" lvl="1" indent="-269874" algn="l">
              <a:lnSpc>
                <a:spcPts val="3499"/>
              </a:lnSpc>
              <a:buFont typeface="Arial"/>
              <a:buChar char="•"/>
            </a:pPr>
            <a:r>
              <a:rPr lang="en-US" sz="2499">
                <a:solidFill>
                  <a:srgbClr val="000000"/>
                </a:solidFill>
                <a:latin typeface="Open Sans Bold"/>
              </a:rPr>
              <a:t>Detailed Provisions: </a:t>
            </a:r>
            <a:r>
              <a:rPr lang="en-US" sz="2499">
                <a:solidFill>
                  <a:srgbClr val="000000"/>
                </a:solidFill>
                <a:latin typeface="Open Sans"/>
              </a:rPr>
              <a:t>Specific rules about exercising freedom of assembly and association are defined by law.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458" y="514350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028700" y="913208"/>
            <a:ext cx="4248474" cy="6685296"/>
            <a:chOff x="0" y="0"/>
            <a:chExt cx="5045694" cy="7939781"/>
          </a:xfrm>
        </p:grpSpPr>
        <p:sp>
          <p:nvSpPr>
            <p:cNvPr id="6" name="Freeform 6"/>
            <p:cNvSpPr/>
            <p:nvPr/>
          </p:nvSpPr>
          <p:spPr>
            <a:xfrm>
              <a:off x="0" y="0"/>
              <a:ext cx="5045694" cy="7939781"/>
            </a:xfrm>
            <a:custGeom>
              <a:avLst/>
              <a:gdLst/>
              <a:ahLst/>
              <a:cxnLst/>
              <a:rect l="l" t="t" r="r" b="b"/>
              <a:pathLst>
                <a:path w="5045694" h="7939781">
                  <a:moveTo>
                    <a:pt x="0" y="7537499"/>
                  </a:moveTo>
                  <a:lnTo>
                    <a:pt x="0" y="402282"/>
                  </a:lnTo>
                  <a:cubicBezTo>
                    <a:pt x="0" y="179968"/>
                    <a:pt x="171554" y="0"/>
                    <a:pt x="383473" y="0"/>
                  </a:cubicBezTo>
                  <a:lnTo>
                    <a:pt x="4662221" y="0"/>
                  </a:lnTo>
                  <a:cubicBezTo>
                    <a:pt x="4874140" y="0"/>
                    <a:pt x="5045694" y="181027"/>
                    <a:pt x="5045694" y="402282"/>
                  </a:cubicBezTo>
                  <a:lnTo>
                    <a:pt x="5045694" y="7537499"/>
                  </a:lnTo>
                  <a:cubicBezTo>
                    <a:pt x="5045694" y="7759813"/>
                    <a:pt x="4874140" y="7939781"/>
                    <a:pt x="4662221" y="7939781"/>
                  </a:cubicBezTo>
                  <a:lnTo>
                    <a:pt x="383473" y="7939781"/>
                  </a:lnTo>
                  <a:cubicBezTo>
                    <a:pt x="172563" y="7939781"/>
                    <a:pt x="0" y="7759813"/>
                    <a:pt x="0" y="7537499"/>
                  </a:cubicBezTo>
                  <a:close/>
                </a:path>
              </a:pathLst>
            </a:custGeom>
            <a:blipFill>
              <a:blip r:embed="rId2"/>
              <a:stretch>
                <a:fillRect l="-68091" r="-68091"/>
              </a:stretch>
            </a:blipFill>
          </p:spPr>
          <p:txBody>
            <a:bodyPr/>
            <a:lstStyle/>
            <a:p>
              <a:endParaRPr lang="fi-FI"/>
            </a:p>
          </p:txBody>
        </p:sp>
      </p:grpSp>
      <p:sp>
        <p:nvSpPr>
          <p:cNvPr id="7" name="TextBox 7"/>
          <p:cNvSpPr txBox="1"/>
          <p:nvPr/>
        </p:nvSpPr>
        <p:spPr>
          <a:xfrm>
            <a:off x="6552796" y="903683"/>
            <a:ext cx="9680568" cy="1914266"/>
          </a:xfrm>
          <a:prstGeom prst="rect">
            <a:avLst/>
          </a:prstGeom>
        </p:spPr>
        <p:txBody>
          <a:bodyPr lIns="0" tIns="0" rIns="0" bIns="0" rtlCol="0" anchor="t">
            <a:spAutoFit/>
          </a:bodyPr>
          <a:lstStyle/>
          <a:p>
            <a:pPr algn="l">
              <a:lnSpc>
                <a:spcPts val="7560"/>
              </a:lnSpc>
            </a:pPr>
            <a:r>
              <a:rPr lang="en-US" sz="6300">
                <a:solidFill>
                  <a:srgbClr val="FF9045"/>
                </a:solidFill>
                <a:latin typeface="Glacial Indifference Bold"/>
              </a:rPr>
              <a:t>Electoral and Participatory Rights </a:t>
            </a:r>
          </a:p>
        </p:txBody>
      </p:sp>
      <p:sp>
        <p:nvSpPr>
          <p:cNvPr id="8" name="TextBox 8"/>
          <p:cNvSpPr txBox="1"/>
          <p:nvPr/>
        </p:nvSpPr>
        <p:spPr>
          <a:xfrm>
            <a:off x="6552796" y="3031664"/>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14</a:t>
            </a:r>
          </a:p>
        </p:txBody>
      </p:sp>
      <p:sp>
        <p:nvSpPr>
          <p:cNvPr id="9" name="TextBox 9"/>
          <p:cNvSpPr txBox="1"/>
          <p:nvPr/>
        </p:nvSpPr>
        <p:spPr>
          <a:xfrm>
            <a:off x="6277629" y="4016748"/>
            <a:ext cx="10927568" cy="5241552"/>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Voting Rights: </a:t>
            </a:r>
            <a:r>
              <a:rPr lang="en-US" sz="2499">
                <a:solidFill>
                  <a:srgbClr val="000000"/>
                </a:solidFill>
                <a:latin typeface="Open Sans"/>
              </a:rPr>
              <a:t>Finnish citizens who are eighteen years old can vote in national elections and referendums. Specific rules determine eligibility for running for office in national elections.</a:t>
            </a:r>
          </a:p>
          <a:p>
            <a:pPr marL="539748" lvl="1" indent="-269874" algn="l">
              <a:lnSpc>
                <a:spcPts val="3499"/>
              </a:lnSpc>
              <a:buFont typeface="Arial"/>
              <a:buChar char="•"/>
            </a:pPr>
            <a:r>
              <a:rPr lang="en-US" sz="2499">
                <a:solidFill>
                  <a:srgbClr val="000000"/>
                </a:solidFill>
                <a:latin typeface="Open Sans Bold"/>
              </a:rPr>
              <a:t>European Parliament Elections: </a:t>
            </a:r>
            <a:r>
              <a:rPr lang="en-US" sz="2499">
                <a:solidFill>
                  <a:srgbClr val="000000"/>
                </a:solidFill>
                <a:latin typeface="Open Sans"/>
              </a:rPr>
              <a:t>Finnish citizens and other European Union residents in Finland who are eighteen years old can vote in European Parliamentary elections as specified by law.</a:t>
            </a:r>
          </a:p>
          <a:p>
            <a:pPr marL="539748" lvl="1" indent="-269874" algn="l">
              <a:lnSpc>
                <a:spcPts val="3499"/>
              </a:lnSpc>
              <a:buFont typeface="Arial"/>
              <a:buChar char="•"/>
            </a:pPr>
            <a:r>
              <a:rPr lang="en-US" sz="2499">
                <a:solidFill>
                  <a:srgbClr val="000000"/>
                </a:solidFill>
                <a:latin typeface="Open Sans Bold"/>
              </a:rPr>
              <a:t>Municipal Elections: </a:t>
            </a:r>
            <a:r>
              <a:rPr lang="en-US" sz="2499">
                <a:solidFill>
                  <a:srgbClr val="000000"/>
                </a:solidFill>
                <a:latin typeface="Open Sans"/>
              </a:rPr>
              <a:t>Finnish citizens and foreign residents permanently living in Finland who are eighteen years old can vote in municipal elections and referendums as provided by law.</a:t>
            </a:r>
          </a:p>
          <a:p>
            <a:pPr marL="539748" lvl="1" indent="-269874" algn="l">
              <a:lnSpc>
                <a:spcPts val="3499"/>
              </a:lnSpc>
              <a:buFont typeface="Arial"/>
              <a:buChar char="•"/>
            </a:pPr>
            <a:r>
              <a:rPr lang="en-US" sz="2499">
                <a:solidFill>
                  <a:srgbClr val="000000"/>
                </a:solidFill>
                <a:latin typeface="Open Sans Bold"/>
              </a:rPr>
              <a:t>Participation in Society: </a:t>
            </a:r>
            <a:r>
              <a:rPr lang="en-US" sz="2499">
                <a:solidFill>
                  <a:srgbClr val="000000"/>
                </a:solidFill>
                <a:latin typeface="Open Sans"/>
              </a:rPr>
              <a:t>Public authorities must encourage individual participation in societal activities and decision-making processes.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70000" r="-70000"/>
              </a:stretch>
            </a:blipFill>
          </p:spPr>
          <p:txBody>
            <a:bodyPr/>
            <a:lstStyle/>
            <a:p>
              <a:endParaRPr lang="fi-FI"/>
            </a:p>
          </p:txBody>
        </p:sp>
      </p:grpSp>
      <p:sp>
        <p:nvSpPr>
          <p:cNvPr id="7" name="TextBox 7"/>
          <p:cNvSpPr txBox="1"/>
          <p:nvPr/>
        </p:nvSpPr>
        <p:spPr>
          <a:xfrm>
            <a:off x="8492515" y="1028700"/>
            <a:ext cx="8285714" cy="2114332"/>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Protection of Property </a:t>
            </a:r>
          </a:p>
        </p:txBody>
      </p:sp>
      <p:sp>
        <p:nvSpPr>
          <p:cNvPr id="8" name="TextBox 8"/>
          <p:cNvSpPr txBox="1"/>
          <p:nvPr/>
        </p:nvSpPr>
        <p:spPr>
          <a:xfrm>
            <a:off x="8492515" y="3523521"/>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15</a:t>
            </a:r>
          </a:p>
        </p:txBody>
      </p:sp>
      <p:sp>
        <p:nvSpPr>
          <p:cNvPr id="9" name="TextBox 9"/>
          <p:cNvSpPr txBox="1"/>
          <p:nvPr/>
        </p:nvSpPr>
        <p:spPr>
          <a:xfrm>
            <a:off x="9491950" y="5095875"/>
            <a:ext cx="7941707" cy="2612839"/>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Property Protection: </a:t>
            </a:r>
            <a:r>
              <a:rPr lang="en-US" sz="2499">
                <a:solidFill>
                  <a:srgbClr val="000000"/>
                </a:solidFill>
                <a:latin typeface="Open Sans"/>
              </a:rPr>
              <a:t>Everyone’s property is safeguarded.</a:t>
            </a:r>
          </a:p>
          <a:p>
            <a:pPr algn="l">
              <a:lnSpc>
                <a:spcPts val="3499"/>
              </a:lnSpc>
            </a:pPr>
            <a:endParaRPr lang="en-US" sz="2499">
              <a:solidFill>
                <a:srgbClr val="000000"/>
              </a:solidFill>
              <a:latin typeface="Open Sans"/>
            </a:endParaRPr>
          </a:p>
          <a:p>
            <a:pPr marL="539748" lvl="1" indent="-269874" algn="l">
              <a:lnSpc>
                <a:spcPts val="3499"/>
              </a:lnSpc>
              <a:buFont typeface="Arial"/>
              <a:buChar char="•"/>
            </a:pPr>
            <a:r>
              <a:rPr lang="en-US" sz="2499">
                <a:solidFill>
                  <a:srgbClr val="000000"/>
                </a:solidFill>
                <a:latin typeface="Open Sans Bold"/>
              </a:rPr>
              <a:t>Expropriation Rules: </a:t>
            </a:r>
            <a:r>
              <a:rPr lang="en-US" sz="2499">
                <a:solidFill>
                  <a:srgbClr val="000000"/>
                </a:solidFill>
                <a:latin typeface="Open Sans"/>
              </a:rPr>
              <a:t>Specific provisions regarding property expropriation for public purposes and compensation are defined by law.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994" r="-62994"/>
              </a:stretch>
            </a:blipFill>
          </p:spPr>
          <p:txBody>
            <a:bodyPr/>
            <a:lstStyle/>
            <a:p>
              <a:endParaRPr lang="fi-FI"/>
            </a:p>
          </p:txBody>
        </p:sp>
      </p:grpSp>
      <p:sp>
        <p:nvSpPr>
          <p:cNvPr id="7" name="TextBox 7"/>
          <p:cNvSpPr txBox="1"/>
          <p:nvPr/>
        </p:nvSpPr>
        <p:spPr>
          <a:xfrm>
            <a:off x="8492515" y="1019175"/>
            <a:ext cx="8285714" cy="2619303"/>
          </a:xfrm>
          <a:prstGeom prst="rect">
            <a:avLst/>
          </a:prstGeom>
        </p:spPr>
        <p:txBody>
          <a:bodyPr lIns="0" tIns="0" rIns="0" bIns="0" rtlCol="0" anchor="t">
            <a:spAutoFit/>
          </a:bodyPr>
          <a:lstStyle/>
          <a:p>
            <a:pPr algn="l">
              <a:lnSpc>
                <a:spcPts val="10319"/>
              </a:lnSpc>
            </a:pPr>
            <a:r>
              <a:rPr lang="en-US" sz="8599">
                <a:solidFill>
                  <a:srgbClr val="FF9045"/>
                </a:solidFill>
                <a:latin typeface="Glacial Indifference Bold"/>
              </a:rPr>
              <a:t>Educational rights</a:t>
            </a:r>
          </a:p>
        </p:txBody>
      </p:sp>
      <p:sp>
        <p:nvSpPr>
          <p:cNvPr id="8" name="TextBox 8"/>
          <p:cNvSpPr txBox="1"/>
          <p:nvPr/>
        </p:nvSpPr>
        <p:spPr>
          <a:xfrm>
            <a:off x="8492515" y="4090180"/>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16</a:t>
            </a:r>
          </a:p>
        </p:txBody>
      </p:sp>
      <p:sp>
        <p:nvSpPr>
          <p:cNvPr id="9" name="TextBox 9"/>
          <p:cNvSpPr txBox="1"/>
          <p:nvPr/>
        </p:nvSpPr>
        <p:spPr>
          <a:xfrm>
            <a:off x="9491950" y="5095875"/>
            <a:ext cx="7941707" cy="4365315"/>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Free of charge: </a:t>
            </a:r>
            <a:r>
              <a:rPr lang="en-US" sz="2499">
                <a:solidFill>
                  <a:srgbClr val="000000"/>
                </a:solidFill>
                <a:latin typeface="Open Sans"/>
              </a:rPr>
              <a:t>Everyone has the right to basic education without any cost. </a:t>
            </a:r>
          </a:p>
          <a:p>
            <a:pPr marL="539748" lvl="1" indent="-269874" algn="l">
              <a:lnSpc>
                <a:spcPts val="3499"/>
              </a:lnSpc>
              <a:buFont typeface="Arial"/>
              <a:buChar char="•"/>
            </a:pPr>
            <a:r>
              <a:rPr lang="en-US" sz="2499">
                <a:solidFill>
                  <a:srgbClr val="000000"/>
                </a:solidFill>
                <a:latin typeface="Open Sans Bold"/>
              </a:rPr>
              <a:t>Equal rights: </a:t>
            </a:r>
            <a:r>
              <a:rPr lang="en-US" sz="2499">
                <a:solidFill>
                  <a:srgbClr val="000000"/>
                </a:solidFill>
                <a:latin typeface="Open Sans"/>
              </a:rPr>
              <a:t>The government ensures equal opportunities for all to access additional educational services based on their abilities and special needs. Economic hardship should not hinder personal development.</a:t>
            </a:r>
          </a:p>
          <a:p>
            <a:pPr marL="539748" lvl="1" indent="-269874" algn="l">
              <a:lnSpc>
                <a:spcPts val="3499"/>
              </a:lnSpc>
              <a:buFont typeface="Arial"/>
              <a:buChar char="•"/>
            </a:pPr>
            <a:r>
              <a:rPr lang="en-US" sz="2499">
                <a:solidFill>
                  <a:srgbClr val="000000"/>
                </a:solidFill>
                <a:latin typeface="Open Sans Bold"/>
              </a:rPr>
              <a:t>Special note:</a:t>
            </a:r>
            <a:r>
              <a:rPr lang="en-US" sz="2499">
                <a:solidFill>
                  <a:srgbClr val="000000"/>
                </a:solidFill>
                <a:latin typeface="Open Sans"/>
              </a:rPr>
              <a:t> Freedom of education in science, arts, and higher education is guaranteed.</a:t>
            </a:r>
          </a:p>
          <a:p>
            <a:pPr algn="l">
              <a:lnSpc>
                <a:spcPts val="3499"/>
              </a:lnSpc>
            </a:pPr>
            <a:endParaRPr lang="en-US" sz="2499">
              <a:solidFill>
                <a:srgbClr val="000000"/>
              </a:solidFill>
              <a:latin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86332"/>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668944" cy="3763090"/>
            <a:chOff x="0" y="0"/>
            <a:chExt cx="14349030" cy="9525000"/>
          </a:xfrm>
        </p:grpSpPr>
        <p:sp>
          <p:nvSpPr>
            <p:cNvPr id="6" name="Freeform 6"/>
            <p:cNvSpPr/>
            <p:nvPr/>
          </p:nvSpPr>
          <p:spPr>
            <a:xfrm>
              <a:off x="0" y="0"/>
              <a:ext cx="14349030" cy="9525000"/>
            </a:xfrm>
            <a:custGeom>
              <a:avLst/>
              <a:gdLst/>
              <a:ahLst/>
              <a:cxnLst/>
              <a:rect l="l" t="t" r="r" b="b"/>
              <a:pathLst>
                <a:path w="14349030" h="9525000">
                  <a:moveTo>
                    <a:pt x="0" y="9042400"/>
                  </a:moveTo>
                  <a:lnTo>
                    <a:pt x="0" y="482600"/>
                  </a:lnTo>
                  <a:cubicBezTo>
                    <a:pt x="0" y="215900"/>
                    <a:pt x="487867" y="0"/>
                    <a:pt x="1090526" y="0"/>
                  </a:cubicBezTo>
                  <a:lnTo>
                    <a:pt x="13258504" y="0"/>
                  </a:lnTo>
                  <a:cubicBezTo>
                    <a:pt x="13861163" y="0"/>
                    <a:pt x="14349030" y="217170"/>
                    <a:pt x="14349030" y="482600"/>
                  </a:cubicBezTo>
                  <a:lnTo>
                    <a:pt x="14349030" y="9042400"/>
                  </a:lnTo>
                  <a:cubicBezTo>
                    <a:pt x="14349030" y="9309100"/>
                    <a:pt x="13861163" y="9525000"/>
                    <a:pt x="13258504" y="9525000"/>
                  </a:cubicBezTo>
                  <a:lnTo>
                    <a:pt x="1090526" y="9525000"/>
                  </a:lnTo>
                  <a:cubicBezTo>
                    <a:pt x="490737" y="9525000"/>
                    <a:pt x="0" y="9309100"/>
                    <a:pt x="0" y="9042400"/>
                  </a:cubicBezTo>
                  <a:close/>
                </a:path>
              </a:pathLst>
            </a:custGeom>
            <a:blipFill>
              <a:blip r:embed="rId2"/>
              <a:stretch>
                <a:fillRect l="-10209" r="-10209"/>
              </a:stretch>
            </a:blipFill>
          </p:spPr>
          <p:txBody>
            <a:bodyPr/>
            <a:lstStyle/>
            <a:p>
              <a:endParaRPr lang="fi-FI"/>
            </a:p>
          </p:txBody>
        </p:sp>
      </p:grpSp>
      <p:sp>
        <p:nvSpPr>
          <p:cNvPr id="7" name="TextBox 7"/>
          <p:cNvSpPr txBox="1"/>
          <p:nvPr/>
        </p:nvSpPr>
        <p:spPr>
          <a:xfrm>
            <a:off x="8623283" y="864707"/>
            <a:ext cx="8285714" cy="1895330"/>
          </a:xfrm>
          <a:prstGeom prst="rect">
            <a:avLst/>
          </a:prstGeom>
        </p:spPr>
        <p:txBody>
          <a:bodyPr lIns="0" tIns="0" rIns="0" bIns="0" rtlCol="0" anchor="t">
            <a:spAutoFit/>
          </a:bodyPr>
          <a:lstStyle/>
          <a:p>
            <a:pPr algn="l">
              <a:lnSpc>
                <a:spcPts val="7440"/>
              </a:lnSpc>
            </a:pPr>
            <a:r>
              <a:rPr lang="en-US" sz="6200">
                <a:solidFill>
                  <a:srgbClr val="FF9045"/>
                </a:solidFill>
                <a:latin typeface="Glacial Indifference Bold"/>
              </a:rPr>
              <a:t>Right to one’s language and culture </a:t>
            </a:r>
          </a:p>
        </p:txBody>
      </p:sp>
      <p:sp>
        <p:nvSpPr>
          <p:cNvPr id="8" name="TextBox 8"/>
          <p:cNvSpPr txBox="1"/>
          <p:nvPr/>
        </p:nvSpPr>
        <p:spPr>
          <a:xfrm>
            <a:off x="8623283" y="3148640"/>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17</a:t>
            </a:r>
          </a:p>
        </p:txBody>
      </p:sp>
      <p:sp>
        <p:nvSpPr>
          <p:cNvPr id="9" name="TextBox 9"/>
          <p:cNvSpPr txBox="1"/>
          <p:nvPr/>
        </p:nvSpPr>
        <p:spPr>
          <a:xfrm>
            <a:off x="1066873" y="5057775"/>
            <a:ext cx="16192427" cy="4742154"/>
          </a:xfrm>
          <a:prstGeom prst="rect">
            <a:avLst/>
          </a:prstGeom>
        </p:spPr>
        <p:txBody>
          <a:bodyPr lIns="0" tIns="0" rIns="0" bIns="0" rtlCol="0" anchor="t">
            <a:spAutoFit/>
          </a:bodyPr>
          <a:lstStyle/>
          <a:p>
            <a:pPr marL="539748" lvl="1" indent="-269874" algn="l">
              <a:lnSpc>
                <a:spcPts val="3824"/>
              </a:lnSpc>
              <a:buFont typeface="Arial"/>
              <a:buChar char="•"/>
            </a:pPr>
            <a:r>
              <a:rPr lang="en-US" sz="2499">
                <a:solidFill>
                  <a:srgbClr val="000000"/>
                </a:solidFill>
                <a:latin typeface="Open Sans Bold"/>
              </a:rPr>
              <a:t>Two official languages:</a:t>
            </a:r>
            <a:r>
              <a:rPr lang="en-US" sz="2499">
                <a:solidFill>
                  <a:srgbClr val="000000"/>
                </a:solidFill>
                <a:latin typeface="Open Sans"/>
              </a:rPr>
              <a:t> The national languages of Finland are Finnish and Swedish. </a:t>
            </a:r>
          </a:p>
          <a:p>
            <a:pPr marL="539748" lvl="1" indent="-269874" algn="l">
              <a:lnSpc>
                <a:spcPts val="3824"/>
              </a:lnSpc>
              <a:buFont typeface="Arial"/>
              <a:buChar char="•"/>
            </a:pPr>
            <a:r>
              <a:rPr lang="en-US" sz="2499">
                <a:solidFill>
                  <a:srgbClr val="000000"/>
                </a:solidFill>
                <a:latin typeface="Open Sans Bold"/>
              </a:rPr>
              <a:t>Legal proceedings: </a:t>
            </a:r>
            <a:r>
              <a:rPr lang="en-US" sz="2499">
                <a:solidFill>
                  <a:srgbClr val="000000"/>
                </a:solidFill>
                <a:latin typeface="Open Sans"/>
              </a:rPr>
              <a:t>Everyone has the right to use their own language (either Finnish or Swedish) in legal proceedings and when dealing with authorities. </a:t>
            </a:r>
          </a:p>
          <a:p>
            <a:pPr marL="539748" lvl="1" indent="-269874" algn="l">
              <a:lnSpc>
                <a:spcPts val="3824"/>
              </a:lnSpc>
              <a:buFont typeface="Arial"/>
              <a:buChar char="•"/>
            </a:pPr>
            <a:r>
              <a:rPr lang="en-US" sz="2499">
                <a:solidFill>
                  <a:srgbClr val="000000"/>
                </a:solidFill>
                <a:latin typeface="Open Sans Bold"/>
              </a:rPr>
              <a:t>Official documents</a:t>
            </a:r>
            <a:r>
              <a:rPr lang="en-US" sz="2499">
                <a:solidFill>
                  <a:srgbClr val="000000"/>
                </a:solidFill>
                <a:latin typeface="Open Sans"/>
              </a:rPr>
              <a:t> must also be provided in the individual’s chosen language. Public authorities are responsible for meeting the cultural and societal needs of both Finnish-speaking and Swedish-speaking populations equally.</a:t>
            </a:r>
          </a:p>
          <a:p>
            <a:pPr marL="539748" lvl="1" indent="-269874" algn="l">
              <a:lnSpc>
                <a:spcPts val="3824"/>
              </a:lnSpc>
              <a:buFont typeface="Arial"/>
              <a:buChar char="•"/>
            </a:pPr>
            <a:r>
              <a:rPr lang="en-US" sz="2499">
                <a:solidFill>
                  <a:srgbClr val="000000"/>
                </a:solidFill>
                <a:latin typeface="Open Sans Bold"/>
              </a:rPr>
              <a:t>The Sami people:</a:t>
            </a:r>
            <a:r>
              <a:rPr lang="en-US" sz="2499">
                <a:solidFill>
                  <a:srgbClr val="000000"/>
                </a:solidFill>
                <a:latin typeface="Open Sans"/>
              </a:rPr>
              <a:t> as an indigenous group, have the right to maintain and develop their own language and culture. Provisions regarding the use of the Sami language before authorities are specified by law. </a:t>
            </a:r>
          </a:p>
          <a:p>
            <a:pPr marL="539748" lvl="1" indent="-269874" algn="l">
              <a:lnSpc>
                <a:spcPts val="3824"/>
              </a:lnSpc>
              <a:buFont typeface="Arial"/>
              <a:buChar char="•"/>
            </a:pPr>
            <a:r>
              <a:rPr lang="en-US" sz="2499">
                <a:solidFill>
                  <a:srgbClr val="000000"/>
                </a:solidFill>
                <a:latin typeface="Open Sans Bold"/>
              </a:rPr>
              <a:t>Sign language</a:t>
            </a:r>
            <a:r>
              <a:rPr lang="en-US" sz="2499">
                <a:solidFill>
                  <a:srgbClr val="000000"/>
                </a:solidFill>
                <a:latin typeface="Open Sans"/>
              </a:rPr>
              <a:t>: Individuals who use sign language or require interpretation or translation assistance due to disability are also protected by legislation.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994" r="-62994"/>
              </a:stretch>
            </a:blipFill>
          </p:spPr>
          <p:txBody>
            <a:bodyPr/>
            <a:lstStyle/>
            <a:p>
              <a:endParaRPr lang="fi-FI"/>
            </a:p>
          </p:txBody>
        </p:sp>
      </p:grpSp>
      <p:sp>
        <p:nvSpPr>
          <p:cNvPr id="7" name="TextBox 7"/>
          <p:cNvSpPr txBox="1"/>
          <p:nvPr/>
        </p:nvSpPr>
        <p:spPr>
          <a:xfrm>
            <a:off x="8666872" y="1019175"/>
            <a:ext cx="8285714" cy="2552638"/>
          </a:xfrm>
          <a:prstGeom prst="rect">
            <a:avLst/>
          </a:prstGeom>
        </p:spPr>
        <p:txBody>
          <a:bodyPr lIns="0" tIns="0" rIns="0" bIns="0" rtlCol="0" anchor="t">
            <a:spAutoFit/>
          </a:bodyPr>
          <a:lstStyle/>
          <a:p>
            <a:pPr algn="l">
              <a:lnSpc>
                <a:spcPts val="6720"/>
              </a:lnSpc>
            </a:pPr>
            <a:r>
              <a:rPr lang="en-US" sz="5600">
                <a:solidFill>
                  <a:srgbClr val="FF9045"/>
                </a:solidFill>
                <a:latin typeface="Glacial Indifference Bold"/>
              </a:rPr>
              <a:t>Right to work and the freedom to engage in commercial activity</a:t>
            </a:r>
          </a:p>
        </p:txBody>
      </p:sp>
      <p:sp>
        <p:nvSpPr>
          <p:cNvPr id="8" name="TextBox 8"/>
          <p:cNvSpPr txBox="1"/>
          <p:nvPr/>
        </p:nvSpPr>
        <p:spPr>
          <a:xfrm>
            <a:off x="8666872" y="3690923"/>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18</a:t>
            </a:r>
          </a:p>
        </p:txBody>
      </p:sp>
      <p:sp>
        <p:nvSpPr>
          <p:cNvPr id="9" name="TextBox 9"/>
          <p:cNvSpPr txBox="1"/>
          <p:nvPr/>
        </p:nvSpPr>
        <p:spPr>
          <a:xfrm>
            <a:off x="9144000" y="4676602"/>
            <a:ext cx="7808586" cy="4803433"/>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Freedom of choice</a:t>
            </a:r>
            <a:r>
              <a:rPr lang="en-US" sz="2499">
                <a:solidFill>
                  <a:srgbClr val="000000"/>
                </a:solidFill>
                <a:latin typeface="Open Sans Light"/>
              </a:rPr>
              <a:t>: Everyone can choose their job, work, or business to make money. Criminal activity is prohibited.</a:t>
            </a:r>
          </a:p>
          <a:p>
            <a:pPr algn="l">
              <a:lnSpc>
                <a:spcPts val="3499"/>
              </a:lnSpc>
            </a:pPr>
            <a:endParaRPr lang="en-US" sz="2499">
              <a:solidFill>
                <a:srgbClr val="000000"/>
              </a:solidFill>
              <a:latin typeface="Open Sans Light"/>
            </a:endParaRPr>
          </a:p>
          <a:p>
            <a:pPr marL="539748" lvl="1" indent="-269874" algn="l">
              <a:lnSpc>
                <a:spcPts val="3499"/>
              </a:lnSpc>
              <a:buFont typeface="Arial"/>
              <a:buChar char="•"/>
            </a:pPr>
            <a:r>
              <a:rPr lang="en-US" sz="2499">
                <a:solidFill>
                  <a:srgbClr val="000000"/>
                </a:solidFill>
                <a:latin typeface="Open Sans Bold"/>
              </a:rPr>
              <a:t>The governments role:</a:t>
            </a:r>
            <a:r>
              <a:rPr lang="en-US" sz="2499">
                <a:solidFill>
                  <a:srgbClr val="000000"/>
                </a:solidFill>
                <a:latin typeface="Open Sans Light"/>
              </a:rPr>
              <a:t> The government protects workers. The government also makes sure everyone can work. There are rules for getting job training to help people get jobs.</a:t>
            </a:r>
          </a:p>
          <a:p>
            <a:pPr algn="l">
              <a:lnSpc>
                <a:spcPts val="3499"/>
              </a:lnSpc>
            </a:pPr>
            <a:endParaRPr lang="en-US" sz="2499">
              <a:solidFill>
                <a:srgbClr val="000000"/>
              </a:solidFill>
              <a:latin typeface="Open Sans Light"/>
            </a:endParaRPr>
          </a:p>
          <a:p>
            <a:pPr marL="539748" lvl="1" indent="-269874" algn="l">
              <a:lnSpc>
                <a:spcPts val="3499"/>
              </a:lnSpc>
              <a:buFont typeface="Arial"/>
              <a:buChar char="•"/>
            </a:pPr>
            <a:r>
              <a:rPr lang="en-US" sz="2499">
                <a:solidFill>
                  <a:srgbClr val="000000"/>
                </a:solidFill>
                <a:latin typeface="Open Sans Bold"/>
              </a:rPr>
              <a:t>Legal protection</a:t>
            </a:r>
            <a:r>
              <a:rPr lang="en-US" sz="2499">
                <a:solidFill>
                  <a:srgbClr val="000000"/>
                </a:solidFill>
                <a:latin typeface="Open Sans Light"/>
              </a:rPr>
              <a:t>: If someone loses their job, there must be a good legal reason.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23679" r="-101461"/>
              </a:stretch>
            </a:blipFill>
          </p:spPr>
          <p:txBody>
            <a:bodyPr/>
            <a:lstStyle/>
            <a:p>
              <a:endParaRPr lang="fi-FI"/>
            </a:p>
          </p:txBody>
        </p:sp>
      </p:grpSp>
      <p:sp>
        <p:nvSpPr>
          <p:cNvPr id="7" name="TextBox 7"/>
          <p:cNvSpPr txBox="1"/>
          <p:nvPr/>
        </p:nvSpPr>
        <p:spPr>
          <a:xfrm>
            <a:off x="8666872" y="1019175"/>
            <a:ext cx="8285714" cy="1857199"/>
          </a:xfrm>
          <a:prstGeom prst="rect">
            <a:avLst/>
          </a:prstGeom>
        </p:spPr>
        <p:txBody>
          <a:bodyPr lIns="0" tIns="0" rIns="0" bIns="0" rtlCol="0" anchor="t">
            <a:spAutoFit/>
          </a:bodyPr>
          <a:lstStyle/>
          <a:p>
            <a:pPr algn="l">
              <a:lnSpc>
                <a:spcPts val="7320"/>
              </a:lnSpc>
            </a:pPr>
            <a:r>
              <a:rPr lang="en-US" sz="6100">
                <a:solidFill>
                  <a:srgbClr val="FF9045"/>
                </a:solidFill>
                <a:latin typeface="Glacial Indifference Bold"/>
              </a:rPr>
              <a:t>Right to Social Security</a:t>
            </a:r>
          </a:p>
        </p:txBody>
      </p:sp>
      <p:sp>
        <p:nvSpPr>
          <p:cNvPr id="8" name="TextBox 8"/>
          <p:cNvSpPr txBox="1"/>
          <p:nvPr/>
        </p:nvSpPr>
        <p:spPr>
          <a:xfrm>
            <a:off x="8666872" y="3250311"/>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19</a:t>
            </a:r>
          </a:p>
        </p:txBody>
      </p:sp>
      <p:sp>
        <p:nvSpPr>
          <p:cNvPr id="9" name="TextBox 9"/>
          <p:cNvSpPr txBox="1"/>
          <p:nvPr/>
        </p:nvSpPr>
        <p:spPr>
          <a:xfrm>
            <a:off x="9144000" y="3905555"/>
            <a:ext cx="7808586" cy="5679671"/>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Essential support: </a:t>
            </a:r>
            <a:r>
              <a:rPr lang="en-US" sz="2499">
                <a:solidFill>
                  <a:srgbClr val="000000"/>
                </a:solidFill>
                <a:latin typeface="Open Sans"/>
              </a:rPr>
              <a:t>Individuals who lack the means for a dignified life have the right to receive essential support. This includes basic subsistence during unemployment, illness, disability, old age, childbirth, or loss of a provider. </a:t>
            </a:r>
          </a:p>
          <a:p>
            <a:pPr marL="539748" lvl="1" indent="-269874" algn="l">
              <a:lnSpc>
                <a:spcPts val="3499"/>
              </a:lnSpc>
              <a:buFont typeface="Arial"/>
              <a:buChar char="•"/>
            </a:pPr>
            <a:r>
              <a:rPr lang="en-US" sz="2499">
                <a:solidFill>
                  <a:srgbClr val="000000"/>
                </a:solidFill>
                <a:latin typeface="Open Sans Bold"/>
              </a:rPr>
              <a:t>Public authorities role: </a:t>
            </a:r>
            <a:r>
              <a:rPr lang="en-US" sz="2499">
                <a:solidFill>
                  <a:srgbClr val="000000"/>
                </a:solidFill>
                <a:latin typeface="Open Sans"/>
              </a:rPr>
              <a:t>Responsible for providing adequate social, health, and medical services, as well as supporting families to ensure the wellbeing and development of children. </a:t>
            </a:r>
          </a:p>
          <a:p>
            <a:pPr marL="539748" lvl="1" indent="-269874" algn="l">
              <a:lnSpc>
                <a:spcPts val="3499"/>
              </a:lnSpc>
              <a:buFont typeface="Arial"/>
              <a:buChar char="•"/>
            </a:pPr>
            <a:r>
              <a:rPr lang="en-US" sz="2499">
                <a:solidFill>
                  <a:srgbClr val="000000"/>
                </a:solidFill>
                <a:latin typeface="Open Sans Bold"/>
              </a:rPr>
              <a:t>Living situation:</a:t>
            </a:r>
            <a:r>
              <a:rPr lang="en-US" sz="2499">
                <a:solidFill>
                  <a:srgbClr val="000000"/>
                </a:solidFill>
                <a:latin typeface="Open Sans"/>
              </a:rPr>
              <a:t> Everyone has the right to housing and the opportunity to arrange their own living situation.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9689" r="-59689"/>
              </a:stretch>
            </a:blipFill>
          </p:spPr>
          <p:txBody>
            <a:bodyPr/>
            <a:lstStyle/>
            <a:p>
              <a:endParaRPr lang="fi-FI"/>
            </a:p>
          </p:txBody>
        </p:sp>
      </p:grpSp>
      <p:sp>
        <p:nvSpPr>
          <p:cNvPr id="7" name="TextBox 7"/>
          <p:cNvSpPr txBox="1"/>
          <p:nvPr/>
        </p:nvSpPr>
        <p:spPr>
          <a:xfrm>
            <a:off x="8666872" y="1028700"/>
            <a:ext cx="8285714" cy="2209790"/>
          </a:xfrm>
          <a:prstGeom prst="rect">
            <a:avLst/>
          </a:prstGeom>
        </p:spPr>
        <p:txBody>
          <a:bodyPr lIns="0" tIns="0" rIns="0" bIns="0" rtlCol="0" anchor="t">
            <a:spAutoFit/>
          </a:bodyPr>
          <a:lstStyle/>
          <a:p>
            <a:pPr algn="l">
              <a:lnSpc>
                <a:spcPts val="8759"/>
              </a:lnSpc>
            </a:pPr>
            <a:r>
              <a:rPr lang="en-US" sz="7299">
                <a:solidFill>
                  <a:srgbClr val="FF9045"/>
                </a:solidFill>
                <a:latin typeface="Glacial Indifference Bold"/>
              </a:rPr>
              <a:t>Protection under </a:t>
            </a:r>
          </a:p>
          <a:p>
            <a:pPr algn="l">
              <a:lnSpc>
                <a:spcPts val="8759"/>
              </a:lnSpc>
            </a:pPr>
            <a:r>
              <a:rPr lang="en-US" sz="7299">
                <a:solidFill>
                  <a:srgbClr val="FF9045"/>
                </a:solidFill>
                <a:latin typeface="Glacial Indifference Bold"/>
              </a:rPr>
              <a:t>the Law</a:t>
            </a:r>
          </a:p>
        </p:txBody>
      </p:sp>
      <p:sp>
        <p:nvSpPr>
          <p:cNvPr id="8" name="TextBox 8"/>
          <p:cNvSpPr txBox="1"/>
          <p:nvPr/>
        </p:nvSpPr>
        <p:spPr>
          <a:xfrm>
            <a:off x="8666872" y="3451182"/>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21</a:t>
            </a:r>
          </a:p>
        </p:txBody>
      </p:sp>
      <p:sp>
        <p:nvSpPr>
          <p:cNvPr id="9" name="TextBox 9"/>
          <p:cNvSpPr txBox="1"/>
          <p:nvPr/>
        </p:nvSpPr>
        <p:spPr>
          <a:xfrm>
            <a:off x="9144000" y="4529467"/>
            <a:ext cx="7808586" cy="5241552"/>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Fair legal process:</a:t>
            </a:r>
            <a:r>
              <a:rPr lang="en-US" sz="2499">
                <a:solidFill>
                  <a:srgbClr val="000000"/>
                </a:solidFill>
                <a:latin typeface="Open Sans"/>
              </a:rPr>
              <a:t> ensures that everyone has the right to a fair legal process. This includes the right to have their case heard promptly by a competent court or authority. </a:t>
            </a:r>
          </a:p>
          <a:p>
            <a:pPr marL="539748" lvl="1" indent="-269874" algn="l">
              <a:lnSpc>
                <a:spcPts val="3499"/>
              </a:lnSpc>
              <a:buFont typeface="Arial"/>
              <a:buChar char="•"/>
            </a:pPr>
            <a:r>
              <a:rPr lang="en-US" sz="2499">
                <a:solidFill>
                  <a:srgbClr val="000000"/>
                </a:solidFill>
                <a:latin typeface="Open Sans Bold"/>
              </a:rPr>
              <a:t>Transparent documents:</a:t>
            </a:r>
            <a:r>
              <a:rPr lang="en-US" sz="2499">
                <a:solidFill>
                  <a:srgbClr val="000000"/>
                </a:solidFill>
                <a:latin typeface="Open Sans"/>
              </a:rPr>
              <a:t> Individuals also have the right to review decisions related to their rights and obligations through an independent legal body. The law specifies provisions related to proceedings’ transparency, the right to be heard, receiving reasoned decisions, and the right to appeal. These safeguards contribute to a fair trial and good governance.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82015" r="-43124"/>
              </a:stretch>
            </a:blipFill>
          </p:spPr>
          <p:txBody>
            <a:bodyPr/>
            <a:lstStyle/>
            <a:p>
              <a:endParaRPr lang="fi-FI"/>
            </a:p>
          </p:txBody>
        </p:sp>
      </p:grpSp>
      <p:sp>
        <p:nvSpPr>
          <p:cNvPr id="7" name="TextBox 7"/>
          <p:cNvSpPr txBox="1"/>
          <p:nvPr/>
        </p:nvSpPr>
        <p:spPr>
          <a:xfrm>
            <a:off x="8666872" y="1009650"/>
            <a:ext cx="8852373" cy="933419"/>
          </a:xfrm>
          <a:prstGeom prst="rect">
            <a:avLst/>
          </a:prstGeom>
        </p:spPr>
        <p:txBody>
          <a:bodyPr lIns="0" tIns="0" rIns="0" bIns="0" rtlCol="0" anchor="t">
            <a:spAutoFit/>
          </a:bodyPr>
          <a:lstStyle/>
          <a:p>
            <a:pPr algn="l">
              <a:lnSpc>
                <a:spcPts val="7200"/>
              </a:lnSpc>
            </a:pPr>
            <a:r>
              <a:rPr lang="en-US" sz="6000">
                <a:solidFill>
                  <a:srgbClr val="FF9045"/>
                </a:solidFill>
                <a:latin typeface="Glacial Indifference Bold"/>
              </a:rPr>
              <a:t>Note!</a:t>
            </a:r>
          </a:p>
        </p:txBody>
      </p:sp>
      <p:sp>
        <p:nvSpPr>
          <p:cNvPr id="8" name="TextBox 8"/>
          <p:cNvSpPr txBox="1"/>
          <p:nvPr/>
        </p:nvSpPr>
        <p:spPr>
          <a:xfrm>
            <a:off x="8666872" y="4257583"/>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23</a:t>
            </a:r>
          </a:p>
        </p:txBody>
      </p:sp>
      <p:sp>
        <p:nvSpPr>
          <p:cNvPr id="9" name="TextBox 9"/>
          <p:cNvSpPr txBox="1"/>
          <p:nvPr/>
        </p:nvSpPr>
        <p:spPr>
          <a:xfrm>
            <a:off x="9450714" y="5286200"/>
            <a:ext cx="7808586" cy="4365315"/>
          </a:xfrm>
          <a:prstGeom prst="rect">
            <a:avLst/>
          </a:prstGeom>
        </p:spPr>
        <p:txBody>
          <a:bodyPr lIns="0" tIns="0" rIns="0" bIns="0" rtlCol="0" anchor="t">
            <a:spAutoFit/>
          </a:bodyPr>
          <a:lstStyle/>
          <a:p>
            <a:pPr algn="l">
              <a:lnSpc>
                <a:spcPts val="3499"/>
              </a:lnSpc>
            </a:pPr>
            <a:r>
              <a:rPr lang="en-US" sz="2499">
                <a:solidFill>
                  <a:srgbClr val="000000"/>
                </a:solidFill>
                <a:latin typeface="Open Sans Bold"/>
              </a:rPr>
              <a:t>In case of emergency: </a:t>
            </a:r>
            <a:r>
              <a:rPr lang="en-US" sz="2499">
                <a:solidFill>
                  <a:srgbClr val="000000"/>
                </a:solidFill>
                <a:latin typeface="Open Sans"/>
              </a:rPr>
              <a:t>In Finland, provisions allow for temporary exceptions to basic rights and liberties when there’s an armed attack or other serious threats to the nation. </a:t>
            </a:r>
          </a:p>
          <a:p>
            <a:pPr algn="l">
              <a:lnSpc>
                <a:spcPts val="3499"/>
              </a:lnSpc>
            </a:pPr>
            <a:endParaRPr lang="en-US" sz="2499">
              <a:solidFill>
                <a:srgbClr val="000000"/>
              </a:solidFill>
              <a:latin typeface="Open Sans"/>
            </a:endParaRPr>
          </a:p>
          <a:p>
            <a:pPr algn="l">
              <a:lnSpc>
                <a:spcPts val="3499"/>
              </a:lnSpc>
            </a:pPr>
            <a:r>
              <a:rPr lang="en-US" sz="2499">
                <a:solidFill>
                  <a:srgbClr val="000000"/>
                </a:solidFill>
                <a:latin typeface="Open Sans"/>
              </a:rPr>
              <a:t>These exceptions must be authorized by an Act or Government Decree, with specific criteria and limitations. The grounds for these exceptions are defined by law, and Parliament reviews Government Decrees promptly to assess their validity.</a:t>
            </a:r>
          </a:p>
        </p:txBody>
      </p:sp>
      <p:sp>
        <p:nvSpPr>
          <p:cNvPr id="10" name="TextBox 10"/>
          <p:cNvSpPr txBox="1"/>
          <p:nvPr/>
        </p:nvSpPr>
        <p:spPr>
          <a:xfrm>
            <a:off x="8666872" y="2762251"/>
            <a:ext cx="8852373" cy="1285751"/>
          </a:xfrm>
          <a:prstGeom prst="rect">
            <a:avLst/>
          </a:prstGeom>
        </p:spPr>
        <p:txBody>
          <a:bodyPr lIns="0" tIns="0" rIns="0" bIns="0" rtlCol="0" anchor="t">
            <a:spAutoFit/>
          </a:bodyPr>
          <a:lstStyle/>
          <a:p>
            <a:pPr algn="l">
              <a:lnSpc>
                <a:spcPts val="5040"/>
              </a:lnSpc>
            </a:pPr>
            <a:r>
              <a:rPr lang="en-US" sz="4200">
                <a:solidFill>
                  <a:srgbClr val="2BBEC1"/>
                </a:solidFill>
                <a:latin typeface="Glacial Indifference Bold"/>
              </a:rPr>
              <a:t>Basic Rights and Liberties in Situations of Emergency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462" y="838356"/>
            <a:ext cx="7383849" cy="738384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BBEC1"/>
            </a:solidFill>
          </p:spPr>
          <p:txBody>
            <a:bodyPr/>
            <a:lstStyle/>
            <a:p>
              <a:endParaRPr lang="fi-FI"/>
            </a:p>
          </p:txBody>
        </p:sp>
        <p:sp>
          <p:nvSpPr>
            <p:cNvPr id="4" name="TextBox 4"/>
            <p:cNvSpPr txBox="1"/>
            <p:nvPr/>
          </p:nvSpPr>
          <p:spPr>
            <a:xfrm>
              <a:off x="76200" y="19050"/>
              <a:ext cx="660400" cy="7175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028700" y="1028700"/>
            <a:ext cx="7383879" cy="7383849"/>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15601" r="-34491"/>
              </a:stretch>
            </a:blipFill>
          </p:spPr>
          <p:txBody>
            <a:bodyPr/>
            <a:lstStyle/>
            <a:p>
              <a:endParaRPr lang="fi-FI"/>
            </a:p>
          </p:txBody>
        </p:sp>
      </p:grpSp>
      <p:grpSp>
        <p:nvGrpSpPr>
          <p:cNvPr id="7" name="Group 7"/>
          <p:cNvGrpSpPr>
            <a:grpSpLocks noChangeAspect="1"/>
          </p:cNvGrpSpPr>
          <p:nvPr/>
        </p:nvGrpSpPr>
        <p:grpSpPr>
          <a:xfrm>
            <a:off x="5690885" y="5355838"/>
            <a:ext cx="3917766" cy="3902462"/>
            <a:chOff x="0" y="0"/>
            <a:chExt cx="6502400" cy="6477000"/>
          </a:xfrm>
        </p:grpSpPr>
        <p:sp>
          <p:nvSpPr>
            <p:cNvPr id="8" name="Freeform 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8659" r="223" b="-41151"/>
              </a:stretch>
            </a:blipFill>
          </p:spPr>
          <p:txBody>
            <a:bodyPr/>
            <a:lstStyle/>
            <a:p>
              <a:endParaRPr lang="fi-FI"/>
            </a:p>
          </p:txBody>
        </p:sp>
        <p:sp>
          <p:nvSpPr>
            <p:cNvPr id="9" name="Freeform 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9045"/>
            </a:solidFill>
          </p:spPr>
          <p:txBody>
            <a:bodyPr/>
            <a:lstStyle/>
            <a:p>
              <a:endParaRPr lang="fi-FI"/>
            </a:p>
          </p:txBody>
        </p:sp>
      </p:grpSp>
      <p:sp>
        <p:nvSpPr>
          <p:cNvPr id="10" name="TextBox 10"/>
          <p:cNvSpPr txBox="1"/>
          <p:nvPr/>
        </p:nvSpPr>
        <p:spPr>
          <a:xfrm>
            <a:off x="10134600" y="1335693"/>
            <a:ext cx="6482466" cy="2114332"/>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Finland is a democracy</a:t>
            </a:r>
          </a:p>
        </p:txBody>
      </p:sp>
      <p:sp>
        <p:nvSpPr>
          <p:cNvPr id="11" name="TextBox 11"/>
          <p:cNvSpPr txBox="1"/>
          <p:nvPr/>
        </p:nvSpPr>
        <p:spPr>
          <a:xfrm>
            <a:off x="10134600" y="4345583"/>
            <a:ext cx="6482466" cy="2590671"/>
          </a:xfrm>
          <a:prstGeom prst="rect">
            <a:avLst/>
          </a:prstGeom>
        </p:spPr>
        <p:txBody>
          <a:bodyPr lIns="0" tIns="0" rIns="0" bIns="0" rtlCol="0" anchor="t">
            <a:spAutoFit/>
          </a:bodyPr>
          <a:lstStyle/>
          <a:p>
            <a:pPr algn="just">
              <a:lnSpc>
                <a:spcPts val="4199"/>
              </a:lnSpc>
            </a:pPr>
            <a:r>
              <a:rPr lang="en-US" sz="2999">
                <a:solidFill>
                  <a:srgbClr val="000000"/>
                </a:solidFill>
                <a:latin typeface="Open Sans Light"/>
              </a:rPr>
              <a:t>Citizens’ basic rights are based on Finland’s Constitution.</a:t>
            </a:r>
          </a:p>
          <a:p>
            <a:pPr algn="ctr">
              <a:lnSpc>
                <a:spcPts val="4199"/>
              </a:lnSpc>
            </a:pPr>
            <a:endParaRPr lang="en-US" sz="2999">
              <a:solidFill>
                <a:srgbClr val="000000"/>
              </a:solidFill>
              <a:latin typeface="Open Sans Light"/>
            </a:endParaRPr>
          </a:p>
          <a:p>
            <a:pPr algn="just">
              <a:lnSpc>
                <a:spcPts val="4199"/>
              </a:lnSpc>
            </a:pPr>
            <a:r>
              <a:rPr lang="en-US" sz="2999">
                <a:solidFill>
                  <a:srgbClr val="000000"/>
                </a:solidFill>
                <a:latin typeface="Open Sans Light"/>
              </a:rPr>
              <a:t>The Finnish Constitution was updated on June 11, 1999.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53007" y="514350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6257734"/>
            <a:chOff x="0" y="0"/>
            <a:chExt cx="6350000" cy="6817976"/>
          </a:xfrm>
        </p:grpSpPr>
        <p:sp>
          <p:nvSpPr>
            <p:cNvPr id="6" name="Freeform 6"/>
            <p:cNvSpPr/>
            <p:nvPr/>
          </p:nvSpPr>
          <p:spPr>
            <a:xfrm>
              <a:off x="0" y="0"/>
              <a:ext cx="6350000" cy="6817976"/>
            </a:xfrm>
            <a:custGeom>
              <a:avLst/>
              <a:gdLst/>
              <a:ahLst/>
              <a:cxnLst/>
              <a:rect l="l" t="t" r="r" b="b"/>
              <a:pathLst>
                <a:path w="6350000" h="6817976">
                  <a:moveTo>
                    <a:pt x="0" y="6472532"/>
                  </a:moveTo>
                  <a:lnTo>
                    <a:pt x="0" y="345444"/>
                  </a:lnTo>
                  <a:cubicBezTo>
                    <a:pt x="0" y="154541"/>
                    <a:pt x="215900" y="0"/>
                    <a:pt x="482600" y="0"/>
                  </a:cubicBezTo>
                  <a:lnTo>
                    <a:pt x="5867400" y="0"/>
                  </a:lnTo>
                  <a:cubicBezTo>
                    <a:pt x="6134100" y="0"/>
                    <a:pt x="6350000" y="155450"/>
                    <a:pt x="6350000" y="345444"/>
                  </a:cubicBezTo>
                  <a:lnTo>
                    <a:pt x="6350000" y="6472532"/>
                  </a:lnTo>
                  <a:cubicBezTo>
                    <a:pt x="6350000" y="6663435"/>
                    <a:pt x="6134100" y="6817976"/>
                    <a:pt x="5867400" y="6817976"/>
                  </a:cubicBezTo>
                  <a:lnTo>
                    <a:pt x="482600" y="6817976"/>
                  </a:lnTo>
                  <a:cubicBezTo>
                    <a:pt x="217170" y="6817976"/>
                    <a:pt x="0" y="6663435"/>
                    <a:pt x="0" y="6472532"/>
                  </a:cubicBezTo>
                  <a:close/>
                </a:path>
              </a:pathLst>
            </a:custGeom>
            <a:blipFill>
              <a:blip r:embed="rId2"/>
              <a:stretch>
                <a:fillRect l="-23350" r="-37804"/>
              </a:stretch>
            </a:blipFill>
          </p:spPr>
          <p:txBody>
            <a:bodyPr/>
            <a:lstStyle/>
            <a:p>
              <a:endParaRPr lang="fi-FI"/>
            </a:p>
          </p:txBody>
        </p:sp>
      </p:grpSp>
      <p:sp>
        <p:nvSpPr>
          <p:cNvPr id="7" name="TextBox 7"/>
          <p:cNvSpPr txBox="1"/>
          <p:nvPr/>
        </p:nvSpPr>
        <p:spPr>
          <a:xfrm>
            <a:off x="8539107" y="1275926"/>
            <a:ext cx="7435724" cy="1057166"/>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Equality</a:t>
            </a:r>
          </a:p>
        </p:txBody>
      </p:sp>
      <p:sp>
        <p:nvSpPr>
          <p:cNvPr id="8" name="TextBox 8"/>
          <p:cNvSpPr txBox="1"/>
          <p:nvPr/>
        </p:nvSpPr>
        <p:spPr>
          <a:xfrm>
            <a:off x="8539107" y="2713044"/>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6</a:t>
            </a:r>
          </a:p>
        </p:txBody>
      </p:sp>
      <p:sp>
        <p:nvSpPr>
          <p:cNvPr id="9" name="TextBox 9"/>
          <p:cNvSpPr txBox="1"/>
          <p:nvPr/>
        </p:nvSpPr>
        <p:spPr>
          <a:xfrm>
            <a:off x="8903495" y="3494940"/>
            <a:ext cx="8355805" cy="6555909"/>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Definition:</a:t>
            </a:r>
            <a:r>
              <a:rPr lang="en-US" sz="2499">
                <a:solidFill>
                  <a:srgbClr val="000000"/>
                </a:solidFill>
                <a:latin typeface="Open Sans Light"/>
              </a:rPr>
              <a:t> No one may be placed in a different position without an acceptable reason based on gender, age, origin, language, religion, conviction, opinion, health condition, disability, or any other personal reason.</a:t>
            </a:r>
          </a:p>
          <a:p>
            <a:pPr marL="539748" lvl="1" indent="-269874" algn="l">
              <a:lnSpc>
                <a:spcPts val="3499"/>
              </a:lnSpc>
              <a:buFont typeface="Arial"/>
              <a:buChar char="•"/>
            </a:pPr>
            <a:r>
              <a:rPr lang="en-US" sz="2499">
                <a:solidFill>
                  <a:srgbClr val="000000"/>
                </a:solidFill>
                <a:latin typeface="Open Sans Bold"/>
              </a:rPr>
              <a:t>Law:</a:t>
            </a:r>
            <a:r>
              <a:rPr lang="en-US" sz="2499">
                <a:solidFill>
                  <a:srgbClr val="000000"/>
                </a:solidFill>
                <a:latin typeface="Open Sans Light"/>
              </a:rPr>
              <a:t> People are equal before the law.</a:t>
            </a:r>
          </a:p>
          <a:p>
            <a:pPr marL="539748" lvl="1" indent="-269874" algn="l">
              <a:lnSpc>
                <a:spcPts val="3499"/>
              </a:lnSpc>
              <a:buFont typeface="Arial"/>
              <a:buChar char="•"/>
            </a:pPr>
            <a:r>
              <a:rPr lang="en-US" sz="2499">
                <a:solidFill>
                  <a:srgbClr val="000000"/>
                </a:solidFill>
                <a:latin typeface="Open Sans Bold"/>
              </a:rPr>
              <a:t>Children: </a:t>
            </a:r>
            <a:r>
              <a:rPr lang="en-US" sz="2499">
                <a:solidFill>
                  <a:srgbClr val="000000"/>
                </a:solidFill>
                <a:latin typeface="Open Sans Light"/>
              </a:rPr>
              <a:t>Children must be treated equally as individuals, and they must have the opportunity to influence matters concerning themselves in accordance with their development.</a:t>
            </a:r>
          </a:p>
          <a:p>
            <a:pPr marL="539748" lvl="1" indent="-269874" algn="l">
              <a:lnSpc>
                <a:spcPts val="3499"/>
              </a:lnSpc>
              <a:buFont typeface="Arial"/>
              <a:buChar char="•"/>
            </a:pPr>
            <a:r>
              <a:rPr lang="en-US" sz="2499">
                <a:solidFill>
                  <a:srgbClr val="000000"/>
                </a:solidFill>
                <a:latin typeface="Open Sans Bold"/>
              </a:rPr>
              <a:t>Gender equality </a:t>
            </a:r>
            <a:r>
              <a:rPr lang="en-US" sz="2499">
                <a:solidFill>
                  <a:srgbClr val="000000"/>
                </a:solidFill>
                <a:latin typeface="Open Sans Light"/>
              </a:rPr>
              <a:t>must be promoted in societal activities and working life, especially when determining salaries and other terms of employment, as further provided by law.</a:t>
            </a:r>
          </a:p>
          <a:p>
            <a:pPr algn="l">
              <a:lnSpc>
                <a:spcPts val="3499"/>
              </a:lnSpc>
            </a:pPr>
            <a:endParaRPr lang="en-US" sz="2499">
              <a:solidFill>
                <a:srgbClr val="000000"/>
              </a:solidFill>
              <a:latin typeface="Open Sa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00481" y="4842742"/>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6118942"/>
            <a:chOff x="0" y="0"/>
            <a:chExt cx="6350000" cy="6666758"/>
          </a:xfrm>
        </p:grpSpPr>
        <p:sp>
          <p:nvSpPr>
            <p:cNvPr id="6" name="Freeform 6"/>
            <p:cNvSpPr/>
            <p:nvPr/>
          </p:nvSpPr>
          <p:spPr>
            <a:xfrm>
              <a:off x="0" y="0"/>
              <a:ext cx="6350000" cy="6666758"/>
            </a:xfrm>
            <a:custGeom>
              <a:avLst/>
              <a:gdLst/>
              <a:ahLst/>
              <a:cxnLst/>
              <a:rect l="l" t="t" r="r" b="b"/>
              <a:pathLst>
                <a:path w="6350000" h="6666758">
                  <a:moveTo>
                    <a:pt x="0" y="6328976"/>
                  </a:moveTo>
                  <a:lnTo>
                    <a:pt x="0" y="337782"/>
                  </a:lnTo>
                  <a:cubicBezTo>
                    <a:pt x="0" y="151113"/>
                    <a:pt x="215900" y="0"/>
                    <a:pt x="482600" y="0"/>
                  </a:cubicBezTo>
                  <a:lnTo>
                    <a:pt x="5867400" y="0"/>
                  </a:lnTo>
                  <a:cubicBezTo>
                    <a:pt x="6134100" y="0"/>
                    <a:pt x="6350000" y="152002"/>
                    <a:pt x="6350000" y="337782"/>
                  </a:cubicBezTo>
                  <a:lnTo>
                    <a:pt x="6350000" y="6328976"/>
                  </a:lnTo>
                  <a:cubicBezTo>
                    <a:pt x="6350000" y="6515645"/>
                    <a:pt x="6134100" y="6666758"/>
                    <a:pt x="5867400" y="6666758"/>
                  </a:cubicBezTo>
                  <a:lnTo>
                    <a:pt x="482600" y="6666758"/>
                  </a:lnTo>
                  <a:cubicBezTo>
                    <a:pt x="217170" y="6666758"/>
                    <a:pt x="0" y="6515645"/>
                    <a:pt x="0" y="6328976"/>
                  </a:cubicBezTo>
                  <a:close/>
                </a:path>
              </a:pathLst>
            </a:custGeom>
            <a:blipFill>
              <a:blip r:embed="rId2"/>
              <a:stretch>
                <a:fillRect l="-28790" r="-28790"/>
              </a:stretch>
            </a:blipFill>
          </p:spPr>
          <p:txBody>
            <a:bodyPr/>
            <a:lstStyle/>
            <a:p>
              <a:endParaRPr lang="fi-FI"/>
            </a:p>
          </p:txBody>
        </p:sp>
      </p:grpSp>
      <p:sp>
        <p:nvSpPr>
          <p:cNvPr id="7" name="TextBox 7"/>
          <p:cNvSpPr txBox="1"/>
          <p:nvPr/>
        </p:nvSpPr>
        <p:spPr>
          <a:xfrm>
            <a:off x="8539107" y="1028700"/>
            <a:ext cx="8024178" cy="2114332"/>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Right to Life and Personal Freedom</a:t>
            </a:r>
          </a:p>
        </p:txBody>
      </p:sp>
      <p:sp>
        <p:nvSpPr>
          <p:cNvPr id="8" name="TextBox 8"/>
          <p:cNvSpPr txBox="1"/>
          <p:nvPr/>
        </p:nvSpPr>
        <p:spPr>
          <a:xfrm>
            <a:off x="8539107" y="3465376"/>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7</a:t>
            </a:r>
          </a:p>
        </p:txBody>
      </p:sp>
      <p:sp>
        <p:nvSpPr>
          <p:cNvPr id="9" name="TextBox 9"/>
          <p:cNvSpPr txBox="1"/>
          <p:nvPr/>
        </p:nvSpPr>
        <p:spPr>
          <a:xfrm>
            <a:off x="8364750" y="4332068"/>
            <a:ext cx="9138625" cy="5241552"/>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Right to Life and Freedom: </a:t>
            </a:r>
            <a:r>
              <a:rPr lang="en-US" sz="2499">
                <a:solidFill>
                  <a:srgbClr val="000000"/>
                </a:solidFill>
                <a:latin typeface="Open Sans Light"/>
              </a:rPr>
              <a:t>Everyone has the right to life, personal freedom, inviolability, and security.</a:t>
            </a:r>
          </a:p>
          <a:p>
            <a:pPr marL="539748" lvl="1" indent="-269874" algn="l">
              <a:lnSpc>
                <a:spcPts val="3499"/>
              </a:lnSpc>
              <a:buFont typeface="Arial"/>
              <a:buChar char="•"/>
            </a:pPr>
            <a:r>
              <a:rPr lang="en-US" sz="2499">
                <a:solidFill>
                  <a:srgbClr val="000000"/>
                </a:solidFill>
                <a:latin typeface="Open Sans Bold"/>
              </a:rPr>
              <a:t>Prohibition of Cruel Treatment</a:t>
            </a:r>
            <a:r>
              <a:rPr lang="en-US" sz="2499">
                <a:solidFill>
                  <a:srgbClr val="000000"/>
                </a:solidFill>
                <a:latin typeface="Open Sans Light"/>
              </a:rPr>
              <a:t>: No one can be sentenced to death, tortured, or treated in a way that violates human dignity.</a:t>
            </a:r>
          </a:p>
          <a:p>
            <a:pPr marL="539748" lvl="1" indent="-269874" algn="l">
              <a:lnSpc>
                <a:spcPts val="3499"/>
              </a:lnSpc>
              <a:buFont typeface="Arial"/>
              <a:buChar char="•"/>
            </a:pPr>
            <a:r>
              <a:rPr lang="en-US" sz="2499">
                <a:solidFill>
                  <a:srgbClr val="000000"/>
                </a:solidFill>
                <a:latin typeface="Open Sans Bold"/>
              </a:rPr>
              <a:t>Inviolability and Freedom:</a:t>
            </a:r>
            <a:r>
              <a:rPr lang="en-US" sz="2499">
                <a:solidFill>
                  <a:srgbClr val="000000"/>
                </a:solidFill>
                <a:latin typeface="Open Sans Light"/>
              </a:rPr>
              <a:t> Personal inviolability cannot be interfered with arbitrarily, and freedom cannot be deprived without a legal basis.</a:t>
            </a:r>
          </a:p>
          <a:p>
            <a:pPr marL="539748" lvl="1" indent="-269874" algn="l">
              <a:lnSpc>
                <a:spcPts val="3499"/>
              </a:lnSpc>
              <a:buFont typeface="Arial"/>
              <a:buChar char="•"/>
            </a:pPr>
            <a:r>
              <a:rPr lang="en-US" sz="2499">
                <a:solidFill>
                  <a:srgbClr val="000000"/>
                </a:solidFill>
                <a:latin typeface="Open Sans Bold"/>
              </a:rPr>
              <a:t>Legal Safeguards:</a:t>
            </a:r>
            <a:r>
              <a:rPr lang="en-US" sz="2499">
                <a:solidFill>
                  <a:srgbClr val="000000"/>
                </a:solidFill>
                <a:latin typeface="Open Sans Light"/>
              </a:rPr>
              <a:t> Courts determine punishments involving deprivation of liberty, and the legality of other deprivations of liberty can be reviewed by a court. The rights of those deprived of liberty are protected by law.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52453" r="-113033"/>
              </a:stretch>
            </a:blipFill>
          </p:spPr>
          <p:txBody>
            <a:bodyPr/>
            <a:lstStyle/>
            <a:p>
              <a:endParaRPr lang="fi-FI"/>
            </a:p>
          </p:txBody>
        </p:sp>
      </p:grpSp>
      <p:sp>
        <p:nvSpPr>
          <p:cNvPr id="7" name="TextBox 7"/>
          <p:cNvSpPr txBox="1"/>
          <p:nvPr/>
        </p:nvSpPr>
        <p:spPr>
          <a:xfrm>
            <a:off x="8539107" y="1028700"/>
            <a:ext cx="8024178" cy="3171499"/>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Principle of Legality in Criminal Law</a:t>
            </a:r>
          </a:p>
        </p:txBody>
      </p:sp>
      <p:sp>
        <p:nvSpPr>
          <p:cNvPr id="8" name="TextBox 8"/>
          <p:cNvSpPr txBox="1"/>
          <p:nvPr/>
        </p:nvSpPr>
        <p:spPr>
          <a:xfrm>
            <a:off x="8539107" y="4619708"/>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8</a:t>
            </a:r>
          </a:p>
        </p:txBody>
      </p:sp>
      <p:sp>
        <p:nvSpPr>
          <p:cNvPr id="9" name="TextBox 9"/>
          <p:cNvSpPr txBox="1"/>
          <p:nvPr/>
        </p:nvSpPr>
        <p:spPr>
          <a:xfrm>
            <a:off x="9144000" y="5905500"/>
            <a:ext cx="8115300" cy="3067380"/>
          </a:xfrm>
          <a:prstGeom prst="rect">
            <a:avLst/>
          </a:prstGeom>
        </p:spPr>
        <p:txBody>
          <a:bodyPr lIns="0" tIns="0" rIns="0" bIns="0" rtlCol="0" anchor="t">
            <a:spAutoFit/>
          </a:bodyPr>
          <a:lstStyle/>
          <a:p>
            <a:pPr marL="545245" lvl="1" indent="-272623" algn="l">
              <a:lnSpc>
                <a:spcPts val="3535"/>
              </a:lnSpc>
              <a:buFont typeface="Arial"/>
              <a:buChar char="•"/>
            </a:pPr>
            <a:r>
              <a:rPr lang="en-US" sz="2525">
                <a:solidFill>
                  <a:srgbClr val="000000"/>
                </a:solidFill>
                <a:latin typeface="Open Sans Bold"/>
              </a:rPr>
              <a:t>Ex Post Facto Principle: </a:t>
            </a:r>
            <a:r>
              <a:rPr lang="en-US" sz="2525">
                <a:solidFill>
                  <a:srgbClr val="000000"/>
                </a:solidFill>
                <a:latin typeface="Open Sans Light"/>
              </a:rPr>
              <a:t>No one can be found guilty of a crime or punished for an act that wasn’t illegal when they committed it.</a:t>
            </a:r>
          </a:p>
          <a:p>
            <a:pPr algn="l">
              <a:lnSpc>
                <a:spcPts val="3535"/>
              </a:lnSpc>
            </a:pPr>
            <a:endParaRPr lang="en-US" sz="2525">
              <a:solidFill>
                <a:srgbClr val="000000"/>
              </a:solidFill>
              <a:latin typeface="Open Sans Light"/>
            </a:endParaRPr>
          </a:p>
          <a:p>
            <a:pPr marL="545245" lvl="1" indent="-272623" algn="l">
              <a:lnSpc>
                <a:spcPts val="3535"/>
              </a:lnSpc>
              <a:buFont typeface="Arial"/>
              <a:buChar char="•"/>
            </a:pPr>
            <a:r>
              <a:rPr lang="en-US" sz="2525">
                <a:solidFill>
                  <a:srgbClr val="000000"/>
                </a:solidFill>
                <a:latin typeface="Open Sans Bold"/>
              </a:rPr>
              <a:t>No Retroactive Punishment:</a:t>
            </a:r>
            <a:r>
              <a:rPr lang="en-US" sz="2525">
                <a:solidFill>
                  <a:srgbClr val="000000"/>
                </a:solidFill>
                <a:latin typeface="Open Sans Light"/>
              </a:rPr>
              <a:t> The punishment for a crime cannot be more severe than what the law allowed at the time the act occurred.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17220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3636" r="-63636"/>
              </a:stretch>
            </a:blipFill>
          </p:spPr>
          <p:txBody>
            <a:bodyPr/>
            <a:lstStyle/>
            <a:p>
              <a:endParaRPr lang="fi-FI"/>
            </a:p>
          </p:txBody>
        </p:sp>
      </p:grpSp>
      <p:sp>
        <p:nvSpPr>
          <p:cNvPr id="7" name="TextBox 7"/>
          <p:cNvSpPr txBox="1"/>
          <p:nvPr/>
        </p:nvSpPr>
        <p:spPr>
          <a:xfrm>
            <a:off x="8427132" y="1028700"/>
            <a:ext cx="9375444" cy="1057166"/>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Freedom of Movement</a:t>
            </a:r>
          </a:p>
        </p:txBody>
      </p:sp>
      <p:sp>
        <p:nvSpPr>
          <p:cNvPr id="8" name="TextBox 8"/>
          <p:cNvSpPr txBox="1"/>
          <p:nvPr/>
        </p:nvSpPr>
        <p:spPr>
          <a:xfrm>
            <a:off x="8427132" y="2371308"/>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9</a:t>
            </a:r>
          </a:p>
        </p:txBody>
      </p:sp>
      <p:sp>
        <p:nvSpPr>
          <p:cNvPr id="9" name="TextBox 9"/>
          <p:cNvSpPr txBox="1"/>
          <p:nvPr/>
        </p:nvSpPr>
        <p:spPr>
          <a:xfrm>
            <a:off x="8427132" y="3190067"/>
            <a:ext cx="8832168" cy="6706806"/>
          </a:xfrm>
          <a:prstGeom prst="rect">
            <a:avLst/>
          </a:prstGeom>
        </p:spPr>
        <p:txBody>
          <a:bodyPr lIns="0" tIns="0" rIns="0" bIns="0" rtlCol="0" anchor="t">
            <a:spAutoFit/>
          </a:bodyPr>
          <a:lstStyle/>
          <a:p>
            <a:pPr marL="545245" lvl="1" indent="-272623" algn="l">
              <a:lnSpc>
                <a:spcPts val="3535"/>
              </a:lnSpc>
              <a:buFont typeface="Arial"/>
              <a:buChar char="•"/>
            </a:pPr>
            <a:r>
              <a:rPr lang="en-US" sz="2525">
                <a:solidFill>
                  <a:srgbClr val="000000"/>
                </a:solidFill>
                <a:latin typeface="Open Sans Bold"/>
              </a:rPr>
              <a:t>Free Movement:</a:t>
            </a:r>
            <a:r>
              <a:rPr lang="en-US" sz="2525">
                <a:solidFill>
                  <a:srgbClr val="000000"/>
                </a:solidFill>
                <a:latin typeface="Open Sans Light"/>
              </a:rPr>
              <a:t> People living in Finland can move and live freely anywhere in the country.</a:t>
            </a:r>
          </a:p>
          <a:p>
            <a:pPr algn="l">
              <a:lnSpc>
                <a:spcPts val="3535"/>
              </a:lnSpc>
            </a:pPr>
            <a:endParaRPr lang="en-US" sz="2525">
              <a:solidFill>
                <a:srgbClr val="000000"/>
              </a:solidFill>
              <a:latin typeface="Open Sans Light"/>
            </a:endParaRPr>
          </a:p>
          <a:p>
            <a:pPr marL="545245" lvl="1" indent="-272623" algn="l">
              <a:lnSpc>
                <a:spcPts val="3535"/>
              </a:lnSpc>
              <a:buFont typeface="Arial"/>
              <a:buChar char="•"/>
            </a:pPr>
            <a:r>
              <a:rPr lang="en-US" sz="2525">
                <a:solidFill>
                  <a:srgbClr val="000000"/>
                </a:solidFill>
                <a:latin typeface="Open Sans Bold"/>
              </a:rPr>
              <a:t>Leaving Finland: </a:t>
            </a:r>
            <a:r>
              <a:rPr lang="en-US" sz="2525">
                <a:solidFill>
                  <a:srgbClr val="000000"/>
                </a:solidFill>
                <a:latin typeface="Open Sans Light"/>
              </a:rPr>
              <a:t>Everyone can leave Finland, but the law may limit this right for certain reasons like court cases, punishment, or national defense duties.</a:t>
            </a:r>
          </a:p>
          <a:p>
            <a:pPr algn="l">
              <a:lnSpc>
                <a:spcPts val="3535"/>
              </a:lnSpc>
            </a:pPr>
            <a:endParaRPr lang="en-US" sz="2525">
              <a:solidFill>
                <a:srgbClr val="000000"/>
              </a:solidFill>
              <a:latin typeface="Open Sans Light"/>
            </a:endParaRPr>
          </a:p>
          <a:p>
            <a:pPr marL="545245" lvl="1" indent="-272623" algn="l">
              <a:lnSpc>
                <a:spcPts val="3535"/>
              </a:lnSpc>
              <a:buFont typeface="Arial"/>
              <a:buChar char="•"/>
            </a:pPr>
            <a:r>
              <a:rPr lang="en-US" sz="2525">
                <a:solidFill>
                  <a:srgbClr val="000000"/>
                </a:solidFill>
                <a:latin typeface="Open Sans Bold"/>
              </a:rPr>
              <a:t>Entering Finland: </a:t>
            </a:r>
            <a:r>
              <a:rPr lang="en-US" sz="2525">
                <a:solidFill>
                  <a:srgbClr val="000000"/>
                </a:solidFill>
                <a:latin typeface="Open Sans Light"/>
              </a:rPr>
              <a:t>Finnish citizens can’t be forced to leave Finland or sent to another country against their will, unless it’s to ensure legal rights and protection.</a:t>
            </a:r>
          </a:p>
          <a:p>
            <a:pPr algn="l">
              <a:lnSpc>
                <a:spcPts val="3535"/>
              </a:lnSpc>
            </a:pPr>
            <a:endParaRPr lang="en-US" sz="2525">
              <a:solidFill>
                <a:srgbClr val="000000"/>
              </a:solidFill>
              <a:latin typeface="Open Sans Light"/>
            </a:endParaRPr>
          </a:p>
          <a:p>
            <a:pPr marL="545245" lvl="1" indent="-272623" algn="l">
              <a:lnSpc>
                <a:spcPts val="3535"/>
              </a:lnSpc>
              <a:buFont typeface="Arial"/>
              <a:buChar char="•"/>
            </a:pPr>
            <a:r>
              <a:rPr lang="en-US" sz="2525">
                <a:solidFill>
                  <a:srgbClr val="000000"/>
                </a:solidFill>
                <a:latin typeface="Open Sans Bold"/>
              </a:rPr>
              <a:t>Foreigners’ Rights:</a:t>
            </a:r>
            <a:r>
              <a:rPr lang="en-US" sz="2525">
                <a:solidFill>
                  <a:srgbClr val="000000"/>
                </a:solidFill>
                <a:latin typeface="Open Sans Light"/>
              </a:rPr>
              <a:t> Foreigners’ entry and stay in Finland are controlled by law. They can’t be sent to a country where they might face harsh punishment or human rights violations.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73200" y="2854514"/>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2907048" y="898001"/>
            <a:ext cx="4352252" cy="3913025"/>
            <a:chOff x="0" y="0"/>
            <a:chExt cx="6350000" cy="5709162"/>
          </a:xfrm>
        </p:grpSpPr>
        <p:sp>
          <p:nvSpPr>
            <p:cNvPr id="6" name="Freeform 6"/>
            <p:cNvSpPr/>
            <p:nvPr/>
          </p:nvSpPr>
          <p:spPr>
            <a:xfrm>
              <a:off x="0" y="0"/>
              <a:ext cx="6350000" cy="5709162"/>
            </a:xfrm>
            <a:custGeom>
              <a:avLst/>
              <a:gdLst/>
              <a:ahLst/>
              <a:cxnLst/>
              <a:rect l="l" t="t" r="r" b="b"/>
              <a:pathLst>
                <a:path w="6350000" h="5709162">
                  <a:moveTo>
                    <a:pt x="0" y="5419898"/>
                  </a:moveTo>
                  <a:lnTo>
                    <a:pt x="0" y="289264"/>
                  </a:lnTo>
                  <a:cubicBezTo>
                    <a:pt x="0" y="129408"/>
                    <a:pt x="215900" y="0"/>
                    <a:pt x="482600" y="0"/>
                  </a:cubicBezTo>
                  <a:lnTo>
                    <a:pt x="5867400" y="0"/>
                  </a:lnTo>
                  <a:cubicBezTo>
                    <a:pt x="6134100" y="0"/>
                    <a:pt x="6350000" y="130169"/>
                    <a:pt x="6350000" y="289264"/>
                  </a:cubicBezTo>
                  <a:lnTo>
                    <a:pt x="6350000" y="5419898"/>
                  </a:lnTo>
                  <a:cubicBezTo>
                    <a:pt x="6350000" y="5579754"/>
                    <a:pt x="6134100" y="5709162"/>
                    <a:pt x="5867400" y="5709162"/>
                  </a:cubicBezTo>
                  <a:lnTo>
                    <a:pt x="482600" y="5709162"/>
                  </a:lnTo>
                  <a:cubicBezTo>
                    <a:pt x="217170" y="5709162"/>
                    <a:pt x="0" y="5579754"/>
                    <a:pt x="0" y="5419898"/>
                  </a:cubicBezTo>
                  <a:close/>
                </a:path>
              </a:pathLst>
            </a:custGeom>
            <a:blipFill>
              <a:blip r:embed="rId2"/>
              <a:stretch>
                <a:fillRect l="-21731" r="-13214"/>
              </a:stretch>
            </a:blipFill>
          </p:spPr>
          <p:txBody>
            <a:bodyPr/>
            <a:lstStyle/>
            <a:p>
              <a:endParaRPr lang="fi-FI"/>
            </a:p>
          </p:txBody>
        </p:sp>
      </p:grpSp>
      <p:sp>
        <p:nvSpPr>
          <p:cNvPr id="7" name="TextBox 7"/>
          <p:cNvSpPr txBox="1"/>
          <p:nvPr/>
        </p:nvSpPr>
        <p:spPr>
          <a:xfrm>
            <a:off x="1671276" y="1433789"/>
            <a:ext cx="9375444" cy="1057166"/>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Right to Privacy </a:t>
            </a:r>
          </a:p>
        </p:txBody>
      </p:sp>
      <p:sp>
        <p:nvSpPr>
          <p:cNvPr id="8" name="TextBox 8"/>
          <p:cNvSpPr txBox="1"/>
          <p:nvPr/>
        </p:nvSpPr>
        <p:spPr>
          <a:xfrm>
            <a:off x="1671276" y="2993392"/>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10</a:t>
            </a:r>
          </a:p>
        </p:txBody>
      </p:sp>
      <p:sp>
        <p:nvSpPr>
          <p:cNvPr id="9" name="TextBox 9"/>
          <p:cNvSpPr txBox="1"/>
          <p:nvPr/>
        </p:nvSpPr>
        <p:spPr>
          <a:xfrm>
            <a:off x="1474653" y="4570856"/>
            <a:ext cx="10186551" cy="1736601"/>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Open Sans Bold"/>
              </a:rPr>
              <a:t>Privacy Rights: </a:t>
            </a:r>
            <a:r>
              <a:rPr lang="en-US" sz="2499">
                <a:solidFill>
                  <a:srgbClr val="000000"/>
                </a:solidFill>
                <a:latin typeface="Open Sans"/>
              </a:rPr>
              <a:t>Everyone’s private life, honor, and the sanctity of their home are protected.</a:t>
            </a:r>
          </a:p>
          <a:p>
            <a:pPr marL="539749" lvl="1" indent="-269875" algn="l">
              <a:lnSpc>
                <a:spcPts val="3499"/>
              </a:lnSpc>
              <a:buFont typeface="Arial"/>
              <a:buChar char="•"/>
            </a:pPr>
            <a:r>
              <a:rPr lang="en-US" sz="2499">
                <a:solidFill>
                  <a:srgbClr val="000000"/>
                </a:solidFill>
                <a:latin typeface="Open Sans Bold"/>
              </a:rPr>
              <a:t>Protection of Personal Data: </a:t>
            </a:r>
            <a:r>
              <a:rPr lang="en-US" sz="2499">
                <a:solidFill>
                  <a:srgbClr val="000000"/>
                </a:solidFill>
                <a:latin typeface="Open Sans"/>
              </a:rPr>
              <a:t>More detailed rules about safeguarding personal data are specified by law.</a:t>
            </a:r>
          </a:p>
        </p:txBody>
      </p:sp>
      <p:sp>
        <p:nvSpPr>
          <p:cNvPr id="10" name="TextBox 10"/>
          <p:cNvSpPr txBox="1"/>
          <p:nvPr/>
        </p:nvSpPr>
        <p:spPr>
          <a:xfrm>
            <a:off x="1474653" y="6326507"/>
            <a:ext cx="15784647" cy="345348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000000"/>
                </a:solidFill>
                <a:latin typeface="Open Sans Bold"/>
              </a:rPr>
              <a:t>Secrecy of Communications: </a:t>
            </a:r>
            <a:r>
              <a:rPr lang="en-US" sz="2499">
                <a:solidFill>
                  <a:srgbClr val="000000"/>
                </a:solidFill>
                <a:latin typeface="Open Sans"/>
              </a:rPr>
              <a:t>The confidentiality of correspondence, phone calls, and other private communications is inviolable.</a:t>
            </a:r>
          </a:p>
          <a:p>
            <a:pPr marL="539749" lvl="1" indent="-269875" algn="l">
              <a:lnSpc>
                <a:spcPts val="3499"/>
              </a:lnSpc>
              <a:buFont typeface="Arial"/>
              <a:buChar char="•"/>
            </a:pPr>
            <a:r>
              <a:rPr lang="en-US" sz="2499">
                <a:solidFill>
                  <a:srgbClr val="000000"/>
                </a:solidFill>
                <a:latin typeface="Open Sans Bold"/>
              </a:rPr>
              <a:t>Measures Affecting Home Sanctity: </a:t>
            </a:r>
            <a:r>
              <a:rPr lang="en-US" sz="2499">
                <a:solidFill>
                  <a:srgbClr val="000000"/>
                </a:solidFill>
                <a:latin typeface="Open Sans"/>
              </a:rPr>
              <a:t>If necessary to protect basic rights or investigate crimes, certain measures affecting the sanctity of the home can be established by law.</a:t>
            </a:r>
          </a:p>
          <a:p>
            <a:pPr marL="539749" lvl="1" indent="-269875" algn="l">
              <a:lnSpc>
                <a:spcPts val="3499"/>
              </a:lnSpc>
              <a:buFont typeface="Arial"/>
              <a:buChar char="•"/>
            </a:pPr>
            <a:r>
              <a:rPr lang="en-US" sz="2499">
                <a:solidFill>
                  <a:srgbClr val="000000"/>
                </a:solidFill>
                <a:latin typeface="Open Sans Bold"/>
              </a:rPr>
              <a:t>Limitations on Communication Secrecy: </a:t>
            </a:r>
            <a:r>
              <a:rPr lang="en-US" sz="2499">
                <a:solidFill>
                  <a:srgbClr val="000000"/>
                </a:solidFill>
                <a:latin typeface="Open Sans"/>
              </a:rPr>
              <a:t>In cases involving individual or societal security, trials, security checks, deprivation of liberty, or obtaining information on military activities, communication secrecy may be restricted by law.</a:t>
            </a:r>
          </a:p>
          <a:p>
            <a:pPr algn="l">
              <a:lnSpc>
                <a:spcPts val="3219"/>
              </a:lnSpc>
            </a:pPr>
            <a:endParaRPr lang="en-US" sz="2499">
              <a:solidFill>
                <a:srgbClr val="000000"/>
              </a:solidFill>
              <a:latin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t="-31" b="-31"/>
              </a:stretch>
            </a:blipFill>
          </p:spPr>
          <p:txBody>
            <a:bodyPr/>
            <a:lstStyle/>
            <a:p>
              <a:endParaRPr lang="fi-FI"/>
            </a:p>
          </p:txBody>
        </p:sp>
      </p:grpSp>
      <p:sp>
        <p:nvSpPr>
          <p:cNvPr id="7" name="TextBox 7"/>
          <p:cNvSpPr txBox="1"/>
          <p:nvPr/>
        </p:nvSpPr>
        <p:spPr>
          <a:xfrm>
            <a:off x="8427132" y="916968"/>
            <a:ext cx="7849821" cy="3171499"/>
          </a:xfrm>
          <a:prstGeom prst="rect">
            <a:avLst/>
          </a:prstGeom>
        </p:spPr>
        <p:txBody>
          <a:bodyPr lIns="0" tIns="0" rIns="0" bIns="0" rtlCol="0" anchor="t">
            <a:spAutoFit/>
          </a:bodyPr>
          <a:lstStyle/>
          <a:p>
            <a:pPr algn="l">
              <a:lnSpc>
                <a:spcPts val="8399"/>
              </a:lnSpc>
            </a:pPr>
            <a:r>
              <a:rPr lang="en-US" sz="6999">
                <a:solidFill>
                  <a:srgbClr val="FF9045"/>
                </a:solidFill>
                <a:latin typeface="Glacial Indifference Bold"/>
              </a:rPr>
              <a:t>Freedom of Religion and Conscience </a:t>
            </a:r>
          </a:p>
        </p:txBody>
      </p:sp>
      <p:sp>
        <p:nvSpPr>
          <p:cNvPr id="8" name="TextBox 8"/>
          <p:cNvSpPr txBox="1"/>
          <p:nvPr/>
        </p:nvSpPr>
        <p:spPr>
          <a:xfrm>
            <a:off x="8427132" y="4516485"/>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11</a:t>
            </a:r>
          </a:p>
        </p:txBody>
      </p:sp>
      <p:sp>
        <p:nvSpPr>
          <p:cNvPr id="9" name="TextBox 9"/>
          <p:cNvSpPr txBox="1"/>
          <p:nvPr/>
        </p:nvSpPr>
        <p:spPr>
          <a:xfrm>
            <a:off x="9317593" y="5487346"/>
            <a:ext cx="7941707" cy="3927196"/>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Freedom of Religion and Conscience: </a:t>
            </a:r>
            <a:r>
              <a:rPr lang="en-US" sz="2499">
                <a:solidFill>
                  <a:srgbClr val="000000"/>
                </a:solidFill>
                <a:latin typeface="Open Sans"/>
              </a:rPr>
              <a:t>Everyone has the right to practice their religion, express personal beliefs, and decide whether to be part of a religious community.</a:t>
            </a:r>
          </a:p>
          <a:p>
            <a:pPr algn="l">
              <a:lnSpc>
                <a:spcPts val="3499"/>
              </a:lnSpc>
            </a:pPr>
            <a:endParaRPr lang="en-US" sz="2499">
              <a:solidFill>
                <a:srgbClr val="000000"/>
              </a:solidFill>
              <a:latin typeface="Open Sans"/>
            </a:endParaRPr>
          </a:p>
          <a:p>
            <a:pPr marL="539748" lvl="1" indent="-269874" algn="l">
              <a:lnSpc>
                <a:spcPts val="3499"/>
              </a:lnSpc>
              <a:buFont typeface="Arial"/>
              <a:buChar char="•"/>
            </a:pPr>
            <a:r>
              <a:rPr lang="en-US" sz="2499">
                <a:solidFill>
                  <a:srgbClr val="000000"/>
                </a:solidFill>
                <a:latin typeface="Open Sans Bold"/>
              </a:rPr>
              <a:t>No Obligation: </a:t>
            </a:r>
            <a:r>
              <a:rPr lang="en-US" sz="2499">
                <a:solidFill>
                  <a:srgbClr val="000000"/>
                </a:solidFill>
                <a:latin typeface="Open Sans"/>
              </a:rPr>
              <a:t>No one is required to participate in religious practices that go against their conscience.</a:t>
            </a:r>
          </a:p>
          <a:p>
            <a:pPr algn="l">
              <a:lnSpc>
                <a:spcPts val="3499"/>
              </a:lnSpc>
            </a:pPr>
            <a:endParaRPr lang="en-US" sz="2499">
              <a:solidFill>
                <a:srgbClr val="000000"/>
              </a:solidFill>
              <a:latin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85087" y="5962650"/>
            <a:ext cx="3086100" cy="3086100"/>
            <a:chOff x="0" y="0"/>
            <a:chExt cx="812800" cy="812800"/>
          </a:xfrm>
        </p:grpSpPr>
        <p:sp>
          <p:nvSpPr>
            <p:cNvPr id="3" name="Freeform 3"/>
            <p:cNvSpPr/>
            <p:nvPr/>
          </p:nvSpPr>
          <p:spPr>
            <a:xfrm>
              <a:off x="0" y="0"/>
              <a:ext cx="812800" cy="812800"/>
            </a:xfrm>
            <a:custGeom>
              <a:avLst/>
              <a:gdLst/>
              <a:ahLst/>
              <a:cxnLst/>
              <a:rect l="l" t="t" r="r" b="b"/>
              <a:pathLst>
                <a:path w="812800" h="812800">
                  <a:moveTo>
                    <a:pt x="75259" y="0"/>
                  </a:moveTo>
                  <a:lnTo>
                    <a:pt x="737541" y="0"/>
                  </a:lnTo>
                  <a:cubicBezTo>
                    <a:pt x="779105" y="0"/>
                    <a:pt x="812800" y="33695"/>
                    <a:pt x="812800" y="75259"/>
                  </a:cubicBezTo>
                  <a:lnTo>
                    <a:pt x="812800" y="737541"/>
                  </a:lnTo>
                  <a:cubicBezTo>
                    <a:pt x="812800" y="779105"/>
                    <a:pt x="779105" y="812800"/>
                    <a:pt x="737541" y="812800"/>
                  </a:cubicBezTo>
                  <a:lnTo>
                    <a:pt x="75259" y="812800"/>
                  </a:lnTo>
                  <a:cubicBezTo>
                    <a:pt x="33695" y="812800"/>
                    <a:pt x="0" y="779105"/>
                    <a:pt x="0" y="737541"/>
                  </a:cubicBezTo>
                  <a:lnTo>
                    <a:pt x="0" y="75259"/>
                  </a:lnTo>
                  <a:cubicBezTo>
                    <a:pt x="0" y="33695"/>
                    <a:pt x="33695" y="0"/>
                    <a:pt x="75259" y="0"/>
                  </a:cubicBezTo>
                  <a:close/>
                </a:path>
              </a:pathLst>
            </a:custGeom>
            <a:solidFill>
              <a:srgbClr val="FF9045"/>
            </a:solidFill>
          </p:spPr>
          <p:txBody>
            <a:bodyPr/>
            <a:lstStyle/>
            <a:p>
              <a:endParaRPr lang="fi-FI"/>
            </a:p>
          </p:txBody>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841737" y="1028700"/>
            <a:ext cx="5828213" cy="8742319"/>
            <a:chOff x="0" y="0"/>
            <a:chExt cx="6350000" cy="9525000"/>
          </a:xfrm>
        </p:grpSpPr>
        <p:sp>
          <p:nvSpPr>
            <p:cNvPr id="6" name="Freeform 6"/>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2570" r="-62570"/>
              </a:stretch>
            </a:blipFill>
          </p:spPr>
          <p:txBody>
            <a:bodyPr/>
            <a:lstStyle/>
            <a:p>
              <a:endParaRPr lang="fi-FI"/>
            </a:p>
          </p:txBody>
        </p:sp>
      </p:grpSp>
      <p:sp>
        <p:nvSpPr>
          <p:cNvPr id="7" name="TextBox 7"/>
          <p:cNvSpPr txBox="1"/>
          <p:nvPr/>
        </p:nvSpPr>
        <p:spPr>
          <a:xfrm>
            <a:off x="8492515" y="1019175"/>
            <a:ext cx="8285714" cy="2523845"/>
          </a:xfrm>
          <a:prstGeom prst="rect">
            <a:avLst/>
          </a:prstGeom>
        </p:spPr>
        <p:txBody>
          <a:bodyPr lIns="0" tIns="0" rIns="0" bIns="0" rtlCol="0" anchor="t">
            <a:spAutoFit/>
          </a:bodyPr>
          <a:lstStyle/>
          <a:p>
            <a:pPr algn="l">
              <a:lnSpc>
                <a:spcPts val="6600"/>
              </a:lnSpc>
            </a:pPr>
            <a:r>
              <a:rPr lang="en-US" sz="5500">
                <a:solidFill>
                  <a:srgbClr val="FF9045"/>
                </a:solidFill>
                <a:latin typeface="Glacial Indifference Bold"/>
              </a:rPr>
              <a:t>Freedom of Expression and Right of Access to Information </a:t>
            </a:r>
          </a:p>
        </p:txBody>
      </p:sp>
      <p:sp>
        <p:nvSpPr>
          <p:cNvPr id="8" name="TextBox 8"/>
          <p:cNvSpPr txBox="1"/>
          <p:nvPr/>
        </p:nvSpPr>
        <p:spPr>
          <a:xfrm>
            <a:off x="8492515" y="3782536"/>
            <a:ext cx="7435724" cy="523792"/>
          </a:xfrm>
          <a:prstGeom prst="rect">
            <a:avLst/>
          </a:prstGeom>
        </p:spPr>
        <p:txBody>
          <a:bodyPr lIns="0" tIns="0" rIns="0" bIns="0" rtlCol="0" anchor="t">
            <a:spAutoFit/>
          </a:bodyPr>
          <a:lstStyle/>
          <a:p>
            <a:pPr algn="l">
              <a:lnSpc>
                <a:spcPts val="4200"/>
              </a:lnSpc>
            </a:pPr>
            <a:r>
              <a:rPr lang="en-US" sz="3000">
                <a:solidFill>
                  <a:srgbClr val="2BBEC1"/>
                </a:solidFill>
                <a:latin typeface="Glacial Indifference Bold"/>
              </a:rPr>
              <a:t>Article 12</a:t>
            </a:r>
          </a:p>
        </p:txBody>
      </p:sp>
      <p:sp>
        <p:nvSpPr>
          <p:cNvPr id="9" name="TextBox 9"/>
          <p:cNvSpPr txBox="1"/>
          <p:nvPr/>
        </p:nvSpPr>
        <p:spPr>
          <a:xfrm>
            <a:off x="9327118" y="4774366"/>
            <a:ext cx="7941707" cy="4803433"/>
          </a:xfrm>
          <a:prstGeom prst="rect">
            <a:avLst/>
          </a:prstGeom>
        </p:spPr>
        <p:txBody>
          <a:bodyPr lIns="0" tIns="0" rIns="0" bIns="0" rtlCol="0" anchor="t">
            <a:spAutoFit/>
          </a:bodyPr>
          <a:lstStyle/>
          <a:p>
            <a:pPr marL="539748" lvl="1" indent="-269874" algn="l">
              <a:lnSpc>
                <a:spcPts val="3499"/>
              </a:lnSpc>
              <a:buFont typeface="Arial"/>
              <a:buChar char="•"/>
            </a:pPr>
            <a:r>
              <a:rPr lang="en-US" sz="2499">
                <a:solidFill>
                  <a:srgbClr val="000000"/>
                </a:solidFill>
                <a:latin typeface="Open Sans Bold"/>
              </a:rPr>
              <a:t>Freedom of Expression: </a:t>
            </a:r>
            <a:r>
              <a:rPr lang="en-US" sz="2499">
                <a:solidFill>
                  <a:srgbClr val="000000"/>
                </a:solidFill>
                <a:latin typeface="Open Sans"/>
              </a:rPr>
              <a:t>Everyone has the right to express themselves freely. This includes sharing and receiving information, opinions, and other communications without prior censorship.</a:t>
            </a:r>
          </a:p>
          <a:p>
            <a:pPr marL="539748" lvl="1" indent="-269874" algn="l">
              <a:lnSpc>
                <a:spcPts val="3499"/>
              </a:lnSpc>
              <a:buFont typeface="Arial"/>
              <a:buChar char="•"/>
            </a:pPr>
            <a:r>
              <a:rPr lang="en-US" sz="2499">
                <a:solidFill>
                  <a:srgbClr val="000000"/>
                </a:solidFill>
                <a:latin typeface="Open Sans Bold"/>
              </a:rPr>
              <a:t>Restrictions on Pictorial Programs: </a:t>
            </a:r>
            <a:r>
              <a:rPr lang="en-US" sz="2499">
                <a:solidFill>
                  <a:srgbClr val="000000"/>
                </a:solidFill>
                <a:latin typeface="Open Sans"/>
              </a:rPr>
              <a:t>Laws may limit certain visual programs to protect children.</a:t>
            </a:r>
          </a:p>
          <a:p>
            <a:pPr marL="539748" lvl="1" indent="-269874" algn="l">
              <a:lnSpc>
                <a:spcPts val="3499"/>
              </a:lnSpc>
              <a:buFont typeface="Arial"/>
              <a:buChar char="•"/>
            </a:pPr>
            <a:r>
              <a:rPr lang="en-US" sz="2499">
                <a:solidFill>
                  <a:srgbClr val="000000"/>
                </a:solidFill>
                <a:latin typeface="Open Sans Bold"/>
              </a:rPr>
              <a:t>Public Documents and Recordings:</a:t>
            </a:r>
            <a:r>
              <a:rPr lang="en-US" sz="2499">
                <a:solidFill>
                  <a:srgbClr val="000000"/>
                </a:solidFill>
                <a:latin typeface="Open Sans"/>
              </a:rPr>
              <a:t> Documents and recordings held by authorities are public unless specifically restricted by law. Everyone has the right to access public documents and recordings.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475D4612E464E44B867A74FA0B1DA9DD" ma:contentTypeVersion="15" ma:contentTypeDescription="Luo uusi asiakirja." ma:contentTypeScope="" ma:versionID="66c292bc0c2f54759487982bfb9f5133">
  <xsd:schema xmlns:xsd="http://www.w3.org/2001/XMLSchema" xmlns:xs="http://www.w3.org/2001/XMLSchema" xmlns:p="http://schemas.microsoft.com/office/2006/metadata/properties" xmlns:ns2="fb224a64-6827-43ab-8253-459bbdcbd604" xmlns:ns3="fbd36e01-0b06-406a-bf34-e755f9cfbda1" targetNamespace="http://schemas.microsoft.com/office/2006/metadata/properties" ma:root="true" ma:fieldsID="c9166af03e9252e3dc5681841fe380b6" ns2:_="" ns3:_="">
    <xsd:import namespace="fb224a64-6827-43ab-8253-459bbdcbd604"/>
    <xsd:import namespace="fbd36e01-0b06-406a-bf34-e755f9cfbda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Studyandcareerplanningcapabili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24a64-6827-43ab-8253-459bbdcbd6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Kuvien tunnisteet" ma:readOnly="false" ma:fieldId="{5cf76f15-5ced-4ddc-b409-7134ff3c332f}" ma:taxonomyMulti="true" ma:sspId="e26c6a39-ca17-4711-8675-0cb8c6f60fa5"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Studyandcareerplanningcapabilities" ma:index="22" nillable="true" ma:displayName="Study and career planning capabilities" ma:description="Esimerkkitehtäviä itlsearningkurssilta kopioituna." ma:format="Dropdown" ma:internalName="Studyandcareerplanningcapabiliti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d36e01-0b06-406a-bf34-e755f9cfbda1" elementFormDefault="qualified">
    <xsd:import namespace="http://schemas.microsoft.com/office/2006/documentManagement/types"/>
    <xsd:import namespace="http://schemas.microsoft.com/office/infopath/2007/PartnerControls"/>
    <xsd:element name="SharedWithUsers" ma:index="1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Jakamisen tiedot" ma:internalName="SharedWithDetails" ma:readOnly="true">
      <xsd:simpleType>
        <xsd:restriction base="dms:Note">
          <xsd:maxLength value="255"/>
        </xsd:restriction>
      </xsd:simpleType>
    </xsd:element>
    <xsd:element name="TaxCatchAll" ma:index="20" nillable="true" ma:displayName="Taxonomy Catch All Column" ma:hidden="true" ma:list="{5ee56f29-e861-4a4e-a7b2-e6ee5c9cfcd4}" ma:internalName="TaxCatchAll" ma:showField="CatchAllData" ma:web="fbd36e01-0b06-406a-bf34-e755f9cfbd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udyandcareerplanningcapabilities xmlns="fb224a64-6827-43ab-8253-459bbdcbd604" xsi:nil="true"/>
    <TaxCatchAll xmlns="fbd36e01-0b06-406a-bf34-e755f9cfbda1" xsi:nil="true"/>
    <lcf76f155ced4ddcb4097134ff3c332f xmlns="fb224a64-6827-43ab-8253-459bbdcbd60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B93A5FC-0FD3-4C6B-9838-14140DD45315}"/>
</file>

<file path=customXml/itemProps2.xml><?xml version="1.0" encoding="utf-8"?>
<ds:datastoreItem xmlns:ds="http://schemas.openxmlformats.org/officeDocument/2006/customXml" ds:itemID="{4554A99A-F602-4E70-A4DA-7CDEB5588676}"/>
</file>

<file path=customXml/itemProps3.xml><?xml version="1.0" encoding="utf-8"?>
<ds:datastoreItem xmlns:ds="http://schemas.openxmlformats.org/officeDocument/2006/customXml" ds:itemID="{39C9EB73-76CF-4F36-83FA-0D6667CA709C}"/>
</file>

<file path=docProps/app.xml><?xml version="1.0" encoding="utf-8"?>
<Properties xmlns="http://schemas.openxmlformats.org/officeDocument/2006/extended-properties" xmlns:vt="http://schemas.openxmlformats.org/officeDocument/2006/docPropsVTypes">
  <TotalTime>1</TotalTime>
  <Words>1508</Words>
  <Application>Microsoft Office PowerPoint</Application>
  <PresentationFormat>Mukautettu</PresentationFormat>
  <Paragraphs>102</Paragraphs>
  <Slides>18</Slides>
  <Notes>0</Notes>
  <HiddenSlides>0</HiddenSlides>
  <MMClips>0</MMClips>
  <ScaleCrop>false</ScaleCrop>
  <HeadingPairs>
    <vt:vector size="4" baseType="variant">
      <vt:variant>
        <vt:lpstr>Teema</vt:lpstr>
      </vt:variant>
      <vt:variant>
        <vt:i4>1</vt:i4>
      </vt:variant>
      <vt:variant>
        <vt:lpstr>Dian otsikot</vt:lpstr>
      </vt:variant>
      <vt:variant>
        <vt:i4>18</vt:i4>
      </vt:variant>
    </vt:vector>
  </HeadingPairs>
  <TitlesOfParts>
    <vt:vector size="19" baseType="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Rights</dc:title>
  <cp:lastModifiedBy>Ahonen Laura</cp:lastModifiedBy>
  <cp:revision>7</cp:revision>
  <dcterms:created xsi:type="dcterms:W3CDTF">2006-08-16T00:00:00Z</dcterms:created>
  <dcterms:modified xsi:type="dcterms:W3CDTF">2024-10-31T12:05:52Z</dcterms:modified>
  <dc:identifier>DAGFSsi80mA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0x010100475D4612E464E44B867A74FA0B1DA9DD</vt:lpwstr>
  </property>
</Properties>
</file>