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Lst>
  <p:sldSz cx="18288000" cy="10287000"/>
  <p:notesSz cx="6858000" cy="9144000"/>
  <p:embeddedFontLst>
    <p:embeddedFont>
      <p:font typeface="HK Grotesk Bold" charset="1" panose="00000800000000000000"/>
      <p:regular r:id="rId16"/>
    </p:embeddedFont>
    <p:embeddedFont>
      <p:font typeface="Inter" charset="1" panose="020B0502030000000004"/>
      <p:regular r:id="rId17"/>
    </p:embeddedFont>
    <p:embeddedFont>
      <p:font typeface="HK Grotesk" charset="1" panose="0000050000000000000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font" Target="fonts/font18.fntdata"/><Relationship Id="rId8" Type="http://schemas.openxmlformats.org/officeDocument/2006/relationships/slide" Target="slides/slide3.xml"/><Relationship Id="rId3" Type="http://schemas.openxmlformats.org/officeDocument/2006/relationships/viewProps" Target="viewProps.xml"/><Relationship Id="rId21"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font" Target="fonts/font17.fntdata"/><Relationship Id="rId7" Type="http://schemas.openxmlformats.org/officeDocument/2006/relationships/slide" Target="slides/slide2.xml"/><Relationship Id="rId16" Type="http://schemas.openxmlformats.org/officeDocument/2006/relationships/font" Target="fonts/font16.fntdata"/><Relationship Id="rId2" Type="http://schemas.openxmlformats.org/officeDocument/2006/relationships/presProps" Target="presProps.xml"/><Relationship Id="rId20" Type="http://schemas.openxmlformats.org/officeDocument/2006/relationships/customXml" Target="../customXml/item2.xml"/><Relationship Id="rId1" Type="http://schemas.openxmlformats.org/officeDocument/2006/relationships/slideMaster" Target="slideMasters/slideMaster1.xml"/><Relationship Id="rId11" Type="http://schemas.openxmlformats.org/officeDocument/2006/relationships/slide" Target="slides/slide6.xml"/><Relationship Id="rId6" Type="http://schemas.openxmlformats.org/officeDocument/2006/relationships/slide" Target="slides/slide1.xml"/><Relationship Id="rId15" Type="http://schemas.openxmlformats.org/officeDocument/2006/relationships/slide" Target="slides/slide10.xml"/><Relationship Id="rId5"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ustomXml" Target="../customXml/item1.xml"/><Relationship Id="rId14" Type="http://schemas.openxmlformats.org/officeDocument/2006/relationships/slide" Target="slides/slide9.xml"/><Relationship Id="rId4" Type="http://schemas.openxmlformats.org/officeDocument/2006/relationships/theme" Target="theme/theme1.xml"/><Relationship Id="rId9" Type="http://schemas.openxmlformats.org/officeDocument/2006/relationships/slide" Target="slides/slide4.xml"/></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png" Type="http://schemas.openxmlformats.org/officeDocument/2006/relationships/image"/><Relationship Id="rId13" Target="../media/image12.svg" Type="http://schemas.openxmlformats.org/officeDocument/2006/relationships/image"/><Relationship Id="rId14" Target="../media/image13.jpeg" Type="http://schemas.openxmlformats.org/officeDocument/2006/relationships/image"/><Relationship Id="rId15" Target="../media/image14.pn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1.png" Type="http://schemas.openxmlformats.org/officeDocument/2006/relationships/image"/><Relationship Id="rId3" Target="../media/image32.svg" Type="http://schemas.openxmlformats.org/officeDocument/2006/relationships/image"/><Relationship Id="rId4" Target="../media/image63.png" Type="http://schemas.openxmlformats.org/officeDocument/2006/relationships/image"/><Relationship Id="rId5" Target="../media/image64.svg" Type="http://schemas.openxmlformats.org/officeDocument/2006/relationships/image"/><Relationship Id="rId6" Target="../media/image65.png" Type="http://schemas.openxmlformats.org/officeDocument/2006/relationships/image"/><Relationship Id="rId7" Target="../media/image66.svg" Type="http://schemas.openxmlformats.org/officeDocument/2006/relationships/image"/><Relationship Id="rId8" Target="../media/image67.png" Type="http://schemas.openxmlformats.org/officeDocument/2006/relationships/image"/><Relationship Id="rId9" Target="../media/image6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23.png" Type="http://schemas.openxmlformats.org/officeDocument/2006/relationships/image"/><Relationship Id="rId11" Target="../media/image24.svg" Type="http://schemas.openxmlformats.org/officeDocument/2006/relationships/image"/><Relationship Id="rId12" Target="../media/image25.png" Type="http://schemas.openxmlformats.org/officeDocument/2006/relationships/image"/><Relationship Id="rId13" Target="../media/image26.svg" Type="http://schemas.openxmlformats.org/officeDocument/2006/relationships/image"/><Relationship Id="rId14" Target="../media/image27.png" Type="http://schemas.openxmlformats.org/officeDocument/2006/relationships/image"/><Relationship Id="rId15" Target="../media/image28.svg" Type="http://schemas.openxmlformats.org/officeDocument/2006/relationships/image"/><Relationship Id="rId16" Target="../media/image29.png" Type="http://schemas.openxmlformats.org/officeDocument/2006/relationships/image"/><Relationship Id="rId17" Target="../media/image30.svg" Type="http://schemas.openxmlformats.org/officeDocument/2006/relationships/image"/><Relationship Id="rId18" Target="../media/image31.png" Type="http://schemas.openxmlformats.org/officeDocument/2006/relationships/image"/><Relationship Id="rId19" Target="../media/image32.svg" Type="http://schemas.openxmlformats.org/officeDocument/2006/relationships/image"/><Relationship Id="rId2" Target="../media/image15.png" Type="http://schemas.openxmlformats.org/officeDocument/2006/relationships/image"/><Relationship Id="rId3" Target="../media/image16.svg" Type="http://schemas.openxmlformats.org/officeDocument/2006/relationships/image"/><Relationship Id="rId4" Target="../media/image17.png" Type="http://schemas.openxmlformats.org/officeDocument/2006/relationships/image"/><Relationship Id="rId5" Target="../media/image18.svg" Type="http://schemas.openxmlformats.org/officeDocument/2006/relationships/image"/><Relationship Id="rId6" Target="../media/image19.png" Type="http://schemas.openxmlformats.org/officeDocument/2006/relationships/image"/><Relationship Id="rId7" Target="../media/image20.svg" Type="http://schemas.openxmlformats.org/officeDocument/2006/relationships/image"/><Relationship Id="rId8" Target="../media/image21.png" Type="http://schemas.openxmlformats.org/officeDocument/2006/relationships/image"/><Relationship Id="rId9" Target="../media/image22.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3.png" Type="http://schemas.openxmlformats.org/officeDocument/2006/relationships/image"/><Relationship Id="rId5" Target="../media/image34.svg" Type="http://schemas.openxmlformats.org/officeDocument/2006/relationships/image"/><Relationship Id="rId6" Target="../media/image35.png" Type="http://schemas.openxmlformats.org/officeDocument/2006/relationships/image"/><Relationship Id="rId7" Target="../media/image36.svg" Type="http://schemas.openxmlformats.org/officeDocument/2006/relationships/image"/><Relationship Id="rId8" Target="../media/image19.png" Type="http://schemas.openxmlformats.org/officeDocument/2006/relationships/image"/><Relationship Id="rId9" Target="../media/image20.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7.png" Type="http://schemas.openxmlformats.org/officeDocument/2006/relationships/image"/><Relationship Id="rId3" Target="../media/image38.svg" Type="http://schemas.openxmlformats.org/officeDocument/2006/relationships/image"/><Relationship Id="rId4" Target="../media/image9.png" Type="http://schemas.openxmlformats.org/officeDocument/2006/relationships/image"/><Relationship Id="rId5" Target="../media/image10.svg" Type="http://schemas.openxmlformats.org/officeDocument/2006/relationships/image"/><Relationship Id="rId6" Target="../media/image39.png" Type="http://schemas.openxmlformats.org/officeDocument/2006/relationships/image"/><Relationship Id="rId7" Target="../media/image40.svg" Type="http://schemas.openxmlformats.org/officeDocument/2006/relationships/image"/><Relationship Id="rId8" Target="../media/image17.png" Type="http://schemas.openxmlformats.org/officeDocument/2006/relationships/image"/><Relationship Id="rId9" Target="../media/image18.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41.png" Type="http://schemas.openxmlformats.org/officeDocument/2006/relationships/image"/><Relationship Id="rId5" Target="../media/image42.svg" Type="http://schemas.openxmlformats.org/officeDocument/2006/relationships/image"/><Relationship Id="rId6" Target="../media/image43.png" Type="http://schemas.openxmlformats.org/officeDocument/2006/relationships/image"/><Relationship Id="rId7" Target="../media/image44.svg" Type="http://schemas.openxmlformats.org/officeDocument/2006/relationships/image"/><Relationship Id="rId8" Target="../media/image21.png" Type="http://schemas.openxmlformats.org/officeDocument/2006/relationships/image"/><Relationship Id="rId9" Target="../media/image22.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5.png" Type="http://schemas.openxmlformats.org/officeDocument/2006/relationships/image"/><Relationship Id="rId3" Target="../media/image46.svg" Type="http://schemas.openxmlformats.org/officeDocument/2006/relationships/image"/><Relationship Id="rId4" Target="../media/image47.png" Type="http://schemas.openxmlformats.org/officeDocument/2006/relationships/image"/><Relationship Id="rId5" Target="../media/image48.svg" Type="http://schemas.openxmlformats.org/officeDocument/2006/relationships/image"/><Relationship Id="rId6" Target="../media/image49.png" Type="http://schemas.openxmlformats.org/officeDocument/2006/relationships/image"/><Relationship Id="rId7" Target="../media/image50.svg" Type="http://schemas.openxmlformats.org/officeDocument/2006/relationships/image"/><Relationship Id="rId8" Target="../media/image27.png" Type="http://schemas.openxmlformats.org/officeDocument/2006/relationships/image"/><Relationship Id="rId9" Target="../media/image28.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1.png" Type="http://schemas.openxmlformats.org/officeDocument/2006/relationships/image"/><Relationship Id="rId3" Target="../media/image12.svg" Type="http://schemas.openxmlformats.org/officeDocument/2006/relationships/image"/><Relationship Id="rId4" Target="../media/image51.png" Type="http://schemas.openxmlformats.org/officeDocument/2006/relationships/image"/><Relationship Id="rId5" Target="../media/image52.svg" Type="http://schemas.openxmlformats.org/officeDocument/2006/relationships/image"/><Relationship Id="rId6" Target="../media/image53.png" Type="http://schemas.openxmlformats.org/officeDocument/2006/relationships/image"/><Relationship Id="rId7" Target="../media/image54.svg" Type="http://schemas.openxmlformats.org/officeDocument/2006/relationships/image"/><Relationship Id="rId8" Target="../media/image23.png" Type="http://schemas.openxmlformats.org/officeDocument/2006/relationships/image"/><Relationship Id="rId9" Target="../media/image24.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5.png" Type="http://schemas.openxmlformats.org/officeDocument/2006/relationships/image"/><Relationship Id="rId3" Target="../media/image56.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57.png" Type="http://schemas.openxmlformats.org/officeDocument/2006/relationships/image"/><Relationship Id="rId7" Target="../media/image58.svg" Type="http://schemas.openxmlformats.org/officeDocument/2006/relationships/image"/><Relationship Id="rId8" Target="../media/image25.png" Type="http://schemas.openxmlformats.org/officeDocument/2006/relationships/image"/><Relationship Id="rId9" Target="../media/image26.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6.svg" Type="http://schemas.openxmlformats.org/officeDocument/2006/relationships/image"/><Relationship Id="rId4" Target="../media/image59.png" Type="http://schemas.openxmlformats.org/officeDocument/2006/relationships/image"/><Relationship Id="rId5" Target="../media/image60.svg" Type="http://schemas.openxmlformats.org/officeDocument/2006/relationships/image"/><Relationship Id="rId6" Target="../media/image61.png" Type="http://schemas.openxmlformats.org/officeDocument/2006/relationships/image"/><Relationship Id="rId7" Target="../media/image62.svg" Type="http://schemas.openxmlformats.org/officeDocument/2006/relationships/image"/><Relationship Id="rId8" Target="../media/image29.png" Type="http://schemas.openxmlformats.org/officeDocument/2006/relationships/image"/><Relationship Id="rId9" Target="../media/image30.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0778652" y="-477982"/>
            <a:ext cx="3494100" cy="3465368"/>
            <a:chOff x="0" y="0"/>
            <a:chExt cx="920257" cy="912690"/>
          </a:xfrm>
        </p:grpSpPr>
        <p:sp>
          <p:nvSpPr>
            <p:cNvPr name="Freeform 3" id="3"/>
            <p:cNvSpPr/>
            <p:nvPr/>
          </p:nvSpPr>
          <p:spPr>
            <a:xfrm flipH="false" flipV="false" rot="0">
              <a:off x="0" y="0"/>
              <a:ext cx="920257" cy="912690"/>
            </a:xfrm>
            <a:custGeom>
              <a:avLst/>
              <a:gdLst/>
              <a:ahLst/>
              <a:cxnLst/>
              <a:rect r="r" b="b" t="t" l="l"/>
              <a:pathLst>
                <a:path h="912690" w="920257">
                  <a:moveTo>
                    <a:pt x="44314" y="0"/>
                  </a:moveTo>
                  <a:lnTo>
                    <a:pt x="875943" y="0"/>
                  </a:lnTo>
                  <a:cubicBezTo>
                    <a:pt x="887695" y="0"/>
                    <a:pt x="898967" y="4669"/>
                    <a:pt x="907277" y="12979"/>
                  </a:cubicBezTo>
                  <a:cubicBezTo>
                    <a:pt x="915588" y="21290"/>
                    <a:pt x="920257" y="32561"/>
                    <a:pt x="920257" y="44314"/>
                  </a:cubicBezTo>
                  <a:lnTo>
                    <a:pt x="920257" y="868375"/>
                  </a:lnTo>
                  <a:cubicBezTo>
                    <a:pt x="920257" y="880128"/>
                    <a:pt x="915588" y="891400"/>
                    <a:pt x="907277" y="899710"/>
                  </a:cubicBezTo>
                  <a:cubicBezTo>
                    <a:pt x="898967" y="908021"/>
                    <a:pt x="887695" y="912690"/>
                    <a:pt x="875943" y="912690"/>
                  </a:cubicBezTo>
                  <a:lnTo>
                    <a:pt x="44314" y="912690"/>
                  </a:lnTo>
                  <a:cubicBezTo>
                    <a:pt x="32561" y="912690"/>
                    <a:pt x="21290" y="908021"/>
                    <a:pt x="12979" y="899710"/>
                  </a:cubicBezTo>
                  <a:cubicBezTo>
                    <a:pt x="4669" y="891400"/>
                    <a:pt x="0" y="880128"/>
                    <a:pt x="0" y="868375"/>
                  </a:cubicBezTo>
                  <a:lnTo>
                    <a:pt x="0" y="44314"/>
                  </a:lnTo>
                  <a:cubicBezTo>
                    <a:pt x="0" y="32561"/>
                    <a:pt x="4669" y="21290"/>
                    <a:pt x="12979" y="12979"/>
                  </a:cubicBezTo>
                  <a:cubicBezTo>
                    <a:pt x="21290" y="4669"/>
                    <a:pt x="32561" y="0"/>
                    <a:pt x="44314" y="0"/>
                  </a:cubicBezTo>
                  <a:close/>
                </a:path>
              </a:pathLst>
            </a:custGeom>
            <a:solidFill>
              <a:srgbClr val="88B9C5"/>
            </a:solidFill>
            <a:ln cap="sq">
              <a:noFill/>
              <a:prstDash val="solid"/>
              <a:miter/>
            </a:ln>
          </p:spPr>
        </p:sp>
        <p:sp>
          <p:nvSpPr>
            <p:cNvPr name="TextBox 4" id="4"/>
            <p:cNvSpPr txBox="true"/>
            <p:nvPr/>
          </p:nvSpPr>
          <p:spPr>
            <a:xfrm>
              <a:off x="0" y="-38100"/>
              <a:ext cx="920257" cy="950790"/>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10778652" y="3221182"/>
            <a:ext cx="3494100" cy="3864585"/>
            <a:chOff x="0" y="0"/>
            <a:chExt cx="920257" cy="1017833"/>
          </a:xfrm>
        </p:grpSpPr>
        <p:sp>
          <p:nvSpPr>
            <p:cNvPr name="Freeform 6" id="6"/>
            <p:cNvSpPr/>
            <p:nvPr/>
          </p:nvSpPr>
          <p:spPr>
            <a:xfrm flipH="false" flipV="false" rot="0">
              <a:off x="0" y="0"/>
              <a:ext cx="920257" cy="1017833"/>
            </a:xfrm>
            <a:custGeom>
              <a:avLst/>
              <a:gdLst/>
              <a:ahLst/>
              <a:cxnLst/>
              <a:rect r="r" b="b" t="t" l="l"/>
              <a:pathLst>
                <a:path h="1017833" w="920257">
                  <a:moveTo>
                    <a:pt x="44314" y="0"/>
                  </a:moveTo>
                  <a:lnTo>
                    <a:pt x="875943" y="0"/>
                  </a:lnTo>
                  <a:cubicBezTo>
                    <a:pt x="887695" y="0"/>
                    <a:pt x="898967" y="4669"/>
                    <a:pt x="907277" y="12979"/>
                  </a:cubicBezTo>
                  <a:cubicBezTo>
                    <a:pt x="915588" y="21290"/>
                    <a:pt x="920257" y="32561"/>
                    <a:pt x="920257" y="44314"/>
                  </a:cubicBezTo>
                  <a:lnTo>
                    <a:pt x="920257" y="973519"/>
                  </a:lnTo>
                  <a:cubicBezTo>
                    <a:pt x="920257" y="985272"/>
                    <a:pt x="915588" y="996543"/>
                    <a:pt x="907277" y="1004854"/>
                  </a:cubicBezTo>
                  <a:cubicBezTo>
                    <a:pt x="898967" y="1013164"/>
                    <a:pt x="887695" y="1017833"/>
                    <a:pt x="875943" y="1017833"/>
                  </a:cubicBezTo>
                  <a:lnTo>
                    <a:pt x="44314" y="1017833"/>
                  </a:lnTo>
                  <a:cubicBezTo>
                    <a:pt x="32561" y="1017833"/>
                    <a:pt x="21290" y="1013164"/>
                    <a:pt x="12979" y="1004854"/>
                  </a:cubicBezTo>
                  <a:cubicBezTo>
                    <a:pt x="4669" y="996543"/>
                    <a:pt x="0" y="985272"/>
                    <a:pt x="0" y="973519"/>
                  </a:cubicBezTo>
                  <a:lnTo>
                    <a:pt x="0" y="44314"/>
                  </a:lnTo>
                  <a:cubicBezTo>
                    <a:pt x="0" y="32561"/>
                    <a:pt x="4669" y="21290"/>
                    <a:pt x="12979" y="12979"/>
                  </a:cubicBezTo>
                  <a:cubicBezTo>
                    <a:pt x="21290" y="4669"/>
                    <a:pt x="32561" y="0"/>
                    <a:pt x="44314" y="0"/>
                  </a:cubicBezTo>
                  <a:close/>
                </a:path>
              </a:pathLst>
            </a:custGeom>
            <a:solidFill>
              <a:srgbClr val="FDAC84"/>
            </a:solidFill>
            <a:ln cap="sq">
              <a:noFill/>
              <a:prstDash val="solid"/>
              <a:miter/>
            </a:ln>
          </p:spPr>
        </p:sp>
        <p:sp>
          <p:nvSpPr>
            <p:cNvPr name="TextBox 7" id="7"/>
            <p:cNvSpPr txBox="true"/>
            <p:nvPr/>
          </p:nvSpPr>
          <p:spPr>
            <a:xfrm>
              <a:off x="0" y="-38100"/>
              <a:ext cx="920257" cy="105593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10778652" y="7326008"/>
            <a:ext cx="3494100" cy="3864585"/>
            <a:chOff x="0" y="0"/>
            <a:chExt cx="920257" cy="1017833"/>
          </a:xfrm>
        </p:grpSpPr>
        <p:sp>
          <p:nvSpPr>
            <p:cNvPr name="Freeform 9" id="9"/>
            <p:cNvSpPr/>
            <p:nvPr/>
          </p:nvSpPr>
          <p:spPr>
            <a:xfrm flipH="false" flipV="false" rot="0">
              <a:off x="0" y="0"/>
              <a:ext cx="920257" cy="1017833"/>
            </a:xfrm>
            <a:custGeom>
              <a:avLst/>
              <a:gdLst/>
              <a:ahLst/>
              <a:cxnLst/>
              <a:rect r="r" b="b" t="t" l="l"/>
              <a:pathLst>
                <a:path h="1017833" w="920257">
                  <a:moveTo>
                    <a:pt x="44314" y="0"/>
                  </a:moveTo>
                  <a:lnTo>
                    <a:pt x="875943" y="0"/>
                  </a:lnTo>
                  <a:cubicBezTo>
                    <a:pt x="887695" y="0"/>
                    <a:pt x="898967" y="4669"/>
                    <a:pt x="907277" y="12979"/>
                  </a:cubicBezTo>
                  <a:cubicBezTo>
                    <a:pt x="915588" y="21290"/>
                    <a:pt x="920257" y="32561"/>
                    <a:pt x="920257" y="44314"/>
                  </a:cubicBezTo>
                  <a:lnTo>
                    <a:pt x="920257" y="973519"/>
                  </a:lnTo>
                  <a:cubicBezTo>
                    <a:pt x="920257" y="985272"/>
                    <a:pt x="915588" y="996543"/>
                    <a:pt x="907277" y="1004854"/>
                  </a:cubicBezTo>
                  <a:cubicBezTo>
                    <a:pt x="898967" y="1013164"/>
                    <a:pt x="887695" y="1017833"/>
                    <a:pt x="875943" y="1017833"/>
                  </a:cubicBezTo>
                  <a:lnTo>
                    <a:pt x="44314" y="1017833"/>
                  </a:lnTo>
                  <a:cubicBezTo>
                    <a:pt x="32561" y="1017833"/>
                    <a:pt x="21290" y="1013164"/>
                    <a:pt x="12979" y="1004854"/>
                  </a:cubicBezTo>
                  <a:cubicBezTo>
                    <a:pt x="4669" y="996543"/>
                    <a:pt x="0" y="985272"/>
                    <a:pt x="0" y="973519"/>
                  </a:cubicBezTo>
                  <a:lnTo>
                    <a:pt x="0" y="44314"/>
                  </a:lnTo>
                  <a:cubicBezTo>
                    <a:pt x="0" y="32561"/>
                    <a:pt x="4669" y="21290"/>
                    <a:pt x="12979" y="12979"/>
                  </a:cubicBezTo>
                  <a:cubicBezTo>
                    <a:pt x="21290" y="4669"/>
                    <a:pt x="32561" y="0"/>
                    <a:pt x="44314" y="0"/>
                  </a:cubicBezTo>
                  <a:close/>
                </a:path>
              </a:pathLst>
            </a:custGeom>
            <a:solidFill>
              <a:srgbClr val="FED774"/>
            </a:solidFill>
            <a:ln cap="sq">
              <a:noFill/>
              <a:prstDash val="solid"/>
              <a:miter/>
            </a:ln>
          </p:spPr>
        </p:sp>
        <p:sp>
          <p:nvSpPr>
            <p:cNvPr name="TextBox 10" id="10"/>
            <p:cNvSpPr txBox="true"/>
            <p:nvPr/>
          </p:nvSpPr>
          <p:spPr>
            <a:xfrm>
              <a:off x="0" y="-38100"/>
              <a:ext cx="920257" cy="1055933"/>
            </a:xfrm>
            <a:prstGeom prst="rect">
              <a:avLst/>
            </a:prstGeom>
          </p:spPr>
          <p:txBody>
            <a:bodyPr anchor="ctr" rtlCol="false" tIns="50800" lIns="50800" bIns="50800" rIns="50800"/>
            <a:lstStyle/>
            <a:p>
              <a:pPr algn="ctr">
                <a:lnSpc>
                  <a:spcPts val="2659"/>
                </a:lnSpc>
                <a:spcBef>
                  <a:spcPct val="0"/>
                </a:spcBef>
              </a:pPr>
            </a:p>
          </p:txBody>
        </p:sp>
      </p:grpSp>
      <p:grpSp>
        <p:nvGrpSpPr>
          <p:cNvPr name="Group 11" id="11"/>
          <p:cNvGrpSpPr/>
          <p:nvPr/>
        </p:nvGrpSpPr>
        <p:grpSpPr>
          <a:xfrm rot="0">
            <a:off x="14491827" y="-368044"/>
            <a:ext cx="4533191" cy="3890423"/>
            <a:chOff x="0" y="0"/>
            <a:chExt cx="1193927" cy="1024638"/>
          </a:xfrm>
        </p:grpSpPr>
        <p:sp>
          <p:nvSpPr>
            <p:cNvPr name="Freeform 12" id="12"/>
            <p:cNvSpPr/>
            <p:nvPr/>
          </p:nvSpPr>
          <p:spPr>
            <a:xfrm flipH="false" flipV="false" rot="0">
              <a:off x="0" y="0"/>
              <a:ext cx="1193927" cy="1024638"/>
            </a:xfrm>
            <a:custGeom>
              <a:avLst/>
              <a:gdLst/>
              <a:ahLst/>
              <a:cxnLst/>
              <a:rect r="r" b="b" t="t" l="l"/>
              <a:pathLst>
                <a:path h="1024638" w="1193927">
                  <a:moveTo>
                    <a:pt x="34157" y="0"/>
                  </a:moveTo>
                  <a:lnTo>
                    <a:pt x="1159770" y="0"/>
                  </a:lnTo>
                  <a:cubicBezTo>
                    <a:pt x="1178634" y="0"/>
                    <a:pt x="1193927" y="15292"/>
                    <a:pt x="1193927" y="34157"/>
                  </a:cubicBezTo>
                  <a:lnTo>
                    <a:pt x="1193927" y="990481"/>
                  </a:lnTo>
                  <a:cubicBezTo>
                    <a:pt x="1193927" y="1009346"/>
                    <a:pt x="1178634" y="1024638"/>
                    <a:pt x="1159770" y="1024638"/>
                  </a:cubicBezTo>
                  <a:lnTo>
                    <a:pt x="34157" y="1024638"/>
                  </a:lnTo>
                  <a:cubicBezTo>
                    <a:pt x="15292" y="1024638"/>
                    <a:pt x="0" y="1009346"/>
                    <a:pt x="0" y="990481"/>
                  </a:cubicBezTo>
                  <a:lnTo>
                    <a:pt x="0" y="34157"/>
                  </a:lnTo>
                  <a:cubicBezTo>
                    <a:pt x="0" y="15292"/>
                    <a:pt x="15292" y="0"/>
                    <a:pt x="34157" y="0"/>
                  </a:cubicBezTo>
                  <a:close/>
                </a:path>
              </a:pathLst>
            </a:custGeom>
            <a:solidFill>
              <a:srgbClr val="FE8B57"/>
            </a:solidFill>
            <a:ln cap="sq">
              <a:noFill/>
              <a:prstDash val="solid"/>
              <a:miter/>
            </a:ln>
          </p:spPr>
        </p:sp>
        <p:sp>
          <p:nvSpPr>
            <p:cNvPr name="TextBox 13" id="13"/>
            <p:cNvSpPr txBox="true"/>
            <p:nvPr/>
          </p:nvSpPr>
          <p:spPr>
            <a:xfrm>
              <a:off x="0" y="-38100"/>
              <a:ext cx="1193927" cy="1062738"/>
            </a:xfrm>
            <a:prstGeom prst="rect">
              <a:avLst/>
            </a:prstGeom>
          </p:spPr>
          <p:txBody>
            <a:bodyPr anchor="ctr" rtlCol="false" tIns="50800" lIns="50800" bIns="50800" rIns="50800"/>
            <a:lstStyle/>
            <a:p>
              <a:pPr algn="ctr">
                <a:lnSpc>
                  <a:spcPts val="2659"/>
                </a:lnSpc>
                <a:spcBef>
                  <a:spcPct val="0"/>
                </a:spcBef>
              </a:pPr>
            </a:p>
          </p:txBody>
        </p:sp>
      </p:grpSp>
      <p:grpSp>
        <p:nvGrpSpPr>
          <p:cNvPr name="Group 14" id="14"/>
          <p:cNvGrpSpPr/>
          <p:nvPr/>
        </p:nvGrpSpPr>
        <p:grpSpPr>
          <a:xfrm rot="0">
            <a:off x="14491827" y="3734176"/>
            <a:ext cx="4533191" cy="2952407"/>
            <a:chOff x="0" y="0"/>
            <a:chExt cx="1193927" cy="777589"/>
          </a:xfrm>
        </p:grpSpPr>
        <p:sp>
          <p:nvSpPr>
            <p:cNvPr name="Freeform 15" id="15"/>
            <p:cNvSpPr/>
            <p:nvPr/>
          </p:nvSpPr>
          <p:spPr>
            <a:xfrm flipH="false" flipV="false" rot="0">
              <a:off x="0" y="0"/>
              <a:ext cx="1193927" cy="777589"/>
            </a:xfrm>
            <a:custGeom>
              <a:avLst/>
              <a:gdLst/>
              <a:ahLst/>
              <a:cxnLst/>
              <a:rect r="r" b="b" t="t" l="l"/>
              <a:pathLst>
                <a:path h="777589" w="1193927">
                  <a:moveTo>
                    <a:pt x="34157" y="0"/>
                  </a:moveTo>
                  <a:lnTo>
                    <a:pt x="1159770" y="0"/>
                  </a:lnTo>
                  <a:cubicBezTo>
                    <a:pt x="1178634" y="0"/>
                    <a:pt x="1193927" y="15292"/>
                    <a:pt x="1193927" y="34157"/>
                  </a:cubicBezTo>
                  <a:lnTo>
                    <a:pt x="1193927" y="743432"/>
                  </a:lnTo>
                  <a:cubicBezTo>
                    <a:pt x="1193927" y="762296"/>
                    <a:pt x="1178634" y="777589"/>
                    <a:pt x="1159770" y="777589"/>
                  </a:cubicBezTo>
                  <a:lnTo>
                    <a:pt x="34157" y="777589"/>
                  </a:lnTo>
                  <a:cubicBezTo>
                    <a:pt x="15292" y="777589"/>
                    <a:pt x="0" y="762296"/>
                    <a:pt x="0" y="743432"/>
                  </a:cubicBezTo>
                  <a:lnTo>
                    <a:pt x="0" y="34157"/>
                  </a:lnTo>
                  <a:cubicBezTo>
                    <a:pt x="0" y="15292"/>
                    <a:pt x="15292" y="0"/>
                    <a:pt x="34157" y="0"/>
                  </a:cubicBezTo>
                  <a:close/>
                </a:path>
              </a:pathLst>
            </a:custGeom>
            <a:solidFill>
              <a:srgbClr val="448696"/>
            </a:solidFill>
            <a:ln cap="sq">
              <a:noFill/>
              <a:prstDash val="solid"/>
              <a:miter/>
            </a:ln>
          </p:spPr>
        </p:sp>
        <p:sp>
          <p:nvSpPr>
            <p:cNvPr name="TextBox 16" id="16"/>
            <p:cNvSpPr txBox="true"/>
            <p:nvPr/>
          </p:nvSpPr>
          <p:spPr>
            <a:xfrm>
              <a:off x="0" y="-38100"/>
              <a:ext cx="1193927" cy="815689"/>
            </a:xfrm>
            <a:prstGeom prst="rect">
              <a:avLst/>
            </a:prstGeom>
          </p:spPr>
          <p:txBody>
            <a:bodyPr anchor="ctr" rtlCol="false" tIns="50800" lIns="50800" bIns="50800" rIns="50800"/>
            <a:lstStyle/>
            <a:p>
              <a:pPr algn="ctr">
                <a:lnSpc>
                  <a:spcPts val="2659"/>
                </a:lnSpc>
                <a:spcBef>
                  <a:spcPct val="0"/>
                </a:spcBef>
              </a:pPr>
            </a:p>
          </p:txBody>
        </p:sp>
      </p:grpSp>
      <p:grpSp>
        <p:nvGrpSpPr>
          <p:cNvPr name="Group 17" id="17"/>
          <p:cNvGrpSpPr/>
          <p:nvPr/>
        </p:nvGrpSpPr>
        <p:grpSpPr>
          <a:xfrm rot="0">
            <a:off x="14491827" y="6896132"/>
            <a:ext cx="4533191" cy="4310503"/>
            <a:chOff x="0" y="0"/>
            <a:chExt cx="1193927" cy="1135276"/>
          </a:xfrm>
        </p:grpSpPr>
        <p:sp>
          <p:nvSpPr>
            <p:cNvPr name="Freeform 18" id="18"/>
            <p:cNvSpPr/>
            <p:nvPr/>
          </p:nvSpPr>
          <p:spPr>
            <a:xfrm flipH="false" flipV="false" rot="0">
              <a:off x="0" y="0"/>
              <a:ext cx="1193927" cy="1135276"/>
            </a:xfrm>
            <a:custGeom>
              <a:avLst/>
              <a:gdLst/>
              <a:ahLst/>
              <a:cxnLst/>
              <a:rect r="r" b="b" t="t" l="l"/>
              <a:pathLst>
                <a:path h="1135276" w="1193927">
                  <a:moveTo>
                    <a:pt x="34157" y="0"/>
                  </a:moveTo>
                  <a:lnTo>
                    <a:pt x="1159770" y="0"/>
                  </a:lnTo>
                  <a:cubicBezTo>
                    <a:pt x="1178634" y="0"/>
                    <a:pt x="1193927" y="15292"/>
                    <a:pt x="1193927" y="34157"/>
                  </a:cubicBezTo>
                  <a:lnTo>
                    <a:pt x="1193927" y="1101120"/>
                  </a:lnTo>
                  <a:cubicBezTo>
                    <a:pt x="1193927" y="1119984"/>
                    <a:pt x="1178634" y="1135276"/>
                    <a:pt x="1159770" y="1135276"/>
                  </a:cubicBezTo>
                  <a:lnTo>
                    <a:pt x="34157" y="1135276"/>
                  </a:lnTo>
                  <a:cubicBezTo>
                    <a:pt x="15292" y="1135276"/>
                    <a:pt x="0" y="1119984"/>
                    <a:pt x="0" y="1101120"/>
                  </a:cubicBezTo>
                  <a:lnTo>
                    <a:pt x="0" y="34157"/>
                  </a:lnTo>
                  <a:cubicBezTo>
                    <a:pt x="0" y="15292"/>
                    <a:pt x="15292" y="0"/>
                    <a:pt x="34157" y="0"/>
                  </a:cubicBezTo>
                  <a:close/>
                </a:path>
              </a:pathLst>
            </a:custGeom>
            <a:solidFill>
              <a:srgbClr val="88B9C5"/>
            </a:solidFill>
            <a:ln cap="sq">
              <a:noFill/>
              <a:prstDash val="solid"/>
              <a:miter/>
            </a:ln>
          </p:spPr>
        </p:sp>
        <p:sp>
          <p:nvSpPr>
            <p:cNvPr name="TextBox 19" id="19"/>
            <p:cNvSpPr txBox="true"/>
            <p:nvPr/>
          </p:nvSpPr>
          <p:spPr>
            <a:xfrm>
              <a:off x="0" y="-38100"/>
              <a:ext cx="1193927" cy="1173376"/>
            </a:xfrm>
            <a:prstGeom prst="rect">
              <a:avLst/>
            </a:prstGeom>
          </p:spPr>
          <p:txBody>
            <a:bodyPr anchor="ctr" rtlCol="false" tIns="50800" lIns="50800" bIns="50800" rIns="50800"/>
            <a:lstStyle/>
            <a:p>
              <a:pPr algn="ctr">
                <a:lnSpc>
                  <a:spcPts val="2659"/>
                </a:lnSpc>
                <a:spcBef>
                  <a:spcPct val="0"/>
                </a:spcBef>
              </a:pPr>
            </a:p>
          </p:txBody>
        </p:sp>
      </p:grpSp>
      <p:grpSp>
        <p:nvGrpSpPr>
          <p:cNvPr name="Group 20" id="20"/>
          <p:cNvGrpSpPr/>
          <p:nvPr/>
        </p:nvGrpSpPr>
        <p:grpSpPr>
          <a:xfrm rot="0">
            <a:off x="-57150" y="-303762"/>
            <a:ext cx="896373" cy="11009723"/>
            <a:chOff x="0" y="0"/>
            <a:chExt cx="236082" cy="2899680"/>
          </a:xfrm>
        </p:grpSpPr>
        <p:sp>
          <p:nvSpPr>
            <p:cNvPr name="Freeform 21" id="21"/>
            <p:cNvSpPr/>
            <p:nvPr/>
          </p:nvSpPr>
          <p:spPr>
            <a:xfrm flipH="false" flipV="false" rot="0">
              <a:off x="0" y="0"/>
              <a:ext cx="236082" cy="2899680"/>
            </a:xfrm>
            <a:custGeom>
              <a:avLst/>
              <a:gdLst/>
              <a:ahLst/>
              <a:cxnLst/>
              <a:rect r="r" b="b" t="t" l="l"/>
              <a:pathLst>
                <a:path h="2899680" w="236082">
                  <a:moveTo>
                    <a:pt x="118041" y="0"/>
                  </a:moveTo>
                  <a:lnTo>
                    <a:pt x="118041" y="0"/>
                  </a:lnTo>
                  <a:cubicBezTo>
                    <a:pt x="149347" y="0"/>
                    <a:pt x="179371" y="12436"/>
                    <a:pt x="201508" y="34573"/>
                  </a:cubicBezTo>
                  <a:cubicBezTo>
                    <a:pt x="223645" y="56710"/>
                    <a:pt x="236082" y="86734"/>
                    <a:pt x="236082" y="118041"/>
                  </a:cubicBezTo>
                  <a:lnTo>
                    <a:pt x="236082" y="2781639"/>
                  </a:lnTo>
                  <a:cubicBezTo>
                    <a:pt x="236082" y="2812946"/>
                    <a:pt x="223645" y="2842970"/>
                    <a:pt x="201508" y="2865107"/>
                  </a:cubicBezTo>
                  <a:cubicBezTo>
                    <a:pt x="179371" y="2887244"/>
                    <a:pt x="149347" y="2899680"/>
                    <a:pt x="118041" y="2899680"/>
                  </a:cubicBezTo>
                  <a:lnTo>
                    <a:pt x="118041" y="2899680"/>
                  </a:lnTo>
                  <a:cubicBezTo>
                    <a:pt x="86734" y="2899680"/>
                    <a:pt x="56710" y="2887244"/>
                    <a:pt x="34573" y="2865107"/>
                  </a:cubicBezTo>
                  <a:cubicBezTo>
                    <a:pt x="12436" y="2842970"/>
                    <a:pt x="0" y="2812946"/>
                    <a:pt x="0" y="2781639"/>
                  </a:cubicBezTo>
                  <a:lnTo>
                    <a:pt x="0" y="118041"/>
                  </a:lnTo>
                  <a:cubicBezTo>
                    <a:pt x="0" y="86734"/>
                    <a:pt x="12436" y="56710"/>
                    <a:pt x="34573" y="34573"/>
                  </a:cubicBezTo>
                  <a:cubicBezTo>
                    <a:pt x="56710" y="12436"/>
                    <a:pt x="86734" y="0"/>
                    <a:pt x="118041" y="0"/>
                  </a:cubicBezTo>
                  <a:close/>
                </a:path>
              </a:pathLst>
            </a:custGeom>
            <a:solidFill>
              <a:srgbClr val="88B9C5"/>
            </a:solidFill>
            <a:ln cap="sq">
              <a:noFill/>
              <a:prstDash val="solid"/>
              <a:miter/>
            </a:ln>
          </p:spPr>
        </p:sp>
        <p:sp>
          <p:nvSpPr>
            <p:cNvPr name="TextBox 22" id="22"/>
            <p:cNvSpPr txBox="true"/>
            <p:nvPr/>
          </p:nvSpPr>
          <p:spPr>
            <a:xfrm>
              <a:off x="0" y="-38100"/>
              <a:ext cx="236082" cy="2937780"/>
            </a:xfrm>
            <a:prstGeom prst="rect">
              <a:avLst/>
            </a:prstGeom>
          </p:spPr>
          <p:txBody>
            <a:bodyPr anchor="ctr" rtlCol="false" tIns="50800" lIns="50800" bIns="50800" rIns="50800"/>
            <a:lstStyle/>
            <a:p>
              <a:pPr algn="ctr">
                <a:lnSpc>
                  <a:spcPts val="2659"/>
                </a:lnSpc>
                <a:spcBef>
                  <a:spcPct val="0"/>
                </a:spcBef>
              </a:pPr>
            </a:p>
          </p:txBody>
        </p:sp>
      </p:grpSp>
      <p:sp>
        <p:nvSpPr>
          <p:cNvPr name="Freeform 23" id="23"/>
          <p:cNvSpPr/>
          <p:nvPr/>
        </p:nvSpPr>
        <p:spPr>
          <a:xfrm flipH="false" flipV="false" rot="0">
            <a:off x="11379490" y="404573"/>
            <a:ext cx="2292423" cy="2345190"/>
          </a:xfrm>
          <a:custGeom>
            <a:avLst/>
            <a:gdLst/>
            <a:ahLst/>
            <a:cxnLst/>
            <a:rect r="r" b="b" t="t" l="l"/>
            <a:pathLst>
              <a:path h="2345190" w="2292423">
                <a:moveTo>
                  <a:pt x="0" y="0"/>
                </a:moveTo>
                <a:lnTo>
                  <a:pt x="2292423" y="0"/>
                </a:lnTo>
                <a:lnTo>
                  <a:pt x="2292423" y="2345190"/>
                </a:lnTo>
                <a:lnTo>
                  <a:pt x="0" y="234519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24" id="24"/>
          <p:cNvSpPr/>
          <p:nvPr/>
        </p:nvSpPr>
        <p:spPr>
          <a:xfrm flipH="false" flipV="false" rot="0">
            <a:off x="15142836" y="201656"/>
            <a:ext cx="2506206" cy="3019526"/>
          </a:xfrm>
          <a:custGeom>
            <a:avLst/>
            <a:gdLst/>
            <a:ahLst/>
            <a:cxnLst/>
            <a:rect r="r" b="b" t="t" l="l"/>
            <a:pathLst>
              <a:path h="3019526" w="2506206">
                <a:moveTo>
                  <a:pt x="0" y="0"/>
                </a:moveTo>
                <a:lnTo>
                  <a:pt x="2506206" y="0"/>
                </a:lnTo>
                <a:lnTo>
                  <a:pt x="2506206" y="3019526"/>
                </a:lnTo>
                <a:lnTo>
                  <a:pt x="0" y="301952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25" id="25"/>
          <p:cNvSpPr/>
          <p:nvPr/>
        </p:nvSpPr>
        <p:spPr>
          <a:xfrm flipH="false" flipV="false" rot="0">
            <a:off x="11109056" y="3693216"/>
            <a:ext cx="2905914" cy="2920517"/>
          </a:xfrm>
          <a:custGeom>
            <a:avLst/>
            <a:gdLst/>
            <a:ahLst/>
            <a:cxnLst/>
            <a:rect r="r" b="b" t="t" l="l"/>
            <a:pathLst>
              <a:path h="2920517" w="2905914">
                <a:moveTo>
                  <a:pt x="0" y="0"/>
                </a:moveTo>
                <a:lnTo>
                  <a:pt x="2905915" y="0"/>
                </a:lnTo>
                <a:lnTo>
                  <a:pt x="2905915" y="2920517"/>
                </a:lnTo>
                <a:lnTo>
                  <a:pt x="0" y="2920517"/>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26" id="26"/>
          <p:cNvSpPr/>
          <p:nvPr/>
        </p:nvSpPr>
        <p:spPr>
          <a:xfrm flipH="false" flipV="false" rot="0">
            <a:off x="15001018" y="3884278"/>
            <a:ext cx="2637115" cy="2518444"/>
          </a:xfrm>
          <a:custGeom>
            <a:avLst/>
            <a:gdLst/>
            <a:ahLst/>
            <a:cxnLst/>
            <a:rect r="r" b="b" t="t" l="l"/>
            <a:pathLst>
              <a:path h="2518444" w="2637115">
                <a:moveTo>
                  <a:pt x="0" y="0"/>
                </a:moveTo>
                <a:lnTo>
                  <a:pt x="2637114" y="0"/>
                </a:lnTo>
                <a:lnTo>
                  <a:pt x="2637114" y="2518444"/>
                </a:lnTo>
                <a:lnTo>
                  <a:pt x="0" y="2518444"/>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27" id="27"/>
          <p:cNvSpPr/>
          <p:nvPr/>
        </p:nvSpPr>
        <p:spPr>
          <a:xfrm flipH="false" flipV="false" rot="0">
            <a:off x="15172944" y="7200932"/>
            <a:ext cx="2465188" cy="2708998"/>
          </a:xfrm>
          <a:custGeom>
            <a:avLst/>
            <a:gdLst/>
            <a:ahLst/>
            <a:cxnLst/>
            <a:rect r="r" b="b" t="t" l="l"/>
            <a:pathLst>
              <a:path h="2708998" w="2465188">
                <a:moveTo>
                  <a:pt x="0" y="0"/>
                </a:moveTo>
                <a:lnTo>
                  <a:pt x="2465188" y="0"/>
                </a:lnTo>
                <a:lnTo>
                  <a:pt x="2465188" y="2708998"/>
                </a:lnTo>
                <a:lnTo>
                  <a:pt x="0" y="2708998"/>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28" id="28"/>
          <p:cNvSpPr/>
          <p:nvPr/>
        </p:nvSpPr>
        <p:spPr>
          <a:xfrm flipH="false" flipV="false" rot="0">
            <a:off x="11379490" y="7741805"/>
            <a:ext cx="2292423" cy="2255171"/>
          </a:xfrm>
          <a:custGeom>
            <a:avLst/>
            <a:gdLst/>
            <a:ahLst/>
            <a:cxnLst/>
            <a:rect r="r" b="b" t="t" l="l"/>
            <a:pathLst>
              <a:path h="2255171" w="2292423">
                <a:moveTo>
                  <a:pt x="0" y="0"/>
                </a:moveTo>
                <a:lnTo>
                  <a:pt x="2292423" y="0"/>
                </a:lnTo>
                <a:lnTo>
                  <a:pt x="2292423" y="2255171"/>
                </a:lnTo>
                <a:lnTo>
                  <a:pt x="0" y="2255171"/>
                </a:lnTo>
                <a:lnTo>
                  <a:pt x="0" y="0"/>
                </a:lnTo>
                <a:close/>
              </a:path>
            </a:pathLst>
          </a:custGeom>
          <a:blipFill>
            <a:blip r:embed="rId12">
              <a:extLst>
                <a:ext uri="{96DAC541-7B7A-43D3-8B79-37D633B846F1}">
                  <asvg:svgBlip xmlns:asvg="http://schemas.microsoft.com/office/drawing/2016/SVG/main" r:embed="rId13"/>
                </a:ext>
              </a:extLst>
            </a:blip>
            <a:stretch>
              <a:fillRect l="0" t="0" r="0" b="0"/>
            </a:stretch>
          </a:blipFill>
        </p:spPr>
      </p:sp>
      <p:sp>
        <p:nvSpPr>
          <p:cNvPr name="Freeform 29" id="29"/>
          <p:cNvSpPr/>
          <p:nvPr/>
        </p:nvSpPr>
        <p:spPr>
          <a:xfrm flipH="false" flipV="false" rot="0">
            <a:off x="1148487" y="8715060"/>
            <a:ext cx="4380189" cy="1354499"/>
          </a:xfrm>
          <a:custGeom>
            <a:avLst/>
            <a:gdLst/>
            <a:ahLst/>
            <a:cxnLst/>
            <a:rect r="r" b="b" t="t" l="l"/>
            <a:pathLst>
              <a:path h="1354499" w="4380189">
                <a:moveTo>
                  <a:pt x="0" y="0"/>
                </a:moveTo>
                <a:lnTo>
                  <a:pt x="4380189" y="0"/>
                </a:lnTo>
                <a:lnTo>
                  <a:pt x="4380189" y="1354499"/>
                </a:lnTo>
                <a:lnTo>
                  <a:pt x="0" y="1354499"/>
                </a:lnTo>
                <a:lnTo>
                  <a:pt x="0" y="0"/>
                </a:lnTo>
                <a:close/>
              </a:path>
            </a:pathLst>
          </a:custGeom>
          <a:blipFill>
            <a:blip r:embed="rId14"/>
            <a:stretch>
              <a:fillRect l="0" t="0" r="0" b="0"/>
            </a:stretch>
          </a:blipFill>
        </p:spPr>
      </p:sp>
      <p:sp>
        <p:nvSpPr>
          <p:cNvPr name="Freeform 30" id="30"/>
          <p:cNvSpPr/>
          <p:nvPr/>
        </p:nvSpPr>
        <p:spPr>
          <a:xfrm flipH="false" flipV="false" rot="0">
            <a:off x="5543195" y="8719642"/>
            <a:ext cx="1277334" cy="1277334"/>
          </a:xfrm>
          <a:custGeom>
            <a:avLst/>
            <a:gdLst/>
            <a:ahLst/>
            <a:cxnLst/>
            <a:rect r="r" b="b" t="t" l="l"/>
            <a:pathLst>
              <a:path h="1277334" w="1277334">
                <a:moveTo>
                  <a:pt x="0" y="0"/>
                </a:moveTo>
                <a:lnTo>
                  <a:pt x="1277335" y="0"/>
                </a:lnTo>
                <a:lnTo>
                  <a:pt x="1277335" y="1277334"/>
                </a:lnTo>
                <a:lnTo>
                  <a:pt x="0" y="1277334"/>
                </a:lnTo>
                <a:lnTo>
                  <a:pt x="0" y="0"/>
                </a:lnTo>
                <a:close/>
              </a:path>
            </a:pathLst>
          </a:custGeom>
          <a:blipFill>
            <a:blip r:embed="rId15"/>
            <a:stretch>
              <a:fillRect l="0" t="0" r="0" b="0"/>
            </a:stretch>
          </a:blipFill>
        </p:spPr>
      </p:sp>
      <p:sp>
        <p:nvSpPr>
          <p:cNvPr name="TextBox 31" id="31"/>
          <p:cNvSpPr txBox="true"/>
          <p:nvPr/>
        </p:nvSpPr>
        <p:spPr>
          <a:xfrm rot="0">
            <a:off x="2135530" y="2071835"/>
            <a:ext cx="7881429" cy="3404687"/>
          </a:xfrm>
          <a:prstGeom prst="rect">
            <a:avLst/>
          </a:prstGeom>
        </p:spPr>
        <p:txBody>
          <a:bodyPr anchor="t" rtlCol="false" tIns="0" lIns="0" bIns="0" rIns="0">
            <a:spAutoFit/>
          </a:bodyPr>
          <a:lstStyle/>
          <a:p>
            <a:pPr algn="l">
              <a:lnSpc>
                <a:spcPts val="8800"/>
              </a:lnSpc>
            </a:pPr>
            <a:r>
              <a:rPr lang="en-US" sz="8800">
                <a:solidFill>
                  <a:srgbClr val="000000"/>
                </a:solidFill>
                <a:latin typeface="HK Grotesk Bold"/>
                <a:ea typeface="HK Grotesk Bold"/>
                <a:cs typeface="HK Grotesk Bold"/>
                <a:sym typeface="HK Grotesk Bold"/>
              </a:rPr>
              <a:t>Civic duties and responsibilities</a:t>
            </a:r>
          </a:p>
        </p:txBody>
      </p:sp>
      <p:sp>
        <p:nvSpPr>
          <p:cNvPr name="TextBox 32" id="32"/>
          <p:cNvSpPr txBox="true"/>
          <p:nvPr/>
        </p:nvSpPr>
        <p:spPr>
          <a:xfrm rot="0">
            <a:off x="2135530" y="6594683"/>
            <a:ext cx="3407665" cy="427816"/>
          </a:xfrm>
          <a:prstGeom prst="rect">
            <a:avLst/>
          </a:prstGeom>
        </p:spPr>
        <p:txBody>
          <a:bodyPr anchor="t" rtlCol="false" tIns="0" lIns="0" bIns="0" rIns="0">
            <a:spAutoFit/>
          </a:bodyPr>
          <a:lstStyle/>
          <a:p>
            <a:pPr algn="l">
              <a:lnSpc>
                <a:spcPts val="3321"/>
              </a:lnSpc>
            </a:pPr>
            <a:r>
              <a:rPr lang="en-US" sz="2700">
                <a:solidFill>
                  <a:srgbClr val="448696"/>
                </a:solidFill>
                <a:latin typeface="Inter"/>
                <a:ea typeface="Inter"/>
                <a:cs typeface="Inter"/>
                <a:sym typeface="Inter"/>
              </a:rPr>
              <a:t>Laura Ahonen 2024</a:t>
            </a:r>
          </a:p>
        </p:txBody>
      </p:sp>
      <p:sp>
        <p:nvSpPr>
          <p:cNvPr name="TextBox 33" id="33"/>
          <p:cNvSpPr txBox="true"/>
          <p:nvPr/>
        </p:nvSpPr>
        <p:spPr>
          <a:xfrm rot="0">
            <a:off x="2135530" y="5974906"/>
            <a:ext cx="8166872" cy="427816"/>
          </a:xfrm>
          <a:prstGeom prst="rect">
            <a:avLst/>
          </a:prstGeom>
        </p:spPr>
        <p:txBody>
          <a:bodyPr anchor="t" rtlCol="false" tIns="0" lIns="0" bIns="0" rIns="0">
            <a:spAutoFit/>
          </a:bodyPr>
          <a:lstStyle/>
          <a:p>
            <a:pPr algn="l">
              <a:lnSpc>
                <a:spcPts val="3321"/>
              </a:lnSpc>
            </a:pPr>
            <a:r>
              <a:rPr lang="en-US" sz="2700">
                <a:solidFill>
                  <a:srgbClr val="448696"/>
                </a:solidFill>
                <a:latin typeface="Inter"/>
                <a:ea typeface="Inter"/>
                <a:cs typeface="Inter"/>
                <a:sym typeface="Inter"/>
              </a:rPr>
              <a:t>Operating as a member of Society and a Citizen</a:t>
            </a:r>
          </a:p>
        </p:txBody>
      </p:sp>
      <p:sp>
        <p:nvSpPr>
          <p:cNvPr name="TextBox 34" id="34"/>
          <p:cNvSpPr txBox="true"/>
          <p:nvPr/>
        </p:nvSpPr>
        <p:spPr>
          <a:xfrm rot="0">
            <a:off x="2156745" y="7287908"/>
            <a:ext cx="1963624" cy="323163"/>
          </a:xfrm>
          <a:prstGeom prst="rect">
            <a:avLst/>
          </a:prstGeom>
        </p:spPr>
        <p:txBody>
          <a:bodyPr anchor="t" rtlCol="false" tIns="0" lIns="0" bIns="0" rIns="0">
            <a:spAutoFit/>
          </a:bodyPr>
          <a:lstStyle/>
          <a:p>
            <a:pPr algn="ctr">
              <a:lnSpc>
                <a:spcPts val="2659"/>
              </a:lnSpc>
              <a:spcBef>
                <a:spcPct val="0"/>
              </a:spcBef>
            </a:pPr>
            <a:r>
              <a:rPr lang="en-US" sz="1899">
                <a:solidFill>
                  <a:srgbClr val="000000"/>
                </a:solidFill>
                <a:latin typeface="HK Grotesk"/>
                <a:ea typeface="HK Grotesk"/>
                <a:cs typeface="HK Grotesk"/>
                <a:sym typeface="HK Grotesk"/>
              </a:rPr>
              <a:t>CC-BY-NC-SA 4.0</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FDFCF5"/>
        </a:solidFill>
      </p:bgPr>
    </p:bg>
    <p:spTree>
      <p:nvGrpSpPr>
        <p:cNvPr id="1" name=""/>
        <p:cNvGrpSpPr/>
        <p:nvPr/>
      </p:nvGrpSpPr>
      <p:grpSpPr>
        <a:xfrm>
          <a:off x="0" y="0"/>
          <a:ext cx="0" cy="0"/>
          <a:chOff x="0" y="0"/>
          <a:chExt cx="0" cy="0"/>
        </a:xfrm>
      </p:grpSpPr>
      <p:grpSp>
        <p:nvGrpSpPr>
          <p:cNvPr name="Group 2" id="2"/>
          <p:cNvGrpSpPr/>
          <p:nvPr/>
        </p:nvGrpSpPr>
        <p:grpSpPr>
          <a:xfrm rot="0">
            <a:off x="14897887" y="3432015"/>
            <a:ext cx="3130418" cy="3422971"/>
            <a:chOff x="0" y="0"/>
            <a:chExt cx="824472" cy="901523"/>
          </a:xfrm>
        </p:grpSpPr>
        <p:sp>
          <p:nvSpPr>
            <p:cNvPr name="Freeform 3" id="3"/>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FED774"/>
            </a:solidFill>
            <a:ln cap="sq">
              <a:noFill/>
              <a:prstDash val="solid"/>
              <a:miter/>
            </a:ln>
          </p:spPr>
        </p:sp>
        <p:sp>
          <p:nvSpPr>
            <p:cNvPr name="TextBox 4" id="4"/>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14897887" y="7036073"/>
            <a:ext cx="3130418" cy="3422971"/>
            <a:chOff x="0" y="0"/>
            <a:chExt cx="824472" cy="901523"/>
          </a:xfrm>
        </p:grpSpPr>
        <p:sp>
          <p:nvSpPr>
            <p:cNvPr name="Freeform 6" id="6"/>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FDAC84"/>
            </a:solidFill>
            <a:ln cap="sq">
              <a:noFill/>
              <a:prstDash val="solid"/>
              <a:miter/>
            </a:ln>
          </p:spPr>
        </p:sp>
        <p:sp>
          <p:nvSpPr>
            <p:cNvPr name="TextBox 7" id="7"/>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14897887" y="-172044"/>
            <a:ext cx="3130418" cy="3422971"/>
            <a:chOff x="0" y="0"/>
            <a:chExt cx="824472" cy="901523"/>
          </a:xfrm>
        </p:grpSpPr>
        <p:sp>
          <p:nvSpPr>
            <p:cNvPr name="Freeform 9" id="9"/>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88B9C5"/>
            </a:solidFill>
            <a:ln cap="sq">
              <a:noFill/>
              <a:prstDash val="solid"/>
              <a:miter/>
            </a:ln>
          </p:spPr>
        </p:sp>
        <p:sp>
          <p:nvSpPr>
            <p:cNvPr name="TextBox 10" id="10"/>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sp>
        <p:nvSpPr>
          <p:cNvPr name="Freeform 11" id="11"/>
          <p:cNvSpPr/>
          <p:nvPr/>
        </p:nvSpPr>
        <p:spPr>
          <a:xfrm flipH="false" flipV="false" rot="0">
            <a:off x="486728" y="367665"/>
            <a:ext cx="1028700" cy="1028700"/>
          </a:xfrm>
          <a:custGeom>
            <a:avLst/>
            <a:gdLst/>
            <a:ahLst/>
            <a:cxnLst/>
            <a:rect r="r" b="b" t="t" l="l"/>
            <a:pathLst>
              <a:path h="1028700" w="1028700">
                <a:moveTo>
                  <a:pt x="0" y="0"/>
                </a:moveTo>
                <a:lnTo>
                  <a:pt x="1028700" y="0"/>
                </a:lnTo>
                <a:lnTo>
                  <a:pt x="1028700" y="1028700"/>
                </a:lnTo>
                <a:lnTo>
                  <a:pt x="0" y="10287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2" id="12"/>
          <p:cNvSpPr/>
          <p:nvPr/>
        </p:nvSpPr>
        <p:spPr>
          <a:xfrm flipH="false" flipV="false" rot="0">
            <a:off x="15333843" y="533892"/>
            <a:ext cx="2278998" cy="2278998"/>
          </a:xfrm>
          <a:custGeom>
            <a:avLst/>
            <a:gdLst/>
            <a:ahLst/>
            <a:cxnLst/>
            <a:rect r="r" b="b" t="t" l="l"/>
            <a:pathLst>
              <a:path h="2278998" w="2278998">
                <a:moveTo>
                  <a:pt x="0" y="0"/>
                </a:moveTo>
                <a:lnTo>
                  <a:pt x="2278998" y="0"/>
                </a:lnTo>
                <a:lnTo>
                  <a:pt x="2278998" y="2278998"/>
                </a:lnTo>
                <a:lnTo>
                  <a:pt x="0" y="2278998"/>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3" id="13"/>
          <p:cNvSpPr/>
          <p:nvPr/>
        </p:nvSpPr>
        <p:spPr>
          <a:xfrm flipH="false" flipV="false" rot="0">
            <a:off x="15252242" y="4021231"/>
            <a:ext cx="2347228" cy="2244537"/>
          </a:xfrm>
          <a:custGeom>
            <a:avLst/>
            <a:gdLst/>
            <a:ahLst/>
            <a:cxnLst/>
            <a:rect r="r" b="b" t="t" l="l"/>
            <a:pathLst>
              <a:path h="2244537" w="2347228">
                <a:moveTo>
                  <a:pt x="0" y="0"/>
                </a:moveTo>
                <a:lnTo>
                  <a:pt x="2347228" y="0"/>
                </a:lnTo>
                <a:lnTo>
                  <a:pt x="2347228" y="2244538"/>
                </a:lnTo>
                <a:lnTo>
                  <a:pt x="0" y="2244538"/>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4" id="14"/>
          <p:cNvSpPr/>
          <p:nvPr/>
        </p:nvSpPr>
        <p:spPr>
          <a:xfrm flipH="false" flipV="false" rot="0">
            <a:off x="15512203" y="7626510"/>
            <a:ext cx="1922279" cy="2196891"/>
          </a:xfrm>
          <a:custGeom>
            <a:avLst/>
            <a:gdLst/>
            <a:ahLst/>
            <a:cxnLst/>
            <a:rect r="r" b="b" t="t" l="l"/>
            <a:pathLst>
              <a:path h="2196891" w="1922279">
                <a:moveTo>
                  <a:pt x="0" y="0"/>
                </a:moveTo>
                <a:lnTo>
                  <a:pt x="1922279" y="0"/>
                </a:lnTo>
                <a:lnTo>
                  <a:pt x="1922279" y="2196891"/>
                </a:lnTo>
                <a:lnTo>
                  <a:pt x="0" y="2196891"/>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15" id="15"/>
          <p:cNvSpPr txBox="true"/>
          <p:nvPr/>
        </p:nvSpPr>
        <p:spPr>
          <a:xfrm rot="0">
            <a:off x="1750203" y="4195939"/>
            <a:ext cx="12409314" cy="2285533"/>
          </a:xfrm>
          <a:prstGeom prst="rect">
            <a:avLst/>
          </a:prstGeom>
        </p:spPr>
        <p:txBody>
          <a:bodyPr anchor="t" rtlCol="false" tIns="0" lIns="0" bIns="0" rIns="0">
            <a:spAutoFit/>
          </a:bodyPr>
          <a:lstStyle/>
          <a:p>
            <a:pPr algn="l" marL="539749" indent="-269875" lvl="1">
              <a:lnSpc>
                <a:spcPts val="3074"/>
              </a:lnSpc>
              <a:buFont typeface="Arial"/>
              <a:buChar char="•"/>
            </a:pPr>
            <a:r>
              <a:rPr lang="en-US" sz="2499">
                <a:solidFill>
                  <a:srgbClr val="000000"/>
                </a:solidFill>
                <a:latin typeface="Inter"/>
                <a:ea typeface="Inter"/>
                <a:cs typeface="Inter"/>
                <a:sym typeface="Inter"/>
              </a:rPr>
              <a:t>Nature and its biodiversity, the environment and the national heritage are the responsibility of everyone.</a:t>
            </a:r>
          </a:p>
          <a:p>
            <a:pPr algn="l">
              <a:lnSpc>
                <a:spcPts val="3074"/>
              </a:lnSpc>
            </a:pPr>
          </a:p>
          <a:p>
            <a:pPr algn="l" marL="539749" indent="-269875" lvl="1">
              <a:lnSpc>
                <a:spcPts val="3074"/>
              </a:lnSpc>
              <a:buFont typeface="Arial"/>
              <a:buChar char="•"/>
            </a:pPr>
            <a:r>
              <a:rPr lang="en-US" sz="2499">
                <a:solidFill>
                  <a:srgbClr val="000000"/>
                </a:solidFill>
                <a:latin typeface="Inter"/>
                <a:ea typeface="Inter"/>
                <a:cs typeface="Inter"/>
                <a:sym typeface="Inter"/>
              </a:rPr>
              <a:t>The public authorities shall endeavour to guarantee for everyone the right to a healthy environment and for everyone the possibility to influence the decisions that concern their own living environment.</a:t>
            </a:r>
          </a:p>
        </p:txBody>
      </p:sp>
      <p:sp>
        <p:nvSpPr>
          <p:cNvPr name="TextBox 16" id="16"/>
          <p:cNvSpPr txBox="true"/>
          <p:nvPr/>
        </p:nvSpPr>
        <p:spPr>
          <a:xfrm rot="0">
            <a:off x="1750203" y="3433910"/>
            <a:ext cx="12087841" cy="455588"/>
          </a:xfrm>
          <a:prstGeom prst="rect">
            <a:avLst/>
          </a:prstGeom>
        </p:spPr>
        <p:txBody>
          <a:bodyPr anchor="t" rtlCol="false" tIns="0" lIns="0" bIns="0" rIns="0">
            <a:spAutoFit/>
          </a:bodyPr>
          <a:lstStyle/>
          <a:p>
            <a:pPr algn="l">
              <a:lnSpc>
                <a:spcPts val="3566"/>
              </a:lnSpc>
            </a:pPr>
            <a:r>
              <a:rPr lang="en-US" sz="2899">
                <a:solidFill>
                  <a:srgbClr val="448696"/>
                </a:solidFill>
                <a:latin typeface="Inter"/>
                <a:ea typeface="Inter"/>
                <a:cs typeface="Inter"/>
                <a:sym typeface="Inter"/>
              </a:rPr>
              <a:t>The Finnish Constitution Act (731/1999)</a:t>
            </a:r>
          </a:p>
        </p:txBody>
      </p:sp>
      <p:sp>
        <p:nvSpPr>
          <p:cNvPr name="TextBox 17" id="17"/>
          <p:cNvSpPr txBox="true"/>
          <p:nvPr/>
        </p:nvSpPr>
        <p:spPr>
          <a:xfrm rot="0">
            <a:off x="1750203" y="982078"/>
            <a:ext cx="12409314" cy="2268849"/>
          </a:xfrm>
          <a:prstGeom prst="rect">
            <a:avLst/>
          </a:prstGeom>
        </p:spPr>
        <p:txBody>
          <a:bodyPr anchor="t" rtlCol="false" tIns="0" lIns="0" bIns="0" rIns="0">
            <a:spAutoFit/>
          </a:bodyPr>
          <a:lstStyle/>
          <a:p>
            <a:pPr algn="l">
              <a:lnSpc>
                <a:spcPts val="8700"/>
              </a:lnSpc>
            </a:pPr>
            <a:r>
              <a:rPr lang="en-US" sz="8700">
                <a:solidFill>
                  <a:srgbClr val="000000"/>
                </a:solidFill>
                <a:latin typeface="HK Grotesk Bold"/>
                <a:ea typeface="HK Grotesk Bold"/>
                <a:cs typeface="HK Grotesk Bold"/>
                <a:sym typeface="HK Grotesk Bold"/>
              </a:rPr>
              <a:t>Responsibility to take care of the Environment</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88B9C5"/>
        </a:solidFill>
      </p:bgPr>
    </p:bg>
    <p:spTree>
      <p:nvGrpSpPr>
        <p:cNvPr id="1" name=""/>
        <p:cNvGrpSpPr/>
        <p:nvPr/>
      </p:nvGrpSpPr>
      <p:grpSpPr>
        <a:xfrm>
          <a:off x="0" y="0"/>
          <a:ext cx="0" cy="0"/>
          <a:chOff x="0" y="0"/>
          <a:chExt cx="0" cy="0"/>
        </a:xfrm>
      </p:grpSpPr>
      <p:grpSp>
        <p:nvGrpSpPr>
          <p:cNvPr name="Group 2" id="2"/>
          <p:cNvGrpSpPr/>
          <p:nvPr/>
        </p:nvGrpSpPr>
        <p:grpSpPr>
          <a:xfrm rot="0">
            <a:off x="2056830" y="3468355"/>
            <a:ext cx="6196232" cy="1056377"/>
            <a:chOff x="0" y="0"/>
            <a:chExt cx="1888948" cy="322041"/>
          </a:xfrm>
        </p:grpSpPr>
        <p:sp>
          <p:nvSpPr>
            <p:cNvPr name="Freeform 3" id="3"/>
            <p:cNvSpPr/>
            <p:nvPr/>
          </p:nvSpPr>
          <p:spPr>
            <a:xfrm flipH="false" flipV="false" rot="0">
              <a:off x="0" y="0"/>
              <a:ext cx="1888948" cy="322041"/>
            </a:xfrm>
            <a:custGeom>
              <a:avLst/>
              <a:gdLst/>
              <a:ahLst/>
              <a:cxnLst/>
              <a:rect r="r" b="b" t="t" l="l"/>
              <a:pathLst>
                <a:path h="322041" w="1888948">
                  <a:moveTo>
                    <a:pt x="18742" y="0"/>
                  </a:moveTo>
                  <a:lnTo>
                    <a:pt x="1870206" y="0"/>
                  </a:lnTo>
                  <a:cubicBezTo>
                    <a:pt x="1880557" y="0"/>
                    <a:pt x="1888948" y="8391"/>
                    <a:pt x="1888948" y="18742"/>
                  </a:cubicBezTo>
                  <a:lnTo>
                    <a:pt x="1888948" y="303299"/>
                  </a:lnTo>
                  <a:cubicBezTo>
                    <a:pt x="1888948" y="308270"/>
                    <a:pt x="1886974" y="313037"/>
                    <a:pt x="1883459" y="316552"/>
                  </a:cubicBezTo>
                  <a:cubicBezTo>
                    <a:pt x="1879944" y="320067"/>
                    <a:pt x="1875177" y="322041"/>
                    <a:pt x="1870206" y="322041"/>
                  </a:cubicBezTo>
                  <a:lnTo>
                    <a:pt x="18742" y="322041"/>
                  </a:lnTo>
                  <a:cubicBezTo>
                    <a:pt x="13771" y="322041"/>
                    <a:pt x="9004" y="320067"/>
                    <a:pt x="5489" y="316552"/>
                  </a:cubicBezTo>
                  <a:cubicBezTo>
                    <a:pt x="1975" y="313037"/>
                    <a:pt x="0" y="308270"/>
                    <a:pt x="0" y="303299"/>
                  </a:cubicBezTo>
                  <a:lnTo>
                    <a:pt x="0" y="18742"/>
                  </a:lnTo>
                  <a:cubicBezTo>
                    <a:pt x="0" y="13771"/>
                    <a:pt x="1975" y="9004"/>
                    <a:pt x="5489" y="5489"/>
                  </a:cubicBezTo>
                  <a:cubicBezTo>
                    <a:pt x="9004" y="1975"/>
                    <a:pt x="13771" y="0"/>
                    <a:pt x="18742" y="0"/>
                  </a:cubicBezTo>
                  <a:close/>
                </a:path>
              </a:pathLst>
            </a:custGeom>
            <a:solidFill>
              <a:srgbClr val="FDF2E9"/>
            </a:solidFill>
            <a:ln cap="sq">
              <a:noFill/>
              <a:prstDash val="solid"/>
              <a:miter/>
            </a:ln>
          </p:spPr>
        </p:sp>
        <p:sp>
          <p:nvSpPr>
            <p:cNvPr name="TextBox 4" id="4"/>
            <p:cNvSpPr txBox="true"/>
            <p:nvPr/>
          </p:nvSpPr>
          <p:spPr>
            <a:xfrm>
              <a:off x="0" y="-38100"/>
              <a:ext cx="1888948" cy="360141"/>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0">
            <a:off x="2056830" y="4877157"/>
            <a:ext cx="6196232" cy="1056377"/>
            <a:chOff x="0" y="0"/>
            <a:chExt cx="1888948" cy="322041"/>
          </a:xfrm>
        </p:grpSpPr>
        <p:sp>
          <p:nvSpPr>
            <p:cNvPr name="Freeform 6" id="6"/>
            <p:cNvSpPr/>
            <p:nvPr/>
          </p:nvSpPr>
          <p:spPr>
            <a:xfrm flipH="false" flipV="false" rot="0">
              <a:off x="0" y="0"/>
              <a:ext cx="1888948" cy="322041"/>
            </a:xfrm>
            <a:custGeom>
              <a:avLst/>
              <a:gdLst/>
              <a:ahLst/>
              <a:cxnLst/>
              <a:rect r="r" b="b" t="t" l="l"/>
              <a:pathLst>
                <a:path h="322041" w="1888948">
                  <a:moveTo>
                    <a:pt x="18742" y="0"/>
                  </a:moveTo>
                  <a:lnTo>
                    <a:pt x="1870206" y="0"/>
                  </a:lnTo>
                  <a:cubicBezTo>
                    <a:pt x="1880557" y="0"/>
                    <a:pt x="1888948" y="8391"/>
                    <a:pt x="1888948" y="18742"/>
                  </a:cubicBezTo>
                  <a:lnTo>
                    <a:pt x="1888948" y="303299"/>
                  </a:lnTo>
                  <a:cubicBezTo>
                    <a:pt x="1888948" y="308270"/>
                    <a:pt x="1886974" y="313037"/>
                    <a:pt x="1883459" y="316552"/>
                  </a:cubicBezTo>
                  <a:cubicBezTo>
                    <a:pt x="1879944" y="320067"/>
                    <a:pt x="1875177" y="322041"/>
                    <a:pt x="1870206" y="322041"/>
                  </a:cubicBezTo>
                  <a:lnTo>
                    <a:pt x="18742" y="322041"/>
                  </a:lnTo>
                  <a:cubicBezTo>
                    <a:pt x="13771" y="322041"/>
                    <a:pt x="9004" y="320067"/>
                    <a:pt x="5489" y="316552"/>
                  </a:cubicBezTo>
                  <a:cubicBezTo>
                    <a:pt x="1975" y="313037"/>
                    <a:pt x="0" y="308270"/>
                    <a:pt x="0" y="303299"/>
                  </a:cubicBezTo>
                  <a:lnTo>
                    <a:pt x="0" y="18742"/>
                  </a:lnTo>
                  <a:cubicBezTo>
                    <a:pt x="0" y="13771"/>
                    <a:pt x="1975" y="9004"/>
                    <a:pt x="5489" y="5489"/>
                  </a:cubicBezTo>
                  <a:cubicBezTo>
                    <a:pt x="9004" y="1975"/>
                    <a:pt x="13771" y="0"/>
                    <a:pt x="18742" y="0"/>
                  </a:cubicBezTo>
                  <a:close/>
                </a:path>
              </a:pathLst>
            </a:custGeom>
            <a:solidFill>
              <a:srgbClr val="FDF2E9"/>
            </a:solidFill>
            <a:ln cap="sq">
              <a:noFill/>
              <a:prstDash val="solid"/>
              <a:miter/>
            </a:ln>
          </p:spPr>
        </p:sp>
        <p:sp>
          <p:nvSpPr>
            <p:cNvPr name="TextBox 7" id="7"/>
            <p:cNvSpPr txBox="true"/>
            <p:nvPr/>
          </p:nvSpPr>
          <p:spPr>
            <a:xfrm>
              <a:off x="0" y="-38100"/>
              <a:ext cx="1888948" cy="360141"/>
            </a:xfrm>
            <a:prstGeom prst="rect">
              <a:avLst/>
            </a:prstGeom>
          </p:spPr>
          <p:txBody>
            <a:bodyPr anchor="ctr" rtlCol="false" tIns="50800" lIns="50800" bIns="50800" rIns="50800"/>
            <a:lstStyle/>
            <a:p>
              <a:pPr algn="ctr">
                <a:lnSpc>
                  <a:spcPts val="2659"/>
                </a:lnSpc>
              </a:pPr>
            </a:p>
          </p:txBody>
        </p:sp>
      </p:grpSp>
      <p:grpSp>
        <p:nvGrpSpPr>
          <p:cNvPr name="Group 8" id="8"/>
          <p:cNvGrpSpPr/>
          <p:nvPr/>
        </p:nvGrpSpPr>
        <p:grpSpPr>
          <a:xfrm rot="0">
            <a:off x="2056830" y="6285958"/>
            <a:ext cx="6196232" cy="1056377"/>
            <a:chOff x="0" y="0"/>
            <a:chExt cx="1888948" cy="322041"/>
          </a:xfrm>
        </p:grpSpPr>
        <p:sp>
          <p:nvSpPr>
            <p:cNvPr name="Freeform 9" id="9"/>
            <p:cNvSpPr/>
            <p:nvPr/>
          </p:nvSpPr>
          <p:spPr>
            <a:xfrm flipH="false" flipV="false" rot="0">
              <a:off x="0" y="0"/>
              <a:ext cx="1888948" cy="322041"/>
            </a:xfrm>
            <a:custGeom>
              <a:avLst/>
              <a:gdLst/>
              <a:ahLst/>
              <a:cxnLst/>
              <a:rect r="r" b="b" t="t" l="l"/>
              <a:pathLst>
                <a:path h="322041" w="1888948">
                  <a:moveTo>
                    <a:pt x="18742" y="0"/>
                  </a:moveTo>
                  <a:lnTo>
                    <a:pt x="1870206" y="0"/>
                  </a:lnTo>
                  <a:cubicBezTo>
                    <a:pt x="1880557" y="0"/>
                    <a:pt x="1888948" y="8391"/>
                    <a:pt x="1888948" y="18742"/>
                  </a:cubicBezTo>
                  <a:lnTo>
                    <a:pt x="1888948" y="303299"/>
                  </a:lnTo>
                  <a:cubicBezTo>
                    <a:pt x="1888948" y="308270"/>
                    <a:pt x="1886974" y="313037"/>
                    <a:pt x="1883459" y="316552"/>
                  </a:cubicBezTo>
                  <a:cubicBezTo>
                    <a:pt x="1879944" y="320067"/>
                    <a:pt x="1875177" y="322041"/>
                    <a:pt x="1870206" y="322041"/>
                  </a:cubicBezTo>
                  <a:lnTo>
                    <a:pt x="18742" y="322041"/>
                  </a:lnTo>
                  <a:cubicBezTo>
                    <a:pt x="13771" y="322041"/>
                    <a:pt x="9004" y="320067"/>
                    <a:pt x="5489" y="316552"/>
                  </a:cubicBezTo>
                  <a:cubicBezTo>
                    <a:pt x="1975" y="313037"/>
                    <a:pt x="0" y="308270"/>
                    <a:pt x="0" y="303299"/>
                  </a:cubicBezTo>
                  <a:lnTo>
                    <a:pt x="0" y="18742"/>
                  </a:lnTo>
                  <a:cubicBezTo>
                    <a:pt x="0" y="13771"/>
                    <a:pt x="1975" y="9004"/>
                    <a:pt x="5489" y="5489"/>
                  </a:cubicBezTo>
                  <a:cubicBezTo>
                    <a:pt x="9004" y="1975"/>
                    <a:pt x="13771" y="0"/>
                    <a:pt x="18742" y="0"/>
                  </a:cubicBezTo>
                  <a:close/>
                </a:path>
              </a:pathLst>
            </a:custGeom>
            <a:solidFill>
              <a:srgbClr val="FDF2E9"/>
            </a:solidFill>
            <a:ln cap="sq">
              <a:noFill/>
              <a:prstDash val="solid"/>
              <a:miter/>
            </a:ln>
          </p:spPr>
        </p:sp>
        <p:sp>
          <p:nvSpPr>
            <p:cNvPr name="TextBox 10" id="10"/>
            <p:cNvSpPr txBox="true"/>
            <p:nvPr/>
          </p:nvSpPr>
          <p:spPr>
            <a:xfrm>
              <a:off x="0" y="-38100"/>
              <a:ext cx="1888948" cy="360141"/>
            </a:xfrm>
            <a:prstGeom prst="rect">
              <a:avLst/>
            </a:prstGeom>
          </p:spPr>
          <p:txBody>
            <a:bodyPr anchor="ctr" rtlCol="false" tIns="50800" lIns="50800" bIns="50800" rIns="50800"/>
            <a:lstStyle/>
            <a:p>
              <a:pPr algn="ctr">
                <a:lnSpc>
                  <a:spcPts val="2659"/>
                </a:lnSpc>
              </a:pPr>
            </a:p>
          </p:txBody>
        </p:sp>
      </p:grpSp>
      <p:grpSp>
        <p:nvGrpSpPr>
          <p:cNvPr name="Group 11" id="11"/>
          <p:cNvGrpSpPr/>
          <p:nvPr/>
        </p:nvGrpSpPr>
        <p:grpSpPr>
          <a:xfrm rot="0">
            <a:off x="9333477" y="3468355"/>
            <a:ext cx="6774883" cy="1056377"/>
            <a:chOff x="0" y="0"/>
            <a:chExt cx="2065353" cy="322041"/>
          </a:xfrm>
        </p:grpSpPr>
        <p:sp>
          <p:nvSpPr>
            <p:cNvPr name="Freeform 12" id="12"/>
            <p:cNvSpPr/>
            <p:nvPr/>
          </p:nvSpPr>
          <p:spPr>
            <a:xfrm flipH="false" flipV="false" rot="0">
              <a:off x="0" y="0"/>
              <a:ext cx="2065353" cy="322041"/>
            </a:xfrm>
            <a:custGeom>
              <a:avLst/>
              <a:gdLst/>
              <a:ahLst/>
              <a:cxnLst/>
              <a:rect r="r" b="b" t="t" l="l"/>
              <a:pathLst>
                <a:path h="322041" w="2065353">
                  <a:moveTo>
                    <a:pt x="17141" y="0"/>
                  </a:moveTo>
                  <a:lnTo>
                    <a:pt x="2048212" y="0"/>
                  </a:lnTo>
                  <a:cubicBezTo>
                    <a:pt x="2052758" y="0"/>
                    <a:pt x="2057117" y="1806"/>
                    <a:pt x="2060332" y="5021"/>
                  </a:cubicBezTo>
                  <a:cubicBezTo>
                    <a:pt x="2063547" y="8235"/>
                    <a:pt x="2065353" y="12595"/>
                    <a:pt x="2065353" y="17141"/>
                  </a:cubicBezTo>
                  <a:lnTo>
                    <a:pt x="2065353" y="304900"/>
                  </a:lnTo>
                  <a:cubicBezTo>
                    <a:pt x="2065353" y="314367"/>
                    <a:pt x="2057678" y="322041"/>
                    <a:pt x="2048212" y="322041"/>
                  </a:cubicBezTo>
                  <a:lnTo>
                    <a:pt x="17141" y="322041"/>
                  </a:lnTo>
                  <a:cubicBezTo>
                    <a:pt x="7674" y="322041"/>
                    <a:pt x="0" y="314367"/>
                    <a:pt x="0" y="304900"/>
                  </a:cubicBezTo>
                  <a:lnTo>
                    <a:pt x="0" y="17141"/>
                  </a:lnTo>
                  <a:cubicBezTo>
                    <a:pt x="0" y="7674"/>
                    <a:pt x="7674" y="0"/>
                    <a:pt x="17141" y="0"/>
                  </a:cubicBezTo>
                  <a:close/>
                </a:path>
              </a:pathLst>
            </a:custGeom>
            <a:solidFill>
              <a:srgbClr val="FDF2E9"/>
            </a:solidFill>
            <a:ln cap="sq">
              <a:noFill/>
              <a:prstDash val="solid"/>
              <a:miter/>
            </a:ln>
          </p:spPr>
        </p:sp>
        <p:sp>
          <p:nvSpPr>
            <p:cNvPr name="TextBox 13" id="13"/>
            <p:cNvSpPr txBox="true"/>
            <p:nvPr/>
          </p:nvSpPr>
          <p:spPr>
            <a:xfrm>
              <a:off x="0" y="-38100"/>
              <a:ext cx="2065353" cy="360141"/>
            </a:xfrm>
            <a:prstGeom prst="rect">
              <a:avLst/>
            </a:prstGeom>
          </p:spPr>
          <p:txBody>
            <a:bodyPr anchor="ctr" rtlCol="false" tIns="50800" lIns="50800" bIns="50800" rIns="50800"/>
            <a:lstStyle/>
            <a:p>
              <a:pPr algn="ctr">
                <a:lnSpc>
                  <a:spcPts val="2659"/>
                </a:lnSpc>
              </a:pPr>
            </a:p>
          </p:txBody>
        </p:sp>
      </p:grpSp>
      <p:grpSp>
        <p:nvGrpSpPr>
          <p:cNvPr name="Group 14" id="14"/>
          <p:cNvGrpSpPr/>
          <p:nvPr/>
        </p:nvGrpSpPr>
        <p:grpSpPr>
          <a:xfrm rot="0">
            <a:off x="9333477" y="4860476"/>
            <a:ext cx="6774883" cy="1056377"/>
            <a:chOff x="0" y="0"/>
            <a:chExt cx="2065353" cy="322041"/>
          </a:xfrm>
        </p:grpSpPr>
        <p:sp>
          <p:nvSpPr>
            <p:cNvPr name="Freeform 15" id="15"/>
            <p:cNvSpPr/>
            <p:nvPr/>
          </p:nvSpPr>
          <p:spPr>
            <a:xfrm flipH="false" flipV="false" rot="0">
              <a:off x="0" y="0"/>
              <a:ext cx="2065353" cy="322041"/>
            </a:xfrm>
            <a:custGeom>
              <a:avLst/>
              <a:gdLst/>
              <a:ahLst/>
              <a:cxnLst/>
              <a:rect r="r" b="b" t="t" l="l"/>
              <a:pathLst>
                <a:path h="322041" w="2065353">
                  <a:moveTo>
                    <a:pt x="17141" y="0"/>
                  </a:moveTo>
                  <a:lnTo>
                    <a:pt x="2048212" y="0"/>
                  </a:lnTo>
                  <a:cubicBezTo>
                    <a:pt x="2052758" y="0"/>
                    <a:pt x="2057117" y="1806"/>
                    <a:pt x="2060332" y="5021"/>
                  </a:cubicBezTo>
                  <a:cubicBezTo>
                    <a:pt x="2063547" y="8235"/>
                    <a:pt x="2065353" y="12595"/>
                    <a:pt x="2065353" y="17141"/>
                  </a:cubicBezTo>
                  <a:lnTo>
                    <a:pt x="2065353" y="304900"/>
                  </a:lnTo>
                  <a:cubicBezTo>
                    <a:pt x="2065353" y="314367"/>
                    <a:pt x="2057678" y="322041"/>
                    <a:pt x="2048212" y="322041"/>
                  </a:cubicBezTo>
                  <a:lnTo>
                    <a:pt x="17141" y="322041"/>
                  </a:lnTo>
                  <a:cubicBezTo>
                    <a:pt x="7674" y="322041"/>
                    <a:pt x="0" y="314367"/>
                    <a:pt x="0" y="304900"/>
                  </a:cubicBezTo>
                  <a:lnTo>
                    <a:pt x="0" y="17141"/>
                  </a:lnTo>
                  <a:cubicBezTo>
                    <a:pt x="0" y="7674"/>
                    <a:pt x="7674" y="0"/>
                    <a:pt x="17141" y="0"/>
                  </a:cubicBezTo>
                  <a:close/>
                </a:path>
              </a:pathLst>
            </a:custGeom>
            <a:solidFill>
              <a:srgbClr val="FDF2E9"/>
            </a:solidFill>
            <a:ln cap="sq">
              <a:noFill/>
              <a:prstDash val="solid"/>
              <a:miter/>
            </a:ln>
          </p:spPr>
        </p:sp>
        <p:sp>
          <p:nvSpPr>
            <p:cNvPr name="TextBox 16" id="16"/>
            <p:cNvSpPr txBox="true"/>
            <p:nvPr/>
          </p:nvSpPr>
          <p:spPr>
            <a:xfrm>
              <a:off x="0" y="-38100"/>
              <a:ext cx="2065353" cy="360141"/>
            </a:xfrm>
            <a:prstGeom prst="rect">
              <a:avLst/>
            </a:prstGeom>
          </p:spPr>
          <p:txBody>
            <a:bodyPr anchor="ctr" rtlCol="false" tIns="50800" lIns="50800" bIns="50800" rIns="50800"/>
            <a:lstStyle/>
            <a:p>
              <a:pPr algn="ctr">
                <a:lnSpc>
                  <a:spcPts val="2659"/>
                </a:lnSpc>
              </a:pPr>
            </a:p>
          </p:txBody>
        </p:sp>
      </p:grpSp>
      <p:grpSp>
        <p:nvGrpSpPr>
          <p:cNvPr name="Group 17" id="17"/>
          <p:cNvGrpSpPr/>
          <p:nvPr/>
        </p:nvGrpSpPr>
        <p:grpSpPr>
          <a:xfrm rot="0">
            <a:off x="9338046" y="6258282"/>
            <a:ext cx="6774883" cy="1056377"/>
            <a:chOff x="0" y="0"/>
            <a:chExt cx="2065353" cy="322041"/>
          </a:xfrm>
        </p:grpSpPr>
        <p:sp>
          <p:nvSpPr>
            <p:cNvPr name="Freeform 18" id="18"/>
            <p:cNvSpPr/>
            <p:nvPr/>
          </p:nvSpPr>
          <p:spPr>
            <a:xfrm flipH="false" flipV="false" rot="0">
              <a:off x="0" y="0"/>
              <a:ext cx="2065353" cy="322041"/>
            </a:xfrm>
            <a:custGeom>
              <a:avLst/>
              <a:gdLst/>
              <a:ahLst/>
              <a:cxnLst/>
              <a:rect r="r" b="b" t="t" l="l"/>
              <a:pathLst>
                <a:path h="322041" w="2065353">
                  <a:moveTo>
                    <a:pt x="17141" y="0"/>
                  </a:moveTo>
                  <a:lnTo>
                    <a:pt x="2048212" y="0"/>
                  </a:lnTo>
                  <a:cubicBezTo>
                    <a:pt x="2052758" y="0"/>
                    <a:pt x="2057117" y="1806"/>
                    <a:pt x="2060332" y="5021"/>
                  </a:cubicBezTo>
                  <a:cubicBezTo>
                    <a:pt x="2063547" y="8235"/>
                    <a:pt x="2065353" y="12595"/>
                    <a:pt x="2065353" y="17141"/>
                  </a:cubicBezTo>
                  <a:lnTo>
                    <a:pt x="2065353" y="304900"/>
                  </a:lnTo>
                  <a:cubicBezTo>
                    <a:pt x="2065353" y="314367"/>
                    <a:pt x="2057678" y="322041"/>
                    <a:pt x="2048212" y="322041"/>
                  </a:cubicBezTo>
                  <a:lnTo>
                    <a:pt x="17141" y="322041"/>
                  </a:lnTo>
                  <a:cubicBezTo>
                    <a:pt x="7674" y="322041"/>
                    <a:pt x="0" y="314367"/>
                    <a:pt x="0" y="304900"/>
                  </a:cubicBezTo>
                  <a:lnTo>
                    <a:pt x="0" y="17141"/>
                  </a:lnTo>
                  <a:cubicBezTo>
                    <a:pt x="0" y="7674"/>
                    <a:pt x="7674" y="0"/>
                    <a:pt x="17141" y="0"/>
                  </a:cubicBezTo>
                  <a:close/>
                </a:path>
              </a:pathLst>
            </a:custGeom>
            <a:solidFill>
              <a:srgbClr val="FDF2E9"/>
            </a:solidFill>
            <a:ln cap="sq">
              <a:noFill/>
              <a:prstDash val="solid"/>
              <a:miter/>
            </a:ln>
          </p:spPr>
        </p:sp>
        <p:sp>
          <p:nvSpPr>
            <p:cNvPr name="TextBox 19" id="19"/>
            <p:cNvSpPr txBox="true"/>
            <p:nvPr/>
          </p:nvSpPr>
          <p:spPr>
            <a:xfrm>
              <a:off x="0" y="-38100"/>
              <a:ext cx="2065353" cy="360141"/>
            </a:xfrm>
            <a:prstGeom prst="rect">
              <a:avLst/>
            </a:prstGeom>
          </p:spPr>
          <p:txBody>
            <a:bodyPr anchor="ctr" rtlCol="false" tIns="50800" lIns="50800" bIns="50800" rIns="50800"/>
            <a:lstStyle/>
            <a:p>
              <a:pPr algn="ctr">
                <a:lnSpc>
                  <a:spcPts val="2659"/>
                </a:lnSpc>
              </a:pPr>
            </a:p>
          </p:txBody>
        </p:sp>
      </p:grpSp>
      <p:sp>
        <p:nvSpPr>
          <p:cNvPr name="Freeform 20" id="20"/>
          <p:cNvSpPr/>
          <p:nvPr/>
        </p:nvSpPr>
        <p:spPr>
          <a:xfrm flipH="false" flipV="false" rot="6654988">
            <a:off x="14929421" y="8954341"/>
            <a:ext cx="5145312" cy="2315390"/>
          </a:xfrm>
          <a:custGeom>
            <a:avLst/>
            <a:gdLst/>
            <a:ahLst/>
            <a:cxnLst/>
            <a:rect r="r" b="b" t="t" l="l"/>
            <a:pathLst>
              <a:path h="2315390" w="5145312">
                <a:moveTo>
                  <a:pt x="0" y="0"/>
                </a:moveTo>
                <a:lnTo>
                  <a:pt x="5145311" y="0"/>
                </a:lnTo>
                <a:lnTo>
                  <a:pt x="5145311" y="2315390"/>
                </a:lnTo>
                <a:lnTo>
                  <a:pt x="0" y="231539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21" id="21"/>
          <p:cNvSpPr/>
          <p:nvPr/>
        </p:nvSpPr>
        <p:spPr>
          <a:xfrm flipH="false" flipV="false" rot="-2906328">
            <a:off x="-1148784" y="-20412"/>
            <a:ext cx="5145312" cy="2315390"/>
          </a:xfrm>
          <a:custGeom>
            <a:avLst/>
            <a:gdLst/>
            <a:ahLst/>
            <a:cxnLst/>
            <a:rect r="r" b="b" t="t" l="l"/>
            <a:pathLst>
              <a:path h="2315390" w="5145312">
                <a:moveTo>
                  <a:pt x="0" y="0"/>
                </a:moveTo>
                <a:lnTo>
                  <a:pt x="5145312" y="0"/>
                </a:lnTo>
                <a:lnTo>
                  <a:pt x="5145312" y="2315391"/>
                </a:lnTo>
                <a:lnTo>
                  <a:pt x="0" y="231539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22" id="22"/>
          <p:cNvSpPr/>
          <p:nvPr/>
        </p:nvSpPr>
        <p:spPr>
          <a:xfrm flipH="false" flipV="false" rot="0">
            <a:off x="1270679" y="4888153"/>
            <a:ext cx="1028700" cy="1028700"/>
          </a:xfrm>
          <a:custGeom>
            <a:avLst/>
            <a:gdLst/>
            <a:ahLst/>
            <a:cxnLst/>
            <a:rect r="r" b="b" t="t" l="l"/>
            <a:pathLst>
              <a:path h="1028700" w="1028700">
                <a:moveTo>
                  <a:pt x="0" y="0"/>
                </a:moveTo>
                <a:lnTo>
                  <a:pt x="1028700" y="0"/>
                </a:lnTo>
                <a:lnTo>
                  <a:pt x="1028700" y="1028700"/>
                </a:lnTo>
                <a:lnTo>
                  <a:pt x="0" y="10287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23" id="23"/>
          <p:cNvSpPr/>
          <p:nvPr/>
        </p:nvSpPr>
        <p:spPr>
          <a:xfrm flipH="false" flipV="false" rot="0">
            <a:off x="1270679" y="3496032"/>
            <a:ext cx="1028700" cy="1028700"/>
          </a:xfrm>
          <a:custGeom>
            <a:avLst/>
            <a:gdLst/>
            <a:ahLst/>
            <a:cxnLst/>
            <a:rect r="r" b="b" t="t" l="l"/>
            <a:pathLst>
              <a:path h="1028700" w="1028700">
                <a:moveTo>
                  <a:pt x="0" y="0"/>
                </a:moveTo>
                <a:lnTo>
                  <a:pt x="1028700" y="0"/>
                </a:lnTo>
                <a:lnTo>
                  <a:pt x="1028700" y="1028700"/>
                </a:lnTo>
                <a:lnTo>
                  <a:pt x="0" y="102870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24" id="24"/>
          <p:cNvSpPr/>
          <p:nvPr/>
        </p:nvSpPr>
        <p:spPr>
          <a:xfrm flipH="false" flipV="false" rot="0">
            <a:off x="1270679" y="6285958"/>
            <a:ext cx="1028700" cy="1028700"/>
          </a:xfrm>
          <a:custGeom>
            <a:avLst/>
            <a:gdLst/>
            <a:ahLst/>
            <a:cxnLst/>
            <a:rect r="r" b="b" t="t" l="l"/>
            <a:pathLst>
              <a:path h="1028700" w="1028700">
                <a:moveTo>
                  <a:pt x="0" y="0"/>
                </a:moveTo>
                <a:lnTo>
                  <a:pt x="1028700" y="0"/>
                </a:lnTo>
                <a:lnTo>
                  <a:pt x="1028700" y="1028700"/>
                </a:lnTo>
                <a:lnTo>
                  <a:pt x="0" y="1028700"/>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25" id="25"/>
          <p:cNvSpPr/>
          <p:nvPr/>
        </p:nvSpPr>
        <p:spPr>
          <a:xfrm flipH="false" flipV="false" rot="0">
            <a:off x="8472138" y="3496032"/>
            <a:ext cx="1028700" cy="1028700"/>
          </a:xfrm>
          <a:custGeom>
            <a:avLst/>
            <a:gdLst/>
            <a:ahLst/>
            <a:cxnLst/>
            <a:rect r="r" b="b" t="t" l="l"/>
            <a:pathLst>
              <a:path h="1028700" w="1028700">
                <a:moveTo>
                  <a:pt x="0" y="0"/>
                </a:moveTo>
                <a:lnTo>
                  <a:pt x="1028700" y="0"/>
                </a:lnTo>
                <a:lnTo>
                  <a:pt x="1028700" y="1028700"/>
                </a:lnTo>
                <a:lnTo>
                  <a:pt x="0" y="1028700"/>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26" id="26"/>
          <p:cNvSpPr/>
          <p:nvPr/>
        </p:nvSpPr>
        <p:spPr>
          <a:xfrm flipH="false" flipV="false" rot="0">
            <a:off x="8472138" y="4860476"/>
            <a:ext cx="1028700" cy="1028700"/>
          </a:xfrm>
          <a:custGeom>
            <a:avLst/>
            <a:gdLst/>
            <a:ahLst/>
            <a:cxnLst/>
            <a:rect r="r" b="b" t="t" l="l"/>
            <a:pathLst>
              <a:path h="1028700" w="1028700">
                <a:moveTo>
                  <a:pt x="0" y="0"/>
                </a:moveTo>
                <a:lnTo>
                  <a:pt x="1028700" y="0"/>
                </a:lnTo>
                <a:lnTo>
                  <a:pt x="1028700" y="1028700"/>
                </a:lnTo>
                <a:lnTo>
                  <a:pt x="0" y="1028700"/>
                </a:lnTo>
                <a:lnTo>
                  <a:pt x="0" y="0"/>
                </a:lnTo>
                <a:close/>
              </a:path>
            </a:pathLst>
          </a:custGeom>
          <a:blipFill>
            <a:blip r:embed="rId12">
              <a:extLst>
                <a:ext uri="{96DAC541-7B7A-43D3-8B79-37D633B846F1}">
                  <asvg:svgBlip xmlns:asvg="http://schemas.microsoft.com/office/drawing/2016/SVG/main" r:embed="rId13"/>
                </a:ext>
              </a:extLst>
            </a:blip>
            <a:stretch>
              <a:fillRect l="0" t="0" r="0" b="0"/>
            </a:stretch>
          </a:blipFill>
        </p:spPr>
      </p:sp>
      <p:grpSp>
        <p:nvGrpSpPr>
          <p:cNvPr name="Group 27" id="27"/>
          <p:cNvGrpSpPr/>
          <p:nvPr/>
        </p:nvGrpSpPr>
        <p:grpSpPr>
          <a:xfrm rot="0">
            <a:off x="2056830" y="7742385"/>
            <a:ext cx="6196232" cy="1056377"/>
            <a:chOff x="0" y="0"/>
            <a:chExt cx="1888948" cy="322041"/>
          </a:xfrm>
        </p:grpSpPr>
        <p:sp>
          <p:nvSpPr>
            <p:cNvPr name="Freeform 28" id="28"/>
            <p:cNvSpPr/>
            <p:nvPr/>
          </p:nvSpPr>
          <p:spPr>
            <a:xfrm flipH="false" flipV="false" rot="0">
              <a:off x="0" y="0"/>
              <a:ext cx="1888948" cy="322041"/>
            </a:xfrm>
            <a:custGeom>
              <a:avLst/>
              <a:gdLst/>
              <a:ahLst/>
              <a:cxnLst/>
              <a:rect r="r" b="b" t="t" l="l"/>
              <a:pathLst>
                <a:path h="322041" w="1888948">
                  <a:moveTo>
                    <a:pt x="18742" y="0"/>
                  </a:moveTo>
                  <a:lnTo>
                    <a:pt x="1870206" y="0"/>
                  </a:lnTo>
                  <a:cubicBezTo>
                    <a:pt x="1880557" y="0"/>
                    <a:pt x="1888948" y="8391"/>
                    <a:pt x="1888948" y="18742"/>
                  </a:cubicBezTo>
                  <a:lnTo>
                    <a:pt x="1888948" y="303299"/>
                  </a:lnTo>
                  <a:cubicBezTo>
                    <a:pt x="1888948" y="308270"/>
                    <a:pt x="1886974" y="313037"/>
                    <a:pt x="1883459" y="316552"/>
                  </a:cubicBezTo>
                  <a:cubicBezTo>
                    <a:pt x="1879944" y="320067"/>
                    <a:pt x="1875177" y="322041"/>
                    <a:pt x="1870206" y="322041"/>
                  </a:cubicBezTo>
                  <a:lnTo>
                    <a:pt x="18742" y="322041"/>
                  </a:lnTo>
                  <a:cubicBezTo>
                    <a:pt x="13771" y="322041"/>
                    <a:pt x="9004" y="320067"/>
                    <a:pt x="5489" y="316552"/>
                  </a:cubicBezTo>
                  <a:cubicBezTo>
                    <a:pt x="1975" y="313037"/>
                    <a:pt x="0" y="308270"/>
                    <a:pt x="0" y="303299"/>
                  </a:cubicBezTo>
                  <a:lnTo>
                    <a:pt x="0" y="18742"/>
                  </a:lnTo>
                  <a:cubicBezTo>
                    <a:pt x="0" y="13771"/>
                    <a:pt x="1975" y="9004"/>
                    <a:pt x="5489" y="5489"/>
                  </a:cubicBezTo>
                  <a:cubicBezTo>
                    <a:pt x="9004" y="1975"/>
                    <a:pt x="13771" y="0"/>
                    <a:pt x="18742" y="0"/>
                  </a:cubicBezTo>
                  <a:close/>
                </a:path>
              </a:pathLst>
            </a:custGeom>
            <a:solidFill>
              <a:srgbClr val="FDF2E9"/>
            </a:solidFill>
            <a:ln cap="sq">
              <a:noFill/>
              <a:prstDash val="solid"/>
              <a:miter/>
            </a:ln>
          </p:spPr>
        </p:sp>
        <p:sp>
          <p:nvSpPr>
            <p:cNvPr name="TextBox 29" id="29"/>
            <p:cNvSpPr txBox="true"/>
            <p:nvPr/>
          </p:nvSpPr>
          <p:spPr>
            <a:xfrm>
              <a:off x="0" y="-38100"/>
              <a:ext cx="1888948" cy="360141"/>
            </a:xfrm>
            <a:prstGeom prst="rect">
              <a:avLst/>
            </a:prstGeom>
          </p:spPr>
          <p:txBody>
            <a:bodyPr anchor="ctr" rtlCol="false" tIns="50800" lIns="50800" bIns="50800" rIns="50800"/>
            <a:lstStyle/>
            <a:p>
              <a:pPr algn="ctr">
                <a:lnSpc>
                  <a:spcPts val="2659"/>
                </a:lnSpc>
              </a:pPr>
            </a:p>
          </p:txBody>
        </p:sp>
      </p:grpSp>
      <p:sp>
        <p:nvSpPr>
          <p:cNvPr name="Freeform 30" id="30"/>
          <p:cNvSpPr/>
          <p:nvPr/>
        </p:nvSpPr>
        <p:spPr>
          <a:xfrm flipH="false" flipV="false" rot="0">
            <a:off x="1270679" y="7770062"/>
            <a:ext cx="1028700" cy="1028700"/>
          </a:xfrm>
          <a:custGeom>
            <a:avLst/>
            <a:gdLst/>
            <a:ahLst/>
            <a:cxnLst/>
            <a:rect r="r" b="b" t="t" l="l"/>
            <a:pathLst>
              <a:path h="1028700" w="1028700">
                <a:moveTo>
                  <a:pt x="0" y="0"/>
                </a:moveTo>
                <a:lnTo>
                  <a:pt x="1028700" y="0"/>
                </a:lnTo>
                <a:lnTo>
                  <a:pt x="1028700" y="1028700"/>
                </a:lnTo>
                <a:lnTo>
                  <a:pt x="0" y="1028700"/>
                </a:lnTo>
                <a:lnTo>
                  <a:pt x="0" y="0"/>
                </a:lnTo>
                <a:close/>
              </a:path>
            </a:pathLst>
          </a:custGeom>
          <a:blipFill>
            <a:blip r:embed="rId14">
              <a:extLst>
                <a:ext uri="{96DAC541-7B7A-43D3-8B79-37D633B846F1}">
                  <asvg:svgBlip xmlns:asvg="http://schemas.microsoft.com/office/drawing/2016/SVG/main" r:embed="rId15"/>
                </a:ext>
              </a:extLst>
            </a:blip>
            <a:stretch>
              <a:fillRect l="0" t="0" r="0" b="0"/>
            </a:stretch>
          </a:blipFill>
        </p:spPr>
      </p:sp>
      <p:sp>
        <p:nvSpPr>
          <p:cNvPr name="Freeform 31" id="31"/>
          <p:cNvSpPr/>
          <p:nvPr/>
        </p:nvSpPr>
        <p:spPr>
          <a:xfrm flipH="false" flipV="false" rot="0">
            <a:off x="8472177" y="6272140"/>
            <a:ext cx="1028661" cy="1028661"/>
          </a:xfrm>
          <a:custGeom>
            <a:avLst/>
            <a:gdLst/>
            <a:ahLst/>
            <a:cxnLst/>
            <a:rect r="r" b="b" t="t" l="l"/>
            <a:pathLst>
              <a:path h="1028661" w="1028661">
                <a:moveTo>
                  <a:pt x="0" y="0"/>
                </a:moveTo>
                <a:lnTo>
                  <a:pt x="1028661" y="0"/>
                </a:lnTo>
                <a:lnTo>
                  <a:pt x="1028661" y="1028660"/>
                </a:lnTo>
                <a:lnTo>
                  <a:pt x="0" y="1028660"/>
                </a:lnTo>
                <a:lnTo>
                  <a:pt x="0" y="0"/>
                </a:lnTo>
                <a:close/>
              </a:path>
            </a:pathLst>
          </a:custGeom>
          <a:blipFill>
            <a:blip r:embed="rId16">
              <a:extLst>
                <a:ext uri="{96DAC541-7B7A-43D3-8B79-37D633B846F1}">
                  <asvg:svgBlip xmlns:asvg="http://schemas.microsoft.com/office/drawing/2016/SVG/main" r:embed="rId17"/>
                </a:ext>
              </a:extLst>
            </a:blip>
            <a:stretch>
              <a:fillRect l="0" t="0" r="0" b="0"/>
            </a:stretch>
          </a:blipFill>
        </p:spPr>
      </p:sp>
      <p:grpSp>
        <p:nvGrpSpPr>
          <p:cNvPr name="Group 32" id="32"/>
          <p:cNvGrpSpPr/>
          <p:nvPr/>
        </p:nvGrpSpPr>
        <p:grpSpPr>
          <a:xfrm rot="0">
            <a:off x="9342254" y="7742385"/>
            <a:ext cx="6774883" cy="1056377"/>
            <a:chOff x="0" y="0"/>
            <a:chExt cx="2065353" cy="322041"/>
          </a:xfrm>
        </p:grpSpPr>
        <p:sp>
          <p:nvSpPr>
            <p:cNvPr name="Freeform 33" id="33"/>
            <p:cNvSpPr/>
            <p:nvPr/>
          </p:nvSpPr>
          <p:spPr>
            <a:xfrm flipH="false" flipV="false" rot="0">
              <a:off x="0" y="0"/>
              <a:ext cx="2065353" cy="322041"/>
            </a:xfrm>
            <a:custGeom>
              <a:avLst/>
              <a:gdLst/>
              <a:ahLst/>
              <a:cxnLst/>
              <a:rect r="r" b="b" t="t" l="l"/>
              <a:pathLst>
                <a:path h="322041" w="2065353">
                  <a:moveTo>
                    <a:pt x="17141" y="0"/>
                  </a:moveTo>
                  <a:lnTo>
                    <a:pt x="2048212" y="0"/>
                  </a:lnTo>
                  <a:cubicBezTo>
                    <a:pt x="2052758" y="0"/>
                    <a:pt x="2057117" y="1806"/>
                    <a:pt x="2060332" y="5021"/>
                  </a:cubicBezTo>
                  <a:cubicBezTo>
                    <a:pt x="2063547" y="8235"/>
                    <a:pt x="2065353" y="12595"/>
                    <a:pt x="2065353" y="17141"/>
                  </a:cubicBezTo>
                  <a:lnTo>
                    <a:pt x="2065353" y="304900"/>
                  </a:lnTo>
                  <a:cubicBezTo>
                    <a:pt x="2065353" y="314367"/>
                    <a:pt x="2057678" y="322041"/>
                    <a:pt x="2048212" y="322041"/>
                  </a:cubicBezTo>
                  <a:lnTo>
                    <a:pt x="17141" y="322041"/>
                  </a:lnTo>
                  <a:cubicBezTo>
                    <a:pt x="7674" y="322041"/>
                    <a:pt x="0" y="314367"/>
                    <a:pt x="0" y="304900"/>
                  </a:cubicBezTo>
                  <a:lnTo>
                    <a:pt x="0" y="17141"/>
                  </a:lnTo>
                  <a:cubicBezTo>
                    <a:pt x="0" y="7674"/>
                    <a:pt x="7674" y="0"/>
                    <a:pt x="17141" y="0"/>
                  </a:cubicBezTo>
                  <a:close/>
                </a:path>
              </a:pathLst>
            </a:custGeom>
            <a:solidFill>
              <a:srgbClr val="FDF2E9"/>
            </a:solidFill>
            <a:ln cap="sq">
              <a:noFill/>
              <a:prstDash val="solid"/>
              <a:miter/>
            </a:ln>
          </p:spPr>
        </p:sp>
        <p:sp>
          <p:nvSpPr>
            <p:cNvPr name="TextBox 34" id="34"/>
            <p:cNvSpPr txBox="true"/>
            <p:nvPr/>
          </p:nvSpPr>
          <p:spPr>
            <a:xfrm>
              <a:off x="0" y="-38100"/>
              <a:ext cx="2065353" cy="360141"/>
            </a:xfrm>
            <a:prstGeom prst="rect">
              <a:avLst/>
            </a:prstGeom>
          </p:spPr>
          <p:txBody>
            <a:bodyPr anchor="ctr" rtlCol="false" tIns="50800" lIns="50800" bIns="50800" rIns="50800"/>
            <a:lstStyle/>
            <a:p>
              <a:pPr algn="ctr">
                <a:lnSpc>
                  <a:spcPts val="2659"/>
                </a:lnSpc>
              </a:pPr>
            </a:p>
          </p:txBody>
        </p:sp>
      </p:grpSp>
      <p:sp>
        <p:nvSpPr>
          <p:cNvPr name="Freeform 35" id="35"/>
          <p:cNvSpPr/>
          <p:nvPr/>
        </p:nvSpPr>
        <p:spPr>
          <a:xfrm flipH="false" flipV="false" rot="0">
            <a:off x="8462613" y="7770062"/>
            <a:ext cx="1028700" cy="1028700"/>
          </a:xfrm>
          <a:custGeom>
            <a:avLst/>
            <a:gdLst/>
            <a:ahLst/>
            <a:cxnLst/>
            <a:rect r="r" b="b" t="t" l="l"/>
            <a:pathLst>
              <a:path h="1028700" w="1028700">
                <a:moveTo>
                  <a:pt x="0" y="0"/>
                </a:moveTo>
                <a:lnTo>
                  <a:pt x="1028700" y="0"/>
                </a:lnTo>
                <a:lnTo>
                  <a:pt x="1028700" y="1028700"/>
                </a:lnTo>
                <a:lnTo>
                  <a:pt x="0" y="1028700"/>
                </a:lnTo>
                <a:lnTo>
                  <a:pt x="0" y="0"/>
                </a:lnTo>
                <a:close/>
              </a:path>
            </a:pathLst>
          </a:custGeom>
          <a:blipFill>
            <a:blip r:embed="rId18">
              <a:extLst>
                <a:ext uri="{96DAC541-7B7A-43D3-8B79-37D633B846F1}">
                  <asvg:svgBlip xmlns:asvg="http://schemas.microsoft.com/office/drawing/2016/SVG/main" r:embed="rId19"/>
                </a:ext>
              </a:extLst>
            </a:blip>
            <a:stretch>
              <a:fillRect l="0" t="0" r="0" b="0"/>
            </a:stretch>
          </a:blipFill>
        </p:spPr>
      </p:sp>
      <p:sp>
        <p:nvSpPr>
          <p:cNvPr name="TextBox 36" id="36"/>
          <p:cNvSpPr txBox="true"/>
          <p:nvPr/>
        </p:nvSpPr>
        <p:spPr>
          <a:xfrm rot="0">
            <a:off x="3403537" y="1600200"/>
            <a:ext cx="11480926" cy="1284504"/>
          </a:xfrm>
          <a:prstGeom prst="rect">
            <a:avLst/>
          </a:prstGeom>
        </p:spPr>
        <p:txBody>
          <a:bodyPr anchor="t" rtlCol="false" tIns="0" lIns="0" bIns="0" rIns="0">
            <a:spAutoFit/>
          </a:bodyPr>
          <a:lstStyle/>
          <a:p>
            <a:pPr algn="ctr">
              <a:lnSpc>
                <a:spcPts val="9699"/>
              </a:lnSpc>
            </a:pPr>
            <a:r>
              <a:rPr lang="en-US" sz="9699">
                <a:solidFill>
                  <a:srgbClr val="FDFCF5"/>
                </a:solidFill>
                <a:latin typeface="HK Grotesk"/>
                <a:ea typeface="HK Grotesk"/>
                <a:cs typeface="HK Grotesk"/>
                <a:sym typeface="HK Grotesk"/>
              </a:rPr>
              <a:t>Civic duties </a:t>
            </a:r>
          </a:p>
        </p:txBody>
      </p:sp>
      <p:sp>
        <p:nvSpPr>
          <p:cNvPr name="TextBox 37" id="37"/>
          <p:cNvSpPr txBox="true"/>
          <p:nvPr/>
        </p:nvSpPr>
        <p:spPr>
          <a:xfrm rot="0">
            <a:off x="2481147" y="3754015"/>
            <a:ext cx="6019566" cy="427816"/>
          </a:xfrm>
          <a:prstGeom prst="rect">
            <a:avLst/>
          </a:prstGeom>
        </p:spPr>
        <p:txBody>
          <a:bodyPr anchor="t" rtlCol="false" tIns="0" lIns="0" bIns="0" rIns="0">
            <a:spAutoFit/>
          </a:bodyPr>
          <a:lstStyle/>
          <a:p>
            <a:pPr algn="l">
              <a:lnSpc>
                <a:spcPts val="3320"/>
              </a:lnSpc>
            </a:pPr>
            <a:r>
              <a:rPr lang="en-US" sz="2699">
                <a:solidFill>
                  <a:srgbClr val="000000"/>
                </a:solidFill>
                <a:latin typeface="Inter"/>
                <a:ea typeface="Inter"/>
                <a:cs typeface="Inter"/>
                <a:sym typeface="Inter"/>
              </a:rPr>
              <a:t>Compulsory education</a:t>
            </a:r>
          </a:p>
        </p:txBody>
      </p:sp>
      <p:sp>
        <p:nvSpPr>
          <p:cNvPr name="TextBox 38" id="38"/>
          <p:cNvSpPr txBox="true"/>
          <p:nvPr/>
        </p:nvSpPr>
        <p:spPr>
          <a:xfrm rot="0">
            <a:off x="2481147" y="5181912"/>
            <a:ext cx="6019566" cy="427816"/>
          </a:xfrm>
          <a:prstGeom prst="rect">
            <a:avLst/>
          </a:prstGeom>
        </p:spPr>
        <p:txBody>
          <a:bodyPr anchor="t" rtlCol="false" tIns="0" lIns="0" bIns="0" rIns="0">
            <a:spAutoFit/>
          </a:bodyPr>
          <a:lstStyle/>
          <a:p>
            <a:pPr algn="l">
              <a:lnSpc>
                <a:spcPts val="3320"/>
              </a:lnSpc>
            </a:pPr>
            <a:r>
              <a:rPr lang="en-US" sz="2699">
                <a:solidFill>
                  <a:srgbClr val="000000"/>
                </a:solidFill>
                <a:latin typeface="Inter"/>
                <a:ea typeface="Inter"/>
                <a:cs typeface="Inter"/>
                <a:sym typeface="Inter"/>
              </a:rPr>
              <a:t>Duty of national defence</a:t>
            </a:r>
          </a:p>
        </p:txBody>
      </p:sp>
      <p:sp>
        <p:nvSpPr>
          <p:cNvPr name="TextBox 39" id="39"/>
          <p:cNvSpPr txBox="true"/>
          <p:nvPr/>
        </p:nvSpPr>
        <p:spPr>
          <a:xfrm rot="0">
            <a:off x="2481147" y="6590714"/>
            <a:ext cx="5569504" cy="427816"/>
          </a:xfrm>
          <a:prstGeom prst="rect">
            <a:avLst/>
          </a:prstGeom>
        </p:spPr>
        <p:txBody>
          <a:bodyPr anchor="t" rtlCol="false" tIns="0" lIns="0" bIns="0" rIns="0">
            <a:spAutoFit/>
          </a:bodyPr>
          <a:lstStyle/>
          <a:p>
            <a:pPr algn="l">
              <a:lnSpc>
                <a:spcPts val="3320"/>
              </a:lnSpc>
            </a:pPr>
            <a:r>
              <a:rPr lang="en-US" sz="2699">
                <a:solidFill>
                  <a:srgbClr val="000000"/>
                </a:solidFill>
                <a:latin typeface="Inter"/>
                <a:ea typeface="Inter"/>
                <a:cs typeface="Inter"/>
                <a:sym typeface="Inter"/>
              </a:rPr>
              <a:t>Tax liability</a:t>
            </a:r>
          </a:p>
        </p:txBody>
      </p:sp>
      <p:sp>
        <p:nvSpPr>
          <p:cNvPr name="TextBox 40" id="40"/>
          <p:cNvSpPr txBox="true"/>
          <p:nvPr/>
        </p:nvSpPr>
        <p:spPr>
          <a:xfrm rot="0">
            <a:off x="9719913" y="3773110"/>
            <a:ext cx="6019566" cy="427816"/>
          </a:xfrm>
          <a:prstGeom prst="rect">
            <a:avLst/>
          </a:prstGeom>
        </p:spPr>
        <p:txBody>
          <a:bodyPr anchor="t" rtlCol="false" tIns="0" lIns="0" bIns="0" rIns="0">
            <a:spAutoFit/>
          </a:bodyPr>
          <a:lstStyle/>
          <a:p>
            <a:pPr algn="l">
              <a:lnSpc>
                <a:spcPts val="3320"/>
              </a:lnSpc>
            </a:pPr>
            <a:r>
              <a:rPr lang="en-US" sz="2699">
                <a:solidFill>
                  <a:srgbClr val="000000"/>
                </a:solidFill>
                <a:latin typeface="Inter"/>
                <a:ea typeface="Inter"/>
                <a:cs typeface="Inter"/>
                <a:sym typeface="Inter"/>
              </a:rPr>
              <a:t>Guardians Duty to take care Children</a:t>
            </a:r>
          </a:p>
        </p:txBody>
      </p:sp>
      <p:sp>
        <p:nvSpPr>
          <p:cNvPr name="TextBox 41" id="41"/>
          <p:cNvSpPr txBox="true"/>
          <p:nvPr/>
        </p:nvSpPr>
        <p:spPr>
          <a:xfrm rot="0">
            <a:off x="9715705" y="5151393"/>
            <a:ext cx="6019566" cy="427816"/>
          </a:xfrm>
          <a:prstGeom prst="rect">
            <a:avLst/>
          </a:prstGeom>
        </p:spPr>
        <p:txBody>
          <a:bodyPr anchor="t" rtlCol="false" tIns="0" lIns="0" bIns="0" rIns="0">
            <a:spAutoFit/>
          </a:bodyPr>
          <a:lstStyle/>
          <a:p>
            <a:pPr algn="l">
              <a:lnSpc>
                <a:spcPts val="3320"/>
              </a:lnSpc>
            </a:pPr>
            <a:r>
              <a:rPr lang="en-US" sz="2699">
                <a:solidFill>
                  <a:srgbClr val="000000"/>
                </a:solidFill>
                <a:latin typeface="Inter"/>
                <a:ea typeface="Inter"/>
                <a:cs typeface="Inter"/>
                <a:sym typeface="Inter"/>
              </a:rPr>
              <a:t>Resque duty</a:t>
            </a:r>
          </a:p>
        </p:txBody>
      </p:sp>
      <p:sp>
        <p:nvSpPr>
          <p:cNvPr name="TextBox 42" id="42"/>
          <p:cNvSpPr txBox="true"/>
          <p:nvPr/>
        </p:nvSpPr>
        <p:spPr>
          <a:xfrm rot="0">
            <a:off x="9715705" y="6609830"/>
            <a:ext cx="6019566" cy="427816"/>
          </a:xfrm>
          <a:prstGeom prst="rect">
            <a:avLst/>
          </a:prstGeom>
        </p:spPr>
        <p:txBody>
          <a:bodyPr anchor="t" rtlCol="false" tIns="0" lIns="0" bIns="0" rIns="0">
            <a:spAutoFit/>
          </a:bodyPr>
          <a:lstStyle/>
          <a:p>
            <a:pPr algn="l">
              <a:lnSpc>
                <a:spcPts val="3320"/>
              </a:lnSpc>
            </a:pPr>
            <a:r>
              <a:rPr lang="en-US" sz="2699">
                <a:solidFill>
                  <a:srgbClr val="000000"/>
                </a:solidFill>
                <a:latin typeface="Inter"/>
                <a:ea typeface="Inter"/>
                <a:cs typeface="Inter"/>
                <a:sym typeface="Inter"/>
              </a:rPr>
              <a:t>Obligation to comply with the law</a:t>
            </a:r>
          </a:p>
        </p:txBody>
      </p:sp>
      <p:sp>
        <p:nvSpPr>
          <p:cNvPr name="TextBox 43" id="43"/>
          <p:cNvSpPr txBox="true"/>
          <p:nvPr/>
        </p:nvSpPr>
        <p:spPr>
          <a:xfrm rot="0">
            <a:off x="2481147" y="8047185"/>
            <a:ext cx="6019566" cy="427816"/>
          </a:xfrm>
          <a:prstGeom prst="rect">
            <a:avLst/>
          </a:prstGeom>
        </p:spPr>
        <p:txBody>
          <a:bodyPr anchor="t" rtlCol="false" tIns="0" lIns="0" bIns="0" rIns="0">
            <a:spAutoFit/>
          </a:bodyPr>
          <a:lstStyle/>
          <a:p>
            <a:pPr algn="l">
              <a:lnSpc>
                <a:spcPts val="3320"/>
              </a:lnSpc>
            </a:pPr>
            <a:r>
              <a:rPr lang="en-US" sz="2699">
                <a:solidFill>
                  <a:srgbClr val="000000"/>
                </a:solidFill>
                <a:latin typeface="Inter"/>
                <a:ea typeface="Inter"/>
                <a:cs typeface="Inter"/>
                <a:sym typeface="Inter"/>
              </a:rPr>
              <a:t>Obligation to a name</a:t>
            </a:r>
          </a:p>
        </p:txBody>
      </p:sp>
      <p:sp>
        <p:nvSpPr>
          <p:cNvPr name="TextBox 44" id="44"/>
          <p:cNvSpPr txBox="true"/>
          <p:nvPr/>
        </p:nvSpPr>
        <p:spPr>
          <a:xfrm rot="0">
            <a:off x="9681813" y="7857583"/>
            <a:ext cx="6245657" cy="846870"/>
          </a:xfrm>
          <a:prstGeom prst="rect">
            <a:avLst/>
          </a:prstGeom>
        </p:spPr>
        <p:txBody>
          <a:bodyPr anchor="t" rtlCol="false" tIns="0" lIns="0" bIns="0" rIns="0">
            <a:spAutoFit/>
          </a:bodyPr>
          <a:lstStyle/>
          <a:p>
            <a:pPr algn="l">
              <a:lnSpc>
                <a:spcPts val="3320"/>
              </a:lnSpc>
            </a:pPr>
            <a:r>
              <a:rPr lang="en-US" sz="2699">
                <a:solidFill>
                  <a:srgbClr val="000000"/>
                </a:solidFill>
                <a:latin typeface="Inter"/>
                <a:ea typeface="Inter"/>
                <a:cs typeface="Inter"/>
                <a:sym typeface="Inter"/>
              </a:rPr>
              <a:t>Responsibility to take care of the Environment</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FDFCF5"/>
        </a:solidFill>
      </p:bgPr>
    </p:bg>
    <p:spTree>
      <p:nvGrpSpPr>
        <p:cNvPr id="1" name=""/>
        <p:cNvGrpSpPr/>
        <p:nvPr/>
      </p:nvGrpSpPr>
      <p:grpSpPr>
        <a:xfrm>
          <a:off x="0" y="0"/>
          <a:ext cx="0" cy="0"/>
          <a:chOff x="0" y="0"/>
          <a:chExt cx="0" cy="0"/>
        </a:xfrm>
      </p:grpSpPr>
      <p:grpSp>
        <p:nvGrpSpPr>
          <p:cNvPr name="Group 2" id="2"/>
          <p:cNvGrpSpPr/>
          <p:nvPr/>
        </p:nvGrpSpPr>
        <p:grpSpPr>
          <a:xfrm rot="0">
            <a:off x="14897887" y="3432015"/>
            <a:ext cx="3130418" cy="3422971"/>
            <a:chOff x="0" y="0"/>
            <a:chExt cx="824472" cy="901523"/>
          </a:xfrm>
        </p:grpSpPr>
        <p:sp>
          <p:nvSpPr>
            <p:cNvPr name="Freeform 3" id="3"/>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FED774"/>
            </a:solidFill>
            <a:ln cap="sq">
              <a:noFill/>
              <a:prstDash val="solid"/>
              <a:miter/>
            </a:ln>
          </p:spPr>
        </p:sp>
        <p:sp>
          <p:nvSpPr>
            <p:cNvPr name="TextBox 4" id="4"/>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14897887" y="7036073"/>
            <a:ext cx="3130418" cy="3422971"/>
            <a:chOff x="0" y="0"/>
            <a:chExt cx="824472" cy="901523"/>
          </a:xfrm>
        </p:grpSpPr>
        <p:sp>
          <p:nvSpPr>
            <p:cNvPr name="Freeform 6" id="6"/>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FDAC84"/>
            </a:solidFill>
            <a:ln cap="sq">
              <a:noFill/>
              <a:prstDash val="solid"/>
              <a:miter/>
            </a:ln>
          </p:spPr>
        </p:sp>
        <p:sp>
          <p:nvSpPr>
            <p:cNvPr name="TextBox 7" id="7"/>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14897887" y="-172044"/>
            <a:ext cx="3130418" cy="3422971"/>
            <a:chOff x="0" y="0"/>
            <a:chExt cx="824472" cy="901523"/>
          </a:xfrm>
        </p:grpSpPr>
        <p:sp>
          <p:nvSpPr>
            <p:cNvPr name="Freeform 9" id="9"/>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88B9C5"/>
            </a:solidFill>
            <a:ln cap="sq">
              <a:noFill/>
              <a:prstDash val="solid"/>
              <a:miter/>
            </a:ln>
          </p:spPr>
        </p:sp>
        <p:sp>
          <p:nvSpPr>
            <p:cNvPr name="TextBox 10" id="10"/>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sp>
        <p:nvSpPr>
          <p:cNvPr name="Freeform 11" id="11"/>
          <p:cNvSpPr/>
          <p:nvPr/>
        </p:nvSpPr>
        <p:spPr>
          <a:xfrm flipH="false" flipV="false" rot="0">
            <a:off x="15316885" y="366846"/>
            <a:ext cx="2292423" cy="2345190"/>
          </a:xfrm>
          <a:custGeom>
            <a:avLst/>
            <a:gdLst/>
            <a:ahLst/>
            <a:cxnLst/>
            <a:rect r="r" b="b" t="t" l="l"/>
            <a:pathLst>
              <a:path h="2345190" w="2292423">
                <a:moveTo>
                  <a:pt x="0" y="0"/>
                </a:moveTo>
                <a:lnTo>
                  <a:pt x="2292423" y="0"/>
                </a:lnTo>
                <a:lnTo>
                  <a:pt x="2292423" y="2345190"/>
                </a:lnTo>
                <a:lnTo>
                  <a:pt x="0" y="234519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2" id="12"/>
          <p:cNvSpPr/>
          <p:nvPr/>
        </p:nvSpPr>
        <p:spPr>
          <a:xfrm flipH="false" flipV="false" rot="0">
            <a:off x="15107386" y="3994727"/>
            <a:ext cx="2711421" cy="2270815"/>
          </a:xfrm>
          <a:custGeom>
            <a:avLst/>
            <a:gdLst/>
            <a:ahLst/>
            <a:cxnLst/>
            <a:rect r="r" b="b" t="t" l="l"/>
            <a:pathLst>
              <a:path h="2270815" w="2711421">
                <a:moveTo>
                  <a:pt x="0" y="0"/>
                </a:moveTo>
                <a:lnTo>
                  <a:pt x="2711421" y="0"/>
                </a:lnTo>
                <a:lnTo>
                  <a:pt x="2711421" y="2270814"/>
                </a:lnTo>
                <a:lnTo>
                  <a:pt x="0" y="227081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3" id="13"/>
          <p:cNvSpPr/>
          <p:nvPr/>
        </p:nvSpPr>
        <p:spPr>
          <a:xfrm flipH="false" flipV="false" rot="0">
            <a:off x="15338137" y="7391069"/>
            <a:ext cx="2280696" cy="2617729"/>
          </a:xfrm>
          <a:custGeom>
            <a:avLst/>
            <a:gdLst/>
            <a:ahLst/>
            <a:cxnLst/>
            <a:rect r="r" b="b" t="t" l="l"/>
            <a:pathLst>
              <a:path h="2617729" w="2280696">
                <a:moveTo>
                  <a:pt x="0" y="0"/>
                </a:moveTo>
                <a:lnTo>
                  <a:pt x="2280696" y="0"/>
                </a:lnTo>
                <a:lnTo>
                  <a:pt x="2280696" y="2617729"/>
                </a:lnTo>
                <a:lnTo>
                  <a:pt x="0" y="2617729"/>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14" id="14"/>
          <p:cNvSpPr txBox="true"/>
          <p:nvPr/>
        </p:nvSpPr>
        <p:spPr>
          <a:xfrm rot="0">
            <a:off x="1515157" y="5722493"/>
            <a:ext cx="11201118" cy="2245935"/>
          </a:xfrm>
          <a:prstGeom prst="rect">
            <a:avLst/>
          </a:prstGeom>
        </p:spPr>
        <p:txBody>
          <a:bodyPr anchor="t" rtlCol="false" tIns="0" lIns="0" bIns="0" rIns="0">
            <a:spAutoFit/>
          </a:bodyPr>
          <a:lstStyle/>
          <a:p>
            <a:pPr algn="l" marL="626107" indent="-313054" lvl="1">
              <a:lnSpc>
                <a:spcPts val="3566"/>
              </a:lnSpc>
              <a:buFont typeface="Arial"/>
              <a:buChar char="•"/>
            </a:pPr>
            <a:r>
              <a:rPr lang="en-US" sz="2899">
                <a:solidFill>
                  <a:srgbClr val="000000"/>
                </a:solidFill>
                <a:latin typeface="Inter"/>
                <a:ea typeface="Inter"/>
                <a:cs typeface="Inter"/>
                <a:sym typeface="Inter"/>
              </a:rPr>
              <a:t>Education is compulsory for children aged 7 to 18 years.</a:t>
            </a:r>
          </a:p>
          <a:p>
            <a:pPr algn="l">
              <a:lnSpc>
                <a:spcPts val="3566"/>
              </a:lnSpc>
            </a:pPr>
          </a:p>
          <a:p>
            <a:pPr algn="l" marL="626107" indent="-313054" lvl="1">
              <a:lnSpc>
                <a:spcPts val="3566"/>
              </a:lnSpc>
              <a:buFont typeface="Arial"/>
              <a:buChar char="•"/>
            </a:pPr>
            <a:r>
              <a:rPr lang="en-US" sz="2899">
                <a:solidFill>
                  <a:srgbClr val="000000"/>
                </a:solidFill>
                <a:latin typeface="Inter"/>
                <a:ea typeface="Inter"/>
                <a:cs typeface="Inter"/>
                <a:sym typeface="Inter"/>
              </a:rPr>
              <a:t>The obligation to education ends earlier in case a student  completes either vocational upper secondary qualification or matriculation examinations.</a:t>
            </a:r>
          </a:p>
        </p:txBody>
      </p:sp>
      <p:sp>
        <p:nvSpPr>
          <p:cNvPr name="TextBox 15" id="15"/>
          <p:cNvSpPr txBox="true"/>
          <p:nvPr/>
        </p:nvSpPr>
        <p:spPr>
          <a:xfrm rot="0">
            <a:off x="1515157" y="4099058"/>
            <a:ext cx="12087841" cy="455588"/>
          </a:xfrm>
          <a:prstGeom prst="rect">
            <a:avLst/>
          </a:prstGeom>
        </p:spPr>
        <p:txBody>
          <a:bodyPr anchor="t" rtlCol="false" tIns="0" lIns="0" bIns="0" rIns="0">
            <a:spAutoFit/>
          </a:bodyPr>
          <a:lstStyle/>
          <a:p>
            <a:pPr algn="l">
              <a:lnSpc>
                <a:spcPts val="3566"/>
              </a:lnSpc>
            </a:pPr>
            <a:r>
              <a:rPr lang="en-US" sz="2899">
                <a:solidFill>
                  <a:srgbClr val="448696"/>
                </a:solidFill>
                <a:latin typeface="Inter"/>
                <a:ea typeface="Inter"/>
                <a:cs typeface="Inter"/>
                <a:sym typeface="Inter"/>
              </a:rPr>
              <a:t>The Finnish Compulsory Education Act (1214/2020)</a:t>
            </a:r>
          </a:p>
        </p:txBody>
      </p:sp>
      <p:sp>
        <p:nvSpPr>
          <p:cNvPr name="TextBox 16" id="16"/>
          <p:cNvSpPr txBox="true"/>
          <p:nvPr/>
        </p:nvSpPr>
        <p:spPr>
          <a:xfrm rot="0">
            <a:off x="1515157" y="1558377"/>
            <a:ext cx="11201118" cy="2436350"/>
          </a:xfrm>
          <a:prstGeom prst="rect">
            <a:avLst/>
          </a:prstGeom>
        </p:spPr>
        <p:txBody>
          <a:bodyPr anchor="t" rtlCol="false" tIns="0" lIns="0" bIns="0" rIns="0">
            <a:spAutoFit/>
          </a:bodyPr>
          <a:lstStyle/>
          <a:p>
            <a:pPr algn="l">
              <a:lnSpc>
                <a:spcPts val="9300"/>
              </a:lnSpc>
            </a:pPr>
            <a:r>
              <a:rPr lang="en-US" sz="9300">
                <a:solidFill>
                  <a:srgbClr val="000000"/>
                </a:solidFill>
                <a:latin typeface="HK Grotesk Bold"/>
                <a:ea typeface="HK Grotesk Bold"/>
                <a:cs typeface="HK Grotesk Bold"/>
                <a:sym typeface="HK Grotesk Bold"/>
              </a:rPr>
              <a:t>Compulsory education</a:t>
            </a:r>
          </a:p>
        </p:txBody>
      </p:sp>
      <p:sp>
        <p:nvSpPr>
          <p:cNvPr name="Freeform 17" id="17"/>
          <p:cNvSpPr/>
          <p:nvPr/>
        </p:nvSpPr>
        <p:spPr>
          <a:xfrm flipH="false" flipV="false" rot="0">
            <a:off x="486457" y="367752"/>
            <a:ext cx="1028700" cy="1028700"/>
          </a:xfrm>
          <a:custGeom>
            <a:avLst/>
            <a:gdLst/>
            <a:ahLst/>
            <a:cxnLst/>
            <a:rect r="r" b="b" t="t" l="l"/>
            <a:pathLst>
              <a:path h="1028700" w="1028700">
                <a:moveTo>
                  <a:pt x="0" y="0"/>
                </a:moveTo>
                <a:lnTo>
                  <a:pt x="1028700" y="0"/>
                </a:lnTo>
                <a:lnTo>
                  <a:pt x="1028700" y="1028700"/>
                </a:lnTo>
                <a:lnTo>
                  <a:pt x="0" y="1028700"/>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DFCF5"/>
        </a:solidFill>
      </p:bgPr>
    </p:bg>
    <p:spTree>
      <p:nvGrpSpPr>
        <p:cNvPr id="1" name=""/>
        <p:cNvGrpSpPr/>
        <p:nvPr/>
      </p:nvGrpSpPr>
      <p:grpSpPr>
        <a:xfrm>
          <a:off x="0" y="0"/>
          <a:ext cx="0" cy="0"/>
          <a:chOff x="0" y="0"/>
          <a:chExt cx="0" cy="0"/>
        </a:xfrm>
      </p:grpSpPr>
      <p:grpSp>
        <p:nvGrpSpPr>
          <p:cNvPr name="Group 2" id="2"/>
          <p:cNvGrpSpPr/>
          <p:nvPr/>
        </p:nvGrpSpPr>
        <p:grpSpPr>
          <a:xfrm rot="0">
            <a:off x="14897887" y="3432015"/>
            <a:ext cx="3130418" cy="3422971"/>
            <a:chOff x="0" y="0"/>
            <a:chExt cx="824472" cy="901523"/>
          </a:xfrm>
        </p:grpSpPr>
        <p:sp>
          <p:nvSpPr>
            <p:cNvPr name="Freeform 3" id="3"/>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FED774"/>
            </a:solidFill>
            <a:ln cap="sq">
              <a:noFill/>
              <a:prstDash val="solid"/>
              <a:miter/>
            </a:ln>
          </p:spPr>
        </p:sp>
        <p:sp>
          <p:nvSpPr>
            <p:cNvPr name="TextBox 4" id="4"/>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14897887" y="7036073"/>
            <a:ext cx="3130418" cy="3422971"/>
            <a:chOff x="0" y="0"/>
            <a:chExt cx="824472" cy="901523"/>
          </a:xfrm>
        </p:grpSpPr>
        <p:sp>
          <p:nvSpPr>
            <p:cNvPr name="Freeform 6" id="6"/>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FDAC84"/>
            </a:solidFill>
            <a:ln cap="sq">
              <a:noFill/>
              <a:prstDash val="solid"/>
              <a:miter/>
            </a:ln>
          </p:spPr>
        </p:sp>
        <p:sp>
          <p:nvSpPr>
            <p:cNvPr name="TextBox 7" id="7"/>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14897887" y="-172044"/>
            <a:ext cx="3130418" cy="3422971"/>
            <a:chOff x="0" y="0"/>
            <a:chExt cx="824472" cy="901523"/>
          </a:xfrm>
        </p:grpSpPr>
        <p:sp>
          <p:nvSpPr>
            <p:cNvPr name="Freeform 9" id="9"/>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88B9C5"/>
            </a:solidFill>
            <a:ln cap="sq">
              <a:noFill/>
              <a:prstDash val="solid"/>
              <a:miter/>
            </a:ln>
          </p:spPr>
        </p:sp>
        <p:sp>
          <p:nvSpPr>
            <p:cNvPr name="TextBox 10" id="10"/>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sp>
        <p:nvSpPr>
          <p:cNvPr name="Freeform 11" id="11"/>
          <p:cNvSpPr/>
          <p:nvPr/>
        </p:nvSpPr>
        <p:spPr>
          <a:xfrm flipH="false" flipV="false" rot="0">
            <a:off x="15520062" y="3795981"/>
            <a:ext cx="1916845" cy="2695037"/>
          </a:xfrm>
          <a:custGeom>
            <a:avLst/>
            <a:gdLst/>
            <a:ahLst/>
            <a:cxnLst/>
            <a:rect r="r" b="b" t="t" l="l"/>
            <a:pathLst>
              <a:path h="2695037" w="1916845">
                <a:moveTo>
                  <a:pt x="0" y="0"/>
                </a:moveTo>
                <a:lnTo>
                  <a:pt x="1916845" y="0"/>
                </a:lnTo>
                <a:lnTo>
                  <a:pt x="1916845" y="2695038"/>
                </a:lnTo>
                <a:lnTo>
                  <a:pt x="0" y="269503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2" id="12"/>
          <p:cNvSpPr/>
          <p:nvPr/>
        </p:nvSpPr>
        <p:spPr>
          <a:xfrm flipH="false" flipV="false" rot="0">
            <a:off x="15328612" y="358052"/>
            <a:ext cx="2372942" cy="2607629"/>
          </a:xfrm>
          <a:custGeom>
            <a:avLst/>
            <a:gdLst/>
            <a:ahLst/>
            <a:cxnLst/>
            <a:rect r="r" b="b" t="t" l="l"/>
            <a:pathLst>
              <a:path h="2607629" w="2372942">
                <a:moveTo>
                  <a:pt x="0" y="0"/>
                </a:moveTo>
                <a:lnTo>
                  <a:pt x="2372942" y="0"/>
                </a:lnTo>
                <a:lnTo>
                  <a:pt x="2372942" y="2607629"/>
                </a:lnTo>
                <a:lnTo>
                  <a:pt x="0" y="260762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3" id="13"/>
          <p:cNvSpPr/>
          <p:nvPr/>
        </p:nvSpPr>
        <p:spPr>
          <a:xfrm flipH="false" flipV="false" rot="0">
            <a:off x="15270586" y="7491645"/>
            <a:ext cx="2488994" cy="2511828"/>
          </a:xfrm>
          <a:custGeom>
            <a:avLst/>
            <a:gdLst/>
            <a:ahLst/>
            <a:cxnLst/>
            <a:rect r="r" b="b" t="t" l="l"/>
            <a:pathLst>
              <a:path h="2511828" w="2488994">
                <a:moveTo>
                  <a:pt x="0" y="0"/>
                </a:moveTo>
                <a:lnTo>
                  <a:pt x="2488994" y="0"/>
                </a:lnTo>
                <a:lnTo>
                  <a:pt x="2488994" y="2511828"/>
                </a:lnTo>
                <a:lnTo>
                  <a:pt x="0" y="2511828"/>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14" id="14"/>
          <p:cNvSpPr txBox="true"/>
          <p:nvPr/>
        </p:nvSpPr>
        <p:spPr>
          <a:xfrm rot="0">
            <a:off x="1515157" y="5355544"/>
            <a:ext cx="12615599" cy="4464804"/>
          </a:xfrm>
          <a:prstGeom prst="rect">
            <a:avLst/>
          </a:prstGeom>
        </p:spPr>
        <p:txBody>
          <a:bodyPr anchor="t" rtlCol="false" tIns="0" lIns="0" bIns="0" rIns="0">
            <a:spAutoFit/>
          </a:bodyPr>
          <a:lstStyle/>
          <a:p>
            <a:pPr algn="l" marL="626107" indent="-313054" lvl="1">
              <a:lnSpc>
                <a:spcPts val="3566"/>
              </a:lnSpc>
              <a:buFont typeface="Arial"/>
              <a:buChar char="•"/>
            </a:pPr>
            <a:r>
              <a:rPr lang="en-US" sz="2899">
                <a:solidFill>
                  <a:srgbClr val="000000"/>
                </a:solidFill>
                <a:latin typeface="Inter"/>
                <a:ea typeface="Inter"/>
                <a:cs typeface="Inter"/>
                <a:sym typeface="Inter"/>
              </a:rPr>
              <a:t>Every citizen has an obligation to participate in the defense of the country or assist it as specified by law.</a:t>
            </a:r>
          </a:p>
          <a:p>
            <a:pPr algn="l">
              <a:lnSpc>
                <a:spcPts val="3566"/>
              </a:lnSpc>
            </a:pPr>
          </a:p>
          <a:p>
            <a:pPr algn="l" marL="626107" indent="-313054" lvl="1">
              <a:lnSpc>
                <a:spcPts val="3566"/>
              </a:lnSpc>
              <a:buFont typeface="Arial"/>
              <a:buChar char="•"/>
            </a:pPr>
            <a:r>
              <a:rPr lang="en-US" sz="2899">
                <a:solidFill>
                  <a:srgbClr val="000000"/>
                </a:solidFill>
                <a:latin typeface="Inter"/>
                <a:ea typeface="Inter"/>
                <a:cs typeface="Inter"/>
                <a:sym typeface="Inter"/>
              </a:rPr>
              <a:t>Every male Finnish citizen is liable for military service aged 18-60 years.</a:t>
            </a:r>
          </a:p>
          <a:p>
            <a:pPr algn="l">
              <a:lnSpc>
                <a:spcPts val="3443"/>
              </a:lnSpc>
            </a:pPr>
          </a:p>
          <a:p>
            <a:pPr algn="l" marL="626107" indent="-313054" lvl="1">
              <a:lnSpc>
                <a:spcPts val="3566"/>
              </a:lnSpc>
              <a:buFont typeface="Arial"/>
              <a:buChar char="•"/>
            </a:pPr>
            <a:r>
              <a:rPr lang="en-US" sz="2899">
                <a:solidFill>
                  <a:srgbClr val="000000"/>
                </a:solidFill>
                <a:latin typeface="Inter"/>
                <a:ea typeface="Inter"/>
                <a:cs typeface="Inter"/>
                <a:sym typeface="Inter"/>
              </a:rPr>
              <a:t>Military service includes service as a conscript, participation in reservist training, extra service, and service during mobilization, in addition to participation in call-ups and examinations assessing fitness for military service.</a:t>
            </a:r>
          </a:p>
        </p:txBody>
      </p:sp>
      <p:sp>
        <p:nvSpPr>
          <p:cNvPr name="TextBox 15" id="15"/>
          <p:cNvSpPr txBox="true"/>
          <p:nvPr/>
        </p:nvSpPr>
        <p:spPr>
          <a:xfrm rot="0">
            <a:off x="1515157" y="4127633"/>
            <a:ext cx="12087841" cy="903175"/>
          </a:xfrm>
          <a:prstGeom prst="rect">
            <a:avLst/>
          </a:prstGeom>
        </p:spPr>
        <p:txBody>
          <a:bodyPr anchor="t" rtlCol="false" tIns="0" lIns="0" bIns="0" rIns="0">
            <a:spAutoFit/>
          </a:bodyPr>
          <a:lstStyle/>
          <a:p>
            <a:pPr algn="l">
              <a:lnSpc>
                <a:spcPts val="3566"/>
              </a:lnSpc>
            </a:pPr>
            <a:r>
              <a:rPr lang="en-US" sz="2899">
                <a:solidFill>
                  <a:srgbClr val="448696"/>
                </a:solidFill>
                <a:latin typeface="Inter"/>
                <a:ea typeface="Inter"/>
                <a:cs typeface="Inter"/>
                <a:sym typeface="Inter"/>
              </a:rPr>
              <a:t>The Finnish Constitution Act (731/1999)</a:t>
            </a:r>
          </a:p>
          <a:p>
            <a:pPr algn="l">
              <a:lnSpc>
                <a:spcPts val="3566"/>
              </a:lnSpc>
            </a:pPr>
            <a:r>
              <a:rPr lang="en-US" sz="2899">
                <a:solidFill>
                  <a:srgbClr val="448696"/>
                </a:solidFill>
                <a:latin typeface="Inter"/>
                <a:ea typeface="Inter"/>
                <a:cs typeface="Inter"/>
                <a:sym typeface="Inter"/>
              </a:rPr>
              <a:t>The Conscription Act (1438/2007) </a:t>
            </a:r>
          </a:p>
        </p:txBody>
      </p:sp>
      <p:sp>
        <p:nvSpPr>
          <p:cNvPr name="TextBox 16" id="16"/>
          <p:cNvSpPr txBox="true"/>
          <p:nvPr/>
        </p:nvSpPr>
        <p:spPr>
          <a:xfrm rot="0">
            <a:off x="1515157" y="1558377"/>
            <a:ext cx="12272694" cy="2436350"/>
          </a:xfrm>
          <a:prstGeom prst="rect">
            <a:avLst/>
          </a:prstGeom>
        </p:spPr>
        <p:txBody>
          <a:bodyPr anchor="t" rtlCol="false" tIns="0" lIns="0" bIns="0" rIns="0">
            <a:spAutoFit/>
          </a:bodyPr>
          <a:lstStyle/>
          <a:p>
            <a:pPr algn="l">
              <a:lnSpc>
                <a:spcPts val="9300"/>
              </a:lnSpc>
            </a:pPr>
            <a:r>
              <a:rPr lang="en-US" sz="9300">
                <a:solidFill>
                  <a:srgbClr val="000000"/>
                </a:solidFill>
                <a:latin typeface="HK Grotesk Bold"/>
                <a:ea typeface="HK Grotesk Bold"/>
                <a:cs typeface="HK Grotesk Bold"/>
                <a:sym typeface="HK Grotesk Bold"/>
              </a:rPr>
              <a:t>Duty of national defense</a:t>
            </a:r>
          </a:p>
        </p:txBody>
      </p:sp>
      <p:sp>
        <p:nvSpPr>
          <p:cNvPr name="Freeform 17" id="17"/>
          <p:cNvSpPr/>
          <p:nvPr/>
        </p:nvSpPr>
        <p:spPr>
          <a:xfrm flipH="false" flipV="false" rot="0">
            <a:off x="486728" y="367665"/>
            <a:ext cx="1028700" cy="1028700"/>
          </a:xfrm>
          <a:custGeom>
            <a:avLst/>
            <a:gdLst/>
            <a:ahLst/>
            <a:cxnLst/>
            <a:rect r="r" b="b" t="t" l="l"/>
            <a:pathLst>
              <a:path h="1028700" w="1028700">
                <a:moveTo>
                  <a:pt x="0" y="0"/>
                </a:moveTo>
                <a:lnTo>
                  <a:pt x="1028700" y="0"/>
                </a:lnTo>
                <a:lnTo>
                  <a:pt x="1028700" y="1028700"/>
                </a:lnTo>
                <a:lnTo>
                  <a:pt x="0" y="1028700"/>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FDFCF5"/>
        </a:solidFill>
      </p:bgPr>
    </p:bg>
    <p:spTree>
      <p:nvGrpSpPr>
        <p:cNvPr id="1" name=""/>
        <p:cNvGrpSpPr/>
        <p:nvPr/>
      </p:nvGrpSpPr>
      <p:grpSpPr>
        <a:xfrm>
          <a:off x="0" y="0"/>
          <a:ext cx="0" cy="0"/>
          <a:chOff x="0" y="0"/>
          <a:chExt cx="0" cy="0"/>
        </a:xfrm>
      </p:grpSpPr>
      <p:grpSp>
        <p:nvGrpSpPr>
          <p:cNvPr name="Group 2" id="2"/>
          <p:cNvGrpSpPr/>
          <p:nvPr/>
        </p:nvGrpSpPr>
        <p:grpSpPr>
          <a:xfrm rot="0">
            <a:off x="14897887" y="3432015"/>
            <a:ext cx="3130418" cy="3422971"/>
            <a:chOff x="0" y="0"/>
            <a:chExt cx="824472" cy="901523"/>
          </a:xfrm>
        </p:grpSpPr>
        <p:sp>
          <p:nvSpPr>
            <p:cNvPr name="Freeform 3" id="3"/>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FED774"/>
            </a:solidFill>
            <a:ln cap="sq">
              <a:noFill/>
              <a:prstDash val="solid"/>
              <a:miter/>
            </a:ln>
          </p:spPr>
        </p:sp>
        <p:sp>
          <p:nvSpPr>
            <p:cNvPr name="TextBox 4" id="4"/>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14897887" y="7036073"/>
            <a:ext cx="3130418" cy="3422971"/>
            <a:chOff x="0" y="0"/>
            <a:chExt cx="824472" cy="901523"/>
          </a:xfrm>
        </p:grpSpPr>
        <p:sp>
          <p:nvSpPr>
            <p:cNvPr name="Freeform 6" id="6"/>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FDAC84"/>
            </a:solidFill>
            <a:ln cap="sq">
              <a:noFill/>
              <a:prstDash val="solid"/>
              <a:miter/>
            </a:ln>
          </p:spPr>
        </p:sp>
        <p:sp>
          <p:nvSpPr>
            <p:cNvPr name="TextBox 7" id="7"/>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14897887" y="-172044"/>
            <a:ext cx="3130418" cy="3422971"/>
            <a:chOff x="0" y="0"/>
            <a:chExt cx="824472" cy="901523"/>
          </a:xfrm>
        </p:grpSpPr>
        <p:sp>
          <p:nvSpPr>
            <p:cNvPr name="Freeform 9" id="9"/>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88B9C5"/>
            </a:solidFill>
            <a:ln cap="sq">
              <a:noFill/>
              <a:prstDash val="solid"/>
              <a:miter/>
            </a:ln>
          </p:spPr>
        </p:sp>
        <p:sp>
          <p:nvSpPr>
            <p:cNvPr name="TextBox 10" id="10"/>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sp>
        <p:nvSpPr>
          <p:cNvPr name="Freeform 11" id="11"/>
          <p:cNvSpPr/>
          <p:nvPr/>
        </p:nvSpPr>
        <p:spPr>
          <a:xfrm flipH="false" flipV="false" rot="0">
            <a:off x="15511714" y="503537"/>
            <a:ext cx="1917434" cy="2310162"/>
          </a:xfrm>
          <a:custGeom>
            <a:avLst/>
            <a:gdLst/>
            <a:ahLst/>
            <a:cxnLst/>
            <a:rect r="r" b="b" t="t" l="l"/>
            <a:pathLst>
              <a:path h="2310162" w="1917434">
                <a:moveTo>
                  <a:pt x="0" y="0"/>
                </a:moveTo>
                <a:lnTo>
                  <a:pt x="1917434" y="0"/>
                </a:lnTo>
                <a:lnTo>
                  <a:pt x="1917434" y="2310162"/>
                </a:lnTo>
                <a:lnTo>
                  <a:pt x="0" y="231016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2" id="12"/>
          <p:cNvSpPr/>
          <p:nvPr/>
        </p:nvSpPr>
        <p:spPr>
          <a:xfrm flipH="false" flipV="false" rot="0">
            <a:off x="15322900" y="4004575"/>
            <a:ext cx="2295062" cy="2277849"/>
          </a:xfrm>
          <a:custGeom>
            <a:avLst/>
            <a:gdLst/>
            <a:ahLst/>
            <a:cxnLst/>
            <a:rect r="r" b="b" t="t" l="l"/>
            <a:pathLst>
              <a:path h="2277849" w="2295062">
                <a:moveTo>
                  <a:pt x="0" y="0"/>
                </a:moveTo>
                <a:lnTo>
                  <a:pt x="2295062" y="0"/>
                </a:lnTo>
                <a:lnTo>
                  <a:pt x="2295062" y="2277850"/>
                </a:lnTo>
                <a:lnTo>
                  <a:pt x="0" y="227785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3" id="13"/>
          <p:cNvSpPr/>
          <p:nvPr/>
        </p:nvSpPr>
        <p:spPr>
          <a:xfrm flipH="false" flipV="false" rot="0">
            <a:off x="15198773" y="7474110"/>
            <a:ext cx="2528647" cy="2528647"/>
          </a:xfrm>
          <a:custGeom>
            <a:avLst/>
            <a:gdLst/>
            <a:ahLst/>
            <a:cxnLst/>
            <a:rect r="r" b="b" t="t" l="l"/>
            <a:pathLst>
              <a:path h="2528647" w="2528647">
                <a:moveTo>
                  <a:pt x="0" y="0"/>
                </a:moveTo>
                <a:lnTo>
                  <a:pt x="2528647" y="0"/>
                </a:lnTo>
                <a:lnTo>
                  <a:pt x="2528647" y="2528647"/>
                </a:lnTo>
                <a:lnTo>
                  <a:pt x="0" y="2528647"/>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14" id="14"/>
          <p:cNvSpPr txBox="true"/>
          <p:nvPr/>
        </p:nvSpPr>
        <p:spPr>
          <a:xfrm rot="0">
            <a:off x="1515157" y="4876211"/>
            <a:ext cx="12087841" cy="2693522"/>
          </a:xfrm>
          <a:prstGeom prst="rect">
            <a:avLst/>
          </a:prstGeom>
        </p:spPr>
        <p:txBody>
          <a:bodyPr anchor="t" rtlCol="false" tIns="0" lIns="0" bIns="0" rIns="0">
            <a:spAutoFit/>
          </a:bodyPr>
          <a:lstStyle/>
          <a:p>
            <a:pPr algn="l" marL="626107" indent="-313054" lvl="1">
              <a:lnSpc>
                <a:spcPts val="3566"/>
              </a:lnSpc>
              <a:buFont typeface="Arial"/>
              <a:buChar char="•"/>
            </a:pPr>
            <a:r>
              <a:rPr lang="en-US" sz="2899">
                <a:solidFill>
                  <a:srgbClr val="000000"/>
                </a:solidFill>
                <a:latin typeface="Inter"/>
                <a:ea typeface="Inter"/>
                <a:cs typeface="Inter"/>
                <a:sym typeface="Inter"/>
              </a:rPr>
              <a:t>Finnish citizens are obligated to pay taxes from earned income.</a:t>
            </a:r>
          </a:p>
          <a:p>
            <a:pPr algn="l">
              <a:lnSpc>
                <a:spcPts val="3566"/>
              </a:lnSpc>
            </a:pPr>
          </a:p>
          <a:p>
            <a:pPr algn="l" marL="626107" indent="-313054" lvl="1">
              <a:lnSpc>
                <a:spcPts val="3566"/>
              </a:lnSpc>
              <a:buFont typeface="Arial"/>
              <a:buChar char="•"/>
            </a:pPr>
            <a:r>
              <a:rPr lang="en-US" sz="2899">
                <a:solidFill>
                  <a:srgbClr val="000000"/>
                </a:solidFill>
                <a:latin typeface="Inter"/>
                <a:ea typeface="Inter"/>
                <a:cs typeface="Inter"/>
                <a:sym typeface="Inter"/>
              </a:rPr>
              <a:t>Taxes are paid to the state, municipalities and parishes.</a:t>
            </a:r>
          </a:p>
          <a:p>
            <a:pPr algn="l">
              <a:lnSpc>
                <a:spcPts val="3566"/>
              </a:lnSpc>
            </a:pPr>
          </a:p>
          <a:p>
            <a:pPr algn="l" marL="626107" indent="-313054" lvl="1">
              <a:lnSpc>
                <a:spcPts val="3566"/>
              </a:lnSpc>
              <a:buFont typeface="Arial"/>
              <a:buChar char="•"/>
            </a:pPr>
            <a:r>
              <a:rPr lang="en-US" sz="2899">
                <a:solidFill>
                  <a:srgbClr val="000000"/>
                </a:solidFill>
                <a:latin typeface="Inter"/>
                <a:ea typeface="Inter"/>
                <a:cs typeface="Inter"/>
                <a:sym typeface="Inter"/>
              </a:rPr>
              <a:t>Taxable income in Finland includes property, business, professional and employment income.</a:t>
            </a:r>
          </a:p>
        </p:txBody>
      </p:sp>
      <p:sp>
        <p:nvSpPr>
          <p:cNvPr name="TextBox 15" id="15"/>
          <p:cNvSpPr txBox="true"/>
          <p:nvPr/>
        </p:nvSpPr>
        <p:spPr>
          <a:xfrm rot="0">
            <a:off x="1515157" y="2938327"/>
            <a:ext cx="12087841" cy="455588"/>
          </a:xfrm>
          <a:prstGeom prst="rect">
            <a:avLst/>
          </a:prstGeom>
        </p:spPr>
        <p:txBody>
          <a:bodyPr anchor="t" rtlCol="false" tIns="0" lIns="0" bIns="0" rIns="0">
            <a:spAutoFit/>
          </a:bodyPr>
          <a:lstStyle/>
          <a:p>
            <a:pPr algn="l">
              <a:lnSpc>
                <a:spcPts val="3566"/>
              </a:lnSpc>
            </a:pPr>
            <a:r>
              <a:rPr lang="en-US" sz="2899">
                <a:solidFill>
                  <a:srgbClr val="448696"/>
                </a:solidFill>
                <a:latin typeface="Inter"/>
                <a:ea typeface="Inter"/>
                <a:cs typeface="Inter"/>
                <a:sym typeface="Inter"/>
              </a:rPr>
              <a:t>The Income tax act (1535/1992)</a:t>
            </a:r>
          </a:p>
        </p:txBody>
      </p:sp>
      <p:sp>
        <p:nvSpPr>
          <p:cNvPr name="TextBox 16" id="16"/>
          <p:cNvSpPr txBox="true"/>
          <p:nvPr/>
        </p:nvSpPr>
        <p:spPr>
          <a:xfrm rot="0">
            <a:off x="1515157" y="1558377"/>
            <a:ext cx="11222550" cy="1255322"/>
          </a:xfrm>
          <a:prstGeom prst="rect">
            <a:avLst/>
          </a:prstGeom>
        </p:spPr>
        <p:txBody>
          <a:bodyPr anchor="t" rtlCol="false" tIns="0" lIns="0" bIns="0" rIns="0">
            <a:spAutoFit/>
          </a:bodyPr>
          <a:lstStyle/>
          <a:p>
            <a:pPr algn="l">
              <a:lnSpc>
                <a:spcPts val="9300"/>
              </a:lnSpc>
            </a:pPr>
            <a:r>
              <a:rPr lang="en-US" sz="9300">
                <a:solidFill>
                  <a:srgbClr val="000000"/>
                </a:solidFill>
                <a:latin typeface="HK Grotesk Bold"/>
                <a:ea typeface="HK Grotesk Bold"/>
                <a:cs typeface="HK Grotesk Bold"/>
                <a:sym typeface="HK Grotesk Bold"/>
              </a:rPr>
              <a:t>Tax liability</a:t>
            </a:r>
          </a:p>
        </p:txBody>
      </p:sp>
      <p:sp>
        <p:nvSpPr>
          <p:cNvPr name="Freeform 17" id="17"/>
          <p:cNvSpPr/>
          <p:nvPr/>
        </p:nvSpPr>
        <p:spPr>
          <a:xfrm flipH="false" flipV="false" rot="0">
            <a:off x="486457" y="367665"/>
            <a:ext cx="1028700" cy="1028700"/>
          </a:xfrm>
          <a:custGeom>
            <a:avLst/>
            <a:gdLst/>
            <a:ahLst/>
            <a:cxnLst/>
            <a:rect r="r" b="b" t="t" l="l"/>
            <a:pathLst>
              <a:path h="1028700" w="1028700">
                <a:moveTo>
                  <a:pt x="0" y="0"/>
                </a:moveTo>
                <a:lnTo>
                  <a:pt x="1028700" y="0"/>
                </a:lnTo>
                <a:lnTo>
                  <a:pt x="1028700" y="1028700"/>
                </a:lnTo>
                <a:lnTo>
                  <a:pt x="0" y="1028700"/>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FDFCF5"/>
        </a:solidFill>
      </p:bgPr>
    </p:bg>
    <p:spTree>
      <p:nvGrpSpPr>
        <p:cNvPr id="1" name=""/>
        <p:cNvGrpSpPr/>
        <p:nvPr/>
      </p:nvGrpSpPr>
      <p:grpSpPr>
        <a:xfrm>
          <a:off x="0" y="0"/>
          <a:ext cx="0" cy="0"/>
          <a:chOff x="0" y="0"/>
          <a:chExt cx="0" cy="0"/>
        </a:xfrm>
      </p:grpSpPr>
      <p:grpSp>
        <p:nvGrpSpPr>
          <p:cNvPr name="Group 2" id="2"/>
          <p:cNvGrpSpPr/>
          <p:nvPr/>
        </p:nvGrpSpPr>
        <p:grpSpPr>
          <a:xfrm rot="0">
            <a:off x="14897887" y="3432015"/>
            <a:ext cx="3130418" cy="3422971"/>
            <a:chOff x="0" y="0"/>
            <a:chExt cx="824472" cy="901523"/>
          </a:xfrm>
        </p:grpSpPr>
        <p:sp>
          <p:nvSpPr>
            <p:cNvPr name="Freeform 3" id="3"/>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FED774"/>
            </a:solidFill>
            <a:ln cap="sq">
              <a:noFill/>
              <a:prstDash val="solid"/>
              <a:miter/>
            </a:ln>
          </p:spPr>
        </p:sp>
        <p:sp>
          <p:nvSpPr>
            <p:cNvPr name="TextBox 4" id="4"/>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14897887" y="7036073"/>
            <a:ext cx="3130418" cy="3422971"/>
            <a:chOff x="0" y="0"/>
            <a:chExt cx="824472" cy="901523"/>
          </a:xfrm>
        </p:grpSpPr>
        <p:sp>
          <p:nvSpPr>
            <p:cNvPr name="Freeform 6" id="6"/>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FDAC84"/>
            </a:solidFill>
            <a:ln cap="sq">
              <a:noFill/>
              <a:prstDash val="solid"/>
              <a:miter/>
            </a:ln>
          </p:spPr>
        </p:sp>
        <p:sp>
          <p:nvSpPr>
            <p:cNvPr name="TextBox 7" id="7"/>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14897887" y="-172044"/>
            <a:ext cx="3130418" cy="3422971"/>
            <a:chOff x="0" y="0"/>
            <a:chExt cx="824472" cy="901523"/>
          </a:xfrm>
        </p:grpSpPr>
        <p:sp>
          <p:nvSpPr>
            <p:cNvPr name="Freeform 9" id="9"/>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88B9C5"/>
            </a:solidFill>
            <a:ln cap="sq">
              <a:noFill/>
              <a:prstDash val="solid"/>
              <a:miter/>
            </a:ln>
          </p:spPr>
        </p:sp>
        <p:sp>
          <p:nvSpPr>
            <p:cNvPr name="TextBox 10" id="10"/>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sp>
        <p:nvSpPr>
          <p:cNvPr name="Freeform 11" id="11"/>
          <p:cNvSpPr/>
          <p:nvPr/>
        </p:nvSpPr>
        <p:spPr>
          <a:xfrm flipH="false" flipV="false" rot="0">
            <a:off x="15233128" y="3889782"/>
            <a:ext cx="2507436" cy="2507436"/>
          </a:xfrm>
          <a:custGeom>
            <a:avLst/>
            <a:gdLst/>
            <a:ahLst/>
            <a:cxnLst/>
            <a:rect r="r" b="b" t="t" l="l"/>
            <a:pathLst>
              <a:path h="2507436" w="2507436">
                <a:moveTo>
                  <a:pt x="0" y="0"/>
                </a:moveTo>
                <a:lnTo>
                  <a:pt x="2507436" y="0"/>
                </a:lnTo>
                <a:lnTo>
                  <a:pt x="2507436" y="2507436"/>
                </a:lnTo>
                <a:lnTo>
                  <a:pt x="0" y="250743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2" id="12"/>
          <p:cNvSpPr/>
          <p:nvPr/>
        </p:nvSpPr>
        <p:spPr>
          <a:xfrm flipH="false" flipV="false" rot="0">
            <a:off x="15198773" y="725310"/>
            <a:ext cx="2495421" cy="1628262"/>
          </a:xfrm>
          <a:custGeom>
            <a:avLst/>
            <a:gdLst/>
            <a:ahLst/>
            <a:cxnLst/>
            <a:rect r="r" b="b" t="t" l="l"/>
            <a:pathLst>
              <a:path h="1628262" w="2495421">
                <a:moveTo>
                  <a:pt x="0" y="0"/>
                </a:moveTo>
                <a:lnTo>
                  <a:pt x="2495422" y="0"/>
                </a:lnTo>
                <a:lnTo>
                  <a:pt x="2495422" y="1628262"/>
                </a:lnTo>
                <a:lnTo>
                  <a:pt x="0" y="1628262"/>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3" id="13"/>
          <p:cNvSpPr/>
          <p:nvPr/>
        </p:nvSpPr>
        <p:spPr>
          <a:xfrm flipH="false" flipV="false" rot="0">
            <a:off x="15246884" y="7531346"/>
            <a:ext cx="2432426" cy="2432426"/>
          </a:xfrm>
          <a:custGeom>
            <a:avLst/>
            <a:gdLst/>
            <a:ahLst/>
            <a:cxnLst/>
            <a:rect r="r" b="b" t="t" l="l"/>
            <a:pathLst>
              <a:path h="2432426" w="2432426">
                <a:moveTo>
                  <a:pt x="0" y="0"/>
                </a:moveTo>
                <a:lnTo>
                  <a:pt x="2432425" y="0"/>
                </a:lnTo>
                <a:lnTo>
                  <a:pt x="2432425" y="2432426"/>
                </a:lnTo>
                <a:lnTo>
                  <a:pt x="0" y="2432426"/>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14" id="14"/>
          <p:cNvSpPr txBox="true"/>
          <p:nvPr/>
        </p:nvSpPr>
        <p:spPr>
          <a:xfrm rot="0">
            <a:off x="1515157" y="4876211"/>
            <a:ext cx="12087841" cy="4483869"/>
          </a:xfrm>
          <a:prstGeom prst="rect">
            <a:avLst/>
          </a:prstGeom>
        </p:spPr>
        <p:txBody>
          <a:bodyPr anchor="t" rtlCol="false" tIns="0" lIns="0" bIns="0" rIns="0">
            <a:spAutoFit/>
          </a:bodyPr>
          <a:lstStyle/>
          <a:p>
            <a:pPr algn="l" marL="626107" indent="-313054" lvl="1">
              <a:lnSpc>
                <a:spcPts val="3566"/>
              </a:lnSpc>
              <a:buFont typeface="Arial"/>
              <a:buChar char="•"/>
            </a:pPr>
            <a:r>
              <a:rPr lang="en-US" sz="2899">
                <a:solidFill>
                  <a:srgbClr val="000000"/>
                </a:solidFill>
                <a:latin typeface="Inter"/>
                <a:ea typeface="Inter"/>
                <a:cs typeface="Inter"/>
                <a:sym typeface="Inter"/>
              </a:rPr>
              <a:t>Individuals must have a first name, up to four.</a:t>
            </a:r>
          </a:p>
          <a:p>
            <a:pPr algn="l">
              <a:lnSpc>
                <a:spcPts val="3566"/>
              </a:lnSpc>
            </a:pPr>
          </a:p>
          <a:p>
            <a:pPr algn="l" marL="626107" indent="-313054" lvl="1">
              <a:lnSpc>
                <a:spcPts val="3566"/>
              </a:lnSpc>
              <a:buFont typeface="Arial"/>
              <a:buChar char="•"/>
            </a:pPr>
            <a:r>
              <a:rPr lang="en-US" sz="2899">
                <a:solidFill>
                  <a:srgbClr val="000000"/>
                </a:solidFill>
                <a:latin typeface="Inter"/>
                <a:ea typeface="Inter"/>
                <a:cs typeface="Inter"/>
                <a:sym typeface="Inter"/>
              </a:rPr>
              <a:t>A first name must not cause offense, harm, or be clearly unsuitable.</a:t>
            </a:r>
          </a:p>
          <a:p>
            <a:pPr algn="l">
              <a:lnSpc>
                <a:spcPts val="3566"/>
              </a:lnSpc>
            </a:pPr>
          </a:p>
          <a:p>
            <a:pPr algn="l" marL="626107" indent="-313054" lvl="1">
              <a:lnSpc>
                <a:spcPts val="3566"/>
              </a:lnSpc>
              <a:buFont typeface="Arial"/>
              <a:buChar char="•"/>
            </a:pPr>
            <a:r>
              <a:rPr lang="en-US" sz="2899">
                <a:solidFill>
                  <a:srgbClr val="000000"/>
                </a:solidFill>
                <a:latin typeface="Inter"/>
                <a:ea typeface="Inter"/>
                <a:cs typeface="Inter"/>
                <a:sym typeface="Inter"/>
              </a:rPr>
              <a:t>Everyone must also have a surname, which can be changed or combined with another under certain conditions. </a:t>
            </a:r>
          </a:p>
          <a:p>
            <a:pPr algn="l">
              <a:lnSpc>
                <a:spcPts val="3566"/>
              </a:lnSpc>
            </a:pPr>
          </a:p>
          <a:p>
            <a:pPr algn="l" marL="626107" indent="-313054" lvl="1">
              <a:lnSpc>
                <a:spcPts val="3566"/>
              </a:lnSpc>
              <a:buFont typeface="Arial"/>
              <a:buChar char="•"/>
            </a:pPr>
            <a:r>
              <a:rPr lang="en-US" sz="2899">
                <a:solidFill>
                  <a:srgbClr val="000000"/>
                </a:solidFill>
                <a:latin typeface="Inter"/>
                <a:ea typeface="Inter"/>
                <a:cs typeface="Inter"/>
                <a:sym typeface="Inter"/>
              </a:rPr>
              <a:t>Guardians must notify the authorities of a child’s first and surname within specific timeframes after birth.</a:t>
            </a:r>
          </a:p>
        </p:txBody>
      </p:sp>
      <p:sp>
        <p:nvSpPr>
          <p:cNvPr name="TextBox 15" id="15"/>
          <p:cNvSpPr txBox="true"/>
          <p:nvPr/>
        </p:nvSpPr>
        <p:spPr>
          <a:xfrm rot="0">
            <a:off x="1515157" y="2938327"/>
            <a:ext cx="12087841" cy="455588"/>
          </a:xfrm>
          <a:prstGeom prst="rect">
            <a:avLst/>
          </a:prstGeom>
        </p:spPr>
        <p:txBody>
          <a:bodyPr anchor="t" rtlCol="false" tIns="0" lIns="0" bIns="0" rIns="0">
            <a:spAutoFit/>
          </a:bodyPr>
          <a:lstStyle/>
          <a:p>
            <a:pPr algn="l">
              <a:lnSpc>
                <a:spcPts val="3566"/>
              </a:lnSpc>
            </a:pPr>
            <a:r>
              <a:rPr lang="en-US" sz="2899">
                <a:solidFill>
                  <a:srgbClr val="448696"/>
                </a:solidFill>
                <a:latin typeface="Inter"/>
                <a:ea typeface="Inter"/>
                <a:cs typeface="Inter"/>
                <a:sym typeface="Inter"/>
              </a:rPr>
              <a:t>The Finnish Name Law (946/2017)</a:t>
            </a:r>
          </a:p>
        </p:txBody>
      </p:sp>
      <p:sp>
        <p:nvSpPr>
          <p:cNvPr name="TextBox 16" id="16"/>
          <p:cNvSpPr txBox="true"/>
          <p:nvPr/>
        </p:nvSpPr>
        <p:spPr>
          <a:xfrm rot="0">
            <a:off x="1515157" y="1558377"/>
            <a:ext cx="11222550" cy="1255322"/>
          </a:xfrm>
          <a:prstGeom prst="rect">
            <a:avLst/>
          </a:prstGeom>
        </p:spPr>
        <p:txBody>
          <a:bodyPr anchor="t" rtlCol="false" tIns="0" lIns="0" bIns="0" rIns="0">
            <a:spAutoFit/>
          </a:bodyPr>
          <a:lstStyle/>
          <a:p>
            <a:pPr algn="l">
              <a:lnSpc>
                <a:spcPts val="9300"/>
              </a:lnSpc>
            </a:pPr>
            <a:r>
              <a:rPr lang="en-US" sz="9300">
                <a:solidFill>
                  <a:srgbClr val="000000"/>
                </a:solidFill>
                <a:latin typeface="HK Grotesk Bold"/>
                <a:ea typeface="HK Grotesk Bold"/>
                <a:cs typeface="HK Grotesk Bold"/>
                <a:sym typeface="HK Grotesk Bold"/>
              </a:rPr>
              <a:t>Obligation to a name</a:t>
            </a:r>
          </a:p>
        </p:txBody>
      </p:sp>
      <p:sp>
        <p:nvSpPr>
          <p:cNvPr name="Freeform 17" id="17"/>
          <p:cNvSpPr/>
          <p:nvPr/>
        </p:nvSpPr>
        <p:spPr>
          <a:xfrm flipH="false" flipV="false" rot="0">
            <a:off x="486728" y="367665"/>
            <a:ext cx="1028700" cy="1028700"/>
          </a:xfrm>
          <a:custGeom>
            <a:avLst/>
            <a:gdLst/>
            <a:ahLst/>
            <a:cxnLst/>
            <a:rect r="r" b="b" t="t" l="l"/>
            <a:pathLst>
              <a:path h="1028700" w="1028700">
                <a:moveTo>
                  <a:pt x="0" y="0"/>
                </a:moveTo>
                <a:lnTo>
                  <a:pt x="1028700" y="0"/>
                </a:lnTo>
                <a:lnTo>
                  <a:pt x="1028700" y="1028700"/>
                </a:lnTo>
                <a:lnTo>
                  <a:pt x="0" y="1028700"/>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FDFCF5"/>
        </a:solidFill>
      </p:bgPr>
    </p:bg>
    <p:spTree>
      <p:nvGrpSpPr>
        <p:cNvPr id="1" name=""/>
        <p:cNvGrpSpPr/>
        <p:nvPr/>
      </p:nvGrpSpPr>
      <p:grpSpPr>
        <a:xfrm>
          <a:off x="0" y="0"/>
          <a:ext cx="0" cy="0"/>
          <a:chOff x="0" y="0"/>
          <a:chExt cx="0" cy="0"/>
        </a:xfrm>
      </p:grpSpPr>
      <p:grpSp>
        <p:nvGrpSpPr>
          <p:cNvPr name="Group 2" id="2"/>
          <p:cNvGrpSpPr/>
          <p:nvPr/>
        </p:nvGrpSpPr>
        <p:grpSpPr>
          <a:xfrm rot="0">
            <a:off x="14897887" y="3432015"/>
            <a:ext cx="3130418" cy="3422971"/>
            <a:chOff x="0" y="0"/>
            <a:chExt cx="824472" cy="901523"/>
          </a:xfrm>
        </p:grpSpPr>
        <p:sp>
          <p:nvSpPr>
            <p:cNvPr name="Freeform 3" id="3"/>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FED774"/>
            </a:solidFill>
            <a:ln cap="sq">
              <a:noFill/>
              <a:prstDash val="solid"/>
              <a:miter/>
            </a:ln>
          </p:spPr>
        </p:sp>
        <p:sp>
          <p:nvSpPr>
            <p:cNvPr name="TextBox 4" id="4"/>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14897887" y="7036073"/>
            <a:ext cx="3130418" cy="3422971"/>
            <a:chOff x="0" y="0"/>
            <a:chExt cx="824472" cy="901523"/>
          </a:xfrm>
        </p:grpSpPr>
        <p:sp>
          <p:nvSpPr>
            <p:cNvPr name="Freeform 6" id="6"/>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FDAC84"/>
            </a:solidFill>
            <a:ln cap="sq">
              <a:noFill/>
              <a:prstDash val="solid"/>
              <a:miter/>
            </a:ln>
          </p:spPr>
        </p:sp>
        <p:sp>
          <p:nvSpPr>
            <p:cNvPr name="TextBox 7" id="7"/>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14897887" y="-172044"/>
            <a:ext cx="3130418" cy="3422971"/>
            <a:chOff x="0" y="0"/>
            <a:chExt cx="824472" cy="901523"/>
          </a:xfrm>
        </p:grpSpPr>
        <p:sp>
          <p:nvSpPr>
            <p:cNvPr name="Freeform 9" id="9"/>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88B9C5"/>
            </a:solidFill>
            <a:ln cap="sq">
              <a:noFill/>
              <a:prstDash val="solid"/>
              <a:miter/>
            </a:ln>
          </p:spPr>
        </p:sp>
        <p:sp>
          <p:nvSpPr>
            <p:cNvPr name="TextBox 10" id="10"/>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sp>
        <p:nvSpPr>
          <p:cNvPr name="Freeform 11" id="11"/>
          <p:cNvSpPr/>
          <p:nvPr/>
        </p:nvSpPr>
        <p:spPr>
          <a:xfrm flipH="false" flipV="false" rot="0">
            <a:off x="15315584" y="555158"/>
            <a:ext cx="2295026" cy="2257731"/>
          </a:xfrm>
          <a:custGeom>
            <a:avLst/>
            <a:gdLst/>
            <a:ahLst/>
            <a:cxnLst/>
            <a:rect r="r" b="b" t="t" l="l"/>
            <a:pathLst>
              <a:path h="2257731" w="2295026">
                <a:moveTo>
                  <a:pt x="0" y="0"/>
                </a:moveTo>
                <a:lnTo>
                  <a:pt x="2295025" y="0"/>
                </a:lnTo>
                <a:lnTo>
                  <a:pt x="2295025" y="2257732"/>
                </a:lnTo>
                <a:lnTo>
                  <a:pt x="0" y="225773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2" id="12"/>
          <p:cNvSpPr/>
          <p:nvPr/>
        </p:nvSpPr>
        <p:spPr>
          <a:xfrm flipH="false" flipV="false" rot="0">
            <a:off x="15252242" y="3932645"/>
            <a:ext cx="2421710" cy="2421710"/>
          </a:xfrm>
          <a:custGeom>
            <a:avLst/>
            <a:gdLst/>
            <a:ahLst/>
            <a:cxnLst/>
            <a:rect r="r" b="b" t="t" l="l"/>
            <a:pathLst>
              <a:path h="2421710" w="2421710">
                <a:moveTo>
                  <a:pt x="0" y="0"/>
                </a:moveTo>
                <a:lnTo>
                  <a:pt x="2421709" y="0"/>
                </a:lnTo>
                <a:lnTo>
                  <a:pt x="2421709" y="2421710"/>
                </a:lnTo>
                <a:lnTo>
                  <a:pt x="0" y="242171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3" id="13"/>
          <p:cNvSpPr/>
          <p:nvPr/>
        </p:nvSpPr>
        <p:spPr>
          <a:xfrm flipH="false" flipV="false" rot="0">
            <a:off x="15343086" y="7474110"/>
            <a:ext cx="2330865" cy="2523264"/>
          </a:xfrm>
          <a:custGeom>
            <a:avLst/>
            <a:gdLst/>
            <a:ahLst/>
            <a:cxnLst/>
            <a:rect r="r" b="b" t="t" l="l"/>
            <a:pathLst>
              <a:path h="2523264" w="2330865">
                <a:moveTo>
                  <a:pt x="0" y="0"/>
                </a:moveTo>
                <a:lnTo>
                  <a:pt x="2330865" y="0"/>
                </a:lnTo>
                <a:lnTo>
                  <a:pt x="2330865" y="2523264"/>
                </a:lnTo>
                <a:lnTo>
                  <a:pt x="0" y="252326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14" id="14"/>
          <p:cNvSpPr txBox="true"/>
          <p:nvPr/>
        </p:nvSpPr>
        <p:spPr>
          <a:xfrm rot="0">
            <a:off x="1515157" y="5069794"/>
            <a:ext cx="12087841" cy="4483869"/>
          </a:xfrm>
          <a:prstGeom prst="rect">
            <a:avLst/>
          </a:prstGeom>
        </p:spPr>
        <p:txBody>
          <a:bodyPr anchor="t" rtlCol="false" tIns="0" lIns="0" bIns="0" rIns="0">
            <a:spAutoFit/>
          </a:bodyPr>
          <a:lstStyle/>
          <a:p>
            <a:pPr algn="l" marL="626107" indent="-313054" lvl="1">
              <a:lnSpc>
                <a:spcPts val="3566"/>
              </a:lnSpc>
              <a:buFont typeface="Arial"/>
              <a:buChar char="•"/>
            </a:pPr>
            <a:r>
              <a:rPr lang="en-US" sz="2899">
                <a:solidFill>
                  <a:srgbClr val="000000"/>
                </a:solidFill>
                <a:latin typeface="Inter"/>
                <a:ea typeface="Inter"/>
                <a:cs typeface="Inter"/>
                <a:sym typeface="Inter"/>
              </a:rPr>
              <a:t>Finland aims to protect children’s rights to a safe growth environment, balanced and well-rounded development, and special protection. </a:t>
            </a:r>
          </a:p>
          <a:p>
            <a:pPr algn="l">
              <a:lnSpc>
                <a:spcPts val="3566"/>
              </a:lnSpc>
            </a:pPr>
          </a:p>
          <a:p>
            <a:pPr algn="l" marL="626107" indent="-313054" lvl="1">
              <a:lnSpc>
                <a:spcPts val="3566"/>
              </a:lnSpc>
              <a:buFont typeface="Arial"/>
              <a:buChar char="•"/>
            </a:pPr>
            <a:r>
              <a:rPr lang="en-US" sz="2899">
                <a:solidFill>
                  <a:srgbClr val="000000"/>
                </a:solidFill>
                <a:latin typeface="Inter"/>
                <a:ea typeface="Inter"/>
                <a:cs typeface="Inter"/>
                <a:sym typeface="Inter"/>
              </a:rPr>
              <a:t>Primary responsibility for a child’s well-being is  based on their parents and other custodians. </a:t>
            </a:r>
          </a:p>
          <a:p>
            <a:pPr algn="l">
              <a:lnSpc>
                <a:spcPts val="3566"/>
              </a:lnSpc>
            </a:pPr>
          </a:p>
          <a:p>
            <a:pPr algn="l" marL="626107" indent="-313054" lvl="1">
              <a:lnSpc>
                <a:spcPts val="3566"/>
              </a:lnSpc>
              <a:buFont typeface="Arial"/>
              <a:buChar char="•"/>
            </a:pPr>
            <a:r>
              <a:rPr lang="en-US" sz="2899">
                <a:solidFill>
                  <a:srgbClr val="000000"/>
                </a:solidFill>
                <a:latin typeface="Inter"/>
                <a:ea typeface="Inter"/>
                <a:cs typeface="Inter"/>
                <a:sym typeface="Inter"/>
              </a:rPr>
              <a:t>A child must be provided with good care and upbringing, as well as necessary supervision and care according to the child’s age and developmental level.</a:t>
            </a:r>
          </a:p>
        </p:txBody>
      </p:sp>
      <p:sp>
        <p:nvSpPr>
          <p:cNvPr name="TextBox 15" id="15"/>
          <p:cNvSpPr txBox="true"/>
          <p:nvPr/>
        </p:nvSpPr>
        <p:spPr>
          <a:xfrm rot="0">
            <a:off x="1515157" y="4242554"/>
            <a:ext cx="12087841" cy="455588"/>
          </a:xfrm>
          <a:prstGeom prst="rect">
            <a:avLst/>
          </a:prstGeom>
        </p:spPr>
        <p:txBody>
          <a:bodyPr anchor="t" rtlCol="false" tIns="0" lIns="0" bIns="0" rIns="0">
            <a:spAutoFit/>
          </a:bodyPr>
          <a:lstStyle/>
          <a:p>
            <a:pPr algn="l">
              <a:lnSpc>
                <a:spcPts val="3566"/>
              </a:lnSpc>
            </a:pPr>
            <a:r>
              <a:rPr lang="en-US" sz="2899">
                <a:solidFill>
                  <a:srgbClr val="448696"/>
                </a:solidFill>
                <a:latin typeface="Inter"/>
                <a:ea typeface="Inter"/>
                <a:cs typeface="Inter"/>
                <a:sym typeface="Inter"/>
              </a:rPr>
              <a:t>The Child Welfare Act (417/2007)</a:t>
            </a:r>
          </a:p>
        </p:txBody>
      </p:sp>
      <p:sp>
        <p:nvSpPr>
          <p:cNvPr name="TextBox 16" id="16"/>
          <p:cNvSpPr txBox="true"/>
          <p:nvPr/>
        </p:nvSpPr>
        <p:spPr>
          <a:xfrm rot="0">
            <a:off x="1515157" y="1558377"/>
            <a:ext cx="11222550" cy="2436350"/>
          </a:xfrm>
          <a:prstGeom prst="rect">
            <a:avLst/>
          </a:prstGeom>
        </p:spPr>
        <p:txBody>
          <a:bodyPr anchor="t" rtlCol="false" tIns="0" lIns="0" bIns="0" rIns="0">
            <a:spAutoFit/>
          </a:bodyPr>
          <a:lstStyle/>
          <a:p>
            <a:pPr algn="l">
              <a:lnSpc>
                <a:spcPts val="9300"/>
              </a:lnSpc>
            </a:pPr>
            <a:r>
              <a:rPr lang="en-US" sz="9300">
                <a:solidFill>
                  <a:srgbClr val="000000"/>
                </a:solidFill>
                <a:latin typeface="HK Grotesk Bold"/>
                <a:ea typeface="HK Grotesk Bold"/>
                <a:cs typeface="HK Grotesk Bold"/>
                <a:sym typeface="HK Grotesk Bold"/>
              </a:rPr>
              <a:t>Guardians Duty to take care Children</a:t>
            </a:r>
          </a:p>
        </p:txBody>
      </p:sp>
      <p:sp>
        <p:nvSpPr>
          <p:cNvPr name="Freeform 17" id="17"/>
          <p:cNvSpPr/>
          <p:nvPr/>
        </p:nvSpPr>
        <p:spPr>
          <a:xfrm flipH="false" flipV="false" rot="0">
            <a:off x="486728" y="367665"/>
            <a:ext cx="1028700" cy="1028700"/>
          </a:xfrm>
          <a:custGeom>
            <a:avLst/>
            <a:gdLst/>
            <a:ahLst/>
            <a:cxnLst/>
            <a:rect r="r" b="b" t="t" l="l"/>
            <a:pathLst>
              <a:path h="1028700" w="1028700">
                <a:moveTo>
                  <a:pt x="0" y="0"/>
                </a:moveTo>
                <a:lnTo>
                  <a:pt x="1028700" y="0"/>
                </a:lnTo>
                <a:lnTo>
                  <a:pt x="1028700" y="1028700"/>
                </a:lnTo>
                <a:lnTo>
                  <a:pt x="0" y="1028700"/>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FDFCF5"/>
        </a:solidFill>
      </p:bgPr>
    </p:bg>
    <p:spTree>
      <p:nvGrpSpPr>
        <p:cNvPr id="1" name=""/>
        <p:cNvGrpSpPr/>
        <p:nvPr/>
      </p:nvGrpSpPr>
      <p:grpSpPr>
        <a:xfrm>
          <a:off x="0" y="0"/>
          <a:ext cx="0" cy="0"/>
          <a:chOff x="0" y="0"/>
          <a:chExt cx="0" cy="0"/>
        </a:xfrm>
      </p:grpSpPr>
      <p:grpSp>
        <p:nvGrpSpPr>
          <p:cNvPr name="Group 2" id="2"/>
          <p:cNvGrpSpPr/>
          <p:nvPr/>
        </p:nvGrpSpPr>
        <p:grpSpPr>
          <a:xfrm rot="0">
            <a:off x="14897887" y="3432015"/>
            <a:ext cx="3130418" cy="3422971"/>
            <a:chOff x="0" y="0"/>
            <a:chExt cx="824472" cy="901523"/>
          </a:xfrm>
        </p:grpSpPr>
        <p:sp>
          <p:nvSpPr>
            <p:cNvPr name="Freeform 3" id="3"/>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FED774"/>
            </a:solidFill>
            <a:ln cap="sq">
              <a:noFill/>
              <a:prstDash val="solid"/>
              <a:miter/>
            </a:ln>
          </p:spPr>
        </p:sp>
        <p:sp>
          <p:nvSpPr>
            <p:cNvPr name="TextBox 4" id="4"/>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14897887" y="7036073"/>
            <a:ext cx="3130418" cy="3422971"/>
            <a:chOff x="0" y="0"/>
            <a:chExt cx="824472" cy="901523"/>
          </a:xfrm>
        </p:grpSpPr>
        <p:sp>
          <p:nvSpPr>
            <p:cNvPr name="Freeform 6" id="6"/>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FDAC84"/>
            </a:solidFill>
            <a:ln cap="sq">
              <a:noFill/>
              <a:prstDash val="solid"/>
              <a:miter/>
            </a:ln>
          </p:spPr>
        </p:sp>
        <p:sp>
          <p:nvSpPr>
            <p:cNvPr name="TextBox 7" id="7"/>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14897887" y="-172044"/>
            <a:ext cx="3130418" cy="3422971"/>
            <a:chOff x="0" y="0"/>
            <a:chExt cx="824472" cy="901523"/>
          </a:xfrm>
        </p:grpSpPr>
        <p:sp>
          <p:nvSpPr>
            <p:cNvPr name="Freeform 9" id="9"/>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88B9C5"/>
            </a:solidFill>
            <a:ln cap="sq">
              <a:noFill/>
              <a:prstDash val="solid"/>
              <a:miter/>
            </a:ln>
          </p:spPr>
        </p:sp>
        <p:sp>
          <p:nvSpPr>
            <p:cNvPr name="TextBox 10" id="10"/>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sp>
        <p:nvSpPr>
          <p:cNvPr name="Freeform 11" id="11"/>
          <p:cNvSpPr/>
          <p:nvPr/>
        </p:nvSpPr>
        <p:spPr>
          <a:xfrm flipH="false" flipV="false" rot="0">
            <a:off x="15375349" y="448485"/>
            <a:ext cx="2365215" cy="2365215"/>
          </a:xfrm>
          <a:custGeom>
            <a:avLst/>
            <a:gdLst/>
            <a:ahLst/>
            <a:cxnLst/>
            <a:rect r="r" b="b" t="t" l="l"/>
            <a:pathLst>
              <a:path h="2365215" w="2365215">
                <a:moveTo>
                  <a:pt x="0" y="0"/>
                </a:moveTo>
                <a:lnTo>
                  <a:pt x="2365215" y="0"/>
                </a:lnTo>
                <a:lnTo>
                  <a:pt x="2365215" y="2365214"/>
                </a:lnTo>
                <a:lnTo>
                  <a:pt x="0" y="236521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2" id="12"/>
          <p:cNvSpPr/>
          <p:nvPr/>
        </p:nvSpPr>
        <p:spPr>
          <a:xfrm flipH="false" flipV="false" rot="0">
            <a:off x="15144539" y="3884278"/>
            <a:ext cx="2637115" cy="2518444"/>
          </a:xfrm>
          <a:custGeom>
            <a:avLst/>
            <a:gdLst/>
            <a:ahLst/>
            <a:cxnLst/>
            <a:rect r="r" b="b" t="t" l="l"/>
            <a:pathLst>
              <a:path h="2518444" w="2637115">
                <a:moveTo>
                  <a:pt x="0" y="0"/>
                </a:moveTo>
                <a:lnTo>
                  <a:pt x="2637115" y="0"/>
                </a:lnTo>
                <a:lnTo>
                  <a:pt x="2637115" y="2518444"/>
                </a:lnTo>
                <a:lnTo>
                  <a:pt x="0" y="251844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3" id="13"/>
          <p:cNvSpPr/>
          <p:nvPr/>
        </p:nvSpPr>
        <p:spPr>
          <a:xfrm flipH="false" flipV="false" rot="0">
            <a:off x="15212310" y="7474110"/>
            <a:ext cx="2406322" cy="2403315"/>
          </a:xfrm>
          <a:custGeom>
            <a:avLst/>
            <a:gdLst/>
            <a:ahLst/>
            <a:cxnLst/>
            <a:rect r="r" b="b" t="t" l="l"/>
            <a:pathLst>
              <a:path h="2403315" w="2406322">
                <a:moveTo>
                  <a:pt x="0" y="0"/>
                </a:moveTo>
                <a:lnTo>
                  <a:pt x="2406323" y="0"/>
                </a:lnTo>
                <a:lnTo>
                  <a:pt x="2406323" y="2403315"/>
                </a:lnTo>
                <a:lnTo>
                  <a:pt x="0" y="2403315"/>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14" id="14"/>
          <p:cNvSpPr txBox="true"/>
          <p:nvPr/>
        </p:nvSpPr>
        <p:spPr>
          <a:xfrm rot="0">
            <a:off x="1515157" y="4337027"/>
            <a:ext cx="12087841" cy="4931456"/>
          </a:xfrm>
          <a:prstGeom prst="rect">
            <a:avLst/>
          </a:prstGeom>
        </p:spPr>
        <p:txBody>
          <a:bodyPr anchor="t" rtlCol="false" tIns="0" lIns="0" bIns="0" rIns="0">
            <a:spAutoFit/>
          </a:bodyPr>
          <a:lstStyle/>
          <a:p>
            <a:pPr algn="l" marL="626107" indent="-313054" lvl="1">
              <a:lnSpc>
                <a:spcPts val="3566"/>
              </a:lnSpc>
              <a:buFont typeface="Arial"/>
              <a:buChar char="•"/>
            </a:pPr>
            <a:r>
              <a:rPr lang="en-US" sz="2899">
                <a:solidFill>
                  <a:srgbClr val="000000"/>
                </a:solidFill>
                <a:latin typeface="Inter"/>
                <a:ea typeface="Inter"/>
                <a:cs typeface="Inter"/>
                <a:sym typeface="Inter"/>
              </a:rPr>
              <a:t>Finnish citizens have a duty to assist a person in mortal danger or serious health risk. </a:t>
            </a:r>
          </a:p>
          <a:p>
            <a:pPr algn="l">
              <a:lnSpc>
                <a:spcPts val="3566"/>
              </a:lnSpc>
            </a:pPr>
          </a:p>
          <a:p>
            <a:pPr algn="l" marL="626107" indent="-313054" lvl="1">
              <a:lnSpc>
                <a:spcPts val="3566"/>
              </a:lnSpc>
              <a:buFont typeface="Arial"/>
              <a:buChar char="•"/>
            </a:pPr>
            <a:r>
              <a:rPr lang="en-US" sz="2899">
                <a:solidFill>
                  <a:srgbClr val="000000"/>
                </a:solidFill>
                <a:latin typeface="Inter"/>
                <a:ea typeface="Inter"/>
                <a:cs typeface="Inter"/>
                <a:sym typeface="Inter"/>
              </a:rPr>
              <a:t>Neglecting this duty is considered a criminal act.</a:t>
            </a:r>
          </a:p>
          <a:p>
            <a:pPr algn="l">
              <a:lnSpc>
                <a:spcPts val="3566"/>
              </a:lnSpc>
            </a:pPr>
          </a:p>
          <a:p>
            <a:pPr algn="l" marL="626107" indent="-313054" lvl="1">
              <a:lnSpc>
                <a:spcPts val="3566"/>
              </a:lnSpc>
              <a:buFont typeface="Arial"/>
              <a:buChar char="•"/>
            </a:pPr>
            <a:r>
              <a:rPr lang="en-US" sz="2899">
                <a:solidFill>
                  <a:srgbClr val="000000"/>
                </a:solidFill>
                <a:latin typeface="Inter"/>
                <a:ea typeface="Inter"/>
                <a:cs typeface="Inter"/>
                <a:sym typeface="Inter"/>
              </a:rPr>
              <a:t>T</a:t>
            </a:r>
            <a:r>
              <a:rPr lang="en-US" sz="2899">
                <a:solidFill>
                  <a:srgbClr val="000000"/>
                </a:solidFill>
                <a:latin typeface="Inter"/>
                <a:ea typeface="Inter"/>
                <a:cs typeface="Inter"/>
                <a:sym typeface="Inter"/>
              </a:rPr>
              <a:t>he Criminal Code states that if a person knowingly fails to provide or obtain such assistance as can reasonably be expected of them, considering their capabilities and the nature of the situation, they may be guilty of neglecting rescue duty.</a:t>
            </a:r>
          </a:p>
          <a:p>
            <a:pPr algn="l">
              <a:lnSpc>
                <a:spcPts val="3566"/>
              </a:lnSpc>
            </a:pPr>
          </a:p>
          <a:p>
            <a:pPr algn="l" marL="626107" indent="-313054" lvl="1">
              <a:lnSpc>
                <a:spcPts val="3566"/>
              </a:lnSpc>
              <a:buFont typeface="Arial"/>
              <a:buChar char="•"/>
            </a:pPr>
            <a:r>
              <a:rPr lang="en-US" sz="2899">
                <a:solidFill>
                  <a:srgbClr val="000000"/>
                </a:solidFill>
                <a:latin typeface="Inter"/>
                <a:ea typeface="Inter"/>
                <a:cs typeface="Inter"/>
                <a:sym typeface="Inter"/>
              </a:rPr>
              <a:t>The penalty can be a fine or imprisonment for up to six months.</a:t>
            </a:r>
          </a:p>
        </p:txBody>
      </p:sp>
      <p:sp>
        <p:nvSpPr>
          <p:cNvPr name="TextBox 15" id="15"/>
          <p:cNvSpPr txBox="true"/>
          <p:nvPr/>
        </p:nvSpPr>
        <p:spPr>
          <a:xfrm rot="0">
            <a:off x="1515157" y="2938327"/>
            <a:ext cx="12087841" cy="455588"/>
          </a:xfrm>
          <a:prstGeom prst="rect">
            <a:avLst/>
          </a:prstGeom>
        </p:spPr>
        <p:txBody>
          <a:bodyPr anchor="t" rtlCol="false" tIns="0" lIns="0" bIns="0" rIns="0">
            <a:spAutoFit/>
          </a:bodyPr>
          <a:lstStyle/>
          <a:p>
            <a:pPr algn="l">
              <a:lnSpc>
                <a:spcPts val="3566"/>
              </a:lnSpc>
            </a:pPr>
            <a:r>
              <a:rPr lang="en-US" sz="2899">
                <a:solidFill>
                  <a:srgbClr val="448696"/>
                </a:solidFill>
                <a:latin typeface="Inter"/>
                <a:ea typeface="Inter"/>
                <a:cs typeface="Inter"/>
                <a:sym typeface="Inter"/>
              </a:rPr>
              <a:t>The Criminal code of Finland (39/1889)</a:t>
            </a:r>
          </a:p>
        </p:txBody>
      </p:sp>
      <p:sp>
        <p:nvSpPr>
          <p:cNvPr name="TextBox 16" id="16"/>
          <p:cNvSpPr txBox="true"/>
          <p:nvPr/>
        </p:nvSpPr>
        <p:spPr>
          <a:xfrm rot="0">
            <a:off x="1515157" y="1558377"/>
            <a:ext cx="11222550" cy="1255322"/>
          </a:xfrm>
          <a:prstGeom prst="rect">
            <a:avLst/>
          </a:prstGeom>
        </p:spPr>
        <p:txBody>
          <a:bodyPr anchor="t" rtlCol="false" tIns="0" lIns="0" bIns="0" rIns="0">
            <a:spAutoFit/>
          </a:bodyPr>
          <a:lstStyle/>
          <a:p>
            <a:pPr algn="l">
              <a:lnSpc>
                <a:spcPts val="9300"/>
              </a:lnSpc>
            </a:pPr>
            <a:r>
              <a:rPr lang="en-US" sz="9300">
                <a:solidFill>
                  <a:srgbClr val="000000"/>
                </a:solidFill>
                <a:latin typeface="HK Grotesk Bold"/>
                <a:ea typeface="HK Grotesk Bold"/>
                <a:cs typeface="HK Grotesk Bold"/>
                <a:sym typeface="HK Grotesk Bold"/>
              </a:rPr>
              <a:t>Rescue duty</a:t>
            </a:r>
          </a:p>
        </p:txBody>
      </p:sp>
      <p:sp>
        <p:nvSpPr>
          <p:cNvPr name="Freeform 17" id="17"/>
          <p:cNvSpPr/>
          <p:nvPr/>
        </p:nvSpPr>
        <p:spPr>
          <a:xfrm flipH="false" flipV="false" rot="0">
            <a:off x="486728" y="367665"/>
            <a:ext cx="1028700" cy="1028700"/>
          </a:xfrm>
          <a:custGeom>
            <a:avLst/>
            <a:gdLst/>
            <a:ahLst/>
            <a:cxnLst/>
            <a:rect r="r" b="b" t="t" l="l"/>
            <a:pathLst>
              <a:path h="1028700" w="1028700">
                <a:moveTo>
                  <a:pt x="0" y="0"/>
                </a:moveTo>
                <a:lnTo>
                  <a:pt x="1028700" y="0"/>
                </a:lnTo>
                <a:lnTo>
                  <a:pt x="1028700" y="1028700"/>
                </a:lnTo>
                <a:lnTo>
                  <a:pt x="0" y="1028700"/>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FDFCF5"/>
        </a:solidFill>
      </p:bgPr>
    </p:bg>
    <p:spTree>
      <p:nvGrpSpPr>
        <p:cNvPr id="1" name=""/>
        <p:cNvGrpSpPr/>
        <p:nvPr/>
      </p:nvGrpSpPr>
      <p:grpSpPr>
        <a:xfrm>
          <a:off x="0" y="0"/>
          <a:ext cx="0" cy="0"/>
          <a:chOff x="0" y="0"/>
          <a:chExt cx="0" cy="0"/>
        </a:xfrm>
      </p:grpSpPr>
      <p:grpSp>
        <p:nvGrpSpPr>
          <p:cNvPr name="Group 2" id="2"/>
          <p:cNvGrpSpPr/>
          <p:nvPr/>
        </p:nvGrpSpPr>
        <p:grpSpPr>
          <a:xfrm rot="0">
            <a:off x="14897887" y="3432015"/>
            <a:ext cx="3130418" cy="3422971"/>
            <a:chOff x="0" y="0"/>
            <a:chExt cx="824472" cy="901523"/>
          </a:xfrm>
        </p:grpSpPr>
        <p:sp>
          <p:nvSpPr>
            <p:cNvPr name="Freeform 3" id="3"/>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FED774"/>
            </a:solidFill>
            <a:ln cap="sq">
              <a:noFill/>
              <a:prstDash val="solid"/>
              <a:miter/>
            </a:ln>
          </p:spPr>
        </p:sp>
        <p:sp>
          <p:nvSpPr>
            <p:cNvPr name="TextBox 4" id="4"/>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14897887" y="7036073"/>
            <a:ext cx="3130418" cy="3422971"/>
            <a:chOff x="0" y="0"/>
            <a:chExt cx="824472" cy="901523"/>
          </a:xfrm>
        </p:grpSpPr>
        <p:sp>
          <p:nvSpPr>
            <p:cNvPr name="Freeform 6" id="6"/>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FDAC84"/>
            </a:solidFill>
            <a:ln cap="sq">
              <a:noFill/>
              <a:prstDash val="solid"/>
              <a:miter/>
            </a:ln>
          </p:spPr>
        </p:sp>
        <p:sp>
          <p:nvSpPr>
            <p:cNvPr name="TextBox 7" id="7"/>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grpSp>
        <p:nvGrpSpPr>
          <p:cNvPr name="Group 8" id="8"/>
          <p:cNvGrpSpPr/>
          <p:nvPr/>
        </p:nvGrpSpPr>
        <p:grpSpPr>
          <a:xfrm rot="0">
            <a:off x="14897887" y="-172044"/>
            <a:ext cx="3130418" cy="3422971"/>
            <a:chOff x="0" y="0"/>
            <a:chExt cx="824472" cy="901523"/>
          </a:xfrm>
        </p:grpSpPr>
        <p:sp>
          <p:nvSpPr>
            <p:cNvPr name="Freeform 9" id="9"/>
            <p:cNvSpPr/>
            <p:nvPr/>
          </p:nvSpPr>
          <p:spPr>
            <a:xfrm flipH="false" flipV="false" rot="0">
              <a:off x="0" y="0"/>
              <a:ext cx="824472" cy="901523"/>
            </a:xfrm>
            <a:custGeom>
              <a:avLst/>
              <a:gdLst/>
              <a:ahLst/>
              <a:cxnLst/>
              <a:rect r="r" b="b" t="t" l="l"/>
              <a:pathLst>
                <a:path h="901523" w="824472">
                  <a:moveTo>
                    <a:pt x="49463" y="0"/>
                  </a:moveTo>
                  <a:lnTo>
                    <a:pt x="775010" y="0"/>
                  </a:lnTo>
                  <a:cubicBezTo>
                    <a:pt x="802327" y="0"/>
                    <a:pt x="824472" y="22145"/>
                    <a:pt x="824472" y="49463"/>
                  </a:cubicBezTo>
                  <a:lnTo>
                    <a:pt x="824472" y="852061"/>
                  </a:lnTo>
                  <a:cubicBezTo>
                    <a:pt x="824472" y="879378"/>
                    <a:pt x="802327" y="901523"/>
                    <a:pt x="775010" y="901523"/>
                  </a:cubicBezTo>
                  <a:lnTo>
                    <a:pt x="49463" y="901523"/>
                  </a:lnTo>
                  <a:cubicBezTo>
                    <a:pt x="36344" y="901523"/>
                    <a:pt x="23763" y="896312"/>
                    <a:pt x="14487" y="887036"/>
                  </a:cubicBezTo>
                  <a:cubicBezTo>
                    <a:pt x="5211" y="877760"/>
                    <a:pt x="0" y="865179"/>
                    <a:pt x="0" y="852061"/>
                  </a:cubicBezTo>
                  <a:lnTo>
                    <a:pt x="0" y="49463"/>
                  </a:lnTo>
                  <a:cubicBezTo>
                    <a:pt x="0" y="36344"/>
                    <a:pt x="5211" y="23763"/>
                    <a:pt x="14487" y="14487"/>
                  </a:cubicBezTo>
                  <a:cubicBezTo>
                    <a:pt x="23763" y="5211"/>
                    <a:pt x="36344" y="0"/>
                    <a:pt x="49463" y="0"/>
                  </a:cubicBezTo>
                  <a:close/>
                </a:path>
              </a:pathLst>
            </a:custGeom>
            <a:solidFill>
              <a:srgbClr val="88B9C5"/>
            </a:solidFill>
            <a:ln cap="sq">
              <a:noFill/>
              <a:prstDash val="solid"/>
              <a:miter/>
            </a:ln>
          </p:spPr>
        </p:sp>
        <p:sp>
          <p:nvSpPr>
            <p:cNvPr name="TextBox 10" id="10"/>
            <p:cNvSpPr txBox="true"/>
            <p:nvPr/>
          </p:nvSpPr>
          <p:spPr>
            <a:xfrm>
              <a:off x="0" y="-38100"/>
              <a:ext cx="824472" cy="939623"/>
            </a:xfrm>
            <a:prstGeom prst="rect">
              <a:avLst/>
            </a:prstGeom>
          </p:spPr>
          <p:txBody>
            <a:bodyPr anchor="ctr" rtlCol="false" tIns="50800" lIns="50800" bIns="50800" rIns="50800"/>
            <a:lstStyle/>
            <a:p>
              <a:pPr algn="ctr">
                <a:lnSpc>
                  <a:spcPts val="2659"/>
                </a:lnSpc>
                <a:spcBef>
                  <a:spcPct val="0"/>
                </a:spcBef>
              </a:pPr>
            </a:p>
          </p:txBody>
        </p:sp>
      </p:grpSp>
      <p:sp>
        <p:nvSpPr>
          <p:cNvPr name="Freeform 11" id="11"/>
          <p:cNvSpPr/>
          <p:nvPr/>
        </p:nvSpPr>
        <p:spPr>
          <a:xfrm flipH="false" flipV="false" rot="0">
            <a:off x="15252242" y="447710"/>
            <a:ext cx="2353354" cy="2365180"/>
          </a:xfrm>
          <a:custGeom>
            <a:avLst/>
            <a:gdLst/>
            <a:ahLst/>
            <a:cxnLst/>
            <a:rect r="r" b="b" t="t" l="l"/>
            <a:pathLst>
              <a:path h="2365180" w="2353354">
                <a:moveTo>
                  <a:pt x="0" y="0"/>
                </a:moveTo>
                <a:lnTo>
                  <a:pt x="2353353" y="0"/>
                </a:lnTo>
                <a:lnTo>
                  <a:pt x="2353353" y="2365180"/>
                </a:lnTo>
                <a:lnTo>
                  <a:pt x="0" y="236518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2" id="12"/>
          <p:cNvSpPr/>
          <p:nvPr/>
        </p:nvSpPr>
        <p:spPr>
          <a:xfrm flipH="false" flipV="false" rot="0">
            <a:off x="15139726" y="3820130"/>
            <a:ext cx="2646741" cy="2646741"/>
          </a:xfrm>
          <a:custGeom>
            <a:avLst/>
            <a:gdLst/>
            <a:ahLst/>
            <a:cxnLst/>
            <a:rect r="r" b="b" t="t" l="l"/>
            <a:pathLst>
              <a:path h="2646741" w="2646741">
                <a:moveTo>
                  <a:pt x="0" y="0"/>
                </a:moveTo>
                <a:lnTo>
                  <a:pt x="2646741" y="0"/>
                </a:lnTo>
                <a:lnTo>
                  <a:pt x="2646741" y="2646740"/>
                </a:lnTo>
                <a:lnTo>
                  <a:pt x="0" y="264674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3" id="13"/>
          <p:cNvSpPr/>
          <p:nvPr/>
        </p:nvSpPr>
        <p:spPr>
          <a:xfrm flipH="false" flipV="false" rot="0">
            <a:off x="15252242" y="7474110"/>
            <a:ext cx="2442201" cy="2207139"/>
          </a:xfrm>
          <a:custGeom>
            <a:avLst/>
            <a:gdLst/>
            <a:ahLst/>
            <a:cxnLst/>
            <a:rect r="r" b="b" t="t" l="l"/>
            <a:pathLst>
              <a:path h="2207139" w="2442201">
                <a:moveTo>
                  <a:pt x="0" y="0"/>
                </a:moveTo>
                <a:lnTo>
                  <a:pt x="2442201" y="0"/>
                </a:lnTo>
                <a:lnTo>
                  <a:pt x="2442201" y="2207140"/>
                </a:lnTo>
                <a:lnTo>
                  <a:pt x="0" y="220714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14" id="14"/>
          <p:cNvSpPr txBox="true"/>
          <p:nvPr/>
        </p:nvSpPr>
        <p:spPr>
          <a:xfrm rot="0">
            <a:off x="1750203" y="4195939"/>
            <a:ext cx="12409314" cy="5713833"/>
          </a:xfrm>
          <a:prstGeom prst="rect">
            <a:avLst/>
          </a:prstGeom>
        </p:spPr>
        <p:txBody>
          <a:bodyPr anchor="t" rtlCol="false" tIns="0" lIns="0" bIns="0" rIns="0">
            <a:spAutoFit/>
          </a:bodyPr>
          <a:lstStyle/>
          <a:p>
            <a:pPr algn="l" marL="539749" indent="-269875" lvl="1">
              <a:lnSpc>
                <a:spcPts val="3074"/>
              </a:lnSpc>
              <a:buFont typeface="Arial"/>
              <a:buChar char="•"/>
            </a:pPr>
            <a:r>
              <a:rPr lang="en-US" sz="2499">
                <a:solidFill>
                  <a:srgbClr val="000000"/>
                </a:solidFill>
                <a:latin typeface="Inter"/>
                <a:ea typeface="Inter"/>
                <a:cs typeface="Inter"/>
                <a:sym typeface="Inter"/>
              </a:rPr>
              <a:t>Finnish citizens and people living in Finland are obligated to act in accordance with the country’s laws. </a:t>
            </a:r>
          </a:p>
          <a:p>
            <a:pPr algn="l">
              <a:lnSpc>
                <a:spcPts val="3074"/>
              </a:lnSpc>
            </a:pPr>
          </a:p>
          <a:p>
            <a:pPr algn="l" marL="539749" indent="-269875" lvl="1">
              <a:lnSpc>
                <a:spcPts val="3074"/>
              </a:lnSpc>
              <a:buFont typeface="Arial"/>
              <a:buChar char="•"/>
            </a:pPr>
            <a:r>
              <a:rPr lang="en-US" sz="2499">
                <a:solidFill>
                  <a:srgbClr val="000000"/>
                </a:solidFill>
                <a:latin typeface="Inter"/>
                <a:ea typeface="Inter"/>
                <a:cs typeface="Inter"/>
                <a:sym typeface="Inter"/>
              </a:rPr>
              <a:t>The Constitution Act forms the ground to this obligation:</a:t>
            </a:r>
          </a:p>
          <a:p>
            <a:pPr algn="l" marL="1079499" indent="-359833" lvl="2">
              <a:lnSpc>
                <a:spcPts val="3074"/>
              </a:lnSpc>
              <a:buFont typeface="Arial"/>
              <a:buChar char="⚬"/>
            </a:pPr>
            <a:r>
              <a:rPr lang="en-US" sz="2499">
                <a:solidFill>
                  <a:srgbClr val="000000"/>
                </a:solidFill>
                <a:latin typeface="Inter"/>
                <a:ea typeface="Inter"/>
                <a:cs typeface="Inter"/>
                <a:sym typeface="Inter"/>
              </a:rPr>
              <a:t>Finland’s constitution safeguards human dignity, individual freedom, and rights. </a:t>
            </a:r>
          </a:p>
          <a:p>
            <a:pPr algn="l" marL="1079499" indent="-359833" lvl="2">
              <a:lnSpc>
                <a:spcPts val="3074"/>
              </a:lnSpc>
              <a:buFont typeface="Arial"/>
              <a:buChar char="⚬"/>
            </a:pPr>
            <a:r>
              <a:rPr lang="en-US" sz="2499">
                <a:solidFill>
                  <a:srgbClr val="000000"/>
                </a:solidFill>
                <a:latin typeface="Inter"/>
                <a:ea typeface="Inter"/>
                <a:cs typeface="Inter"/>
                <a:sym typeface="Inter"/>
              </a:rPr>
              <a:t>Public authority belongs to the people, and the exercise of public power must be based on law.</a:t>
            </a:r>
          </a:p>
          <a:p>
            <a:pPr algn="l" marL="1079499" indent="-359833" lvl="2">
              <a:lnSpc>
                <a:spcPts val="3074"/>
              </a:lnSpc>
              <a:buFont typeface="Arial"/>
              <a:buChar char="⚬"/>
            </a:pPr>
            <a:r>
              <a:rPr lang="en-US" sz="2499">
                <a:solidFill>
                  <a:srgbClr val="000000"/>
                </a:solidFill>
                <a:latin typeface="Inter"/>
                <a:ea typeface="Inter"/>
                <a:cs typeface="Inter"/>
                <a:sym typeface="Inter"/>
              </a:rPr>
              <a:t>Legislative authority is vested in the Parliament, and executive authority lies with the President of the Republic and the Council of State. </a:t>
            </a:r>
          </a:p>
          <a:p>
            <a:pPr algn="l" marL="1079499" indent="-359833" lvl="2">
              <a:lnSpc>
                <a:spcPts val="3074"/>
              </a:lnSpc>
              <a:buFont typeface="Arial"/>
              <a:buChar char="⚬"/>
            </a:pPr>
            <a:r>
              <a:rPr lang="en-US" sz="2499">
                <a:solidFill>
                  <a:srgbClr val="000000"/>
                </a:solidFill>
                <a:latin typeface="Inter"/>
                <a:ea typeface="Inter"/>
                <a:cs typeface="Inter"/>
                <a:sym typeface="Inter"/>
              </a:rPr>
              <a:t>Fundamental rights include equality, the right to life, freedom of movement, and various other rights.</a:t>
            </a:r>
          </a:p>
          <a:p>
            <a:pPr algn="l">
              <a:lnSpc>
                <a:spcPts val="3074"/>
              </a:lnSpc>
            </a:pPr>
          </a:p>
          <a:p>
            <a:pPr algn="l" marL="539749" indent="-269875" lvl="1">
              <a:lnSpc>
                <a:spcPts val="3074"/>
              </a:lnSpc>
              <a:buFont typeface="Arial"/>
              <a:buChar char="•"/>
            </a:pPr>
            <a:r>
              <a:rPr lang="en-US" sz="2499">
                <a:solidFill>
                  <a:srgbClr val="000000"/>
                </a:solidFill>
                <a:latin typeface="Inter"/>
                <a:ea typeface="Inter"/>
                <a:cs typeface="Inter"/>
                <a:sym typeface="Inter"/>
              </a:rPr>
              <a:t>Crimes committed by Finns against each other are subject to Finnish criminal law regardless of the location of the offense.</a:t>
            </a:r>
          </a:p>
        </p:txBody>
      </p:sp>
      <p:sp>
        <p:nvSpPr>
          <p:cNvPr name="TextBox 15" id="15"/>
          <p:cNvSpPr txBox="true"/>
          <p:nvPr/>
        </p:nvSpPr>
        <p:spPr>
          <a:xfrm rot="0">
            <a:off x="1750203" y="3433910"/>
            <a:ext cx="12087841" cy="455588"/>
          </a:xfrm>
          <a:prstGeom prst="rect">
            <a:avLst/>
          </a:prstGeom>
        </p:spPr>
        <p:txBody>
          <a:bodyPr anchor="t" rtlCol="false" tIns="0" lIns="0" bIns="0" rIns="0">
            <a:spAutoFit/>
          </a:bodyPr>
          <a:lstStyle/>
          <a:p>
            <a:pPr algn="l">
              <a:lnSpc>
                <a:spcPts val="3566"/>
              </a:lnSpc>
            </a:pPr>
            <a:r>
              <a:rPr lang="en-US" sz="2899">
                <a:solidFill>
                  <a:srgbClr val="448696"/>
                </a:solidFill>
                <a:latin typeface="Inter"/>
                <a:ea typeface="Inter"/>
                <a:cs typeface="Inter"/>
                <a:sym typeface="Inter"/>
              </a:rPr>
              <a:t>The Finnish Constitution Act (731/1999)</a:t>
            </a:r>
          </a:p>
        </p:txBody>
      </p:sp>
      <p:sp>
        <p:nvSpPr>
          <p:cNvPr name="TextBox 16" id="16"/>
          <p:cNvSpPr txBox="true"/>
          <p:nvPr/>
        </p:nvSpPr>
        <p:spPr>
          <a:xfrm rot="0">
            <a:off x="1750203" y="982078"/>
            <a:ext cx="12409314" cy="2268849"/>
          </a:xfrm>
          <a:prstGeom prst="rect">
            <a:avLst/>
          </a:prstGeom>
        </p:spPr>
        <p:txBody>
          <a:bodyPr anchor="t" rtlCol="false" tIns="0" lIns="0" bIns="0" rIns="0">
            <a:spAutoFit/>
          </a:bodyPr>
          <a:lstStyle/>
          <a:p>
            <a:pPr algn="l">
              <a:lnSpc>
                <a:spcPts val="8700"/>
              </a:lnSpc>
            </a:pPr>
            <a:r>
              <a:rPr lang="en-US" sz="8700">
                <a:solidFill>
                  <a:srgbClr val="000000"/>
                </a:solidFill>
                <a:latin typeface="HK Grotesk Bold"/>
                <a:ea typeface="HK Grotesk Bold"/>
                <a:cs typeface="HK Grotesk Bold"/>
                <a:sym typeface="HK Grotesk Bold"/>
              </a:rPr>
              <a:t>Obligation to comply with the law</a:t>
            </a:r>
          </a:p>
        </p:txBody>
      </p:sp>
      <p:sp>
        <p:nvSpPr>
          <p:cNvPr name="Freeform 17" id="17"/>
          <p:cNvSpPr/>
          <p:nvPr/>
        </p:nvSpPr>
        <p:spPr>
          <a:xfrm flipH="false" flipV="false" rot="0">
            <a:off x="486728" y="367665"/>
            <a:ext cx="1028661" cy="1028661"/>
          </a:xfrm>
          <a:custGeom>
            <a:avLst/>
            <a:gdLst/>
            <a:ahLst/>
            <a:cxnLst/>
            <a:rect r="r" b="b" t="t" l="l"/>
            <a:pathLst>
              <a:path h="1028661" w="1028661">
                <a:moveTo>
                  <a:pt x="0" y="0"/>
                </a:moveTo>
                <a:lnTo>
                  <a:pt x="1028660" y="0"/>
                </a:lnTo>
                <a:lnTo>
                  <a:pt x="1028660" y="1028661"/>
                </a:lnTo>
                <a:lnTo>
                  <a:pt x="0" y="1028661"/>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475D4612E464E44B867A74FA0B1DA9DD" ma:contentTypeVersion="15" ma:contentTypeDescription="Luo uusi asiakirja." ma:contentTypeScope="" ma:versionID="66c292bc0c2f54759487982bfb9f5133">
  <xsd:schema xmlns:xsd="http://www.w3.org/2001/XMLSchema" xmlns:xs="http://www.w3.org/2001/XMLSchema" xmlns:p="http://schemas.microsoft.com/office/2006/metadata/properties" xmlns:ns2="fb224a64-6827-43ab-8253-459bbdcbd604" xmlns:ns3="fbd36e01-0b06-406a-bf34-e755f9cfbda1" targetNamespace="http://schemas.microsoft.com/office/2006/metadata/properties" ma:root="true" ma:fieldsID="c9166af03e9252e3dc5681841fe380b6" ns2:_="" ns3:_="">
    <xsd:import namespace="fb224a64-6827-43ab-8253-459bbdcbd604"/>
    <xsd:import namespace="fbd36e01-0b06-406a-bf34-e755f9cfbda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Studyandcareerplanningcapabili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224a64-6827-43ab-8253-459bbdcbd6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Kuvien tunnisteet" ma:readOnly="false" ma:fieldId="{5cf76f15-5ced-4ddc-b409-7134ff3c332f}" ma:taxonomyMulti="true" ma:sspId="e26c6a39-ca17-4711-8675-0cb8c6f60fa5"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Studyandcareerplanningcapabilities" ma:index="22" nillable="true" ma:displayName="Study and career planning capabilities" ma:description="Esimerkkitehtäviä itlsearningkurssilta kopioituna." ma:format="Dropdown" ma:internalName="Studyandcareerplanningcapabiliti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bd36e01-0b06-406a-bf34-e755f9cfbda1" elementFormDefault="qualified">
    <xsd:import namespace="http://schemas.microsoft.com/office/2006/documentManagement/types"/>
    <xsd:import namespace="http://schemas.microsoft.com/office/infopath/2007/PartnerControls"/>
    <xsd:element name="SharedWithUsers" ma:index="11"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Jakamisen tiedot" ma:internalName="SharedWithDetails" ma:readOnly="true">
      <xsd:simpleType>
        <xsd:restriction base="dms:Note">
          <xsd:maxLength value="255"/>
        </xsd:restriction>
      </xsd:simpleType>
    </xsd:element>
    <xsd:element name="TaxCatchAll" ma:index="20" nillable="true" ma:displayName="Taxonomy Catch All Column" ma:hidden="true" ma:list="{5ee56f29-e861-4a4e-a7b2-e6ee5c9cfcd4}" ma:internalName="TaxCatchAll" ma:showField="CatchAllData" ma:web="fbd36e01-0b06-406a-bf34-e755f9cfbd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udyandcareerplanningcapabilities xmlns="fb224a64-6827-43ab-8253-459bbdcbd604" xsi:nil="true"/>
    <TaxCatchAll xmlns="fbd36e01-0b06-406a-bf34-e755f9cfbda1" xsi:nil="true"/>
    <lcf76f155ced4ddcb4097134ff3c332f xmlns="fb224a64-6827-43ab-8253-459bbdcbd60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6BC278D-A866-4329-881E-87D625C7B9DF}"/>
</file>

<file path=customXml/itemProps2.xml><?xml version="1.0" encoding="utf-8"?>
<ds:datastoreItem xmlns:ds="http://schemas.openxmlformats.org/officeDocument/2006/customXml" ds:itemID="{F3B199CD-00F9-4DD8-95FB-B32121A93FA0}"/>
</file>

<file path=customXml/itemProps3.xml><?xml version="1.0" encoding="utf-8"?>
<ds:datastoreItem xmlns:ds="http://schemas.openxmlformats.org/officeDocument/2006/customXml" ds:itemID="{DAE67E0B-4B20-44E1-B17D-4275D7685832}"/>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Civic duties and responsibilities</dc:title>
  <cp:revision>1</cp:revision>
  <dcterms:created xsi:type="dcterms:W3CDTF">2006-08-16T00:00:00Z</dcterms:created>
  <dcterms:modified xsi:type="dcterms:W3CDTF">2011-08-01T06:04:30Z</dcterms:modified>
  <dc:identifier>DAGFX-zwVtY</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0x010100475D4612E464E44B867A74FA0B1DA9DD</vt:lpwstr>
  </property>
</Properties>
</file>