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23" r:id="rId5"/>
  </p:sldMasterIdLst>
  <p:notesMasterIdLst>
    <p:notesMasterId r:id="rId18"/>
  </p:notesMasterIdLst>
  <p:sldIdLst>
    <p:sldId id="256" r:id="rId6"/>
    <p:sldId id="257" r:id="rId7"/>
    <p:sldId id="258" r:id="rId8"/>
    <p:sldId id="271" r:id="rId9"/>
    <p:sldId id="272" r:id="rId10"/>
    <p:sldId id="259" r:id="rId11"/>
    <p:sldId id="273" r:id="rId12"/>
    <p:sldId id="261" r:id="rId13"/>
    <p:sldId id="260" r:id="rId14"/>
    <p:sldId id="263" r:id="rId15"/>
    <p:sldId id="262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82896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</p:spPr>
        <p:txBody>
          <a:bodyPr lIns="97533" tIns="97533" rIns="97533" bIns="97533"/>
          <a:lstStyle>
            <a:lvl1pPr marL="442003" indent="-442003" defTabSz="1828733">
              <a:spcBef>
                <a:spcPts val="1800"/>
              </a:spcBef>
              <a:defRPr sz="6000"/>
            </a:lvl1pPr>
            <a:lvl2pPr marL="826604" indent="-505146" defTabSz="1828733">
              <a:spcBef>
                <a:spcPts val="1800"/>
              </a:spcBef>
              <a:defRPr sz="6000"/>
            </a:lvl2pPr>
            <a:lvl3pPr marL="1232252" indent="-589338" defTabSz="1828733">
              <a:spcBef>
                <a:spcPts val="1800"/>
              </a:spcBef>
              <a:defRPr sz="6000"/>
            </a:lvl3pPr>
            <a:lvl4pPr marL="1671578" indent="-707206" defTabSz="1828733">
              <a:spcBef>
                <a:spcPts val="1800"/>
              </a:spcBef>
              <a:defRPr sz="6000"/>
            </a:lvl4pPr>
            <a:lvl5pPr marL="1993034" indent="-707206" defTabSz="1828733">
              <a:spcBef>
                <a:spcPts val="1800"/>
              </a:spcBef>
              <a:defRPr sz="6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42124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3000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3000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3000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3000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485928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846591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17449798" y="2262188"/>
            <a:ext cx="5257805" cy="8717758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2262188"/>
            <a:ext cx="15468605" cy="8717758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095182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2377439" y="365759"/>
            <a:ext cx="19629123" cy="3429003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82293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2377439" y="3886200"/>
            <a:ext cx="19629123" cy="8046723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959907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201000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442092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692116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933208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3177" y="13053060"/>
            <a:ext cx="487169" cy="512569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82293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640253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64285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821697" y="3230041"/>
            <a:ext cx="10003909" cy="74010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574127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792" indent="-215335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1315" indent="-25840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1485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72942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862376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002377" y="3581999"/>
            <a:ext cx="21387338" cy="8770872"/>
          </a:xfrm>
          <a:prstGeom prst="rect">
            <a:avLst/>
          </a:prstGeom>
        </p:spPr>
        <p:txBody>
          <a:bodyPr lIns="97533" tIns="97533" rIns="97533" bIns="97533"/>
          <a:lstStyle>
            <a:lvl1pPr marL="349232" indent="-349232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68575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028622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371497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171437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02371" y="681570"/>
            <a:ext cx="19003434" cy="263313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7475200" y="11859261"/>
            <a:ext cx="5689600" cy="17068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4332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24384000" cy="13770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7" y="3344528"/>
            <a:ext cx="23207148" cy="788604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1828800" y="2244725"/>
            <a:ext cx="207264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949558">
              <a:defRPr sz="62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3738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47477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71216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94955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574" y="337858"/>
            <a:ext cx="3458795" cy="13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214" y="12620628"/>
            <a:ext cx="5422835" cy="115031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4899378" y="7048697"/>
            <a:ext cx="14901334" cy="633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98187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6899"/>
            <a:ext cx="24384000" cy="189103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035" y="12773025"/>
            <a:ext cx="3464073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18236108" y="13418193"/>
            <a:ext cx="2218552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301" y="-73126"/>
            <a:ext cx="7186601" cy="13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233" y="169198"/>
            <a:ext cx="2423549" cy="945228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224276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1663704" y="3419480"/>
            <a:ext cx="21031201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62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4" y="9178929"/>
            <a:ext cx="21031201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224532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1" y="3651250"/>
            <a:ext cx="10363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48129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1679577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3362328"/>
            <a:ext cx="10315576" cy="16478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 b="1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 b="1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 b="1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 b="1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3" y="3362328"/>
            <a:ext cx="10366377" cy="1647825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761288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280462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345488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3200"/>
            </a:lvl1pPr>
            <a:lvl2pPr marL="508692" indent="-271302" defTabSz="949558">
              <a:spcBef>
                <a:spcPts val="1000"/>
              </a:spcBef>
              <a:defRPr sz="3200"/>
            </a:lvl2pPr>
            <a:lvl3pPr marL="791298" indent="-316519" defTabSz="949558">
              <a:spcBef>
                <a:spcPts val="1000"/>
              </a:spcBef>
              <a:defRPr sz="3200"/>
            </a:lvl3pPr>
            <a:lvl4pPr marL="1091993" indent="-379824" defTabSz="949558">
              <a:spcBef>
                <a:spcPts val="1000"/>
              </a:spcBef>
              <a:defRPr sz="3200"/>
            </a:lvl4pPr>
            <a:lvl5pPr marL="1329383" indent="-379824" defTabSz="949558">
              <a:spcBef>
                <a:spcPts val="1000"/>
              </a:spcBef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8" y="4114800"/>
            <a:ext cx="7864476" cy="7623176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451603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4114800"/>
            <a:ext cx="7864477" cy="76231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16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16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16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16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1665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5528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414272" y="3230041"/>
            <a:ext cx="7502935" cy="740110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7" y="12146608"/>
            <a:ext cx="1862928" cy="167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663568"/>
            <a:ext cx="23912424" cy="707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7127861"/>
            <a:ext cx="23912424" cy="251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294795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1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1" cy="10611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5"/>
            <a:ext cx="4672103" cy="2544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425154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1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1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1"/>
            <a:ext cx="21031201" cy="2651127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3pPr marL="1554479" indent="-640079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30" y="13248183"/>
            <a:ext cx="23491371" cy="46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396" y="12353928"/>
            <a:ext cx="1948540" cy="1362075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21193563" y="13181055"/>
            <a:ext cx="3230038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4" y="12835873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7504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4831077" y="365758"/>
            <a:ext cx="14721846" cy="3429004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82296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831077" y="3886200"/>
            <a:ext cx="14721846" cy="8046723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10318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3747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7176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0732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416173" indent="-777873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65940" y="13053060"/>
            <a:ext cx="429257" cy="454657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82296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13656" indent="-413656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98" indent="-228598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3047998" y="3398044"/>
            <a:ext cx="18288005" cy="35814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7998" y="7117556"/>
            <a:ext cx="18288005" cy="2483645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1pPr>
            <a:lvl2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2pPr>
            <a:lvl3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3pPr>
            <a:lvl4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4pPr>
            <a:lvl5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1663698" y="4279105"/>
            <a:ext cx="21031205" cy="4279107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698" y="8598693"/>
            <a:ext cx="21031205" cy="225028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4452937"/>
            <a:ext cx="10363203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1679574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236244"/>
            <a:ext cx="10315577" cy="1235871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 b="1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 b="1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 b="1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 b="1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12344402" y="4236244"/>
            <a:ext cx="10366379" cy="1235871"/>
          </a:xfrm>
          <a:prstGeom prst="rect">
            <a:avLst/>
          </a:prstGeom>
        </p:spPr>
        <p:txBody>
          <a:bodyPr lIns="97533" tIns="97533" rIns="97533" bIns="97533" anchor="b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</p:spPr>
        <p:txBody>
          <a:bodyPr lIns="97533" tIns="97533" rIns="97533" bIns="97533"/>
          <a:lstStyle>
            <a:lvl1pPr marL="442003" indent="-442003" defTabSz="1828733">
              <a:spcBef>
                <a:spcPts val="1800"/>
              </a:spcBef>
              <a:defRPr sz="6000"/>
            </a:lvl1pPr>
            <a:lvl2pPr marL="826604" indent="-505146" defTabSz="1828733">
              <a:spcBef>
                <a:spcPts val="1800"/>
              </a:spcBef>
              <a:defRPr sz="6000"/>
            </a:lvl2pPr>
            <a:lvl3pPr marL="1232252" indent="-589338" defTabSz="1828733">
              <a:spcBef>
                <a:spcPts val="1800"/>
              </a:spcBef>
              <a:defRPr sz="6000"/>
            </a:lvl3pPr>
            <a:lvl4pPr marL="1671578" indent="-707206" defTabSz="1828733">
              <a:spcBef>
                <a:spcPts val="1800"/>
              </a:spcBef>
              <a:defRPr sz="6000"/>
            </a:lvl4pPr>
            <a:lvl5pPr marL="1993034" indent="-707206" defTabSz="1828733">
              <a:spcBef>
                <a:spcPts val="1800"/>
              </a:spcBef>
              <a:defRPr sz="6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3000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3000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3000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3000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17449798" y="2262188"/>
            <a:ext cx="5257805" cy="8717758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2262188"/>
            <a:ext cx="15468605" cy="8717758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2377439" y="365759"/>
            <a:ext cx="19629123" cy="3429003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82293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2377439" y="3886200"/>
            <a:ext cx="19629123" cy="8046723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959907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201000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442092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692116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933208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3177" y="13053060"/>
            <a:ext cx="487169" cy="512569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82293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821697" y="3230041"/>
            <a:ext cx="10003909" cy="74010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792" indent="-215335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1315" indent="-25840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1485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72942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002377" y="3581999"/>
            <a:ext cx="21387338" cy="8770872"/>
          </a:xfrm>
          <a:prstGeom prst="rect">
            <a:avLst/>
          </a:prstGeom>
        </p:spPr>
        <p:txBody>
          <a:bodyPr lIns="97533" tIns="97533" rIns="97533" bIns="97533"/>
          <a:lstStyle>
            <a:lvl1pPr marL="349232" indent="-349232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68575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028622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371497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171437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02371" y="681570"/>
            <a:ext cx="19003434" cy="263313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7475200" y="11859261"/>
            <a:ext cx="5689600" cy="17068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24384000" cy="13770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7" y="3344528"/>
            <a:ext cx="23207148" cy="788604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1828800" y="2244725"/>
            <a:ext cx="207264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949558">
              <a:defRPr sz="62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3738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47477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71216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94955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574" y="337858"/>
            <a:ext cx="3458795" cy="13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214" y="12620628"/>
            <a:ext cx="5422835" cy="115031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4899378" y="7048697"/>
            <a:ext cx="14901334" cy="633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6899"/>
            <a:ext cx="24384000" cy="189103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035" y="12773025"/>
            <a:ext cx="3464073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18236108" y="13418193"/>
            <a:ext cx="2218552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301" y="-73126"/>
            <a:ext cx="7186601" cy="13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233" y="169198"/>
            <a:ext cx="2423549" cy="945228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1663704" y="3419480"/>
            <a:ext cx="21031201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62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4" y="9178929"/>
            <a:ext cx="21031201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1" y="3651250"/>
            <a:ext cx="10363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1679577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3362328"/>
            <a:ext cx="10315576" cy="16478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 b="1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 b="1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 b="1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 b="1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3" y="3362328"/>
            <a:ext cx="10366377" cy="1647825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3200"/>
            </a:lvl1pPr>
            <a:lvl2pPr marL="508692" indent="-271302" defTabSz="949558">
              <a:spcBef>
                <a:spcPts val="1000"/>
              </a:spcBef>
              <a:defRPr sz="3200"/>
            </a:lvl2pPr>
            <a:lvl3pPr marL="791298" indent="-316519" defTabSz="949558">
              <a:spcBef>
                <a:spcPts val="1000"/>
              </a:spcBef>
              <a:defRPr sz="3200"/>
            </a:lvl3pPr>
            <a:lvl4pPr marL="1091993" indent="-379824" defTabSz="949558">
              <a:spcBef>
                <a:spcPts val="1000"/>
              </a:spcBef>
              <a:defRPr sz="3200"/>
            </a:lvl4pPr>
            <a:lvl5pPr marL="1329383" indent="-379824" defTabSz="949558">
              <a:spcBef>
                <a:spcPts val="1000"/>
              </a:spcBef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8" y="4114800"/>
            <a:ext cx="7864476" cy="7623176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4114800"/>
            <a:ext cx="7864477" cy="76231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16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16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16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16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7" y="12146608"/>
            <a:ext cx="1862928" cy="167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663568"/>
            <a:ext cx="23912424" cy="707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7127861"/>
            <a:ext cx="23912424" cy="251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1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1" cy="10611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5"/>
            <a:ext cx="4672103" cy="2544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1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1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1"/>
            <a:ext cx="21031201" cy="2651127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3pPr marL="1554479" indent="-640079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30" y="13248183"/>
            <a:ext cx="23491371" cy="46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396" y="12353928"/>
            <a:ext cx="1948540" cy="1362075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21193563" y="13181055"/>
            <a:ext cx="3230038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4" y="12835873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26661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38763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08072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80107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44223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29388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92948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9158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06219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20145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366401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414272" y="3230041"/>
            <a:ext cx="7502935" cy="740110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79737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71184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84591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4831077" y="365758"/>
            <a:ext cx="14721846" cy="3429004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82296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831077" y="3886200"/>
            <a:ext cx="14721846" cy="8046723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10318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3747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7176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0732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416173" indent="-777873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65940" y="13053060"/>
            <a:ext cx="429257" cy="454657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82296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5183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13656" indent="-413656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98" indent="-228598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15831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576171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380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68044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48671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09855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02617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25488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93488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31707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12173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67410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3820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85399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08545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533779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50334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95126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3047998" y="3398044"/>
            <a:ext cx="18288005" cy="35814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7998" y="7117556"/>
            <a:ext cx="18288005" cy="2483645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1pPr>
            <a:lvl2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2pPr>
            <a:lvl3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3pPr>
            <a:lvl4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4pPr>
            <a:lvl5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052593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53734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1663698" y="4279105"/>
            <a:ext cx="21031205" cy="4279107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698" y="8598693"/>
            <a:ext cx="21031205" cy="225028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57186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4452937"/>
            <a:ext cx="10363203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63797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1679574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236244"/>
            <a:ext cx="10315577" cy="1235871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 b="1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 b="1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 b="1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 b="1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12344402" y="4236244"/>
            <a:ext cx="10366379" cy="1235871"/>
          </a:xfrm>
          <a:prstGeom prst="rect">
            <a:avLst/>
          </a:prstGeom>
        </p:spPr>
        <p:txBody>
          <a:bodyPr lIns="97533" tIns="97533" rIns="97533" bIns="97533" anchor="b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9153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6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037806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0" y="3381376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707600" y="12224386"/>
            <a:ext cx="1518815" cy="170687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1828800">
              <a:lnSpc>
                <a:spcPct val="90000"/>
              </a:lnSpc>
              <a:defRPr sz="88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037806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0" y="3381376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707600" y="12224386"/>
            <a:ext cx="1518815" cy="170687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1828800">
              <a:lnSpc>
                <a:spcPct val="90000"/>
              </a:lnSpc>
              <a:defRPr sz="88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82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67" r:id="rId44"/>
    <p:sldLayoutId id="2147483768" r:id="rId45"/>
    <p:sldLayoutId id="2147483769" r:id="rId46"/>
    <p:sldLayoutId id="2147483770" r:id="rId47"/>
    <p:sldLayoutId id="2147483771" r:id="rId48"/>
    <p:sldLayoutId id="2147483772" r:id="rId49"/>
    <p:sldLayoutId id="2147483773" r:id="rId50"/>
    <p:sldLayoutId id="2147483774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0" r:id="rId57"/>
    <p:sldLayoutId id="2147483781" r:id="rId58"/>
    <p:sldLayoutId id="2147483782" r:id="rId59"/>
    <p:sldLayoutId id="2147483783" r:id="rId60"/>
    <p:sldLayoutId id="2147483784" r:id="rId6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limited.hamk.fi/ammatillinen-osaaminen-ja-opetus/miten-monialainen-yhteistyo-rakentuu/" TargetMode="External"/><Relationship Id="rId2" Type="http://schemas.openxmlformats.org/officeDocument/2006/relationships/hyperlink" Target="http://theteamcanvas.com/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theteamcanvas.com/" TargetMode="Externa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heteamcanvas.com/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3048000" y="5756728"/>
            <a:ext cx="18288000" cy="19485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b">
            <a:normAutofit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r>
              <a:rPr lang="fi-FI" dirty="0" err="1"/>
              <a:t>Teambildning</a:t>
            </a:r>
            <a:endParaRPr dirty="0"/>
          </a:p>
        </p:txBody>
      </p:sp>
      <p:sp>
        <p:nvSpPr>
          <p:cNvPr id="685" name="TextBox 1"/>
          <p:cNvSpPr txBox="1"/>
          <p:nvPr/>
        </p:nvSpPr>
        <p:spPr>
          <a:xfrm>
            <a:off x="19232612" y="10792269"/>
            <a:ext cx="2839453" cy="640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CC BY-SA 4.0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717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337918" y="3579858"/>
            <a:ext cx="22225000" cy="72388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5" tIns="182875" rIns="182875" bIns="182875" anchor="t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 Team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Canvas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. 2015. Viitattu 29.1.2020. 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http://theteamcanvas.com/</a:t>
            </a:r>
            <a:endParaRPr lang="fi-FI" sz="36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HAMK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Unlimited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 Journal tutkimus- ja kehittämistoiminnan tuloksia työelämän käyttöön. 2016. Miten monialainen yhteistyö rakentuu. Viitattu 1.2.2020 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https://unlimited.hamk.fi/ammatillinen-osaaminen-ja-opetus/miten-monialainen-yhteistyo-rakentuu/</a:t>
            </a:r>
            <a:endParaRPr lang="fi-FI" sz="36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Björk, E.&amp;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Ottosson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, S. 2016: Cross-Professional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Cooperation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 in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Setting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 in Health Technology and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Informatics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 229</a:t>
            </a:r>
          </a:p>
          <a:p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Katajamäki, E. 2010: Moniammatillisuus ja sen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oppiminen:tapaustutkimus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 ammattikorkeakoulun sosiaali- ja terveysalta. Väitöskirja.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Tampere:Tampereen</a:t>
            </a:r>
            <a:r>
              <a:rPr lang="fi-FI" sz="3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i-FI" sz="3600" dirty="0" err="1">
                <a:solidFill>
                  <a:srgbClr val="000000"/>
                </a:solidFill>
                <a:latin typeface="Calibri"/>
                <a:cs typeface="Calibri"/>
              </a:rPr>
              <a:t>yliopiosto</a:t>
            </a:r>
          </a:p>
          <a:p>
            <a:endParaRPr lang="fi-FI" sz="36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i-FI" sz="36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i-FI" sz="3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18" name="Lähteitä ja kirjallisuutta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sz="9650" dirty="0">
                <a:latin typeface="Calibri"/>
                <a:cs typeface="Calibri"/>
              </a:rPr>
              <a:t>Källor och litteratur</a:t>
            </a:r>
            <a:endParaRPr sz="9650" dirty="0" err="1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uorakulmio"/>
          <p:cNvSpPr/>
          <p:nvPr/>
        </p:nvSpPr>
        <p:spPr>
          <a:xfrm>
            <a:off x="478647" y="552308"/>
            <a:ext cx="23444201" cy="12662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endParaRPr/>
          </a:p>
        </p:txBody>
      </p:sp>
      <p:sp>
        <p:nvSpPr>
          <p:cNvPr id="713" name="Lisätietoa ja vaihtoehtoja"/>
          <p:cNvSpPr txBox="1"/>
          <p:nvPr/>
        </p:nvSpPr>
        <p:spPr>
          <a:xfrm>
            <a:off x="1078089" y="952491"/>
            <a:ext cx="20112683" cy="17473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9600" dirty="0" err="1">
                <a:latin typeface="Calibri"/>
                <a:cs typeface="Calibri"/>
              </a:rPr>
              <a:t>Interprofessionell</a:t>
            </a:r>
            <a:r>
              <a:rPr lang="fi-FI" sz="9600" dirty="0">
                <a:latin typeface="Calibri"/>
                <a:cs typeface="Calibri"/>
              </a:rPr>
              <a:t> </a:t>
            </a:r>
            <a:r>
              <a:rPr lang="fi-FI" sz="9600" dirty="0" err="1">
                <a:latin typeface="Calibri"/>
                <a:cs typeface="Calibri"/>
              </a:rPr>
              <a:t>arbetsgrupp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714" name="SOTEPEDA247.FI"/>
          <p:cNvSpPr txBox="1"/>
          <p:nvPr/>
        </p:nvSpPr>
        <p:spPr>
          <a:xfrm rot="16200000">
            <a:off x="-1160634" y="12094867"/>
            <a:ext cx="2736370" cy="5285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5583" y="3389753"/>
            <a:ext cx="12192000" cy="932563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fi-FI" sz="4400" dirty="0">
                <a:latin typeface="Calibri"/>
                <a:cs typeface="Calibri"/>
              </a:rPr>
              <a:t>Sini Eloranta, Turun amk </a:t>
            </a:r>
            <a:endParaRPr lang="en-US" sz="4400" dirty="0">
              <a:latin typeface="Calibri"/>
              <a:cs typeface="Calibri"/>
            </a:endParaRPr>
          </a:p>
          <a:p>
            <a:r>
              <a:rPr lang="fi-FI" sz="4400" dirty="0">
                <a:latin typeface="Calibri"/>
                <a:cs typeface="Calibri"/>
              </a:rPr>
              <a:t>Päivi Erkko, Turun amk</a:t>
            </a:r>
          </a:p>
          <a:p>
            <a:r>
              <a:rPr lang="fi-FI" sz="4400" dirty="0">
                <a:latin typeface="Calibri"/>
                <a:cs typeface="Calibri"/>
              </a:rPr>
              <a:t>Päivi Harmoinen, Laurea-amk</a:t>
            </a:r>
          </a:p>
          <a:p>
            <a:r>
              <a:rPr lang="fi-FI" sz="4400" dirty="0">
                <a:latin typeface="Calibri"/>
                <a:cs typeface="Calibri"/>
              </a:rPr>
              <a:t>Minna Huhtala, </a:t>
            </a:r>
            <a:r>
              <a:rPr lang="fi-FI" sz="4400" dirty="0" err="1">
                <a:latin typeface="Calibri"/>
                <a:cs typeface="Calibri"/>
              </a:rPr>
              <a:t>Samk</a:t>
            </a:r>
            <a:r>
              <a:rPr lang="fi-FI" sz="4400" dirty="0">
                <a:latin typeface="Calibri"/>
                <a:cs typeface="Calibri"/>
              </a:rPr>
              <a:t> </a:t>
            </a:r>
          </a:p>
          <a:p>
            <a:r>
              <a:rPr lang="fi-FI" sz="4400" dirty="0">
                <a:latin typeface="Calibri"/>
                <a:cs typeface="Calibri"/>
              </a:rPr>
              <a:t>Antti Kares, Savonia-amk</a:t>
            </a:r>
          </a:p>
          <a:p>
            <a:r>
              <a:rPr lang="fi-FI" sz="4400" dirty="0">
                <a:latin typeface="Calibri"/>
                <a:cs typeface="Calibri"/>
              </a:rPr>
              <a:t>Heli Lepistö, </a:t>
            </a:r>
            <a:r>
              <a:rPr lang="fi-FI" sz="4400" dirty="0" err="1">
                <a:latin typeface="Calibri"/>
                <a:cs typeface="Calibri"/>
              </a:rPr>
              <a:t>Samk</a:t>
            </a:r>
            <a:endParaRPr lang="fi-FI" sz="4400" dirty="0">
              <a:latin typeface="Calibri"/>
              <a:cs typeface="Calibri"/>
            </a:endParaRPr>
          </a:p>
          <a:p>
            <a:r>
              <a:rPr lang="fi-FI" sz="4400" dirty="0">
                <a:latin typeface="Calibri"/>
                <a:cs typeface="Calibri"/>
              </a:rPr>
              <a:t>Anna-Leena Ruotsalainen, Savonia-amk</a:t>
            </a:r>
          </a:p>
          <a:p>
            <a:r>
              <a:rPr lang="fi-FI" sz="4400" dirty="0">
                <a:latin typeface="Calibri"/>
                <a:cs typeface="Calibri"/>
              </a:rPr>
              <a:t>Suvi Salminen, </a:t>
            </a:r>
            <a:r>
              <a:rPr lang="fi-FI" sz="4400" dirty="0" err="1">
                <a:latin typeface="Calibri"/>
                <a:cs typeface="Calibri"/>
              </a:rPr>
              <a:t>Jamk</a:t>
            </a:r>
            <a:r>
              <a:rPr lang="fi-FI" sz="4400" dirty="0">
                <a:latin typeface="Calibri"/>
                <a:cs typeface="Calibri"/>
              </a:rPr>
              <a:t> </a:t>
            </a:r>
          </a:p>
          <a:p>
            <a:r>
              <a:rPr lang="fi-FI" sz="4400" dirty="0">
                <a:latin typeface="Calibri"/>
                <a:cs typeface="Calibri"/>
              </a:rPr>
              <a:t>Timo Sirviö, Savonia-amk</a:t>
            </a:r>
          </a:p>
          <a:p>
            <a:r>
              <a:rPr lang="fi-FI" sz="4400" dirty="0">
                <a:latin typeface="Calibri"/>
                <a:cs typeface="Calibri"/>
              </a:rPr>
              <a:t>Sirkku Säätelä, Novia</a:t>
            </a:r>
          </a:p>
          <a:p>
            <a:r>
              <a:rPr lang="fi-FI" sz="4400" dirty="0">
                <a:latin typeface="Calibri"/>
                <a:cs typeface="Calibri"/>
              </a:rPr>
              <a:t>Mervi Vuolas, Turun amk</a:t>
            </a:r>
          </a:p>
          <a:p>
            <a:endParaRPr lang="fi-FI" sz="4400" dirty="0">
              <a:latin typeface="Calibri"/>
              <a:ea typeface="+mn-lt"/>
              <a:cs typeface="Calibri"/>
            </a:endParaRPr>
          </a:p>
          <a:p>
            <a:endParaRPr lang="fi-FI" dirty="0">
              <a:latin typeface="Calibri"/>
              <a:cs typeface="Calibri"/>
            </a:endParaRPr>
          </a:p>
          <a:p>
            <a:endParaRPr lang="fi-FI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18" y="2865441"/>
            <a:ext cx="21311076" cy="918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dirty="0" err="1">
                <a:latin typeface="Calibri"/>
                <a:cs typeface="Calibri"/>
              </a:rPr>
              <a:t>Teambildning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82595" y="3096142"/>
            <a:ext cx="14641109" cy="81047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7" tIns="91437" rIns="91437" bIns="91437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Teambildning är en viktig del av att påbörja arbetet i servicedesignstudier.</a:t>
            </a:r>
          </a:p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Vad är tvärvetenskapliga team</a:t>
            </a:r>
          </a:p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Varför tvärvetenskapliga frågor</a:t>
            </a:r>
          </a:p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Hur tvärvetenskapliga team kan bildas</a:t>
            </a:r>
          </a:p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Arbetet med servicedesign präglas av att sammanföra tvärvetenskapliga kompetenser och olika perspektiv</a:t>
            </a:r>
            <a:r>
              <a:rPr lang="fi-FI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1F674-099B-48FB-B3C1-8F9DD004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508" y="953499"/>
            <a:ext cx="2963114" cy="82296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478F8E8-C8A3-4651-B6B1-071964166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2797" y="2929082"/>
            <a:ext cx="2963114" cy="8229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SOTEPEDA247.FI</a:t>
            </a:r>
          </a:p>
        </p:txBody>
      </p:sp>
      <p:sp>
        <p:nvSpPr>
          <p:cNvPr id="695" name="Mitä &amp; miksi?"/>
          <p:cNvSpPr txBox="1">
            <a:spLocks noGrp="1"/>
          </p:cNvSpPr>
          <p:nvPr>
            <p:ph type="title"/>
          </p:nvPr>
        </p:nvSpPr>
        <p:spPr>
          <a:xfrm>
            <a:off x="1079500" y="953499"/>
            <a:ext cx="22225000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en-US" dirty="0" err="1">
                <a:latin typeface="Calibri"/>
                <a:cs typeface="Calibri"/>
              </a:rPr>
              <a:t>Interprofessionellt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samarbete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96" name="Though a Group Interview may not offer the depth of an individual Interview in someone’s home, it can give you a compelling look at how a larger set of the people you’re designing for operates. The best Group Interviews seek to hear everyone’s voice, get"/>
          <p:cNvSpPr txBox="1"/>
          <p:nvPr/>
        </p:nvSpPr>
        <p:spPr>
          <a:xfrm>
            <a:off x="1079500" y="3143652"/>
            <a:ext cx="22225000" cy="1025510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t">
            <a:spAutoFit/>
          </a:bodyPr>
          <a:lstStyle>
            <a:lvl1pPr>
              <a:defRPr sz="4000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440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Interprofessionellt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samarbete för samman olika discipliner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En interprofessionell arbetsgemenskap kan bestå av företrädare för olika utbildningsområden och yrkesgrupper, studenter, kunder och partners (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Hamk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Unlimited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2016.)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Interprofessionalitet innefattar administration, organisering, utnyttjande 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avolika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vetenskaper som grundar sig på kompetens inom gemensam undervisning och forskning (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Katajamäki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2010)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Deltagare i utvecklingsteam kan vara designers, ingenjörer, personer med kommersiell utbildning, hälso- och sjukvårdspersonal etc. </a:t>
            </a:r>
            <a:b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</a:b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(Koivisto &amp; al. 2018, 41)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440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Multiprofessionalism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är ett smalare begrepp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Till exempel samarbete mellan en eller flera regeringsgrenar inom organisationen </a:t>
            </a:r>
            <a:b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</a:b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eller i nätverk mellan olika organisationer (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Hamk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Unlimited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2016.)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Två eller flera grupper av studenter lär sig nytt innehåll tillsammans. Inom multiprofessionellt lärande är ömsesidig interaktion relevant för gemensamt lärande. (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Björk&amp;Ottosson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2016, 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Katajamäki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2010)</a:t>
            </a:r>
            <a:endParaRPr lang="en-US" sz="4400" kern="1200" dirty="0">
              <a:solidFill>
                <a:prstClr val="black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SOTEPEDA247.FI</a:t>
            </a:r>
          </a:p>
        </p:txBody>
      </p:sp>
      <p:sp>
        <p:nvSpPr>
          <p:cNvPr id="695" name="Mitä &amp; miksi?"/>
          <p:cNvSpPr txBox="1">
            <a:spLocks noGrp="1"/>
          </p:cNvSpPr>
          <p:nvPr>
            <p:ph type="title"/>
          </p:nvPr>
        </p:nvSpPr>
        <p:spPr>
          <a:xfrm>
            <a:off x="1079500" y="953499"/>
            <a:ext cx="22225000" cy="1906861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96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Interprofessionella</a:t>
            </a:r>
            <a:r>
              <a:rPr lang="fi-FI" sz="96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team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696" name="Though a Group Interview may not offer the depth of an individual Interview in someone’s home, it can give you a compelling look at how a larger set of the people you’re designing for operates. The best Group Interviews seek to hear everyone’s voice, get"/>
          <p:cNvSpPr txBox="1"/>
          <p:nvPr/>
        </p:nvSpPr>
        <p:spPr>
          <a:xfrm>
            <a:off x="1079500" y="3143652"/>
            <a:ext cx="19454743" cy="94487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7" tIns="91437" rIns="91437" bIns="91437">
            <a:spAutoFit/>
          </a:bodyPr>
          <a:lstStyle>
            <a:lvl1pPr>
              <a:defRPr sz="4000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Interprofessionellt arbete är starkt kopplat till att kunden eller studenten </a:t>
            </a:r>
            <a:r>
              <a:rPr lang="sv-SE" sz="56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inluderas</a:t>
            </a: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i verksamheten.</a:t>
            </a:r>
          </a:p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Inklusionen</a:t>
            </a: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kan tolkas som en möjlighet att påverka händelsernas gång och den ger  en känsla av tillhörighet och engagemang för det som ska göras.</a:t>
            </a:r>
          </a:p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Erfarenheten av inkludering motiverar deltagande och skapar en känsla av partnerskap.</a:t>
            </a:r>
          </a:p>
          <a:p>
            <a:pPr marL="457200" lvl="0" indent="-457200" defTabSz="1828800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Kompetensen i </a:t>
            </a:r>
            <a:r>
              <a:rPr lang="sv-SE" sz="56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interprofessioneelt</a:t>
            </a: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samarbete fås bäst genom praktiska aktiviteter, dvs. genom arbete (</a:t>
            </a:r>
            <a:r>
              <a:rPr lang="sv-SE" sz="56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Hamk</a:t>
            </a: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sv-SE" sz="56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Unlimited</a:t>
            </a: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2016).</a:t>
            </a:r>
            <a:br>
              <a:rPr kumimoji="0" lang="fi-FI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1320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SOTEPEDA247.FI</a:t>
            </a:r>
          </a:p>
        </p:txBody>
      </p:sp>
      <p:sp>
        <p:nvSpPr>
          <p:cNvPr id="695" name="Mitä &amp; miksi?"/>
          <p:cNvSpPr txBox="1">
            <a:spLocks noGrp="1"/>
          </p:cNvSpPr>
          <p:nvPr>
            <p:ph type="title"/>
          </p:nvPr>
        </p:nvSpPr>
        <p:spPr>
          <a:xfrm>
            <a:off x="1079500" y="953499"/>
            <a:ext cx="22225000" cy="1906861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96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Teambildning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696" name="Though a Group Interview may not offer the depth of an individual Interview in someone’s home, it can give you a compelling look at how a larger set of the people you’re designing for operates. The best Group Interviews seek to hear everyone’s voice, get"/>
          <p:cNvSpPr txBox="1"/>
          <p:nvPr/>
        </p:nvSpPr>
        <p:spPr>
          <a:xfrm>
            <a:off x="1079500" y="3143652"/>
            <a:ext cx="21283543" cy="107742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7" tIns="91437" rIns="91437" bIns="91437" anchor="t">
            <a:spAutoFit/>
          </a:bodyPr>
          <a:lstStyle>
            <a:lvl1pPr>
              <a:defRPr sz="4000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 </a:t>
            </a:r>
            <a:r>
              <a:rPr lang="sv-SE" sz="56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projektifierade</a:t>
            </a: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studier och arbete är team ofta interprofessionella, vilket innebär att deltagarna representerar olika utbildningsprogram och/ eller yrkesgrupper.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För att få arbetet att löpa smidigt kan teambildning och förtroende främjas genom gemensamma övningar.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Teamcanvasduken är en </a:t>
            </a:r>
            <a:r>
              <a:rPr lang="sv-SE" sz="5600" kern="1200" dirty="0" err="1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modellbotten</a:t>
            </a: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för workshops och online-studier och har som syfte att: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Definiera lagets gemensamma mål och värderingar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Ge en översyn av gruppmedlemmarnas expertområden, styrkor och roller</a:t>
            </a:r>
          </a:p>
          <a:p>
            <a:pPr marL="457200" lvl="0" indent="-457200" defTabSz="182880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60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Ger möjlighet att enas om gemensamma arbetsmetoder, roller och regler (Team Canvas 2015.)</a:t>
            </a:r>
          </a:p>
        </p:txBody>
      </p:sp>
    </p:spTree>
    <p:extLst>
      <p:ext uri="{BB962C8B-B14F-4D97-AF65-F5344CB8AC3E}">
        <p14:creationId xmlns:p14="http://schemas.microsoft.com/office/powerpoint/2010/main" val="35025102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78089" y="436664"/>
            <a:ext cx="22227822" cy="1906861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96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Uppgift</a:t>
            </a:r>
            <a:r>
              <a:rPr lang="fi-FI" sz="96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: </a:t>
            </a:r>
            <a:r>
              <a:rPr lang="fi-FI" sz="96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teamcanvas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1536292" y="3744768"/>
            <a:ext cx="16974353" cy="71523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1600" tIns="101600" rIns="101600" bIns="101600" anchor="t">
            <a:spAutoFit/>
          </a:bodyPr>
          <a:lstStyle/>
          <a:p>
            <a:pPr marL="457200" lvl="0" indent="-457200" defTabSz="182880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200" kern="1200" dirty="0">
                <a:solidFill>
                  <a:prstClr val="black"/>
                </a:solidFill>
                <a:latin typeface="Calibri"/>
                <a:cs typeface="Calibri"/>
              </a:rPr>
              <a:t>Duken fylls  i punkt för punkt i en workshop. T.ex. Duk i A1-storlek sätts på väggen och teammedlemmarna arbetar ungefär 1-1,5 timmar tillsammans. </a:t>
            </a:r>
          </a:p>
          <a:p>
            <a:pPr marL="457200" lvl="0" indent="-457200" defTabSz="182880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200" kern="1200" dirty="0">
                <a:solidFill>
                  <a:prstClr val="black"/>
                </a:solidFill>
                <a:latin typeface="Calibri"/>
                <a:cs typeface="Calibri"/>
              </a:rPr>
              <a:t>Teamen kan också arbeta på canvasen som en föruppgift enligt sitt eget schema.</a:t>
            </a:r>
          </a:p>
          <a:p>
            <a:pPr marL="457200" lvl="0" indent="-457200" defTabSz="182880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sz="5200" kern="1200" dirty="0">
                <a:solidFill>
                  <a:prstClr val="black"/>
                </a:solidFill>
                <a:latin typeface="Calibri"/>
                <a:cs typeface="Calibri"/>
              </a:rPr>
              <a:t>Varje punkt fylls i separat under ca 5-10min. </a:t>
            </a:r>
            <a:endParaRPr lang="fi-FI" sz="52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0" defTabSz="1828800" hangingPunct="1">
              <a:lnSpc>
                <a:spcPct val="120000"/>
              </a:lnSpc>
              <a:spcBef>
                <a:spcPts val="2000"/>
              </a:spcBef>
            </a:pPr>
            <a:endParaRPr lang="fi-FI" sz="52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02A1F-1125-47D1-833A-AEEEE0DD9AA5}"/>
              </a:ext>
            </a:extLst>
          </p:cNvPr>
          <p:cNvSpPr txBox="1"/>
          <p:nvPr/>
        </p:nvSpPr>
        <p:spPr>
          <a:xfrm>
            <a:off x="19793467" y="3368818"/>
            <a:ext cx="3913414" cy="880240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Calibri"/>
                <a:cs typeface="Calibri"/>
              </a:rPr>
              <a:t>RESURSSIT</a:t>
            </a:r>
          </a:p>
          <a:p>
            <a:endParaRPr lang="en-US" sz="4000" b="1" dirty="0">
              <a:latin typeface="Calibri"/>
              <a:cs typeface="Calibri"/>
            </a:endParaRPr>
          </a:p>
          <a:p>
            <a:r>
              <a:rPr lang="en-US" sz="4000" b="1" dirty="0" err="1">
                <a:latin typeface="Calibri"/>
                <a:cs typeface="Calibri"/>
              </a:rPr>
              <a:t>Tid</a:t>
            </a:r>
            <a:endParaRPr lang="en-US" sz="4000" b="1" dirty="0">
              <a:latin typeface="Calibri"/>
              <a:cs typeface="Calibri"/>
            </a:endParaRPr>
          </a:p>
          <a:p>
            <a:r>
              <a:rPr lang="en-US" sz="4000" dirty="0">
                <a:latin typeface="Calibri"/>
                <a:cs typeface="Calibri"/>
              </a:rPr>
              <a:t>1h-1,5h</a:t>
            </a:r>
          </a:p>
          <a:p>
            <a:endParaRPr lang="en-US" sz="4000" dirty="0">
              <a:latin typeface="Calibri"/>
              <a:cs typeface="Calibri"/>
            </a:endParaRPr>
          </a:p>
          <a:p>
            <a:r>
              <a:rPr lang="en-US" sz="4000" b="1" dirty="0">
                <a:latin typeface="Calibri"/>
                <a:cs typeface="Calibri"/>
              </a:rPr>
              <a:t>Material</a:t>
            </a:r>
            <a:endParaRPr lang="en-US" sz="4000" dirty="0">
              <a:latin typeface="Calibri"/>
              <a:cs typeface="Calibri"/>
            </a:endParaRPr>
          </a:p>
          <a:p>
            <a:r>
              <a:rPr lang="en-US" sz="4000" dirty="0" err="1">
                <a:latin typeface="Calibri"/>
                <a:cs typeface="Calibri"/>
              </a:rPr>
              <a:t>Teamcanvasduk</a:t>
            </a:r>
            <a:r>
              <a:rPr lang="en-US" sz="4000" dirty="0">
                <a:latin typeface="Calibri"/>
                <a:cs typeface="Calibri"/>
              </a:rPr>
              <a:t>, </a:t>
            </a:r>
            <a:r>
              <a:rPr lang="en-US" sz="4000" dirty="0" err="1">
                <a:latin typeface="Calibri"/>
                <a:cs typeface="Calibri"/>
              </a:rPr>
              <a:t>pennor</a:t>
            </a:r>
            <a:r>
              <a:rPr lang="en-US" sz="4000" dirty="0">
                <a:latin typeface="Calibri"/>
                <a:cs typeface="Calibri"/>
              </a:rPr>
              <a:t>, post-it </a:t>
            </a:r>
            <a:r>
              <a:rPr lang="en-US" sz="4000" dirty="0" err="1">
                <a:latin typeface="Calibri"/>
                <a:cs typeface="Calibri"/>
              </a:rPr>
              <a:t>lappar</a:t>
            </a:r>
            <a:endParaRPr lang="en-US" sz="4000" b="1" dirty="0">
              <a:latin typeface="Calibri"/>
              <a:cs typeface="Calibri"/>
            </a:endParaRPr>
          </a:p>
          <a:p>
            <a:endParaRPr lang="en-US" sz="4000" dirty="0">
              <a:latin typeface="Calibri"/>
              <a:cs typeface="Calibri"/>
            </a:endParaRPr>
          </a:p>
          <a:p>
            <a:r>
              <a:rPr lang="en-US" sz="4000" b="1" dirty="0" err="1">
                <a:latin typeface="Calibri"/>
                <a:cs typeface="Calibri"/>
              </a:rPr>
              <a:t>Deltagare</a:t>
            </a:r>
            <a:endParaRPr lang="en-US" sz="4000" dirty="0">
              <a:latin typeface="Calibri"/>
              <a:cs typeface="Calibri"/>
            </a:endParaRPr>
          </a:p>
          <a:p>
            <a:r>
              <a:rPr lang="en-US" sz="4000" dirty="0">
                <a:latin typeface="Calibri"/>
                <a:cs typeface="Calibri"/>
              </a:rPr>
              <a:t>2-5 team, n. 4-5 </a:t>
            </a:r>
            <a:r>
              <a:rPr lang="en-US" sz="4000" dirty="0" err="1">
                <a:latin typeface="Calibri"/>
                <a:cs typeface="Calibri"/>
              </a:rPr>
              <a:t>personer</a:t>
            </a:r>
            <a:r>
              <a:rPr lang="en-US" sz="4000" dirty="0">
                <a:latin typeface="Calibri"/>
                <a:cs typeface="Calibri"/>
              </a:rPr>
              <a:t>/team</a:t>
            </a:r>
            <a:endParaRPr lang="en-US" sz="4000" b="1" dirty="0">
              <a:latin typeface="Calibri"/>
              <a:cs typeface="Calibri"/>
            </a:endParaRPr>
          </a:p>
          <a:p>
            <a:endParaRPr lang="en-US" sz="4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78089" y="436664"/>
            <a:ext cx="22227822" cy="1906861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96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Uppgift</a:t>
            </a:r>
            <a:r>
              <a:rPr lang="fi-FI" sz="96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: </a:t>
            </a:r>
            <a:r>
              <a:rPr lang="fi-FI" sz="96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teamcanvas</a:t>
            </a:r>
            <a:endParaRPr sz="9600" dirty="0">
              <a:latin typeface="Calibri"/>
              <a:cs typeface="Calibri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1212928" y="2936091"/>
            <a:ext cx="17817995" cy="108765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1600" tIns="101600" rIns="101600" bIns="101600" anchor="t">
            <a:spAutoFit/>
          </a:bodyPr>
          <a:lstStyle/>
          <a:p>
            <a:pPr lvl="0" defTabSz="1828800" hangingPunct="1">
              <a:lnSpc>
                <a:spcPct val="110000"/>
              </a:lnSpc>
              <a:spcBef>
                <a:spcPts val="2000"/>
              </a:spcBef>
            </a:pPr>
            <a:r>
              <a:rPr lang="sv-SE" sz="4400" kern="1200" dirty="0">
                <a:solidFill>
                  <a:prstClr val="black"/>
                </a:solidFill>
                <a:latin typeface="Calibri"/>
                <a:cs typeface="Calibri"/>
              </a:rPr>
              <a:t>1. Mål - vilka är målen för hela teamet och vilka är teammedlemmarnas egna mål, t.ex. när det gäller utvecklingsutmaningen?</a:t>
            </a:r>
          </a:p>
          <a:p>
            <a:pPr lvl="0" defTabSz="1828800" hangingPunct="1">
              <a:lnSpc>
                <a:spcPct val="110000"/>
              </a:lnSpc>
              <a:spcBef>
                <a:spcPts val="2000"/>
              </a:spcBef>
            </a:pPr>
            <a:r>
              <a:rPr lang="sv-SE" sz="4400" kern="1200" dirty="0">
                <a:solidFill>
                  <a:prstClr val="black"/>
                </a:solidFill>
                <a:latin typeface="Calibri"/>
                <a:cs typeface="Calibri"/>
              </a:rPr>
              <a:t>2. Roller och färdigheter — vilken typ av kompetens tillför teammedlemmarna till samarbetet som bidrar till lösningar på utvecklingsutmaningen? Vilken typ av roller behövs i ett </a:t>
            </a:r>
            <a:r>
              <a:rPr lang="sv-SE" sz="4400" kern="1200" dirty="0" err="1">
                <a:solidFill>
                  <a:prstClr val="black"/>
                </a:solidFill>
                <a:latin typeface="Calibri"/>
                <a:cs typeface="Calibri"/>
              </a:rPr>
              <a:t>teamför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cs typeface="Calibri"/>
              </a:rPr>
              <a:t> att uppnå ett mål? Hur kan rollerna delas inom teamet? Skriv in namn, färdigheter och överenskomna roller </a:t>
            </a:r>
            <a:r>
              <a:rPr lang="sv-SE" sz="4400" kern="1200" dirty="0">
                <a:solidFill>
                  <a:prstClr val="black"/>
                </a:solidFill>
              </a:rPr>
              <a:t>för gruppmedlemmarna i canvasdukarna .</a:t>
            </a:r>
            <a:endParaRPr lang="sv-SE" sz="44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0" defTabSz="1828800" hangingPunct="1">
              <a:lnSpc>
                <a:spcPct val="110000"/>
              </a:lnSpc>
              <a:spcBef>
                <a:spcPts val="2000"/>
              </a:spcBef>
            </a:pPr>
            <a:r>
              <a:rPr lang="sv-SE" sz="4400" kern="1200" dirty="0">
                <a:solidFill>
                  <a:prstClr val="black"/>
                </a:solidFill>
                <a:latin typeface="Calibri"/>
                <a:cs typeface="Calibri"/>
              </a:rPr>
              <a:t>3. Syfte - vad är syftet med teamet, vad har teamet tänkt att göra och varför?</a:t>
            </a:r>
          </a:p>
          <a:p>
            <a:pPr lvl="0" defTabSz="1828800" hangingPunct="1">
              <a:lnSpc>
                <a:spcPct val="110000"/>
              </a:lnSpc>
              <a:spcBef>
                <a:spcPts val="2000"/>
              </a:spcBef>
            </a:pPr>
            <a:r>
              <a:rPr lang="sv-SE" sz="4400" kern="1200" dirty="0">
                <a:solidFill>
                  <a:prstClr val="black"/>
                </a:solidFill>
                <a:latin typeface="Calibri"/>
                <a:cs typeface="Calibri"/>
              </a:rPr>
              <a:t>4. Värden - vilka är teamets gemensamma värderingar, vilka värden har varje enskild gruppmedlemmarna?</a:t>
            </a:r>
          </a:p>
          <a:p>
            <a:pPr lvl="0" defTabSz="1828800" hangingPunct="1">
              <a:lnSpc>
                <a:spcPct val="110000"/>
              </a:lnSpc>
              <a:spcBef>
                <a:spcPts val="2000"/>
              </a:spcBef>
            </a:pPr>
            <a:r>
              <a:rPr lang="sv-SE" sz="4400" kern="1200" dirty="0">
                <a:solidFill>
                  <a:prstClr val="black"/>
                </a:solidFill>
                <a:latin typeface="Calibri"/>
                <a:cs typeface="Calibri"/>
              </a:rPr>
              <a:t>5. Teamregler - vilka gemensamma regler ska teamet komma överens om? Hur kommunicerar du i teamet? Hur fattas beslut? Hur planerar du, implementerar och utvärderar ditt eget arbete</a:t>
            </a:r>
            <a:endParaRPr lang="fi-FI" sz="44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02A1F-1125-47D1-833A-AEEEE0DD9AA5}"/>
              </a:ext>
            </a:extLst>
          </p:cNvPr>
          <p:cNvSpPr txBox="1"/>
          <p:nvPr/>
        </p:nvSpPr>
        <p:spPr>
          <a:xfrm>
            <a:off x="19874308" y="2829879"/>
            <a:ext cx="3913414" cy="880240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Calibri"/>
                <a:cs typeface="Calibri"/>
              </a:rPr>
              <a:t>RESURS</a:t>
            </a:r>
          </a:p>
          <a:p>
            <a:endParaRPr lang="en-US" sz="4000" b="1" dirty="0">
              <a:latin typeface="Calibri"/>
              <a:cs typeface="Calibri"/>
            </a:endParaRPr>
          </a:p>
          <a:p>
            <a:r>
              <a:rPr lang="en-US" sz="4000" b="1" dirty="0" err="1">
                <a:latin typeface="Calibri"/>
                <a:cs typeface="Calibri"/>
              </a:rPr>
              <a:t>Tid</a:t>
            </a:r>
            <a:endParaRPr lang="en-US" sz="4000" b="1" dirty="0">
              <a:latin typeface="Calibri"/>
              <a:cs typeface="Calibri"/>
            </a:endParaRPr>
          </a:p>
          <a:p>
            <a:r>
              <a:rPr lang="en-US" sz="4000" dirty="0">
                <a:latin typeface="Calibri"/>
                <a:cs typeface="Calibri"/>
              </a:rPr>
              <a:t>1h-1,5h</a:t>
            </a:r>
          </a:p>
          <a:p>
            <a:endParaRPr lang="en-US" sz="4000" dirty="0">
              <a:latin typeface="Calibri"/>
              <a:cs typeface="Calibri"/>
            </a:endParaRPr>
          </a:p>
          <a:p>
            <a:r>
              <a:rPr lang="en-US" sz="4000" b="1" dirty="0">
                <a:latin typeface="Calibri"/>
                <a:cs typeface="Calibri"/>
              </a:rPr>
              <a:t>Material</a:t>
            </a:r>
            <a:endParaRPr lang="en-US" sz="4000" dirty="0">
              <a:latin typeface="Calibri"/>
              <a:cs typeface="Calibri"/>
            </a:endParaRPr>
          </a:p>
          <a:p>
            <a:r>
              <a:rPr lang="en-US" sz="4000" dirty="0" err="1">
                <a:latin typeface="Calibri"/>
                <a:cs typeface="Calibri"/>
              </a:rPr>
              <a:t>teamcanvasduk</a:t>
            </a:r>
            <a:r>
              <a:rPr lang="en-US" sz="4000" dirty="0">
                <a:latin typeface="Calibri"/>
                <a:cs typeface="Calibri"/>
              </a:rPr>
              <a:t>, </a:t>
            </a:r>
            <a:r>
              <a:rPr lang="en-US" sz="4000" dirty="0" err="1">
                <a:latin typeface="Calibri"/>
                <a:cs typeface="Calibri"/>
              </a:rPr>
              <a:t>pennor</a:t>
            </a:r>
            <a:r>
              <a:rPr lang="en-US" sz="4000" dirty="0">
                <a:latin typeface="Calibri"/>
                <a:cs typeface="Calibri"/>
              </a:rPr>
              <a:t>, post-it </a:t>
            </a:r>
            <a:r>
              <a:rPr lang="en-US" sz="4000" dirty="0" err="1">
                <a:latin typeface="Calibri"/>
                <a:cs typeface="Calibri"/>
              </a:rPr>
              <a:t>lappar</a:t>
            </a:r>
            <a:endParaRPr lang="en-US" sz="4000" b="1" dirty="0">
              <a:latin typeface="Calibri"/>
              <a:cs typeface="Calibri"/>
            </a:endParaRPr>
          </a:p>
          <a:p>
            <a:endParaRPr lang="en-US" sz="4000" dirty="0">
              <a:latin typeface="Calibri"/>
              <a:cs typeface="Calibri"/>
            </a:endParaRPr>
          </a:p>
          <a:p>
            <a:r>
              <a:rPr lang="en-US" sz="4000" b="1" dirty="0" err="1">
                <a:latin typeface="Calibri"/>
                <a:cs typeface="Calibri"/>
              </a:rPr>
              <a:t>Deltagare</a:t>
            </a:r>
            <a:endParaRPr lang="en-US" sz="4000" dirty="0">
              <a:latin typeface="Calibri"/>
              <a:cs typeface="Calibri"/>
            </a:endParaRPr>
          </a:p>
          <a:p>
            <a:r>
              <a:rPr lang="en-US" sz="4000" dirty="0">
                <a:latin typeface="Calibri"/>
                <a:cs typeface="Calibri"/>
              </a:rPr>
              <a:t>2-5 team, ca. 4-5 </a:t>
            </a:r>
            <a:r>
              <a:rPr lang="en-US" sz="4000" dirty="0" err="1">
                <a:latin typeface="Calibri"/>
                <a:cs typeface="Calibri"/>
              </a:rPr>
              <a:t>personer</a:t>
            </a:r>
            <a:r>
              <a:rPr lang="en-US" sz="4000" dirty="0">
                <a:latin typeface="Calibri"/>
                <a:cs typeface="Calibri"/>
              </a:rPr>
              <a:t>/team</a:t>
            </a:r>
            <a:endParaRPr lang="en-US" sz="4000" b="1" dirty="0">
              <a:latin typeface="Calibri"/>
              <a:cs typeface="Calibri"/>
            </a:endParaRPr>
          </a:p>
          <a:p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7997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554641" y="12700168"/>
            <a:ext cx="12817341" cy="7017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Lähde: Muokattu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2015. Viitattu 29.1.2020.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http://theteamcanvas.com/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8" name="(Kanvaasin pohja)"/>
          <p:cNvSpPr txBox="1"/>
          <p:nvPr/>
        </p:nvSpPr>
        <p:spPr>
          <a:xfrm>
            <a:off x="1079500" y="694083"/>
            <a:ext cx="22225000" cy="1905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9600" dirty="0" err="1">
                <a:latin typeface="Calibri"/>
                <a:cs typeface="Calibri"/>
              </a:rPr>
              <a:t>Teamcanvasduk</a:t>
            </a:r>
            <a:endParaRPr sz="9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16" y="4392696"/>
            <a:ext cx="17692480" cy="8013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8313" y="3586838"/>
            <a:ext cx="3198305" cy="73865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7" tIns="91437" rIns="91437" bIns="91437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Teamets</a:t>
            </a: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fi-FI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namn</a:t>
            </a:r>
            <a:r>
              <a:rPr kumimoji="0" lang="fi-FI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4553219" y="12731286"/>
            <a:ext cx="11362716" cy="7017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Lähde: Muokattu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 </a:t>
            </a:r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Canvas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2015. Viitattu 29.1.2020.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http://theteamcanvas.com/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5" name="(Kanvaasin malli)"/>
          <p:cNvSpPr txBox="1"/>
          <p:nvPr/>
        </p:nvSpPr>
        <p:spPr>
          <a:xfrm>
            <a:off x="1079500" y="952500"/>
            <a:ext cx="22225000" cy="1905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9650" dirty="0" err="1">
                <a:latin typeface="Calibri"/>
                <a:cs typeface="Calibri"/>
              </a:rPr>
              <a:t>Teamcanvasduk</a:t>
            </a:r>
            <a:endParaRPr sz="9650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C2B8D-4DAF-48D4-9865-E1070A86D37D}"/>
              </a:ext>
            </a:extLst>
          </p:cNvPr>
          <p:cNvSpPr txBox="1"/>
          <p:nvPr/>
        </p:nvSpPr>
        <p:spPr>
          <a:xfrm>
            <a:off x="1512999" y="3508228"/>
            <a:ext cx="480828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Calibri"/>
                <a:cs typeface="Calibri"/>
              </a:rPr>
              <a:t>Teamets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namn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463" y="4220786"/>
            <a:ext cx="18866198" cy="8510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56f6833fac12ce0a22a833930da65b03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136f65f505fade12e67fc9fb8c9f329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BAA1FC-8D4C-43BA-BCB8-7D0A201E71A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73a1c2e-a564-4d03-80e7-61673e06a8b6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FD9DF5-DA93-43A3-BA5C-590DF1F15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D19FC1-4312-4319-A82B-A072AD6936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802</Words>
  <Application>Microsoft Office PowerPoint</Application>
  <PresentationFormat>Anpassad</PresentationFormat>
  <Paragraphs>91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29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Century Gothic</vt:lpstr>
      <vt:lpstr>Futura</vt:lpstr>
      <vt:lpstr>Futura Bold</vt:lpstr>
      <vt:lpstr>Gill Sans</vt:lpstr>
      <vt:lpstr>Helvetica</vt:lpstr>
      <vt:lpstr>Tahoma</vt:lpstr>
      <vt:lpstr>Times</vt:lpstr>
      <vt:lpstr>Times New Roman</vt:lpstr>
      <vt:lpstr>Office Theme</vt:lpstr>
      <vt:lpstr>2_Office Theme</vt:lpstr>
      <vt:lpstr>PowerPoint-presentation</vt:lpstr>
      <vt:lpstr>Teambildning</vt:lpstr>
      <vt:lpstr>Interprofessionellt samarbete</vt:lpstr>
      <vt:lpstr>Interprofessionella team</vt:lpstr>
      <vt:lpstr>Teambildning</vt:lpstr>
      <vt:lpstr>Uppgift: teamcanvas</vt:lpstr>
      <vt:lpstr>Uppgift: teamcanvas</vt:lpstr>
      <vt:lpstr>PowerPoint-presentation</vt:lpstr>
      <vt:lpstr>PowerPoint-presentation</vt:lpstr>
      <vt:lpstr>Källor och litteratur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Harmoinen</dc:creator>
  <cp:lastModifiedBy>Sirkku Säätelä</cp:lastModifiedBy>
  <cp:revision>21</cp:revision>
  <dcterms:modified xsi:type="dcterms:W3CDTF">2020-10-29T08:40:34Z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0x0101005339D7F02396A848A79ABE04E21ECBB8</vt:lpwstr>
  </property>
</Properties>
</file>