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1"/>
  </p:notesMasterIdLst>
  <p:sldIdLst>
    <p:sldId id="308" r:id="rId5"/>
    <p:sldId id="309" r:id="rId6"/>
    <p:sldId id="313" r:id="rId7"/>
    <p:sldId id="311" r:id="rId8"/>
    <p:sldId id="312" r:id="rId9"/>
    <p:sldId id="30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39EEA-C68D-49B2-A0DF-6CFD2502DA98}" v="16" dt="2020-05-05T12:08:50.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5" autoAdjust="0"/>
    <p:restoredTop sz="93979" autoAdjust="0"/>
  </p:normalViewPr>
  <p:slideViewPr>
    <p:cSldViewPr snapToGrid="0">
      <p:cViewPr varScale="1">
        <p:scale>
          <a:sx n="112" d="100"/>
          <a:sy n="112" d="100"/>
        </p:scale>
        <p:origin x="270" y="66"/>
      </p:cViewPr>
      <p:guideLst/>
    </p:cSldViewPr>
  </p:slideViewPr>
  <p:notesTextViewPr>
    <p:cViewPr>
      <p:scale>
        <a:sx n="3" d="2"/>
        <a:sy n="3" d="2"/>
      </p:scale>
      <p:origin x="0" y="0"/>
    </p:cViewPr>
  </p:notesTextViewPr>
  <p:sorterViewPr>
    <p:cViewPr>
      <p:scale>
        <a:sx n="100" d="100"/>
        <a:sy n="100" d="100"/>
      </p:scale>
      <p:origin x="0" y="-54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va-Mari Miettinen (TAMK)" userId="f7f5bb09-e238-48cb-adfc-a2f49f7d7126" providerId="ADAL" clId="{1DA39EEA-C68D-49B2-A0DF-6CFD2502DA98}"/>
    <pc:docChg chg="undo custSel delSld modSld">
      <pc:chgData name="Eeva-Mari Miettinen (TAMK)" userId="f7f5bb09-e238-48cb-adfc-a2f49f7d7126" providerId="ADAL" clId="{1DA39EEA-C68D-49B2-A0DF-6CFD2502DA98}" dt="2020-05-05T12:14:46.122" v="2446" actId="20577"/>
      <pc:docMkLst>
        <pc:docMk/>
      </pc:docMkLst>
      <pc:sldChg chg="modSp">
        <pc:chgData name="Eeva-Mari Miettinen (TAMK)" userId="f7f5bb09-e238-48cb-adfc-a2f49f7d7126" providerId="ADAL" clId="{1DA39EEA-C68D-49B2-A0DF-6CFD2502DA98}" dt="2020-05-05T12:07:51.611" v="2000" actId="20577"/>
        <pc:sldMkLst>
          <pc:docMk/>
          <pc:sldMk cId="2707775921" sldId="309"/>
        </pc:sldMkLst>
        <pc:spChg chg="mod">
          <ac:chgData name="Eeva-Mari Miettinen (TAMK)" userId="f7f5bb09-e238-48cb-adfc-a2f49f7d7126" providerId="ADAL" clId="{1DA39EEA-C68D-49B2-A0DF-6CFD2502DA98}" dt="2020-05-05T12:07:51.611" v="2000" actId="20577"/>
          <ac:spMkLst>
            <pc:docMk/>
            <pc:sldMk cId="2707775921" sldId="309"/>
            <ac:spMk id="3" creationId="{00000000-0000-0000-0000-000000000000}"/>
          </ac:spMkLst>
        </pc:spChg>
      </pc:sldChg>
      <pc:sldChg chg="modSp del">
        <pc:chgData name="Eeva-Mari Miettinen (TAMK)" userId="f7f5bb09-e238-48cb-adfc-a2f49f7d7126" providerId="ADAL" clId="{1DA39EEA-C68D-49B2-A0DF-6CFD2502DA98}" dt="2020-05-05T12:09:24.212" v="2004" actId="2696"/>
        <pc:sldMkLst>
          <pc:docMk/>
          <pc:sldMk cId="2014874777" sldId="310"/>
        </pc:sldMkLst>
        <pc:spChg chg="mod">
          <ac:chgData name="Eeva-Mari Miettinen (TAMK)" userId="f7f5bb09-e238-48cb-adfc-a2f49f7d7126" providerId="ADAL" clId="{1DA39EEA-C68D-49B2-A0DF-6CFD2502DA98}" dt="2020-05-05T12:09:19.963" v="2003" actId="6549"/>
          <ac:spMkLst>
            <pc:docMk/>
            <pc:sldMk cId="2014874777" sldId="310"/>
            <ac:spMk id="4" creationId="{8CCCCE30-1D24-46C9-B66B-250C5C71E482}"/>
          </ac:spMkLst>
        </pc:spChg>
      </pc:sldChg>
      <pc:sldChg chg="modSp">
        <pc:chgData name="Eeva-Mari Miettinen (TAMK)" userId="f7f5bb09-e238-48cb-adfc-a2f49f7d7126" providerId="ADAL" clId="{1DA39EEA-C68D-49B2-A0DF-6CFD2502DA98}" dt="2020-05-05T12:13:07.451" v="2309" actId="20577"/>
        <pc:sldMkLst>
          <pc:docMk/>
          <pc:sldMk cId="906948562" sldId="311"/>
        </pc:sldMkLst>
        <pc:spChg chg="mod">
          <ac:chgData name="Eeva-Mari Miettinen (TAMK)" userId="f7f5bb09-e238-48cb-adfc-a2f49f7d7126" providerId="ADAL" clId="{1DA39EEA-C68D-49B2-A0DF-6CFD2502DA98}" dt="2020-05-05T12:13:07.451" v="2309" actId="20577"/>
          <ac:spMkLst>
            <pc:docMk/>
            <pc:sldMk cId="906948562" sldId="311"/>
            <ac:spMk id="4" creationId="{F73571FB-D279-46A2-8B88-ECC0B1D50762}"/>
          </ac:spMkLst>
        </pc:spChg>
      </pc:sldChg>
      <pc:sldChg chg="modSp">
        <pc:chgData name="Eeva-Mari Miettinen (TAMK)" userId="f7f5bb09-e238-48cb-adfc-a2f49f7d7126" providerId="ADAL" clId="{1DA39EEA-C68D-49B2-A0DF-6CFD2502DA98}" dt="2020-05-05T12:14:46.122" v="2446" actId="20577"/>
        <pc:sldMkLst>
          <pc:docMk/>
          <pc:sldMk cId="4065493315" sldId="312"/>
        </pc:sldMkLst>
        <pc:spChg chg="mod">
          <ac:chgData name="Eeva-Mari Miettinen (TAMK)" userId="f7f5bb09-e238-48cb-adfc-a2f49f7d7126" providerId="ADAL" clId="{1DA39EEA-C68D-49B2-A0DF-6CFD2502DA98}" dt="2020-05-05T12:13:24.568" v="2313" actId="27636"/>
          <ac:spMkLst>
            <pc:docMk/>
            <pc:sldMk cId="4065493315" sldId="312"/>
            <ac:spMk id="3" creationId="{19E12817-DD47-4FD7-BBD0-ABEA035908BE}"/>
          </ac:spMkLst>
        </pc:spChg>
        <pc:spChg chg="mod">
          <ac:chgData name="Eeva-Mari Miettinen (TAMK)" userId="f7f5bb09-e238-48cb-adfc-a2f49f7d7126" providerId="ADAL" clId="{1DA39EEA-C68D-49B2-A0DF-6CFD2502DA98}" dt="2020-05-05T12:14:46.122" v="2446" actId="20577"/>
          <ac:spMkLst>
            <pc:docMk/>
            <pc:sldMk cId="4065493315" sldId="312"/>
            <ac:spMk id="4" creationId="{97D27140-E1D7-4042-B94E-550AE7E5AC35}"/>
          </ac:spMkLst>
        </pc:spChg>
        <pc:spChg chg="mod">
          <ac:chgData name="Eeva-Mari Miettinen (TAMK)" userId="f7f5bb09-e238-48cb-adfc-a2f49f7d7126" providerId="ADAL" clId="{1DA39EEA-C68D-49B2-A0DF-6CFD2502DA98}" dt="2020-05-05T12:13:26.153" v="2318" actId="20577"/>
          <ac:spMkLst>
            <pc:docMk/>
            <pc:sldMk cId="4065493315" sldId="312"/>
            <ac:spMk id="5" creationId="{FDB34C06-80F1-4352-AF1E-8C43758F0D86}"/>
          </ac:spMkLst>
        </pc:spChg>
        <pc:spChg chg="mod">
          <ac:chgData name="Eeva-Mari Miettinen (TAMK)" userId="f7f5bb09-e238-48cb-adfc-a2f49f7d7126" providerId="ADAL" clId="{1DA39EEA-C68D-49B2-A0DF-6CFD2502DA98}" dt="2020-05-05T12:14:41.850" v="2429" actId="27636"/>
          <ac:spMkLst>
            <pc:docMk/>
            <pc:sldMk cId="4065493315" sldId="312"/>
            <ac:spMk id="6" creationId="{2ADCF1CD-FA84-4DC2-8EC6-56850571A600}"/>
          </ac:spMkLst>
        </pc:spChg>
      </pc:sldChg>
      <pc:sldChg chg="addSp delSp modSp">
        <pc:chgData name="Eeva-Mari Miettinen (TAMK)" userId="f7f5bb09-e238-48cb-adfc-a2f49f7d7126" providerId="ADAL" clId="{1DA39EEA-C68D-49B2-A0DF-6CFD2502DA98}" dt="2020-05-05T12:12:21.799" v="2277" actId="20577"/>
        <pc:sldMkLst>
          <pc:docMk/>
          <pc:sldMk cId="767519442" sldId="313"/>
        </pc:sldMkLst>
        <pc:spChg chg="add del mod">
          <ac:chgData name="Eeva-Mari Miettinen (TAMK)" userId="f7f5bb09-e238-48cb-adfc-a2f49f7d7126" providerId="ADAL" clId="{1DA39EEA-C68D-49B2-A0DF-6CFD2502DA98}" dt="2020-05-05T12:04:51.712" v="1967" actId="767"/>
          <ac:spMkLst>
            <pc:docMk/>
            <pc:sldMk cId="767519442" sldId="313"/>
            <ac:spMk id="2" creationId="{78B36B55-C97A-4E13-A63C-E5E26EDF8979}"/>
          </ac:spMkLst>
        </pc:spChg>
        <pc:spChg chg="add mod">
          <ac:chgData name="Eeva-Mari Miettinen (TAMK)" userId="f7f5bb09-e238-48cb-adfc-a2f49f7d7126" providerId="ADAL" clId="{1DA39EEA-C68D-49B2-A0DF-6CFD2502DA98}" dt="2020-05-05T12:05:15.487" v="1978" actId="1076"/>
          <ac:spMkLst>
            <pc:docMk/>
            <pc:sldMk cId="767519442" sldId="313"/>
            <ac:spMk id="3" creationId="{EC5B4AC6-902F-402C-A24D-CE2ABA8A22DE}"/>
          </ac:spMkLst>
        </pc:spChg>
        <pc:spChg chg="mod">
          <ac:chgData name="Eeva-Mari Miettinen (TAMK)" userId="f7f5bb09-e238-48cb-adfc-a2f49f7d7126" providerId="ADAL" clId="{1DA39EEA-C68D-49B2-A0DF-6CFD2502DA98}" dt="2020-05-05T12:12:21.799" v="2277" actId="20577"/>
          <ac:spMkLst>
            <pc:docMk/>
            <pc:sldMk cId="767519442" sldId="313"/>
            <ac:spMk id="6" creationId="{6389BD28-FE03-40FB-AC95-9B89F54123F9}"/>
          </ac:spMkLst>
        </pc:spChg>
        <pc:picChg chg="mod">
          <ac:chgData name="Eeva-Mari Miettinen (TAMK)" userId="f7f5bb09-e238-48cb-adfc-a2f49f7d7126" providerId="ADAL" clId="{1DA39EEA-C68D-49B2-A0DF-6CFD2502DA98}" dt="2020-05-05T12:04:25.785" v="1961" actId="14100"/>
          <ac:picMkLst>
            <pc:docMk/>
            <pc:sldMk cId="767519442" sldId="313"/>
            <ac:picMk id="1026" creationId="{860CEF2A-B428-4893-B588-C250113FDDE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A170D-D4F4-4074-A896-20A5203FE5D5}" type="datetimeFigureOut">
              <a:rPr lang="fi-FI" smtClean="0"/>
              <a:t>4.5.2020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AD029-7777-451A-9B2B-EE562ECFB6CC}" type="slidenum">
              <a:rPr lang="fi-FI" smtClean="0"/>
              <a:t>‹#›</a:t>
            </a:fld>
            <a:endParaRPr lang="fi-FI"/>
          </a:p>
        </p:txBody>
      </p:sp>
    </p:spTree>
    <p:extLst>
      <p:ext uri="{BB962C8B-B14F-4D97-AF65-F5344CB8AC3E}">
        <p14:creationId xmlns:p14="http://schemas.microsoft.com/office/powerpoint/2010/main" val="110635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B19C4A-B67D-4FC6-9615-F0A3E6391F46}" type="datetimeFigureOut">
              <a:rPr lang="fi-FI" smtClean="0"/>
              <a:t>4.5.2020</a:t>
            </a:fld>
            <a:endParaRPr lang="fi-FI"/>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25545907-CD1B-40DD-8C2E-3C8FD03C5F0D}" type="slidenum">
              <a:rPr lang="fi-FI" smtClean="0"/>
              <a:t>‹#›</a:t>
            </a:fld>
            <a:endParaRPr lang="fi-FI"/>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3630" cy="691186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258" y="822960"/>
            <a:ext cx="11201400" cy="5305923"/>
          </a:xfrm>
          <a:prstGeom prst="rect">
            <a:avLst/>
          </a:prstGeom>
        </p:spPr>
      </p:pic>
      <p:sp>
        <p:nvSpPr>
          <p:cNvPr id="9" name="Rectangle 8"/>
          <p:cNvSpPr/>
          <p:nvPr userDrawn="1"/>
        </p:nvSpPr>
        <p:spPr>
          <a:xfrm>
            <a:off x="2797629" y="3651477"/>
            <a:ext cx="616131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0537" y="5639378"/>
            <a:ext cx="2336051" cy="1272484"/>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03640" y="-89092"/>
            <a:ext cx="2695659" cy="1382487"/>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83025" y="160882"/>
            <a:ext cx="972786" cy="974272"/>
          </a:xfrm>
          <a:prstGeom prst="rect">
            <a:avLst/>
          </a:prstGeom>
        </p:spPr>
      </p:pic>
    </p:spTree>
    <p:extLst>
      <p:ext uri="{BB962C8B-B14F-4D97-AF65-F5344CB8AC3E}">
        <p14:creationId xmlns:p14="http://schemas.microsoft.com/office/powerpoint/2010/main" val="386935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19C4A-B67D-4FC6-9615-F0A3E6391F46}" type="datetimeFigureOut">
              <a:rPr lang="fi-FI" smtClean="0"/>
              <a:t>4.5.2020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5545907-CD1B-40DD-8C2E-3C8FD03C5F0D}" type="slidenum">
              <a:rPr lang="fi-FI" smtClean="0"/>
              <a:t>‹#›</a:t>
            </a:fld>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9" name="TextBox 8"/>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423135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19C4A-B67D-4FC6-9615-F0A3E6391F46}" type="datetimeFigureOut">
              <a:rPr lang="fi-FI" smtClean="0"/>
              <a:t>4.5.2020</a:t>
            </a:fld>
            <a:endParaRPr lang="fi-FI"/>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25545907-CD1B-40DD-8C2E-3C8FD03C5F0D}" type="slidenum">
              <a:rPr lang="fi-FI" smtClean="0"/>
              <a:t>‹#›</a:t>
            </a:fld>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9" name="TextBox 8"/>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314696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19C4A-B67D-4FC6-9615-F0A3E6391F46}" type="datetimeFigureOut">
              <a:rPr lang="fi-FI" smtClean="0"/>
              <a:t>4.5.2020</a:t>
            </a:fld>
            <a:endParaRPr lang="fi-FI"/>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25545907-CD1B-40DD-8C2E-3C8FD03C5F0D}" type="slidenum">
              <a:rPr lang="fi-FI" smtClean="0"/>
              <a:t>‹#›</a:t>
            </a:fld>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9" name="TextBox 8"/>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251638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B19C4A-B67D-4FC6-9615-F0A3E6391F46}" type="datetimeFigureOut">
              <a:rPr lang="fi-FI" smtClean="0"/>
              <a:t>4.5.2020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25545907-CD1B-40DD-8C2E-3C8FD03C5F0D}" type="slidenum">
              <a:rPr lang="fi-FI" smtClean="0"/>
              <a:t>‹#›</a:t>
            </a:fld>
            <a:endParaRPr lang="fi-F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143" y="6073304"/>
            <a:ext cx="931463" cy="83867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9781" y="331784"/>
            <a:ext cx="11956211" cy="3538303"/>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9781" y="3563931"/>
            <a:ext cx="11956211" cy="125844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03640" y="-89092"/>
            <a:ext cx="2695659" cy="1382487"/>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83025" y="160882"/>
            <a:ext cx="972786" cy="974272"/>
          </a:xfrm>
          <a:prstGeom prst="rect">
            <a:avLst/>
          </a:prstGeom>
        </p:spPr>
      </p:pic>
    </p:spTree>
    <p:extLst>
      <p:ext uri="{BB962C8B-B14F-4D97-AF65-F5344CB8AC3E}">
        <p14:creationId xmlns:p14="http://schemas.microsoft.com/office/powerpoint/2010/main" val="44653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B19C4A-B67D-4FC6-9615-F0A3E6391F46}" type="datetimeFigureOut">
              <a:rPr lang="fi-FI" smtClean="0"/>
              <a:t>4.5.2020</a:t>
            </a:fld>
            <a:endParaRPr lang="fi-FI"/>
          </a:p>
        </p:txBody>
      </p:sp>
      <p:sp>
        <p:nvSpPr>
          <p:cNvPr id="6" name="Footer Placeholder 5"/>
          <p:cNvSpPr>
            <a:spLocks noGrp="1"/>
          </p:cNvSpPr>
          <p:nvPr>
            <p:ph type="ftr" sz="quarter" idx="11"/>
          </p:nvPr>
        </p:nvSpPr>
        <p:spPr/>
        <p:txBody>
          <a:bodyPr/>
          <a:lstStyle/>
          <a:p>
            <a:endParaRPr lang="fi-FI" dirty="0"/>
          </a:p>
        </p:txBody>
      </p:sp>
      <p:sp>
        <p:nvSpPr>
          <p:cNvPr id="7" name="Slide Number Placeholder 6"/>
          <p:cNvSpPr>
            <a:spLocks noGrp="1"/>
          </p:cNvSpPr>
          <p:nvPr>
            <p:ph type="sldNum" sz="quarter" idx="12"/>
          </p:nvPr>
        </p:nvSpPr>
        <p:spPr/>
        <p:txBody>
          <a:bodyPr/>
          <a:lstStyle/>
          <a:p>
            <a:fld id="{25545907-CD1B-40DD-8C2E-3C8FD03C5F0D}" type="slidenum">
              <a:rPr lang="fi-FI" smtClean="0"/>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10" name="TextBox 9"/>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324280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B19C4A-B67D-4FC6-9615-F0A3E6391F46}" type="datetimeFigureOut">
              <a:rPr lang="fi-FI" smtClean="0"/>
              <a:t>4.5.2020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25545907-CD1B-40DD-8C2E-3C8FD03C5F0D}" type="slidenum">
              <a:rPr lang="fi-FI" smtClean="0"/>
              <a:t>‹#›</a:t>
            </a:fld>
            <a:endParaRPr lang="fi-FI"/>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12" name="TextBox 11"/>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116890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B19C4A-B67D-4FC6-9615-F0A3E6391F46}" type="datetimeFigureOut">
              <a:rPr lang="fi-FI" smtClean="0"/>
              <a:t>4.5.2020</a:t>
            </a:fld>
            <a:endParaRPr lang="fi-FI"/>
          </a:p>
        </p:txBody>
      </p:sp>
      <p:sp>
        <p:nvSpPr>
          <p:cNvPr id="4" name="Footer Placeholder 3"/>
          <p:cNvSpPr>
            <a:spLocks noGrp="1"/>
          </p:cNvSpPr>
          <p:nvPr>
            <p:ph type="ftr" sz="quarter" idx="11"/>
          </p:nvPr>
        </p:nvSpPr>
        <p:spPr/>
        <p:txBody>
          <a:bodyPr/>
          <a:lstStyle/>
          <a:p>
            <a:endParaRPr lang="fi-FI" dirty="0"/>
          </a:p>
        </p:txBody>
      </p:sp>
      <p:sp>
        <p:nvSpPr>
          <p:cNvPr id="5" name="Slide Number Placeholder 4"/>
          <p:cNvSpPr>
            <a:spLocks noGrp="1"/>
          </p:cNvSpPr>
          <p:nvPr>
            <p:ph type="sldNum" sz="quarter" idx="12"/>
          </p:nvPr>
        </p:nvSpPr>
        <p:spPr/>
        <p:txBody>
          <a:bodyPr/>
          <a:lstStyle/>
          <a:p>
            <a:fld id="{25545907-CD1B-40DD-8C2E-3C8FD03C5F0D}" type="slidenum">
              <a:rPr lang="fi-FI" smtClean="0"/>
              <a:t>‹#›</a:t>
            </a:fld>
            <a:endParaRPr lang="fi-FI"/>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8" name="TextBox 7"/>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252468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19C4A-B67D-4FC6-9615-F0A3E6391F46}" type="datetimeFigureOut">
              <a:rPr lang="fi-FI" smtClean="0"/>
              <a:t>4.5.2020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25545907-CD1B-40DD-8C2E-3C8FD03C5F0D}" type="slidenum">
              <a:rPr lang="fi-FI" smtClean="0"/>
              <a:t>‹#›</a:t>
            </a:fld>
            <a:endParaRPr lang="fi-FI"/>
          </a:p>
        </p:txBody>
      </p:sp>
      <p:sp>
        <p:nvSpPr>
          <p:cNvPr id="5" name="TextBox 4"/>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8" name="TextBox 7"/>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142533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B19C4A-B67D-4FC6-9615-F0A3E6391F46}" type="datetimeFigureOut">
              <a:rPr lang="fi-FI" smtClean="0"/>
              <a:t>4.5.2020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5545907-CD1B-40DD-8C2E-3C8FD03C5F0D}" type="slidenum">
              <a:rPr lang="fi-FI" smtClean="0"/>
              <a:t>‹#›</a:t>
            </a:fld>
            <a:endParaRPr lang="fi-FI"/>
          </a:p>
        </p:txBody>
      </p:sp>
      <p:sp>
        <p:nvSpPr>
          <p:cNvPr id="8" name="TextBox 7"/>
          <p:cNvSpPr txBox="1"/>
          <p:nvPr userDrawn="1"/>
        </p:nvSpPr>
        <p:spPr>
          <a:xfrm>
            <a:off x="10495231" y="6608763"/>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11" name="TextBox 10"/>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29917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B19C4A-B67D-4FC6-9615-F0A3E6391F46}" type="datetimeFigureOut">
              <a:rPr lang="fi-FI" smtClean="0"/>
              <a:t>4.5.2020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25545907-CD1B-40DD-8C2E-3C8FD03C5F0D}" type="slidenum">
              <a:rPr lang="fi-FI" smtClean="0"/>
              <a:t>‹#›</a:t>
            </a:fld>
            <a:endParaRPr lang="fi-FI"/>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314" y="6624091"/>
            <a:ext cx="11745686" cy="23390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699" y="6176963"/>
            <a:ext cx="974270" cy="681037"/>
          </a:xfrm>
          <a:prstGeom prst="rect">
            <a:avLst/>
          </a:prstGeom>
        </p:spPr>
      </p:pic>
      <p:sp>
        <p:nvSpPr>
          <p:cNvPr id="10" name="TextBox 9"/>
          <p:cNvSpPr txBox="1"/>
          <p:nvPr userDrawn="1"/>
        </p:nvSpPr>
        <p:spPr>
          <a:xfrm>
            <a:off x="10551062" y="6590527"/>
            <a:ext cx="1717137" cy="276999"/>
          </a:xfrm>
          <a:prstGeom prst="rect">
            <a:avLst/>
          </a:prstGeom>
          <a:noFill/>
        </p:spPr>
        <p:txBody>
          <a:bodyPr wrap="none" rtlCol="0">
            <a:spAutoFit/>
          </a:bodyPr>
          <a:lstStyle/>
          <a:p>
            <a:r>
              <a:rPr lang="fi-FI" sz="1200" dirty="0">
                <a:solidFill>
                  <a:schemeClr val="bg1"/>
                </a:solidFill>
                <a:latin typeface="Century Gothic" panose="020B0502020202020204" pitchFamily="34" charset="0"/>
              </a:rPr>
              <a:t>www.sotepeda247.fi</a:t>
            </a:r>
          </a:p>
        </p:txBody>
      </p:sp>
    </p:spTree>
    <p:extLst>
      <p:ext uri="{BB962C8B-B14F-4D97-AF65-F5344CB8AC3E}">
        <p14:creationId xmlns:p14="http://schemas.microsoft.com/office/powerpoint/2010/main" val="409895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19C4A-B67D-4FC6-9615-F0A3E6391F46}" type="datetimeFigureOut">
              <a:rPr lang="fi-FI" smtClean="0"/>
              <a:pPr/>
              <a:t>4.5.2020</a:t>
            </a:fld>
            <a:endParaRPr lang="fi-FI"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45907-CD1B-40DD-8C2E-3C8FD03C5F0D}" type="slidenum">
              <a:rPr lang="fi-FI" smtClean="0"/>
              <a:pPr/>
              <a:t>‹#›</a:t>
            </a:fld>
            <a:endParaRPr lang="fi-FI"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03640" y="-89092"/>
            <a:ext cx="2695659" cy="1382487"/>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83025" y="160882"/>
            <a:ext cx="972786" cy="974272"/>
          </a:xfrm>
          <a:prstGeom prst="rect">
            <a:avLst/>
          </a:prstGeom>
        </p:spPr>
      </p:pic>
    </p:spTree>
    <p:extLst>
      <p:ext uri="{BB962C8B-B14F-4D97-AF65-F5344CB8AC3E}">
        <p14:creationId xmlns:p14="http://schemas.microsoft.com/office/powerpoint/2010/main" val="36013466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i-FI" b="1" dirty="0">
                <a:solidFill>
                  <a:schemeClr val="accent2"/>
                </a:solidFill>
                <a:latin typeface="+mn-lt"/>
              </a:rPr>
              <a:t>Digitalisaation laidalla</a:t>
            </a:r>
          </a:p>
        </p:txBody>
      </p:sp>
      <p:sp>
        <p:nvSpPr>
          <p:cNvPr id="5" name="Subtitle 4"/>
          <p:cNvSpPr>
            <a:spLocks noGrp="1"/>
          </p:cNvSpPr>
          <p:nvPr>
            <p:ph type="subTitle" idx="1"/>
          </p:nvPr>
        </p:nvSpPr>
        <p:spPr>
          <a:xfrm>
            <a:off x="1524000" y="3832964"/>
            <a:ext cx="9144000" cy="1424836"/>
          </a:xfrm>
        </p:spPr>
        <p:txBody>
          <a:bodyPr/>
          <a:lstStyle/>
          <a:p>
            <a:r>
              <a:rPr lang="fi-FI" dirty="0">
                <a:solidFill>
                  <a:schemeClr val="bg1"/>
                </a:solidFill>
              </a:rPr>
              <a:t>Tunnista ja pohdi digitalisaation laidoille jääviä, digitaaliseen kuiluun jääneitä, tai sen reunalla olevia kansalaisia. Tavoitteena on oppia huomioimaan erilaisia käyttäjäryhmiä ja heidän tarpeitaan, jotta voimme kehittää saavutettavia palveluita.</a:t>
            </a:r>
          </a:p>
        </p:txBody>
      </p:sp>
      <p:sp>
        <p:nvSpPr>
          <p:cNvPr id="2" name="TextBox 1"/>
          <p:cNvSpPr txBox="1"/>
          <p:nvPr/>
        </p:nvSpPr>
        <p:spPr>
          <a:xfrm>
            <a:off x="9557886" y="5396135"/>
            <a:ext cx="1511166" cy="369332"/>
          </a:xfrm>
          <a:prstGeom prst="rect">
            <a:avLst/>
          </a:prstGeom>
          <a:noFill/>
        </p:spPr>
        <p:txBody>
          <a:bodyPr wrap="square" rtlCol="0">
            <a:spAutoFit/>
          </a:bodyPr>
          <a:lstStyle/>
          <a:p>
            <a:r>
              <a:rPr lang="fi-FI" dirty="0">
                <a:solidFill>
                  <a:schemeClr val="bg1"/>
                </a:solidFill>
              </a:rPr>
              <a:t>CC BY-SA 4.0</a:t>
            </a:r>
          </a:p>
        </p:txBody>
      </p:sp>
    </p:spTree>
    <p:extLst>
      <p:ext uri="{BB962C8B-B14F-4D97-AF65-F5344CB8AC3E}">
        <p14:creationId xmlns:p14="http://schemas.microsoft.com/office/powerpoint/2010/main" val="64660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Digisyrjäytymisen ehkäisy</a:t>
            </a:r>
          </a:p>
        </p:txBody>
      </p:sp>
      <p:sp>
        <p:nvSpPr>
          <p:cNvPr id="3" name="Content Placeholder 2"/>
          <p:cNvSpPr>
            <a:spLocks noGrp="1"/>
          </p:cNvSpPr>
          <p:nvPr>
            <p:ph idx="1"/>
          </p:nvPr>
        </p:nvSpPr>
        <p:spPr/>
        <p:txBody>
          <a:bodyPr>
            <a:normAutofit fontScale="92500" lnSpcReduction="20000"/>
          </a:bodyPr>
          <a:lstStyle/>
          <a:p>
            <a:r>
              <a:rPr lang="fi-FI" dirty="0"/>
              <a:t>Useat erilaiset väestöryhmät tarvitsevat apua digitaalisten palveluiden käytössä ja verkossa asioimisessa</a:t>
            </a:r>
          </a:p>
          <a:p>
            <a:r>
              <a:rPr lang="fi-FI" dirty="0"/>
              <a:t>Verkkopalvelut helpottavat elämää monin tavoin, ja voivat tehdä asioinnista entistä helpompaa myös silloin, kun elämäntilanne on haastava, tai toimintakyvyssä on rajoitteita.</a:t>
            </a:r>
          </a:p>
          <a:p>
            <a:r>
              <a:rPr lang="fi-FI" dirty="0"/>
              <a:t>Digisyrjäytymistä aiheuttavat erilaiset tekijät. Palveluiden käyttöä ja asiointia voi estää esim. </a:t>
            </a:r>
          </a:p>
          <a:p>
            <a:pPr lvl="1"/>
            <a:r>
              <a:rPr lang="fi-FI" dirty="0"/>
              <a:t>Tietokoneen tai älylaitteen puuttuminen</a:t>
            </a:r>
          </a:p>
          <a:p>
            <a:pPr lvl="1"/>
            <a:r>
              <a:rPr lang="fi-FI" dirty="0"/>
              <a:t>Heikot tietotekniset taidot</a:t>
            </a:r>
          </a:p>
          <a:p>
            <a:pPr lvl="1"/>
            <a:r>
              <a:rPr lang="fi-FI" dirty="0"/>
              <a:t>Taloudelliset asiat</a:t>
            </a:r>
          </a:p>
          <a:p>
            <a:pPr lvl="1"/>
            <a:r>
              <a:rPr lang="fi-FI" dirty="0"/>
              <a:t>Vamma tai toimintarajoite</a:t>
            </a:r>
          </a:p>
          <a:p>
            <a:pPr lvl="1"/>
            <a:r>
              <a:rPr lang="fi-FI" dirty="0"/>
              <a:t>Tottumattomuus sähköisten palveluiden käyttöön</a:t>
            </a:r>
          </a:p>
          <a:p>
            <a:pPr lvl="1"/>
            <a:r>
              <a:rPr lang="fi-FI" dirty="0"/>
              <a:t>Vaikea käytettävyys</a:t>
            </a:r>
          </a:p>
        </p:txBody>
      </p:sp>
    </p:spTree>
    <p:extLst>
      <p:ext uri="{BB962C8B-B14F-4D97-AF65-F5344CB8AC3E}">
        <p14:creationId xmlns:p14="http://schemas.microsoft.com/office/powerpoint/2010/main" val="270777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standing outdoor">
            <a:extLst>
              <a:ext uri="{FF2B5EF4-FFF2-40B4-BE49-F238E27FC236}">
                <a16:creationId xmlns:a16="http://schemas.microsoft.com/office/drawing/2014/main" id="{860CEF2A-B428-4893-B588-C250113FDD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2698" y="3428999"/>
            <a:ext cx="2099302" cy="3148953"/>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89BD28-FE03-40FB-AC95-9B89F54123F9}"/>
              </a:ext>
            </a:extLst>
          </p:cNvPr>
          <p:cNvSpPr txBox="1"/>
          <p:nvPr/>
        </p:nvSpPr>
        <p:spPr>
          <a:xfrm>
            <a:off x="119640" y="148165"/>
            <a:ext cx="10024217" cy="5909310"/>
          </a:xfrm>
          <a:prstGeom prst="rect">
            <a:avLst/>
          </a:prstGeom>
          <a:noFill/>
        </p:spPr>
        <p:txBody>
          <a:bodyPr wrap="square" rtlCol="0">
            <a:spAutoFit/>
          </a:bodyPr>
          <a:lstStyle/>
          <a:p>
            <a:pPr algn="just"/>
            <a:r>
              <a:rPr lang="fi-FI" sz="2400" b="1" dirty="0"/>
              <a:t>Profiilikortti :</a:t>
            </a:r>
          </a:p>
          <a:p>
            <a:pPr algn="just"/>
            <a:r>
              <a:rPr lang="fi-FI" sz="1600" b="1" dirty="0"/>
              <a:t>Ikä: </a:t>
            </a:r>
            <a:r>
              <a:rPr lang="fi-FI" sz="1600" dirty="0"/>
              <a:t>39v</a:t>
            </a:r>
          </a:p>
          <a:p>
            <a:pPr algn="just"/>
            <a:r>
              <a:rPr lang="fi-FI" sz="1600" b="1" dirty="0"/>
              <a:t>Perhe</a:t>
            </a:r>
            <a:r>
              <a:rPr lang="fi-FI" sz="1600" dirty="0"/>
              <a:t>: sinkku, 15 v lapsi, joka asuu äitinsä kanssa. Tapaa harvoin. Vanhemmat ja sisarukset mukana kuvioissa, asuvat eri paikkakunnalla. </a:t>
            </a:r>
          </a:p>
          <a:p>
            <a:pPr algn="just"/>
            <a:r>
              <a:rPr lang="fi-FI" sz="1600" b="1" dirty="0"/>
              <a:t>Harrastukset</a:t>
            </a:r>
            <a:r>
              <a:rPr lang="fi-FI" sz="1600" dirty="0"/>
              <a:t>: Jalkapalloa ja frisbeegolfia kaveriporukalla, käy salilla. Selvin päin hauskanpitoa, hyvää oloa, pään nollausta &amp; stressinpurkua ja yhteistä tekemistä. </a:t>
            </a:r>
          </a:p>
          <a:p>
            <a:pPr algn="just"/>
            <a:r>
              <a:rPr lang="fi-FI" sz="1600" b="1" dirty="0"/>
              <a:t>Terveydentila</a:t>
            </a:r>
            <a:r>
              <a:rPr lang="fi-FI" sz="1600" dirty="0"/>
              <a:t>: Päällisin puolin asiat kunnossa, mutta taustalla päihdeongelma ja rikostausta, jonka seurauksena ollut paljon rankkoja kokemuksia, mikä näkyy sekä fyysisessä että psyykkisessä hyvinvoinnissa. Osallistuu vertaistukitoimintaan, on toivonut terapiaan pääsyä. Ei ole käyttänyt Omakantaa, ja ajatuskin kirjausten lukemisesta aiheuttaa häpeää. Ei ole käyttänyt sähköistä asiointia terveydenhuollossa.</a:t>
            </a:r>
          </a:p>
          <a:p>
            <a:pPr algn="just"/>
            <a:r>
              <a:rPr lang="fi-FI" sz="1600" b="1" dirty="0"/>
              <a:t>Arki: </a:t>
            </a:r>
            <a:r>
              <a:rPr lang="fi-FI" sz="1600" dirty="0"/>
              <a:t>Työtön työnhakija, pohtii ammattikoulutusta. Opinnot keskeytyneet yli 15 vuotta sitten, miettii alavalintaa. Päihdekuntoutuksen jälkeen oli työkokeilussa rakennuspajalla, mutta se ei tuntunut omalle alalle.  Omat voimavarat ja tulevaisuus mietityttää. Ruuanlaitto ja kokkaus voisi kiinnostaa. </a:t>
            </a:r>
            <a:r>
              <a:rPr lang="fi-FI" sz="1600" b="1" dirty="0"/>
              <a:t> </a:t>
            </a:r>
            <a:r>
              <a:rPr lang="fi-FI" sz="1600" dirty="0"/>
              <a:t>Rahat on tosi </a:t>
            </a:r>
            <a:r>
              <a:rPr lang="fi-FI" sz="1600" dirty="0" err="1"/>
              <a:t>tiukilla</a:t>
            </a:r>
            <a:r>
              <a:rPr lang="fi-FI" sz="1600" dirty="0"/>
              <a:t>.</a:t>
            </a:r>
          </a:p>
          <a:p>
            <a:pPr algn="just"/>
            <a:r>
              <a:rPr lang="fi-FI" sz="1600" b="1" dirty="0"/>
              <a:t>Asenteet: </a:t>
            </a:r>
            <a:r>
              <a:rPr lang="fi-FI" sz="1600" dirty="0"/>
              <a:t>Halu päästä eteenpäin elämässä, mutta kantaa huolta että entisen elämän leima kulkee mukana. Haluaa oppia uusia taitoja, mutta kokee häpeää siitä että joutuu 40-vuotiaana opiskelemaan perustaitoja, arjen hallintaa ja tunnetaitoja sekä itsesäätelyä.   </a:t>
            </a:r>
          </a:p>
          <a:p>
            <a:pPr algn="just"/>
            <a:r>
              <a:rPr lang="fi-FI" sz="1600" b="1" dirty="0"/>
              <a:t>Digitaidot: </a:t>
            </a:r>
            <a:r>
              <a:rPr lang="fi-FI" sz="1600" dirty="0"/>
              <a:t>Vankilassa ja kuntoutuksessa oppinut perustaidot esim. etuuksien hakuun, verkkopankkiasiointiin, sometus sujuu kännykällä. Ei omaa konetta, ei Sami ole kokenut juurikaan tarvetta omistaakaan sitä.</a:t>
            </a:r>
            <a:endParaRPr lang="fi-FI" sz="1600" b="1" dirty="0"/>
          </a:p>
          <a:p>
            <a:pPr algn="just"/>
            <a:r>
              <a:rPr lang="fi-FI" sz="1600" b="1" dirty="0"/>
              <a:t>Päämäärät: </a:t>
            </a:r>
            <a:r>
              <a:rPr lang="fi-FI" sz="1600" dirty="0"/>
              <a:t>Päästä mukaan yhteiskuntaan, maksaa ulosotot, rauhallinen normaali elämä, täysi päihteettömyys, hiljalleen alkaa tulla pitemmän tähtäimen päämääriä, ei oikein uskalla unelmoida</a:t>
            </a:r>
          </a:p>
          <a:p>
            <a:pPr algn="just"/>
            <a:r>
              <a:rPr lang="fi-FI" sz="1600" b="1" dirty="0"/>
              <a:t>Persoonallisuus: </a:t>
            </a:r>
            <a:r>
              <a:rPr lang="fi-FI" sz="1600" dirty="0"/>
              <a:t>ujo, arka, uudet sosiaaliset tilanteet jännittää, epävarma. Tutussa porukassa viihtyy. </a:t>
            </a:r>
            <a:endParaRPr lang="fi-FI" sz="1600" b="1" dirty="0"/>
          </a:p>
          <a:p>
            <a:pPr algn="just"/>
            <a:r>
              <a:rPr lang="fi-FI" sz="1600" b="1" dirty="0"/>
              <a:t>Motto</a:t>
            </a:r>
            <a:r>
              <a:rPr lang="fi-FI" sz="1600" dirty="0"/>
              <a:t>: ”Päivä kerrallaan, puhdas ja tyyni.”</a:t>
            </a:r>
            <a:endParaRPr lang="fi-FI" sz="1600" b="1" dirty="0"/>
          </a:p>
          <a:p>
            <a:endParaRPr lang="fi-FI" dirty="0"/>
          </a:p>
        </p:txBody>
      </p:sp>
      <p:sp>
        <p:nvSpPr>
          <p:cNvPr id="3" name="TextBox 2">
            <a:extLst>
              <a:ext uri="{FF2B5EF4-FFF2-40B4-BE49-F238E27FC236}">
                <a16:creationId xmlns:a16="http://schemas.microsoft.com/office/drawing/2014/main" id="{EC5B4AC6-902F-402C-A24D-CE2ABA8A22DE}"/>
              </a:ext>
            </a:extLst>
          </p:cNvPr>
          <p:cNvSpPr txBox="1"/>
          <p:nvPr/>
        </p:nvSpPr>
        <p:spPr>
          <a:xfrm>
            <a:off x="2050991" y="0"/>
            <a:ext cx="2076628" cy="707886"/>
          </a:xfrm>
          <a:prstGeom prst="rect">
            <a:avLst/>
          </a:prstGeom>
          <a:noFill/>
        </p:spPr>
        <p:txBody>
          <a:bodyPr wrap="square" rtlCol="0">
            <a:spAutoFit/>
          </a:bodyPr>
          <a:lstStyle/>
          <a:p>
            <a:r>
              <a:rPr lang="fi-FI" sz="4000" dirty="0">
                <a:latin typeface="Blackadder ITC" panose="04020505051007020D02" pitchFamily="82" charset="0"/>
              </a:rPr>
              <a:t>Sami</a:t>
            </a:r>
            <a:endParaRPr lang="fi-FI" dirty="0"/>
          </a:p>
        </p:txBody>
      </p:sp>
    </p:spTree>
    <p:extLst>
      <p:ext uri="{BB962C8B-B14F-4D97-AF65-F5344CB8AC3E}">
        <p14:creationId xmlns:p14="http://schemas.microsoft.com/office/powerpoint/2010/main" val="76751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9B9C-F63B-49C5-BCC3-29876D6A483F}"/>
              </a:ext>
            </a:extLst>
          </p:cNvPr>
          <p:cNvSpPr>
            <a:spLocks noGrp="1"/>
          </p:cNvSpPr>
          <p:nvPr>
            <p:ph type="title"/>
          </p:nvPr>
        </p:nvSpPr>
        <p:spPr>
          <a:xfrm>
            <a:off x="465513" y="340822"/>
            <a:ext cx="7669494" cy="706582"/>
          </a:xfrm>
        </p:spPr>
        <p:txBody>
          <a:bodyPr>
            <a:normAutofit/>
          </a:bodyPr>
          <a:lstStyle/>
          <a:p>
            <a:r>
              <a:rPr lang="fi-FI" sz="4400" b="1" dirty="0"/>
              <a:t>”Kansalaisen digikartoitus”</a:t>
            </a:r>
          </a:p>
        </p:txBody>
      </p:sp>
      <p:sp>
        <p:nvSpPr>
          <p:cNvPr id="4" name="Text Placeholder 3">
            <a:extLst>
              <a:ext uri="{FF2B5EF4-FFF2-40B4-BE49-F238E27FC236}">
                <a16:creationId xmlns:a16="http://schemas.microsoft.com/office/drawing/2014/main" id="{F73571FB-D279-46A2-8B88-ECC0B1D50762}"/>
              </a:ext>
            </a:extLst>
          </p:cNvPr>
          <p:cNvSpPr>
            <a:spLocks noGrp="1"/>
          </p:cNvSpPr>
          <p:nvPr>
            <p:ph type="body" sz="half" idx="2"/>
          </p:nvPr>
        </p:nvSpPr>
        <p:spPr>
          <a:xfrm>
            <a:off x="465513" y="1330036"/>
            <a:ext cx="10055342" cy="5070763"/>
          </a:xfrm>
        </p:spPr>
        <p:txBody>
          <a:bodyPr>
            <a:noAutofit/>
          </a:bodyPr>
          <a:lstStyle/>
          <a:p>
            <a:r>
              <a:rPr lang="fi-FI" sz="2800" dirty="0"/>
              <a:t>Pohdi käyttäjäprofiilin kansalaista sähköisten sosiaali- ja terveyspalveluiden näkökulmasta. </a:t>
            </a:r>
          </a:p>
          <a:p>
            <a:r>
              <a:rPr lang="fi-FI" sz="2800" dirty="0"/>
              <a:t>Millaisia vahvuuksia tai tuen tarpeita hänellä on? </a:t>
            </a:r>
          </a:p>
          <a:p>
            <a:r>
              <a:rPr lang="fi-FI" sz="2800" dirty="0"/>
              <a:t>Onko tarvittavat laitteet? Onko mahdollisuus käyttää laitteita? Miten voisi ratkaista?</a:t>
            </a:r>
          </a:p>
          <a:p>
            <a:r>
              <a:rPr lang="fi-FI" sz="2800" dirty="0"/>
              <a:t>Onko taitoja? Onko tyytyväinen taitoihinsa? Missä voisi saada tukea ja oppia käyttämään?</a:t>
            </a:r>
          </a:p>
          <a:p>
            <a:r>
              <a:rPr lang="fi-FI" sz="2800" dirty="0"/>
              <a:t>Miten voisi hyötyä sähköisistä palveluista tai laitteiden käytöstä? </a:t>
            </a:r>
          </a:p>
          <a:p>
            <a:r>
              <a:rPr lang="fi-FI" sz="2800" dirty="0"/>
              <a:t>Millaiset sähköiset palvelut voisivat tukea erityisesti hänen hyvinvointiaan?</a:t>
            </a:r>
          </a:p>
          <a:p>
            <a:r>
              <a:rPr lang="fi-FI" sz="2800" dirty="0"/>
              <a:t>Pohdi erityisesti, miten mahdolliset haasteet voisi ratkaista.   </a:t>
            </a:r>
          </a:p>
        </p:txBody>
      </p:sp>
    </p:spTree>
    <p:extLst>
      <p:ext uri="{BB962C8B-B14F-4D97-AF65-F5344CB8AC3E}">
        <p14:creationId xmlns:p14="http://schemas.microsoft.com/office/powerpoint/2010/main" val="90694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AA0E-9EFB-4AF5-9BC6-951AAADBB701}"/>
              </a:ext>
            </a:extLst>
          </p:cNvPr>
          <p:cNvSpPr>
            <a:spLocks noGrp="1"/>
          </p:cNvSpPr>
          <p:nvPr>
            <p:ph type="title"/>
          </p:nvPr>
        </p:nvSpPr>
        <p:spPr/>
        <p:txBody>
          <a:bodyPr>
            <a:normAutofit/>
          </a:bodyPr>
          <a:lstStyle/>
          <a:p>
            <a:r>
              <a:rPr lang="fi-FI" dirty="0"/>
              <a:t>Tehtävä: Kirjoita keskustelualustalle</a:t>
            </a:r>
          </a:p>
        </p:txBody>
      </p:sp>
      <p:sp>
        <p:nvSpPr>
          <p:cNvPr id="5" name="Text Placeholder 4">
            <a:extLst>
              <a:ext uri="{FF2B5EF4-FFF2-40B4-BE49-F238E27FC236}">
                <a16:creationId xmlns:a16="http://schemas.microsoft.com/office/drawing/2014/main" id="{FDB34C06-80F1-4352-AF1E-8C43758F0D86}"/>
              </a:ext>
            </a:extLst>
          </p:cNvPr>
          <p:cNvSpPr>
            <a:spLocks noGrp="1"/>
          </p:cNvSpPr>
          <p:nvPr>
            <p:ph type="body" idx="1"/>
          </p:nvPr>
        </p:nvSpPr>
        <p:spPr/>
        <p:txBody>
          <a:bodyPr>
            <a:normAutofit fontScale="77500" lnSpcReduction="20000"/>
          </a:bodyPr>
          <a:lstStyle/>
          <a:p>
            <a:r>
              <a:rPr lang="fi-FI" sz="3000" dirty="0"/>
              <a:t>Pohdi keskustelualustalla:</a:t>
            </a:r>
          </a:p>
          <a:p>
            <a:r>
              <a:rPr lang="fi-FI" sz="3000" dirty="0"/>
              <a:t>1 oma avaus, vähintään 1 kommentointi</a:t>
            </a:r>
          </a:p>
        </p:txBody>
      </p:sp>
      <p:sp>
        <p:nvSpPr>
          <p:cNvPr id="6" name="Content Placeholder 5">
            <a:extLst>
              <a:ext uri="{FF2B5EF4-FFF2-40B4-BE49-F238E27FC236}">
                <a16:creationId xmlns:a16="http://schemas.microsoft.com/office/drawing/2014/main" id="{2ADCF1CD-FA84-4DC2-8EC6-56850571A600}"/>
              </a:ext>
            </a:extLst>
          </p:cNvPr>
          <p:cNvSpPr>
            <a:spLocks noGrp="1"/>
          </p:cNvSpPr>
          <p:nvPr>
            <p:ph sz="half" idx="2"/>
          </p:nvPr>
        </p:nvSpPr>
        <p:spPr/>
        <p:txBody>
          <a:bodyPr>
            <a:normAutofit fontScale="70000" lnSpcReduction="20000"/>
          </a:bodyPr>
          <a:lstStyle/>
          <a:p>
            <a:r>
              <a:rPr lang="fi-FI" dirty="0"/>
              <a:t>Kirjoita oma keskustelunavaus, jossa tarkastelet podcastin ja profiilikortin avulla Peten ja Samin digikäyttöä, mahdollisuuksia ja tuen tarpeita</a:t>
            </a:r>
          </a:p>
          <a:p>
            <a:r>
              <a:rPr lang="fi-FI" dirty="0"/>
              <a:t>Voit valita sinulle merkityksellisen näkökulman oheisten teemojen avulla. Voit pohtia joko Peten tai Samin näkökulmaa ja kokemusta omasta tilanteestaan, tai sote-alan ammattilaisen näkökulmaa.</a:t>
            </a:r>
          </a:p>
          <a:p>
            <a:r>
              <a:rPr lang="fi-FI" dirty="0"/>
              <a:t>Lue muiden avauksia ja kommentoi jotain kirjoitusta jatkamalla keskustelua. </a:t>
            </a:r>
          </a:p>
          <a:p>
            <a:endParaRPr lang="fi-FI" dirty="0"/>
          </a:p>
        </p:txBody>
      </p:sp>
      <p:sp>
        <p:nvSpPr>
          <p:cNvPr id="3" name="Text Placeholder 2">
            <a:extLst>
              <a:ext uri="{FF2B5EF4-FFF2-40B4-BE49-F238E27FC236}">
                <a16:creationId xmlns:a16="http://schemas.microsoft.com/office/drawing/2014/main" id="{19E12817-DD47-4FD7-BBD0-ABEA035908BE}"/>
              </a:ext>
            </a:extLst>
          </p:cNvPr>
          <p:cNvSpPr>
            <a:spLocks noGrp="1"/>
          </p:cNvSpPr>
          <p:nvPr>
            <p:ph type="body" sz="quarter" idx="3"/>
          </p:nvPr>
        </p:nvSpPr>
        <p:spPr/>
        <p:txBody>
          <a:bodyPr>
            <a:normAutofit fontScale="77500" lnSpcReduction="20000"/>
          </a:bodyPr>
          <a:lstStyle/>
          <a:p>
            <a:r>
              <a:rPr lang="fi-FI" sz="2600" dirty="0"/>
              <a:t>Kansalaisen näkökulma /Sote-alan ammattilaisen näkökulma</a:t>
            </a:r>
          </a:p>
        </p:txBody>
      </p:sp>
      <p:sp>
        <p:nvSpPr>
          <p:cNvPr id="4" name="Content Placeholder 3">
            <a:extLst>
              <a:ext uri="{FF2B5EF4-FFF2-40B4-BE49-F238E27FC236}">
                <a16:creationId xmlns:a16="http://schemas.microsoft.com/office/drawing/2014/main" id="{97D27140-E1D7-4042-B94E-550AE7E5AC35}"/>
              </a:ext>
            </a:extLst>
          </p:cNvPr>
          <p:cNvSpPr>
            <a:spLocks noGrp="1"/>
          </p:cNvSpPr>
          <p:nvPr>
            <p:ph sz="quarter" idx="4"/>
          </p:nvPr>
        </p:nvSpPr>
        <p:spPr/>
        <p:txBody>
          <a:bodyPr>
            <a:normAutofit fontScale="70000" lnSpcReduction="20000"/>
          </a:bodyPr>
          <a:lstStyle/>
          <a:p>
            <a:r>
              <a:rPr lang="fi-FI" dirty="0"/>
              <a:t>Käytössä olevat laitteet/ pääsy laitteisiin</a:t>
            </a:r>
          </a:p>
          <a:p>
            <a:r>
              <a:rPr lang="fi-FI" dirty="0"/>
              <a:t>Taidot laitteiden ja sovellusten käytössä</a:t>
            </a:r>
          </a:p>
          <a:p>
            <a:r>
              <a:rPr lang="fi-FI" dirty="0"/>
              <a:t>Mitä laitteita/sovelluksia/palveluita käyttää?</a:t>
            </a:r>
          </a:p>
          <a:p>
            <a:r>
              <a:rPr lang="fi-FI" dirty="0"/>
              <a:t>Tuen tarve digilaitteissa ja sähköisten palveluiden käytössä</a:t>
            </a:r>
          </a:p>
          <a:p>
            <a:r>
              <a:rPr lang="fi-FI" dirty="0"/>
              <a:t>Tuen järjestäminen, yhteistyötahot</a:t>
            </a:r>
          </a:p>
          <a:p>
            <a:r>
              <a:rPr lang="fi-FI" dirty="0"/>
              <a:t>Millaista hyötyä tavoitellaan?</a:t>
            </a:r>
          </a:p>
          <a:p>
            <a:r>
              <a:rPr lang="fi-FI" dirty="0"/>
              <a:t>Millaisia sähköisiä palveluita lähdetään kokeilemaan?</a:t>
            </a:r>
          </a:p>
          <a:p>
            <a:r>
              <a:rPr lang="fi-FI" dirty="0"/>
              <a:t>Millaiset rakenteet estävät tai mahdollistavat osallisuutta?</a:t>
            </a:r>
          </a:p>
          <a:p>
            <a:endParaRPr lang="fi-FI" dirty="0"/>
          </a:p>
        </p:txBody>
      </p:sp>
    </p:spTree>
    <p:extLst>
      <p:ext uri="{BB962C8B-B14F-4D97-AF65-F5344CB8AC3E}">
        <p14:creationId xmlns:p14="http://schemas.microsoft.com/office/powerpoint/2010/main" val="406549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221" y="4922227"/>
            <a:ext cx="10515600" cy="448770"/>
          </a:xfrm>
        </p:spPr>
        <p:txBody>
          <a:bodyPr>
            <a:normAutofit fontScale="90000"/>
          </a:bodyPr>
          <a:lstStyle/>
          <a:p>
            <a:r>
              <a:rPr lang="fi-FI" sz="1600" dirty="0">
                <a:solidFill>
                  <a:schemeClr val="bg1"/>
                </a:solidFill>
              </a:rPr>
              <a:t>Eeva-Mari Miettinen/ TAMK</a:t>
            </a:r>
            <a:br>
              <a:rPr lang="fi-FI" sz="1600" dirty="0">
                <a:solidFill>
                  <a:schemeClr val="bg1"/>
                </a:solidFill>
              </a:rPr>
            </a:br>
            <a:br>
              <a:rPr lang="fi-FI" sz="1600" dirty="0">
                <a:solidFill>
                  <a:schemeClr val="bg1"/>
                </a:solidFill>
              </a:rPr>
            </a:br>
            <a:br>
              <a:rPr lang="fi-FI" sz="1600" dirty="0">
                <a:solidFill>
                  <a:schemeClr val="bg1"/>
                </a:solidFill>
              </a:rPr>
            </a:br>
            <a:br>
              <a:rPr lang="fi-FI" sz="1600" dirty="0">
                <a:solidFill>
                  <a:schemeClr val="bg1"/>
                </a:solidFill>
              </a:rPr>
            </a:br>
            <a:endParaRPr lang="fi-FI" sz="1600" dirty="0">
              <a:solidFill>
                <a:schemeClr val="bg1"/>
              </a:solidFill>
            </a:endParaRPr>
          </a:p>
        </p:txBody>
      </p:sp>
      <p:pic>
        <p:nvPicPr>
          <p:cNvPr id="6" name="Picture 5"/>
          <p:cNvPicPr>
            <a:picLocks noChangeAspect="1"/>
          </p:cNvPicPr>
          <p:nvPr/>
        </p:nvPicPr>
        <p:blipFill>
          <a:blip r:embed="rId2"/>
          <a:stretch>
            <a:fillRect/>
          </a:stretch>
        </p:blipFill>
        <p:spPr>
          <a:xfrm>
            <a:off x="10918330" y="6409230"/>
            <a:ext cx="1273670" cy="448770"/>
          </a:xfrm>
          <a:prstGeom prst="rect">
            <a:avLst/>
          </a:prstGeom>
        </p:spPr>
      </p:pic>
    </p:spTree>
    <p:extLst>
      <p:ext uri="{BB962C8B-B14F-4D97-AF65-F5344CB8AC3E}">
        <p14:creationId xmlns:p14="http://schemas.microsoft.com/office/powerpoint/2010/main" val="34581865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20138AB120284A4BA6C261F7D46A2726" ma:contentTypeVersion="17" ma:contentTypeDescription="Luo uusi asiakirja." ma:contentTypeScope="" ma:versionID="f5f4e5b9b27975bc72c141c1af9d53c0">
  <xsd:schema xmlns:xsd="http://www.w3.org/2001/XMLSchema" xmlns:xs="http://www.w3.org/2001/XMLSchema" xmlns:p="http://schemas.microsoft.com/office/2006/metadata/properties" xmlns:ns3="b588390b-05f1-4583-8526-cd1b25bd3ccb" xmlns:ns4="129e7407-851f-438e-80b3-cce030a55148" targetNamespace="http://schemas.microsoft.com/office/2006/metadata/properties" ma:root="true" ma:fieldsID="d773dc86c42a9d7720d7f5068f1c59a8" ns3:_="" ns4:_="">
    <xsd:import namespace="b588390b-05f1-4583-8526-cd1b25bd3ccb"/>
    <xsd:import namespace="129e7407-851f-438e-80b3-cce030a55148"/>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8390b-05f1-4583-8526-cd1b25bd3cc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9e7407-851f-438e-80b3-cce030a55148"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SharingHintHash" ma:index="20"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igrationWizIdSecurityGroups xmlns="b588390b-05f1-4583-8526-cd1b25bd3ccb" xsi:nil="true"/>
    <MigrationWizId xmlns="b588390b-05f1-4583-8526-cd1b25bd3ccb" xsi:nil="true"/>
    <MigrationWizIdDocumentLibraryPermissions xmlns="b588390b-05f1-4583-8526-cd1b25bd3ccb" xsi:nil="true"/>
    <MigrationWizIdPermissions xmlns="b588390b-05f1-4583-8526-cd1b25bd3ccb" xsi:nil="true"/>
    <MigrationWizIdPermissionLevels xmlns="b588390b-05f1-4583-8526-cd1b25bd3c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DCE363-13BA-4480-B6AD-7FD7B0010C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88390b-05f1-4583-8526-cd1b25bd3ccb"/>
    <ds:schemaRef ds:uri="129e7407-851f-438e-80b3-cce030a551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F56741-7EF6-4702-8F14-9DCF0CFAB991}">
  <ds:schemaRefs>
    <ds:schemaRef ds:uri="http://purl.org/dc/terms/"/>
    <ds:schemaRef ds:uri="b588390b-05f1-4583-8526-cd1b25bd3ccb"/>
    <ds:schemaRef ds:uri="http://schemas.microsoft.com/office/2006/documentManagement/types"/>
    <ds:schemaRef ds:uri="http://schemas.openxmlformats.org/package/2006/metadata/core-properties"/>
    <ds:schemaRef ds:uri="129e7407-851f-438e-80b3-cce030a55148"/>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26DA086-1CF5-4549-8CF8-3CCE6F4C3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593</Words>
  <Application>Microsoft Office PowerPoint</Application>
  <PresentationFormat>Widescreen</PresentationFormat>
  <Paragraphs>49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Blackadder ITC</vt:lpstr>
      <vt:lpstr>Calibri</vt:lpstr>
      <vt:lpstr>Calibri Light</vt:lpstr>
      <vt:lpstr>Century Gothic</vt:lpstr>
      <vt:lpstr>Office Theme</vt:lpstr>
      <vt:lpstr>Digitalisaation laidalla</vt:lpstr>
      <vt:lpstr>Digisyrjäytymisen ehkäisy</vt:lpstr>
      <vt:lpstr>PowerPoint Presentation</vt:lpstr>
      <vt:lpstr>”Kansalaisen digikartoitus”</vt:lpstr>
      <vt:lpstr>Tehtävä: Kirjoita keskustelualustalle</vt:lpstr>
      <vt:lpstr>Eeva-Mari Miettinen/ TAMK    </vt:lpstr>
    </vt:vector>
  </TitlesOfParts>
  <Company>Laurea-ammattikorkeakoulu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Heini Änkö</dc:creator>
  <cp:lastModifiedBy>Eeva-Mari Miettinen (TAMK)</cp:lastModifiedBy>
  <cp:revision>229</cp:revision>
  <dcterms:created xsi:type="dcterms:W3CDTF">2018-11-08T08:11:48Z</dcterms:created>
  <dcterms:modified xsi:type="dcterms:W3CDTF">2020-05-05T12:14:51Z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0x01010020138AB120284A4BA6C261F7D46A2726</vt:lpwstr>
  </property>
</Properties>
</file>