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8" r:id="rId3"/>
    <p:sldId id="259" r:id="rId4"/>
    <p:sldId id="257" r:id="rId5"/>
    <p:sldId id="263" r:id="rId6"/>
    <p:sldId id="264" r:id="rId7"/>
    <p:sldId id="265" r:id="rId8"/>
    <p:sldId id="266" r:id="rId9"/>
    <p:sldId id="267" r:id="rId10"/>
    <p:sldId id="268" r:id="rId11"/>
    <p:sldId id="260" r:id="rId12"/>
    <p:sldId id="261" r:id="rId13"/>
    <p:sldId id="262" r:id="rId14"/>
    <p:sldId id="269" r:id="rId15"/>
    <p:sldId id="272"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E7B0E-EBDD-41D7-9530-F7F18065E91A}" v="1" dt="2025-01-27T07:23:22.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a Mikkola" userId="cda9084d-fe97-4163-be89-6ff6f4079cc7" providerId="ADAL" clId="{915E7B0E-EBDD-41D7-9530-F7F18065E91A}"/>
    <pc:docChg chg="custSel addSld modSld">
      <pc:chgData name="Henna Mikkola" userId="cda9084d-fe97-4163-be89-6ff6f4079cc7" providerId="ADAL" clId="{915E7B0E-EBDD-41D7-9530-F7F18065E91A}" dt="2025-01-27T07:31:29.086" v="25" actId="20577"/>
      <pc:docMkLst>
        <pc:docMk/>
      </pc:docMkLst>
      <pc:sldChg chg="addSp delSp modSp new mod modClrScheme chgLayout">
        <pc:chgData name="Henna Mikkola" userId="cda9084d-fe97-4163-be89-6ff6f4079cc7" providerId="ADAL" clId="{915E7B0E-EBDD-41D7-9530-F7F18065E91A}" dt="2025-01-27T07:24:13.233" v="11" actId="1076"/>
        <pc:sldMkLst>
          <pc:docMk/>
          <pc:sldMk cId="1795642397" sldId="273"/>
        </pc:sldMkLst>
        <pc:spChg chg="del">
          <ac:chgData name="Henna Mikkola" userId="cda9084d-fe97-4163-be89-6ff6f4079cc7" providerId="ADAL" clId="{915E7B0E-EBDD-41D7-9530-F7F18065E91A}" dt="2025-01-27T07:23:13.893" v="1" actId="478"/>
          <ac:spMkLst>
            <pc:docMk/>
            <pc:sldMk cId="1795642397" sldId="273"/>
            <ac:spMk id="2" creationId="{40493340-A98D-56D4-2AF0-DC065953A885}"/>
          </ac:spMkLst>
        </pc:spChg>
        <pc:spChg chg="del">
          <ac:chgData name="Henna Mikkola" userId="cda9084d-fe97-4163-be89-6ff6f4079cc7" providerId="ADAL" clId="{915E7B0E-EBDD-41D7-9530-F7F18065E91A}" dt="2025-01-27T07:23:22.615" v="2" actId="931"/>
          <ac:spMkLst>
            <pc:docMk/>
            <pc:sldMk cId="1795642397" sldId="273"/>
            <ac:spMk id="3" creationId="{FB02999C-5AD2-7F82-E2E1-52715C2F4D1B}"/>
          </ac:spMkLst>
        </pc:spChg>
        <pc:spChg chg="add del mod ord">
          <ac:chgData name="Henna Mikkola" userId="cda9084d-fe97-4163-be89-6ff6f4079cc7" providerId="ADAL" clId="{915E7B0E-EBDD-41D7-9530-F7F18065E91A}" dt="2025-01-27T07:23:41.276" v="8" actId="478"/>
          <ac:spMkLst>
            <pc:docMk/>
            <pc:sldMk cId="1795642397" sldId="273"/>
            <ac:spMk id="6" creationId="{0426B4F6-8569-8849-28DF-4048DEF5F967}"/>
          </ac:spMkLst>
        </pc:spChg>
        <pc:spChg chg="add mod ord">
          <ac:chgData name="Henna Mikkola" userId="cda9084d-fe97-4163-be89-6ff6f4079cc7" providerId="ADAL" clId="{915E7B0E-EBDD-41D7-9530-F7F18065E91A}" dt="2025-01-27T07:23:51.249" v="9"/>
          <ac:spMkLst>
            <pc:docMk/>
            <pc:sldMk cId="1795642397" sldId="273"/>
            <ac:spMk id="7" creationId="{FCB2D98F-5898-629F-D8E7-FA836624757A}"/>
          </ac:spMkLst>
        </pc:spChg>
        <pc:picChg chg="add mod ord">
          <ac:chgData name="Henna Mikkola" userId="cda9084d-fe97-4163-be89-6ff6f4079cc7" providerId="ADAL" clId="{915E7B0E-EBDD-41D7-9530-F7F18065E91A}" dt="2025-01-27T07:24:13.233" v="11" actId="1076"/>
          <ac:picMkLst>
            <pc:docMk/>
            <pc:sldMk cId="1795642397" sldId="273"/>
            <ac:picMk id="5" creationId="{66B35900-BA7F-DF0F-3BB0-892E66420AC9}"/>
          </ac:picMkLst>
        </pc:picChg>
      </pc:sldChg>
      <pc:sldChg chg="addSp delSp modSp new mod modClrScheme chgLayout">
        <pc:chgData name="Henna Mikkola" userId="cda9084d-fe97-4163-be89-6ff6f4079cc7" providerId="ADAL" clId="{915E7B0E-EBDD-41D7-9530-F7F18065E91A}" dt="2025-01-27T07:31:29.086" v="25" actId="20577"/>
        <pc:sldMkLst>
          <pc:docMk/>
          <pc:sldMk cId="147567819" sldId="274"/>
        </pc:sldMkLst>
        <pc:spChg chg="del mod ord">
          <ac:chgData name="Henna Mikkola" userId="cda9084d-fe97-4163-be89-6ff6f4079cc7" providerId="ADAL" clId="{915E7B0E-EBDD-41D7-9530-F7F18065E91A}" dt="2025-01-27T07:31:22.038" v="13" actId="700"/>
          <ac:spMkLst>
            <pc:docMk/>
            <pc:sldMk cId="147567819" sldId="274"/>
            <ac:spMk id="2" creationId="{3650ABAE-0E5A-1E07-BEE1-CC62C4B11370}"/>
          </ac:spMkLst>
        </pc:spChg>
        <pc:spChg chg="del mod ord">
          <ac:chgData name="Henna Mikkola" userId="cda9084d-fe97-4163-be89-6ff6f4079cc7" providerId="ADAL" clId="{915E7B0E-EBDD-41D7-9530-F7F18065E91A}" dt="2025-01-27T07:31:22.038" v="13" actId="700"/>
          <ac:spMkLst>
            <pc:docMk/>
            <pc:sldMk cId="147567819" sldId="274"/>
            <ac:spMk id="3" creationId="{F21570A6-BE4C-B6CA-A45F-067CBF52E253}"/>
          </ac:spMkLst>
        </pc:spChg>
        <pc:spChg chg="del">
          <ac:chgData name="Henna Mikkola" userId="cda9084d-fe97-4163-be89-6ff6f4079cc7" providerId="ADAL" clId="{915E7B0E-EBDD-41D7-9530-F7F18065E91A}" dt="2025-01-27T07:31:22.038" v="13" actId="700"/>
          <ac:spMkLst>
            <pc:docMk/>
            <pc:sldMk cId="147567819" sldId="274"/>
            <ac:spMk id="4" creationId="{E9B74085-B1C8-9408-23D8-5C78C6520078}"/>
          </ac:spMkLst>
        </pc:spChg>
        <pc:spChg chg="add mod ord">
          <ac:chgData name="Henna Mikkola" userId="cda9084d-fe97-4163-be89-6ff6f4079cc7" providerId="ADAL" clId="{915E7B0E-EBDD-41D7-9530-F7F18065E91A}" dt="2025-01-27T07:31:22.038" v="13" actId="700"/>
          <ac:spMkLst>
            <pc:docMk/>
            <pc:sldMk cId="147567819" sldId="274"/>
            <ac:spMk id="5" creationId="{B37E1320-2495-C421-0F09-FD772B3FD073}"/>
          </ac:spMkLst>
        </pc:spChg>
        <pc:spChg chg="add mod ord">
          <ac:chgData name="Henna Mikkola" userId="cda9084d-fe97-4163-be89-6ff6f4079cc7" providerId="ADAL" clId="{915E7B0E-EBDD-41D7-9530-F7F18065E91A}" dt="2025-01-27T07:31:29.086" v="25" actId="20577"/>
          <ac:spMkLst>
            <pc:docMk/>
            <pc:sldMk cId="147567819" sldId="274"/>
            <ac:spMk id="6" creationId="{355AC70A-27CA-42E4-1680-C997CBA8BC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CF6E8-065E-43D0-BFA4-F1EE75C81F81}" type="datetimeFigureOut">
              <a:rPr lang="fi-FI" smtClean="0"/>
              <a:t>27.1.2025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D0DE-0FAA-45D4-97E5-AB2AEB5D8342}" type="slidenum">
              <a:rPr lang="fi-FI" smtClean="0"/>
              <a:t>‹#›</a:t>
            </a:fld>
            <a:endParaRPr lang="fi-FI"/>
          </a:p>
        </p:txBody>
      </p:sp>
    </p:spTree>
    <p:extLst>
      <p:ext uri="{BB962C8B-B14F-4D97-AF65-F5344CB8AC3E}">
        <p14:creationId xmlns:p14="http://schemas.microsoft.com/office/powerpoint/2010/main" val="209238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333333"/>
                </a:solidFill>
                <a:effectLst/>
                <a:latin typeface="Open Sans" panose="020B0606030504020204" pitchFamily="34" charset="0"/>
              </a:rPr>
              <a:t>Rakenteluleikissä esineiden ja tuotosten syntyminen erilaisilla välineillä ja prosessin seuraaminen auttavat lasta ymmärtämään, mihin esineitä tarvitaan, miten ne toimivat ja miten niitä voi käyttää. Lapset saavat vastauksia itse kokeilemalla ja omien ratkaisujen löytämisellä. Rakennussarjat tarjoavat mahdollisuuden kokonaisvaltaiseen teknologiseen toimintaan. Rooli- tai sääntöleikeissä toteutuu esimerkiksi ohjelmointia robottileikin muodossa. Leikissä on robotteja, joita ohjelmoijat ohjelmoivat toimintaohjeillaan. Tähän voi liittää myös musiikillista tai kuvallista ilmaisua.</a:t>
            </a:r>
            <a:br>
              <a:rPr lang="fi-FI" dirty="0"/>
            </a:br>
            <a:br>
              <a:rPr lang="fi-FI" dirty="0"/>
            </a:br>
            <a:r>
              <a:rPr lang="fi-FI" b="0" i="0" dirty="0">
                <a:solidFill>
                  <a:srgbClr val="333333"/>
                </a:solidFill>
                <a:effectLst/>
                <a:latin typeface="Open Sans" panose="020B0606030504020204" pitchFamily="34" charset="0"/>
              </a:rPr>
              <a:t>Pedagoginen dokumentointi on osa varhaiskasvatuksen toteuttamista ja tärkeä osa teknologiakasvatusta. Tavoitteena on, että lapset voivat yhä useammin toimia dokumentoijina. Dokumentointitilanteissa hyödynnetään usein teknologiaa. Teknologian käyttö toteutuu myös valmiiden oppimispelien ja -ohjelmien kautta sekä ilmaisun monet muodot oppimiskokonaisuuden käsityöllisessä ilmaisussa. Teknologiakasvatus tarvitsee toteutuakseen kokonaisvaltaista ja oppimisen alueita soveltavaa varhaiskasvatusta.</a:t>
            </a:r>
            <a:endParaRPr lang="fi-FI" dirty="0"/>
          </a:p>
        </p:txBody>
      </p:sp>
      <p:sp>
        <p:nvSpPr>
          <p:cNvPr id="4" name="Dian numeron paikkamerkki 3"/>
          <p:cNvSpPr>
            <a:spLocks noGrp="1"/>
          </p:cNvSpPr>
          <p:nvPr>
            <p:ph type="sldNum" sz="quarter" idx="5"/>
          </p:nvPr>
        </p:nvSpPr>
        <p:spPr/>
        <p:txBody>
          <a:bodyPr/>
          <a:lstStyle/>
          <a:p>
            <a:fld id="{B4D1D0DE-0FAA-45D4-97E5-AB2AEB5D8342}" type="slidenum">
              <a:rPr lang="fi-FI" smtClean="0"/>
              <a:t>2</a:t>
            </a:fld>
            <a:endParaRPr lang="fi-FI"/>
          </a:p>
        </p:txBody>
      </p:sp>
    </p:spTree>
    <p:extLst>
      <p:ext uri="{BB962C8B-B14F-4D97-AF65-F5344CB8AC3E}">
        <p14:creationId xmlns:p14="http://schemas.microsoft.com/office/powerpoint/2010/main" val="34610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Varhaiskasvatuksessa ei kuitenkaan voida sivuuttaa digitaalisia ratkaisuja lasten ja perheiden hyvinvoinnin näkökulmasta, sillä varhaiskasvatuksen yhdeksi tavoitteeksi on asetettu lasten digitaitojen yhdenvertainen oppiminen, medialukutaito, ohjelmointiosaaminen sekä digitaitojen vahvistaminen.</a:t>
            </a:r>
          </a:p>
        </p:txBody>
      </p:sp>
      <p:sp>
        <p:nvSpPr>
          <p:cNvPr id="4" name="Dian numeron paikkamerkki 3"/>
          <p:cNvSpPr>
            <a:spLocks noGrp="1"/>
          </p:cNvSpPr>
          <p:nvPr>
            <p:ph type="sldNum" sz="quarter" idx="5"/>
          </p:nvPr>
        </p:nvSpPr>
        <p:spPr/>
        <p:txBody>
          <a:bodyPr/>
          <a:lstStyle/>
          <a:p>
            <a:fld id="{B4D1D0DE-0FAA-45D4-97E5-AB2AEB5D8342}" type="slidenum">
              <a:rPr lang="fi-FI" smtClean="0"/>
              <a:t>4</a:t>
            </a:fld>
            <a:endParaRPr lang="fi-FI"/>
          </a:p>
        </p:txBody>
      </p:sp>
    </p:spTree>
    <p:extLst>
      <p:ext uri="{BB962C8B-B14F-4D97-AF65-F5344CB8AC3E}">
        <p14:creationId xmlns:p14="http://schemas.microsoft.com/office/powerpoint/2010/main" val="417056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Perinteinen kauppaleikki muuttaa muotoaan, kun kassakoneeksi otetaan tabletti ja autoleikki herää henkiin, kun digivälineitä hyödyntäen kuunnellaan oikeita liikenteen ääniä. Älytaululla oleva taustakuva puolestaan voi toimia oikeanlaisen tunnelman herättäjänä. Lasten kanssa yhdessä toteutettaessa vain mielikuvitus rajana!</a:t>
            </a:r>
          </a:p>
        </p:txBody>
      </p:sp>
      <p:sp>
        <p:nvSpPr>
          <p:cNvPr id="4" name="Dian numeron paikkamerkki 3"/>
          <p:cNvSpPr>
            <a:spLocks noGrp="1"/>
          </p:cNvSpPr>
          <p:nvPr>
            <p:ph type="sldNum" sz="quarter" idx="5"/>
          </p:nvPr>
        </p:nvSpPr>
        <p:spPr/>
        <p:txBody>
          <a:bodyPr/>
          <a:lstStyle/>
          <a:p>
            <a:fld id="{B4D1D0DE-0FAA-45D4-97E5-AB2AEB5D8342}" type="slidenum">
              <a:rPr lang="fi-FI" smtClean="0"/>
              <a:t>7</a:t>
            </a:fld>
            <a:endParaRPr lang="fi-FI"/>
          </a:p>
        </p:txBody>
      </p:sp>
    </p:spTree>
    <p:extLst>
      <p:ext uri="{BB962C8B-B14F-4D97-AF65-F5344CB8AC3E}">
        <p14:creationId xmlns:p14="http://schemas.microsoft.com/office/powerpoint/2010/main" val="33185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ei kuitenkaan sulje pois yksilöiden vahvuuksien hyödyntämistä osana tiimin toimintaa. </a:t>
            </a:r>
          </a:p>
        </p:txBody>
      </p:sp>
      <p:sp>
        <p:nvSpPr>
          <p:cNvPr id="4" name="Dian numeron paikkamerkki 3"/>
          <p:cNvSpPr>
            <a:spLocks noGrp="1"/>
          </p:cNvSpPr>
          <p:nvPr>
            <p:ph type="sldNum" sz="quarter" idx="5"/>
          </p:nvPr>
        </p:nvSpPr>
        <p:spPr/>
        <p:txBody>
          <a:bodyPr/>
          <a:lstStyle/>
          <a:p>
            <a:fld id="{B4D1D0DE-0FAA-45D4-97E5-AB2AEB5D8342}" type="slidenum">
              <a:rPr lang="fi-FI" smtClean="0"/>
              <a:t>10</a:t>
            </a:fld>
            <a:endParaRPr lang="fi-FI"/>
          </a:p>
        </p:txBody>
      </p:sp>
    </p:spTree>
    <p:extLst>
      <p:ext uri="{BB962C8B-B14F-4D97-AF65-F5344CB8AC3E}">
        <p14:creationId xmlns:p14="http://schemas.microsoft.com/office/powerpoint/2010/main" val="275496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7FA9AFEB-1468-4CA1-AB67-5E74B034F8B5}" type="datetimeFigureOut">
              <a:rPr lang="fi-FI" smtClean="0"/>
              <a:t>27.1.2025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EBE197E-5899-4C56-9C62-C9E47C5ECFB7}" type="slidenum">
              <a:rPr lang="fi-FI" smtClean="0"/>
              <a:t>‹#›</a:t>
            </a:fld>
            <a:endParaRPr lang="fi-FI"/>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74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A9AFEB-1468-4CA1-AB67-5E74B034F8B5}" type="datetimeFigureOut">
              <a:rPr lang="fi-FI" smtClean="0"/>
              <a:t>27.1.2025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327147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A9AFEB-1468-4CA1-AB67-5E74B034F8B5}" type="datetimeFigureOut">
              <a:rPr lang="fi-FI" smtClean="0"/>
              <a:t>27.1.2025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EBE197E-5899-4C56-9C62-C9E47C5ECFB7}"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49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A9AFEB-1468-4CA1-AB67-5E74B034F8B5}" type="datetimeFigureOut">
              <a:rPr lang="fi-FI" smtClean="0"/>
              <a:t>27.1.2025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288400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FA9AFEB-1468-4CA1-AB67-5E74B034F8B5}" type="datetimeFigureOut">
              <a:rPr lang="fi-FI" smtClean="0"/>
              <a:t>27.1.2025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EBE197E-5899-4C56-9C62-C9E47C5ECFB7}" type="slidenum">
              <a:rPr lang="fi-FI" smtClean="0"/>
              <a:t>‹#›</a:t>
            </a:fld>
            <a:endParaRPr lang="fi-FI"/>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11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FA9AFEB-1468-4CA1-AB67-5E74B034F8B5}" type="datetimeFigureOut">
              <a:rPr lang="fi-FI" smtClean="0"/>
              <a:t>27.1.2025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87591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89320"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FA9AFEB-1468-4CA1-AB67-5E74B034F8B5}" type="datetimeFigureOut">
              <a:rPr lang="fi-FI" smtClean="0"/>
              <a:t>27.1.2025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262180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FA9AFEB-1468-4CA1-AB67-5E74B034F8B5}" type="datetimeFigureOut">
              <a:rPr lang="fi-FI" smtClean="0"/>
              <a:t>27.1.2025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450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9AFEB-1468-4CA1-AB67-5E74B034F8B5}" type="datetimeFigureOut">
              <a:rPr lang="fi-FI" smtClean="0"/>
              <a:t>27.1.2025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94989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FA9AFEB-1468-4CA1-AB67-5E74B034F8B5}" type="datetimeFigureOut">
              <a:rPr lang="fi-FI" smtClean="0"/>
              <a:t>27.1.2025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EBE197E-5899-4C56-9C62-C9E47C5ECFB7}" type="slidenum">
              <a:rPr lang="fi-FI" smtClean="0"/>
              <a:t>‹#›</a:t>
            </a:fld>
            <a:endParaRPr lang="fi-FI"/>
          </a:p>
        </p:txBody>
      </p:sp>
    </p:spTree>
    <p:extLst>
      <p:ext uri="{BB962C8B-B14F-4D97-AF65-F5344CB8AC3E}">
        <p14:creationId xmlns:p14="http://schemas.microsoft.com/office/powerpoint/2010/main" val="31817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FA9AFEB-1468-4CA1-AB67-5E74B034F8B5}" type="datetimeFigureOut">
              <a:rPr lang="fi-FI" smtClean="0"/>
              <a:t>27.1.2025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EBE197E-5899-4C56-9C62-C9E47C5ECFB7}"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A9AFEB-1468-4CA1-AB67-5E74B034F8B5}" type="datetimeFigureOut">
              <a:rPr lang="fi-FI" smtClean="0"/>
              <a:t>27.1.2025</a:t>
            </a:fld>
            <a:endParaRPr lang="fi-FI"/>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i-FI"/>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EBE197E-5899-4C56-9C62-C9E47C5ECFB7}"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307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elda.helsinki.fi/server/api/core/bitstreams/8917fcee-5908-4bae-b068-a745e48ff7d5/cont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ataitokoulu.fi/vinkit23_pienetlapset.pdf" TargetMode="External"/><Relationship Id="rId2" Type="http://schemas.openxmlformats.org/officeDocument/2006/relationships/hyperlink" Target="https://www.youtube.com/watch?v=5R03c6pqqq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da.helsinki.fi/server/api/core/bitstreams/8917fcee-5908-4bae-b068-a745e48ff7d5/content" TargetMode="External"/><Relationship Id="rId2" Type="http://schemas.openxmlformats.org/officeDocument/2006/relationships/hyperlink" Target="https://opi.tampere.fi/digiihanavakajaesiopetus/blogi/miksi-jo-varhaiskasvatuksessa-harjoitellaan-digitaitoj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utkittuavarhaiskasvatuksesta.com/2020/09/25/teknologiakasvatus-varhaiskasvatuksessa-tuttua-ja-tuntematon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i.tampere.fi/uploads/sites/77/2023/04/c5d637ab-oph-uudet-lukutaidot-juliste-a3-suomi.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F3E3E2-A1EA-44AA-4C16-494485FB3ECB}"/>
              </a:ext>
            </a:extLst>
          </p:cNvPr>
          <p:cNvSpPr>
            <a:spLocks noGrp="1"/>
          </p:cNvSpPr>
          <p:nvPr>
            <p:ph type="ctrTitle"/>
          </p:nvPr>
        </p:nvSpPr>
        <p:spPr/>
        <p:txBody>
          <a:bodyPr/>
          <a:lstStyle/>
          <a:p>
            <a:r>
              <a:rPr lang="fi-FI" dirty="0"/>
              <a:t>Teknologiakasvatus varhaiskasvatuksessa</a:t>
            </a:r>
          </a:p>
        </p:txBody>
      </p:sp>
      <p:sp>
        <p:nvSpPr>
          <p:cNvPr id="3" name="Alaotsikko 2">
            <a:extLst>
              <a:ext uri="{FF2B5EF4-FFF2-40B4-BE49-F238E27FC236}">
                <a16:creationId xmlns:a16="http://schemas.microsoft.com/office/drawing/2014/main" id="{3338FC0D-6B1C-094D-8FC9-8E402BDE69FC}"/>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54907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042D-1CF2-5D36-78D9-417CA99441D5}"/>
              </a:ext>
            </a:extLst>
          </p:cNvPr>
          <p:cNvSpPr>
            <a:spLocks noGrp="1"/>
          </p:cNvSpPr>
          <p:nvPr>
            <p:ph type="title"/>
          </p:nvPr>
        </p:nvSpPr>
        <p:spPr/>
        <p:txBody>
          <a:bodyPr/>
          <a:lstStyle/>
          <a:p>
            <a:r>
              <a:rPr lang="fi-FI" dirty="0"/>
              <a:t>Kasvattajan vastuu</a:t>
            </a:r>
          </a:p>
        </p:txBody>
      </p:sp>
      <p:sp>
        <p:nvSpPr>
          <p:cNvPr id="3" name="Sisällön paikkamerkki 2">
            <a:extLst>
              <a:ext uri="{FF2B5EF4-FFF2-40B4-BE49-F238E27FC236}">
                <a16:creationId xmlns:a16="http://schemas.microsoft.com/office/drawing/2014/main" id="{9804C81E-B6E4-9AE8-D05A-5945E30C063B}"/>
              </a:ext>
            </a:extLst>
          </p:cNvPr>
          <p:cNvSpPr>
            <a:spLocks noGrp="1"/>
          </p:cNvSpPr>
          <p:nvPr>
            <p:ph idx="1"/>
          </p:nvPr>
        </p:nvSpPr>
        <p:spPr>
          <a:xfrm>
            <a:off x="1024128" y="2084832"/>
            <a:ext cx="9720071" cy="4542110"/>
          </a:xfrm>
        </p:spPr>
        <p:txBody>
          <a:bodyPr>
            <a:normAutofit fontScale="92500" lnSpcReduction="20000"/>
          </a:bodyPr>
          <a:lstStyle/>
          <a:p>
            <a:r>
              <a:rPr lang="fi-FI" dirty="0"/>
              <a:t>Digi- ja mediataitojen opettaminen kuluu jokaiselle varhaiskasvattajalle; ei ainoastaan yksikköön nimetylle digivastaavalle tai muulle asiasta enemmän innostuneelle kasvattajalle. </a:t>
            </a:r>
          </a:p>
          <a:p>
            <a:r>
              <a:rPr lang="fi-FI" dirty="0"/>
              <a:t>Jokaisen kasvattajan tulee ottaa vastuu oman osaamisen kehittämisestä ja suhtautua varhaiskasvatuksen digitaalisiin opetusmenetelmiin myönteisesti, sillä pahimmillaan osaamattomuus saattaa asettaa lapset epätasavertaiseen asemaan digitaitojen oppimisen osalta.</a:t>
            </a:r>
          </a:p>
          <a:p>
            <a:r>
              <a:rPr lang="fi-FI" dirty="0"/>
              <a:t>Varhaiskasvattajien tehtävänä on auttaa ja opastaa lapsia ajattelemaan itse sekä rohkaista kokeilemaan ja etsimään ratkaisuja. Digitaitojen osalta tämä toteutuu, kun ohjataan lapsia digitaalisten ympäristöjen monipuoliseen, sekä turvalliseen ja vastuulliseen käyttöön. </a:t>
            </a:r>
          </a:p>
          <a:p>
            <a:r>
              <a:rPr lang="fi-FI" dirty="0"/>
              <a:t>Erityisen tärkeä rooli varhaiskasvattajilla onkin juuri turvataitojen opettajana. Kasvattajien tulee tiedostaa, millaiset asiat ovat lapsen ikä- ja kehitystason mukaisia digitaalisissa ympäristöissä toimittaessa ja millaisin keinoin niitä voidaan harjoitella turvallisesti. </a:t>
            </a:r>
          </a:p>
          <a:p>
            <a:r>
              <a:rPr lang="fi-FI" dirty="0"/>
              <a:t>Lisäksi kasvattajien tulee olla tietoisia tietosuoja- ja turvaohjeista ja tekijänoikeuksista sekä huolehtia niiden noudattamisesta. </a:t>
            </a:r>
          </a:p>
          <a:p>
            <a:r>
              <a:rPr lang="fi-FI" dirty="0"/>
              <a:t>Kyse ei siis ole ainoastaan digilaitteiden hallitsemisesta ja niiden arjessa hyödyntämisestä, vaan suuremmasta kokonaisuudesta, jossa digilaitteet toimivat mahdollistajan roolissa.</a:t>
            </a:r>
          </a:p>
        </p:txBody>
      </p:sp>
    </p:spTree>
    <p:extLst>
      <p:ext uri="{BB962C8B-B14F-4D97-AF65-F5344CB8AC3E}">
        <p14:creationId xmlns:p14="http://schemas.microsoft.com/office/powerpoint/2010/main" val="326798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F46E72-4301-8163-ECB1-F85E037E3216}"/>
              </a:ext>
            </a:extLst>
          </p:cNvPr>
          <p:cNvSpPr>
            <a:spLocks noGrp="1"/>
          </p:cNvSpPr>
          <p:nvPr>
            <p:ph type="title"/>
          </p:nvPr>
        </p:nvSpPr>
        <p:spPr/>
        <p:txBody>
          <a:bodyPr/>
          <a:lstStyle/>
          <a:p>
            <a:r>
              <a:rPr lang="fi-FI" dirty="0"/>
              <a:t>Ohjelmointi</a:t>
            </a:r>
          </a:p>
        </p:txBody>
      </p:sp>
      <p:sp>
        <p:nvSpPr>
          <p:cNvPr id="3" name="Sisällön paikkamerkki 2">
            <a:extLst>
              <a:ext uri="{FF2B5EF4-FFF2-40B4-BE49-F238E27FC236}">
                <a16:creationId xmlns:a16="http://schemas.microsoft.com/office/drawing/2014/main" id="{1BD9E6EE-D98A-829F-9326-D82332193B17}"/>
              </a:ext>
            </a:extLst>
          </p:cNvPr>
          <p:cNvSpPr>
            <a:spLocks noGrp="1"/>
          </p:cNvSpPr>
          <p:nvPr>
            <p:ph idx="1"/>
          </p:nvPr>
        </p:nvSpPr>
        <p:spPr/>
        <p:txBody>
          <a:bodyPr>
            <a:normAutofit lnSpcReduction="10000"/>
          </a:bodyPr>
          <a:lstStyle/>
          <a:p>
            <a:r>
              <a:rPr lang="fi-FI" dirty="0"/>
              <a:t>Ohjelmointiosaamiseen kuuluvat olennaisesti monipuoliset ajattelun taidot ja ymmärrys digitaalisesta, ohjelmoidusta maailmasta ja siinä toimimisesta sekä siitä, mitä kaikkea ohjelmoimalla voi saada aikaan. Kaikkien lasten tulisi saada yhdenvertaisesti tutustua ohjelmointiin. Samalla saaden kannustusta ja opetusta hyvään elämään sekä aktiiviseen hyödylliseen toimintaan ohjelmoiduissa ympäristöissä.</a:t>
            </a:r>
          </a:p>
          <a:p>
            <a:r>
              <a:rPr lang="fi-FI" dirty="0"/>
              <a:t>”Ohjelmointia voidaan verrata legoilla rakentamiseen. Legoilla rakennettaessa yhdistetään palikoita toisiinsa. Ohjelmoinnissa puolestaan rakennetaan käskyillä. Kun käskyjä annetaan monta yhdessä, niistä muodostuu toimintaohje eli algoritmi. Ohjelmointi vaatii kykyä pilkkoa tehtäviä pieniin osiin ja niiden ilmaisemista yksiselitteisesti.” (Vartiainen/Kangas 2019)</a:t>
            </a:r>
          </a:p>
          <a:p>
            <a:r>
              <a:rPr lang="fi-FI" dirty="0"/>
              <a:t>Pedagogisesti ajatellen ohjelmoinnin tavoitteena varhaiskasvatuksessa on tukea lasta leikin avulla ihmettelyssä, tutkimisessa, ongelmanratkaisutaidoissa ja matemaattis-loogisen sekä luovan ajattelun kehittymisessä.</a:t>
            </a:r>
          </a:p>
        </p:txBody>
      </p:sp>
    </p:spTree>
    <p:extLst>
      <p:ext uri="{BB962C8B-B14F-4D97-AF65-F5344CB8AC3E}">
        <p14:creationId xmlns:p14="http://schemas.microsoft.com/office/powerpoint/2010/main" val="399745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0E3D87-7F24-5767-A571-2BD1C33B86D9}"/>
              </a:ext>
            </a:extLst>
          </p:cNvPr>
          <p:cNvSpPr>
            <a:spLocks noGrp="1"/>
          </p:cNvSpPr>
          <p:nvPr>
            <p:ph type="title"/>
          </p:nvPr>
        </p:nvSpPr>
        <p:spPr/>
        <p:txBody>
          <a:bodyPr/>
          <a:lstStyle/>
          <a:p>
            <a:r>
              <a:rPr lang="fi-FI" dirty="0"/>
              <a:t>Mitä esimerkiksi?</a:t>
            </a:r>
          </a:p>
        </p:txBody>
      </p:sp>
      <p:sp>
        <p:nvSpPr>
          <p:cNvPr id="3" name="Sisällön paikkamerkki 2">
            <a:extLst>
              <a:ext uri="{FF2B5EF4-FFF2-40B4-BE49-F238E27FC236}">
                <a16:creationId xmlns:a16="http://schemas.microsoft.com/office/drawing/2014/main" id="{6A2CE98F-C74E-81A5-0F3D-2CAC9F072C4D}"/>
              </a:ext>
            </a:extLst>
          </p:cNvPr>
          <p:cNvSpPr>
            <a:spLocks noGrp="1"/>
          </p:cNvSpPr>
          <p:nvPr>
            <p:ph idx="1"/>
          </p:nvPr>
        </p:nvSpPr>
        <p:spPr>
          <a:xfrm>
            <a:off x="1024128" y="2084832"/>
            <a:ext cx="9720071" cy="4224528"/>
          </a:xfrm>
        </p:spPr>
        <p:txBody>
          <a:bodyPr>
            <a:normAutofit lnSpcReduction="10000"/>
          </a:bodyPr>
          <a:lstStyle/>
          <a:p>
            <a:r>
              <a:rPr lang="fi-FI" dirty="0"/>
              <a:t>Mietitään mitkä asiat arjessa tukevat matemaattis-loogista kehitystä, (palapelit, lautapelit, luokittelut, sarjoittamiset..)</a:t>
            </a:r>
          </a:p>
          <a:p>
            <a:r>
              <a:rPr lang="fi-FI" dirty="0"/>
              <a:t>Ohjelmointia sanoittamalla ääneen; mietitään miten annetaan ohjeita eri ikäisille lapsille? Voiko lapsi antaakin ohjeita aikuiselle?!</a:t>
            </a:r>
          </a:p>
          <a:p>
            <a:r>
              <a:rPr lang="fi-FI" dirty="0"/>
              <a:t>Ohjelmointileikit; esim. A4 papereiden avulla ohjelmoidaan kaveri liikkumaan paperireitillä eteenpäin. Kosketus päälakeen eteenpäin, oikea olkapää oikealle, vasen olkapää vasemmalle, selkään kosketus stop. Yksi paperi = yksi askel.</a:t>
            </a:r>
          </a:p>
          <a:p>
            <a:r>
              <a:rPr lang="fi-FI" dirty="0"/>
              <a:t>Ohjelmoinnillinen ajattelu kehittää lapsen luovuutta ja ajattelun taitoja sekä tukee yhteistyötaitojen rakentumista. Tuetaan lasten taitoja eriyttämällä kehityksen mukaan alas tai ylöspäin. Rakennetaan uutta aikaisemmin opitun taidon päälle.</a:t>
            </a:r>
          </a:p>
          <a:p>
            <a:r>
              <a:rPr lang="fi-FI" dirty="0">
                <a:hlinkClick r:id="rId2"/>
              </a:rPr>
              <a:t>https://helda.helsinki.fi/server/api/core/bitstreams/8917fcee-5908-4bae-b068-a745e48ff7d5/content</a:t>
            </a:r>
            <a:r>
              <a:rPr lang="fi-FI" dirty="0"/>
              <a:t> (Kommunikaatioleikki </a:t>
            </a:r>
            <a:r>
              <a:rPr lang="fi-FI" dirty="0" err="1"/>
              <a:t>symbooleilla</a:t>
            </a:r>
            <a:r>
              <a:rPr lang="fi-FI" dirty="0"/>
              <a:t>)</a:t>
            </a:r>
          </a:p>
        </p:txBody>
      </p:sp>
    </p:spTree>
    <p:extLst>
      <p:ext uri="{BB962C8B-B14F-4D97-AF65-F5344CB8AC3E}">
        <p14:creationId xmlns:p14="http://schemas.microsoft.com/office/powerpoint/2010/main" val="106193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978F40-6B9D-66F4-D2A8-517F0BEA4434}"/>
              </a:ext>
            </a:extLst>
          </p:cNvPr>
          <p:cNvSpPr>
            <a:spLocks noGrp="1"/>
          </p:cNvSpPr>
          <p:nvPr>
            <p:ph type="title"/>
          </p:nvPr>
        </p:nvSpPr>
        <p:spPr/>
        <p:txBody>
          <a:bodyPr/>
          <a:lstStyle/>
          <a:p>
            <a:r>
              <a:rPr lang="fi-FI" dirty="0"/>
              <a:t>Mediakulttuurin hyödyntäminen varhaiskasvatuksessa</a:t>
            </a:r>
          </a:p>
        </p:txBody>
      </p:sp>
      <p:sp>
        <p:nvSpPr>
          <p:cNvPr id="3" name="Sisällön paikkamerkki 2">
            <a:extLst>
              <a:ext uri="{FF2B5EF4-FFF2-40B4-BE49-F238E27FC236}">
                <a16:creationId xmlns:a16="http://schemas.microsoft.com/office/drawing/2014/main" id="{0DDF333A-4A2A-19CA-AC06-6E389D0FCFE4}"/>
              </a:ext>
            </a:extLst>
          </p:cNvPr>
          <p:cNvSpPr>
            <a:spLocks noGrp="1"/>
          </p:cNvSpPr>
          <p:nvPr>
            <p:ph idx="1"/>
          </p:nvPr>
        </p:nvSpPr>
        <p:spPr/>
        <p:txBody>
          <a:bodyPr/>
          <a:lstStyle/>
          <a:p>
            <a:r>
              <a:rPr lang="fi-FI" dirty="0"/>
              <a:t>Monilukutaito on tullut varhaiskasvatussuunnitelman perusteisiin yhtenä uutena käsitteenä. Sillä tarkoitetaan erilaisten viestien tulkinnan ja tuottamisen taitoja, ja siihen sisältyy erilaisia lukutaitoja kuten esimerkiksi medialukutaito. Monilukutaito on kulttuurisesti moninaisten viestien ja ympäröivän maailman ymmärtämisen sekä vuorovaikutuksen näkökulmasta keskeinen perustaito.</a:t>
            </a:r>
          </a:p>
          <a:p>
            <a:r>
              <a:rPr lang="fi-FI" dirty="0"/>
              <a:t>Monilukutaito kuuluu mediakasvatuksen tavoitteisiin. Siihen kuuluu median tulkitsemisen ja ymmärtämisen lisäksi myös itse tekemisen eli median tuottamisen taito. </a:t>
            </a:r>
          </a:p>
          <a:p>
            <a:r>
              <a:rPr lang="fi-FI" dirty="0">
                <a:hlinkClick r:id="rId2"/>
              </a:rPr>
              <a:t>https://www.youtube.com/watch?v=5R03c6pqqqE</a:t>
            </a:r>
            <a:endParaRPr lang="fi-FI" dirty="0"/>
          </a:p>
          <a:p>
            <a:r>
              <a:rPr lang="fi-FI" dirty="0">
                <a:hlinkClick r:id="rId3"/>
              </a:rPr>
              <a:t>https://www.mediataitokoulu.fi/vinkit23_pienetlapset.pdf</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349769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FBCB88-A8BE-1478-2534-E2A73D510FB8}"/>
              </a:ext>
            </a:extLst>
          </p:cNvPr>
          <p:cNvSpPr>
            <a:spLocks noGrp="1"/>
          </p:cNvSpPr>
          <p:nvPr>
            <p:ph type="title"/>
          </p:nvPr>
        </p:nvSpPr>
        <p:spPr/>
        <p:txBody>
          <a:bodyPr/>
          <a:lstStyle/>
          <a:p>
            <a:r>
              <a:rPr lang="fi-FI" dirty="0" err="1"/>
              <a:t>Padlet</a:t>
            </a:r>
            <a:endParaRPr lang="fi-FI" dirty="0"/>
          </a:p>
        </p:txBody>
      </p:sp>
      <p:pic>
        <p:nvPicPr>
          <p:cNvPr id="11" name="Sisällön paikkamerkki 10">
            <a:extLst>
              <a:ext uri="{FF2B5EF4-FFF2-40B4-BE49-F238E27FC236}">
                <a16:creationId xmlns:a16="http://schemas.microsoft.com/office/drawing/2014/main" id="{0C9F7CF8-8989-4A0A-C827-C6F86FD98D4A}"/>
              </a:ext>
            </a:extLst>
          </p:cNvPr>
          <p:cNvPicPr>
            <a:picLocks noGrp="1" noChangeAspect="1"/>
          </p:cNvPicPr>
          <p:nvPr>
            <p:ph idx="1"/>
          </p:nvPr>
        </p:nvPicPr>
        <p:blipFill>
          <a:blip r:embed="rId2"/>
          <a:stretch>
            <a:fillRect/>
          </a:stretch>
        </p:blipFill>
        <p:spPr>
          <a:xfrm>
            <a:off x="1024128" y="1619990"/>
            <a:ext cx="9104610" cy="5015790"/>
          </a:xfrm>
        </p:spPr>
      </p:pic>
    </p:spTree>
    <p:extLst>
      <p:ext uri="{BB962C8B-B14F-4D97-AF65-F5344CB8AC3E}">
        <p14:creationId xmlns:p14="http://schemas.microsoft.com/office/powerpoint/2010/main" val="168900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5E2B7844-7213-1825-0A77-2BDF7448ABC5}"/>
              </a:ext>
            </a:extLst>
          </p:cNvPr>
          <p:cNvPicPr>
            <a:picLocks noGrp="1" noChangeAspect="1"/>
          </p:cNvPicPr>
          <p:nvPr>
            <p:ph idx="1"/>
          </p:nvPr>
        </p:nvPicPr>
        <p:blipFill>
          <a:blip r:embed="rId2"/>
          <a:stretch>
            <a:fillRect/>
          </a:stretch>
        </p:blipFill>
        <p:spPr>
          <a:xfrm>
            <a:off x="2130251" y="363121"/>
            <a:ext cx="6039059" cy="6329321"/>
          </a:xfrm>
        </p:spPr>
      </p:pic>
    </p:spTree>
    <p:extLst>
      <p:ext uri="{BB962C8B-B14F-4D97-AF65-F5344CB8AC3E}">
        <p14:creationId xmlns:p14="http://schemas.microsoft.com/office/powerpoint/2010/main" val="137188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A460-5A4F-CA90-B0E4-BC3307C10B73}"/>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3A890BD9-3526-2F5D-8D25-668ADAD4556C}"/>
              </a:ext>
            </a:extLst>
          </p:cNvPr>
          <p:cNvSpPr>
            <a:spLocks noGrp="1"/>
          </p:cNvSpPr>
          <p:nvPr>
            <p:ph idx="1"/>
          </p:nvPr>
        </p:nvSpPr>
        <p:spPr/>
        <p:txBody>
          <a:bodyPr/>
          <a:lstStyle/>
          <a:p>
            <a:r>
              <a:rPr lang="fi-FI" dirty="0"/>
              <a:t>Miksi jo varhaiskasvatuksessa harjoitellaan digitaitoja? </a:t>
            </a:r>
            <a:r>
              <a:rPr lang="fi-FI" dirty="0">
                <a:hlinkClick r:id="rId2"/>
              </a:rPr>
              <a:t>https://opi.tampere.fi/digiihanavakajaesiopetus/blogi/miksi-jo-varhaiskasvatuksessa-harjoitellaan-digitaitoja/</a:t>
            </a:r>
            <a:endParaRPr lang="fi-FI" dirty="0"/>
          </a:p>
          <a:p>
            <a:endParaRPr lang="fi-FI" dirty="0"/>
          </a:p>
          <a:p>
            <a:r>
              <a:rPr lang="fi-FI" dirty="0"/>
              <a:t>Ohjelmoinnin ABC varhaiskasvatukseen. </a:t>
            </a:r>
            <a:r>
              <a:rPr lang="fi-FI" dirty="0">
                <a:hlinkClick r:id="rId3"/>
              </a:rPr>
              <a:t>https://helda.helsinki.fi/server/api/core/bitstreams/8917fcee-5908-4bae-b068-a745e48ff7d5/content</a:t>
            </a:r>
            <a:endParaRPr lang="fi-FI" dirty="0"/>
          </a:p>
          <a:p>
            <a:r>
              <a:rPr lang="fi-FI" dirty="0"/>
              <a:t>Varhaiskasvatussuunnitelman perusteet 2022.</a:t>
            </a:r>
          </a:p>
          <a:p>
            <a:endParaRPr lang="fi-FI" dirty="0"/>
          </a:p>
        </p:txBody>
      </p:sp>
    </p:spTree>
    <p:extLst>
      <p:ext uri="{BB962C8B-B14F-4D97-AF65-F5344CB8AC3E}">
        <p14:creationId xmlns:p14="http://schemas.microsoft.com/office/powerpoint/2010/main" val="73370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Fontti, logo, Grafiikka&#10;&#10;Tekoälyn generoima sisältö voi olla virheellistä.">
            <a:extLst>
              <a:ext uri="{FF2B5EF4-FFF2-40B4-BE49-F238E27FC236}">
                <a16:creationId xmlns:a16="http://schemas.microsoft.com/office/drawing/2014/main" id="{66B35900-BA7F-DF0F-3BB0-892E66420A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587" y="2286000"/>
            <a:ext cx="6026907" cy="2794293"/>
          </a:xfrm>
        </p:spPr>
      </p:pic>
      <p:sp>
        <p:nvSpPr>
          <p:cNvPr id="7" name="Sisällön paikkamerkki 6">
            <a:extLst>
              <a:ext uri="{FF2B5EF4-FFF2-40B4-BE49-F238E27FC236}">
                <a16:creationId xmlns:a16="http://schemas.microsoft.com/office/drawing/2014/main" id="{FCB2D98F-5898-629F-D8E7-FA836624757A}"/>
              </a:ext>
            </a:extLst>
          </p:cNvPr>
          <p:cNvSpPr>
            <a:spLocks noGrp="1"/>
          </p:cNvSpPr>
          <p:nvPr>
            <p:ph sz="half" idx="2"/>
          </p:nvPr>
        </p:nvSpPr>
        <p:spPr/>
        <p:txBody>
          <a:bodyPr/>
          <a:lstStyle/>
          <a:p>
            <a:r>
              <a:rPr lang="fi-FI" dirty="0"/>
              <a:t>Koulutus on Jatkuvan oppimisen ja työllisyyden palvelukeskuksen rahoittama. Palvelukeskus edistää työikäisten osaamisen kehittämistä ja osaavan työvoiman saatavuutta. Palvelukeskuksen toimintaa ohjaavat opetus- ja kulttuuriministeriö sekä työ- ja elinkeinoministeriö.</a:t>
            </a:r>
          </a:p>
        </p:txBody>
      </p:sp>
    </p:spTree>
    <p:extLst>
      <p:ext uri="{BB962C8B-B14F-4D97-AF65-F5344CB8AC3E}">
        <p14:creationId xmlns:p14="http://schemas.microsoft.com/office/powerpoint/2010/main" val="179564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37E1320-2495-C421-0F09-FD772B3FD073}"/>
              </a:ext>
            </a:extLst>
          </p:cNvPr>
          <p:cNvSpPr>
            <a:spLocks noGrp="1"/>
          </p:cNvSpPr>
          <p:nvPr>
            <p:ph type="title"/>
          </p:nvPr>
        </p:nvSpPr>
        <p:spPr/>
        <p:txBody>
          <a:bodyPr/>
          <a:lstStyle/>
          <a:p>
            <a:endParaRPr lang="fi-FI"/>
          </a:p>
        </p:txBody>
      </p:sp>
      <p:sp>
        <p:nvSpPr>
          <p:cNvPr id="6" name="Sisällön paikkamerkki 5">
            <a:extLst>
              <a:ext uri="{FF2B5EF4-FFF2-40B4-BE49-F238E27FC236}">
                <a16:creationId xmlns:a16="http://schemas.microsoft.com/office/drawing/2014/main" id="{355AC70A-27CA-42E4-1680-C997CBA8BC8E}"/>
              </a:ext>
            </a:extLst>
          </p:cNvPr>
          <p:cNvSpPr>
            <a:spLocks noGrp="1"/>
          </p:cNvSpPr>
          <p:nvPr>
            <p:ph idx="1"/>
          </p:nvPr>
        </p:nvSpPr>
        <p:spPr/>
        <p:txBody>
          <a:bodyPr/>
          <a:lstStyle/>
          <a:p>
            <a:r>
              <a:rPr lang="fi-FI"/>
              <a:t>Lisenssi CC0</a:t>
            </a:r>
          </a:p>
        </p:txBody>
      </p:sp>
    </p:spTree>
    <p:extLst>
      <p:ext uri="{BB962C8B-B14F-4D97-AF65-F5344CB8AC3E}">
        <p14:creationId xmlns:p14="http://schemas.microsoft.com/office/powerpoint/2010/main" val="14756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248BD8-A37E-4136-47CB-C311CE97AB41}"/>
              </a:ext>
            </a:extLst>
          </p:cNvPr>
          <p:cNvSpPr>
            <a:spLocks noGrp="1"/>
          </p:cNvSpPr>
          <p:nvPr>
            <p:ph type="title"/>
          </p:nvPr>
        </p:nvSpPr>
        <p:spPr/>
        <p:txBody>
          <a:bodyPr/>
          <a:lstStyle/>
          <a:p>
            <a:r>
              <a:rPr lang="fi-FI" dirty="0"/>
              <a:t>Teknologiakasvatus vasun mukaan</a:t>
            </a:r>
          </a:p>
        </p:txBody>
      </p:sp>
      <p:sp>
        <p:nvSpPr>
          <p:cNvPr id="3" name="Sisällön paikkamerkki 2">
            <a:extLst>
              <a:ext uri="{FF2B5EF4-FFF2-40B4-BE49-F238E27FC236}">
                <a16:creationId xmlns:a16="http://schemas.microsoft.com/office/drawing/2014/main" id="{69304D7D-B5FF-F18C-5CBD-D0DE98A6E36E}"/>
              </a:ext>
            </a:extLst>
          </p:cNvPr>
          <p:cNvSpPr>
            <a:spLocks noGrp="1"/>
          </p:cNvSpPr>
          <p:nvPr>
            <p:ph idx="1"/>
          </p:nvPr>
        </p:nvSpPr>
        <p:spPr>
          <a:xfrm>
            <a:off x="838200" y="1533832"/>
            <a:ext cx="10515600" cy="5240594"/>
          </a:xfrm>
        </p:spPr>
        <p:txBody>
          <a:bodyPr>
            <a:noAutofit/>
          </a:bodyPr>
          <a:lstStyle/>
          <a:p>
            <a:r>
              <a:rPr lang="fi-FI" sz="1800" dirty="0"/>
              <a:t>Teknologiakasvatuksen tavoitteena on kannustaa lapsia tutustumaan tutkivaan ja kokeilevaan työtapaan. </a:t>
            </a:r>
          </a:p>
          <a:p>
            <a:r>
              <a:rPr lang="fi-FI" sz="1800" dirty="0"/>
              <a:t>Lapsia ohjataan havainnoimaan ympäristön teknologiaa ja keksimään omia luovia ratkaisuja. (digi-välineet, kuorma-auton nostolava, saksien toiminta, </a:t>
            </a:r>
            <a:r>
              <a:rPr lang="fi-FI" sz="1800" dirty="0" err="1"/>
              <a:t>reijitin</a:t>
            </a:r>
            <a:r>
              <a:rPr lang="fi-FI" sz="1800" dirty="0"/>
              <a:t> jne.)</a:t>
            </a:r>
          </a:p>
          <a:p>
            <a:r>
              <a:rPr lang="fi-FI" sz="1800" dirty="0"/>
              <a:t>Lapsia rohkaistaan tekemään kysymyksiä, etsimään niihin yhdessä vastauksia ja tekemään päätelmiä.</a:t>
            </a:r>
          </a:p>
          <a:p>
            <a:r>
              <a:rPr lang="fi-FI" sz="1800" dirty="0"/>
              <a:t>Lasten kanssa havainnoidaan arjessa esiintyviä teknisiä ratkaisuja ja tutustutaan digitaalisiin laitteisiin ja sovelluksiin sekä niiden toimintaan. </a:t>
            </a:r>
          </a:p>
          <a:p>
            <a:r>
              <a:rPr lang="fi-FI" sz="1800" dirty="0"/>
              <a:t>Erityistä huomiota kiinnitetään koneiden ja laitteiden turvalliseen käyttöön. (esim. kodinkoneet tms.)</a:t>
            </a:r>
          </a:p>
          <a:p>
            <a:r>
              <a:rPr lang="fi-FI" sz="1800" dirty="0"/>
              <a:t>Lapsille tarjotaan mahdollisuuksia toteuttaa omia ideoitaan esimerkiksi rakennellen eri materiaaleista sekä kokeilla eri laitteiden toimintaa. (leikissä ja rakentelussa sekä ilmaisussa)</a:t>
            </a:r>
          </a:p>
          <a:p>
            <a:r>
              <a:rPr lang="fi-FI" sz="1800" dirty="0"/>
              <a:t>Lapsia kannustetaan kuvailemaan tekemiään ratkaisuja. Pulmia ratkotaan ja onnistumisista iloitaan yhdessä. </a:t>
            </a:r>
          </a:p>
          <a:p>
            <a:r>
              <a:rPr lang="fi-FI" sz="1800" dirty="0"/>
              <a:t>Tavoite on, että lasten omakohtaisten kokemusten myötä herää ymmärrys siitä, että teknologia on ihmisen toiminnan aikaansaamaa. </a:t>
            </a:r>
          </a:p>
          <a:p>
            <a:r>
              <a:rPr lang="fi-FI" sz="1800" dirty="0"/>
              <a:t>Toiminnassa voidaan hyödyntää lähiympäristön teknologisia ratkaisuja, esimerkiksi leluja ja muita arjen teknologisia ratkaisuja, ja tutkia niiden toimintaperiaatteita.</a:t>
            </a:r>
          </a:p>
        </p:txBody>
      </p:sp>
    </p:spTree>
    <p:extLst>
      <p:ext uri="{BB962C8B-B14F-4D97-AF65-F5344CB8AC3E}">
        <p14:creationId xmlns:p14="http://schemas.microsoft.com/office/powerpoint/2010/main" val="200650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C78A3-4B33-D7F2-E0FD-0B32CEAF9307}"/>
              </a:ext>
            </a:extLst>
          </p:cNvPr>
          <p:cNvSpPr>
            <a:spLocks noGrp="1"/>
          </p:cNvSpPr>
          <p:nvPr>
            <p:ph type="title"/>
          </p:nvPr>
        </p:nvSpPr>
        <p:spPr/>
        <p:txBody>
          <a:bodyPr/>
          <a:lstStyle/>
          <a:p>
            <a:r>
              <a:rPr lang="fi-FI" dirty="0"/>
              <a:t>Miten teknologiakasvatusta esimerkiksi?</a:t>
            </a:r>
          </a:p>
        </p:txBody>
      </p:sp>
      <p:sp>
        <p:nvSpPr>
          <p:cNvPr id="3" name="Sisällön paikkamerkki 2">
            <a:extLst>
              <a:ext uri="{FF2B5EF4-FFF2-40B4-BE49-F238E27FC236}">
                <a16:creationId xmlns:a16="http://schemas.microsoft.com/office/drawing/2014/main" id="{3AD9693B-182F-CBCF-B447-BDDD465FC0E8}"/>
              </a:ext>
            </a:extLst>
          </p:cNvPr>
          <p:cNvSpPr>
            <a:spLocks noGrp="1"/>
          </p:cNvSpPr>
          <p:nvPr>
            <p:ph idx="1"/>
          </p:nvPr>
        </p:nvSpPr>
        <p:spPr>
          <a:xfrm>
            <a:off x="838200" y="1690687"/>
            <a:ext cx="10515600" cy="4802188"/>
          </a:xfrm>
        </p:spPr>
        <p:txBody>
          <a:bodyPr>
            <a:normAutofit fontScale="85000" lnSpcReduction="20000"/>
          </a:bodyPr>
          <a:lstStyle/>
          <a:p>
            <a:r>
              <a:rPr lang="fi-FI" dirty="0"/>
              <a:t>Ideat toteutukseen olisi hyvä lähteä lapsista käsin.</a:t>
            </a:r>
          </a:p>
          <a:p>
            <a:r>
              <a:rPr lang="fi-FI" dirty="0"/>
              <a:t>Vietetään ”vanhan tekniikan"- päivä, jolloin päiväkotiin saa tuoda vanhoja teknologisia esineitä. Päivä voidaan yhdistää myös isovanhempien päivään ja pyytää heitä tuomaan mukanaan jonkun vanhemman teknisen esineen. </a:t>
            </a:r>
          </a:p>
          <a:p>
            <a:r>
              <a:rPr lang="fi-FI" dirty="0"/>
              <a:t>"Rakennetaan"- päivä – rakennetaan eri materiaaleista erilaisia teoksia. Tehdään torneja, rakennetaan siltoja, kokeillaan, mitkä pystyvät kulkemaan sillalla jne. </a:t>
            </a:r>
          </a:p>
          <a:p>
            <a:r>
              <a:rPr lang="fi-FI" dirty="0"/>
              <a:t>Tutkitaan tuulta teknologian apuna – tehdään tuuliautoja pikkuautoista pillin ja ilmapallon avulla.</a:t>
            </a:r>
          </a:p>
          <a:p>
            <a:r>
              <a:rPr lang="fi-FI" dirty="0"/>
              <a:t>Siirretään vesiväriä purkista toiseen veden kapillaarisen siirtymisen avulla, jolloin väri siirtyy esimerkiksi langan tai nenäliinan avulla purkista toiseen. </a:t>
            </a:r>
          </a:p>
          <a:p>
            <a:r>
              <a:rPr lang="fi-FI" dirty="0"/>
              <a:t>Lasten kanssa voidaan askarrella omat robotit tai muut hahmot, jotka liikuttavat raajojaan esimerkiksi haaraniittien ja narujen avulla. Lasten kanssa voidaan myös leikkiä robottileikkiä, jossa toinen on robotti ja toinen ohjelmoija, joka antaa robotille liikkumisohjeet. </a:t>
            </a:r>
          </a:p>
          <a:p>
            <a:r>
              <a:rPr lang="fi-FI" dirty="0"/>
              <a:t>Vakoilu- ja salapoliisiteemaan voidaan yhdistää paljon teknologisia ratkaisuja. Lasten kanssa voidaan vaikka tehdä periskooppeja, ottaa sormenjälkiä, rakentaa puhelimia.</a:t>
            </a:r>
          </a:p>
          <a:p>
            <a:r>
              <a:rPr lang="fi-FI" sz="2800" dirty="0">
                <a:hlinkClick r:id="rId2"/>
              </a:rPr>
              <a:t>https://tutkittuavarhaiskasvatuksesta.com/2020/09/25/teknologiakasvatus-varhaiskasvatuksessa-tuttua-ja-tuntematonta/</a:t>
            </a:r>
            <a:r>
              <a:rPr lang="fi-FI" sz="2800" dirty="0"/>
              <a:t> </a:t>
            </a:r>
          </a:p>
          <a:p>
            <a:endParaRPr lang="fi-FI" dirty="0"/>
          </a:p>
        </p:txBody>
      </p:sp>
    </p:spTree>
    <p:extLst>
      <p:ext uri="{BB962C8B-B14F-4D97-AF65-F5344CB8AC3E}">
        <p14:creationId xmlns:p14="http://schemas.microsoft.com/office/powerpoint/2010/main" val="1634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98FDCA-DDCD-F5A0-B5D9-AAE33FA9C06E}"/>
              </a:ext>
            </a:extLst>
          </p:cNvPr>
          <p:cNvSpPr>
            <a:spLocks noGrp="1"/>
          </p:cNvSpPr>
          <p:nvPr>
            <p:ph type="title"/>
          </p:nvPr>
        </p:nvSpPr>
        <p:spPr/>
        <p:txBody>
          <a:bodyPr/>
          <a:lstStyle/>
          <a:p>
            <a:r>
              <a:rPr lang="fi-FI" dirty="0"/>
              <a:t>Digitaalinen osaaminen vasun mukaan</a:t>
            </a:r>
          </a:p>
        </p:txBody>
      </p:sp>
      <p:sp>
        <p:nvSpPr>
          <p:cNvPr id="3" name="Sisällön paikkamerkki 2">
            <a:extLst>
              <a:ext uri="{FF2B5EF4-FFF2-40B4-BE49-F238E27FC236}">
                <a16:creationId xmlns:a16="http://schemas.microsoft.com/office/drawing/2014/main" id="{E4C493D5-CFC7-9F34-90CF-2805E9389AC0}"/>
              </a:ext>
            </a:extLst>
          </p:cNvPr>
          <p:cNvSpPr>
            <a:spLocks noGrp="1"/>
          </p:cNvSpPr>
          <p:nvPr>
            <p:ph idx="1"/>
          </p:nvPr>
        </p:nvSpPr>
        <p:spPr/>
        <p:txBody>
          <a:bodyPr>
            <a:normAutofit fontScale="77500" lnSpcReduction="20000"/>
          </a:bodyPr>
          <a:lstStyle/>
          <a:p>
            <a:r>
              <a:rPr lang="fi-FI" dirty="0"/>
              <a:t>Digitaalisuus on osa yhteiskuntaa, jossa lapsi kasvaa. </a:t>
            </a:r>
          </a:p>
          <a:p>
            <a:r>
              <a:rPr lang="fi-FI" dirty="0"/>
              <a:t>Digitaalista osaamista tarvitaan ihmisten välisessä vuorovaikutuksessa, yhteiskunnassa toimimisessa ja oppimisessa. </a:t>
            </a:r>
          </a:p>
          <a:p>
            <a:r>
              <a:rPr lang="fi-FI" dirty="0"/>
              <a:t>Digitaalisen osaamisen vahvistaminen edistää lasten koulutuksellista tasa-arvoa. </a:t>
            </a:r>
          </a:p>
          <a:p>
            <a:r>
              <a:rPr lang="fi-FI" dirty="0"/>
              <a:t>Varhaiskasvatuksen tehtävänä on yhteistyössä kotien kanssa tukea lapsen ymmärrystä digitaalisuudesta.</a:t>
            </a:r>
          </a:p>
          <a:p>
            <a:r>
              <a:rPr lang="fi-FI" dirty="0"/>
              <a:t>Lasten kanssa tutkitaan ja havainnoidaan digitaalisuuden roolia arkielämässä.</a:t>
            </a:r>
          </a:p>
          <a:p>
            <a:r>
              <a:rPr lang="fi-FI" dirty="0"/>
              <a:t>Digitaalisia välineitä, sovelluksia ja ympäristöjä hyödynnetään dokumentoinnissa, leikeissä, vuorovaikutuksessa, peleissä, tutkimisessa, liikkumisessa sekä taiteellisessa kokemisessa ja tuottamisessa. </a:t>
            </a:r>
          </a:p>
          <a:p>
            <a:r>
              <a:rPr lang="fi-FI" dirty="0"/>
              <a:t>Mahdollisuudet harjoitella, kokeilla ja tuottaa sisältöjä itse ja yhdessä muiden lasten kanssa käyttäen apuna digitaalisia välineitä edistävät lasten luovan ajattelun ja yhteistoiminnan taitoja sekä monilukutaitoa.</a:t>
            </a:r>
          </a:p>
          <a:p>
            <a:r>
              <a:rPr lang="fi-FI" dirty="0"/>
              <a:t>Henkilöstö ohjaa lapsia digitaalisten ympäristöjen monipuoliseen, vastuulliseen ja turvalliseen käyttöön.</a:t>
            </a:r>
          </a:p>
          <a:p>
            <a:r>
              <a:rPr lang="fi-FI" dirty="0">
                <a:hlinkClick r:id="rId3"/>
              </a:rPr>
              <a:t>https://opi.tampere.fi/uploads/sites/77/2023/04/c5d637ab-oph-uudet-lukutaidot-juliste-a3-suomi.pdf</a:t>
            </a:r>
            <a:endParaRPr lang="fi-FI" dirty="0"/>
          </a:p>
          <a:p>
            <a:endParaRPr lang="fi-FI" dirty="0"/>
          </a:p>
        </p:txBody>
      </p:sp>
    </p:spTree>
    <p:extLst>
      <p:ext uri="{BB962C8B-B14F-4D97-AF65-F5344CB8AC3E}">
        <p14:creationId xmlns:p14="http://schemas.microsoft.com/office/powerpoint/2010/main" val="135780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D30BA5-320B-4323-A1FC-12600C51522C}"/>
              </a:ext>
            </a:extLst>
          </p:cNvPr>
          <p:cNvSpPr>
            <a:spLocks noGrp="1"/>
          </p:cNvSpPr>
          <p:nvPr>
            <p:ph type="title"/>
          </p:nvPr>
        </p:nvSpPr>
        <p:spPr/>
        <p:txBody>
          <a:bodyPr/>
          <a:lstStyle/>
          <a:p>
            <a:r>
              <a:rPr lang="fi-FI" dirty="0"/>
              <a:t>Digitaalisuudesta</a:t>
            </a:r>
          </a:p>
        </p:txBody>
      </p:sp>
      <p:sp>
        <p:nvSpPr>
          <p:cNvPr id="3" name="Sisällön paikkamerkki 2">
            <a:extLst>
              <a:ext uri="{FF2B5EF4-FFF2-40B4-BE49-F238E27FC236}">
                <a16:creationId xmlns:a16="http://schemas.microsoft.com/office/drawing/2014/main" id="{F1678865-FBA0-7100-1BC0-C7027BD84AB5}"/>
              </a:ext>
            </a:extLst>
          </p:cNvPr>
          <p:cNvSpPr>
            <a:spLocks noGrp="1"/>
          </p:cNvSpPr>
          <p:nvPr>
            <p:ph idx="1"/>
          </p:nvPr>
        </p:nvSpPr>
        <p:spPr/>
        <p:txBody>
          <a:bodyPr/>
          <a:lstStyle/>
          <a:p>
            <a:r>
              <a:rPr lang="fi-FI" dirty="0"/>
              <a:t>Koska digitaalisuuden vaikutuksilta ei nykyään voi välttyä, saatetaan herkästi ajatella, että lapset oppivat älylaitteiden ja mediakulttuurin ympäröiminä digitaitaviksi ikään kuin itsestään. </a:t>
            </a:r>
          </a:p>
          <a:p>
            <a:r>
              <a:rPr lang="fi-FI" dirty="0"/>
              <a:t>Tärkeää on oivaltaa, että media ja digivälineet eivät kuulu kaikkien perheiden kiinnostuksenkohteisiin, jolloin joissain tapauksissa lapsi saa ensikosketuksen digilaitteisiin varhaiskasvatuksessa aloittaessaan. </a:t>
            </a:r>
          </a:p>
          <a:p>
            <a:r>
              <a:rPr lang="fi-FI" dirty="0"/>
              <a:t>Aikuisen tarjoamalla mallilla ja opetuksella on siis merkittävä rooli suhteessa digi- ja mediataitojen oppimiseen.</a:t>
            </a:r>
          </a:p>
          <a:p>
            <a:endParaRPr lang="fi-FI" dirty="0"/>
          </a:p>
        </p:txBody>
      </p:sp>
    </p:spTree>
    <p:extLst>
      <p:ext uri="{BB962C8B-B14F-4D97-AF65-F5344CB8AC3E}">
        <p14:creationId xmlns:p14="http://schemas.microsoft.com/office/powerpoint/2010/main" val="207376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DAEFE1-B0F2-6577-4B2F-5821C512B309}"/>
              </a:ext>
            </a:extLst>
          </p:cNvPr>
          <p:cNvSpPr>
            <a:spLocks noGrp="1"/>
          </p:cNvSpPr>
          <p:nvPr>
            <p:ph type="title"/>
          </p:nvPr>
        </p:nvSpPr>
        <p:spPr>
          <a:xfrm>
            <a:off x="1024128" y="585216"/>
            <a:ext cx="9720072" cy="348849"/>
          </a:xfrm>
        </p:spPr>
        <p:txBody>
          <a:bodyPr>
            <a:normAutofit fontScale="90000"/>
          </a:bodyPr>
          <a:lstStyle/>
          <a:p>
            <a:endParaRPr lang="fi-FI" dirty="0"/>
          </a:p>
        </p:txBody>
      </p:sp>
      <p:pic>
        <p:nvPicPr>
          <p:cNvPr id="4" name="Sisällön paikkamerkki 3">
            <a:extLst>
              <a:ext uri="{FF2B5EF4-FFF2-40B4-BE49-F238E27FC236}">
                <a16:creationId xmlns:a16="http://schemas.microsoft.com/office/drawing/2014/main" id="{2222F3ED-A6A9-22B5-AD79-2C53761EBC42}"/>
              </a:ext>
            </a:extLst>
          </p:cNvPr>
          <p:cNvPicPr>
            <a:picLocks noGrp="1" noChangeAspect="1"/>
          </p:cNvPicPr>
          <p:nvPr>
            <p:ph idx="1"/>
          </p:nvPr>
        </p:nvPicPr>
        <p:blipFill>
          <a:blip r:embed="rId2"/>
          <a:stretch>
            <a:fillRect/>
          </a:stretch>
        </p:blipFill>
        <p:spPr>
          <a:xfrm>
            <a:off x="1023938" y="1858298"/>
            <a:ext cx="10243830" cy="4256754"/>
          </a:xfrm>
          <a:prstGeom prst="rect">
            <a:avLst/>
          </a:prstGeom>
        </p:spPr>
      </p:pic>
    </p:spTree>
    <p:extLst>
      <p:ext uri="{BB962C8B-B14F-4D97-AF65-F5344CB8AC3E}">
        <p14:creationId xmlns:p14="http://schemas.microsoft.com/office/powerpoint/2010/main" val="99865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DEA87-D731-4D20-BCAC-BA2599223E59}"/>
              </a:ext>
            </a:extLst>
          </p:cNvPr>
          <p:cNvSpPr>
            <a:spLocks noGrp="1"/>
          </p:cNvSpPr>
          <p:nvPr>
            <p:ph type="title"/>
          </p:nvPr>
        </p:nvSpPr>
        <p:spPr/>
        <p:txBody>
          <a:bodyPr/>
          <a:lstStyle/>
          <a:p>
            <a:r>
              <a:rPr lang="fi-FI" dirty="0"/>
              <a:t>Uhka vai mahdollisuus?</a:t>
            </a:r>
          </a:p>
        </p:txBody>
      </p:sp>
      <p:sp>
        <p:nvSpPr>
          <p:cNvPr id="3" name="Sisällön paikkamerkki 2">
            <a:extLst>
              <a:ext uri="{FF2B5EF4-FFF2-40B4-BE49-F238E27FC236}">
                <a16:creationId xmlns:a16="http://schemas.microsoft.com/office/drawing/2014/main" id="{E71B834E-465B-6ACA-98E6-FA9BA8662382}"/>
              </a:ext>
            </a:extLst>
          </p:cNvPr>
          <p:cNvSpPr>
            <a:spLocks noGrp="1"/>
          </p:cNvSpPr>
          <p:nvPr>
            <p:ph idx="1"/>
          </p:nvPr>
        </p:nvSpPr>
        <p:spPr>
          <a:xfrm>
            <a:off x="1024128" y="1887793"/>
            <a:ext cx="9720071" cy="4768645"/>
          </a:xfrm>
        </p:spPr>
        <p:txBody>
          <a:bodyPr>
            <a:normAutofit fontScale="85000" lnSpcReduction="20000"/>
          </a:bodyPr>
          <a:lstStyle/>
          <a:p>
            <a:r>
              <a:rPr lang="fi-FI" dirty="0"/>
              <a:t>Digivälineet tarjoavat monipuolisia mahdollisuuksia osana laaja-alaista toimintaa ja pedagogisin perustein rakennettua oppimisympäristöä. </a:t>
            </a:r>
          </a:p>
          <a:p>
            <a:r>
              <a:rPr lang="fi-FI" dirty="0"/>
              <a:t>Digitaalisuuden huomioiminen ei ole pois jostain muusta, vaan sen on tarkoitus mahdollistaa ja monipuolistaa toimintaa. </a:t>
            </a:r>
          </a:p>
          <a:p>
            <a:r>
              <a:rPr lang="fi-FI" dirty="0"/>
              <a:t>Käytännössä tämä tarkoittaa muun muassa digivälineiden ja virtuaalisuuden hyödyntämistä osana leikkiä, lastenmedian monipuolista näkyvyyttä ja hyödyntämistä sekä teknologian esiin nostamista ja sen yhdessä ihmettelyä. </a:t>
            </a:r>
          </a:p>
          <a:p>
            <a:r>
              <a:rPr lang="fi-FI" dirty="0"/>
              <a:t>Tarkoituksena on siis pyrkiä pois tuokiokeskeisyydestä myös digitaitojen harjoittelun osalta, yhdistämällä digi luontevaksi osaksi muuta toimintaa. </a:t>
            </a:r>
          </a:p>
          <a:p>
            <a:r>
              <a:rPr lang="fi-FI" dirty="0"/>
              <a:t>Digivälineiden käytössä olennaista on lapsen aktiivinen rooli ja vuorovaikutus muiden kanssa.  </a:t>
            </a:r>
          </a:p>
          <a:p>
            <a:r>
              <a:rPr lang="fi-FI" dirty="0"/>
              <a:t>Digiväline ei siis useinkaan ole toiminnan itsetarkoitus, vaan se toimii apuvälineenä ja mahdollistajana muulle toiminnalle. </a:t>
            </a:r>
          </a:p>
          <a:p>
            <a:r>
              <a:rPr lang="fi-FI" dirty="0"/>
              <a:t>Kasvattajien tulee pohtia, mikä on teknologian tuoma pedagoginen lisäarvo ja miten sitä voidaan hyödyntää turvallisesti ja monipuolisesti osana päiväkotiarkea. </a:t>
            </a:r>
          </a:p>
          <a:p>
            <a:r>
              <a:rPr lang="fi-FI" dirty="0"/>
              <a:t>Tärkeää on muistaa, että aikuisen tulee aina valvoa lasten turvallista ja ekologista digivälineiden käyttöä ja opettaa, millaisia asioita tulee huomioida toimittaessa yhdessä toisten kanssa.</a:t>
            </a:r>
          </a:p>
        </p:txBody>
      </p:sp>
    </p:spTree>
    <p:extLst>
      <p:ext uri="{BB962C8B-B14F-4D97-AF65-F5344CB8AC3E}">
        <p14:creationId xmlns:p14="http://schemas.microsoft.com/office/powerpoint/2010/main" val="21409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A6440B-F917-1625-2D90-6018BA97E818}"/>
              </a:ext>
            </a:extLst>
          </p:cNvPr>
          <p:cNvSpPr>
            <a:spLocks noGrp="1"/>
          </p:cNvSpPr>
          <p:nvPr>
            <p:ph type="title"/>
          </p:nvPr>
        </p:nvSpPr>
        <p:spPr/>
        <p:txBody>
          <a:bodyPr/>
          <a:lstStyle/>
          <a:p>
            <a:r>
              <a:rPr lang="fi-FI" dirty="0"/>
              <a:t>Uhka vai mahdollisuus?</a:t>
            </a:r>
          </a:p>
        </p:txBody>
      </p:sp>
      <p:sp>
        <p:nvSpPr>
          <p:cNvPr id="3" name="Sisällön paikkamerkki 2">
            <a:extLst>
              <a:ext uri="{FF2B5EF4-FFF2-40B4-BE49-F238E27FC236}">
                <a16:creationId xmlns:a16="http://schemas.microsoft.com/office/drawing/2014/main" id="{EEC75773-6363-A005-E488-0D76F12B7AC7}"/>
              </a:ext>
            </a:extLst>
          </p:cNvPr>
          <p:cNvSpPr>
            <a:spLocks noGrp="1"/>
          </p:cNvSpPr>
          <p:nvPr>
            <p:ph idx="1"/>
          </p:nvPr>
        </p:nvSpPr>
        <p:spPr/>
        <p:txBody>
          <a:bodyPr>
            <a:normAutofit fontScale="92500" lnSpcReduction="10000"/>
          </a:bodyPr>
          <a:lstStyle/>
          <a:p>
            <a:r>
              <a:rPr lang="fi-FI" dirty="0"/>
              <a:t>Digivälineet mahdollistavat lasten kokemusmaailman ja kiinnostuksen kohteiden esiin nostamisen, lisäten lasten osallistumisen ja itseilmaisun mahdollisuuksia. </a:t>
            </a:r>
          </a:p>
          <a:p>
            <a:r>
              <a:rPr lang="fi-FI" dirty="0"/>
              <a:t>Joidenkin lasten osalta digivälineet saattavat olla korvaamaton väline esimerkiksi kommunikoinnin, itsesäätelyn tai toiminnanohjauksen apuna. </a:t>
            </a:r>
          </a:p>
          <a:p>
            <a:r>
              <a:rPr lang="fi-FI" dirty="0"/>
              <a:t>Lisäksi ne toimivat myös pedagogisen dokumentoinnin apuvälineenä. Esimerkiksi tablettia hyödyntäen on mahdollista tuottaa erilaisia kuvaa ja ääntä sisältäviä dokumentteja yhdessä lasten kanssa. </a:t>
            </a:r>
          </a:p>
          <a:p>
            <a:r>
              <a:rPr lang="fi-FI" dirty="0"/>
              <a:t>Lisäksi toiminnan näkyväksi tekeminen digilaitteita hyödyntäen edistää myös vuorovaikutusta kotien ja varhaiskasvatuksen välillä. </a:t>
            </a:r>
          </a:p>
          <a:p>
            <a:r>
              <a:rPr lang="fi-FI" dirty="0"/>
              <a:t>Unohtaa ei sovi myöskään valokuvien ja videoiden katselemisen riemua, joka mahdollistaa muistoihin palaamisen ja mukavien hetkien uudelleen elämisen. Näitä hetkiä on hyvä hyödyntää myös toimintaa arvioidessa.</a:t>
            </a:r>
          </a:p>
        </p:txBody>
      </p:sp>
    </p:spTree>
    <p:extLst>
      <p:ext uri="{BB962C8B-B14F-4D97-AF65-F5344CB8AC3E}">
        <p14:creationId xmlns:p14="http://schemas.microsoft.com/office/powerpoint/2010/main" val="293563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09B15A-FC48-B6CD-A636-AC0F65F8591D}"/>
              </a:ext>
            </a:extLst>
          </p:cNvPr>
          <p:cNvSpPr>
            <a:spLocks noGrp="1"/>
          </p:cNvSpPr>
          <p:nvPr>
            <p:ph type="title"/>
          </p:nvPr>
        </p:nvSpPr>
        <p:spPr/>
        <p:txBody>
          <a:bodyPr/>
          <a:lstStyle/>
          <a:p>
            <a:r>
              <a:rPr lang="fi-FI" dirty="0"/>
              <a:t>Uhka vai mahdollisuus?</a:t>
            </a:r>
          </a:p>
        </p:txBody>
      </p:sp>
      <p:sp>
        <p:nvSpPr>
          <p:cNvPr id="3" name="Sisällön paikkamerkki 2">
            <a:extLst>
              <a:ext uri="{FF2B5EF4-FFF2-40B4-BE49-F238E27FC236}">
                <a16:creationId xmlns:a16="http://schemas.microsoft.com/office/drawing/2014/main" id="{AE28F284-9019-108A-BAFF-8CD517385563}"/>
              </a:ext>
            </a:extLst>
          </p:cNvPr>
          <p:cNvSpPr>
            <a:spLocks noGrp="1"/>
          </p:cNvSpPr>
          <p:nvPr>
            <p:ph idx="1"/>
          </p:nvPr>
        </p:nvSpPr>
        <p:spPr/>
        <p:txBody>
          <a:bodyPr/>
          <a:lstStyle/>
          <a:p>
            <a:r>
              <a:rPr lang="fi-FI" dirty="0"/>
              <a:t>Parhaimmillaan digitaalisuus siis rikastaa toimintaa ja mahdollistaa esimerkiksi tiedon haun, digitaalisen tuottamisen tai dokumentoinnin leikin ohessa. </a:t>
            </a:r>
          </a:p>
          <a:p>
            <a:r>
              <a:rPr lang="fi-FI"/>
              <a:t>Tämä </a:t>
            </a:r>
            <a:r>
              <a:rPr lang="fi-FI" dirty="0"/>
              <a:t>mahdollistuu, kun välineet ovat helposti saatavilla, jolloin niitä pystyy hyödyntämään ilman toiminnan keskeytymistä</a:t>
            </a:r>
            <a:r>
              <a:rPr lang="fi-FI"/>
              <a:t>.  </a:t>
            </a:r>
          </a:p>
          <a:p>
            <a:r>
              <a:rPr lang="fi-FI"/>
              <a:t>Leikki </a:t>
            </a:r>
            <a:r>
              <a:rPr lang="fi-FI" dirty="0"/>
              <a:t>lähtee lapsesta, mutta meidän kasvattajien tehtävänä on toimia sen mahdollistajina, luoden kannustava, mahdollistava ja houkutteleva oppimisympäristö.</a:t>
            </a:r>
          </a:p>
        </p:txBody>
      </p:sp>
    </p:spTree>
    <p:extLst>
      <p:ext uri="{BB962C8B-B14F-4D97-AF65-F5344CB8AC3E}">
        <p14:creationId xmlns:p14="http://schemas.microsoft.com/office/powerpoint/2010/main" val="949300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Lämmin sininen">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642</TotalTime>
  <Words>1631</Words>
  <Application>Microsoft Office PowerPoint</Application>
  <PresentationFormat>Laajakuva</PresentationFormat>
  <Paragraphs>92</Paragraphs>
  <Slides>18</Slides>
  <Notes>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Calibri</vt:lpstr>
      <vt:lpstr>Open Sans</vt:lpstr>
      <vt:lpstr>Tw Cen MT</vt:lpstr>
      <vt:lpstr>Tw Cen MT Condensed</vt:lpstr>
      <vt:lpstr>Wingdings 3</vt:lpstr>
      <vt:lpstr>Integraali</vt:lpstr>
      <vt:lpstr>Teknologiakasvatus varhaiskasvatuksessa</vt:lpstr>
      <vt:lpstr>Teknologiakasvatus vasun mukaan</vt:lpstr>
      <vt:lpstr>Miten teknologiakasvatusta esimerkiksi?</vt:lpstr>
      <vt:lpstr>Digitaalinen osaaminen vasun mukaan</vt:lpstr>
      <vt:lpstr>Digitaalisuudesta</vt:lpstr>
      <vt:lpstr>PowerPoint-esitys</vt:lpstr>
      <vt:lpstr>Uhka vai mahdollisuus?</vt:lpstr>
      <vt:lpstr>Uhka vai mahdollisuus?</vt:lpstr>
      <vt:lpstr>Uhka vai mahdollisuus?</vt:lpstr>
      <vt:lpstr>Kasvattajan vastuu</vt:lpstr>
      <vt:lpstr>Ohjelmointi</vt:lpstr>
      <vt:lpstr>Mitä esimerkiksi?</vt:lpstr>
      <vt:lpstr>Mediakulttuurin hyödyntäminen varhaiskasvatuksessa</vt:lpstr>
      <vt:lpstr>Padlet</vt:lpstr>
      <vt:lpstr>PowerPoint-esitys</vt:lpstr>
      <vt:lpstr>Lähteet:</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Teknologiakasvatus varhaiskasvatuksessa</dc:title>
  <dc:creator>Henna Mikkola</dc:creator>
  <cp:lastModifiedBy>Henna Mikkola</cp:lastModifiedBy>
  <cp:revision>2</cp:revision>
  <dcterms:created xsi:type="dcterms:W3CDTF">2023-11-30T13:28:47Z</dcterms:created>
  <dcterms:modified xsi:type="dcterms:W3CDTF">2025-01-27T07:31:32Z</dcterms:modified>
</cp:coreProperties>
</file>