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69" r:id="rId5"/>
    <p:sldId id="256" r:id="rId6"/>
    <p:sldId id="280" r:id="rId7"/>
    <p:sldId id="271" r:id="rId8"/>
    <p:sldId id="286" r:id="rId9"/>
    <p:sldId id="278" r:id="rId10"/>
    <p:sldId id="287" r:id="rId11"/>
    <p:sldId id="281" r:id="rId12"/>
    <p:sldId id="283" r:id="rId13"/>
    <p:sldId id="282" r:id="rId14"/>
    <p:sldId id="284" r:id="rId15"/>
    <p:sldId id="268" r:id="rId1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7F7F"/>
    <a:srgbClr val="EC810D"/>
    <a:srgbClr val="7D127C"/>
    <a:srgbClr val="000000"/>
    <a:srgbClr val="C1C1C1"/>
    <a:srgbClr val="ED82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49" autoAdjust="0"/>
    <p:restoredTop sz="94660"/>
  </p:normalViewPr>
  <p:slideViewPr>
    <p:cSldViewPr snapToGrid="0">
      <p:cViewPr>
        <p:scale>
          <a:sx n="66" d="100"/>
          <a:sy n="66" d="100"/>
        </p:scale>
        <p:origin x="976" y="20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3C628-3CF7-44BC-B50F-54F6020B04DB}" type="datetimeFigureOut">
              <a:rPr lang="fi-FI" smtClean="0"/>
              <a:t>11.12.2023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83FF17-DCA2-4BAE-9039-941CC76462C3}" type="slidenum">
              <a:rPr lang="fi-FI" smtClean="0"/>
              <a:t>‹#›</a:t>
            </a:fld>
            <a:endParaRPr lang="fi-FI"/>
          </a:p>
        </p:txBody>
      </p:sp>
    </p:spTree>
    <p:extLst>
      <p:ext uri="{BB962C8B-B14F-4D97-AF65-F5344CB8AC3E}">
        <p14:creationId xmlns:p14="http://schemas.microsoft.com/office/powerpoint/2010/main" val="408558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Tällä luennolla esitellään muutama tekoälyn sovellus </a:t>
            </a:r>
            <a:r>
              <a:rPr lang="fi-FI" dirty="0" err="1"/>
              <a:t>sosiaali</a:t>
            </a:r>
            <a:r>
              <a:rPr lang="fi-FI" dirty="0"/>
              <a:t>- ja terveydenhuollossa (4). Tekoälyn avulla voidaan säästää monessa kohdassa kustannuksia sekä saada potilaille tehokkaampaa ja parempaa hoitoa. Lisäksi epäsuoria hyötyjä tekoälyn hyödyntämisestä ovat ihmisten psyykkisen hyvinvoinnin lisääntyminen ja esimerkiksi syrjäytymisen ehkäiseminen, kansantautien esiintyvyyden väheneminen ja työkyvyttömyyden lasku. Tekoälyn käyttöönotto on kallista, joten pienelle toimijalle se ei välttämättä ole mahdollista. Isommille </a:t>
            </a:r>
            <a:r>
              <a:rPr lang="fi-FI" dirty="0" err="1"/>
              <a:t>sosiaali</a:t>
            </a:r>
            <a:r>
              <a:rPr lang="fi-FI" dirty="0"/>
              <a:t>- ja terveyspalveluja tarjoaville tahoille, kuten sairaanhoitopiireille, tekoälypohjaiset ratkaisut maksavat kuitenkin itsensä takaisin muutamassa vuodessa.</a:t>
            </a:r>
          </a:p>
          <a:p>
            <a:endParaRPr lang="fi-FI" dirty="0"/>
          </a:p>
          <a:p>
            <a:r>
              <a:rPr lang="fi-FI" dirty="0"/>
              <a:t>Kuva: </a:t>
            </a:r>
            <a:r>
              <a:rPr lang="fi-FI" dirty="0" err="1"/>
              <a:t>https</a:t>
            </a:r>
            <a:r>
              <a:rPr lang="fi-FI" dirty="0"/>
              <a:t>://</a:t>
            </a:r>
            <a:r>
              <a:rPr lang="fi-FI" dirty="0" err="1"/>
              <a:t>pixabay.com</a:t>
            </a:r>
            <a:r>
              <a:rPr lang="fi-FI" dirty="0"/>
              <a:t>/</a:t>
            </a:r>
            <a:r>
              <a:rPr lang="fi-FI" dirty="0" err="1"/>
              <a:t>fi</a:t>
            </a:r>
            <a:r>
              <a:rPr lang="fi-FI" dirty="0"/>
              <a:t>/</a:t>
            </a:r>
            <a:r>
              <a:rPr lang="fi-FI" dirty="0" err="1"/>
              <a:t>vectors</a:t>
            </a:r>
            <a:r>
              <a:rPr lang="fi-FI" dirty="0"/>
              <a:t>/sairaala-herra-siunatkoon-sinua-1706646/</a:t>
            </a:r>
          </a:p>
          <a:p>
            <a:endParaRPr lang="fi-FI" dirty="0"/>
          </a:p>
          <a:p>
            <a:endParaRPr lang="fi-FI" dirty="0"/>
          </a:p>
        </p:txBody>
      </p:sp>
      <p:sp>
        <p:nvSpPr>
          <p:cNvPr id="4" name="Dian numeron paikkamerkki 3"/>
          <p:cNvSpPr>
            <a:spLocks noGrp="1"/>
          </p:cNvSpPr>
          <p:nvPr>
            <p:ph type="sldNum" sz="quarter" idx="5"/>
          </p:nvPr>
        </p:nvSpPr>
        <p:spPr/>
        <p:txBody>
          <a:bodyPr/>
          <a:lstStyle/>
          <a:p>
            <a:fld id="{B296C71B-3D18-084D-85E2-9BCD3401A002}" type="slidenum">
              <a:rPr lang="fi-FI" smtClean="0"/>
              <a:t>3</a:t>
            </a:fld>
            <a:endParaRPr lang="fi-FI"/>
          </a:p>
        </p:txBody>
      </p:sp>
    </p:spTree>
    <p:extLst>
      <p:ext uri="{BB962C8B-B14F-4D97-AF65-F5344CB8AC3E}">
        <p14:creationId xmlns:p14="http://schemas.microsoft.com/office/powerpoint/2010/main" val="95899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Melanooma on ihosyöpä, joka aiheuttaa suurimman osan ihosyövän aiheuttamista kuolemista (1). 97% melanoomaa sairastavista kuitenkin selviytyy, jos syöpä diagnosoidaan tarpeeksi aikaisessa vaiheessa. Stanfordin yliopistossa on kehitetty tekoälyä hyödyntävä algoritmi, jonka tarkoitus on diagnosoida ihosyöpiä (2) ja joka perustuu konvoluutioneuroverkkojen hyödyntämiseen (1). Tutkijat opettivat tekoälyä syöttämällä sille 130 000 kuvaa erilaisista ihovaurioista. Kuvien avulla tekoäly oppi tunnistamaan pahalaatuiset melanoomat ja karsinoomat kuvista (2). Tekoälyä verrattiin ihotautilääkäreihin ja huomattiin, että tekoäly tunnisti yleisimmät ja vakavimmat ihovauriot yhtä hyvin kuin ihotautilääkärit. Tekoäly on toteutettu tällä hetkellä tietokoneella, mutta suunnitteilla on myös tuoda ihosyövän diagnosointi mobiililaitteisiin. Ihosyövän diagnosointia tekoälyn avulla ei vielä toistaiseksi hyödynnetä kliinisesti.</a:t>
            </a:r>
          </a:p>
          <a:p>
            <a:endParaRPr lang="fi-FI" dirty="0"/>
          </a:p>
        </p:txBody>
      </p:sp>
      <p:sp>
        <p:nvSpPr>
          <p:cNvPr id="4" name="Dian numeron paikkamerkki 3"/>
          <p:cNvSpPr>
            <a:spLocks noGrp="1"/>
          </p:cNvSpPr>
          <p:nvPr>
            <p:ph type="sldNum" sz="quarter" idx="5"/>
          </p:nvPr>
        </p:nvSpPr>
        <p:spPr/>
        <p:txBody>
          <a:bodyPr/>
          <a:lstStyle/>
          <a:p>
            <a:fld id="{B296C71B-3D18-084D-85E2-9BCD3401A002}" type="slidenum">
              <a:rPr lang="fi-FI" smtClean="0"/>
              <a:t>4</a:t>
            </a:fld>
            <a:endParaRPr lang="fi-FI"/>
          </a:p>
        </p:txBody>
      </p:sp>
    </p:spTree>
    <p:extLst>
      <p:ext uri="{BB962C8B-B14F-4D97-AF65-F5344CB8AC3E}">
        <p14:creationId xmlns:p14="http://schemas.microsoft.com/office/powerpoint/2010/main" val="1538063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Moni suomalainen nuori syrjäytyy (4). Syrjäytyminen tunnistetaan vasta myöhäisessä vaiheessa, vaikka syrjäytymisen riskitekijöitä analysoimalla voitaisiin syrjäytymisvaarassa olevien nuorten tilanteeseen puuttua ajoissa ja mahdollisesti estää syrjäytyminen. Syrjäytymisen riskiä lisääviä tekijöitä ovat muun muassa matala koulutus, työttömyys sekä syrjäytymisen ylisukupolvisuus. Myös jo varhaislapsuudessa on havaittavissa tekijöitä, jotka lisäävät syrjäytymisriskiä. Onkin kehitetty tekoäly, jonka avulla pystytään yhdistelemään esimerkiksi neuvola-, varhaiskasvatus- ja koulujärjestelmästä tietoja ja tunnistamaan ne lapset ja nuoret, jotka ovat syrjäytymisvaarassa. Tunnistamisen lisäksi järjestelmä ehdottaa yksilöllistä toimintasuunnitelmaa, jonka avulla nuoren syrjäytyminen voitaisiin estää.</a:t>
            </a:r>
          </a:p>
          <a:p>
            <a:endParaRPr lang="fi-FI" dirty="0"/>
          </a:p>
          <a:p>
            <a:r>
              <a:rPr lang="fi-FI" dirty="0"/>
              <a:t>Kuva: </a:t>
            </a:r>
            <a:r>
              <a:rPr lang="fi-FI" dirty="0" err="1"/>
              <a:t>https</a:t>
            </a:r>
            <a:r>
              <a:rPr lang="fi-FI" dirty="0"/>
              <a:t>://</a:t>
            </a:r>
            <a:r>
              <a:rPr lang="fi-FI" dirty="0" err="1"/>
              <a:t>pixabay.com</a:t>
            </a:r>
            <a:r>
              <a:rPr lang="fi-FI" dirty="0"/>
              <a:t>/</a:t>
            </a:r>
            <a:r>
              <a:rPr lang="fi-FI" dirty="0" err="1"/>
              <a:t>fi</a:t>
            </a:r>
            <a:r>
              <a:rPr lang="fi-FI" dirty="0"/>
              <a:t>/</a:t>
            </a:r>
            <a:r>
              <a:rPr lang="fi-FI" dirty="0" err="1"/>
              <a:t>vectors</a:t>
            </a:r>
            <a:r>
              <a:rPr lang="fi-FI" dirty="0"/>
              <a:t>/pari-rakkaus-siluetti-romantiikka-3988803/</a:t>
            </a:r>
          </a:p>
        </p:txBody>
      </p:sp>
      <p:sp>
        <p:nvSpPr>
          <p:cNvPr id="4" name="Dian numeron paikkamerkki 3"/>
          <p:cNvSpPr>
            <a:spLocks noGrp="1"/>
          </p:cNvSpPr>
          <p:nvPr>
            <p:ph type="sldNum" sz="quarter" idx="5"/>
          </p:nvPr>
        </p:nvSpPr>
        <p:spPr/>
        <p:txBody>
          <a:bodyPr/>
          <a:lstStyle/>
          <a:p>
            <a:fld id="{B296C71B-3D18-084D-85E2-9BCD3401A002}" type="slidenum">
              <a:rPr lang="fi-FI" smtClean="0"/>
              <a:t>5</a:t>
            </a:fld>
            <a:endParaRPr lang="fi-FI"/>
          </a:p>
        </p:txBody>
      </p:sp>
    </p:spTree>
    <p:extLst>
      <p:ext uri="{BB962C8B-B14F-4D97-AF65-F5344CB8AC3E}">
        <p14:creationId xmlns:p14="http://schemas.microsoft.com/office/powerpoint/2010/main" val="175021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Morpheo</a:t>
            </a:r>
            <a:r>
              <a:rPr lang="fi-FI" dirty="0"/>
              <a:t> on tekoälyalusta, jonka on kehittänyt neuroteknologiaan erikoistunut </a:t>
            </a:r>
            <a:r>
              <a:rPr lang="fi-FI" dirty="0" err="1"/>
              <a:t>startup</a:t>
            </a:r>
            <a:r>
              <a:rPr lang="fi-FI" dirty="0"/>
              <a:t>-yritys </a:t>
            </a:r>
            <a:r>
              <a:rPr lang="fi-FI" dirty="0" err="1"/>
              <a:t>Rhytm</a:t>
            </a:r>
            <a:r>
              <a:rPr lang="fi-FI" dirty="0"/>
              <a:t> (2). </a:t>
            </a:r>
            <a:r>
              <a:rPr lang="fi-FI" dirty="0" err="1"/>
              <a:t>Morpheo’ta</a:t>
            </a:r>
            <a:r>
              <a:rPr lang="fi-FI" dirty="0"/>
              <a:t> käytetään unihäiriöiden diagnosointiin. Koneoppimisen mallien avulla </a:t>
            </a:r>
            <a:r>
              <a:rPr lang="fi-FI" dirty="0" err="1"/>
              <a:t>Morpheo</a:t>
            </a:r>
            <a:r>
              <a:rPr lang="fi-FI" dirty="0"/>
              <a:t> pyrkii automaattiseen ja ennustavaan unihäiriöiden diagnosointiin.</a:t>
            </a:r>
          </a:p>
          <a:p>
            <a:r>
              <a:rPr lang="fi-FI" dirty="0"/>
              <a:t>Se visualisoi ja yhdistää eri tietolähteistä tulevaa uneen liittyvää tietoa. Tietoa unesta saadaan esimerkiksi erilaisten päälle puettavien laitteiden avulla sekä perinteisestä lääketieteellisestä </a:t>
            </a:r>
            <a:r>
              <a:rPr lang="fi-FI" dirty="0" err="1"/>
              <a:t>polysomnografiasta</a:t>
            </a:r>
            <a:r>
              <a:rPr lang="fi-FI" dirty="0"/>
              <a:t>, eli unitutkimuksesta. </a:t>
            </a:r>
            <a:r>
              <a:rPr lang="fi-FI" dirty="0" err="1"/>
              <a:t>Morpheo</a:t>
            </a:r>
            <a:r>
              <a:rPr lang="fi-FI" dirty="0"/>
              <a:t> etsii saamastaan tiedosta unihäiriöihin viittaavia kaavoja ja visualisoi tietoa käyttäjälle. </a:t>
            </a:r>
            <a:r>
              <a:rPr lang="fi-FI" dirty="0" err="1"/>
              <a:t>Morpheota</a:t>
            </a:r>
            <a:r>
              <a:rPr lang="fi-FI" dirty="0"/>
              <a:t> voidaan käyttää lääkäreiden apuna unihäiriöiden diagnosoinnissa. </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http://</a:t>
            </a:r>
            <a:r>
              <a:rPr lang="fi-FI" dirty="0" err="1"/>
              <a:t>morpheo.co</a:t>
            </a:r>
            <a:endParaRPr lang="fi-FI" dirty="0"/>
          </a:p>
          <a:p>
            <a:endParaRPr lang="fi-FI" dirty="0"/>
          </a:p>
        </p:txBody>
      </p:sp>
      <p:sp>
        <p:nvSpPr>
          <p:cNvPr id="4" name="Dian numeron paikkamerkki 3"/>
          <p:cNvSpPr>
            <a:spLocks noGrp="1"/>
          </p:cNvSpPr>
          <p:nvPr>
            <p:ph type="sldNum" sz="quarter" idx="5"/>
          </p:nvPr>
        </p:nvSpPr>
        <p:spPr/>
        <p:txBody>
          <a:bodyPr/>
          <a:lstStyle/>
          <a:p>
            <a:fld id="{E8E89ED9-934C-5441-A886-F22FEC67D995}" type="slidenum">
              <a:rPr lang="fi-FI" smtClean="0"/>
              <a:t>6</a:t>
            </a:fld>
            <a:endParaRPr lang="fi-FI"/>
          </a:p>
        </p:txBody>
      </p:sp>
    </p:spTree>
    <p:extLst>
      <p:ext uri="{BB962C8B-B14F-4D97-AF65-F5344CB8AC3E}">
        <p14:creationId xmlns:p14="http://schemas.microsoft.com/office/powerpoint/2010/main" val="59955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CardioSmart365 on järjestelmä, joka on kehitetty sydänsairauksia sairastavien potilaiden monitorointiin (2). Järjestelmä koostuu useasta osasta: älypuhelimen applikaatioista, WWW-sovelluksista, päätöksentukijärjestelmistä sekä Web-palveluista. Järjestelmän avulla voidaan esimerkiksi tallentaa ja hallita kotona mitattavaa potilaan elintoimintoihin liittyvää dataa (mm. verenpaine, paino, pituus, verensokeri) sekä hallita potilaan digitaalista potilasjärjestelmää. Lisäksi CardioSmart365:ssa on muun muassa päätöksentukijärjestelmä, jossa hyödynnetään sumeaa logiikkaa. Sumea logiikka on tekoälyn sovellusalue ja sitä hyödynnetään CardioSmart365:ssa mittausalueen ulkopuolelle jäävien arvojen tarkasteluun lääkärin avulla. Jos järjestelmä epäilee, että jotakin on vialla, se hälyttää automaattisesti lääkärin. </a:t>
            </a:r>
          </a:p>
          <a:p>
            <a:endParaRPr lang="fi-FI" dirty="0"/>
          </a:p>
          <a:p>
            <a:r>
              <a:rPr lang="fi-FI" dirty="0"/>
              <a:t>Kuva: </a:t>
            </a:r>
            <a:r>
              <a:rPr lang="fi-FI" dirty="0" err="1"/>
              <a:t>https</a:t>
            </a:r>
            <a:r>
              <a:rPr lang="fi-FI" dirty="0"/>
              <a:t>://</a:t>
            </a:r>
            <a:r>
              <a:rPr lang="fi-FI" dirty="0" err="1"/>
              <a:t>pixabay.com</a:t>
            </a:r>
            <a:r>
              <a:rPr lang="fi-FI" dirty="0"/>
              <a:t>/</a:t>
            </a:r>
            <a:r>
              <a:rPr lang="fi-FI" dirty="0" err="1"/>
              <a:t>fi</a:t>
            </a:r>
            <a:r>
              <a:rPr lang="fi-FI" dirty="0"/>
              <a:t>/</a:t>
            </a:r>
            <a:r>
              <a:rPr lang="fi-FI" dirty="0" err="1"/>
              <a:t>vectors</a:t>
            </a:r>
            <a:r>
              <a:rPr lang="fi-FI" dirty="0"/>
              <a:t>/ihmiskehon-verenkiertoelimistö-311864/</a:t>
            </a:r>
          </a:p>
        </p:txBody>
      </p:sp>
      <p:sp>
        <p:nvSpPr>
          <p:cNvPr id="4" name="Dian numeron paikkamerkki 3"/>
          <p:cNvSpPr>
            <a:spLocks noGrp="1"/>
          </p:cNvSpPr>
          <p:nvPr>
            <p:ph type="sldNum" sz="quarter" idx="5"/>
          </p:nvPr>
        </p:nvSpPr>
        <p:spPr/>
        <p:txBody>
          <a:bodyPr/>
          <a:lstStyle/>
          <a:p>
            <a:fld id="{B296C71B-3D18-084D-85E2-9BCD3401A002}" type="slidenum">
              <a:rPr lang="fi-FI" smtClean="0"/>
              <a:t>7</a:t>
            </a:fld>
            <a:endParaRPr lang="fi-FI"/>
          </a:p>
        </p:txBody>
      </p:sp>
    </p:spTree>
    <p:extLst>
      <p:ext uri="{BB962C8B-B14F-4D97-AF65-F5344CB8AC3E}">
        <p14:creationId xmlns:p14="http://schemas.microsoft.com/office/powerpoint/2010/main" val="1739019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Tekoälyä voidaan hyödyntää syövän hoidossa (2). Tekoälyn avulla voidaan löytää erilaisiin syöpätyyppeihin sopivia yhdistelmälääkityksiä, jotka toimisivat mahdollisimman tehokkaasti. Potilaalle sopivan yhdistelmälääkityksen löytäminen saattaa olla hankalaa: esimerkiksi 100:sta eri lääkkeestä saa jo 5000 erilaista kahden lääkkeen yhdistelmää. Jos tehdään kolmen tai neljän lääkkeen yhdistelmiä, kombinaatioita tulee vielä enemmän. Koska eri lääkeyhdistelmiä on niin paljon, kaikkia niitä ei ole mahdollista testata kokeellisesti. Tekoälyä siis tarvitaan siihen, että pystytään yhdistämään vaikutuksiltaan sopivia lääkkeitä mahdollisimman tehokkaaksi lääkehoidoksi. Kun tekoäly on saanut </a:t>
            </a:r>
            <a:r>
              <a:rPr lang="fi-FI" dirty="0" err="1"/>
              <a:t>pohjatietoia</a:t>
            </a:r>
            <a:r>
              <a:rPr lang="fi-FI" dirty="0"/>
              <a:t> eri lääkkeiden ja lääkeyhdistelmien toiminnasta, se pystyy oppimaan myös itse muodostamaan uusia toimivia lääkeyhdistelmiä. Sopivan yhdistelmälääkityksen löytyminen voi myös tehota lääkeresistenssiin, eli tilanteeseen, jossa jokin lääke ei enää tehoa, vaikka se on aiemmin tehonnut. </a:t>
            </a:r>
          </a:p>
          <a:p>
            <a:endParaRPr lang="fi-FI" dirty="0"/>
          </a:p>
          <a:p>
            <a:r>
              <a:rPr lang="fi-FI" dirty="0"/>
              <a:t>Kuva: </a:t>
            </a:r>
            <a:r>
              <a:rPr lang="fi-FI" dirty="0" err="1"/>
              <a:t>https</a:t>
            </a:r>
            <a:r>
              <a:rPr lang="fi-FI" dirty="0"/>
              <a:t>://</a:t>
            </a:r>
            <a:r>
              <a:rPr lang="fi-FI" dirty="0" err="1"/>
              <a:t>pixabay.com</a:t>
            </a:r>
            <a:r>
              <a:rPr lang="fi-FI" dirty="0"/>
              <a:t>/</a:t>
            </a:r>
            <a:r>
              <a:rPr lang="fi-FI" dirty="0" err="1"/>
              <a:t>fi</a:t>
            </a:r>
            <a:r>
              <a:rPr lang="fi-FI" dirty="0"/>
              <a:t>/</a:t>
            </a:r>
            <a:r>
              <a:rPr lang="fi-FI" dirty="0" err="1"/>
              <a:t>vectors</a:t>
            </a:r>
            <a:r>
              <a:rPr lang="fi-FI" dirty="0"/>
              <a:t>/kapseli-huumeiden-gelatiini-158568/</a:t>
            </a:r>
          </a:p>
        </p:txBody>
      </p:sp>
      <p:sp>
        <p:nvSpPr>
          <p:cNvPr id="4" name="Dian numeron paikkamerkki 3"/>
          <p:cNvSpPr>
            <a:spLocks noGrp="1"/>
          </p:cNvSpPr>
          <p:nvPr>
            <p:ph type="sldNum" sz="quarter" idx="5"/>
          </p:nvPr>
        </p:nvSpPr>
        <p:spPr/>
        <p:txBody>
          <a:bodyPr/>
          <a:lstStyle/>
          <a:p>
            <a:fld id="{B296C71B-3D18-084D-85E2-9BCD3401A002}" type="slidenum">
              <a:rPr lang="fi-FI" smtClean="0"/>
              <a:t>8</a:t>
            </a:fld>
            <a:endParaRPr lang="fi-FI"/>
          </a:p>
        </p:txBody>
      </p:sp>
    </p:spTree>
    <p:extLst>
      <p:ext uri="{BB962C8B-B14F-4D97-AF65-F5344CB8AC3E}">
        <p14:creationId xmlns:p14="http://schemas.microsoft.com/office/powerpoint/2010/main" val="399991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Elämäntavoilla on suuri merkitys ihmisten terveydentilaan: esimerkiksi sydän- ja verisuonitautien esiintyvyyttä voitaisiin vähentää 80% elämäntapamuutoksien avulla (4). Onkin kehitetty sovellus, jonka avulla pyritään muuttamaan ihmisten elämäntapoja. Sovellus pyrkii motivoimaan käyttäjiä saavuttamaan terveelliseen elämään liittyviä tavoitteita: se antaa yksilöidysti ohjeita ja palautetta edistymisestä. Sovelluksen kanssa pystyy myös keskustelemaan luonnollisella kielellä ja sillä on analytiikkamalli, joka antaa henkilökohtaisia ravinto-ohjeita tietojen perusteella, jota se on saanut. Sovellus hyödyntää esimerkiksi aktiivisuusmittaria, sykedataa ja kansainvälistä tutkimustietoa yksilöityjen suositusten ja ohjeiden tekemisessä. </a:t>
            </a:r>
          </a:p>
          <a:p>
            <a:endParaRPr lang="fi-FI" dirty="0"/>
          </a:p>
          <a:p>
            <a:r>
              <a:rPr lang="fi-FI" dirty="0" err="1"/>
              <a:t>https</a:t>
            </a:r>
            <a:r>
              <a:rPr lang="fi-FI" dirty="0"/>
              <a:t>://</a:t>
            </a:r>
            <a:r>
              <a:rPr lang="fi-FI" dirty="0" err="1"/>
              <a:t>pixabay.com</a:t>
            </a:r>
            <a:r>
              <a:rPr lang="fi-FI" dirty="0"/>
              <a:t>/</a:t>
            </a:r>
            <a:r>
              <a:rPr lang="fi-FI" dirty="0" err="1"/>
              <a:t>fi</a:t>
            </a:r>
            <a:r>
              <a:rPr lang="fi-FI" dirty="0"/>
              <a:t>/</a:t>
            </a:r>
            <a:r>
              <a:rPr lang="fi-FI" dirty="0" err="1"/>
              <a:t>photos</a:t>
            </a:r>
            <a:r>
              <a:rPr lang="fi-FI" dirty="0"/>
              <a:t>/valkoinen-mies-3d-malli-yksittäinen-1834130/</a:t>
            </a:r>
          </a:p>
          <a:p>
            <a:endParaRPr lang="fi-FI" dirty="0"/>
          </a:p>
        </p:txBody>
      </p:sp>
      <p:sp>
        <p:nvSpPr>
          <p:cNvPr id="4" name="Dian numeron paikkamerkki 3"/>
          <p:cNvSpPr>
            <a:spLocks noGrp="1"/>
          </p:cNvSpPr>
          <p:nvPr>
            <p:ph type="sldNum" sz="quarter" idx="5"/>
          </p:nvPr>
        </p:nvSpPr>
        <p:spPr/>
        <p:txBody>
          <a:bodyPr/>
          <a:lstStyle/>
          <a:p>
            <a:fld id="{B296C71B-3D18-084D-85E2-9BCD3401A002}" type="slidenum">
              <a:rPr lang="fi-FI" smtClean="0"/>
              <a:t>9</a:t>
            </a:fld>
            <a:endParaRPr lang="fi-FI"/>
          </a:p>
        </p:txBody>
      </p:sp>
    </p:spTree>
    <p:extLst>
      <p:ext uri="{BB962C8B-B14F-4D97-AF65-F5344CB8AC3E}">
        <p14:creationId xmlns:p14="http://schemas.microsoft.com/office/powerpoint/2010/main" val="1241994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Tekoälyä voidaan hyödyntää astman diagnosoinnissa lapsilla (2). Joka kymmenennellä lapsella on astma, mutta sen diagnosointi on lapsilla vaikeaa. Astmaa diagnosoidessa täytyy erottaa esimerkiksi joidenkin virustautien oireet mahdollisen astman oireista. Lisäksi astman oireet vaihtelevat lapsien välillä paljon ja myös samalla lapsella oireet voivat vaihdella jaksoittain. Tekoälyä voidaan hyödyntää lasten astman diagnosoinnissa tiedonlouhinnan ja neuroverkkojen avulla. Tiedonlouhinta on menetelmä, joka käyttää tietotekniikan, tilastotieteen ja koneoppimisen menetelmiä suurten tietomassojen analysointiin ja oleellisen tiedon löytämiseen (3). Tiedonlouhinnan avulla voidaan tutkia lasten ja heidän perheensä terveystieto-historiaa laajemmin kuin ihminen pystyisi (2). Tiedonlouhinnan avulla on huomattu erilaisia tekijöitä, joilla voidaan ennustaa astman puhkeamista lapsella. Tällaisia ovat muun muassa perheen taloudellinen tilanne, passiivinen tupakointi, raskauden kesto ja ihottuman esiintyminen. Astmaan vaikuttavien tekijöiden avulla taas luotiin neuroverkko, jota voidaan käyttää lääkäreiden apuna astman </a:t>
            </a:r>
            <a:r>
              <a:rPr lang="fi-FI" dirty="0" err="1"/>
              <a:t>esi</a:t>
            </a:r>
            <a:r>
              <a:rPr lang="fi-FI" dirty="0"/>
              <a:t>-diagnosoinnissa. </a:t>
            </a:r>
          </a:p>
          <a:p>
            <a:endParaRPr lang="fi-FI" dirty="0"/>
          </a:p>
          <a:p>
            <a:r>
              <a:rPr lang="fi-FI" dirty="0"/>
              <a:t>Kuva: </a:t>
            </a:r>
            <a:r>
              <a:rPr lang="fi-FI" dirty="0" err="1"/>
              <a:t>https</a:t>
            </a:r>
            <a:r>
              <a:rPr lang="fi-FI" dirty="0"/>
              <a:t>://</a:t>
            </a:r>
            <a:r>
              <a:rPr lang="fi-FI" dirty="0" err="1"/>
              <a:t>pixabay.com</a:t>
            </a:r>
            <a:r>
              <a:rPr lang="fi-FI" dirty="0"/>
              <a:t>/</a:t>
            </a:r>
            <a:r>
              <a:rPr lang="fi-FI" dirty="0" err="1"/>
              <a:t>fi</a:t>
            </a:r>
            <a:r>
              <a:rPr lang="fi-FI" dirty="0"/>
              <a:t>/</a:t>
            </a:r>
            <a:r>
              <a:rPr lang="fi-FI" dirty="0" err="1"/>
              <a:t>illustrations</a:t>
            </a:r>
            <a:r>
              <a:rPr lang="fi-FI" dirty="0"/>
              <a:t>/yskä-inhalaattori-potilas-käyttö-3794633/</a:t>
            </a:r>
          </a:p>
        </p:txBody>
      </p:sp>
      <p:sp>
        <p:nvSpPr>
          <p:cNvPr id="4" name="Dian numeron paikkamerkki 3"/>
          <p:cNvSpPr>
            <a:spLocks noGrp="1"/>
          </p:cNvSpPr>
          <p:nvPr>
            <p:ph type="sldNum" sz="quarter" idx="5"/>
          </p:nvPr>
        </p:nvSpPr>
        <p:spPr/>
        <p:txBody>
          <a:bodyPr/>
          <a:lstStyle/>
          <a:p>
            <a:fld id="{B296C71B-3D18-084D-85E2-9BCD3401A002}" type="slidenum">
              <a:rPr lang="fi-FI" smtClean="0"/>
              <a:t>10</a:t>
            </a:fld>
            <a:endParaRPr lang="fi-FI"/>
          </a:p>
        </p:txBody>
      </p:sp>
    </p:spTree>
    <p:extLst>
      <p:ext uri="{BB962C8B-B14F-4D97-AF65-F5344CB8AC3E}">
        <p14:creationId xmlns:p14="http://schemas.microsoft.com/office/powerpoint/2010/main" val="1455485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296C71B-3D18-084D-85E2-9BCD3401A002}" type="slidenum">
              <a:rPr lang="fi-FI" smtClean="0"/>
              <a:t>11</a:t>
            </a:fld>
            <a:endParaRPr lang="fi-FI"/>
          </a:p>
        </p:txBody>
      </p:sp>
    </p:spTree>
    <p:extLst>
      <p:ext uri="{BB962C8B-B14F-4D97-AF65-F5344CB8AC3E}">
        <p14:creationId xmlns:p14="http://schemas.microsoft.com/office/powerpoint/2010/main" val="3330492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hyperlink" Target="https://creativecommons.org/licenses/by-sa/4.0/deed.fi" TargetMode="External"/><Relationship Id="rId5" Type="http://schemas.openxmlformats.org/officeDocument/2006/relationships/image" Target="../media/image10.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62D92052-5CD1-4F46-B0FA-38378F14BA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59339"/>
            <a:ext cx="12192000" cy="8128000"/>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Picture 7">
            <a:extLst>
              <a:ext uri="{FF2B5EF4-FFF2-40B4-BE49-F238E27FC236}">
                <a16:creationId xmlns:a16="http://schemas.microsoft.com/office/drawing/2014/main" id="{27460E9D-96AE-4354-B9A6-671C3691DA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0" name="Picture 8">
            <a:extLst>
              <a:ext uri="{FF2B5EF4-FFF2-40B4-BE49-F238E27FC236}">
                <a16:creationId xmlns:a16="http://schemas.microsoft.com/office/drawing/2014/main" id="{CFCDEFFC-B747-41BE-9236-DF2B1797F7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2" name="TextBox 8">
            <a:extLst>
              <a:ext uri="{FF2B5EF4-FFF2-40B4-BE49-F238E27FC236}">
                <a16:creationId xmlns:a16="http://schemas.microsoft.com/office/drawing/2014/main" id="{F86DCCB0-7908-43F7-BD84-4D014AAAA422}"/>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3471965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4E755ACA-2F78-4086-9808-0EB99AA8839E}"/>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Päivämäärän paikkamerkki 1">
            <a:extLst>
              <a:ext uri="{FF2B5EF4-FFF2-40B4-BE49-F238E27FC236}">
                <a16:creationId xmlns:a16="http://schemas.microsoft.com/office/drawing/2014/main" id="{9647378C-5158-4E16-A773-F80A1A7B1683}"/>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3" name="Alatunnisteen paikkamerkki 2">
            <a:extLst>
              <a:ext uri="{FF2B5EF4-FFF2-40B4-BE49-F238E27FC236}">
                <a16:creationId xmlns:a16="http://schemas.microsoft.com/office/drawing/2014/main" id="{2B63ADB4-A04B-4E55-AC73-33F27509D10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B6DFF951-2459-459B-A596-FE1F34403C4B}"/>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0" name="Picture 7">
            <a:extLst>
              <a:ext uri="{FF2B5EF4-FFF2-40B4-BE49-F238E27FC236}">
                <a16:creationId xmlns:a16="http://schemas.microsoft.com/office/drawing/2014/main" id="{80CBA284-BEAD-4B3B-9936-490324F5D9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3" name="Picture 8">
            <a:extLst>
              <a:ext uri="{FF2B5EF4-FFF2-40B4-BE49-F238E27FC236}">
                <a16:creationId xmlns:a16="http://schemas.microsoft.com/office/drawing/2014/main" id="{7CFA370A-F2B3-4C0E-8746-8A24040595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4" name="Kuva 13" descr="Kuva, joka sisältää kohteen teksti, clipart-kuva&#10;&#10;Kuvaus luotu automaattisesti">
            <a:extLst>
              <a:ext uri="{FF2B5EF4-FFF2-40B4-BE49-F238E27FC236}">
                <a16:creationId xmlns:a16="http://schemas.microsoft.com/office/drawing/2014/main" id="{6B4E01EB-0ACF-4BB4-AA47-890CAB50CB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5" name="TextBox 8">
            <a:extLst>
              <a:ext uri="{FF2B5EF4-FFF2-40B4-BE49-F238E27FC236}">
                <a16:creationId xmlns:a16="http://schemas.microsoft.com/office/drawing/2014/main" id="{7233A7C0-0BA1-4D61-BA0B-26D3AD6B96A2}"/>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1422255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038ECC46-6E27-4B1C-ACF5-3754AD5F356C}"/>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A1BF9E61-E154-41D0-A983-77D5F09B886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EE35F450-AE1F-4FC9-AF26-3CC866997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620FD88-1313-49C4-B98D-D5DAC713C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AC67D56-A08D-4817-86CA-D377D98E3FC4}"/>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6" name="Alatunnisteen paikkamerkki 5">
            <a:extLst>
              <a:ext uri="{FF2B5EF4-FFF2-40B4-BE49-F238E27FC236}">
                <a16:creationId xmlns:a16="http://schemas.microsoft.com/office/drawing/2014/main" id="{50DA7FC5-0AAE-4823-AFC6-DCA7495977B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DBD636C-496A-464F-B525-29821D57E112}"/>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1F8AD7AB-EE06-4389-86E5-85D6BE87E2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073CE822-CD81-421B-BAB7-89B76EC3D2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6EB24FD4-ECC3-4E7F-A0B1-82867BED6A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B33424F0-7140-405A-B73C-B548422EB174}"/>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686425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54ED2353-72F9-4F46-8CA0-5FEF3181168B}"/>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3875A89D-743A-46C4-8A10-D765B9E1C5D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CC2C2EB-A0B0-4330-A057-840B842218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746297B-A980-4164-8EA4-A55D5C017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FB1BF6A-7F59-4D18-8AAB-E9BD5C9EEFEC}"/>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6" name="Alatunnisteen paikkamerkki 5">
            <a:extLst>
              <a:ext uri="{FF2B5EF4-FFF2-40B4-BE49-F238E27FC236}">
                <a16:creationId xmlns:a16="http://schemas.microsoft.com/office/drawing/2014/main" id="{0905FD2A-FBB0-4F7D-A9F8-6D11DFCD8EA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598DC56-7694-49F1-99AD-27A7468F2E98}"/>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0A8BA298-58DD-436D-A8CA-634BE3B417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84F41F5A-6EA4-4961-8A1C-074F81588C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4F909B0C-3F16-45D5-8C7A-173766C7EF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52B28BDD-6110-4461-92AE-97C9B2035CAB}"/>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251925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p:spTree>
      <p:nvGrpSpPr>
        <p:cNvPr id="1" name=""/>
        <p:cNvGrpSpPr/>
        <p:nvPr/>
      </p:nvGrpSpPr>
      <p:grpSpPr>
        <a:xfrm>
          <a:off x="0" y="0"/>
          <a:ext cx="0" cy="0"/>
          <a:chOff x="0" y="0"/>
          <a:chExt cx="0" cy="0"/>
        </a:xfrm>
      </p:grpSpPr>
      <p:pic>
        <p:nvPicPr>
          <p:cNvPr id="3" name="Kuva 2" descr="Kuva, joka sisältää kohteen teksti, henkilö, kannettava, sisä&#10;&#10;Kuvaus luotu automaattisesti">
            <a:extLst>
              <a:ext uri="{FF2B5EF4-FFF2-40B4-BE49-F238E27FC236}">
                <a16:creationId xmlns:a16="http://schemas.microsoft.com/office/drawing/2014/main" id="{FB5AFF70-A199-423B-97F3-AA2201E753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00"/>
            <a:ext cx="12334875" cy="8223250"/>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7">
            <a:extLst>
              <a:ext uri="{FF2B5EF4-FFF2-40B4-BE49-F238E27FC236}">
                <a16:creationId xmlns:a16="http://schemas.microsoft.com/office/drawing/2014/main" id="{50BCB223-9F9D-4BAA-8163-8EC6114523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2" name="Picture 8">
            <a:extLst>
              <a:ext uri="{FF2B5EF4-FFF2-40B4-BE49-F238E27FC236}">
                <a16:creationId xmlns:a16="http://schemas.microsoft.com/office/drawing/2014/main" id="{42BAA450-5C4A-4BDC-B633-1E5A9F1721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4" name="TextBox 8">
            <a:extLst>
              <a:ext uri="{FF2B5EF4-FFF2-40B4-BE49-F238E27FC236}">
                <a16:creationId xmlns:a16="http://schemas.microsoft.com/office/drawing/2014/main" id="{2EC568C0-E3B5-4663-B08C-9125BFD8F674}"/>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331750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Otsikkodia">
    <p:spTree>
      <p:nvGrpSpPr>
        <p:cNvPr id="1" name=""/>
        <p:cNvGrpSpPr/>
        <p:nvPr/>
      </p:nvGrpSpPr>
      <p:grpSpPr>
        <a:xfrm>
          <a:off x="0" y="0"/>
          <a:ext cx="0" cy="0"/>
          <a:chOff x="0" y="0"/>
          <a:chExt cx="0" cy="0"/>
        </a:xfrm>
      </p:grpSpPr>
      <p:pic>
        <p:nvPicPr>
          <p:cNvPr id="3" name="Kuva 2" descr="Kuva, joka sisältää kohteen kannettava, henkilö, tietokone, käyttäminen&#10;&#10;Kuvaus luotu automaattisesti">
            <a:extLst>
              <a:ext uri="{FF2B5EF4-FFF2-40B4-BE49-F238E27FC236}">
                <a16:creationId xmlns:a16="http://schemas.microsoft.com/office/drawing/2014/main" id="{DB905609-50CA-442A-A888-C548FA2CED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 y="-711200"/>
            <a:ext cx="12306300" cy="8204200"/>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7">
            <a:extLst>
              <a:ext uri="{FF2B5EF4-FFF2-40B4-BE49-F238E27FC236}">
                <a16:creationId xmlns:a16="http://schemas.microsoft.com/office/drawing/2014/main" id="{13D3AB43-3E74-4C99-9738-4A6BE83854F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2" name="Picture 8">
            <a:extLst>
              <a:ext uri="{FF2B5EF4-FFF2-40B4-BE49-F238E27FC236}">
                <a16:creationId xmlns:a16="http://schemas.microsoft.com/office/drawing/2014/main" id="{DDE33A31-3800-4A38-8ECB-59DE8BB6FC8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4" name="TextBox 8">
            <a:extLst>
              <a:ext uri="{FF2B5EF4-FFF2-40B4-BE49-F238E27FC236}">
                <a16:creationId xmlns:a16="http://schemas.microsoft.com/office/drawing/2014/main" id="{AA8234FD-B202-4AC8-A3CD-5EAAA21F7AE7}"/>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221914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tsikkodia">
    <p:spTree>
      <p:nvGrpSpPr>
        <p:cNvPr id="1" name=""/>
        <p:cNvGrpSpPr/>
        <p:nvPr/>
      </p:nvGrpSpPr>
      <p:grpSpPr>
        <a:xfrm>
          <a:off x="0" y="0"/>
          <a:ext cx="0" cy="0"/>
          <a:chOff x="0" y="0"/>
          <a:chExt cx="0" cy="0"/>
        </a:xfrm>
      </p:grpSpPr>
      <p:pic>
        <p:nvPicPr>
          <p:cNvPr id="7" name="Kuva 6" descr="Kuva, joka sisältää kohteen teksti, kannettava, pöytä, sisä&#10;&#10;Kuvaus luotu automaattisesti">
            <a:extLst>
              <a:ext uri="{FF2B5EF4-FFF2-40B4-BE49-F238E27FC236}">
                <a16:creationId xmlns:a16="http://schemas.microsoft.com/office/drawing/2014/main" id="{83D253D6-23B5-4001-85A5-49F51BD51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001"/>
            <a:ext cx="12306300" cy="9229725"/>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7">
            <a:extLst>
              <a:ext uri="{FF2B5EF4-FFF2-40B4-BE49-F238E27FC236}">
                <a16:creationId xmlns:a16="http://schemas.microsoft.com/office/drawing/2014/main" id="{DE3307EB-485C-4B79-8DDA-231E7D6235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2" name="Picture 8">
            <a:extLst>
              <a:ext uri="{FF2B5EF4-FFF2-40B4-BE49-F238E27FC236}">
                <a16:creationId xmlns:a16="http://schemas.microsoft.com/office/drawing/2014/main" id="{D1CA1578-FBC6-4386-8E2B-6A0F41B29F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4" name="TextBox 8">
            <a:extLst>
              <a:ext uri="{FF2B5EF4-FFF2-40B4-BE49-F238E27FC236}">
                <a16:creationId xmlns:a16="http://schemas.microsoft.com/office/drawing/2014/main" id="{E5BB3DF8-E8AE-4E99-B575-2C8F0217F9C6}"/>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334053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0836F189-35EA-4881-BFB5-245466755EC4}"/>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DAA52EFF-D943-4547-BC4C-5799DFAD6464}"/>
              </a:ext>
            </a:extLst>
          </p:cNvPr>
          <p:cNvSpPr>
            <a:spLocks noGrp="1"/>
          </p:cNvSpPr>
          <p:nvPr>
            <p:ph type="title"/>
          </p:nvPr>
        </p:nvSpPr>
        <p:spPr>
          <a:xfrm>
            <a:off x="831850" y="1709738"/>
            <a:ext cx="10515600" cy="2852737"/>
          </a:xfrm>
        </p:spPr>
        <p:txBody>
          <a:bodyPr anchor="b">
            <a:normAutofit/>
          </a:bodyPr>
          <a:lstStyle>
            <a:lvl1pPr>
              <a:defRPr sz="44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4CCD573-C93F-49DB-AA33-688F791690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Muokkaa tekstin perustyylejä napsauttamalla</a:t>
            </a:r>
          </a:p>
        </p:txBody>
      </p:sp>
      <p:sp>
        <p:nvSpPr>
          <p:cNvPr id="4" name="Päivämäärän paikkamerkki 3">
            <a:extLst>
              <a:ext uri="{FF2B5EF4-FFF2-40B4-BE49-F238E27FC236}">
                <a16:creationId xmlns:a16="http://schemas.microsoft.com/office/drawing/2014/main" id="{8317F7F4-B32F-4DF2-A505-663E139D553E}"/>
              </a:ext>
            </a:extLst>
          </p:cNvPr>
          <p:cNvSpPr>
            <a:spLocks noGrp="1"/>
          </p:cNvSpPr>
          <p:nvPr>
            <p:ph type="dt" sz="half" idx="10"/>
          </p:nvPr>
        </p:nvSpPr>
        <p:spPr/>
        <p:txBody>
          <a:bodyPr/>
          <a:lstStyle/>
          <a:p>
            <a:fld id="{9DABD3FB-967E-4962-95E1-2F39F9C7BC28}" type="datetimeFigureOut">
              <a:rPr lang="fi-FI" smtClean="0"/>
              <a:t>11.12.2023</a:t>
            </a:fld>
            <a:endParaRPr lang="fi-FI" dirty="0"/>
          </a:p>
        </p:txBody>
      </p:sp>
      <p:sp>
        <p:nvSpPr>
          <p:cNvPr id="5" name="Alatunnisteen paikkamerkki 4">
            <a:extLst>
              <a:ext uri="{FF2B5EF4-FFF2-40B4-BE49-F238E27FC236}">
                <a16:creationId xmlns:a16="http://schemas.microsoft.com/office/drawing/2014/main" id="{FFAF5029-5478-4325-A642-800905596F1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0672218-8FB6-4305-8793-DD4154C9C944}"/>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1E3F1D21-39E5-43BD-ACC6-9C4951B4C1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0371EA05-0224-4A4E-998E-F885DB544D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C627B2F1-0B6F-431D-8863-4FD3FC5C35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EAB5E986-8F44-457E-8DAC-3EDB5E8C8963}"/>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40524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1B5C213F-8495-47F1-8D55-609434C669FA}"/>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93A23FE7-3F32-4516-BF68-59A7E52B0A14}"/>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8D6D2C3-83A9-451F-AF8F-9AB9A5B68B59}"/>
              </a:ext>
            </a:extLst>
          </p:cNvPr>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D1DAD9D1-C4C5-44D1-956D-14B8BB5579A4}"/>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B0EC53B2-0B15-4A87-BE91-76C8A380401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4E0E961-ACA7-41C8-9CAD-626EDA17EE37}"/>
              </a:ext>
            </a:extLst>
          </p:cNvPr>
          <p:cNvSpPr>
            <a:spLocks noGrp="1"/>
          </p:cNvSpPr>
          <p:nvPr>
            <p:ph type="sldNum" sz="quarter" idx="12"/>
          </p:nvPr>
        </p:nvSpPr>
        <p:spPr/>
        <p:txBody>
          <a:bodyPr/>
          <a:lstStyle/>
          <a:p>
            <a:fld id="{8B8477A8-ACA7-477F-BADE-1B34FF00ACDA}" type="slidenum">
              <a:rPr lang="fi-FI" smtClean="0"/>
              <a:t>‹#›</a:t>
            </a:fld>
            <a:endParaRPr lang="fi-FI"/>
          </a:p>
        </p:txBody>
      </p:sp>
      <p:sp>
        <p:nvSpPr>
          <p:cNvPr id="10" name="TextBox 8">
            <a:extLst>
              <a:ext uri="{FF2B5EF4-FFF2-40B4-BE49-F238E27FC236}">
                <a16:creationId xmlns:a16="http://schemas.microsoft.com/office/drawing/2014/main" id="{106B14EC-A99B-4F0C-BCDB-9B5ECFC7ACAF}"/>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pic>
        <p:nvPicPr>
          <p:cNvPr id="13" name="Picture 7">
            <a:extLst>
              <a:ext uri="{FF2B5EF4-FFF2-40B4-BE49-F238E27FC236}">
                <a16:creationId xmlns:a16="http://schemas.microsoft.com/office/drawing/2014/main" id="{3CF69AB0-3698-41ED-BEF9-DC6FB2725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4" name="Picture 8">
            <a:extLst>
              <a:ext uri="{FF2B5EF4-FFF2-40B4-BE49-F238E27FC236}">
                <a16:creationId xmlns:a16="http://schemas.microsoft.com/office/drawing/2014/main" id="{5506A6B8-3ED9-402A-92EE-0030612378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sp>
        <p:nvSpPr>
          <p:cNvPr id="15" name="TextBox 8">
            <a:extLst>
              <a:ext uri="{FF2B5EF4-FFF2-40B4-BE49-F238E27FC236}">
                <a16:creationId xmlns:a16="http://schemas.microsoft.com/office/drawing/2014/main" id="{2EEAA1E2-9FB8-4F62-8B79-98A046283F57}"/>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pic>
        <p:nvPicPr>
          <p:cNvPr id="16" name="Kuva 15" descr="Kuva, joka sisältää kohteen teksti, clipart-kuva&#10;&#10;Kuvaus luotu automaattisesti">
            <a:extLst>
              <a:ext uri="{FF2B5EF4-FFF2-40B4-BE49-F238E27FC236}">
                <a16:creationId xmlns:a16="http://schemas.microsoft.com/office/drawing/2014/main" id="{068CEA5E-60E2-4644-BD90-2A5CBF5D29C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Tree>
    <p:extLst>
      <p:ext uri="{BB962C8B-B14F-4D97-AF65-F5344CB8AC3E}">
        <p14:creationId xmlns:p14="http://schemas.microsoft.com/office/powerpoint/2010/main" val="68101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YHJÄ (ilman logo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A23FE7-3F32-4516-BF68-59A7E52B0A14}"/>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8D6D2C3-83A9-451F-AF8F-9AB9A5B68B59}"/>
              </a:ext>
            </a:extLst>
          </p:cNvPr>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D1DAD9D1-C4C5-44D1-956D-14B8BB5579A4}"/>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B0EC53B2-0B15-4A87-BE91-76C8A380401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4E0E961-ACA7-41C8-9CAD-626EDA17EE37}"/>
              </a:ext>
            </a:extLst>
          </p:cNvPr>
          <p:cNvSpPr>
            <a:spLocks noGrp="1"/>
          </p:cNvSpPr>
          <p:nvPr>
            <p:ph type="sldNum" sz="quarter" idx="12"/>
          </p:nvPr>
        </p:nvSpPr>
        <p:spPr/>
        <p:txBody>
          <a:bodyPr/>
          <a:lstStyle/>
          <a:p>
            <a:fld id="{8B8477A8-ACA7-477F-BADE-1B34FF00ACDA}" type="slidenum">
              <a:rPr lang="fi-FI" smtClean="0"/>
              <a:t>‹#›</a:t>
            </a:fld>
            <a:endParaRPr lang="fi-FI"/>
          </a:p>
        </p:txBody>
      </p:sp>
      <p:sp>
        <p:nvSpPr>
          <p:cNvPr id="12" name="Dian numeron paikkamerkki 5">
            <a:extLst>
              <a:ext uri="{FF2B5EF4-FFF2-40B4-BE49-F238E27FC236}">
                <a16:creationId xmlns:a16="http://schemas.microsoft.com/office/drawing/2014/main" id="{38EBBB67-B190-4C60-86BF-FA4F3BCFBCA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8477A8-ACA7-477F-BADE-1B34FF00ACDA}" type="slidenum">
              <a:rPr lang="fi-FI" smtClean="0"/>
              <a:pPr/>
              <a:t>‹#›</a:t>
            </a:fld>
            <a:endParaRPr lang="fi-FI"/>
          </a:p>
        </p:txBody>
      </p:sp>
      <p:pic>
        <p:nvPicPr>
          <p:cNvPr id="13" name="Picture 7">
            <a:extLst>
              <a:ext uri="{FF2B5EF4-FFF2-40B4-BE49-F238E27FC236}">
                <a16:creationId xmlns:a16="http://schemas.microsoft.com/office/drawing/2014/main" id="{4A125DFA-0C51-454C-B956-DA5455FEAA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4" name="Picture 8">
            <a:extLst>
              <a:ext uri="{FF2B5EF4-FFF2-40B4-BE49-F238E27FC236}">
                <a16:creationId xmlns:a16="http://schemas.microsoft.com/office/drawing/2014/main" id="{E7710237-FFF1-4A1B-8D15-01C9385342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5" name="Kuva 14" descr="Kuva, joka sisältää kohteen teksti, clipart-kuva&#10;&#10;Kuvaus luotu automaattisesti">
            <a:extLst>
              <a:ext uri="{FF2B5EF4-FFF2-40B4-BE49-F238E27FC236}">
                <a16:creationId xmlns:a16="http://schemas.microsoft.com/office/drawing/2014/main" id="{8750FF13-EA51-454B-B5EB-7E8BBACF4E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6" name="TextBox 8">
            <a:extLst>
              <a:ext uri="{FF2B5EF4-FFF2-40B4-BE49-F238E27FC236}">
                <a16:creationId xmlns:a16="http://schemas.microsoft.com/office/drawing/2014/main" id="{4E5A7C05-02A9-48B5-866C-529CA407D87F}"/>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140094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0702910-F9F7-493E-95B2-C977E979A62F}"/>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7A896C7B-63AF-40A5-BB70-A06E2D71FD8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E32D297-0040-452B-9ADC-DECE2D5BAF0D}"/>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72033A3C-7B91-4F67-B079-39C138AAE789}"/>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AD113505-7C81-4FCA-BA80-2AC5A7381F77}"/>
              </a:ext>
            </a:extLst>
          </p:cNvPr>
          <p:cNvSpPr>
            <a:spLocks noGrp="1"/>
          </p:cNvSpPr>
          <p:nvPr>
            <p:ph type="dt" sz="half" idx="10"/>
          </p:nvPr>
        </p:nvSpPr>
        <p:spPr/>
        <p:txBody>
          <a:bodyPr/>
          <a:lstStyle/>
          <a:p>
            <a:fld id="{9DABD3FB-967E-4962-95E1-2F39F9C7BC28}" type="datetimeFigureOut">
              <a:rPr lang="fi-FI" smtClean="0"/>
              <a:t>11.12.2023</a:t>
            </a:fld>
            <a:endParaRPr lang="fi-FI" dirty="0"/>
          </a:p>
        </p:txBody>
      </p:sp>
      <p:sp>
        <p:nvSpPr>
          <p:cNvPr id="6" name="Alatunnisteen paikkamerkki 5">
            <a:extLst>
              <a:ext uri="{FF2B5EF4-FFF2-40B4-BE49-F238E27FC236}">
                <a16:creationId xmlns:a16="http://schemas.microsoft.com/office/drawing/2014/main" id="{8AB8B0F1-E201-4BEB-9AD9-B45C632F708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F4923A7-CA2A-43FD-A68D-CFBACE898E72}"/>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9C524C9D-DA76-4367-9450-514502D48B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35E30704-B75D-480A-951F-41AC80D2B9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0A0518E1-5F9C-47FC-8C65-4E0216812F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AB0261A1-A197-4921-80EA-D18BD727A26D}"/>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2698032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ppimateriaalin tekijät CC BY-SA 4.0">
    <p:spTree>
      <p:nvGrpSpPr>
        <p:cNvPr id="1" name=""/>
        <p:cNvGrpSpPr/>
        <p:nvPr/>
      </p:nvGrpSpPr>
      <p:grpSpPr>
        <a:xfrm>
          <a:off x="0" y="0"/>
          <a:ext cx="0" cy="0"/>
          <a:chOff x="0" y="0"/>
          <a:chExt cx="0" cy="0"/>
        </a:xfrm>
      </p:grpSpPr>
      <p:pic>
        <p:nvPicPr>
          <p:cNvPr id="15" name="Picture 7">
            <a:extLst>
              <a:ext uri="{FF2B5EF4-FFF2-40B4-BE49-F238E27FC236}">
                <a16:creationId xmlns:a16="http://schemas.microsoft.com/office/drawing/2014/main" id="{E4350B55-30CC-44A4-BB26-199510415D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314" y="6633616"/>
            <a:ext cx="11745686" cy="233909"/>
          </a:xfrm>
          <a:prstGeom prst="rect">
            <a:avLst/>
          </a:prstGeom>
        </p:spPr>
      </p:pic>
      <p:pic>
        <p:nvPicPr>
          <p:cNvPr id="14" name="Picture 2">
            <a:extLst>
              <a:ext uri="{FF2B5EF4-FFF2-40B4-BE49-F238E27FC236}">
                <a16:creationId xmlns:a16="http://schemas.microsoft.com/office/drawing/2014/main" id="{0E941943-C43E-4373-A48C-2A3B6A56EE26}"/>
              </a:ext>
            </a:extLst>
          </p:cNvPr>
          <p:cNvPicPr/>
          <p:nvPr userDrawn="1"/>
        </p:nvPicPr>
        <p:blipFill>
          <a:blip r:embed="rId3">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E3B922D8-4B6F-44A6-972E-026D7EFE2683}"/>
              </a:ext>
            </a:extLst>
          </p:cNvPr>
          <p:cNvSpPr>
            <a:spLocks noGrp="1"/>
          </p:cNvSpPr>
          <p:nvPr>
            <p:ph type="title" hasCustomPrompt="1"/>
          </p:nvPr>
        </p:nvSpPr>
        <p:spPr/>
        <p:txBody>
          <a:bodyPr/>
          <a:lstStyle>
            <a:lvl1pPr>
              <a:defRPr/>
            </a:lvl1pPr>
          </a:lstStyle>
          <a:p>
            <a:r>
              <a:rPr lang="fi-FI" dirty="0"/>
              <a:t>Oppimateriaalin tekijät</a:t>
            </a:r>
          </a:p>
        </p:txBody>
      </p:sp>
      <p:pic>
        <p:nvPicPr>
          <p:cNvPr id="7" name="Picture 8">
            <a:extLst>
              <a:ext uri="{FF2B5EF4-FFF2-40B4-BE49-F238E27FC236}">
                <a16:creationId xmlns:a16="http://schemas.microsoft.com/office/drawing/2014/main" id="{AF435412-8F6C-4B8E-B1A5-1A42441C1C4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6699" y="6176963"/>
            <a:ext cx="974270" cy="681037"/>
          </a:xfrm>
          <a:prstGeom prst="rect">
            <a:avLst/>
          </a:prstGeom>
        </p:spPr>
      </p:pic>
      <p:sp>
        <p:nvSpPr>
          <p:cNvPr id="10" name="TextBox 8">
            <a:extLst>
              <a:ext uri="{FF2B5EF4-FFF2-40B4-BE49-F238E27FC236}">
                <a16:creationId xmlns:a16="http://schemas.microsoft.com/office/drawing/2014/main" id="{BDCE77CB-FB12-49D3-9893-55F89BCF5C0D}"/>
              </a:ext>
            </a:extLst>
          </p:cNvPr>
          <p:cNvSpPr txBox="1"/>
          <p:nvPr userDrawn="1"/>
        </p:nvSpPr>
        <p:spPr>
          <a:xfrm>
            <a:off x="6060223" y="6610569"/>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pic>
        <p:nvPicPr>
          <p:cNvPr id="1026" name="Picture 2">
            <a:extLst>
              <a:ext uri="{FF2B5EF4-FFF2-40B4-BE49-F238E27FC236}">
                <a16:creationId xmlns:a16="http://schemas.microsoft.com/office/drawing/2014/main" id="{83149287-124C-4E53-8604-8BC5482C632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22094" y="5281794"/>
            <a:ext cx="9469905" cy="1325562"/>
          </a:xfrm>
          <a:prstGeom prst="rect">
            <a:avLst/>
          </a:prstGeom>
          <a:noFill/>
          <a:extLst>
            <a:ext uri="{909E8E84-426E-40DD-AFC4-6F175D3DCCD1}">
              <a14:hiddenFill xmlns:a14="http://schemas.microsoft.com/office/drawing/2010/main">
                <a:solidFill>
                  <a:srgbClr val="FFFFFF"/>
                </a:solidFill>
              </a14:hiddenFill>
            </a:ext>
          </a:extLst>
        </p:spPr>
      </p:pic>
      <p:sp>
        <p:nvSpPr>
          <p:cNvPr id="13" name="Sisällön paikkamerkki 2">
            <a:extLst>
              <a:ext uri="{FF2B5EF4-FFF2-40B4-BE49-F238E27FC236}">
                <a16:creationId xmlns:a16="http://schemas.microsoft.com/office/drawing/2014/main" id="{D964234F-D31A-482F-AC1D-1D8C6EB66E21}"/>
              </a:ext>
            </a:extLst>
          </p:cNvPr>
          <p:cNvSpPr>
            <a:spLocks noGrp="1"/>
          </p:cNvSpPr>
          <p:nvPr>
            <p:ph idx="1" hasCustomPrompt="1"/>
          </p:nvPr>
        </p:nvSpPr>
        <p:spPr>
          <a:xfrm>
            <a:off x="838200" y="1825625"/>
            <a:ext cx="4733925" cy="2317750"/>
          </a:xfrm>
        </p:spPr>
        <p:txBody>
          <a:bodyPr>
            <a:normAutofit/>
          </a:bodyPr>
          <a:lstStyle>
            <a:lvl1pPr marL="0" indent="0">
              <a:buNone/>
              <a:defRPr sz="2000"/>
            </a:lvl1pPr>
          </a:lstStyle>
          <a:p>
            <a:pPr lvl="0"/>
            <a:r>
              <a:rPr lang="fi-FI" dirty="0"/>
              <a:t>Tämän oppimateriaalin tekijät:</a:t>
            </a:r>
          </a:p>
          <a:p>
            <a:pPr lvl="0"/>
            <a:r>
              <a:rPr lang="fi-FI" dirty="0"/>
              <a:t>Etunimi, Sukunimi, AMK</a:t>
            </a:r>
          </a:p>
          <a:p>
            <a:pPr lvl="0"/>
            <a:r>
              <a:rPr lang="fi-FI" dirty="0"/>
              <a:t>Etunimi, Sukunimi, AMK</a:t>
            </a:r>
          </a:p>
          <a:p>
            <a:pPr lvl="0"/>
            <a:r>
              <a:rPr lang="fi-FI" dirty="0"/>
              <a:t>Etunimi, Sukunimi, AMK</a:t>
            </a:r>
          </a:p>
          <a:p>
            <a:pPr lvl="0"/>
            <a:r>
              <a:rPr lang="fi-FI" dirty="0"/>
              <a:t>Etunimi, Sukunimi, AMK</a:t>
            </a:r>
          </a:p>
          <a:p>
            <a:pPr lvl="0"/>
            <a:r>
              <a:rPr lang="fi-FI" dirty="0"/>
              <a:t>Etunimi, Sukunimi, AMK</a:t>
            </a:r>
          </a:p>
        </p:txBody>
      </p:sp>
      <p:sp>
        <p:nvSpPr>
          <p:cNvPr id="12" name="Tekstiruutu 11">
            <a:extLst>
              <a:ext uri="{FF2B5EF4-FFF2-40B4-BE49-F238E27FC236}">
                <a16:creationId xmlns:a16="http://schemas.microsoft.com/office/drawing/2014/main" id="{C56578E8-AF21-4D58-95C9-6C462F64FDDB}"/>
              </a:ext>
            </a:extLst>
          </p:cNvPr>
          <p:cNvSpPr txBox="1"/>
          <p:nvPr userDrawn="1"/>
        </p:nvSpPr>
        <p:spPr>
          <a:xfrm>
            <a:off x="220436" y="5367118"/>
            <a:ext cx="2501657" cy="646331"/>
          </a:xfrm>
          <a:prstGeom prst="rect">
            <a:avLst/>
          </a:prstGeom>
          <a:noFill/>
        </p:spPr>
        <p:txBody>
          <a:bodyPr wrap="square" rtlCol="0">
            <a:spAutoFit/>
          </a:bodyPr>
          <a:lstStyle/>
          <a:p>
            <a:pPr algn="r"/>
            <a:r>
              <a:rPr lang="fi-FI" b="0" u="none" dirty="0"/>
              <a:t>Erikoistumiskoulutuksen toteuttavat:</a:t>
            </a:r>
          </a:p>
        </p:txBody>
      </p:sp>
      <p:sp>
        <p:nvSpPr>
          <p:cNvPr id="16" name="Tekstiruutu 15">
            <a:extLst>
              <a:ext uri="{FF2B5EF4-FFF2-40B4-BE49-F238E27FC236}">
                <a16:creationId xmlns:a16="http://schemas.microsoft.com/office/drawing/2014/main" id="{C4E532BF-E580-4F25-9835-30EA37D338E1}"/>
              </a:ext>
            </a:extLst>
          </p:cNvPr>
          <p:cNvSpPr txBox="1"/>
          <p:nvPr userDrawn="1"/>
        </p:nvSpPr>
        <p:spPr>
          <a:xfrm>
            <a:off x="838200" y="4394315"/>
            <a:ext cx="9164444" cy="830997"/>
          </a:xfrm>
          <a:prstGeom prst="rect">
            <a:avLst/>
          </a:prstGeom>
          <a:noFill/>
        </p:spPr>
        <p:txBody>
          <a:bodyPr wrap="square" rtlCol="0">
            <a:spAutoFit/>
          </a:bodyPr>
          <a:lstStyle/>
          <a:p>
            <a:r>
              <a:rPr lang="fi-FI" sz="2400" b="0" u="none" dirty="0"/>
              <a:t>Tämä oppimateriaali on lisensoitu </a:t>
            </a:r>
            <a:r>
              <a:rPr lang="fi-FI" sz="2400" b="0" u="none" dirty="0">
                <a:hlinkClick r:id="rId6"/>
              </a:rPr>
              <a:t>CC BY-SA 4.0 -lisenssillä</a:t>
            </a:r>
            <a:r>
              <a:rPr lang="fi-FI" sz="2400" b="0" u="none" dirty="0"/>
              <a:t> ellei jossain kohden muuta ilmoiteta.</a:t>
            </a:r>
          </a:p>
        </p:txBody>
      </p:sp>
      <p:sp>
        <p:nvSpPr>
          <p:cNvPr id="19" name="Sisällön paikkamerkki 2">
            <a:extLst>
              <a:ext uri="{FF2B5EF4-FFF2-40B4-BE49-F238E27FC236}">
                <a16:creationId xmlns:a16="http://schemas.microsoft.com/office/drawing/2014/main" id="{DDAB6818-F3C4-4A9D-95D5-7B2F838A17A7}"/>
              </a:ext>
            </a:extLst>
          </p:cNvPr>
          <p:cNvSpPr>
            <a:spLocks noGrp="1"/>
          </p:cNvSpPr>
          <p:nvPr>
            <p:ph idx="10"/>
          </p:nvPr>
        </p:nvSpPr>
        <p:spPr>
          <a:xfrm>
            <a:off x="6073713" y="1825625"/>
            <a:ext cx="4733925" cy="2317750"/>
          </a:xfrm>
        </p:spPr>
        <p:txBody>
          <a:bodyPr>
            <a:normAutofit/>
          </a:bodyPr>
          <a:lstStyle>
            <a:lvl1pPr marL="0" indent="0">
              <a:buNone/>
              <a:defRPr sz="2000"/>
            </a:lvl1pPr>
          </a:lstStyle>
          <a:p>
            <a:pPr lvl="0"/>
            <a:endParaRPr lang="fi-FI" dirty="0"/>
          </a:p>
          <a:p>
            <a:pPr lvl="0"/>
            <a:r>
              <a:rPr lang="fi-FI" dirty="0"/>
              <a:t>Etunimi, Sukunimi, AMK</a:t>
            </a:r>
          </a:p>
          <a:p>
            <a:pPr lvl="0"/>
            <a:r>
              <a:rPr lang="fi-FI" dirty="0"/>
              <a:t>Etunimi, Sukunimi, AMK</a:t>
            </a:r>
          </a:p>
          <a:p>
            <a:pPr lvl="0"/>
            <a:r>
              <a:rPr lang="fi-FI" dirty="0"/>
              <a:t>Etunimi, Sukunimi, AMK</a:t>
            </a:r>
          </a:p>
          <a:p>
            <a:pPr lvl="0"/>
            <a:r>
              <a:rPr lang="fi-FI" dirty="0"/>
              <a:t>Etunimi, Sukunimi, AMK</a:t>
            </a:r>
          </a:p>
          <a:p>
            <a:pPr lvl="0"/>
            <a:r>
              <a:rPr lang="fi-FI" dirty="0"/>
              <a:t>Etunimi, Sukunimi, AMK</a:t>
            </a:r>
          </a:p>
        </p:txBody>
      </p:sp>
      <p:pic>
        <p:nvPicPr>
          <p:cNvPr id="20" name="Kuva 19" descr="Kuva, joka sisältää kohteen teksti, clipart-kuva&#10;&#10;Kuvaus luotu automaattisesti">
            <a:extLst>
              <a:ext uri="{FF2B5EF4-FFF2-40B4-BE49-F238E27FC236}">
                <a16:creationId xmlns:a16="http://schemas.microsoft.com/office/drawing/2014/main" id="{03F7915A-739B-4AD3-9F08-217902FD1E2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46314" y="6225403"/>
            <a:ext cx="1127033" cy="409994"/>
          </a:xfrm>
          <a:prstGeom prst="rect">
            <a:avLst/>
          </a:prstGeom>
        </p:spPr>
      </p:pic>
    </p:spTree>
    <p:extLst>
      <p:ext uri="{BB962C8B-B14F-4D97-AF65-F5344CB8AC3E}">
        <p14:creationId xmlns:p14="http://schemas.microsoft.com/office/powerpoint/2010/main" val="1758601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A0A9729-F4A6-47CD-9EAC-B4039BF69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699FBFDC-970E-42DC-9ACB-AC3B35C7E3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07F86B7-4094-4D88-924E-592AE9139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C06606A0-4D72-49A1-80B0-8B290AC44B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1E28B2D8-965A-4150-9991-83DDA16E9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477A8-ACA7-477F-BADE-1B34FF00ACDA}" type="slidenum">
              <a:rPr lang="fi-FI" smtClean="0"/>
              <a:t>‹#›</a:t>
            </a:fld>
            <a:endParaRPr lang="fi-FI"/>
          </a:p>
        </p:txBody>
      </p:sp>
    </p:spTree>
    <p:extLst>
      <p:ext uri="{BB962C8B-B14F-4D97-AF65-F5344CB8AC3E}">
        <p14:creationId xmlns:p14="http://schemas.microsoft.com/office/powerpoint/2010/main" val="131829723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51" r:id="rId5"/>
    <p:sldLayoutId id="2147483650" r:id="rId6"/>
    <p:sldLayoutId id="2147483659" r:id="rId7"/>
    <p:sldLayoutId id="2147483652" r:id="rId8"/>
    <p:sldLayoutId id="2147483658" r:id="rId9"/>
    <p:sldLayoutId id="2147483655" r:id="rId10"/>
    <p:sldLayoutId id="2147483656" r:id="rId11"/>
    <p:sldLayoutId id="21474836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hyperlink" Target="https://creativecommons.org/licenses/by-sa/4.0/deed.fi"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tif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F568B2-2161-4481-AB83-74BE8A09ADD6}"/>
              </a:ext>
            </a:extLst>
          </p:cNvPr>
          <p:cNvSpPr>
            <a:spLocks noGrp="1"/>
          </p:cNvSpPr>
          <p:nvPr>
            <p:ph type="ctrTitle" idx="4294967295"/>
          </p:nvPr>
        </p:nvSpPr>
        <p:spPr>
          <a:xfrm>
            <a:off x="1119884" y="5106256"/>
            <a:ext cx="10108271" cy="887857"/>
          </a:xfrm>
        </p:spPr>
        <p:txBody>
          <a:bodyPr>
            <a:normAutofit/>
          </a:bodyPr>
          <a:lstStyle/>
          <a:p>
            <a:pPr algn="ctr"/>
            <a:r>
              <a:rPr lang="fi-FI" sz="2800" dirty="0"/>
              <a:t>Tekoälyn sovelluksia sosiaali- ja terveydenhuollossa</a:t>
            </a:r>
          </a:p>
        </p:txBody>
      </p:sp>
      <p:sp>
        <p:nvSpPr>
          <p:cNvPr id="3" name="Otsikko 1">
            <a:extLst>
              <a:ext uri="{FF2B5EF4-FFF2-40B4-BE49-F238E27FC236}">
                <a16:creationId xmlns:a16="http://schemas.microsoft.com/office/drawing/2014/main" id="{F8A91BA4-6D22-418D-94CF-E2E584894E25}"/>
              </a:ext>
            </a:extLst>
          </p:cNvPr>
          <p:cNvSpPr txBox="1">
            <a:spLocks/>
          </p:cNvSpPr>
          <p:nvPr/>
        </p:nvSpPr>
        <p:spPr>
          <a:xfrm>
            <a:off x="963845" y="3667875"/>
            <a:ext cx="10108271" cy="15128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fi-FI" b="1" i="0" dirty="0">
                <a:solidFill>
                  <a:srgbClr val="244274"/>
                </a:solidFill>
                <a:effectLst/>
                <a:latin typeface="Lato" panose="020F0502020204030203" pitchFamily="34" charset="0"/>
              </a:rPr>
              <a:t>Terveyden- ja hyvinvoinnin seurantaosaaminen 2</a:t>
            </a:r>
          </a:p>
        </p:txBody>
      </p:sp>
    </p:spTree>
    <p:extLst>
      <p:ext uri="{BB962C8B-B14F-4D97-AF65-F5344CB8AC3E}">
        <p14:creationId xmlns:p14="http://schemas.microsoft.com/office/powerpoint/2010/main" val="198032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Astman diagnosointi lapsilla</a:t>
            </a:r>
          </a:p>
        </p:txBody>
      </p:sp>
      <p:sp>
        <p:nvSpPr>
          <p:cNvPr id="8" name="Sisällön paikkamerkki 7"/>
          <p:cNvSpPr>
            <a:spLocks noGrp="1"/>
          </p:cNvSpPr>
          <p:nvPr>
            <p:ph idx="1"/>
          </p:nvPr>
        </p:nvSpPr>
        <p:spPr>
          <a:xfrm>
            <a:off x="838200" y="1532822"/>
            <a:ext cx="8001000" cy="4644141"/>
          </a:xfrm>
        </p:spPr>
        <p:txBody>
          <a:bodyPr/>
          <a:lstStyle/>
          <a:p>
            <a:r>
              <a:rPr lang="fi-FI" dirty="0"/>
              <a:t>Astman diagnosointi lapsilla on vaikeaa</a:t>
            </a:r>
          </a:p>
          <a:p>
            <a:r>
              <a:rPr lang="fi-FI" dirty="0"/>
              <a:t>Tiedonlouhinnan avulla on löydetty erilaisia tekijöitä, jotka voivat ennustaa astman puhkeamista lapsella. </a:t>
            </a:r>
          </a:p>
          <a:p>
            <a:pPr lvl="1"/>
            <a:r>
              <a:rPr lang="fi-FI" dirty="0"/>
              <a:t>Tällaisia ovat esimerkiksi perheen taloudellinen tilanne, passiivinen tupakointi, raskauden kesto ja ihottuman esiintyminen</a:t>
            </a:r>
          </a:p>
          <a:p>
            <a:r>
              <a:rPr lang="fi-FI" dirty="0"/>
              <a:t>Astmaan vaikuttavien tekijöiden avulla on luotu neuroverkko, jota voidaan käyttää lääkäreiden apuna astman </a:t>
            </a:r>
            <a:r>
              <a:rPr lang="fi-FI" dirty="0" err="1"/>
              <a:t>esi</a:t>
            </a:r>
            <a:r>
              <a:rPr lang="fi-FI" dirty="0"/>
              <a:t>-diagnosoinnissa</a:t>
            </a:r>
          </a:p>
          <a:p>
            <a:endParaRPr lang="fi-FI" dirty="0"/>
          </a:p>
          <a:p>
            <a:endParaRPr lang="fi-FI" dirty="0"/>
          </a:p>
        </p:txBody>
      </p:sp>
      <p:pic>
        <p:nvPicPr>
          <p:cNvPr id="2" name="Kuva 1">
            <a:extLst>
              <a:ext uri="{FF2B5EF4-FFF2-40B4-BE49-F238E27FC236}">
                <a16:creationId xmlns:a16="http://schemas.microsoft.com/office/drawing/2014/main" id="{EEA1B164-99CE-524D-BEF0-EB128B37AF28}"/>
              </a:ext>
            </a:extLst>
          </p:cNvPr>
          <p:cNvPicPr>
            <a:picLocks noChangeAspect="1"/>
          </p:cNvPicPr>
          <p:nvPr/>
        </p:nvPicPr>
        <p:blipFill>
          <a:blip r:embed="rId4"/>
          <a:stretch>
            <a:fillRect/>
          </a:stretch>
        </p:blipFill>
        <p:spPr>
          <a:xfrm>
            <a:off x="8839200" y="4141062"/>
            <a:ext cx="2870200" cy="2027079"/>
          </a:xfrm>
          <a:prstGeom prst="rect">
            <a:avLst/>
          </a:prstGeom>
        </p:spPr>
      </p:pic>
    </p:spTree>
    <p:extLst>
      <p:ext uri="{BB962C8B-B14F-4D97-AF65-F5344CB8AC3E}">
        <p14:creationId xmlns:p14="http://schemas.microsoft.com/office/powerpoint/2010/main" val="1128937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Pohdintatehtävä</a:t>
            </a:r>
          </a:p>
        </p:txBody>
      </p:sp>
      <p:sp>
        <p:nvSpPr>
          <p:cNvPr id="8" name="Sisällön paikkamerkki 7"/>
          <p:cNvSpPr>
            <a:spLocks noGrp="1"/>
          </p:cNvSpPr>
          <p:nvPr>
            <p:ph idx="1"/>
          </p:nvPr>
        </p:nvSpPr>
        <p:spPr>
          <a:xfrm>
            <a:off x="838200" y="1532822"/>
            <a:ext cx="8369627" cy="4644141"/>
          </a:xfrm>
        </p:spPr>
        <p:txBody>
          <a:bodyPr/>
          <a:lstStyle/>
          <a:p>
            <a:r>
              <a:rPr lang="fi-FI" sz="3200" dirty="0"/>
              <a:t>Mitä mieltä olet esitellyistä sovelluksista? Yllättikö jokin tai tai jäitkö miettimään jotakin sovellusta?</a:t>
            </a:r>
          </a:p>
          <a:p>
            <a:r>
              <a:rPr lang="fi-FI" sz="3200" dirty="0"/>
              <a:t>Oliko jokin sovellus sellainen, että voisit hyödyntää sitä työssäsi / tulevassa työssäsi? Millaisia hyötyjä ja millaisia uhkia se toisi?</a:t>
            </a:r>
          </a:p>
          <a:p>
            <a:endParaRPr lang="fi-FI" dirty="0"/>
          </a:p>
          <a:p>
            <a:endParaRPr lang="fi-FI" dirty="0"/>
          </a:p>
        </p:txBody>
      </p:sp>
      <p:pic>
        <p:nvPicPr>
          <p:cNvPr id="10" name="Kuva 9">
            <a:extLst>
              <a:ext uri="{FF2B5EF4-FFF2-40B4-BE49-F238E27FC236}">
                <a16:creationId xmlns:a16="http://schemas.microsoft.com/office/drawing/2014/main" id="{DAB32FE2-7251-E04B-BFFF-A4FB45E95C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8380" y="2026667"/>
            <a:ext cx="1551431" cy="4344006"/>
          </a:xfrm>
          <a:prstGeom prst="rect">
            <a:avLst/>
          </a:prstGeom>
        </p:spPr>
      </p:pic>
    </p:spTree>
    <p:extLst>
      <p:ext uri="{BB962C8B-B14F-4D97-AF65-F5344CB8AC3E}">
        <p14:creationId xmlns:p14="http://schemas.microsoft.com/office/powerpoint/2010/main" val="689026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3C0F1D-0278-493D-BCEA-3461A996F402}"/>
              </a:ext>
            </a:extLst>
          </p:cNvPr>
          <p:cNvSpPr>
            <a:spLocks noGrp="1"/>
          </p:cNvSpPr>
          <p:nvPr>
            <p:ph type="title"/>
          </p:nvPr>
        </p:nvSpPr>
        <p:spPr/>
        <p:txBody>
          <a:bodyPr/>
          <a:lstStyle/>
          <a:p>
            <a:r>
              <a:rPr lang="fi-FI" dirty="0"/>
              <a:t>Oppimateriaalin tekijät</a:t>
            </a:r>
          </a:p>
        </p:txBody>
      </p:sp>
      <p:sp>
        <p:nvSpPr>
          <p:cNvPr id="5" name="Sisällön paikkamerkki 2">
            <a:extLst>
              <a:ext uri="{FF2B5EF4-FFF2-40B4-BE49-F238E27FC236}">
                <a16:creationId xmlns:a16="http://schemas.microsoft.com/office/drawing/2014/main" id="{841A49E0-DEAE-4983-BE5A-00355399948C}"/>
              </a:ext>
            </a:extLst>
          </p:cNvPr>
          <p:cNvSpPr>
            <a:spLocks noGrp="1"/>
          </p:cNvSpPr>
          <p:nvPr>
            <p:ph idx="1"/>
          </p:nvPr>
        </p:nvSpPr>
        <p:spPr>
          <a:xfrm>
            <a:off x="838200" y="1851900"/>
            <a:ext cx="10751049" cy="2317750"/>
          </a:xfrm>
        </p:spPr>
        <p:txBody>
          <a:bodyPr>
            <a:normAutofit fontScale="70000" lnSpcReduction="20000"/>
          </a:bodyPr>
          <a:lstStyle>
            <a:lvl1pPr marL="0" indent="0">
              <a:buNone/>
              <a:defRPr sz="2000"/>
            </a:lvl1pPr>
          </a:lstStyle>
          <a:p>
            <a:pPr marL="457200" lvl="1" indent="0">
              <a:buNone/>
            </a:pPr>
            <a:r>
              <a:rPr lang="fi-FI" sz="1800" dirty="0"/>
              <a:t>Minna Tiainen Tampereen ammattikorkeakoulu ja Marko Vatanen Lapin ammattikorkeakoulu</a:t>
            </a:r>
          </a:p>
          <a:p>
            <a:pPr marL="514350" indent="-514350">
              <a:buFont typeface="+mj-lt"/>
              <a:buAutoNum type="arabicPeriod"/>
            </a:pPr>
            <a:r>
              <a:rPr lang="fi-FI" sz="2000" dirty="0" err="1"/>
              <a:t>Brinker</a:t>
            </a:r>
            <a:r>
              <a:rPr lang="fi-FI" sz="2000" dirty="0"/>
              <a:t>, T. J., </a:t>
            </a:r>
            <a:r>
              <a:rPr lang="fi-FI" sz="2000" dirty="0" err="1"/>
              <a:t>Hekler</a:t>
            </a:r>
            <a:r>
              <a:rPr lang="fi-FI" sz="2000" dirty="0"/>
              <a:t>, A., </a:t>
            </a:r>
            <a:r>
              <a:rPr lang="fi-FI" sz="2000" dirty="0" err="1"/>
              <a:t>Enk</a:t>
            </a:r>
            <a:r>
              <a:rPr lang="fi-FI" sz="2000" dirty="0"/>
              <a:t>, A. H., </a:t>
            </a:r>
            <a:r>
              <a:rPr lang="fi-FI" sz="2000" dirty="0" err="1"/>
              <a:t>Klode</a:t>
            </a:r>
            <a:r>
              <a:rPr lang="fi-FI" sz="2000" dirty="0"/>
              <a:t>, J., </a:t>
            </a:r>
            <a:r>
              <a:rPr lang="fi-FI" sz="2000" dirty="0" err="1"/>
              <a:t>Hauschild</a:t>
            </a:r>
            <a:r>
              <a:rPr lang="fi-FI" sz="2000" dirty="0"/>
              <a:t>, A., </a:t>
            </a:r>
            <a:r>
              <a:rPr lang="fi-FI" sz="2000" dirty="0" err="1"/>
              <a:t>Berking</a:t>
            </a:r>
            <a:r>
              <a:rPr lang="fi-FI" sz="2000" dirty="0"/>
              <a:t>, C., ... &amp; </a:t>
            </a:r>
            <a:r>
              <a:rPr lang="fi-FI" sz="2000" dirty="0" err="1"/>
              <a:t>Utikal</a:t>
            </a:r>
            <a:r>
              <a:rPr lang="fi-FI" sz="2000" dirty="0"/>
              <a:t>, J. S. (2019). Deep </a:t>
            </a:r>
            <a:r>
              <a:rPr lang="fi-FI" sz="2000" dirty="0" err="1"/>
              <a:t>learning</a:t>
            </a:r>
            <a:r>
              <a:rPr lang="fi-FI" sz="2000" dirty="0"/>
              <a:t> </a:t>
            </a:r>
            <a:r>
              <a:rPr lang="fi-FI" sz="2000" dirty="0" err="1"/>
              <a:t>outperformed</a:t>
            </a:r>
            <a:r>
              <a:rPr lang="fi-FI" sz="2000" dirty="0"/>
              <a:t> 136 of 157 </a:t>
            </a:r>
            <a:r>
              <a:rPr lang="fi-FI" sz="2000" dirty="0" err="1"/>
              <a:t>dermatologists</a:t>
            </a:r>
            <a:r>
              <a:rPr lang="fi-FI" sz="2000" dirty="0"/>
              <a:t> in a </a:t>
            </a:r>
            <a:r>
              <a:rPr lang="fi-FI" sz="2000" dirty="0" err="1"/>
              <a:t>head</a:t>
            </a:r>
            <a:r>
              <a:rPr lang="fi-FI" sz="2000" dirty="0"/>
              <a:t>-to-</a:t>
            </a:r>
            <a:r>
              <a:rPr lang="fi-FI" sz="2000" dirty="0" err="1"/>
              <a:t>head</a:t>
            </a:r>
            <a:r>
              <a:rPr lang="fi-FI" sz="2000" dirty="0"/>
              <a:t> </a:t>
            </a:r>
            <a:r>
              <a:rPr lang="fi-FI" sz="2000" dirty="0" err="1"/>
              <a:t>dermoscopic</a:t>
            </a:r>
            <a:r>
              <a:rPr lang="fi-FI" sz="2000" dirty="0"/>
              <a:t> melanoma image </a:t>
            </a:r>
            <a:r>
              <a:rPr lang="fi-FI" sz="2000" dirty="0" err="1"/>
              <a:t>classification</a:t>
            </a:r>
            <a:r>
              <a:rPr lang="fi-FI" sz="2000" dirty="0"/>
              <a:t> </a:t>
            </a:r>
            <a:r>
              <a:rPr lang="fi-FI" sz="2000" dirty="0" err="1"/>
              <a:t>task</a:t>
            </a:r>
            <a:r>
              <a:rPr lang="fi-FI" sz="2000" dirty="0"/>
              <a:t>. </a:t>
            </a:r>
            <a:r>
              <a:rPr lang="fi-FI" sz="2000" i="1" dirty="0"/>
              <a:t>European Journal of </a:t>
            </a:r>
            <a:r>
              <a:rPr lang="fi-FI" sz="2000" i="1" dirty="0" err="1"/>
              <a:t>Cancer</a:t>
            </a:r>
            <a:r>
              <a:rPr lang="fi-FI" sz="2000" dirty="0"/>
              <a:t>, </a:t>
            </a:r>
            <a:r>
              <a:rPr lang="fi-FI" sz="2000" i="1" dirty="0"/>
              <a:t>113</a:t>
            </a:r>
            <a:r>
              <a:rPr lang="fi-FI" sz="2000" dirty="0"/>
              <a:t>, 47-54.</a:t>
            </a:r>
          </a:p>
          <a:p>
            <a:pPr marL="514350" indent="-514350">
              <a:buFont typeface="+mj-lt"/>
              <a:buAutoNum type="arabicPeriod"/>
            </a:pPr>
            <a:r>
              <a:rPr lang="fi-FI" sz="2000" dirty="0"/>
              <a:t>Vähäkainu, P., &amp; </a:t>
            </a:r>
            <a:r>
              <a:rPr lang="fi-FI" sz="2000" dirty="0" err="1"/>
              <a:t>Neittaanmäki</a:t>
            </a:r>
            <a:r>
              <a:rPr lang="fi-FI" sz="2000" dirty="0"/>
              <a:t>, P. (2018). Tekoäly terveydenhuollossa. </a:t>
            </a:r>
            <a:r>
              <a:rPr lang="fi-FI" sz="2000" i="1" dirty="0"/>
              <a:t>Informaatioteknologian tiedekunnan julkaisuja/Jyväskylän yliopisto</a:t>
            </a:r>
            <a:r>
              <a:rPr lang="fi-FI" sz="2000" dirty="0"/>
              <a:t>, (2018, 45).</a:t>
            </a:r>
          </a:p>
          <a:p>
            <a:pPr marL="514350" indent="-514350">
              <a:buFont typeface="+mj-lt"/>
              <a:buAutoNum type="arabicPeriod"/>
            </a:pPr>
            <a:r>
              <a:rPr lang="fi-FI" sz="2000" dirty="0" err="1"/>
              <a:t>Neittaanmäki</a:t>
            </a:r>
            <a:r>
              <a:rPr lang="fi-FI" sz="2000" dirty="0"/>
              <a:t>, P., Tuominen, H., </a:t>
            </a:r>
            <a:r>
              <a:rPr lang="fi-FI" sz="2000" dirty="0" err="1"/>
              <a:t>Äyrämö</a:t>
            </a:r>
            <a:r>
              <a:rPr lang="fi-FI" sz="2000" dirty="0"/>
              <a:t>, S., Vähäkainu, P., &amp; Siukonen, T. (toim.) (2019). Tekoäly ja terveydenhuolto Suomessa.</a:t>
            </a:r>
          </a:p>
          <a:p>
            <a:pPr marL="514350" indent="-514350">
              <a:buFont typeface="+mj-lt"/>
              <a:buAutoNum type="arabicPeriod"/>
            </a:pPr>
            <a:r>
              <a:rPr lang="fi-FI" sz="2000" dirty="0"/>
              <a:t>Talvitie-Lamberg, K., Silvennoinen, M., Ala-</a:t>
            </a:r>
            <a:r>
              <a:rPr lang="fi-FI" sz="2000" dirty="0" err="1"/>
              <a:t>Kitula</a:t>
            </a:r>
            <a:r>
              <a:rPr lang="fi-FI" sz="2000" dirty="0"/>
              <a:t>, A., Kärkkäinen, S., Tyrväinen, P., Kuoremäki, R., ... &amp; Vähäkainu, P. (2018). Tekoälyn soveltaminen terveydenhuollossa ja hyvinvoinnissa. </a:t>
            </a:r>
            <a:r>
              <a:rPr lang="fi-FI" sz="2000" i="1" dirty="0"/>
              <a:t>Informaatioteknologian tiedekunnan julkaisuja/Jyväskylän yliopisto</a:t>
            </a:r>
            <a:r>
              <a:rPr lang="fi-FI" sz="2000" dirty="0"/>
              <a:t>, (2018, 54).</a:t>
            </a:r>
          </a:p>
          <a:p>
            <a:pPr lvl="0"/>
            <a:endParaRPr lang="en-US" sz="1600" dirty="0"/>
          </a:p>
        </p:txBody>
      </p:sp>
      <p:sp>
        <p:nvSpPr>
          <p:cNvPr id="3" name="Suorakulmio 2">
            <a:hlinkClick r:id="rId2"/>
            <a:extLst>
              <a:ext uri="{FF2B5EF4-FFF2-40B4-BE49-F238E27FC236}">
                <a16:creationId xmlns:a16="http://schemas.microsoft.com/office/drawing/2014/main" id="{23749169-F5F9-4EC5-8F6A-F44FA97468F4}"/>
              </a:ext>
            </a:extLst>
          </p:cNvPr>
          <p:cNvSpPr/>
          <p:nvPr/>
        </p:nvSpPr>
        <p:spPr>
          <a:xfrm>
            <a:off x="5095982" y="4417888"/>
            <a:ext cx="3071973" cy="472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66737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Luennon sisältö</a:t>
            </a:r>
          </a:p>
        </p:txBody>
      </p:sp>
      <p:sp>
        <p:nvSpPr>
          <p:cNvPr id="8" name="Sisällön paikkamerkki 7"/>
          <p:cNvSpPr>
            <a:spLocks noGrp="1"/>
          </p:cNvSpPr>
          <p:nvPr>
            <p:ph idx="1"/>
          </p:nvPr>
        </p:nvSpPr>
        <p:spPr>
          <a:xfrm>
            <a:off x="838200" y="1532822"/>
            <a:ext cx="10515600" cy="4644141"/>
          </a:xfrm>
        </p:spPr>
        <p:txBody>
          <a:bodyPr/>
          <a:lstStyle/>
          <a:p>
            <a:r>
              <a:rPr lang="fi-FI" dirty="0"/>
              <a:t>Tekoälyn hyödyntäminen </a:t>
            </a:r>
            <a:r>
              <a:rPr lang="fi-FI" dirty="0" err="1"/>
              <a:t>sosiaali</a:t>
            </a:r>
            <a:r>
              <a:rPr lang="fi-FI" dirty="0"/>
              <a:t>- ja terveydenhuollossa</a:t>
            </a:r>
          </a:p>
          <a:p>
            <a:r>
              <a:rPr lang="fi-FI" dirty="0"/>
              <a:t>Sovelluksia</a:t>
            </a:r>
          </a:p>
          <a:p>
            <a:pPr lvl="1"/>
            <a:r>
              <a:rPr lang="fi-FI" dirty="0" err="1"/>
              <a:t>Morpheo</a:t>
            </a:r>
            <a:r>
              <a:rPr lang="fi-FI" dirty="0"/>
              <a:t> – unihäiriöiden diagnosointi</a:t>
            </a:r>
          </a:p>
          <a:p>
            <a:pPr lvl="1"/>
            <a:r>
              <a:rPr lang="fi-FI" dirty="0"/>
              <a:t>Syrjäytymisvaarassa olevien lasten ja nuorten tunnistaminen</a:t>
            </a:r>
          </a:p>
          <a:p>
            <a:pPr lvl="1"/>
            <a:r>
              <a:rPr lang="fi-FI" dirty="0"/>
              <a:t>Ihosyövän diagnosointi tekoälyn avulla</a:t>
            </a:r>
          </a:p>
          <a:p>
            <a:pPr lvl="1"/>
            <a:r>
              <a:rPr lang="fi-FI" dirty="0"/>
              <a:t>CardioSmart365</a:t>
            </a:r>
          </a:p>
          <a:p>
            <a:pPr lvl="1"/>
            <a:r>
              <a:rPr lang="fi-FI" dirty="0"/>
              <a:t>Tekoäly syövän hoidossa</a:t>
            </a:r>
          </a:p>
          <a:p>
            <a:pPr lvl="1"/>
            <a:r>
              <a:rPr lang="fi-FI" dirty="0"/>
              <a:t>Elämäntapavalmentaja</a:t>
            </a:r>
          </a:p>
          <a:p>
            <a:pPr lvl="1"/>
            <a:r>
              <a:rPr lang="fi-FI" dirty="0"/>
              <a:t>Astman diagnosointi lapsilla</a:t>
            </a:r>
          </a:p>
          <a:p>
            <a:r>
              <a:rPr lang="fi-FI" dirty="0"/>
              <a:t>Pohdintatehtävä</a:t>
            </a:r>
          </a:p>
          <a:p>
            <a:endParaRPr lang="fi-FI" dirty="0"/>
          </a:p>
          <a:p>
            <a:pPr lvl="1"/>
            <a:endParaRPr lang="fi-FI" dirty="0"/>
          </a:p>
          <a:p>
            <a:endParaRPr lang="fi-FI" dirty="0"/>
          </a:p>
        </p:txBody>
      </p:sp>
      <p:sp>
        <p:nvSpPr>
          <p:cNvPr id="3" name="Tekstiruutu 2">
            <a:extLst>
              <a:ext uri="{FF2B5EF4-FFF2-40B4-BE49-F238E27FC236}">
                <a16:creationId xmlns:a16="http://schemas.microsoft.com/office/drawing/2014/main" id="{AF1A40BC-9F4F-FA48-B821-1ACC7F27270A}"/>
              </a:ext>
            </a:extLst>
          </p:cNvPr>
          <p:cNvSpPr txBox="1"/>
          <p:nvPr/>
        </p:nvSpPr>
        <p:spPr>
          <a:xfrm>
            <a:off x="3100039" y="3122341"/>
            <a:ext cx="184731" cy="369332"/>
          </a:xfrm>
          <a:prstGeom prst="rect">
            <a:avLst/>
          </a:prstGeom>
          <a:noFill/>
        </p:spPr>
        <p:txBody>
          <a:bodyPr wrap="none" rtlCol="0">
            <a:spAutoFit/>
          </a:bodyPr>
          <a:lstStyle/>
          <a:p>
            <a:endParaRPr lang="fi-FI" dirty="0"/>
          </a:p>
        </p:txBody>
      </p:sp>
    </p:spTree>
    <p:extLst>
      <p:ext uri="{BB962C8B-B14F-4D97-AF65-F5344CB8AC3E}">
        <p14:creationId xmlns:p14="http://schemas.microsoft.com/office/powerpoint/2010/main" val="1436554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Tekoälyn hyödyntäminen</a:t>
            </a:r>
          </a:p>
        </p:txBody>
      </p:sp>
      <p:sp>
        <p:nvSpPr>
          <p:cNvPr id="8" name="Sisällön paikkamerkki 7"/>
          <p:cNvSpPr>
            <a:spLocks noGrp="1"/>
          </p:cNvSpPr>
          <p:nvPr>
            <p:ph idx="1"/>
          </p:nvPr>
        </p:nvSpPr>
        <p:spPr>
          <a:xfrm>
            <a:off x="838200" y="1532822"/>
            <a:ext cx="10515600" cy="4644141"/>
          </a:xfrm>
        </p:spPr>
        <p:txBody>
          <a:bodyPr/>
          <a:lstStyle/>
          <a:p>
            <a:r>
              <a:rPr lang="fi-FI" dirty="0"/>
              <a:t>Tekoälyn avulla voidaan säästää monessa kohdassa kustannuksia ja saada potilaille tehokkaampaa ja parempaa hoitoa</a:t>
            </a:r>
          </a:p>
          <a:p>
            <a:r>
              <a:rPr lang="fi-FI" dirty="0"/>
              <a:t>Lisäksi epäsuoria hyötyjä:</a:t>
            </a:r>
          </a:p>
          <a:p>
            <a:pPr lvl="1"/>
            <a:r>
              <a:rPr lang="fi-FI" dirty="0"/>
              <a:t>Psyykkisen hyvinvoinnin lisääntyminen</a:t>
            </a:r>
          </a:p>
          <a:p>
            <a:pPr lvl="1"/>
            <a:r>
              <a:rPr lang="fi-FI" dirty="0"/>
              <a:t>Kansantautien esiintyvyyden väheneminen</a:t>
            </a:r>
          </a:p>
          <a:p>
            <a:pPr lvl="1"/>
            <a:r>
              <a:rPr lang="fi-FI" dirty="0"/>
              <a:t>Työkyvyttömyyden lasku</a:t>
            </a:r>
          </a:p>
          <a:p>
            <a:r>
              <a:rPr lang="fi-FI" dirty="0"/>
              <a:t>Tekoälysovellusten käyttöönotto on kallista, mutta isommille toimijoille kannattavaa</a:t>
            </a:r>
          </a:p>
          <a:p>
            <a:endParaRPr lang="fi-FI" dirty="0"/>
          </a:p>
          <a:p>
            <a:endParaRPr lang="fi-FI" dirty="0"/>
          </a:p>
          <a:p>
            <a:endParaRPr lang="fi-FI" dirty="0"/>
          </a:p>
        </p:txBody>
      </p:sp>
      <p:pic>
        <p:nvPicPr>
          <p:cNvPr id="2" name="Kuva 1">
            <a:extLst>
              <a:ext uri="{FF2B5EF4-FFF2-40B4-BE49-F238E27FC236}">
                <a16:creationId xmlns:a16="http://schemas.microsoft.com/office/drawing/2014/main" id="{6E31667C-DEB0-664F-9076-CAA679B0C534}"/>
              </a:ext>
            </a:extLst>
          </p:cNvPr>
          <p:cNvPicPr>
            <a:picLocks noChangeAspect="1"/>
          </p:cNvPicPr>
          <p:nvPr/>
        </p:nvPicPr>
        <p:blipFill>
          <a:blip r:embed="rId4"/>
          <a:stretch>
            <a:fillRect/>
          </a:stretch>
        </p:blipFill>
        <p:spPr>
          <a:xfrm>
            <a:off x="10335220" y="4409822"/>
            <a:ext cx="1232297" cy="2103120"/>
          </a:xfrm>
          <a:prstGeom prst="rect">
            <a:avLst/>
          </a:prstGeom>
        </p:spPr>
      </p:pic>
    </p:spTree>
    <p:extLst>
      <p:ext uri="{BB962C8B-B14F-4D97-AF65-F5344CB8AC3E}">
        <p14:creationId xmlns:p14="http://schemas.microsoft.com/office/powerpoint/2010/main" val="2966850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Ihosyövän diagnosointi tekoälyn avulla</a:t>
            </a:r>
          </a:p>
        </p:txBody>
      </p:sp>
      <p:sp>
        <p:nvSpPr>
          <p:cNvPr id="8" name="Sisällön paikkamerkki 7"/>
          <p:cNvSpPr>
            <a:spLocks noGrp="1"/>
          </p:cNvSpPr>
          <p:nvPr>
            <p:ph idx="1"/>
          </p:nvPr>
        </p:nvSpPr>
        <p:spPr>
          <a:xfrm>
            <a:off x="838200" y="1532822"/>
            <a:ext cx="9544878" cy="4644141"/>
          </a:xfrm>
        </p:spPr>
        <p:txBody>
          <a:bodyPr/>
          <a:lstStyle/>
          <a:p>
            <a:r>
              <a:rPr lang="fi-FI" dirty="0"/>
              <a:t>Stanfordin yliopistossa kehitetty tekoäly, jonka tavoitteena on tunnistaa ihosyöpä kuvasta</a:t>
            </a:r>
          </a:p>
          <a:p>
            <a:r>
              <a:rPr lang="fi-FI" dirty="0"/>
              <a:t>Järjestelmään ladattiin 130 000 kuvaa erilaisista ihovaurioista ja opetettiin tekoäly tunnistamaan ihosyöpä konvoluutioneuroverkkojen avulla</a:t>
            </a:r>
          </a:p>
          <a:p>
            <a:r>
              <a:rPr lang="fi-FI" dirty="0"/>
              <a:t>Tämä tekoäly tunnistaa yleisimmät ja vakavimmat ihosyövät yhtä hyvin kuin ihotautilääkärit</a:t>
            </a:r>
          </a:p>
          <a:p>
            <a:r>
              <a:rPr lang="fi-FI" dirty="0"/>
              <a:t>Toimii tällä hetkellä tietokoneella, suunnitteilla on myös mobiiliversio</a:t>
            </a:r>
          </a:p>
          <a:p>
            <a:endParaRPr lang="fi-FI" dirty="0"/>
          </a:p>
          <a:p>
            <a:endParaRPr lang="fi-FI" dirty="0"/>
          </a:p>
        </p:txBody>
      </p:sp>
    </p:spTree>
    <p:extLst>
      <p:ext uri="{BB962C8B-B14F-4D97-AF65-F5344CB8AC3E}">
        <p14:creationId xmlns:p14="http://schemas.microsoft.com/office/powerpoint/2010/main" val="1864172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Syrjäytymisvaarassa olevien lasten ja nuorten tunnistaminen</a:t>
            </a:r>
          </a:p>
        </p:txBody>
      </p:sp>
      <p:sp>
        <p:nvSpPr>
          <p:cNvPr id="8" name="Sisällön paikkamerkki 7"/>
          <p:cNvSpPr>
            <a:spLocks noGrp="1"/>
          </p:cNvSpPr>
          <p:nvPr>
            <p:ph idx="1"/>
          </p:nvPr>
        </p:nvSpPr>
        <p:spPr>
          <a:xfrm>
            <a:off x="838200" y="1532822"/>
            <a:ext cx="8001000" cy="4644141"/>
          </a:xfrm>
        </p:spPr>
        <p:txBody>
          <a:bodyPr/>
          <a:lstStyle/>
          <a:p>
            <a:r>
              <a:rPr lang="fi-FI" dirty="0"/>
              <a:t>Moni suomalainen nuori syrjäytyy</a:t>
            </a:r>
          </a:p>
          <a:p>
            <a:r>
              <a:rPr lang="fi-FI" dirty="0"/>
              <a:t>Syrjäytymisen riskitekijöitä pystytään tunnistamaan jo varhaislapsuudesta lähtien</a:t>
            </a:r>
          </a:p>
          <a:p>
            <a:r>
              <a:rPr lang="fi-FI" dirty="0"/>
              <a:t>On kehitetty tekoäly, joka analysoi esimerkiksi neuvola-, varhaiskasvatus- ja koulujärjestelmän tietoja</a:t>
            </a:r>
          </a:p>
          <a:p>
            <a:r>
              <a:rPr lang="fi-FI" dirty="0"/>
              <a:t>Tekoäly pyrkii tunnistamaan syrjäytymisvaarassa olevat lapset ja nuoret ja lisäksi ehdottaa yksilöllisitä toimintasuunnitelmaa, jotta syrjäytyminen voitaisiin estää</a:t>
            </a:r>
          </a:p>
          <a:p>
            <a:endParaRPr lang="fi-FI" dirty="0"/>
          </a:p>
          <a:p>
            <a:endParaRPr lang="fi-FI" dirty="0"/>
          </a:p>
        </p:txBody>
      </p:sp>
      <p:pic>
        <p:nvPicPr>
          <p:cNvPr id="9" name="Kuva 8">
            <a:extLst>
              <a:ext uri="{FF2B5EF4-FFF2-40B4-BE49-F238E27FC236}">
                <a16:creationId xmlns:a16="http://schemas.microsoft.com/office/drawing/2014/main" id="{22E740EF-C169-5341-BD61-3C686BEB65AC}"/>
              </a:ext>
            </a:extLst>
          </p:cNvPr>
          <p:cNvPicPr>
            <a:picLocks noChangeAspect="1"/>
          </p:cNvPicPr>
          <p:nvPr/>
        </p:nvPicPr>
        <p:blipFill>
          <a:blip r:embed="rId4"/>
          <a:stretch>
            <a:fillRect/>
          </a:stretch>
        </p:blipFill>
        <p:spPr>
          <a:xfrm>
            <a:off x="9034798" y="2782957"/>
            <a:ext cx="2400657" cy="3437182"/>
          </a:xfrm>
          <a:prstGeom prst="rect">
            <a:avLst/>
          </a:prstGeom>
        </p:spPr>
      </p:pic>
    </p:spTree>
    <p:extLst>
      <p:ext uri="{BB962C8B-B14F-4D97-AF65-F5344CB8AC3E}">
        <p14:creationId xmlns:p14="http://schemas.microsoft.com/office/powerpoint/2010/main" val="2176893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err="1"/>
              <a:t>Morpheo</a:t>
            </a:r>
            <a:r>
              <a:rPr lang="fi-FI" dirty="0"/>
              <a:t> – unihäiriöiden diagnosointi</a:t>
            </a:r>
          </a:p>
        </p:txBody>
      </p:sp>
      <p:sp>
        <p:nvSpPr>
          <p:cNvPr id="8" name="Sisällön paikkamerkki 7"/>
          <p:cNvSpPr>
            <a:spLocks noGrp="1"/>
          </p:cNvSpPr>
          <p:nvPr>
            <p:ph idx="1"/>
          </p:nvPr>
        </p:nvSpPr>
        <p:spPr>
          <a:xfrm>
            <a:off x="3523785" y="1532823"/>
            <a:ext cx="7830015" cy="4466534"/>
          </a:xfrm>
        </p:spPr>
        <p:txBody>
          <a:bodyPr/>
          <a:lstStyle/>
          <a:p>
            <a:r>
              <a:rPr lang="fi-FI" dirty="0"/>
              <a:t>Visualisoi ja yhdistää eri tietolähteistä tulevaa uneen liittyvää tietoa</a:t>
            </a:r>
          </a:p>
          <a:p>
            <a:r>
              <a:rPr lang="fi-FI" dirty="0"/>
              <a:t>Etsii tiedosta unihäiriöihin viittaavia kaavoja</a:t>
            </a:r>
          </a:p>
          <a:p>
            <a:r>
              <a:rPr lang="fi-FI" dirty="0"/>
              <a:t>Hyödyntää koneoppimisen malleja, joiden avulla sovellus pyrkii automaattiseen ja ennustavaan diagnosointiin</a:t>
            </a:r>
          </a:p>
          <a:p>
            <a:r>
              <a:rPr lang="fi-FI" dirty="0"/>
              <a:t>Voidaan käyttää lääkäreiden apuna unihäiriöiden diagnosoinnissa</a:t>
            </a:r>
          </a:p>
          <a:p>
            <a:endParaRPr lang="fi-FI" dirty="0"/>
          </a:p>
        </p:txBody>
      </p:sp>
      <p:pic>
        <p:nvPicPr>
          <p:cNvPr id="3" name="Kuva 2">
            <a:extLst>
              <a:ext uri="{FF2B5EF4-FFF2-40B4-BE49-F238E27FC236}">
                <a16:creationId xmlns:a16="http://schemas.microsoft.com/office/drawing/2014/main" id="{37DF5BCA-0994-7B4D-8596-6E7D6E80E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690688"/>
            <a:ext cx="2424828" cy="2078424"/>
          </a:xfrm>
          <a:prstGeom prst="rect">
            <a:avLst/>
          </a:prstGeom>
        </p:spPr>
      </p:pic>
    </p:spTree>
    <p:extLst>
      <p:ext uri="{BB962C8B-B14F-4D97-AF65-F5344CB8AC3E}">
        <p14:creationId xmlns:p14="http://schemas.microsoft.com/office/powerpoint/2010/main" val="2980252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CardioSmart365</a:t>
            </a:r>
          </a:p>
        </p:txBody>
      </p:sp>
      <p:sp>
        <p:nvSpPr>
          <p:cNvPr id="8" name="Sisällön paikkamerkki 7"/>
          <p:cNvSpPr>
            <a:spLocks noGrp="1"/>
          </p:cNvSpPr>
          <p:nvPr>
            <p:ph idx="1"/>
          </p:nvPr>
        </p:nvSpPr>
        <p:spPr>
          <a:xfrm>
            <a:off x="838200" y="1532822"/>
            <a:ext cx="8382000" cy="4644141"/>
          </a:xfrm>
        </p:spPr>
        <p:txBody>
          <a:bodyPr/>
          <a:lstStyle/>
          <a:p>
            <a:r>
              <a:rPr lang="fi-FI" dirty="0"/>
              <a:t>Järjestelmä, joka on kehitetty sydänsairauksia sairastavien potilaiden monitorointiin</a:t>
            </a:r>
          </a:p>
          <a:p>
            <a:r>
              <a:rPr lang="fi-FI" dirty="0"/>
              <a:t>Koostuu useasta osasta: älypuhelimen applikaatioista, WWW-sovelluksista, päätöksentukijärjestelmistä sekä Web-palveluista</a:t>
            </a:r>
          </a:p>
          <a:p>
            <a:r>
              <a:rPr lang="fi-FI" dirty="0"/>
              <a:t>Järjestelmän avulla voidaan esimerkiksi tallentaa ja hallita potilaan elintoimintoihin liittyvää dataa, hälytystapauksia ja potilaan digitaalista potilasjärjestelmää</a:t>
            </a:r>
          </a:p>
          <a:p>
            <a:endParaRPr lang="fi-FI" dirty="0"/>
          </a:p>
        </p:txBody>
      </p:sp>
      <p:pic>
        <p:nvPicPr>
          <p:cNvPr id="2" name="Kuva 1">
            <a:extLst>
              <a:ext uri="{FF2B5EF4-FFF2-40B4-BE49-F238E27FC236}">
                <a16:creationId xmlns:a16="http://schemas.microsoft.com/office/drawing/2014/main" id="{2C2EE69C-D094-594B-A75A-B371AA386759}"/>
              </a:ext>
            </a:extLst>
          </p:cNvPr>
          <p:cNvPicPr>
            <a:picLocks noChangeAspect="1"/>
          </p:cNvPicPr>
          <p:nvPr/>
        </p:nvPicPr>
        <p:blipFill>
          <a:blip r:embed="rId4"/>
          <a:stretch>
            <a:fillRect/>
          </a:stretch>
        </p:blipFill>
        <p:spPr>
          <a:xfrm>
            <a:off x="9041970" y="1542504"/>
            <a:ext cx="2490061" cy="4980121"/>
          </a:xfrm>
          <a:prstGeom prst="rect">
            <a:avLst/>
          </a:prstGeom>
        </p:spPr>
      </p:pic>
    </p:spTree>
    <p:extLst>
      <p:ext uri="{BB962C8B-B14F-4D97-AF65-F5344CB8AC3E}">
        <p14:creationId xmlns:p14="http://schemas.microsoft.com/office/powerpoint/2010/main" val="28694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Tekoäly syövän hoidossa</a:t>
            </a:r>
          </a:p>
        </p:txBody>
      </p:sp>
      <p:sp>
        <p:nvSpPr>
          <p:cNvPr id="8" name="Sisällön paikkamerkki 7"/>
          <p:cNvSpPr>
            <a:spLocks noGrp="1"/>
          </p:cNvSpPr>
          <p:nvPr>
            <p:ph idx="1"/>
          </p:nvPr>
        </p:nvSpPr>
        <p:spPr>
          <a:xfrm>
            <a:off x="838199" y="1532823"/>
            <a:ext cx="10959337" cy="4156778"/>
          </a:xfrm>
        </p:spPr>
        <p:txBody>
          <a:bodyPr>
            <a:normAutofit/>
          </a:bodyPr>
          <a:lstStyle/>
          <a:p>
            <a:r>
              <a:rPr lang="fi-FI" dirty="0"/>
              <a:t>Tekoäly voi auttaa syövän hoitoon sopivan yhdistelmälääkityksen löytämisessä</a:t>
            </a:r>
          </a:p>
          <a:p>
            <a:r>
              <a:rPr lang="fi-FI" dirty="0"/>
              <a:t>Sopivan yhdistelmälääkityksen löytäminen voi olla hankalaa</a:t>
            </a:r>
          </a:p>
          <a:p>
            <a:pPr lvl="1"/>
            <a:r>
              <a:rPr lang="fi-FI" dirty="0"/>
              <a:t>Esim. 100:sta eri lääkkeestä saa jo 5000 erilaista kahden lääkkeen yhdistelmää</a:t>
            </a:r>
          </a:p>
          <a:p>
            <a:r>
              <a:rPr lang="fi-FI" dirty="0"/>
              <a:t>Tekoälyn avulla voidaan yhdistää vaikutuksiltaan sopivia lääkkeitä mahdollisimman tehokkaaksi lääkehoidoksi</a:t>
            </a:r>
          </a:p>
          <a:p>
            <a:pPr lvl="1"/>
            <a:r>
              <a:rPr lang="fi-FI" dirty="0"/>
              <a:t>Kun tekoäly on saanut pohjatietoja eri lääkkeiden ja lääkeyhdistelmien toiminnasta, se pystyy myös itse oppia muodostamaan uusia toimivia lääkeyhdistelmiä</a:t>
            </a:r>
          </a:p>
          <a:p>
            <a:pPr lvl="1"/>
            <a:endParaRPr lang="fi-FI" dirty="0"/>
          </a:p>
          <a:p>
            <a:endParaRPr lang="fi-FI" dirty="0"/>
          </a:p>
          <a:p>
            <a:endParaRPr lang="fi-FI" dirty="0"/>
          </a:p>
        </p:txBody>
      </p:sp>
      <p:pic>
        <p:nvPicPr>
          <p:cNvPr id="2" name="Kuva 1">
            <a:extLst>
              <a:ext uri="{FF2B5EF4-FFF2-40B4-BE49-F238E27FC236}">
                <a16:creationId xmlns:a16="http://schemas.microsoft.com/office/drawing/2014/main" id="{CD4BA730-9014-1E44-9CD7-BA61FCBF7AB4}"/>
              </a:ext>
            </a:extLst>
          </p:cNvPr>
          <p:cNvPicPr>
            <a:picLocks noChangeAspect="1"/>
          </p:cNvPicPr>
          <p:nvPr/>
        </p:nvPicPr>
        <p:blipFill>
          <a:blip r:embed="rId4"/>
          <a:stretch>
            <a:fillRect/>
          </a:stretch>
        </p:blipFill>
        <p:spPr>
          <a:xfrm>
            <a:off x="10277988" y="4927601"/>
            <a:ext cx="1517650" cy="1524000"/>
          </a:xfrm>
          <a:prstGeom prst="rect">
            <a:avLst/>
          </a:prstGeom>
        </p:spPr>
      </p:pic>
    </p:spTree>
    <p:extLst>
      <p:ext uri="{BB962C8B-B14F-4D97-AF65-F5344CB8AC3E}">
        <p14:creationId xmlns:p14="http://schemas.microsoft.com/office/powerpoint/2010/main" val="2582705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F27B2642-D259-8144-998C-CF16F736E7AE}"/>
              </a:ext>
            </a:extLst>
          </p:cNvPr>
          <p:cNvPicPr>
            <a:picLocks noChangeAspect="1"/>
          </p:cNvPicPr>
          <p:nvPr/>
        </p:nvPicPr>
        <p:blipFill>
          <a:blip r:embed="rId3"/>
          <a:stretch>
            <a:fillRect/>
          </a:stretch>
        </p:blipFill>
        <p:spPr>
          <a:xfrm>
            <a:off x="8293963" y="2791139"/>
            <a:ext cx="3429000" cy="3429000"/>
          </a:xfrm>
          <a:prstGeom prst="rect">
            <a:avLst/>
          </a:prstGeom>
        </p:spPr>
      </p:pic>
      <p:pic>
        <p:nvPicPr>
          <p:cNvPr id="4" name="Kuva 3"/>
          <p:cNvPicPr>
            <a:picLocks noChangeAspect="1"/>
          </p:cNvPicPr>
          <p:nvPr/>
        </p:nvPicPr>
        <p:blipFill>
          <a:blip r:embed="rId4"/>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Elämäntapavalmentaja </a:t>
            </a:r>
          </a:p>
        </p:txBody>
      </p:sp>
      <p:sp>
        <p:nvSpPr>
          <p:cNvPr id="8" name="Sisällön paikkamerkki 7"/>
          <p:cNvSpPr>
            <a:spLocks noGrp="1"/>
          </p:cNvSpPr>
          <p:nvPr>
            <p:ph idx="1"/>
          </p:nvPr>
        </p:nvSpPr>
        <p:spPr>
          <a:xfrm>
            <a:off x="838200" y="1532822"/>
            <a:ext cx="8067261" cy="5094990"/>
          </a:xfrm>
        </p:spPr>
        <p:txBody>
          <a:bodyPr>
            <a:normAutofit/>
          </a:bodyPr>
          <a:lstStyle/>
          <a:p>
            <a:r>
              <a:rPr lang="fi-FI" sz="2600" dirty="0"/>
              <a:t>Sovellus, jonka avulla pyritään muuttamaan ihmisten elämäntapoja</a:t>
            </a:r>
          </a:p>
          <a:p>
            <a:r>
              <a:rPr lang="fi-FI" sz="2600" dirty="0"/>
              <a:t>Sovelluksen kanssa pystyy keskustelemaan luonnollisella kielellä ja sillä on analytiikkamalli, joka antaa henkilökohtaisia ravinto-ohjeita tietojen perusteella, jota se on saanut.</a:t>
            </a:r>
          </a:p>
          <a:p>
            <a:r>
              <a:rPr lang="fi-FI" sz="2600" dirty="0"/>
              <a:t>Sovellus hyödyntää esimerkiksi aktiivisuusmittaria, sykedataa ja kansainvälistä tutkimustietoa yksilöllisten suositusten ja ohjeiden tekemisessä</a:t>
            </a:r>
          </a:p>
          <a:p>
            <a:endParaRPr lang="fi-FI" sz="2600" dirty="0"/>
          </a:p>
        </p:txBody>
      </p:sp>
    </p:spTree>
    <p:extLst>
      <p:ext uri="{BB962C8B-B14F-4D97-AF65-F5344CB8AC3E}">
        <p14:creationId xmlns:p14="http://schemas.microsoft.com/office/powerpoint/2010/main" val="3969407359"/>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D7C7A5E1E72AC64A83C56ED0BAD0B6C6" ma:contentTypeVersion="17" ma:contentTypeDescription="Luo uusi asiakirja." ma:contentTypeScope="" ma:versionID="4a1cb03677a6d46732d6121e65b243d0">
  <xsd:schema xmlns:xsd="http://www.w3.org/2001/XMLSchema" xmlns:xs="http://www.w3.org/2001/XMLSchema" xmlns:p="http://schemas.microsoft.com/office/2006/metadata/properties" xmlns:ns2="9925f18e-407e-420e-8571-51d983537b64" xmlns:ns3="908ba3c3-476d-49d9-9402-6f1fbb2f5e30" xmlns:ns4="4cb4f1c2-1b8e-491c-9abf-3ae89a5f0e6c" targetNamespace="http://schemas.microsoft.com/office/2006/metadata/properties" ma:root="true" ma:fieldsID="d28047b3fe853908707610cfc6a54c81" ns2:_="" ns3:_="" ns4:_="">
    <xsd:import namespace="9925f18e-407e-420e-8571-51d983537b64"/>
    <xsd:import namespace="908ba3c3-476d-49d9-9402-6f1fbb2f5e30"/>
    <xsd:import namespace="4cb4f1c2-1b8e-491c-9abf-3ae89a5f0e6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25f18e-407e-420e-8571-51d983537b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1b524aec-822c-496a-ac04-7365e57914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ba3c3-476d-49d9-9402-6f1fbb2f5e30"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b4f1c2-1b8e-491c-9abf-3ae89a5f0e6c"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1426921-d84d-4a9c-a5e0-227cc1da03b7}" ma:internalName="TaxCatchAll" ma:showField="CatchAllData" ma:web="908ba3c3-476d-49d9-9402-6f1fbb2f5e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cb4f1c2-1b8e-491c-9abf-3ae89a5f0e6c" xsi:nil="true"/>
    <lcf76f155ced4ddcb4097134ff3c332f xmlns="9925f18e-407e-420e-8571-51d983537b6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D638B6-27EA-49CF-92FA-B235DCCF4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25f18e-407e-420e-8571-51d983537b64"/>
    <ds:schemaRef ds:uri="908ba3c3-476d-49d9-9402-6f1fbb2f5e30"/>
    <ds:schemaRef ds:uri="4cb4f1c2-1b8e-491c-9abf-3ae89a5f0e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DFF5CC-B426-4780-9489-BEDF7E2C4D59}">
  <ds:schemaRefs>
    <ds:schemaRef ds:uri="9925f18e-407e-420e-8571-51d983537b64"/>
    <ds:schemaRef ds:uri="http://schemas.microsoft.com/office/2006/documentManagement/types"/>
    <ds:schemaRef ds:uri="http://www.w3.org/XML/1998/namespace"/>
    <ds:schemaRef ds:uri="http://purl.org/dc/dcmitype/"/>
    <ds:schemaRef ds:uri="http://schemas.microsoft.com/office/infopath/2007/PartnerControls"/>
    <ds:schemaRef ds:uri="http://purl.org/dc/elements/1.1/"/>
    <ds:schemaRef ds:uri="908ba3c3-476d-49d9-9402-6f1fbb2f5e30"/>
    <ds:schemaRef ds:uri="4cb4f1c2-1b8e-491c-9abf-3ae89a5f0e6c"/>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9E1153F-BCE2-43E1-9077-456B514953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1577</Words>
  <Application>Microsoft Office PowerPoint</Application>
  <PresentationFormat>Laajakuva</PresentationFormat>
  <Paragraphs>98</Paragraphs>
  <Slides>12</Slides>
  <Notes>9</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12</vt:i4>
      </vt:variant>
    </vt:vector>
  </HeadingPairs>
  <TitlesOfParts>
    <vt:vector size="18" baseType="lpstr">
      <vt:lpstr>Arial</vt:lpstr>
      <vt:lpstr>Calibri</vt:lpstr>
      <vt:lpstr>Calibri Light</vt:lpstr>
      <vt:lpstr>Century Gothic</vt:lpstr>
      <vt:lpstr>Lato</vt:lpstr>
      <vt:lpstr>Office-teema</vt:lpstr>
      <vt:lpstr>Tekoälyn sovelluksia sosiaali- ja terveydenhuollossa</vt:lpstr>
      <vt:lpstr>Luennon sisältö</vt:lpstr>
      <vt:lpstr>Tekoälyn hyödyntäminen</vt:lpstr>
      <vt:lpstr>Ihosyövän diagnosointi tekoälyn avulla</vt:lpstr>
      <vt:lpstr>Syrjäytymisvaarassa olevien lasten ja nuorten tunnistaminen</vt:lpstr>
      <vt:lpstr>Morpheo – unihäiriöiden diagnosointi</vt:lpstr>
      <vt:lpstr>CardioSmart365</vt:lpstr>
      <vt:lpstr>Tekoäly syövän hoidossa</vt:lpstr>
      <vt:lpstr>Elämäntapavalmentaja </vt:lpstr>
      <vt:lpstr>Astman diagnosointi lapsilla</vt:lpstr>
      <vt:lpstr>Pohdintatehtävä</vt:lpstr>
      <vt:lpstr>Oppimateriaalin tekijät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Jenni Viljanen</dc:creator>
  <cp:lastModifiedBy>Minna Tiainen (TAMK)</cp:lastModifiedBy>
  <cp:revision>6</cp:revision>
  <dcterms:created xsi:type="dcterms:W3CDTF">2021-04-13T12:53:10Z</dcterms:created>
  <dcterms:modified xsi:type="dcterms:W3CDTF">2023-12-11T15:19:10Z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0x010100D7C7A5E1E72AC64A83C56ED0BAD0B6C6</vt:lpwstr>
  </property>
  <property fmtid="{D5CDD505-2E9C-101B-9397-08002B2CF9AE}" pid="3" name="MediaServiceImageTags">
    <vt:lpwstr/>
  </property>
</Properties>
</file>