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Roboto-bold.fntdata"/><Relationship Id="rId8" Type="http://schemas.openxmlformats.org/officeDocument/2006/relationships/slide" Target="slides/slide3.xml"/><Relationship Id="rId18" Type="http://schemas.openxmlformats.org/officeDocument/2006/relationships/customXml" Target="../customXml/item3.xml"/><Relationship Id="rId3" Type="http://schemas.openxmlformats.org/officeDocument/2006/relationships/presProps" Target="presProps.xml"/><Relationship Id="rId12" Type="http://schemas.openxmlformats.org/officeDocument/2006/relationships/font" Target="fonts/Roboto-regular.fntdata"/><Relationship Id="rId7" Type="http://schemas.openxmlformats.org/officeDocument/2006/relationships/slide" Target="slides/slide2.xml"/><Relationship Id="rId17" Type="http://schemas.openxmlformats.org/officeDocument/2006/relationships/customXml" Target="../customXml/item2.xml"/><Relationship Id="rId2" Type="http://schemas.openxmlformats.org/officeDocument/2006/relationships/viewProps" Target="viewProps.xml"/><Relationship Id="rId16" Type="http://schemas.openxmlformats.org/officeDocument/2006/relationships/customXml" Target="../customXml/item1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afdc626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afdc626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afdc6269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afdc6269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afdc6269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afdc6269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afdc6269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afdc6269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afdc6269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afdc6269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17358" y="781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Hyvinvoiva koulu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i"/>
              <a:t>Millaisessa luokassa on hyvä olla?</a:t>
            </a:r>
            <a:endParaRPr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29875" y="46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Opetus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9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Paljon ryhmätöitä 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Eri aineissa eri opettajat,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Keskisuuri luokka, noin 20-25 oppilasta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Sellaiset oppitunnit ovat mukavia, missä uskaltaa yrittää ja ei tarvitse pelätä epäonnistumista.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Hyvä opettaja, jopa kolme opea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Saa leikkiä vapaasti koulussa ja välkällä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Puhelintunti, lautapelitunti, pelattaisiin enemmän pelejä.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Olisimme kirjastossa enemmän.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Enemmän lukuhetkiä.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Lisää liikuntaa.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1400">
                <a:solidFill>
                  <a:schemeClr val="dk1"/>
                </a:solidFill>
              </a:rPr>
              <a:t>Siellä on kivat aineet opiskella sekä hyvät opiskeluvälineet.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1400">
                <a:solidFill>
                  <a:schemeClr val="dk1"/>
                </a:solidFill>
              </a:rPr>
              <a:t>Tehtäisiin huolella jokainen työ.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Luokkahuone</a:t>
            </a:r>
            <a:endParaRPr b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Kierrätyspiste, viihtyisä luokka, viherkasveja, t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arpeeksi valaistusta, hyvä sisäilma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Luokassa on hyvä olla, jos se on kooltaan tilava ja siellä voi pelata pelikoneita.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Hyvät opiskeluvälineet, l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isää varakumeja ja -kyniä, paljon liikuntatunteja ja ps5 sekä poreallas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Värikkäitä seiniä. yms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ja että on rauhallinen luokka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noin. 20 oppilasta luokkaa kohtaan  /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Enemmän luokkakavereita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Saisi valita itse pulpettipaikat,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pyöreät ryhmäpöydät tai omat, isot, hyvät (pari)pulpetit 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Pehmeät penkit/ tuolit tai fatboyt, pyörivät tuolit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Siellä on kaapit, joissa on numerolukko ja sinne voi laittaa ulkovaatteet.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Kangas tauluja joihin voi laittaa piirustuksia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Luokissa voisi olla isot ikkunat joista tulvii luonnonvaloa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Saa olla sisällä, jos on kylmä, l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ämpimänä päivänä voisi syödä ulkona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Luokassa on kuvaopasteita ja h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yvän käytöksen tuoli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Luokassa opiskellaan monimuotoisesti ja käytetään paljon chromebookeja. Oppilaille annetaan vapautta. 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1400">
                <a:solidFill>
                  <a:schemeClr val="dk1"/>
                </a:solidFill>
              </a:rPr>
              <a:t>Siellä on kodikasta sekä viihtyisää ja  hyvä istumajärjestys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40550"/>
            <a:ext cx="8520600" cy="5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Luokan ilmapiiri</a:t>
            </a:r>
            <a:endParaRPr b="1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721275"/>
            <a:ext cx="8520600" cy="43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sz="1400">
                <a:solidFill>
                  <a:schemeClr val="dk1"/>
                </a:solidFill>
              </a:rPr>
              <a:t>Siellä ei kiusata, l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uokassa on hyvä yhteishenki ja k</a:t>
            </a:r>
            <a:r>
              <a:rPr lang="fi" sz="1400">
                <a:solidFill>
                  <a:schemeClr val="dk1"/>
                </a:solidFill>
              </a:rPr>
              <a:t>aikki on kavereita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Kannustava ilmapiiri ja kaikki otetaan mukaan yhteisiin peleihin ja leikkeihin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Luokka, jossa ei ole sisaruksia, on hyvä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Ei kiroilla ja haukuta ketään, on hyvää ruokaa,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kukaan ei satuta toista, on turvallista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Koulussa missä voi olla hyvällä mielellä, on rauhallista eli hyvä työrauha ja ei häiritä toisia, eikä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olla pahoja ihmisiä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Kaikki olisivat toisilleen ystävällisiä ja kohteliaita, autetaan toisia ja otetaan mukaan, tehdään yhteistyötä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Kehutaan toisia, ei valehdella, l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uokassa kuunnellaan kaikkia ja ollaan rehellisiä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Kaikki ovat kavereita, ei riidellä, ollaan kilttejä ja ei meluta, ei huomautella ja k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annustetaan muita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Jokainen tuntee olonsa turvalliseksi ja ketään ei kiusata,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hyvästä käytöksestä saa palkintoja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Luokassa on keskittymisrauha. Luokka on kodikas ja opettaja on hyvä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Siellä ei koko ajan tarvi selvitellä jonkun välituntihölmöilyjä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Kivat oppilaat ja kiva opettaja ollaan kilttejä toisille, totellaan opettajia ja pidetään hauskaa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Ei puhuta muiden päälle, kunnioitetaan muiden mielipiteitä ja kuunnellaan kaikkia ryhmätyössä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Ei juosta tunnin alussa, vaan </a:t>
            </a: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ollaan kiltisti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Pyydetään viittaamalla puheenvuoro ja </a:t>
            </a:r>
            <a:r>
              <a:rPr lang="fi" sz="1400">
                <a:solidFill>
                  <a:schemeClr val="dk1"/>
                </a:solidFill>
              </a:rPr>
              <a:t>ei naureta jos vastaa väärin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Kaikki on urheilullisia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Kaveriasiat</a:t>
            </a:r>
            <a:endParaRPr b="1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Kaikki olisi kaikkien kavereita</a:t>
            </a:r>
            <a:endParaRPr sz="14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Hyvät ystävät ovat tärkeitä!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Jatkotyöskentely</a:t>
            </a:r>
            <a:endParaRPr b="1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Oppilaat muokkaavat oppilasneuvostossa näistä luokkiin meidän kaikkien yhteiset säännöt, koskien luokan ilmapiiriä ja kaveriasioita.</a:t>
            </a:r>
            <a:endParaRPr/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457200" lvl="0" marL="1371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fi">
                <a:solidFill>
                  <a:srgbClr val="274E13"/>
                </a:solidFill>
              </a:rPr>
              <a:t>Meidän luokassa on hyvä olla!</a:t>
            </a:r>
            <a:endParaRPr b="1" i="1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9263A762ECCF4EA8092D71C2C79D9E" ma:contentTypeVersion="13" ma:contentTypeDescription="Luo uusi asiakirja." ma:contentTypeScope="" ma:versionID="4588554ca9fcc712ccab775dae8ce50c">
  <xsd:schema xmlns:xsd="http://www.w3.org/2001/XMLSchema" xmlns:xs="http://www.w3.org/2001/XMLSchema" xmlns:p="http://schemas.microsoft.com/office/2006/metadata/properties" xmlns:ns2="02268df8-36b1-44f1-8c81-d9523fe778ab" xmlns:ns3="ef80c695-ee39-472f-9d33-c24e2a920045" targetNamespace="http://schemas.microsoft.com/office/2006/metadata/properties" ma:root="true" ma:fieldsID="eb46e480070b797787a47f33870d3791" ns2:_="" ns3:_="">
    <xsd:import namespace="02268df8-36b1-44f1-8c81-d9523fe778ab"/>
    <xsd:import namespace="ef80c695-ee39-472f-9d33-c24e2a9200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68df8-36b1-44f1-8c81-d9523fe778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0c695-ee39-472f-9d33-c24e2a92004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CDC6F3-132D-4B39-87FF-C2B16FF0D6FF}"/>
</file>

<file path=customXml/itemProps2.xml><?xml version="1.0" encoding="utf-8"?>
<ds:datastoreItem xmlns:ds="http://schemas.openxmlformats.org/officeDocument/2006/customXml" ds:itemID="{00A04DF0-2D94-4240-B450-1BC0BC13BD27}"/>
</file>

<file path=customXml/itemProps3.xml><?xml version="1.0" encoding="utf-8"?>
<ds:datastoreItem xmlns:ds="http://schemas.openxmlformats.org/officeDocument/2006/customXml" ds:itemID="{8E853B62-0021-4FE7-903A-BEF6D047008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0x010100529263A762ECCF4EA8092D71C2C79D9E</vt:lpwstr>
  </property>
</Properties>
</file>