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56" r:id="rId6"/>
    <p:sldId id="260" r:id="rId7"/>
    <p:sldId id="262" r:id="rId8"/>
    <p:sldId id="263" r:id="rId9"/>
    <p:sldId id="261" r:id="rId10"/>
    <p:sldId id="258" r:id="rId11"/>
    <p:sldId id="257" r:id="rId12"/>
    <p:sldId id="259" r:id="rId13"/>
    <p:sldId id="264" r:id="rId14"/>
    <p:sldId id="265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DE8"/>
    <a:srgbClr val="F5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AAC24-1C34-4FAB-A992-6243B49EC3DD}" v="139" dt="2023-03-31T10:33:41.558"/>
    <p1510:client id="{48C8907B-CEE4-4A3E-9A2A-30C34E530419}" v="86" dt="2023-04-13T18:47:29.009"/>
    <p1510:client id="{4E304D1B-D32F-4DD1-933B-0EE6ACAEB53C}" v="53" dt="2023-03-31T07:26:14.017"/>
    <p1510:client id="{5780AEF7-F883-AF7F-9603-72757AB19168}" v="10" dt="2023-04-13T18:17:29.048"/>
    <p1510:client id="{B3F6DDF8-2BAF-42E3-AA87-5A94A83A6BD6}" v="262" dt="2023-03-31T13:05:19.260"/>
    <p1510:client id="{B4FC9111-6C68-8246-A897-91E894C9FCC5}" v="1" dt="2023-03-31T20:30:58.056"/>
    <p1510:client id="{EAD5513F-58C7-4E3E-94AE-49C8AA23527E}" v="7" dt="2023-04-28T07:12:38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10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8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28.4.2023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ab.fi/fi/uutiset/vaateteollisuuden-kasvihuonepaastoista-yli-40-prosenttia-olisi-ratkaistavissa-kuluttajien" TargetMode="External"/><Relationship Id="rId2" Type="http://schemas.openxmlformats.org/officeDocument/2006/relationships/hyperlink" Target="https://www.stjm.fi/wp-content/uploads/2022/02/Tekstiilikuituopas_korjattu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atua.fi/faq/olen-kuullut-etta-t-paidan-valmistukseen-kaytetaan-hurja-maara-vetta-miten-tahan-pitaisi-suhtautua/" TargetMode="External"/><Relationship Id="rId4" Type="http://schemas.openxmlformats.org/officeDocument/2006/relationships/hyperlink" Target="https://www.martat.fi/marttakoulu/kodinhoito/garderobi/globaalin-vaateteollisuuden-ongelmia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&#228;https:/kuituus.aalto.fi/mit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kuluttajaliitto.fi/materiaalit/vastuullinen-kuluttaminen-vaatteet-ja-tekstiilit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173DC94-AE04-679B-D4A4-B05B9A7D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fi-FI" b="1">
                <a:cs typeface="Calibri Light"/>
              </a:rPr>
              <a:t>Oppimiskokonaisuuden tavoitteet</a:t>
            </a:r>
            <a:endParaRPr lang="fi-FI" b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EE3ABD-1F3D-3406-5169-1D2D502BD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59" y="1714960"/>
            <a:ext cx="6416359" cy="47372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fi-FI" sz="1800" dirty="0">
                <a:cs typeface="Calibri"/>
              </a:rPr>
              <a:t>Perehdyt eri tekstiilimateriaaleihin ja niiden ominaisuuksiin. (T3, T4, T6, T7, T8)</a:t>
            </a:r>
          </a:p>
          <a:p>
            <a:pPr marL="457200" indent="-457200"/>
            <a:r>
              <a:rPr lang="fi-FI" sz="1800" dirty="0">
                <a:cs typeface="Calibri"/>
              </a:rPr>
              <a:t>Kokeilet tuottaa itse nahkaa/kangasta eli tekstiilimateriaalia. (T1, T2, T3, T6, T7, T8)</a:t>
            </a:r>
          </a:p>
          <a:p>
            <a:pPr marL="457200" indent="-457200"/>
            <a:r>
              <a:rPr lang="fi-FI" sz="1800" dirty="0">
                <a:cs typeface="Calibri"/>
              </a:rPr>
              <a:t>Ideoit globaaleihin ongelmiin ratkaisuja tekstiililähtöisin keinoin. (T1, T3, T6, T7)</a:t>
            </a:r>
          </a:p>
          <a:p>
            <a:pPr marL="457200" indent="-457200"/>
            <a:r>
              <a:rPr lang="fi-FI" sz="1800" dirty="0">
                <a:cs typeface="Calibri"/>
              </a:rPr>
              <a:t>Suunnittelet asusteen valmistettavaksi itse valmistamastasi tekstiilimateriaalista. (T6)</a:t>
            </a:r>
          </a:p>
          <a:p>
            <a:pPr marL="457200" indent="-457200"/>
            <a:r>
              <a:rPr lang="fi-FI" sz="1800" dirty="0">
                <a:cs typeface="Calibri"/>
              </a:rPr>
              <a:t>Valmistat suunnittelemasi persoonallisen ja toimivan tuotteen huolellisesti. (T4, T6)</a:t>
            </a:r>
          </a:p>
          <a:p>
            <a:pPr marL="457200" indent="-457200"/>
            <a:r>
              <a:rPr lang="fi-FI" sz="1800" dirty="0">
                <a:cs typeface="Calibri"/>
              </a:rPr>
              <a:t>Työskentelet turvallisesti ja annat työrauhan muille  (T5).</a:t>
            </a:r>
          </a:p>
          <a:p>
            <a:pPr marL="457200" indent="-457200"/>
            <a:r>
              <a:rPr lang="fi-FI" sz="1800" dirty="0">
                <a:cs typeface="Calibri"/>
              </a:rPr>
              <a:t>Valmistat esittelyjulisteen tuotteestasi ja sen valmistusprosessista. (T4, T6)</a:t>
            </a:r>
          </a:p>
          <a:p>
            <a:pPr marL="457200" indent="-457200"/>
            <a:r>
              <a:rPr lang="fi-FI" sz="1800" dirty="0">
                <a:cs typeface="Calibri"/>
              </a:rPr>
              <a:t>Täytät itsearvioinnin, jossa arvioit omaa oppimistasi ja oppimiskokonaisuutta. (T2)</a:t>
            </a:r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3E16CA3-8897-9518-6FE2-1EE6D973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367" y="2267182"/>
            <a:ext cx="4788505" cy="359137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9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6E43AFB-BCB9-B621-587A-D18B43D6D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>
                <a:cs typeface="Calibri Light"/>
              </a:rPr>
              <a:t>Lähteet</a:t>
            </a:r>
            <a:endParaRPr lang="fi-FI" b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0BE9D8-3BA5-93E2-7E3F-A07A00DE6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>
                <a:cs typeface="Calibri" panose="020F0502020204030204"/>
                <a:hlinkClick r:id="rId2"/>
              </a:rPr>
              <a:t>https://www.stjm.fi/wp-content/uploads/2022/02/Tekstiilikuituopas_korjattu.pdf</a:t>
            </a:r>
          </a:p>
          <a:p>
            <a:pPr marL="0" indent="0">
              <a:buNone/>
            </a:pPr>
            <a:endParaRPr lang="fi-FI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cs typeface="Calibri"/>
                <a:hlinkClick r:id="rId3"/>
              </a:rPr>
              <a:t>https://lab.fi/fi/uutiset/vaateteollisuuden-kasvihuonepaastoista-yli-40-prosenttia-olisi-ratkaistavissa-kuluttajien</a:t>
            </a:r>
          </a:p>
          <a:p>
            <a:pPr marL="0" indent="0">
              <a:buNone/>
            </a:pP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  <a:hlinkClick r:id="rId4"/>
              </a:rPr>
              <a:t>https://www.martat.fi/marttakoulu/kodinhoito/garderobi/globaalin-vaateteollisuuden-ongelmia/</a:t>
            </a:r>
            <a:endParaRPr lang="en-US"/>
          </a:p>
          <a:p>
            <a:pPr marL="0" indent="0">
              <a:buNone/>
            </a:pPr>
            <a:endParaRPr lang="fi-FI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  <a:hlinkClick r:id="rId5"/>
              </a:rPr>
              <a:t>https://natua.fi/faq/olen-kuullut-etta-t-paidan-valmistukseen-kaytetaan-hurja-maara-vetta-miten-tahan-pitaisi-suhtautua/</a:t>
            </a:r>
            <a:endParaRPr lang="fi-FI">
              <a:cs typeface="Calibri" panose="020F0502020204030204"/>
            </a:endParaRPr>
          </a:p>
          <a:p>
            <a:pPr marL="0" indent="0">
              <a:buNone/>
            </a:pPr>
            <a:endParaRPr lang="fi-FI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91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lanka&#10;&#10;Kuvaus luotu automaattisesti">
            <a:extLst>
              <a:ext uri="{FF2B5EF4-FFF2-40B4-BE49-F238E27FC236}">
                <a16:creationId xmlns:a16="http://schemas.microsoft.com/office/drawing/2014/main" id="{95E42821-1956-461E-2B02-ED4BC58E71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" r="431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835722-1446-3132-5641-35E6B77B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Autofit/>
          </a:bodyPr>
          <a:lstStyle/>
          <a:p>
            <a:r>
              <a:rPr lang="fi-FI" b="1">
                <a:cs typeface="Calibri Light"/>
              </a:rPr>
              <a:t>Ryhmätyö</a:t>
            </a:r>
            <a:endParaRPr lang="fi-FI" b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913B50-7C91-E2FF-6EDD-1C9FFDF88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79" y="2356446"/>
            <a:ext cx="5937127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400" b="1">
                <a:ea typeface="+mn-lt"/>
                <a:cs typeface="+mn-lt"/>
              </a:rPr>
              <a:t>Valitkaa ryhmällenne tekstiilikuitu</a:t>
            </a:r>
            <a:endParaRPr lang="fi-FI" sz="240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fi-FI" sz="2400" b="1">
                <a:ea typeface="+mn-lt"/>
                <a:cs typeface="+mn-lt"/>
              </a:rPr>
              <a:t>Perehtykää kyseisen kuidun valmistuksen ympäristövaikutuksiin</a:t>
            </a:r>
            <a:endParaRPr lang="fi-FI" sz="240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fi-FI" sz="2400" b="1">
                <a:ea typeface="+mn-lt"/>
                <a:cs typeface="+mn-lt"/>
              </a:rPr>
              <a:t>sekä kuitunne ominaisuuksiin</a:t>
            </a:r>
            <a:endParaRPr lang="fi-FI" sz="240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fi-FI" sz="2400" b="1">
                <a:ea typeface="+mn-lt"/>
                <a:cs typeface="+mn-lt"/>
              </a:rPr>
              <a:t>Valitsemanne kuidun kierrättämiseen </a:t>
            </a:r>
          </a:p>
          <a:p>
            <a:pPr marL="514350" indent="-514350">
              <a:buAutoNum type="arabicPeriod"/>
            </a:pPr>
            <a:r>
              <a:rPr lang="fi-FI" sz="2400" b="1">
                <a:ea typeface="+mn-lt"/>
                <a:cs typeface="+mn-lt"/>
              </a:rPr>
              <a:t>Valmistakaa esitys ylläolevista kohdista</a:t>
            </a:r>
          </a:p>
          <a:p>
            <a:pPr marL="514350" indent="-514350">
              <a:buAutoNum type="arabicPeriod"/>
            </a:pPr>
            <a:r>
              <a:rPr lang="fi-FI" sz="2400" b="1">
                <a:ea typeface="+mn-lt"/>
                <a:cs typeface="+mn-lt"/>
              </a:rPr>
              <a:t>Lopuksi esittäkää löydöksenne muille.</a:t>
            </a:r>
            <a:endParaRPr lang="fi-FI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098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2017411"/>
            <a:ext cx="9144000" cy="2387600"/>
          </a:xfrm>
        </p:spPr>
        <p:txBody>
          <a:bodyPr>
            <a:normAutofit/>
          </a:bodyPr>
          <a:lstStyle/>
          <a:p>
            <a:r>
              <a:rPr lang="fi-FI" b="1">
                <a:ea typeface="Calibri Light"/>
                <a:cs typeface="Calibri Light"/>
              </a:rPr>
              <a:t>Materiaalitietoutta ja tekstiiliteollisuuden ongelmia</a:t>
            </a:r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6098D60-F79C-6544-F130-D737885B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599490"/>
            <a:ext cx="6002110" cy="1495425"/>
          </a:xfrm>
        </p:spPr>
        <p:txBody>
          <a:bodyPr>
            <a:normAutofit/>
          </a:bodyPr>
          <a:lstStyle/>
          <a:p>
            <a:r>
              <a:rPr lang="fi-FI" b="1">
                <a:cs typeface="Calibri Light"/>
              </a:rPr>
              <a:t>Materiaalitietoutta</a:t>
            </a:r>
            <a:endParaRPr lang="fi-FI" b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060EA1-AF3E-2470-1439-8A32FA7C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218455"/>
            <a:ext cx="6002110" cy="37290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>
                <a:cs typeface="Calibri"/>
              </a:rPr>
              <a:t>Tekstiilimateriaaleihin kuuluvat: </a:t>
            </a:r>
          </a:p>
          <a:p>
            <a:pPr lvl="1"/>
            <a:r>
              <a:rPr lang="fi-FI" sz="2200">
                <a:cs typeface="Calibri"/>
              </a:rPr>
              <a:t>langat ja langoista valmistetut tekstiilirakenteet mm. kudotut kankaat, neulokset ja punokset.</a:t>
            </a:r>
          </a:p>
          <a:p>
            <a:pPr lvl="1"/>
            <a:r>
              <a:rPr lang="fi-FI" sz="2200">
                <a:cs typeface="Calibri"/>
              </a:rPr>
              <a:t>suoraan tekstiilikuiduista valmistetut tuotteet mm. kuitukankaat, eristeet, täytteet.</a:t>
            </a:r>
          </a:p>
          <a:p>
            <a:r>
              <a:rPr lang="fi-FI" sz="2200">
                <a:cs typeface="Calibri"/>
              </a:rPr>
              <a:t>Tekstiilituotteet sisältävät kuitujen lisäksi erilaisia värjäys- ja viimeistelyaineita + muista materiaaleista valmistettuja lisätarvikkeita.</a:t>
            </a:r>
          </a:p>
          <a:p>
            <a:r>
              <a:rPr lang="fi-FI" sz="2200">
                <a:cs typeface="Calibri"/>
              </a:rPr>
              <a:t>Tekstiilikuidut jaotellaan alkuperän mukaisesti luonnollisiin ja kemiallisiin kuituihin.</a:t>
            </a:r>
          </a:p>
          <a:p>
            <a:pPr marL="0" indent="0">
              <a:buNone/>
            </a:pPr>
            <a:endParaRPr lang="fi-FI" sz="2000">
              <a:cs typeface="Calibri"/>
            </a:endParaRPr>
          </a:p>
          <a:p>
            <a:endParaRPr lang="fi-FI" sz="2000">
              <a:cs typeface="Calibri"/>
            </a:endParaRPr>
          </a:p>
        </p:txBody>
      </p:sp>
      <p:pic>
        <p:nvPicPr>
          <p:cNvPr id="4" name="Kuva 4" descr="Kuva, joka sisältää kohteen lanka, pino, useita&#10;&#10;Kuvaus luotu automaattisesti">
            <a:extLst>
              <a:ext uri="{FF2B5EF4-FFF2-40B4-BE49-F238E27FC236}">
                <a16:creationId xmlns:a16="http://schemas.microsoft.com/office/drawing/2014/main" id="{8316D443-073D-B477-5A03-9294C7A6F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50" r="1400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8978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7B8A33-1D7E-00FD-860F-FB6B3AFDD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229655"/>
            <a:ext cx="5291663" cy="1146694"/>
          </a:xfrm>
        </p:spPr>
        <p:txBody>
          <a:bodyPr anchor="b">
            <a:normAutofit/>
          </a:bodyPr>
          <a:lstStyle/>
          <a:p>
            <a:r>
              <a:rPr lang="fi-FI" b="1">
                <a:cs typeface="Calibri Light"/>
              </a:rPr>
              <a:t>Luonnonkuidut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5997C9D3-FFD1-2C07-7232-38A80E9A0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2" r="14720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8850CF-F787-6629-FE5A-A2CFA1AAB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1596289"/>
            <a:ext cx="5291663" cy="3752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fi-FI" sz="1800" b="1">
                <a:cs typeface="Calibri"/>
              </a:rPr>
              <a:t>Kasvikuidut</a:t>
            </a:r>
          </a:p>
          <a:p>
            <a:pPr lvl="1"/>
            <a:r>
              <a:rPr lang="fi-FI" sz="1800">
                <a:cs typeface="Calibri"/>
              </a:rPr>
              <a:t>Siemenkuidut – puuvilla</a:t>
            </a:r>
          </a:p>
          <a:p>
            <a:pPr lvl="1"/>
            <a:r>
              <a:rPr lang="fi-FI" sz="1800">
                <a:cs typeface="Calibri"/>
              </a:rPr>
              <a:t>Runkokuidut – pellava, juutti, nokkonen, hamppu</a:t>
            </a:r>
          </a:p>
          <a:p>
            <a:pPr lvl="1"/>
            <a:r>
              <a:rPr lang="fi-FI" sz="1800">
                <a:cs typeface="Calibri"/>
              </a:rPr>
              <a:t>Lehtikuidut – tupasvilla ananas</a:t>
            </a:r>
          </a:p>
          <a:p>
            <a:pPr lvl="1"/>
            <a:r>
              <a:rPr lang="fi-FI" sz="1800">
                <a:cs typeface="Calibri"/>
              </a:rPr>
              <a:t>Hedelmäkuidut - kookos, mango ?</a:t>
            </a:r>
          </a:p>
          <a:p>
            <a:pPr marL="457200" indent="-457200"/>
            <a:endParaRPr lang="fi-FI" sz="1800">
              <a:cs typeface="Calibri"/>
            </a:endParaRPr>
          </a:p>
          <a:p>
            <a:pPr marL="457200" indent="-457200"/>
            <a:r>
              <a:rPr lang="fi-FI" sz="1800" b="1">
                <a:cs typeface="Calibri"/>
              </a:rPr>
              <a:t>Eläinkuidut</a:t>
            </a:r>
          </a:p>
          <a:p>
            <a:pPr lvl="1"/>
            <a:r>
              <a:rPr lang="fi-FI" sz="1800">
                <a:cs typeface="Calibri"/>
              </a:rPr>
              <a:t>Eläinten villat ja karvat – villa, mohair, </a:t>
            </a:r>
            <a:r>
              <a:rPr lang="fi-FI" sz="1800" err="1">
                <a:cs typeface="Calibri"/>
              </a:rPr>
              <a:t>kashmir</a:t>
            </a:r>
            <a:r>
              <a:rPr lang="fi-FI" sz="1800">
                <a:cs typeface="Calibri"/>
              </a:rPr>
              <a:t>, alpakka, angora</a:t>
            </a:r>
          </a:p>
          <a:p>
            <a:pPr lvl="1"/>
            <a:r>
              <a:rPr lang="fi-FI" sz="1800">
                <a:cs typeface="Calibri"/>
              </a:rPr>
              <a:t>Kehrääjähyönteisten tuottamat kuidut – silkki</a:t>
            </a:r>
          </a:p>
          <a:p>
            <a:pPr lvl="1"/>
            <a:r>
              <a:rPr lang="fi-FI" sz="1800">
                <a:cs typeface="Calibri"/>
              </a:rPr>
              <a:t>Höyhenet, untuva</a:t>
            </a:r>
          </a:p>
          <a:p>
            <a:pPr lvl="1"/>
            <a:endParaRPr lang="fi-FI" sz="1800">
              <a:cs typeface="Calibri"/>
            </a:endParaRPr>
          </a:p>
          <a:p>
            <a:pPr marL="457200" indent="-457200"/>
            <a:r>
              <a:rPr lang="fi-FI" sz="1800" b="1">
                <a:ea typeface="+mn-lt"/>
                <a:cs typeface="+mn-lt"/>
              </a:rPr>
              <a:t>Mineraalikuidut</a:t>
            </a:r>
            <a:endParaRPr lang="en-US" sz="1800">
              <a:ea typeface="+mn-lt"/>
              <a:cs typeface="+mn-lt"/>
            </a:endParaRPr>
          </a:p>
          <a:p>
            <a:pPr lvl="1"/>
            <a:r>
              <a:rPr lang="fi-FI" sz="1800">
                <a:ea typeface="+mn-lt"/>
                <a:cs typeface="+mn-lt"/>
              </a:rPr>
              <a:t>asbesti</a:t>
            </a:r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067904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782F778-FE0B-0359-D4EF-3A3D96953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123193"/>
            <a:ext cx="6870954" cy="1675626"/>
          </a:xfrm>
        </p:spPr>
        <p:txBody>
          <a:bodyPr>
            <a:normAutofit/>
          </a:bodyPr>
          <a:lstStyle/>
          <a:p>
            <a:r>
              <a:rPr lang="fi-FI" b="1">
                <a:cs typeface="Calibri Light"/>
              </a:rPr>
              <a:t>Tekokuidut</a:t>
            </a:r>
          </a:p>
        </p:txBody>
      </p:sp>
      <p:pic>
        <p:nvPicPr>
          <p:cNvPr id="4" name="Kuva 4" descr="Kuva, joka sisältää kohteen piha-, kasvi, luuta, ruoho&#10;&#10;Kuvaus luotu automaattisesti">
            <a:extLst>
              <a:ext uri="{FF2B5EF4-FFF2-40B4-BE49-F238E27FC236}">
                <a16:creationId xmlns:a16="http://schemas.microsoft.com/office/drawing/2014/main" id="{6F2835FF-F14A-7451-B354-E3E4D466C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22563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B1D8F88A-8DDA-FD5E-446E-60B6AF0F6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02" r="3" b="7551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5" name="Kuva 5" descr="Kuva, joka sisältää kohteen sisä-, kangas&#10;&#10;Kuvaus luotu automaattisesti">
            <a:extLst>
              <a:ext uri="{FF2B5EF4-FFF2-40B4-BE49-F238E27FC236}">
                <a16:creationId xmlns:a16="http://schemas.microsoft.com/office/drawing/2014/main" id="{CD256FD8-2141-54B7-A47A-B0F37FC7E6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06" r="3" b="3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CE60F4-EFFE-3907-F527-45DC37AD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1797788"/>
            <a:ext cx="6870954" cy="3860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 b="1">
                <a:cs typeface="Calibri"/>
              </a:rPr>
              <a:t>Muuntokuidut</a:t>
            </a:r>
          </a:p>
          <a:p>
            <a:pPr lvl="1"/>
            <a:r>
              <a:rPr lang="fi-FI" sz="1800">
                <a:cs typeface="Calibri"/>
              </a:rPr>
              <a:t>Selluloosa-muuntokuidut – viskoosi, modaali, </a:t>
            </a:r>
            <a:r>
              <a:rPr lang="fi-FI" sz="1800" err="1">
                <a:cs typeface="Calibri"/>
              </a:rPr>
              <a:t>lyocell</a:t>
            </a:r>
            <a:endParaRPr lang="fi-FI" sz="1800">
              <a:cs typeface="Calibri"/>
            </a:endParaRPr>
          </a:p>
          <a:p>
            <a:pPr lvl="1"/>
            <a:r>
              <a:rPr lang="fi-FI" sz="1800">
                <a:cs typeface="Calibri"/>
              </a:rPr>
              <a:t>Selluloosa-esterikuidut – asetaatti</a:t>
            </a:r>
          </a:p>
          <a:p>
            <a:pPr lvl="1"/>
            <a:r>
              <a:rPr lang="fi-FI" sz="1800">
                <a:cs typeface="Calibri"/>
              </a:rPr>
              <a:t>Proteiini-muuntokuidut – soija, maissi</a:t>
            </a:r>
          </a:p>
          <a:p>
            <a:pPr lvl="1"/>
            <a:r>
              <a:rPr lang="fi-FI" sz="1800">
                <a:cs typeface="Calibri"/>
              </a:rPr>
              <a:t>Muut – </a:t>
            </a:r>
            <a:r>
              <a:rPr lang="fi-FI" sz="1800" err="1">
                <a:cs typeface="Calibri"/>
              </a:rPr>
              <a:t>alginaatti</a:t>
            </a:r>
            <a:r>
              <a:rPr lang="fi-FI" sz="1800">
                <a:cs typeface="Calibri"/>
              </a:rPr>
              <a:t>, luonnonkumi</a:t>
            </a:r>
          </a:p>
          <a:p>
            <a:endParaRPr lang="fi-FI" sz="1800">
              <a:cs typeface="Calibri"/>
            </a:endParaRPr>
          </a:p>
          <a:p>
            <a:r>
              <a:rPr lang="fi-FI" sz="1800" b="1">
                <a:cs typeface="Calibri"/>
              </a:rPr>
              <a:t>Synteettiset kuidut</a:t>
            </a:r>
          </a:p>
          <a:p>
            <a:pPr lvl="1"/>
            <a:r>
              <a:rPr lang="fi-FI" sz="1800">
                <a:cs typeface="Calibri"/>
              </a:rPr>
              <a:t>Öljypohjaiset synteettiset – polyesteri, polyamidi, elastaani, akryyli</a:t>
            </a:r>
          </a:p>
          <a:p>
            <a:pPr lvl="1"/>
            <a:r>
              <a:rPr lang="fi-FI" sz="1800">
                <a:cs typeface="Calibri"/>
              </a:rPr>
              <a:t>Biopohjaiset synteettiset kuidut - </a:t>
            </a:r>
            <a:r>
              <a:rPr lang="fi-FI" sz="1800" err="1">
                <a:cs typeface="Calibri"/>
              </a:rPr>
              <a:t>polyaktidi</a:t>
            </a:r>
            <a:endParaRPr lang="fi-FI" sz="1800">
              <a:cs typeface="Calibri"/>
            </a:endParaRPr>
          </a:p>
          <a:p>
            <a:endParaRPr lang="fi-FI" sz="1800">
              <a:cs typeface="Calibri"/>
            </a:endParaRPr>
          </a:p>
          <a:p>
            <a:r>
              <a:rPr lang="fi-FI" sz="1800" b="1">
                <a:cs typeface="Calibri"/>
              </a:rPr>
              <a:t>Epäorgaaniset kuidut</a:t>
            </a:r>
          </a:p>
          <a:p>
            <a:pPr lvl="1"/>
            <a:r>
              <a:rPr lang="fi-FI" sz="1800">
                <a:cs typeface="Calibri"/>
              </a:rPr>
              <a:t>Metallikuidut, keraamiset kuidut, hiilikuidut, lasikuidut</a:t>
            </a:r>
          </a:p>
          <a:p>
            <a:pPr lvl="1"/>
            <a:endParaRPr lang="fi-FI" sz="1600">
              <a:cs typeface="Calibri"/>
            </a:endParaRPr>
          </a:p>
          <a:p>
            <a:pPr lvl="1"/>
            <a:endParaRPr lang="fi-FI" sz="1600">
              <a:cs typeface="Calibri"/>
            </a:endParaRPr>
          </a:p>
          <a:p>
            <a:pPr marL="457200" lvl="1" indent="0">
              <a:buNone/>
            </a:pPr>
            <a:endParaRPr lang="fi-FI" sz="1600">
              <a:cs typeface="Calibri"/>
            </a:endParaRPr>
          </a:p>
          <a:p>
            <a:pPr marL="457200" lvl="1" indent="0">
              <a:buNone/>
            </a:pPr>
            <a:endParaRPr lang="fi-FI" sz="16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9799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25345C-4509-8A29-103C-4311EB206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>
                <a:cs typeface="Calibri Light"/>
              </a:rPr>
              <a:t>Jätehierarkia</a:t>
            </a:r>
            <a:endParaRPr lang="fi-FI" b="1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664A2C-08ED-DC93-CD02-5DD490F50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605"/>
            <a:ext cx="10515600" cy="46623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sz="2200" b="1" i="1">
              <a:solidFill>
                <a:schemeClr val="accent2"/>
              </a:solidFill>
              <a:cs typeface="Calibri"/>
            </a:endParaRPr>
          </a:p>
          <a:p>
            <a:r>
              <a:rPr lang="fi-FI" sz="2500">
                <a:cs typeface="Calibri"/>
              </a:rPr>
              <a:t>Jätehierarkia kuvaa jätteen synnyn '"etusijajärjestystä"</a:t>
            </a:r>
          </a:p>
          <a:p>
            <a:pPr marL="0" indent="0">
              <a:buNone/>
            </a:pPr>
            <a:endParaRPr lang="fi-FI" sz="2500">
              <a:cs typeface="Calibri"/>
            </a:endParaRPr>
          </a:p>
          <a:p>
            <a:r>
              <a:rPr lang="fi-FI" sz="2500">
                <a:cs typeface="Calibri"/>
              </a:rPr>
              <a:t>Taso 1: Jätteen syntymisen estäminen</a:t>
            </a:r>
          </a:p>
          <a:p>
            <a:r>
              <a:rPr lang="fi-FI" sz="2500">
                <a:cs typeface="Calibri"/>
              </a:rPr>
              <a:t>Taso 2: Tekstiilin uudelleenkäyttö samassa tarkoituksessa</a:t>
            </a:r>
          </a:p>
          <a:p>
            <a:r>
              <a:rPr lang="fi-FI" sz="2500">
                <a:cs typeface="Calibri"/>
              </a:rPr>
              <a:t>Taso 3: Tekstiilin uudelleenkäyttö eri tarkoituksessa</a:t>
            </a:r>
          </a:p>
          <a:p>
            <a:r>
              <a:rPr lang="fi-FI" sz="2500">
                <a:cs typeface="Calibri"/>
              </a:rPr>
              <a:t>Taso 4: Tekstiilin kierrätys</a:t>
            </a:r>
          </a:p>
          <a:p>
            <a:r>
              <a:rPr lang="fi-FI" sz="2500">
                <a:cs typeface="Calibri"/>
              </a:rPr>
              <a:t>Taso 5: Polttaminen</a:t>
            </a:r>
          </a:p>
          <a:p>
            <a:endParaRPr lang="fi-FI" sz="2200" i="1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endParaRPr lang="fi-FI" sz="2200" i="1">
              <a:solidFill>
                <a:schemeClr val="accent2"/>
              </a:solidFill>
              <a:cs typeface="Calibri"/>
            </a:endParaRPr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247F16B-2117-DFC5-4681-EFBB7E593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743" y="1755648"/>
            <a:ext cx="2663964" cy="4114800"/>
          </a:xfrm>
          <a:prstGeom prst="rect">
            <a:avLst/>
          </a:prstGeom>
        </p:spPr>
      </p:pic>
      <p:pic>
        <p:nvPicPr>
          <p:cNvPr id="5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C504C79-445D-714D-9502-D5B1BE27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582" y="1398166"/>
            <a:ext cx="2894981" cy="447216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5E8A397-3993-5236-5125-6A347824ED50}"/>
              </a:ext>
            </a:extLst>
          </p:cNvPr>
          <p:cNvSpPr txBox="1"/>
          <p:nvPr/>
        </p:nvSpPr>
        <p:spPr>
          <a:xfrm>
            <a:off x="8644712" y="5765951"/>
            <a:ext cx="40206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Calibri"/>
              </a:rPr>
              <a:t>Kuva: </a:t>
            </a:r>
            <a:r>
              <a:rPr lang="fi-FI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https://kuituus.aalto.fi/mita/</a:t>
            </a:r>
            <a:endParaRPr lang="fi-FI">
              <a:solidFill>
                <a:srgbClr val="0563C1"/>
              </a:solidFill>
              <a:cs typeface="Calibri" panose="020F0502020204030204"/>
            </a:endParaRPr>
          </a:p>
          <a:p>
            <a:endParaRPr lang="fi-FI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7070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CB7B5-9FD5-FCC4-4AB5-EB3FFEA9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68" y="261500"/>
            <a:ext cx="5223215" cy="1322944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Tekstiiliteollisuuden yleisiä ongelmia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FBA6A-43AE-F504-A159-15D2FDEC5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67" y="1648140"/>
            <a:ext cx="4916977" cy="40464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800" b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Raaka-ainetuotanto</a:t>
            </a:r>
          </a:p>
          <a:p>
            <a:r>
              <a:rPr lang="fi-FI" sz="18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Kasvihuonepäästöt</a:t>
            </a:r>
          </a:p>
          <a:p>
            <a:r>
              <a:rPr lang="fi-FI" sz="18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Vedenkulutus</a:t>
            </a:r>
          </a:p>
          <a:p>
            <a:r>
              <a:rPr lang="fi-FI" sz="18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Uusiutumattomat luonnonvarat</a:t>
            </a:r>
          </a:p>
          <a:p>
            <a:pPr marL="0" indent="0">
              <a:buNone/>
            </a:pPr>
            <a:r>
              <a:rPr lang="fi-FI" sz="1800" b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Tuotanto</a:t>
            </a:r>
          </a:p>
          <a:p>
            <a:r>
              <a:rPr lang="fi-FI" sz="18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Maailmanlaajuinen suuri toimintamalli, jossa on mukana useita eri tason toimijoita &gt; tuotanto- ja hankintaketjut eivät ole tietoisia kaikkien toimintatavoista, joka vaikuttaa tekstiilien kierrätettävyyteen</a:t>
            </a:r>
          </a:p>
          <a:p>
            <a:r>
              <a:rPr lang="fi-FI" sz="18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Vaatteiden kokonaiskulutus arvioitu kasvavan 63% vuoteen 2030 mennessä &gt; vastaa 500 miljardia uutta t-paitaa</a:t>
            </a:r>
          </a:p>
          <a:p>
            <a:pPr marL="0" indent="0">
              <a:buNone/>
            </a:pPr>
            <a:r>
              <a:rPr lang="fi-FI" sz="18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Sosiaaliset haasteet</a:t>
            </a:r>
          </a:p>
          <a:p>
            <a:r>
              <a:rPr lang="fi-FI" sz="18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Ihmisoikeudet</a:t>
            </a:r>
          </a:p>
          <a:p>
            <a:endParaRPr lang="fi-FI" sz="11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fi-FI" sz="11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sz="11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sz="11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sz="11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sz="11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id="{9EFB735E-B306-6B45-8F37-9F689702D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46" r="3" b="3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4" name="Kuva 4" descr="Kuva, joka sisältää kohteen sisä-&#10;&#10;Kuvaus luotu automaattisesti">
            <a:extLst>
              <a:ext uri="{FF2B5EF4-FFF2-40B4-BE49-F238E27FC236}">
                <a16:creationId xmlns:a16="http://schemas.microsoft.com/office/drawing/2014/main" id="{48782FB1-4510-1586-B2B7-AE8B31093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53" r="-3" b="6509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77F92771-C5C6-C14A-95CB-DCEB0F00B1C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32A787C-758A-26DC-83C5-233B2E61313F}"/>
              </a:ext>
            </a:extLst>
          </p:cNvPr>
          <p:cNvSpPr txBox="1"/>
          <p:nvPr/>
        </p:nvSpPr>
        <p:spPr>
          <a:xfrm>
            <a:off x="7535917" y="322667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27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5EA3D-6487-9248-1090-73BC16C8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324" y="360784"/>
            <a:ext cx="6078894" cy="1351472"/>
          </a:xfrm>
        </p:spPr>
        <p:txBody>
          <a:bodyPr>
            <a:noAutofit/>
          </a:bodyPr>
          <a:lstStyle/>
          <a:p>
            <a:pPr algn="ctr"/>
            <a:r>
              <a:rPr lang="fi-FI" b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Esimerkkejä kuitukohtaisista ongelmista</a:t>
            </a:r>
            <a:endParaRPr lang="fi-FI">
              <a:solidFill>
                <a:schemeClr val="tx1">
                  <a:lumMod val="85000"/>
                  <a:lumOff val="15000"/>
                </a:schemeClr>
              </a:solidFill>
              <a:cs typeface="Calibri Light" panose="020F0302020204030204"/>
            </a:endParaRPr>
          </a:p>
        </p:txBody>
      </p:sp>
      <p:pic>
        <p:nvPicPr>
          <p:cNvPr id="6" name="Kuva 6" descr="Kuva, joka sisältää kohteen suklaa, syöty, lasi&#10;&#10;Kuvaus luotu automaattisesti">
            <a:extLst>
              <a:ext uri="{FF2B5EF4-FFF2-40B4-BE49-F238E27FC236}">
                <a16:creationId xmlns:a16="http://schemas.microsoft.com/office/drawing/2014/main" id="{FA1F277F-EBA1-4411-F51C-57C7AD10C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6" r="16510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6387B-3A7F-3AFB-114D-D4958E1E0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558" y="2007398"/>
            <a:ext cx="5194041" cy="41787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700" b="1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Puuvilla</a:t>
            </a:r>
          </a:p>
          <a:p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Vaatii paljon maapinta-alaa</a:t>
            </a:r>
          </a:p>
          <a:p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Kuluttaa valtavasti vettä. Esim. Yksien farkkujen tekemiseen kuluu 10850 litraa vettä.</a:t>
            </a:r>
          </a:p>
          <a:p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Ihmisoikeuksien toteutuminen</a:t>
            </a:r>
          </a:p>
          <a:p>
            <a:pPr marL="0" indent="0">
              <a:buNone/>
            </a:pPr>
            <a:r>
              <a:rPr lang="fi-FI" sz="1700" b="1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Villa</a:t>
            </a:r>
          </a:p>
          <a:p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Ympäristövaikutuksen lampaiden kasvatuksesta</a:t>
            </a:r>
          </a:p>
          <a:p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Veden kulutus ja jätevesien saastuminen</a:t>
            </a:r>
          </a:p>
          <a:p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/>
              </a:rPr>
              <a:t>Vastuullisuus kysymykset eläinten näkökulmasta</a:t>
            </a:r>
            <a:endParaRPr lang="fi-FI" sz="17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 sz="1700" b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Elastaani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Lyhentää vaatteen käyttöikää</a:t>
            </a:r>
          </a:p>
          <a:p>
            <a:pPr>
              <a:buFont typeface="Arial"/>
              <a:buChar char="•"/>
            </a:pPr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Hankaloittaa pyykinpesua ja vaatehuoltoa</a:t>
            </a:r>
          </a:p>
          <a:p>
            <a:pPr>
              <a:buFont typeface="Arial"/>
              <a:buChar char="•"/>
            </a:pPr>
            <a:r>
              <a:rPr lang="fi-FI" sz="17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Elastaania sisältävää vaatetta ei tällä hetkellä voida kierrättää</a:t>
            </a:r>
            <a:endParaRPr lang="fi-FI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13032E51-A654-183B-6E20-6EBD87C01F59}"/>
              </a:ext>
            </a:extLst>
          </p:cNvPr>
          <p:cNvSpPr txBox="1"/>
          <p:nvPr/>
        </p:nvSpPr>
        <p:spPr>
          <a:xfrm>
            <a:off x="7404538" y="233329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Kuva 4" descr="Kuva, joka sisältää kohteen taivas, piha-, ruoho, luonto&#10;&#10;Kuvaus luotu automaattisesti">
            <a:extLst>
              <a:ext uri="{FF2B5EF4-FFF2-40B4-BE49-F238E27FC236}">
                <a16:creationId xmlns:a16="http://schemas.microsoft.com/office/drawing/2014/main" id="{A6DD3E7B-1B0D-BD73-71AD-50443A576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84" r="31345" b="-2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78BA6EE-1997-C208-D284-F9B7F7F6B43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4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74AFF-B2E2-812A-7FC6-9A91F194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729" y="6047186"/>
            <a:ext cx="10515600" cy="33352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>
                <a:cs typeface="Calibri Light"/>
              </a:rPr>
              <a:t>Kuva:</a:t>
            </a:r>
            <a:r>
              <a:rPr lang="en-US" sz="1800">
                <a:solidFill>
                  <a:schemeClr val="accent6"/>
                </a:solidFill>
                <a:ea typeface="+mj-lt"/>
                <a:cs typeface="+mj-lt"/>
              </a:rPr>
              <a:t> </a:t>
            </a:r>
            <a:r>
              <a:rPr lang="en-US" sz="1800">
                <a:ea typeface="+mj-lt"/>
                <a:cs typeface="+mj-lt"/>
                <a:hlinkClick r:id="rId2"/>
              </a:rPr>
              <a:t>Vastuullinen kuluttaminen: Vaatteet ja tekstiilit | Kuluttajaliitto</a:t>
            </a:r>
            <a:r>
              <a:rPr lang="en-US" sz="1800">
                <a:solidFill>
                  <a:srgbClr val="000000"/>
                </a:solidFill>
                <a:cs typeface="Calibri Light"/>
                <a:hlinkClick r:id="rId2"/>
              </a:rPr>
              <a:t>. </a:t>
            </a:r>
            <a:r>
              <a:rPr lang="en-US" sz="1800">
                <a:solidFill>
                  <a:schemeClr val="accent6"/>
                </a:solidFill>
                <a:ea typeface="+mj-lt"/>
                <a:cs typeface="+mj-lt"/>
              </a:rPr>
              <a:t>  </a:t>
            </a:r>
            <a:endParaRPr lang="en-US" sz="1800">
              <a:solidFill>
                <a:schemeClr val="accent6"/>
              </a:solidFill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9D468DA-6131-42B5-E3B3-2132713A5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4220" y="359134"/>
            <a:ext cx="9877938" cy="5559036"/>
          </a:xfrm>
        </p:spPr>
      </p:pic>
    </p:spTree>
    <p:extLst>
      <p:ext uri="{BB962C8B-B14F-4D97-AF65-F5344CB8AC3E}">
        <p14:creationId xmlns:p14="http://schemas.microsoft.com/office/powerpoint/2010/main" val="1447381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07714B81C8BB468B46F4D8140C0CA3" ma:contentTypeVersion="2" ma:contentTypeDescription="Create a new document." ma:contentTypeScope="" ma:versionID="ae93ae2124205dc3c719a6fa6083a236">
  <xsd:schema xmlns:xsd="http://www.w3.org/2001/XMLSchema" xmlns:xs="http://www.w3.org/2001/XMLSchema" xmlns:p="http://schemas.microsoft.com/office/2006/metadata/properties" xmlns:ns2="badf7b51-1ebc-40fa-a882-c3030ecf2c0b" targetNamespace="http://schemas.microsoft.com/office/2006/metadata/properties" ma:root="true" ma:fieldsID="cc3d14746f02c50092727a213cb67c7b" ns2:_="">
    <xsd:import namespace="badf7b51-1ebc-40fa-a882-c3030ecf2c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f7b51-1ebc-40fa-a882-c3030ecf2c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3B7A6B-112E-434E-BECA-914BCB8C11DA}">
  <ds:schemaRefs>
    <ds:schemaRef ds:uri="badf7b51-1ebc-40fa-a882-c3030ecf2c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736336-9211-47CB-AABB-38CFE1CA10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E56FC0-D7AA-4053-A0B8-49B29450EBC0}">
  <ds:schemaRefs>
    <ds:schemaRef ds:uri="badf7b51-1ebc-40fa-a882-c3030ecf2c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Microsoft Office PowerPoint</Application>
  <PresentationFormat>Laajakuva</PresentationFormat>
  <Paragraphs>98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Office-teema</vt:lpstr>
      <vt:lpstr>Oppimiskokonaisuuden tavoitteet</vt:lpstr>
      <vt:lpstr>Materiaalitietoutta ja tekstiiliteollisuuden ongelmia</vt:lpstr>
      <vt:lpstr>Materiaalitietoutta</vt:lpstr>
      <vt:lpstr>Luonnonkuidut</vt:lpstr>
      <vt:lpstr>Tekokuidut</vt:lpstr>
      <vt:lpstr>Jätehierarkia</vt:lpstr>
      <vt:lpstr>Tekstiiliteollisuuden yleisiä ongelmia</vt:lpstr>
      <vt:lpstr>Esimerkkejä kuitukohtaisista ongelmista</vt:lpstr>
      <vt:lpstr>Kuva: Vastuullinen kuluttaminen: Vaatteet ja tekstiilit | Kuluttajaliitto.   </vt:lpstr>
      <vt:lpstr>Lähteet</vt:lpstr>
      <vt:lpstr>Ryhmätyö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Martina Helle</cp:lastModifiedBy>
  <cp:revision>32</cp:revision>
  <dcterms:created xsi:type="dcterms:W3CDTF">2023-03-09T20:04:43Z</dcterms:created>
  <dcterms:modified xsi:type="dcterms:W3CDTF">2023-04-28T07:19:19Z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0x0101002107714B81C8BB468B46F4D8140C0CA3</vt:lpwstr>
  </property>
</Properties>
</file>