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58" r:id="rId6"/>
    <p:sldId id="262" r:id="rId7"/>
    <p:sldId id="261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F2C1C0-A2E6-4772-B4CC-659498E44D2D}" v="4" dt="2024-11-15T07:06:54.9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0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11/15/2024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52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775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12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564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1277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5236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6338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0719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008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341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093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11/15/2024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439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inlex.fi/fi/laki/alkup/2023/20230703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472A4DE-F92D-6F9F-F0BA-0FFC479A54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97762" y="640080"/>
            <a:ext cx="6251110" cy="3566160"/>
          </a:xfrm>
        </p:spPr>
        <p:txBody>
          <a:bodyPr anchor="b">
            <a:normAutofit/>
          </a:bodyPr>
          <a:lstStyle/>
          <a:p>
            <a:r>
              <a:rPr lang="fi-FI" dirty="0"/>
              <a:t>Tietosuoja 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7D1F49C-9FB6-3357-FF6F-BD82B10BC7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97760" y="4636008"/>
            <a:ext cx="6251111" cy="1572768"/>
          </a:xfrm>
        </p:spPr>
        <p:txBody>
          <a:bodyPr>
            <a:normAutofit/>
          </a:bodyPr>
          <a:lstStyle/>
          <a:p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Hoiva-avustajat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4409267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47B54A"/>
          </a:solidFill>
          <a:ln w="38100" cap="rnd">
            <a:solidFill>
              <a:srgbClr val="47B54A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B6C33F3-8EAE-730E-3EAB-6513BDA8F00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83" r="11295" b="-3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pic>
        <p:nvPicPr>
          <p:cNvPr id="6" name="Kuva 5">
            <a:extLst>
              <a:ext uri="{FF2B5EF4-FFF2-40B4-BE49-F238E27FC236}">
                <a16:creationId xmlns:a16="http://schemas.microsoft.com/office/drawing/2014/main" id="{4B31FDCE-DF0B-3A36-AB2E-42B12B20A9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7345" y="5455024"/>
            <a:ext cx="3373755" cy="1309810"/>
          </a:xfrm>
          <a:prstGeom prst="rect">
            <a:avLst/>
          </a:prstGeo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5D2F61B1-92B2-DA10-5159-9FE540523B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53593" y="5404007"/>
            <a:ext cx="3881491" cy="1553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5090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21A1F1-E4B3-587D-0A10-124E9DF36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latin typeface="Abadi" panose="020B0604020104020204" pitchFamily="34" charset="0"/>
              </a:rPr>
              <a:t>Henkilötietojen käsittely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A757AF7-3AA5-9735-55BC-B31A5D7B2A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600" y="1929384"/>
            <a:ext cx="10998200" cy="4806696"/>
          </a:xfrm>
        </p:spPr>
        <p:txBody>
          <a:bodyPr>
            <a:normAutofit/>
          </a:bodyPr>
          <a:lstStyle/>
          <a:p>
            <a:r>
              <a:rPr lang="fi-FI" dirty="0">
                <a:latin typeface="Abadi" panose="020B0604020104020204" pitchFamily="34" charset="0"/>
              </a:rPr>
              <a:t>Tietoja kerätään vain laillista tarkoitusta varten.</a:t>
            </a:r>
          </a:p>
          <a:p>
            <a:r>
              <a:rPr lang="fi-FI" dirty="0">
                <a:latin typeface="Abadi" panose="020B0604020104020204" pitchFamily="34" charset="0"/>
              </a:rPr>
              <a:t>Käsitellään lainmukaisesti, turvallisesti, läpinäkyvästi ja luottamuksellisesti.</a:t>
            </a:r>
          </a:p>
          <a:p>
            <a:r>
              <a:rPr lang="fi-FI" dirty="0">
                <a:latin typeface="Abadi" panose="020B0604020104020204" pitchFamily="34" charset="0"/>
              </a:rPr>
              <a:t>Päivitetään tarvittaessa.</a:t>
            </a:r>
          </a:p>
          <a:p>
            <a:r>
              <a:rPr lang="fi-FI" dirty="0">
                <a:latin typeface="Abadi" panose="020B0604020104020204" pitchFamily="34" charset="0"/>
              </a:rPr>
              <a:t>Epätarkat ja virheelliset tiedot poistetaan.</a:t>
            </a:r>
          </a:p>
          <a:p>
            <a:r>
              <a:rPr lang="fi-FI" dirty="0">
                <a:latin typeface="Abadi" panose="020B0604020104020204" pitchFamily="34" charset="0"/>
              </a:rPr>
              <a:t>Säilytetään tunnistettavassa muodossa vain välttämättömän ajan.</a:t>
            </a:r>
          </a:p>
          <a:p>
            <a:endParaRPr lang="fi-FI" dirty="0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2827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8E4E47F-7486-664D-FA1E-C209573C3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latin typeface="Abadi" panose="020B0604020104020204" pitchFamily="34" charset="0"/>
              </a:rPr>
              <a:t>Tietoa asiakirjojen käsittelystä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89CE2BA-B166-1B36-741B-16769EF52C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0" i="0" dirty="0">
                <a:effectLst/>
                <a:latin typeface="IntervalSansProRegular"/>
              </a:rPr>
              <a:t>Laki </a:t>
            </a:r>
            <a:r>
              <a:rPr lang="fi-FI" b="0" i="0" dirty="0">
                <a:effectLst/>
                <a:latin typeface="inherit"/>
              </a:rPr>
              <a:t>sosiaali- ja terveydenhuollon asiakastietojen käsittelystä:</a:t>
            </a:r>
          </a:p>
          <a:p>
            <a:pPr marL="0" indent="0">
              <a:buNone/>
            </a:pPr>
            <a:endParaRPr lang="fi-FI" b="0" i="0" dirty="0">
              <a:effectLst/>
              <a:latin typeface="inherit"/>
            </a:endParaRPr>
          </a:p>
          <a:p>
            <a:pPr marL="0" indent="0">
              <a:buNone/>
            </a:pPr>
            <a:r>
              <a:rPr lang="fi-FI" sz="2400" dirty="0">
                <a:latin typeface="Abadi" panose="020B0604020104020204" pitchFamily="34" charset="0"/>
                <a:hlinkClick r:id="rId2"/>
              </a:rPr>
              <a:t>Laki sosiaali- ja terveydenhuollon asiakastietojen… 703/2023 - Säädökset alkuperäisinä - FINLEX ®</a:t>
            </a:r>
            <a:endParaRPr lang="fi-FI" sz="2400" b="0" i="0" dirty="0">
              <a:effectLst/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388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EB94F4-AE1D-EC6F-1B12-AB74E87C1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latin typeface="Abadi" panose="020B0604020104020204" pitchFamily="34" charset="0"/>
              </a:rPr>
              <a:t>Asiakastietojen käyttö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0807442-3CDD-84AD-0FCB-1B2F4A57EF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006" y="1929384"/>
            <a:ext cx="11122794" cy="4251960"/>
          </a:xfrm>
        </p:spPr>
        <p:txBody>
          <a:bodyPr>
            <a:normAutofit lnSpcReduction="10000"/>
          </a:bodyPr>
          <a:lstStyle/>
          <a:p>
            <a:r>
              <a:rPr lang="fi-FI" sz="2400" b="0" i="0" dirty="0">
                <a:solidFill>
                  <a:srgbClr val="444444"/>
                </a:solidFill>
                <a:effectLst/>
                <a:latin typeface="Abadi" panose="020B0604020104020204" pitchFamily="34" charset="0"/>
              </a:rPr>
              <a:t>”Oikeuden käyttää asiakastietoja on perustuttava sosiaali- tai terveydenhuollon ammattihenkilön ja muun asiakastietoja käsittelevän henkilön työtehtävään ja annettavaan palveluun siten, että henkilöllä on oikeus käyttää vain työtehtävissään tarvitsemiansa välttämättömiä asiakastietoja.” </a:t>
            </a:r>
            <a:r>
              <a:rPr lang="fi-FI" sz="2400" b="0" i="1" dirty="0">
                <a:solidFill>
                  <a:srgbClr val="444444"/>
                </a:solidFill>
                <a:effectLst/>
                <a:latin typeface="Abadi" panose="020B0604020104020204" pitchFamily="34" charset="0"/>
              </a:rPr>
              <a:t>(</a:t>
            </a:r>
            <a:r>
              <a:rPr lang="fi-FI" sz="2400" b="0" i="1" dirty="0">
                <a:effectLst/>
                <a:latin typeface="IntervalSansProRegular"/>
              </a:rPr>
              <a:t>Laki </a:t>
            </a:r>
            <a:r>
              <a:rPr lang="fi-FI" sz="2400" b="0" i="1" dirty="0">
                <a:effectLst/>
                <a:latin typeface="inherit"/>
              </a:rPr>
              <a:t>sosiaali- ja terveydenhuollon asiakastietojen käsittelystä, 2 luku, 9 § Käyttöoikeus asiakastietoon)</a:t>
            </a:r>
          </a:p>
          <a:p>
            <a:endParaRPr lang="fi-FI" sz="2400" dirty="0">
              <a:latin typeface="inherit"/>
            </a:endParaRPr>
          </a:p>
          <a:p>
            <a:r>
              <a:rPr lang="fi-FI" sz="2400" b="0" i="0" dirty="0">
                <a:solidFill>
                  <a:srgbClr val="444444"/>
                </a:solidFill>
                <a:effectLst/>
                <a:latin typeface="Abadi" panose="020B0604020104020204" pitchFamily="34" charset="0"/>
              </a:rPr>
              <a:t>”Sosiaali- ja terveysministeriön asetuksella säädetään, mitä tietoja ammattihenkilöt ja muut asiakastietoja käsittelevät henkilöt työtehtävänsä ja annettavan palvelun perusteella saavat käyttää”. </a:t>
            </a:r>
            <a:r>
              <a:rPr lang="fi-FI" sz="2400" b="0" i="1" dirty="0">
                <a:solidFill>
                  <a:srgbClr val="444444"/>
                </a:solidFill>
                <a:effectLst/>
                <a:latin typeface="Abadi" panose="020B0604020104020204" pitchFamily="34" charset="0"/>
              </a:rPr>
              <a:t>(</a:t>
            </a:r>
            <a:r>
              <a:rPr lang="fi-FI" sz="2400" b="0" i="1" dirty="0">
                <a:effectLst/>
                <a:latin typeface="IntervalSansProRegular"/>
              </a:rPr>
              <a:t>Laki </a:t>
            </a:r>
            <a:r>
              <a:rPr lang="fi-FI" sz="2400" b="0" i="1" dirty="0">
                <a:effectLst/>
                <a:latin typeface="inherit"/>
              </a:rPr>
              <a:t>sosiaali- ja terveydenhuollon asiakastietojen käsittelystä, 2 luku, 9 § Käyttöoikeus asiakastietoon)</a:t>
            </a:r>
          </a:p>
          <a:p>
            <a:endParaRPr lang="fi-FI" sz="2400" dirty="0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4851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A771D7-D70F-CE3F-5F15-CDDA6726F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>
                <a:latin typeface="Abadi" panose="020B0604020104020204" pitchFamily="34" charset="0"/>
              </a:rPr>
              <a:t>Salassapito- ja vaitiolovelvollisuus</a:t>
            </a:r>
          </a:p>
        </p:txBody>
      </p:sp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66072A88-7808-623B-C61D-03B2A1F86A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34471" y="4072553"/>
            <a:ext cx="2426418" cy="2420322"/>
          </a:xfrm>
          <a:prstGeom prst="rect">
            <a:avLst/>
          </a:prstGeom>
        </p:spPr>
      </p:pic>
      <p:sp>
        <p:nvSpPr>
          <p:cNvPr id="7" name="Tekstiruutu 6">
            <a:extLst>
              <a:ext uri="{FF2B5EF4-FFF2-40B4-BE49-F238E27FC236}">
                <a16:creationId xmlns:a16="http://schemas.microsoft.com/office/drawing/2014/main" id="{CA6AA80F-D005-10E7-4AE9-53BCA9256B24}"/>
              </a:ext>
            </a:extLst>
          </p:cNvPr>
          <p:cNvSpPr txBox="1"/>
          <p:nvPr/>
        </p:nvSpPr>
        <p:spPr>
          <a:xfrm>
            <a:off x="548640" y="2107933"/>
            <a:ext cx="1124230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>
                <a:latin typeface="Abadi" panose="020B0604020104020204" pitchFamily="34" charset="0"/>
              </a:rPr>
              <a:t>Sosiaali- ja terveydenhuollossa työskentelevä EI saa kertoa tai näyttää asiakastietoja eikä luovuttaa asiakirjoja ulkopuolisille.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2400" dirty="0">
              <a:latin typeface="Abadi" panose="020B06040201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>
                <a:latin typeface="Abadi" panose="020B0604020104020204" pitchFamily="34" charset="0"/>
              </a:rPr>
              <a:t>Salassapitovelvollisuus jatkuu myös hoitosuhteen tai työsuhteen päättymisen jälkeen.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2400" dirty="0">
              <a:latin typeface="Abadi" panose="020B06040201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>
                <a:latin typeface="Abadi" panose="020B0604020104020204" pitchFamily="34" charset="0"/>
              </a:rPr>
              <a:t>Asiakkaalla on itsellä lupa tutustua omiin teksteihin (huom. ammattilaisena omien tekstien lukeminen vain virallista reittiä! esim. </a:t>
            </a:r>
            <a:r>
              <a:rPr lang="fi-FI" sz="2400" dirty="0" err="1">
                <a:latin typeface="Abadi" panose="020B0604020104020204" pitchFamily="34" charset="0"/>
              </a:rPr>
              <a:t>KanTa</a:t>
            </a:r>
            <a:r>
              <a:rPr lang="fi-FI" sz="2400" dirty="0">
                <a:latin typeface="Abadi" panose="020B0604020104020204" pitchFamily="34" charset="0"/>
              </a:rPr>
              <a:t>-palvelussa).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2400" dirty="0">
              <a:latin typeface="Abadi" panose="020B06040201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>
                <a:latin typeface="Abadi" panose="020B0604020104020204" pitchFamily="34" charset="0"/>
              </a:rPr>
              <a:t>Tietojen siirtämiseen palvelu- tai toimintayksiköiden välillä </a:t>
            </a:r>
          </a:p>
          <a:p>
            <a:r>
              <a:rPr lang="fi-FI" sz="2400" dirty="0">
                <a:latin typeface="Abadi" panose="020B0604020104020204" pitchFamily="34" charset="0"/>
              </a:rPr>
              <a:t>   tarvitaan asiakkaan lupa.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2400" dirty="0">
              <a:latin typeface="Abadi" panose="020B06040201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2400" dirty="0">
              <a:latin typeface="Abadi" panose="020B06040201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sz="2400" dirty="0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03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3A92A1-E139-178E-7482-520F73601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latin typeface="Abadi" panose="020B0604020104020204" pitchFamily="34" charset="0"/>
              </a:rPr>
              <a:t>Asiakastietojen kirjaaminen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EDFEF05-1135-69A2-58A3-BF183A01E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fontAlgn="base"/>
            <a:r>
              <a:rPr lang="fi-FI" b="0" i="0" dirty="0">
                <a:solidFill>
                  <a:srgbClr val="4E4E4E"/>
                </a:solidFill>
                <a:effectLst/>
                <a:latin typeface="IntervalSansProSemiBold"/>
              </a:rPr>
              <a:t>17 §</a:t>
            </a:r>
          </a:p>
          <a:p>
            <a:pPr marL="0" indent="0" algn="l" fontAlgn="base">
              <a:buNone/>
            </a:pPr>
            <a:r>
              <a:rPr lang="fi-FI" b="0" i="0" dirty="0">
                <a:solidFill>
                  <a:srgbClr val="4E4E4E"/>
                </a:solidFill>
                <a:effectLst/>
                <a:latin typeface="IntervalSansProSemiBold"/>
              </a:rPr>
              <a:t>Velvollisuus asiakastietojen kirjaamiseen</a:t>
            </a:r>
          </a:p>
          <a:p>
            <a:pPr marL="0" indent="0" algn="l" fontAlgn="base">
              <a:buNone/>
            </a:pPr>
            <a:r>
              <a:rPr lang="fi-FI" b="0" i="0" dirty="0">
                <a:solidFill>
                  <a:srgbClr val="444444"/>
                </a:solidFill>
                <a:effectLst/>
                <a:latin typeface="IntervalSansProRegular"/>
              </a:rPr>
              <a:t>”Sosiaali- ja terveydenhuollon ammattihenkilön ja palvelun antamiseen osallistuvan avustavan henkilön tulee kirjata asiakasasiakirjoihin asiakkaan palvelun ja potilaan hoidon järjestämisen, suunnittelun, toteuttamisen, seurannan ja valvonnan turvaamiseksi tarpeelliset ja riittävät tiedot.”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34371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33AE89-3D12-9787-6E48-95C6C3DFD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latin typeface="Abadi" panose="020B0604020104020204" pitchFamily="34" charset="0"/>
              </a:rPr>
              <a:t>Lähteet: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AAE0B55-AD5D-8AA5-3087-EAB1111FE5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 err="1">
                <a:latin typeface="Abadi" panose="020B0604020104020204" pitchFamily="34" charset="0"/>
              </a:rPr>
              <a:t>Kan</a:t>
            </a:r>
            <a:r>
              <a:rPr lang="fi-FI" sz="2400" dirty="0">
                <a:latin typeface="Abadi" panose="020B0604020104020204" pitchFamily="34" charset="0"/>
              </a:rPr>
              <a:t>, S. 2022. Ikääntyneiden osallisuus ja kuntoutuminen. Helsinki: Suvi </a:t>
            </a:r>
            <a:r>
              <a:rPr lang="fi-FI" sz="2400" dirty="0" err="1">
                <a:latin typeface="Abadi" panose="020B0604020104020204" pitchFamily="34" charset="0"/>
              </a:rPr>
              <a:t>Kan</a:t>
            </a:r>
            <a:r>
              <a:rPr lang="fi-FI" sz="2400" dirty="0">
                <a:latin typeface="Abadi" panose="020B0604020104020204" pitchFamily="34" charset="0"/>
              </a:rPr>
              <a:t> ja Sanoma Pro Oy.</a:t>
            </a:r>
          </a:p>
          <a:p>
            <a:pPr marL="0" indent="0">
              <a:buNone/>
            </a:pPr>
            <a:endParaRPr lang="fi-FI" sz="2400" b="0" dirty="0">
              <a:effectLst/>
              <a:latin typeface="Abadi" panose="020B0604020104020204" pitchFamily="34" charset="0"/>
            </a:endParaRPr>
          </a:p>
          <a:p>
            <a:r>
              <a:rPr lang="fi-FI" sz="2400" b="0" dirty="0">
                <a:effectLst/>
                <a:latin typeface="Abadi" panose="020B0604020104020204" pitchFamily="34" charset="0"/>
              </a:rPr>
              <a:t>Laki sosiaali- ja terveydenhuollon asiakastietojen käsittelystä, 2 luku, 9 § Käyttöoikeus asiakastietoon.</a:t>
            </a:r>
            <a:endParaRPr lang="fi-FI" sz="2400" dirty="0"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9603702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DarkSeedLeftStep">
      <a:dk1>
        <a:srgbClr val="000000"/>
      </a:dk1>
      <a:lt1>
        <a:srgbClr val="FFFFFF"/>
      </a:lt1>
      <a:dk2>
        <a:srgbClr val="223C29"/>
      </a:dk2>
      <a:lt2>
        <a:srgbClr val="E8E2E8"/>
      </a:lt2>
      <a:accent1>
        <a:srgbClr val="47B54A"/>
      </a:accent1>
      <a:accent2>
        <a:srgbClr val="69B13B"/>
      </a:accent2>
      <a:accent3>
        <a:srgbClr val="96A942"/>
      </a:accent3>
      <a:accent4>
        <a:srgbClr val="B1973B"/>
      </a:accent4>
      <a:accent5>
        <a:srgbClr val="C3774D"/>
      </a:accent5>
      <a:accent6>
        <a:srgbClr val="B13B42"/>
      </a:accent6>
      <a:hlink>
        <a:srgbClr val="AC7539"/>
      </a:hlink>
      <a:folHlink>
        <a:srgbClr val="7F7F7F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286</Words>
  <Application>Microsoft Office PowerPoint</Application>
  <PresentationFormat>Laajakuva</PresentationFormat>
  <Paragraphs>34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5" baseType="lpstr">
      <vt:lpstr>Abadi</vt:lpstr>
      <vt:lpstr>Arial</vt:lpstr>
      <vt:lpstr>inherit</vt:lpstr>
      <vt:lpstr>IntervalSansProRegular</vt:lpstr>
      <vt:lpstr>IntervalSansProSemiBold</vt:lpstr>
      <vt:lpstr>Modern Love</vt:lpstr>
      <vt:lpstr>The Hand</vt:lpstr>
      <vt:lpstr>SketchyVTI</vt:lpstr>
      <vt:lpstr>Tietosuoja </vt:lpstr>
      <vt:lpstr>Henkilötietojen käsittely</vt:lpstr>
      <vt:lpstr>Tietoa asiakirjojen käsittelystä</vt:lpstr>
      <vt:lpstr>Asiakastietojen käyttö</vt:lpstr>
      <vt:lpstr>Salassapito- ja vaitiolovelvollisuus</vt:lpstr>
      <vt:lpstr>Asiakastietojen kirjaaminen</vt:lpstr>
      <vt:lpstr>Lähteet: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Tietosuoja</dc:title>
  <dc:creator>Heini Toivonen</dc:creator>
  <cp:lastModifiedBy>Heini Toivonen</cp:lastModifiedBy>
  <cp:revision>9</cp:revision>
  <dcterms:created xsi:type="dcterms:W3CDTF">2024-03-11T12:42:50Z</dcterms:created>
  <dcterms:modified xsi:type="dcterms:W3CDTF">2024-11-15T07:08:07Z</dcterms:modified>
</cp:coreProperties>
</file>