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etosuoja.fi/rekisteroidyn-suostumus" TargetMode="External"/><Relationship Id="rId3" Type="http://schemas.openxmlformats.org/officeDocument/2006/relationships/hyperlink" Target="https://yle.fi/aihe/digitreenit/tietoturva" TargetMode="External"/><Relationship Id="rId4" Type="http://schemas.openxmlformats.org/officeDocument/2006/relationships/hyperlink" Target="https://www.jamk.fi/fi/projekti/cyberdi/tietopankki" TargetMode="External"/><Relationship Id="rId5" Type="http://schemas.openxmlformats.org/officeDocument/2006/relationships/hyperlink" Target="https://tieke.fi/hankkeet/oma-data-suojassa" TargetMode="External"/><Relationship Id="rId6" Type="http://schemas.openxmlformats.org/officeDocument/2006/relationships/hyperlink" Target="https://www.kyberturvallisuuskeskus.fi/fi/ajankohtaista/ohjeet-ja-oppaat/lasten-tietoturvataidot"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le.fi/aihe/artikkeli/2019/05/17/digitreenit-epailetko-nettihuijausta-kysy-nama-kysymykset" TargetMode="External"/><Relationship Id="rId3" Type="http://schemas.openxmlformats.org/officeDocument/2006/relationships/hyperlink" Target="https://yle.fi/aihe/artikkeli/2019/05/17/digitreenit-testaa-parjaatko-nettiajan-huijareille" TargetMode="External"/><Relationship Id="rId4" Type="http://schemas.openxmlformats.org/officeDocument/2006/relationships/hyperlink" Target="https://harto.wordpress.com/2022/05/03/sosiaalisen-median-valeprofiilit-miten-tunnistaa-ja-suojautua-esitys/" TargetMode="External"/><Relationship Id="rId5" Type="http://schemas.openxmlformats.org/officeDocument/2006/relationships/hyperlink" Target="https://www.jamk.fi/fi/projekti/cyberdi/tietopankki"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oliisi.fi/nettiohjeet-lapsille-ja-nuorille" TargetMode="External"/><Relationship Id="rId3" Type="http://schemas.openxmlformats.org/officeDocument/2006/relationships/hyperlink" Target="https://kopiraittila.fi/teosten-kaytto/kuvien-kaytto/valokuvien-ottamine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eke.fi/hankkeet/oma-data-suojassa-nuorille-kaytannonlaheista-tietosuojaymmarrysta/haaste-tutustu-digitaaliseen-jalanjalkeesi/" TargetMode="External"/><Relationship Id="rId3" Type="http://schemas.openxmlformats.org/officeDocument/2006/relationships/hyperlink" Target="https://www.youtube.com/watch?v=sXgvdqINdMU"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etosuoja.fi/tietosuoja" TargetMode="External"/><Relationship Id="rId3" Type="http://schemas.openxmlformats.org/officeDocument/2006/relationships/hyperlink" Target="https://tietosuoja.fi/mika-on-henkilotieto"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eke.fi/hankkeet/oma-data-suojassa-nuorille-kaytannonlaheista-tietosuojaymmarrysta/vinkkeja-omien-tietojen-suojaamisee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0FRhtFSnOec"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le.fi/aihe/artikkeli/2019/08/22/digitreenit-haluatko-tietaa-mita-tietoja-sinusta-on-keratty-nain-teet" TargetMode="External"/><Relationship Id="rId3" Type="http://schemas.openxmlformats.org/officeDocument/2006/relationships/hyperlink" Target="https://tietosuoja.fi/rekisteroidyn-oikeude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eke.fi/hankkeet/oma-data-suojassa-nuorille-kaytannonlaheista-tietosuojaymmarrysta/vinkkeja-omien-tietojen-suojaamiseen/"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Tämä opetusmateriaali on tarkoitettu peruskoulun 4-8 -luokkalaisten opetuskokonaisuuteen, joka käsittelee tietosuojaa ja tietoturvaa. Materiaali soveltuu 45-90 min opetuskokonaisuuden pohjaksi. </a:t>
            </a:r>
            <a:br>
              <a:rPr lang="fi"/>
            </a:br>
            <a:br>
              <a:rPr lang="fi"/>
            </a:br>
            <a:r>
              <a:rPr lang="fi">
                <a:solidFill>
                  <a:schemeClr val="dk1"/>
                </a:solidFill>
              </a:rPr>
              <a:t>Materiaali koostuu seitsemästä kysymyksestä. Kysymysten tarkoituksena on ohjata oppilaiden kanssa käytävää keskustelua tietosuojasta ja tietoturvasta. Jokaiseen kysymyksen kohdalla oppilaat voivat keskustella parin kanssa tai pienessä ryhmässä kysymyksestä 5-10 minuuttia, minkä jälkeen aiheesta voidaan keskustella yhteisesti opettajan johdolla. Jokaisen kysymys on materiaalissa omalla diallaan. Dian muistiinpanoissa on opettajalle kohdennettua taustoitusta yhteistä keskustelua varten. Kysymyksiä voi sisällyttää kokonaisuuteen haluamansa määrän. Jos jokin aihe herättää erityisesti keskustelua, siihen voi käyttää enemmän aikaa.</a:t>
            </a:r>
            <a:br>
              <a:rPr lang="fi"/>
            </a:br>
            <a:br>
              <a:rPr lang="fi"/>
            </a:br>
            <a:r>
              <a:rPr lang="fi"/>
              <a:t>Opetuskokonaisuuden oppimistavoitteet:</a:t>
            </a:r>
            <a:br>
              <a:rPr lang="fi"/>
            </a:br>
            <a:r>
              <a:rPr lang="fi"/>
              <a:t>- Ymmärtää, mitä tietoturvalla, tietosuojalla ja henkilötiedolla tarkoitetaan</a:t>
            </a:r>
            <a:br>
              <a:rPr lang="fi"/>
            </a:br>
            <a:r>
              <a:rPr lang="fi"/>
              <a:t>- Ymmärtää, mikä omassa arjessa käsitellystä henkilö- tai muusta tiedosta on erityisen tärkeää tai arkaluonteista.</a:t>
            </a:r>
            <a:endParaRPr/>
          </a:p>
          <a:p>
            <a:pPr indent="0" lvl="0" marL="0" rtl="0" algn="l">
              <a:spcBef>
                <a:spcPts val="0"/>
              </a:spcBef>
              <a:spcAft>
                <a:spcPts val="0"/>
              </a:spcAft>
              <a:buNone/>
            </a:pPr>
            <a:r>
              <a:rPr lang="fi"/>
              <a:t>- Oppia keinoja, joilla huolehtia tärkeän ja arkaluontoisen tiedon suojaamisesta arjessa.</a:t>
            </a:r>
            <a:br>
              <a:rPr lang="fi"/>
            </a:br>
            <a:br>
              <a:rPr lang="fi"/>
            </a:br>
            <a:r>
              <a:rPr b="1" lang="fi"/>
              <a:t>HUOM!</a:t>
            </a:r>
            <a:r>
              <a:rPr lang="fi"/>
              <a:t> Suomessa alle 13-vuotiaat tarvitsevat huoltajan suostumuksen esim. sosiaalisen median käyttäjätilien luomiseen. Jos oppilailla ei vielä ole henkilökohtaisia käyttäjätilejä verkkopalveluihin, voitte opetuskokonaisuuden aikana keskustella yleisemmin netissä julkaistusta tiedosta.</a:t>
            </a:r>
            <a:br>
              <a:rPr lang="fi"/>
            </a:br>
            <a:r>
              <a:rPr lang="fi" u="sng">
                <a:solidFill>
                  <a:schemeClr val="hlink"/>
                </a:solidFill>
                <a:hlinkClick r:id="rId2"/>
              </a:rPr>
              <a:t>https://tietosuoja.fi/rekisteroidyn-suostumus</a:t>
            </a:r>
            <a:endParaRPr/>
          </a:p>
          <a:p>
            <a:pPr indent="0" lvl="0" marL="0" rtl="0" algn="l">
              <a:spcBef>
                <a:spcPts val="0"/>
              </a:spcBef>
              <a:spcAft>
                <a:spcPts val="0"/>
              </a:spcAft>
              <a:buNone/>
            </a:pPr>
            <a:r>
              <a:t/>
            </a:r>
            <a:endParaRPr/>
          </a:p>
          <a:p>
            <a:pPr indent="0" lvl="0" marL="0" rtl="0" algn="l">
              <a:spcBef>
                <a:spcPts val="0"/>
              </a:spcBef>
              <a:spcAft>
                <a:spcPts val="0"/>
              </a:spcAft>
              <a:buNone/>
            </a:pPr>
            <a:r>
              <a:rPr lang="fi">
                <a:solidFill>
                  <a:schemeClr val="dk1"/>
                </a:solidFill>
              </a:rPr>
              <a:t>Materiaalissa viitataan myös muihin materiaaleihin, joihin linkkejä kootusti alla.</a:t>
            </a:r>
            <a:br>
              <a:rPr lang="fi">
                <a:solidFill>
                  <a:schemeClr val="dk1"/>
                </a:solidFill>
              </a:rPr>
            </a:br>
            <a:br>
              <a:rPr lang="fi">
                <a:solidFill>
                  <a:schemeClr val="dk1"/>
                </a:solidFill>
              </a:rPr>
            </a:br>
            <a:r>
              <a:rPr lang="fi">
                <a:solidFill>
                  <a:schemeClr val="dk1"/>
                </a:solidFill>
              </a:rPr>
              <a:t>Ylen tietoturvaa käsittelevät digitreenit.</a:t>
            </a:r>
            <a:br>
              <a:rPr lang="fi">
                <a:solidFill>
                  <a:schemeClr val="dk1"/>
                </a:solidFill>
              </a:rPr>
            </a:br>
            <a:r>
              <a:rPr lang="fi" u="sng">
                <a:solidFill>
                  <a:schemeClr val="hlink"/>
                </a:solidFill>
                <a:hlinkClick r:id="rId3"/>
              </a:rPr>
              <a:t>https://yle.fi/aihe/digitreenit/tietoturva</a:t>
            </a:r>
            <a:br>
              <a:rPr lang="fi">
                <a:solidFill>
                  <a:schemeClr val="dk1"/>
                </a:solidFill>
              </a:rPr>
            </a:br>
            <a:br>
              <a:rPr lang="fi">
                <a:solidFill>
                  <a:schemeClr val="dk1"/>
                </a:solidFill>
              </a:rPr>
            </a:br>
            <a:r>
              <a:rPr lang="fi">
                <a:solidFill>
                  <a:schemeClr val="dk1"/>
                </a:solidFill>
              </a:rPr>
              <a:t>Jyväskylän ammattikorkeakoulun ja Poliisiammattikorkeakoulun CYBERDI-hankkeen (2018-2021) materiaalit.</a:t>
            </a:r>
            <a:br>
              <a:rPr lang="fi">
                <a:solidFill>
                  <a:schemeClr val="dk1"/>
                </a:solidFill>
              </a:rPr>
            </a:br>
            <a:r>
              <a:rPr lang="fi" u="sng">
                <a:solidFill>
                  <a:schemeClr val="hlink"/>
                </a:solidFill>
                <a:hlinkClick r:id="rId4"/>
              </a:rPr>
              <a:t>https://www.jamk.fi/fi/projekti/cyberdi/tietopankki</a:t>
            </a:r>
            <a:br>
              <a:rPr lang="fi">
                <a:solidFill>
                  <a:schemeClr val="dk1"/>
                </a:solidFill>
              </a:rPr>
            </a:br>
            <a:br>
              <a:rPr lang="fi">
                <a:solidFill>
                  <a:schemeClr val="dk1"/>
                </a:solidFill>
              </a:rPr>
            </a:br>
            <a:r>
              <a:rPr lang="fi">
                <a:solidFill>
                  <a:schemeClr val="dk1"/>
                </a:solidFill>
              </a:rPr>
              <a:t>TIEKEn nuorille suunnatun Oma data suojassa -hankkeen (2021) materiaalit.</a:t>
            </a:r>
            <a:br>
              <a:rPr lang="fi">
                <a:solidFill>
                  <a:schemeClr val="dk1"/>
                </a:solidFill>
              </a:rPr>
            </a:br>
            <a:r>
              <a:rPr lang="fi" u="sng">
                <a:solidFill>
                  <a:schemeClr val="hlink"/>
                </a:solidFill>
                <a:hlinkClick r:id="rId5"/>
              </a:rPr>
              <a:t>https://tieke.fi/hankkeet/oma-data-suojassa</a:t>
            </a:r>
            <a:br>
              <a:rPr lang="fi">
                <a:solidFill>
                  <a:schemeClr val="dk1"/>
                </a:solidFill>
              </a:rPr>
            </a:br>
            <a:br>
              <a:rPr lang="fi">
                <a:solidFill>
                  <a:schemeClr val="dk1"/>
                </a:solidFill>
              </a:rPr>
            </a:br>
            <a:r>
              <a:rPr lang="fi">
                <a:solidFill>
                  <a:schemeClr val="dk1"/>
                </a:solidFill>
              </a:rPr>
              <a:t>Kyberturvallisuuskeskuksen lapsille suunnattu tietoturvaopas.</a:t>
            </a:r>
            <a:br>
              <a:rPr lang="fi">
                <a:solidFill>
                  <a:schemeClr val="dk1"/>
                </a:solidFill>
              </a:rPr>
            </a:br>
            <a:r>
              <a:rPr lang="fi" u="sng">
                <a:solidFill>
                  <a:schemeClr val="hlink"/>
                </a:solidFill>
                <a:hlinkClick r:id="rId6"/>
              </a:rPr>
              <a:t>https://www.kyberturvallisuuskeskus.fi/fi/ajankohtaista/ohjeet-ja-oppaat/lasten-tietoturvataidot</a:t>
            </a:r>
            <a:br>
              <a:rPr lang="fi"/>
            </a:br>
            <a:br>
              <a:rPr lang="fi"/>
            </a:br>
            <a:r>
              <a:rPr lang="fi"/>
              <a:t>Opetusmateriaali on tuotettu osana Opetushallituksen rahoittamaa henkilöstönkoulutushanketta Samassa verkossa - opintopiiristä oppia hybridiopetukseen (2021-2022). Hanketta koordinoi Suomen eOppimiskeskus ry, ja mukana toteutuksessa olivat TIEKE Tietoyhteiskunnan kehittämiskeskus ry, DiDacTEC Oy ja Qridi Oy. Yhtenä koulutuksen neljästä osiosta oli Tietosuoja ja tietoturva haltuun. Materiaali pohjautuu koulutuksen materiaaleihin ja opintopiirin havaintoihin. Tämä opetus</a:t>
            </a:r>
            <a:r>
              <a:rPr lang="fi">
                <a:solidFill>
                  <a:schemeClr val="dk1"/>
                </a:solidFill>
              </a:rPr>
              <a:t>m</a:t>
            </a:r>
            <a:r>
              <a:rPr lang="fi">
                <a:solidFill>
                  <a:schemeClr val="dk1"/>
                </a:solidFill>
              </a:rPr>
              <a:t>ateriaali on julkaistu lisenssillä CC-BY-SA.</a:t>
            </a:r>
            <a:br>
              <a:rPr lang="fi">
                <a:solidFill>
                  <a:srgbClr val="FF0000"/>
                </a:solidFill>
              </a:rPr>
            </a:br>
            <a:br>
              <a:rPr lang="fi">
                <a:solidFill>
                  <a:srgbClr val="FF0000"/>
                </a:solidFill>
              </a:rPr>
            </a:br>
            <a:br>
              <a:rPr lang="fi">
                <a:solidFill>
                  <a:schemeClr val="dk1"/>
                </a:solidFill>
              </a:rPr>
            </a:b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br>
              <a:rPr lang="fi">
                <a:solidFill>
                  <a:schemeClr val="dk1"/>
                </a:solidFill>
              </a:rPr>
            </a:br>
            <a:br>
              <a:rPr lang="fi"/>
            </a:br>
            <a:br>
              <a:rPr lang="fi"/>
            </a:b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ba1b87009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ba1b87009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Nettihuijauksen tunnistaa yleensä siitä, että henkilöltä pyydetään rahaa tai arkaluonteista tietoa (esim. salasanaa) hieman epäilyttävään tarkoitukseen ja samalla pyydetään toimimaan nopeasti.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fi">
                <a:solidFill>
                  <a:schemeClr val="dk1"/>
                </a:solidFill>
              </a:rPr>
              <a:t>Lisätietoja nettihuijauksista löydät mm. Ylen Digitreeneistä.Toinen linkki on testi, jonka voitte täyttää yhdessä luokassakin.</a:t>
            </a:r>
            <a:br>
              <a:rPr lang="fi">
                <a:solidFill>
                  <a:schemeClr val="dk1"/>
                </a:solidFill>
              </a:rPr>
            </a:br>
            <a:r>
              <a:rPr lang="fi" u="sng">
                <a:solidFill>
                  <a:schemeClr val="hlink"/>
                </a:solidFill>
                <a:hlinkClick r:id="rId2"/>
              </a:rPr>
              <a:t>https://yle.fi/aihe/artikkeli/2019/05/17/digitreenit-epailetko-nettihuijausta-kysy-nama-kysymykset</a:t>
            </a:r>
            <a:endParaRPr>
              <a:solidFill>
                <a:schemeClr val="dk1"/>
              </a:solidFill>
            </a:endParaRPr>
          </a:p>
          <a:p>
            <a:pPr indent="0" lvl="0" marL="0" rtl="0" algn="l">
              <a:spcBef>
                <a:spcPts val="0"/>
              </a:spcBef>
              <a:spcAft>
                <a:spcPts val="0"/>
              </a:spcAft>
              <a:buNone/>
            </a:pPr>
            <a:r>
              <a:rPr lang="fi" u="sng">
                <a:solidFill>
                  <a:schemeClr val="hlink"/>
                </a:solidFill>
                <a:hlinkClick r:id="rId3"/>
              </a:rPr>
              <a:t>https://yle.fi/aihe/artikkeli/2019/05/17/digitreenit-testaa-parjaatko-nettiajan-huijareille</a:t>
            </a:r>
            <a:br>
              <a:rPr lang="fi"/>
            </a:br>
            <a:br>
              <a:rPr lang="fi"/>
            </a:br>
            <a:r>
              <a:rPr lang="fi"/>
              <a:t>Valeprofiililla puolestaan tarkoitetaan esim. sosiaalisen median palvelun käyttäjätiliä, joka ei todellisuudessa ole väitetyn henkilön hallinnassa. Jos valeprofiili pyrkii esiintymään jonain todellisena henkilönä, voidaan puhua myös rikollisesta identiteettivarkaudesta. </a:t>
            </a:r>
            <a:r>
              <a:rPr lang="fi">
                <a:solidFill>
                  <a:schemeClr val="dk1"/>
                </a:solidFill>
              </a:rPr>
              <a:t>Valeprofiilin kautta voidaan esimerkiksi lähestyä henkilön kontakteja ja pyytää rahaa tai arkaluontoista tietoa.</a:t>
            </a:r>
            <a:br>
              <a:rPr lang="fi"/>
            </a:br>
            <a:br>
              <a:rPr lang="fi"/>
            </a:br>
            <a:r>
              <a:rPr lang="fi"/>
              <a:t>Osa valeprofiileista saattaa edustaa myös täysin kuvitteellista henkilöä, jolloin niiden tavoitteena voi olla esimerkiksi informaatiovaikuttaminen tai väärän tiedon levittäminen. Lue lisää tällaisista valeprofiileista Harto Pönkän blogista.</a:t>
            </a:r>
            <a:br>
              <a:rPr lang="fi"/>
            </a:br>
            <a:r>
              <a:rPr lang="fi" u="sng">
                <a:solidFill>
                  <a:schemeClr val="hlink"/>
                </a:solidFill>
                <a:hlinkClick r:id="rId4"/>
              </a:rPr>
              <a:t>https://harto.wordpress.com/2022/05/03/sosiaalisen-median-valeprofiilit-miten-tunnistaa-ja-suojautua-esitys/</a:t>
            </a:r>
            <a:br>
              <a:rPr lang="fi"/>
            </a:br>
            <a:br>
              <a:rPr lang="fi"/>
            </a:br>
            <a:r>
              <a:rPr lang="fi"/>
              <a:t>Tulosta luokkasi seinälle jokin Jyväskylän Ammattikorkeakoulun CYBERDI-hankkeessa tehty infokortti nettihuijauksista (otsikko “Infokortit - tunnista huijaus ja suojaudu”)</a:t>
            </a:r>
            <a:br>
              <a:rPr lang="fi"/>
            </a:br>
            <a:r>
              <a:rPr lang="fi" u="sng">
                <a:solidFill>
                  <a:schemeClr val="hlink"/>
                </a:solidFill>
                <a:hlinkClick r:id="rId5"/>
              </a:rPr>
              <a:t>https://www.jamk.fi/fi/projekti/cyberdi/tietopankki</a:t>
            </a:r>
            <a:endParaRPr/>
          </a:p>
          <a:p>
            <a:pPr indent="0" lvl="0" marL="0" rtl="0" algn="l">
              <a:spcBef>
                <a:spcPts val="0"/>
              </a:spcBef>
              <a:spcAft>
                <a:spcPts val="0"/>
              </a:spcAft>
              <a:buNone/>
            </a:pPr>
            <a:br>
              <a:rPr lang="fi"/>
            </a:br>
            <a:br>
              <a:rPr lang="fi"/>
            </a:b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c4ae27f4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c4ae27f4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i" sz="1200">
                <a:solidFill>
                  <a:srgbClr val="4A4A4A"/>
                </a:solidFill>
                <a:latin typeface="Roboto"/>
                <a:ea typeface="Roboto"/>
                <a:cs typeface="Roboto"/>
                <a:sym typeface="Roboto"/>
              </a:rPr>
              <a:t>Tilanteet, joissa muiden nimiä tai kuvia jaetaan verkossa, ovat yleisiä esimerkiksi sosiaalisessa mediassa. Kuvan julkaisuun tulisi olla aina lupa kuvassa esiintyviltä henkilöiltä.</a:t>
            </a:r>
            <a:br>
              <a:rPr lang="fi" sz="1200">
                <a:solidFill>
                  <a:srgbClr val="4A4A4A"/>
                </a:solidFill>
                <a:latin typeface="Roboto"/>
                <a:ea typeface="Roboto"/>
                <a:cs typeface="Roboto"/>
                <a:sym typeface="Roboto"/>
              </a:rPr>
            </a:br>
            <a:br>
              <a:rPr lang="fi" sz="1200">
                <a:solidFill>
                  <a:srgbClr val="4A4A4A"/>
                </a:solidFill>
                <a:latin typeface="Roboto"/>
                <a:ea typeface="Roboto"/>
                <a:cs typeface="Roboto"/>
                <a:sym typeface="Roboto"/>
              </a:rPr>
            </a:br>
            <a:r>
              <a:rPr lang="fi" sz="1200">
                <a:solidFill>
                  <a:srgbClr val="4A4A4A"/>
                </a:solidFill>
                <a:latin typeface="Roboto"/>
                <a:ea typeface="Roboto"/>
                <a:cs typeface="Roboto"/>
                <a:sym typeface="Roboto"/>
              </a:rPr>
              <a:t>Valokuvien tai videoiden julkaisu saattaa liittyä myös kiusaamiseen tai häirintään. Lisätietoa Poliisin sivuilla.</a:t>
            </a:r>
            <a:br>
              <a:rPr lang="fi" sz="1200">
                <a:solidFill>
                  <a:srgbClr val="4A4A4A"/>
                </a:solidFill>
                <a:latin typeface="Roboto"/>
                <a:ea typeface="Roboto"/>
                <a:cs typeface="Roboto"/>
                <a:sym typeface="Roboto"/>
              </a:rPr>
            </a:br>
            <a:r>
              <a:rPr lang="fi" sz="1200" u="sng">
                <a:solidFill>
                  <a:schemeClr val="hlink"/>
                </a:solidFill>
                <a:latin typeface="Roboto"/>
                <a:ea typeface="Roboto"/>
                <a:cs typeface="Roboto"/>
                <a:sym typeface="Roboto"/>
                <a:hlinkClick r:id="rId2"/>
              </a:rPr>
              <a:t>https://poliisi.fi/nettiohjeet-lapsille-ja-nuorille</a:t>
            </a:r>
            <a:br>
              <a:rPr lang="fi" sz="1200">
                <a:solidFill>
                  <a:srgbClr val="4A4A4A"/>
                </a:solidFill>
                <a:latin typeface="Roboto"/>
                <a:ea typeface="Roboto"/>
                <a:cs typeface="Roboto"/>
                <a:sym typeface="Roboto"/>
              </a:rPr>
            </a:br>
            <a:br>
              <a:rPr lang="fi" sz="1200">
                <a:solidFill>
                  <a:srgbClr val="4A4A4A"/>
                </a:solidFill>
                <a:latin typeface="Roboto"/>
                <a:ea typeface="Roboto"/>
                <a:cs typeface="Roboto"/>
                <a:sym typeface="Roboto"/>
              </a:rPr>
            </a:br>
            <a:r>
              <a:rPr lang="fi" sz="1200">
                <a:solidFill>
                  <a:srgbClr val="4A4A4A"/>
                </a:solidFill>
                <a:latin typeface="Roboto"/>
                <a:ea typeface="Roboto"/>
                <a:cs typeface="Roboto"/>
                <a:sym typeface="Roboto"/>
              </a:rPr>
              <a:t>Lisätietoa kuvien ottamiseen ja julkaisemiseen liittyvästä tekijänoikeus- ja tietosuojalainsäädännöstä löydät Kopioston Kopiraittila-sivustolta.</a:t>
            </a:r>
            <a:br>
              <a:rPr lang="fi" sz="1200">
                <a:solidFill>
                  <a:srgbClr val="4A4A4A"/>
                </a:solidFill>
                <a:latin typeface="Roboto"/>
                <a:ea typeface="Roboto"/>
                <a:cs typeface="Roboto"/>
                <a:sym typeface="Roboto"/>
              </a:rPr>
            </a:br>
            <a:r>
              <a:rPr lang="fi" sz="1200" u="sng">
                <a:solidFill>
                  <a:schemeClr val="hlink"/>
                </a:solidFill>
                <a:latin typeface="Roboto"/>
                <a:ea typeface="Roboto"/>
                <a:cs typeface="Roboto"/>
                <a:sym typeface="Roboto"/>
                <a:hlinkClick r:id="rId3"/>
              </a:rPr>
              <a:t>https://kopiraittila.fi/teosten-kaytto/kuvien-kaytto/valokuvien-ottaminen/</a:t>
            </a: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fi" sz="1200">
                <a:solidFill>
                  <a:srgbClr val="4A4A4A"/>
                </a:solidFill>
                <a:latin typeface="Roboto"/>
                <a:ea typeface="Roboto"/>
                <a:cs typeface="Roboto"/>
                <a:sym typeface="Roboto"/>
              </a:rPr>
              <a:t> </a:t>
            </a: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4A4A4A"/>
              </a:solidFill>
              <a:latin typeface="Roboto"/>
              <a:ea typeface="Roboto"/>
              <a:cs typeface="Roboto"/>
              <a:sym typeface="Roboto"/>
            </a:endParaRPr>
          </a:p>
          <a:p>
            <a:pPr indent="0" lvl="0" marL="0" rtl="0" algn="l">
              <a:spcBef>
                <a:spcPts val="0"/>
              </a:spcBef>
              <a:spcAft>
                <a:spcPts val="0"/>
              </a:spcAft>
              <a:buNone/>
            </a:pPr>
            <a:r>
              <a:t/>
            </a:r>
            <a:endParaRPr sz="1200">
              <a:solidFill>
                <a:srgbClr val="4A4A4A"/>
              </a:solidFill>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c5d736616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c5d736616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solidFill>
                  <a:schemeClr val="dk1"/>
                </a:solidFill>
              </a:rPr>
              <a:t>Itsestä verkkoon kertyviä tietoja voidaan kutsua myös digitaaliseksi jalanjäljeksi tai digijäljeksi.</a:t>
            </a:r>
            <a:br>
              <a:rPr lang="fi">
                <a:solidFill>
                  <a:schemeClr val="dk1"/>
                </a:solidFill>
              </a:rPr>
            </a:br>
            <a:br>
              <a:rPr lang="fi">
                <a:solidFill>
                  <a:schemeClr val="dk1"/>
                </a:solidFill>
              </a:rPr>
            </a:br>
            <a:r>
              <a:rPr lang="fi">
                <a:solidFill>
                  <a:schemeClr val="dk1"/>
                </a:solidFill>
              </a:rPr>
              <a:t>Voitte lopuksi katsoa yhdessä Oma data suojassa -hankkeen videon, jolla opastetaan tutustumaan omaan digitaaliseen jalanjälkeen verkossa. Alla linkatulla sivulla on videon lisäksi vinkkejä tekstimuodossa.</a:t>
            </a:r>
            <a:br>
              <a:rPr lang="fi">
                <a:solidFill>
                  <a:schemeClr val="dk1"/>
                </a:solidFill>
              </a:rPr>
            </a:br>
            <a:r>
              <a:rPr lang="fi" u="sng">
                <a:solidFill>
                  <a:schemeClr val="hlink"/>
                </a:solidFill>
                <a:hlinkClick r:id="rId2"/>
              </a:rPr>
              <a:t>https://tieke.fi/hankkeet/oma-data-suojassa-nuorille-kaytannonlaheista-tietosuojaymmarrysta/haaste-tutustu-digitaaliseen-jalanjalkeesi/</a:t>
            </a:r>
            <a:br>
              <a:rPr lang="fi">
                <a:solidFill>
                  <a:schemeClr val="dk1"/>
                </a:solidFill>
              </a:rPr>
            </a:br>
            <a:br>
              <a:rPr lang="fi">
                <a:solidFill>
                  <a:schemeClr val="dk1"/>
                </a:solidFill>
              </a:rPr>
            </a:br>
            <a:r>
              <a:rPr lang="fi">
                <a:solidFill>
                  <a:schemeClr val="dk1"/>
                </a:solidFill>
              </a:rPr>
              <a:t>Video löytyy myös suoraan Youtubesta.</a:t>
            </a:r>
            <a:br>
              <a:rPr lang="fi">
                <a:solidFill>
                  <a:schemeClr val="dk1"/>
                </a:solidFill>
              </a:rPr>
            </a:br>
            <a:r>
              <a:rPr lang="fi" u="sng">
                <a:solidFill>
                  <a:schemeClr val="hlink"/>
                </a:solidFill>
                <a:hlinkClick r:id="rId3"/>
              </a:rPr>
              <a:t>https://www.youtube.com/watch?v=sXgvdqINdMU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ba1b8700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ba1b8700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fi"/>
            </a:br>
            <a:br>
              <a:rPr lang="fi"/>
            </a:br>
            <a:r>
              <a:rPr lang="fi"/>
              <a:t>Tietosuojalla tarkoitetaan meille kaikille kuuluvaa perusoikeutta henkilötietojen turvalliseen käsittelyyn. Tämä oikeus on turvattu lainsäädännöllä. EU-alueella voimassa on yleinen tietosuoja-asetus (General Data Protection Regulation, GDPR), joka turvaa yksilöille paljon oikeuksia omiin henkilötietoihin liittyen.</a:t>
            </a:r>
            <a:br>
              <a:rPr lang="fi"/>
            </a:br>
            <a:br>
              <a:rPr lang="fi"/>
            </a:br>
            <a:r>
              <a:rPr lang="fi"/>
              <a:t>Henkilötietoa on kaikki tieto, jonka pohjalta henkilö voidaan tunnistaa. Henkilötietoa on siten esimerkiksi nimi, kotiosoite, valokuva tai henkilötunnus. Esimerkiksi sosiaalisen median palveluilla on hallussaan todella paljon henkilötietoa, koska ne tietävät nimen ja syntymäajan lisäksi paljon myös henkilön kiinnostuksen kohteista sekä verkostoista. Verkkopalveluiden ja muidenkin tahojen on kerrottava aina henkilötietojen keräämisen ja käsittelyn yhteydessä, mitä varten ja miten henkilötietoja käsitellään. Usein tämä kerrotaan erillisessä tietosuojaselosteessa.</a:t>
            </a:r>
            <a:br>
              <a:rPr lang="fi"/>
            </a:br>
            <a:br>
              <a:rPr lang="fi"/>
            </a:br>
            <a:r>
              <a:rPr lang="fi"/>
              <a:t>Lisätietoa: </a:t>
            </a:r>
            <a:br>
              <a:rPr lang="fi"/>
            </a:br>
            <a:r>
              <a:rPr lang="fi" u="sng">
                <a:solidFill>
                  <a:schemeClr val="hlink"/>
                </a:solidFill>
                <a:hlinkClick r:id="rId2"/>
              </a:rPr>
              <a:t>https://tietosuoja.fi/tietosuoja</a:t>
            </a:r>
            <a:br>
              <a:rPr lang="fi"/>
            </a:br>
            <a:r>
              <a:rPr lang="fi" u="sng">
                <a:solidFill>
                  <a:schemeClr val="hlink"/>
                </a:solidFill>
                <a:hlinkClick r:id="rId3"/>
              </a:rPr>
              <a:t>https://tietosuoja.fi/mika-on-henkilotieto</a:t>
            </a:r>
            <a:endParaRPr/>
          </a:p>
          <a:p>
            <a:pPr indent="0" lvl="0" marL="0" rtl="0" algn="l">
              <a:spcBef>
                <a:spcPts val="0"/>
              </a:spcBef>
              <a:spcAft>
                <a:spcPts val="0"/>
              </a:spcAft>
              <a:buNone/>
            </a:pPr>
            <a:br>
              <a:rPr lang="fi"/>
            </a:b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ba1b870099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ba1b87009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fi"/>
            </a:br>
            <a:br>
              <a:rPr lang="fi"/>
            </a:br>
            <a:r>
              <a:rPr lang="fi"/>
              <a:t>Vinkkejä tietoturvasta huolehtimiseen on koottu myös Oma data suojassa -hankkeen sivuille tänne:</a:t>
            </a:r>
            <a:br>
              <a:rPr lang="fi"/>
            </a:br>
            <a:r>
              <a:rPr lang="fi" u="sng">
                <a:solidFill>
                  <a:schemeClr val="hlink"/>
                </a:solidFill>
                <a:hlinkClick r:id="rId2"/>
              </a:rPr>
              <a:t>https://tieke.fi/hankkeet/oma-data-suojassa-nuorille-kaytannonlaheista-tietosuojaymmarrysta/vinkkeja-omien-tietojen-suojaamiseen/</a:t>
            </a:r>
            <a:br>
              <a:rPr lang="fi"/>
            </a:br>
            <a:br>
              <a:rPr lang="fi"/>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ba1b87009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ba1b870099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Aluksi voitte katsoa yhdessä videon, jolla nuoret keskustelevat siitä, miksi omia tietoja kannattaa suojata. Videon pituus on 2min 55s.</a:t>
            </a:r>
            <a:br>
              <a:rPr lang="fi"/>
            </a:br>
            <a:br>
              <a:rPr lang="fi"/>
            </a:br>
            <a:r>
              <a:rPr lang="fi"/>
              <a:t>Video on tuotettu TIEKEn Oma data suojassa -hankkeessa. Löydät videon myös Youtubesta täältä.</a:t>
            </a:r>
            <a:br>
              <a:rPr lang="fi"/>
            </a:br>
            <a:r>
              <a:rPr lang="fi" u="sng">
                <a:solidFill>
                  <a:schemeClr val="hlink"/>
                </a:solidFill>
                <a:hlinkClick r:id="rId2"/>
              </a:rPr>
              <a:t>https://youtu.be/0FRhtFSnOec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ba1b87009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ba1b87009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sz="1200">
                <a:solidFill>
                  <a:srgbClr val="4A4A4A"/>
                </a:solidFill>
                <a:highlight>
                  <a:srgbClr val="FEFEFE"/>
                </a:highlight>
                <a:latin typeface="Roboto"/>
                <a:ea typeface="Roboto"/>
                <a:cs typeface="Roboto"/>
                <a:sym typeface="Roboto"/>
              </a:rPr>
              <a:t>Omien henkilötietojen suojaamisessa kannattaa lähteä liikkeelle pohtimalla, mikä itselle on arvokkainta tietoa. Esimerkiksi osoitetiedot,  puhelinnumero ja henkilötunnus ovat tietoja, joita ei yleensä haluta antaa rajattomasti kenenkään käyttöön. Myös nettiin ladattujen valokuvien ja videoiden ei haluta näkyvän kaikille ainakaan ikuisesti.</a:t>
            </a:r>
            <a:br>
              <a:rPr lang="fi" sz="1200">
                <a:solidFill>
                  <a:srgbClr val="4A4A4A"/>
                </a:solidFill>
                <a:highlight>
                  <a:srgbClr val="FEFEFE"/>
                </a:highlight>
                <a:latin typeface="Roboto"/>
                <a:ea typeface="Roboto"/>
                <a:cs typeface="Roboto"/>
                <a:sym typeface="Roboto"/>
              </a:rPr>
            </a:br>
            <a:br>
              <a:rPr lang="fi" sz="1200">
                <a:solidFill>
                  <a:srgbClr val="4A4A4A"/>
                </a:solidFill>
                <a:highlight>
                  <a:srgbClr val="FEFEFE"/>
                </a:highlight>
                <a:latin typeface="Roboto"/>
                <a:ea typeface="Roboto"/>
                <a:cs typeface="Roboto"/>
                <a:sym typeface="Roboto"/>
              </a:rPr>
            </a:br>
            <a:r>
              <a:rPr lang="fi" sz="1200">
                <a:solidFill>
                  <a:srgbClr val="4A4A4A"/>
                </a:solidFill>
                <a:highlight>
                  <a:srgbClr val="FEFEFE"/>
                </a:highlight>
                <a:latin typeface="Roboto"/>
                <a:ea typeface="Roboto"/>
                <a:cs typeface="Roboto"/>
                <a:sym typeface="Roboto"/>
              </a:rPr>
              <a:t>Palveluun rekisteröidyttäessä on yleensä annettava joitakin henkilötietoja, kuten nimi ja sähköpostiosoite. Tämän lisäksi palvelu saattaa kysyä tietoja, joiden antaminen ei ole pakollista. Hyvä nyrkkisääntö on, että näitä vapaavalintaisia tietoja ei kannata antaa palveluille ilman selkeää perustelua.</a:t>
            </a:r>
            <a:br>
              <a:rPr lang="fi" sz="1200">
                <a:solidFill>
                  <a:srgbClr val="4A4A4A"/>
                </a:solidFill>
                <a:highlight>
                  <a:srgbClr val="FEFEFE"/>
                </a:highlight>
                <a:latin typeface="Roboto"/>
                <a:ea typeface="Roboto"/>
                <a:cs typeface="Roboto"/>
                <a:sym typeface="Roboto"/>
              </a:rPr>
            </a:br>
            <a:br>
              <a:rPr lang="fi" sz="1200">
                <a:solidFill>
                  <a:srgbClr val="4A4A4A"/>
                </a:solidFill>
                <a:highlight>
                  <a:srgbClr val="FEFEFE"/>
                </a:highlight>
                <a:latin typeface="Roboto"/>
                <a:ea typeface="Roboto"/>
                <a:cs typeface="Roboto"/>
                <a:sym typeface="Roboto"/>
              </a:rPr>
            </a:br>
            <a:r>
              <a:rPr lang="fi" sz="1200">
                <a:solidFill>
                  <a:srgbClr val="4A4A4A"/>
                </a:solidFill>
                <a:highlight>
                  <a:srgbClr val="FEFEFE"/>
                </a:highlight>
                <a:latin typeface="Roboto"/>
                <a:ea typeface="Roboto"/>
                <a:cs typeface="Roboto"/>
                <a:sym typeface="Roboto"/>
              </a:rPr>
              <a:t>Lapsilla ja nuorilla saattaa olla erilaisia käsityksiä oman yksityisyyden rajoista. Toiset saattavat ajatella, että omalla yksityisyydellä ei netissä ole mitään merkitystä, koska tietoa on netissä jo niin paljon muutenkin. Voitte keskustelussa pohtia yksityisyyden merkitystä arkisten esimerkkien kautta. Omassa huoneessa halutaan yleensä laittaa verhot kiinni, että muut eivät näe sisään. Samoin salaisuuksia ystäville kerrottaessa oletus on, että niitä ei kerrota eteenpäin kenelle tahansa. Miksi näissä tilanteissa yksityisyydellä on merkitystä, jos netissä asia on yhdentekevä?</a:t>
            </a:r>
            <a:br>
              <a:rPr lang="fi" sz="1200">
                <a:solidFill>
                  <a:srgbClr val="4A4A4A"/>
                </a:solidFill>
                <a:highlight>
                  <a:srgbClr val="FEFEFE"/>
                </a:highlight>
                <a:latin typeface="Roboto"/>
                <a:ea typeface="Roboto"/>
                <a:cs typeface="Roboto"/>
                <a:sym typeface="Roboto"/>
              </a:rPr>
            </a:br>
            <a:br>
              <a:rPr lang="fi" sz="1200">
                <a:solidFill>
                  <a:srgbClr val="4A4A4A"/>
                </a:solidFill>
                <a:highlight>
                  <a:srgbClr val="FEFEFE"/>
                </a:highlight>
                <a:latin typeface="Roboto"/>
                <a:ea typeface="Roboto"/>
                <a:cs typeface="Roboto"/>
                <a:sym typeface="Roboto"/>
              </a:rPr>
            </a:br>
            <a:r>
              <a:rPr lang="fi" sz="1200">
                <a:solidFill>
                  <a:srgbClr val="4A4A4A"/>
                </a:solidFill>
                <a:highlight>
                  <a:srgbClr val="FEFEFE"/>
                </a:highlight>
                <a:latin typeface="Roboto"/>
                <a:ea typeface="Roboto"/>
                <a:cs typeface="Roboto"/>
                <a:sym typeface="Roboto"/>
              </a:rPr>
              <a:t>Keskustelussa voitte pohtia eri tietojen antamiseen liittyviä riskejä. Mitä kielteisiä seurauksia voi olla sillä, että juuri kyseiset tiedot päätyisivät vääriin käsiin?</a:t>
            </a:r>
            <a:br>
              <a:rPr lang="fi" sz="1200">
                <a:solidFill>
                  <a:srgbClr val="4A4A4A"/>
                </a:solidFill>
                <a:highlight>
                  <a:srgbClr val="FEFEFE"/>
                </a:highlight>
                <a:latin typeface="Roboto"/>
                <a:ea typeface="Roboto"/>
                <a:cs typeface="Roboto"/>
                <a:sym typeface="Roboto"/>
              </a:rPr>
            </a:br>
            <a:br>
              <a:rPr lang="fi" sz="1200">
                <a:solidFill>
                  <a:srgbClr val="4A4A4A"/>
                </a:solidFill>
                <a:highlight>
                  <a:srgbClr val="FEFEFE"/>
                </a:highlight>
                <a:latin typeface="Roboto"/>
                <a:ea typeface="Roboto"/>
                <a:cs typeface="Roboto"/>
                <a:sym typeface="Roboto"/>
              </a:rPr>
            </a:br>
            <a:r>
              <a:rPr b="1" lang="fi" sz="1200">
                <a:solidFill>
                  <a:srgbClr val="4A4A4A"/>
                </a:solidFill>
                <a:highlight>
                  <a:srgbClr val="FEFEFE"/>
                </a:highlight>
                <a:latin typeface="Roboto"/>
                <a:ea typeface="Roboto"/>
                <a:cs typeface="Roboto"/>
                <a:sym typeface="Roboto"/>
              </a:rPr>
              <a:t>Etu- ja sukunimi </a:t>
            </a:r>
            <a:r>
              <a:rPr lang="fi" sz="1200">
                <a:solidFill>
                  <a:srgbClr val="4A4A4A"/>
                </a:solidFill>
                <a:highlight>
                  <a:srgbClr val="FEFEFE"/>
                </a:highlight>
                <a:latin typeface="Roboto"/>
                <a:ea typeface="Roboto"/>
                <a:cs typeface="Roboto"/>
                <a:sym typeface="Roboto"/>
              </a:rPr>
              <a:t>- Tämä tieto täytyy antaa monille palveluille käyttäjätiliä luodessa. Jos palvelussa esiinnytään nimimerkillä, oma todellinen nimi ei välttämättä näy palveluiden muille käyttäjille. Myös keksityn nimen antaminen voi olla perusteltua varsinkin, jos verkkopalvelu on epäilyttävä, mutta siihen täytyy syystä tai toisesta rekisteröityä. Henkilön osoite, puhelinnumero tai muita tietoja voi olla mahdollista selvittää nimen perusteella.</a:t>
            </a:r>
            <a:br>
              <a:rPr lang="fi" sz="1200">
                <a:solidFill>
                  <a:srgbClr val="4A4A4A"/>
                </a:solidFill>
                <a:highlight>
                  <a:srgbClr val="FEFEFE"/>
                </a:highlight>
                <a:latin typeface="Roboto"/>
                <a:ea typeface="Roboto"/>
                <a:cs typeface="Roboto"/>
                <a:sym typeface="Roboto"/>
              </a:rPr>
            </a:br>
            <a:br>
              <a:rPr lang="fi" sz="1200">
                <a:solidFill>
                  <a:srgbClr val="4A4A4A"/>
                </a:solidFill>
                <a:highlight>
                  <a:srgbClr val="FEFEFE"/>
                </a:highlight>
                <a:latin typeface="Roboto"/>
                <a:ea typeface="Roboto"/>
                <a:cs typeface="Roboto"/>
                <a:sym typeface="Roboto"/>
              </a:rPr>
            </a:br>
            <a:r>
              <a:rPr b="1" lang="fi" sz="1200">
                <a:solidFill>
                  <a:srgbClr val="4A4A4A"/>
                </a:solidFill>
                <a:highlight>
                  <a:srgbClr val="FEFEFE"/>
                </a:highlight>
                <a:latin typeface="Roboto"/>
                <a:ea typeface="Roboto"/>
                <a:cs typeface="Roboto"/>
                <a:sym typeface="Roboto"/>
              </a:rPr>
              <a:t>Tieto sijainnista -</a:t>
            </a:r>
            <a:r>
              <a:rPr lang="fi" sz="1200">
                <a:solidFill>
                  <a:srgbClr val="4A4A4A"/>
                </a:solidFill>
                <a:highlight>
                  <a:srgbClr val="FEFEFE"/>
                </a:highlight>
                <a:latin typeface="Roboto"/>
                <a:ea typeface="Roboto"/>
                <a:cs typeface="Roboto"/>
                <a:sym typeface="Roboto"/>
              </a:rPr>
              <a:t> Omasta puhelimesta voi jakaa esimerkiksi  karttapalvelulle (esim. Google Maps) sijainnin, mikä voi helpottaa liikkumista ja kartan käyttämistä. Mutta tarvitseeko esim. somepalvelun tietää, missä milloinkin liikut? Sijainnin jakamista eri palveluille kannattaa pohtia tapauskohtaisesti. Sosiaalisen median palvelut käyttävät sijaintitietoja mm. mainosten kohdentamista varten. Puhelimen asetuksista sovellukset-valikosta voi myös jälkikäteen poistaa sovelluksille annettuja oikeuksia sijaintiin tai muihin toimintoihin kuten puhelimen yhteystietoihin, kameraan tai mikrofoniin. Hyvänä ajatuskokeena kannattaa pohtia, kenelle henkilölle haluaisi jakaa tiedon omasta reaaliaikaisesta sijainnista päivän aikana. Jos sijaintitietoja ei halua jakaa yksittäisille henkilöille, miksi sen jakaisi verkkopalveluille?</a:t>
            </a:r>
            <a:br>
              <a:rPr lang="fi" sz="1200">
                <a:solidFill>
                  <a:srgbClr val="4A4A4A"/>
                </a:solidFill>
                <a:highlight>
                  <a:srgbClr val="FEFEFE"/>
                </a:highlight>
                <a:latin typeface="Roboto"/>
                <a:ea typeface="Roboto"/>
                <a:cs typeface="Roboto"/>
                <a:sym typeface="Roboto"/>
              </a:rPr>
            </a:br>
            <a:br>
              <a:rPr lang="fi" sz="1200">
                <a:solidFill>
                  <a:srgbClr val="4A4A4A"/>
                </a:solidFill>
                <a:highlight>
                  <a:srgbClr val="FEFEFE"/>
                </a:highlight>
                <a:latin typeface="Roboto"/>
                <a:ea typeface="Roboto"/>
                <a:cs typeface="Roboto"/>
                <a:sym typeface="Roboto"/>
              </a:rPr>
            </a:br>
            <a:r>
              <a:rPr b="1" lang="fi" sz="1200">
                <a:solidFill>
                  <a:srgbClr val="4A4A4A"/>
                </a:solidFill>
                <a:highlight>
                  <a:srgbClr val="FEFEFE"/>
                </a:highlight>
                <a:latin typeface="Roboto"/>
                <a:ea typeface="Roboto"/>
                <a:cs typeface="Roboto"/>
                <a:sym typeface="Roboto"/>
              </a:rPr>
              <a:t>Tiedot omista kiinnostuksen kohteista </a:t>
            </a:r>
            <a:r>
              <a:rPr lang="fi" sz="1200">
                <a:solidFill>
                  <a:srgbClr val="4A4A4A"/>
                </a:solidFill>
                <a:highlight>
                  <a:srgbClr val="FEFEFE"/>
                </a:highlight>
                <a:latin typeface="Roboto"/>
                <a:ea typeface="Roboto"/>
                <a:cs typeface="Roboto"/>
                <a:sym typeface="Roboto"/>
              </a:rPr>
              <a:t>- Sosiaalisen median palvelut mahdollistavat käyttäjilleen toisten käyttäjien tai tahojen seuraamisen sekä erilaisista sivuista tai julkaisuista tykkäämisen. Palvelut kohdentavat käyttäjille mainoksia käyttäjien kiinnostuksen kohteiden pohjalta. Käyttäjien toiminta (tykkäykset, verkostot ja kommentit) näkyy jossain määrin myös muille käyttäjille, mutta tähän voi vaikuttaa oman profiilin yksityisyysasetuksien kautta.</a:t>
            </a:r>
            <a:br>
              <a:rPr lang="fi" sz="1200">
                <a:solidFill>
                  <a:srgbClr val="4A4A4A"/>
                </a:solidFill>
                <a:highlight>
                  <a:srgbClr val="FEFEFE"/>
                </a:highlight>
                <a:latin typeface="Roboto"/>
                <a:ea typeface="Roboto"/>
                <a:cs typeface="Roboto"/>
                <a:sym typeface="Roboto"/>
              </a:rPr>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ba1b870099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ba1b87009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i" sz="1200">
                <a:solidFill>
                  <a:srgbClr val="4A4A4A"/>
                </a:solidFill>
                <a:latin typeface="Roboto"/>
                <a:ea typeface="Roboto"/>
                <a:cs typeface="Roboto"/>
                <a:sym typeface="Roboto"/>
              </a:rPr>
              <a:t>Yksinkertaisin tapa tietojen poistamiseen on se, että poistaa itse tekemänsä julkaisut verkosta. Myös oman käyttäjätilin voi halutessaan kokonaan poistaa verkkopalvelusta.</a:t>
            </a:r>
            <a:br>
              <a:rPr lang="fi" sz="1200">
                <a:solidFill>
                  <a:srgbClr val="4A4A4A"/>
                </a:solidFill>
                <a:latin typeface="Roboto"/>
                <a:ea typeface="Roboto"/>
                <a:cs typeface="Roboto"/>
                <a:sym typeface="Roboto"/>
              </a:rPr>
            </a:br>
            <a:br>
              <a:rPr lang="fi" sz="1200">
                <a:solidFill>
                  <a:srgbClr val="4A4A4A"/>
                </a:solidFill>
                <a:latin typeface="Roboto"/>
                <a:ea typeface="Roboto"/>
                <a:cs typeface="Roboto"/>
                <a:sym typeface="Roboto"/>
              </a:rPr>
            </a:br>
            <a:r>
              <a:rPr lang="fi" sz="1200">
                <a:solidFill>
                  <a:srgbClr val="4A4A4A"/>
                </a:solidFill>
                <a:latin typeface="Roboto"/>
                <a:ea typeface="Roboto"/>
                <a:cs typeface="Roboto"/>
                <a:sym typeface="Roboto"/>
              </a:rPr>
              <a:t>Julkaisujen tai käyttäjätilin poistamisen jälkeenkin palveluntarjoajalle jää kuitenkin luultavasti tietoja käyttäjästä ja julkaisuista. Näidenkin tietojen poistaminen on mahdollista. EU:n yleinen tietosuoja-asetus antaa meille kaikille oikeuden pyytää verkkopalveluita poistamaan meitä koskevat henkilötiedot. Tätä kutsutaan myös oikeudeksi tulla unohdetuksi ja siitä voi olla hyötyä esim. silloin, kun haluaa lopettaa kokonaan jonkin verkkopalvelun käytön.</a:t>
            </a:r>
            <a:endParaRPr sz="1200">
              <a:solidFill>
                <a:srgbClr val="4A4A4A"/>
              </a:solidFill>
              <a:latin typeface="Roboto"/>
              <a:ea typeface="Roboto"/>
              <a:cs typeface="Roboto"/>
              <a:sym typeface="Roboto"/>
            </a:endParaRPr>
          </a:p>
          <a:p>
            <a:pPr indent="0" lvl="0" marL="0" rtl="0" algn="l">
              <a:spcBef>
                <a:spcPts val="0"/>
              </a:spcBef>
              <a:spcAft>
                <a:spcPts val="0"/>
              </a:spcAft>
              <a:buNone/>
            </a:pPr>
            <a:r>
              <a:t/>
            </a: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fi" sz="1200">
                <a:solidFill>
                  <a:srgbClr val="4A4A4A"/>
                </a:solidFill>
                <a:latin typeface="Roboto"/>
                <a:ea typeface="Roboto"/>
                <a:cs typeface="Roboto"/>
                <a:sym typeface="Roboto"/>
              </a:rPr>
              <a:t>Vanha viisaus siitä, että kerran netissä julkaistu tieto on siellä ikuisesti, pitää kuitenkin paikkansa siinä mielessä, että joku on saattanut kopioida tai tallentaa julkaistuja tietoja. Tietojen lopullisesta poistumisesta verkosta on siksi mahdotonta saada varmuutta. Siksi tietojen,</a:t>
            </a: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fi" sz="1200">
                <a:solidFill>
                  <a:srgbClr val="4A4A4A"/>
                </a:solidFill>
                <a:latin typeface="Roboto"/>
                <a:ea typeface="Roboto"/>
                <a:cs typeface="Roboto"/>
                <a:sym typeface="Roboto"/>
              </a:rPr>
              <a:t>valokuvien ja videoiden julkaisua tulee pohtia hyvin tarkkaan jo ennen julkaisua.</a:t>
            </a:r>
            <a:br>
              <a:rPr lang="fi" sz="1200">
                <a:solidFill>
                  <a:srgbClr val="4A4A4A"/>
                </a:solidFill>
                <a:latin typeface="Roboto"/>
                <a:ea typeface="Roboto"/>
                <a:cs typeface="Roboto"/>
                <a:sym typeface="Roboto"/>
              </a:rPr>
            </a:b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fi" sz="1200">
                <a:solidFill>
                  <a:srgbClr val="4A4A4A"/>
                </a:solidFill>
                <a:latin typeface="Roboto"/>
                <a:ea typeface="Roboto"/>
                <a:cs typeface="Roboto"/>
                <a:sym typeface="Roboto"/>
              </a:rPr>
              <a:t>Myös tietojen pyytäminen itselleen on mahdollista. Ylen Digitreenin artikkeliin on koottu tietoa siitä, mitä tietopyyntö tarkoittaa ja miten sen voi tehdä.</a:t>
            </a:r>
            <a:endParaRPr sz="1200">
              <a:solidFill>
                <a:srgbClr val="4A4A4A"/>
              </a:solidFill>
              <a:latin typeface="Roboto"/>
              <a:ea typeface="Roboto"/>
              <a:cs typeface="Roboto"/>
              <a:sym typeface="Roboto"/>
            </a:endParaRPr>
          </a:p>
          <a:p>
            <a:pPr indent="0" lvl="0" marL="0" rtl="0" algn="l">
              <a:spcBef>
                <a:spcPts val="0"/>
              </a:spcBef>
              <a:spcAft>
                <a:spcPts val="0"/>
              </a:spcAft>
              <a:buNone/>
            </a:pPr>
            <a:r>
              <a:rPr lang="fi" sz="1200" u="sng">
                <a:solidFill>
                  <a:schemeClr val="hlink"/>
                </a:solidFill>
                <a:latin typeface="Roboto"/>
                <a:ea typeface="Roboto"/>
                <a:cs typeface="Roboto"/>
                <a:sym typeface="Roboto"/>
                <a:hlinkClick r:id="rId2"/>
              </a:rPr>
              <a:t>https://yle.fi/aihe/artikkeli/2019/08/22/digitreenit-haluatko-tietaa-mita-tietoja-sinusta-on-keratty-nain-teet</a:t>
            </a: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fi" sz="1200">
                <a:solidFill>
                  <a:srgbClr val="4A4A4A"/>
                </a:solidFill>
                <a:latin typeface="Roboto"/>
                <a:ea typeface="Roboto"/>
                <a:cs typeface="Roboto"/>
                <a:sym typeface="Roboto"/>
              </a:rPr>
              <a:t>Lue lisää kaikille kuuluvista tietosuoja-oikeuksista tietosuojavaltuutetun toimiston sivuilta.</a:t>
            </a:r>
            <a:endParaRPr sz="1200">
              <a:solidFill>
                <a:srgbClr val="4A4A4A"/>
              </a:solidFill>
              <a:latin typeface="Roboto"/>
              <a:ea typeface="Roboto"/>
              <a:cs typeface="Roboto"/>
              <a:sym typeface="Roboto"/>
            </a:endParaRPr>
          </a:p>
          <a:p>
            <a:pPr indent="0" lvl="0" marL="0" rtl="0" algn="l">
              <a:spcBef>
                <a:spcPts val="0"/>
              </a:spcBef>
              <a:spcAft>
                <a:spcPts val="0"/>
              </a:spcAft>
              <a:buNone/>
            </a:pPr>
            <a:r>
              <a:rPr lang="fi" sz="1200" u="sng">
                <a:solidFill>
                  <a:schemeClr val="hlink"/>
                </a:solidFill>
                <a:latin typeface="Roboto"/>
                <a:ea typeface="Roboto"/>
                <a:cs typeface="Roboto"/>
                <a:sym typeface="Roboto"/>
                <a:hlinkClick r:id="rId3"/>
              </a:rPr>
              <a:t>https://tietosuoja.fi/rekisteroidyn-oikeudet</a:t>
            </a: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4A4A4A"/>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200">
              <a:solidFill>
                <a:srgbClr val="4A4A4A"/>
              </a:solidFill>
              <a:latin typeface="Roboto"/>
              <a:ea typeface="Roboto"/>
              <a:cs typeface="Roboto"/>
              <a:sym typeface="Roboto"/>
            </a:endParaRPr>
          </a:p>
          <a:p>
            <a:pPr indent="0" lvl="0" marL="0" rtl="0" algn="l">
              <a:spcBef>
                <a:spcPts val="0"/>
              </a:spcBef>
              <a:spcAft>
                <a:spcPts val="0"/>
              </a:spcAft>
              <a:buNone/>
            </a:pPr>
            <a:r>
              <a:t/>
            </a:r>
            <a:endParaRPr sz="1200">
              <a:solidFill>
                <a:srgbClr val="4A4A4A"/>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ba1b87009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ba1b87009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i"/>
              <a:t>Tämä on jatkoa edelliseen kysymykseen.</a:t>
            </a:r>
            <a:br>
              <a:rPr lang="fi"/>
            </a:br>
            <a:br>
              <a:rPr lang="fi"/>
            </a:br>
            <a:r>
              <a:rPr lang="fi"/>
              <a:t>Omien tietojen poistamista voi pyytää esimerkiksi silloin, jos lopettaa verkkopalvelun käytön eikä halua, että palvelun käyttöön jää omia henkilötietoja.</a:t>
            </a:r>
            <a:br>
              <a:rPr lang="fi"/>
            </a:br>
            <a:br>
              <a:rPr lang="fi"/>
            </a:br>
            <a:r>
              <a:rPr lang="fi"/>
              <a:t>Omien tietojen jääminen palvelun käyttöön saattaa tuntua yhdentekevältä. Tällöin kannattaa kuitenkin pohtia haluaako todella, että tiedot ovat palvelun käytössä vielä kymmenien vuosien päästäkin? Tällöin saattaa itsekin olla uudessa elämäntilanteessa, jossa esimerkiksi kuvien ja videoiden säilyminen ei tunnu yhtä mukavalta kuin nyt.</a:t>
            </a:r>
            <a:endParaRPr/>
          </a:p>
          <a:p>
            <a:pPr indent="0" lvl="0" marL="0" rtl="0" algn="l">
              <a:spcBef>
                <a:spcPts val="0"/>
              </a:spcBef>
              <a:spcAft>
                <a:spcPts val="0"/>
              </a:spcAft>
              <a:buNone/>
            </a:pPr>
            <a:br>
              <a:rPr lang="fi"/>
            </a:b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ba1b870099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ba1b870099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i" sz="1200">
                <a:solidFill>
                  <a:srgbClr val="4A4A4A"/>
                </a:solidFill>
                <a:highlight>
                  <a:srgbClr val="FEFEFE"/>
                </a:highlight>
                <a:latin typeface="Roboto"/>
                <a:ea typeface="Roboto"/>
                <a:cs typeface="Roboto"/>
                <a:sym typeface="Roboto"/>
              </a:rPr>
              <a:t>HUOM! </a:t>
            </a:r>
            <a:r>
              <a:rPr lang="fi" sz="1200">
                <a:solidFill>
                  <a:srgbClr val="4A4A4A"/>
                </a:solidFill>
                <a:highlight>
                  <a:srgbClr val="FEFEFE"/>
                </a:highlight>
                <a:latin typeface="Roboto"/>
                <a:ea typeface="Roboto"/>
                <a:cs typeface="Roboto"/>
                <a:sym typeface="Roboto"/>
              </a:rPr>
              <a:t>Sosiaalisen median palveluiden ikäraja on Suomessa 13 vuotta. Jos opetat alle 13-vuotiaita lapsia, tätä aihetta voi lähestyä myös muuten kuin sosiaalisen median kautta. Voit myös jättää tämän kysymyksen kokonaan väliin.</a:t>
            </a:r>
            <a:br>
              <a:rPr lang="fi" sz="1200">
                <a:solidFill>
                  <a:srgbClr val="4A4A4A"/>
                </a:solidFill>
                <a:highlight>
                  <a:srgbClr val="FEFEFE"/>
                </a:highlight>
                <a:latin typeface="Roboto"/>
                <a:ea typeface="Roboto"/>
                <a:cs typeface="Roboto"/>
                <a:sym typeface="Roboto"/>
              </a:rPr>
            </a:br>
            <a:br>
              <a:rPr lang="fi" sz="1200">
                <a:solidFill>
                  <a:srgbClr val="4A4A4A"/>
                </a:solidFill>
                <a:highlight>
                  <a:srgbClr val="FEFEFE"/>
                </a:highlight>
                <a:latin typeface="Roboto"/>
                <a:ea typeface="Roboto"/>
                <a:cs typeface="Roboto"/>
                <a:sym typeface="Roboto"/>
              </a:rPr>
            </a:br>
            <a:r>
              <a:rPr lang="fi" sz="1200">
                <a:solidFill>
                  <a:srgbClr val="4A4A4A"/>
                </a:solidFill>
                <a:highlight>
                  <a:srgbClr val="FEFEFE"/>
                </a:highlight>
                <a:latin typeface="Roboto"/>
                <a:ea typeface="Roboto"/>
                <a:cs typeface="Roboto"/>
                <a:sym typeface="Roboto"/>
              </a:rPr>
              <a:t>Tähän kysymykseen ei ole yksiselitteistä vastausta, sillä näkyvät tiedot riippuvat sosiaalisen median palvelusta sekä käyttäjän valitsemista asetuksista. Kysymyksen ideana on saattaa ymmärtämään, että käyttäjä voi itse vaikuttaa tietojensa näkymiseen palveluita valitsemalla ja yksityisyysasetuksia hallitsemalla. </a:t>
            </a:r>
            <a:br>
              <a:rPr lang="fi" sz="1200">
                <a:solidFill>
                  <a:srgbClr val="4A4A4A"/>
                </a:solidFill>
                <a:highlight>
                  <a:srgbClr val="FEFEFE"/>
                </a:highlight>
                <a:latin typeface="Roboto"/>
                <a:ea typeface="Roboto"/>
                <a:cs typeface="Roboto"/>
                <a:sym typeface="Roboto"/>
              </a:rPr>
            </a:br>
            <a:br>
              <a:rPr lang="fi" sz="1200">
                <a:solidFill>
                  <a:srgbClr val="4A4A4A"/>
                </a:solidFill>
                <a:highlight>
                  <a:srgbClr val="FEFEFE"/>
                </a:highlight>
                <a:latin typeface="Roboto"/>
                <a:ea typeface="Roboto"/>
                <a:cs typeface="Roboto"/>
                <a:sym typeface="Roboto"/>
              </a:rPr>
            </a:br>
            <a:r>
              <a:rPr b="1" lang="fi" sz="1200">
                <a:solidFill>
                  <a:srgbClr val="4A4A4A"/>
                </a:solidFill>
                <a:highlight>
                  <a:srgbClr val="FEFEFE"/>
                </a:highlight>
                <a:latin typeface="Roboto"/>
                <a:ea typeface="Roboto"/>
                <a:cs typeface="Roboto"/>
                <a:sym typeface="Roboto"/>
              </a:rPr>
              <a:t>Etu- ja sukunimi </a:t>
            </a:r>
            <a:r>
              <a:rPr lang="fi" sz="1200">
                <a:solidFill>
                  <a:srgbClr val="4A4A4A"/>
                </a:solidFill>
                <a:highlight>
                  <a:srgbClr val="FEFEFE"/>
                </a:highlight>
                <a:latin typeface="Roboto"/>
                <a:ea typeface="Roboto"/>
                <a:cs typeface="Roboto"/>
                <a:sym typeface="Roboto"/>
              </a:rPr>
              <a:t>- Tämä tieto täytyy antaa monille palveluille käyttäjätiliä luodessa. Jos palvelussa esiinnytään nimimerkillä, oma todellinen nimi ei välttämättä näy palveluiden muille käyttäjille. Myös keksityn nimen antaminen voi olla perusteltua varsinkin, jos verkkopalvelu on epäilyttävä mutta siihen täytyy syystä tai toisesta rekisteröityä.</a:t>
            </a:r>
            <a:br>
              <a:rPr lang="fi" sz="1200">
                <a:solidFill>
                  <a:srgbClr val="4A4A4A"/>
                </a:solidFill>
                <a:highlight>
                  <a:srgbClr val="FEFEFE"/>
                </a:highlight>
                <a:latin typeface="Roboto"/>
                <a:ea typeface="Roboto"/>
                <a:cs typeface="Roboto"/>
                <a:sym typeface="Roboto"/>
              </a:rPr>
            </a:br>
            <a:br>
              <a:rPr lang="fi" sz="1200">
                <a:solidFill>
                  <a:srgbClr val="4A4A4A"/>
                </a:solidFill>
                <a:highlight>
                  <a:srgbClr val="FEFEFE"/>
                </a:highlight>
                <a:latin typeface="Roboto"/>
                <a:ea typeface="Roboto"/>
                <a:cs typeface="Roboto"/>
                <a:sym typeface="Roboto"/>
              </a:rPr>
            </a:br>
            <a:r>
              <a:rPr b="1" lang="fi" sz="1200">
                <a:solidFill>
                  <a:srgbClr val="4A4A4A"/>
                </a:solidFill>
                <a:highlight>
                  <a:srgbClr val="FEFEFE"/>
                </a:highlight>
                <a:latin typeface="Roboto"/>
                <a:ea typeface="Roboto"/>
                <a:cs typeface="Roboto"/>
                <a:sym typeface="Roboto"/>
              </a:rPr>
              <a:t>Julkaistut kuvat ja videot - </a:t>
            </a:r>
            <a:r>
              <a:rPr lang="fi" sz="1200">
                <a:solidFill>
                  <a:srgbClr val="4A4A4A"/>
                </a:solidFill>
                <a:highlight>
                  <a:srgbClr val="FEFEFE"/>
                </a:highlight>
                <a:latin typeface="Roboto"/>
                <a:ea typeface="Roboto"/>
                <a:cs typeface="Roboto"/>
                <a:sym typeface="Roboto"/>
              </a:rPr>
              <a:t>Palvelun yksityisyysasetuksien kautta voi vaikuttaa siihen, mille joukolle omat julkaisut näkyvät. </a:t>
            </a:r>
            <a:br>
              <a:rPr lang="fi" sz="1200">
                <a:solidFill>
                  <a:srgbClr val="4A4A4A"/>
                </a:solidFill>
                <a:highlight>
                  <a:srgbClr val="FEFEFE"/>
                </a:highlight>
                <a:latin typeface="Roboto"/>
                <a:ea typeface="Roboto"/>
                <a:cs typeface="Roboto"/>
                <a:sym typeface="Roboto"/>
              </a:rPr>
            </a:br>
            <a:br>
              <a:rPr lang="fi" sz="1200">
                <a:solidFill>
                  <a:srgbClr val="4A4A4A"/>
                </a:solidFill>
                <a:highlight>
                  <a:srgbClr val="FEFEFE"/>
                </a:highlight>
                <a:latin typeface="Roboto"/>
                <a:ea typeface="Roboto"/>
                <a:cs typeface="Roboto"/>
                <a:sym typeface="Roboto"/>
              </a:rPr>
            </a:br>
            <a:r>
              <a:rPr b="1" lang="fi" sz="1200">
                <a:solidFill>
                  <a:srgbClr val="4A4A4A"/>
                </a:solidFill>
                <a:highlight>
                  <a:srgbClr val="FEFEFE"/>
                </a:highlight>
                <a:latin typeface="Roboto"/>
                <a:ea typeface="Roboto"/>
                <a:cs typeface="Roboto"/>
                <a:sym typeface="Roboto"/>
              </a:rPr>
              <a:t>Oma puhelinnumero -</a:t>
            </a:r>
            <a:r>
              <a:rPr lang="fi" sz="1200">
                <a:solidFill>
                  <a:srgbClr val="4A4A4A"/>
                </a:solidFill>
                <a:highlight>
                  <a:srgbClr val="FEFEFE"/>
                </a:highlight>
                <a:latin typeface="Roboto"/>
                <a:ea typeface="Roboto"/>
                <a:cs typeface="Roboto"/>
                <a:sym typeface="Roboto"/>
              </a:rPr>
              <a:t> Verkkopalvelut saattavat pyytää puhelinnumeroa rekisteröitymisen yhteydessä. Monesti yhtenä syynä tähän on se, että puhelinnumero mahdollistaa käyttäjän luotettavamman tunnistamisen kirjautumisen yhteydessä: kun käyttäjä kirjautuu palveluun esimerkiksi uudelta tietokoneelta, hänelle lähetetään vielä varmistuskoodi tekstiviestillä, minkä jälkeen hän voi vahvistaa todella olevansa käyttäjätilin omistava henkilö. Puhelinnumeroa ei kuitenkaan lähtökohtaisesti kannata julkaista oman profiilin yhteydessä, koska sille ei ole erityistä perustetta.</a:t>
            </a:r>
            <a:endParaRPr sz="1200">
              <a:solidFill>
                <a:srgbClr val="4A4A4A"/>
              </a:solidFill>
              <a:highlight>
                <a:srgbClr val="FEFEFE"/>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ba1b87009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ba1b87009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br>
              <a:rPr lang="fi">
                <a:solidFill>
                  <a:schemeClr val="dk1"/>
                </a:solidFill>
              </a:rPr>
            </a:br>
            <a:r>
              <a:rPr lang="fi">
                <a:solidFill>
                  <a:schemeClr val="dk1"/>
                </a:solidFill>
              </a:rPr>
              <a:t>Tärkeimpänä keinona omien tietojen suojaamiseen voi pitää sitä, että ei luovuta tai julkaise niitä verkossa kevyin perustein. </a:t>
            </a:r>
            <a:br>
              <a:rPr lang="fi">
                <a:solidFill>
                  <a:schemeClr val="dk1"/>
                </a:solidFill>
              </a:rPr>
            </a:br>
            <a:br>
              <a:rPr lang="fi">
                <a:solidFill>
                  <a:schemeClr val="dk1"/>
                </a:solidFill>
              </a:rPr>
            </a:br>
            <a:r>
              <a:rPr lang="fi">
                <a:solidFill>
                  <a:schemeClr val="dk1"/>
                </a:solidFill>
              </a:rPr>
              <a:t>Oppilailla voi olla mielessä paljon muitakin vinkkejä tietojen suojaamiseen. Keskustelussa kannattaa korostaa, että vinkit voivat liittyä sekä omaan huolelliseen toimintaan (esim. oman laitteen pitäminen turvassa) että teknisempiin tietojen turvaamisen keinoihin (esim. riittävän vahvat salasanat). Alla on joitain esimerkkejä keinoista.</a:t>
            </a:r>
            <a:br>
              <a:rPr lang="fi">
                <a:solidFill>
                  <a:schemeClr val="dk1"/>
                </a:solidFill>
              </a:rPr>
            </a:br>
            <a:br>
              <a:rPr lang="fi">
                <a:solidFill>
                  <a:schemeClr val="dk1"/>
                </a:solidFill>
              </a:rPr>
            </a:br>
            <a:r>
              <a:rPr lang="fi">
                <a:solidFill>
                  <a:schemeClr val="dk1"/>
                </a:solidFill>
              </a:rPr>
              <a:t>- Jos käsittelee yksityisiä asioita puhelimellaan niin kannattaa varmistaa, että muut eivät näe puhelimen näyttöä.</a:t>
            </a:r>
            <a:endParaRPr>
              <a:solidFill>
                <a:schemeClr val="dk1"/>
              </a:solidFill>
            </a:endParaRPr>
          </a:p>
          <a:p>
            <a:pPr indent="0" lvl="0" marL="0" rtl="0" algn="l">
              <a:spcBef>
                <a:spcPts val="0"/>
              </a:spcBef>
              <a:spcAft>
                <a:spcPts val="0"/>
              </a:spcAft>
              <a:buClr>
                <a:schemeClr val="dk1"/>
              </a:buClr>
              <a:buSzPts val="1100"/>
              <a:buFont typeface="Arial"/>
              <a:buNone/>
            </a:pPr>
            <a:r>
              <a:rPr lang="fi">
                <a:solidFill>
                  <a:schemeClr val="dk1"/>
                </a:solidFill>
              </a:rPr>
              <a:t>- Arkaluontoisista asioista ei kannata keskustella puhelimessa julkisella paikalla. Kasvokkainen keskustelu saattaa olla hyvä vaihtoehto!</a:t>
            </a:r>
            <a:endParaRPr>
              <a:solidFill>
                <a:schemeClr val="dk1"/>
              </a:solidFill>
            </a:endParaRPr>
          </a:p>
          <a:p>
            <a:pPr indent="0" lvl="0" marL="0" rtl="0" algn="l">
              <a:spcBef>
                <a:spcPts val="0"/>
              </a:spcBef>
              <a:spcAft>
                <a:spcPts val="0"/>
              </a:spcAft>
              <a:buClr>
                <a:schemeClr val="dk1"/>
              </a:buClr>
              <a:buSzPts val="1100"/>
              <a:buFont typeface="Arial"/>
              <a:buNone/>
            </a:pPr>
            <a:r>
              <a:rPr lang="fi">
                <a:solidFill>
                  <a:schemeClr val="dk1"/>
                </a:solidFill>
              </a:rPr>
              <a:t>- Omia laitteita ei tule jättää valvomatta mihinkään, missä joku toinen pääsee niihin luvatta käsiksi. Jos joku toinen pääsee käsiksi avoimeen laitteeseen, saattaa sitä kautta päästä käsiksi myös esimerkiksi sosiaalisen median palveluihin.</a:t>
            </a:r>
            <a:endParaRPr>
              <a:solidFill>
                <a:schemeClr val="dk1"/>
              </a:solidFill>
            </a:endParaRPr>
          </a:p>
          <a:p>
            <a:pPr indent="0" lvl="0" marL="0" rtl="0" algn="l">
              <a:spcBef>
                <a:spcPts val="0"/>
              </a:spcBef>
              <a:spcAft>
                <a:spcPts val="0"/>
              </a:spcAft>
              <a:buClr>
                <a:schemeClr val="dk1"/>
              </a:buClr>
              <a:buSzPts val="1100"/>
              <a:buFont typeface="Arial"/>
              <a:buNone/>
            </a:pPr>
            <a:r>
              <a:rPr lang="fi">
                <a:solidFill>
                  <a:schemeClr val="dk1"/>
                </a:solidFill>
              </a:rPr>
              <a:t>- Omat käyttäjätilit tulee suojata riittävän vahvoilla salasanoilla. Samaa salasanaa ei kannata käyttää joka paikassa.</a:t>
            </a:r>
            <a:endParaRPr>
              <a:solidFill>
                <a:schemeClr val="dk1"/>
              </a:solidFill>
            </a:endParaRPr>
          </a:p>
          <a:p>
            <a:pPr indent="0" lvl="0" marL="0" rtl="0" algn="l">
              <a:spcBef>
                <a:spcPts val="0"/>
              </a:spcBef>
              <a:spcAft>
                <a:spcPts val="0"/>
              </a:spcAft>
              <a:buClr>
                <a:schemeClr val="dk1"/>
              </a:buClr>
              <a:buSzPts val="1100"/>
              <a:buFont typeface="Arial"/>
              <a:buNone/>
            </a:pPr>
            <a:br>
              <a:rPr lang="fi">
                <a:solidFill>
                  <a:schemeClr val="dk1"/>
                </a:solidFill>
              </a:rPr>
            </a:br>
            <a:r>
              <a:rPr lang="fi">
                <a:solidFill>
                  <a:schemeClr val="dk1"/>
                </a:solidFill>
              </a:rPr>
              <a:t>Lisävinkkeihin voi tutustua esim. Oma data suojassa -hankkeen sivuilla täällä.</a:t>
            </a:r>
            <a:br>
              <a:rPr lang="fi">
                <a:solidFill>
                  <a:schemeClr val="dk1"/>
                </a:solidFill>
              </a:rPr>
            </a:br>
            <a:r>
              <a:rPr lang="fi" u="sng">
                <a:solidFill>
                  <a:schemeClr val="hlink"/>
                </a:solidFill>
                <a:hlinkClick r:id="rId2"/>
              </a:rPr>
              <a:t>https://tieke.fi/hankkeet/oma-data-suojassa-nuorille-kaytannonlaheista-tietosuojaymmarrysta/vinkkeja-omien-tietojen-suojaamiseen/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sz="1200">
              <a:solidFill>
                <a:srgbClr val="4A4A4A"/>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youtube.com/watch?v=sXgvdqINdMU"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0FRhtFSnOec"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42000"/>
          </a:blip>
          <a:srcRect b="18200" l="0" r="0" t="7604"/>
          <a:stretch/>
        </p:blipFill>
        <p:spPr>
          <a:xfrm>
            <a:off x="0" y="-12"/>
            <a:ext cx="9144000" cy="3783125"/>
          </a:xfrm>
          <a:prstGeom prst="rect">
            <a:avLst/>
          </a:prstGeom>
          <a:noFill/>
          <a:ln>
            <a:noFill/>
          </a:ln>
        </p:spPr>
      </p:pic>
      <p:pic>
        <p:nvPicPr>
          <p:cNvPr id="55" name="Google Shape;55;p13"/>
          <p:cNvPicPr preferRelativeResize="0"/>
          <p:nvPr/>
        </p:nvPicPr>
        <p:blipFill>
          <a:blip r:embed="rId4">
            <a:alphaModFix/>
          </a:blip>
          <a:stretch>
            <a:fillRect/>
          </a:stretch>
        </p:blipFill>
        <p:spPr>
          <a:xfrm>
            <a:off x="4716700" y="4442179"/>
            <a:ext cx="789222" cy="550626"/>
          </a:xfrm>
          <a:prstGeom prst="rect">
            <a:avLst/>
          </a:prstGeom>
          <a:noFill/>
          <a:ln>
            <a:noFill/>
          </a:ln>
        </p:spPr>
      </p:pic>
      <p:pic>
        <p:nvPicPr>
          <p:cNvPr id="56" name="Google Shape;56;p13"/>
          <p:cNvPicPr preferRelativeResize="0"/>
          <p:nvPr/>
        </p:nvPicPr>
        <p:blipFill>
          <a:blip r:embed="rId5">
            <a:alphaModFix/>
          </a:blip>
          <a:stretch>
            <a:fillRect/>
          </a:stretch>
        </p:blipFill>
        <p:spPr>
          <a:xfrm>
            <a:off x="7129618" y="4493082"/>
            <a:ext cx="1103600" cy="448809"/>
          </a:xfrm>
          <a:prstGeom prst="rect">
            <a:avLst/>
          </a:prstGeom>
          <a:noFill/>
          <a:ln>
            <a:noFill/>
          </a:ln>
        </p:spPr>
      </p:pic>
      <p:pic>
        <p:nvPicPr>
          <p:cNvPr id="57" name="Google Shape;57;p13"/>
          <p:cNvPicPr preferRelativeResize="0"/>
          <p:nvPr/>
        </p:nvPicPr>
        <p:blipFill>
          <a:blip r:embed="rId6">
            <a:alphaModFix/>
          </a:blip>
          <a:stretch>
            <a:fillRect/>
          </a:stretch>
        </p:blipFill>
        <p:spPr>
          <a:xfrm>
            <a:off x="8363006" y="4366575"/>
            <a:ext cx="620669" cy="599995"/>
          </a:xfrm>
          <a:prstGeom prst="rect">
            <a:avLst/>
          </a:prstGeom>
          <a:noFill/>
          <a:ln>
            <a:noFill/>
          </a:ln>
        </p:spPr>
      </p:pic>
      <p:pic>
        <p:nvPicPr>
          <p:cNvPr id="58" name="Google Shape;58;p13"/>
          <p:cNvPicPr preferRelativeResize="0"/>
          <p:nvPr/>
        </p:nvPicPr>
        <p:blipFill rotWithShape="1">
          <a:blip r:embed="rId7">
            <a:alphaModFix/>
          </a:blip>
          <a:srcRect b="11985" l="16546" r="15250" t="6812"/>
          <a:stretch/>
        </p:blipFill>
        <p:spPr>
          <a:xfrm>
            <a:off x="5665105" y="4442173"/>
            <a:ext cx="462521" cy="550627"/>
          </a:xfrm>
          <a:prstGeom prst="rect">
            <a:avLst/>
          </a:prstGeom>
          <a:noFill/>
          <a:ln>
            <a:noFill/>
          </a:ln>
        </p:spPr>
      </p:pic>
      <p:pic>
        <p:nvPicPr>
          <p:cNvPr id="59" name="Google Shape;59;p13"/>
          <p:cNvPicPr preferRelativeResize="0"/>
          <p:nvPr/>
        </p:nvPicPr>
        <p:blipFill>
          <a:blip r:embed="rId8">
            <a:alphaModFix/>
          </a:blip>
          <a:stretch>
            <a:fillRect/>
          </a:stretch>
        </p:blipFill>
        <p:spPr>
          <a:xfrm>
            <a:off x="6286821" y="4442173"/>
            <a:ext cx="789223" cy="591926"/>
          </a:xfrm>
          <a:prstGeom prst="rect">
            <a:avLst/>
          </a:prstGeom>
          <a:noFill/>
          <a:ln>
            <a:noFill/>
          </a:ln>
        </p:spPr>
      </p:pic>
      <p:sp>
        <p:nvSpPr>
          <p:cNvPr id="60" name="Google Shape;60;p13"/>
          <p:cNvSpPr txBox="1"/>
          <p:nvPr/>
        </p:nvSpPr>
        <p:spPr>
          <a:xfrm>
            <a:off x="0" y="885225"/>
            <a:ext cx="9144000" cy="273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3800">
                <a:latin typeface="Droid Sans"/>
                <a:ea typeface="Droid Sans"/>
                <a:cs typeface="Droid Sans"/>
                <a:sym typeface="Droid Sans"/>
              </a:rPr>
              <a:t>Tietosuoja ja </a:t>
            </a:r>
            <a:br>
              <a:rPr b="1" lang="fi" sz="3800">
                <a:latin typeface="Droid Sans"/>
                <a:ea typeface="Droid Sans"/>
                <a:cs typeface="Droid Sans"/>
                <a:sym typeface="Droid Sans"/>
              </a:rPr>
            </a:br>
            <a:r>
              <a:rPr b="1" lang="fi" sz="3800">
                <a:latin typeface="Droid Sans"/>
                <a:ea typeface="Droid Sans"/>
                <a:cs typeface="Droid Sans"/>
                <a:sym typeface="Droid Sans"/>
              </a:rPr>
              <a:t>tietoturva</a:t>
            </a:r>
            <a:br>
              <a:rPr b="1" lang="fi" sz="3800">
                <a:latin typeface="Droid Sans"/>
                <a:ea typeface="Droid Sans"/>
                <a:cs typeface="Droid Sans"/>
                <a:sym typeface="Droid Sans"/>
              </a:rPr>
            </a:br>
            <a:endParaRPr b="1" sz="3800">
              <a:latin typeface="Droid Sans"/>
              <a:ea typeface="Droid Sans"/>
              <a:cs typeface="Droid Sans"/>
              <a:sym typeface="Droid Sans"/>
            </a:endParaRPr>
          </a:p>
          <a:p>
            <a:pPr indent="0" lvl="0" marL="0" rtl="0" algn="ctr">
              <a:spcBef>
                <a:spcPts val="0"/>
              </a:spcBef>
              <a:spcAft>
                <a:spcPts val="0"/>
              </a:spcAft>
              <a:buNone/>
            </a:pPr>
            <a:r>
              <a:rPr lang="fi" sz="2400">
                <a:latin typeface="Droid Sans"/>
                <a:ea typeface="Droid Sans"/>
                <a:cs typeface="Droid Sans"/>
                <a:sym typeface="Droid Sans"/>
              </a:rPr>
              <a:t>Miksi ja miten suojata omia tietoja verkossa?</a:t>
            </a:r>
            <a:endParaRPr sz="2400">
              <a:latin typeface="Droid Sans"/>
              <a:ea typeface="Droid Sans"/>
              <a:cs typeface="Droid Sans"/>
              <a:sym typeface="Droid Sans"/>
            </a:endParaRPr>
          </a:p>
          <a:p>
            <a:pPr indent="0" lvl="0" marL="0" rtl="0" algn="ctr">
              <a:spcBef>
                <a:spcPts val="0"/>
              </a:spcBef>
              <a:spcAft>
                <a:spcPts val="0"/>
              </a:spcAft>
              <a:buNone/>
            </a:pPr>
            <a:r>
              <a:t/>
            </a:r>
            <a:endParaRPr sz="2800">
              <a:latin typeface="Droid Sans"/>
              <a:ea typeface="Droid Sans"/>
              <a:cs typeface="Droid Sans"/>
              <a:sym typeface="Droid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p:nvPr/>
        </p:nvSpPr>
        <p:spPr>
          <a:xfrm>
            <a:off x="19975" y="-28900"/>
            <a:ext cx="9144000" cy="51723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txBox="1"/>
          <p:nvPr/>
        </p:nvSpPr>
        <p:spPr>
          <a:xfrm>
            <a:off x="19975" y="1194725"/>
            <a:ext cx="9144000" cy="375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fi" sz="3400">
                <a:solidFill>
                  <a:schemeClr val="lt1"/>
                </a:solidFill>
                <a:latin typeface="Droid Sans"/>
                <a:ea typeface="Droid Sans"/>
                <a:cs typeface="Droid Sans"/>
                <a:sym typeface="Droid Sans"/>
              </a:rPr>
              <a:t>6. Oletko joskus kohdannut netissä huijausviestejä tai sosiaalisen median valeprofiileja? </a:t>
            </a:r>
            <a:endParaRPr b="1" sz="34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t/>
            </a:r>
            <a:endParaRPr b="1" sz="34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fi" sz="2800">
                <a:solidFill>
                  <a:schemeClr val="lt1"/>
                </a:solidFill>
                <a:latin typeface="Droid Sans"/>
                <a:ea typeface="Droid Sans"/>
                <a:cs typeface="Droid Sans"/>
                <a:sym typeface="Droid Sans"/>
              </a:rPr>
              <a:t>Mistä tiesit, että kyseessä oli huijaus?</a:t>
            </a:r>
            <a:endParaRPr b="1" sz="28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t/>
            </a:r>
            <a:endParaRPr b="1" sz="3400">
              <a:solidFill>
                <a:schemeClr val="lt1"/>
              </a:solidFill>
              <a:latin typeface="Droid Sans"/>
              <a:ea typeface="Droid Sans"/>
              <a:cs typeface="Droid Sans"/>
              <a:sym typeface="Droid Sans"/>
            </a:endParaRPr>
          </a:p>
          <a:p>
            <a:pPr indent="0" lvl="0" marL="0" rtl="0" algn="ctr">
              <a:spcBef>
                <a:spcPts val="0"/>
              </a:spcBef>
              <a:spcAft>
                <a:spcPts val="0"/>
              </a:spcAft>
              <a:buNone/>
            </a:pPr>
            <a:r>
              <a:t/>
            </a:r>
            <a:endParaRPr b="1" sz="3400">
              <a:solidFill>
                <a:schemeClr val="lt1"/>
              </a:solidFill>
              <a:latin typeface="Droid Sans"/>
              <a:ea typeface="Droid Sans"/>
              <a:cs typeface="Droid Sans"/>
              <a:sym typeface="Droid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p:nvPr/>
        </p:nvSpPr>
        <p:spPr>
          <a:xfrm>
            <a:off x="19975" y="-28900"/>
            <a:ext cx="9144000" cy="51723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3"/>
          <p:cNvSpPr txBox="1"/>
          <p:nvPr/>
        </p:nvSpPr>
        <p:spPr>
          <a:xfrm>
            <a:off x="19975" y="1058975"/>
            <a:ext cx="9144000" cy="366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fi" sz="3400">
                <a:solidFill>
                  <a:schemeClr val="lt1"/>
                </a:solidFill>
                <a:latin typeface="Droid Sans"/>
                <a:ea typeface="Droid Sans"/>
                <a:cs typeface="Droid Sans"/>
                <a:sym typeface="Droid Sans"/>
              </a:rPr>
              <a:t>7. Oletko jakanut muiden </a:t>
            </a:r>
            <a:br>
              <a:rPr b="1" lang="fi" sz="3400">
                <a:solidFill>
                  <a:schemeClr val="lt1"/>
                </a:solidFill>
                <a:latin typeface="Droid Sans"/>
                <a:ea typeface="Droid Sans"/>
                <a:cs typeface="Droid Sans"/>
                <a:sym typeface="Droid Sans"/>
              </a:rPr>
            </a:br>
            <a:r>
              <a:rPr b="1" lang="fi" sz="3400">
                <a:solidFill>
                  <a:schemeClr val="lt1"/>
                </a:solidFill>
                <a:latin typeface="Droid Sans"/>
                <a:ea typeface="Droid Sans"/>
                <a:cs typeface="Droid Sans"/>
                <a:sym typeface="Droid Sans"/>
              </a:rPr>
              <a:t>valokuvia tai henkilötietoja </a:t>
            </a:r>
            <a:br>
              <a:rPr b="1" lang="fi" sz="3400">
                <a:solidFill>
                  <a:schemeClr val="lt1"/>
                </a:solidFill>
                <a:latin typeface="Droid Sans"/>
                <a:ea typeface="Droid Sans"/>
                <a:cs typeface="Droid Sans"/>
                <a:sym typeface="Droid Sans"/>
              </a:rPr>
            </a:br>
            <a:r>
              <a:rPr b="1" lang="fi" sz="3400">
                <a:solidFill>
                  <a:schemeClr val="lt1"/>
                </a:solidFill>
                <a:latin typeface="Droid Sans"/>
                <a:ea typeface="Droid Sans"/>
                <a:cs typeface="Droid Sans"/>
                <a:sym typeface="Droid Sans"/>
              </a:rPr>
              <a:t>netissä?</a:t>
            </a:r>
            <a:br>
              <a:rPr b="1" lang="fi" sz="3400">
                <a:solidFill>
                  <a:schemeClr val="lt1"/>
                </a:solidFill>
                <a:latin typeface="Droid Sans"/>
                <a:ea typeface="Droid Sans"/>
                <a:cs typeface="Droid Sans"/>
                <a:sym typeface="Droid Sans"/>
              </a:rPr>
            </a:br>
            <a:endParaRPr b="1" sz="34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fi" sz="2800">
                <a:solidFill>
                  <a:schemeClr val="lt1"/>
                </a:solidFill>
                <a:latin typeface="Droid Sans"/>
                <a:ea typeface="Droid Sans"/>
                <a:cs typeface="Droid Sans"/>
                <a:sym typeface="Droid Sans"/>
              </a:rPr>
              <a:t>Kysyitkö luvan jakamiseen? </a:t>
            </a:r>
            <a:br>
              <a:rPr b="1" lang="fi" sz="2800">
                <a:solidFill>
                  <a:schemeClr val="lt1"/>
                </a:solidFill>
                <a:latin typeface="Droid Sans"/>
                <a:ea typeface="Droid Sans"/>
                <a:cs typeface="Droid Sans"/>
                <a:sym typeface="Droid Sans"/>
              </a:rPr>
            </a:br>
            <a:r>
              <a:rPr b="1" lang="fi" sz="2800">
                <a:solidFill>
                  <a:schemeClr val="lt1"/>
                </a:solidFill>
                <a:latin typeface="Droid Sans"/>
                <a:ea typeface="Droid Sans"/>
                <a:cs typeface="Droid Sans"/>
                <a:sym typeface="Droid Sans"/>
              </a:rPr>
              <a:t>Tarvitseeko lupa aina kysyä?</a:t>
            </a:r>
            <a:endParaRPr b="1" sz="2800">
              <a:solidFill>
                <a:schemeClr val="lt1"/>
              </a:solidFill>
              <a:latin typeface="Droid Sans"/>
              <a:ea typeface="Droid Sans"/>
              <a:cs typeface="Droid Sans"/>
              <a:sym typeface="Droid Sans"/>
            </a:endParaRPr>
          </a:p>
          <a:p>
            <a:pPr indent="0" lvl="0" marL="0" rtl="0" algn="ctr">
              <a:spcBef>
                <a:spcPts val="0"/>
              </a:spcBef>
              <a:spcAft>
                <a:spcPts val="0"/>
              </a:spcAft>
              <a:buNone/>
            </a:pPr>
            <a:r>
              <a:t/>
            </a:r>
            <a:endParaRPr b="1" sz="3400">
              <a:solidFill>
                <a:schemeClr val="lt1"/>
              </a:solidFill>
              <a:latin typeface="Droid Sans"/>
              <a:ea typeface="Droid Sans"/>
              <a:cs typeface="Droid Sans"/>
              <a:sym typeface="Droid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p:nvPr/>
        </p:nvSpPr>
        <p:spPr>
          <a:xfrm>
            <a:off x="19975" y="-28900"/>
            <a:ext cx="9144000" cy="5172300"/>
          </a:xfrm>
          <a:prstGeom prst="rect">
            <a:avLst/>
          </a:prstGeom>
          <a:solidFill>
            <a:srgbClr val="7F3F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4"/>
          <p:cNvSpPr txBox="1"/>
          <p:nvPr/>
        </p:nvSpPr>
        <p:spPr>
          <a:xfrm>
            <a:off x="259200" y="371800"/>
            <a:ext cx="19539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2800">
                <a:solidFill>
                  <a:schemeClr val="lt1"/>
                </a:solidFill>
                <a:latin typeface="Droid Sans"/>
                <a:ea typeface="Droid Sans"/>
                <a:cs typeface="Droid Sans"/>
                <a:sym typeface="Droid Sans"/>
              </a:rPr>
              <a:t>Video:</a:t>
            </a:r>
            <a:br>
              <a:rPr b="1" lang="fi" sz="2800">
                <a:solidFill>
                  <a:schemeClr val="lt1"/>
                </a:solidFill>
                <a:latin typeface="Droid Sans"/>
                <a:ea typeface="Droid Sans"/>
                <a:cs typeface="Droid Sans"/>
                <a:sym typeface="Droid Sans"/>
              </a:rPr>
            </a:br>
            <a:endParaRPr b="1" sz="2800">
              <a:solidFill>
                <a:schemeClr val="lt1"/>
              </a:solidFill>
              <a:latin typeface="Droid Sans"/>
              <a:ea typeface="Droid Sans"/>
              <a:cs typeface="Droid Sans"/>
              <a:sym typeface="Droid Sans"/>
            </a:endParaRPr>
          </a:p>
          <a:p>
            <a:pPr indent="0" lvl="0" marL="0" rtl="0" algn="l">
              <a:spcBef>
                <a:spcPts val="0"/>
              </a:spcBef>
              <a:spcAft>
                <a:spcPts val="0"/>
              </a:spcAft>
              <a:buNone/>
            </a:pPr>
            <a:r>
              <a:rPr b="1" lang="fi" sz="2800">
                <a:solidFill>
                  <a:schemeClr val="lt1"/>
                </a:solidFill>
                <a:latin typeface="Droid Sans"/>
                <a:ea typeface="Droid Sans"/>
                <a:cs typeface="Droid Sans"/>
                <a:sym typeface="Droid Sans"/>
              </a:rPr>
              <a:t>Tutustu omaan digitaa- liseen jalan- jälkeesi</a:t>
            </a:r>
            <a:endParaRPr sz="2800">
              <a:solidFill>
                <a:schemeClr val="lt1"/>
              </a:solidFill>
              <a:latin typeface="Droid Sans"/>
              <a:ea typeface="Droid Sans"/>
              <a:cs typeface="Droid Sans"/>
              <a:sym typeface="Droid Sans"/>
            </a:endParaRPr>
          </a:p>
        </p:txBody>
      </p:sp>
      <p:pic>
        <p:nvPicPr>
          <p:cNvPr descr="https://bit.ly/omadatasuojassa&#10;&#10;Mitä tietoja sinusta löytyy netistä? Saara Strum tutustuu omaan digitaaliseen jalanjälkeensä ja löytää itsestään monenlaista sisältöä. Katso lisävinkkejä haasteeseen Oma data suojassa -hankkeen sivuilta!&#10;&#10;Oma data suojassa – nuoret tietoisiksi EU:n heille turvaamista oikeuksista on tiedotushanke, joka auttaa nuoria ja nuorten kanssa työskenteleviä huolehtimaan tietosuojastaan." id="128" name="Google Shape;128;p24" title="Haaste: Tutustu omaan digitaaliseen jalanjälkeesi!">
            <a:hlinkClick r:id="rId3"/>
          </p:cNvPr>
          <p:cNvPicPr preferRelativeResize="0"/>
          <p:nvPr/>
        </p:nvPicPr>
        <p:blipFill>
          <a:blip r:embed="rId4">
            <a:alphaModFix/>
          </a:blip>
          <a:stretch>
            <a:fillRect/>
          </a:stretch>
        </p:blipFill>
        <p:spPr>
          <a:xfrm>
            <a:off x="2305975" y="-14500"/>
            <a:ext cx="685799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nvSpPr>
        <p:spPr>
          <a:xfrm>
            <a:off x="353325" y="296800"/>
            <a:ext cx="8734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3400">
                <a:latin typeface="Droid Sans"/>
                <a:ea typeface="Droid Sans"/>
                <a:cs typeface="Droid Sans"/>
                <a:sym typeface="Droid Sans"/>
              </a:rPr>
              <a:t>Tietosuoja</a:t>
            </a:r>
            <a:endParaRPr sz="3400">
              <a:latin typeface="Droid Sans"/>
              <a:ea typeface="Droid Sans"/>
              <a:cs typeface="Droid Sans"/>
              <a:sym typeface="Droid Sans"/>
            </a:endParaRPr>
          </a:p>
        </p:txBody>
      </p:sp>
      <p:sp>
        <p:nvSpPr>
          <p:cNvPr id="66" name="Google Shape;66;p14"/>
          <p:cNvSpPr txBox="1"/>
          <p:nvPr/>
        </p:nvSpPr>
        <p:spPr>
          <a:xfrm>
            <a:off x="353325" y="1240625"/>
            <a:ext cx="87906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2200">
                <a:solidFill>
                  <a:schemeClr val="dk1"/>
                </a:solidFill>
                <a:latin typeface="Droid Sans"/>
                <a:ea typeface="Droid Sans"/>
                <a:cs typeface="Droid Sans"/>
                <a:sym typeface="Droid Sans"/>
              </a:rPr>
              <a:t>Tietosuojalla</a:t>
            </a:r>
            <a:r>
              <a:rPr b="1" lang="fi" sz="2200">
                <a:solidFill>
                  <a:srgbClr val="7F3F97"/>
                </a:solidFill>
                <a:latin typeface="Droid Sans"/>
                <a:ea typeface="Droid Sans"/>
                <a:cs typeface="Droid Sans"/>
                <a:sym typeface="Droid Sans"/>
              </a:rPr>
              <a:t> </a:t>
            </a:r>
            <a:r>
              <a:rPr lang="fi" sz="2200">
                <a:latin typeface="Droid Sans"/>
                <a:ea typeface="Droid Sans"/>
                <a:cs typeface="Droid Sans"/>
                <a:sym typeface="Droid Sans"/>
              </a:rPr>
              <a:t>tarkoitetaan meille kaikille kuuluvaa perusoikeutta henkilötietojen turvalliseen käsittelyyn.</a:t>
            </a:r>
            <a:br>
              <a:rPr lang="fi" sz="2200">
                <a:latin typeface="Droid Sans"/>
                <a:ea typeface="Droid Sans"/>
                <a:cs typeface="Droid Sans"/>
                <a:sym typeface="Droid Sans"/>
              </a:rPr>
            </a:br>
            <a:endParaRPr sz="2200">
              <a:latin typeface="Droid Sans"/>
              <a:ea typeface="Droid Sans"/>
              <a:cs typeface="Droid Sans"/>
              <a:sym typeface="Droid Sans"/>
            </a:endParaRPr>
          </a:p>
          <a:p>
            <a:pPr indent="0" lvl="0" marL="0" rtl="0" algn="l">
              <a:spcBef>
                <a:spcPts val="0"/>
              </a:spcBef>
              <a:spcAft>
                <a:spcPts val="0"/>
              </a:spcAft>
              <a:buNone/>
            </a:pPr>
            <a:r>
              <a:rPr lang="fi" sz="2200">
                <a:latin typeface="Droid Sans"/>
                <a:ea typeface="Droid Sans"/>
                <a:cs typeface="Droid Sans"/>
                <a:sym typeface="Droid Sans"/>
              </a:rPr>
              <a:t>Henkilötietoa on kaikki tieto, jonka pohjalta henkilö voidaan tunnistaa. Esimerkiksi nimi ja valokuva on henkilötietoa.</a:t>
            </a:r>
            <a:endParaRPr sz="2200">
              <a:latin typeface="Droid Sans"/>
              <a:ea typeface="Droid Sans"/>
              <a:cs typeface="Droid Sans"/>
              <a:sym typeface="Droid Sans"/>
            </a:endParaRPr>
          </a:p>
          <a:p>
            <a:pPr indent="0" lvl="0" marL="457200" rtl="0" algn="l">
              <a:spcBef>
                <a:spcPts val="0"/>
              </a:spcBef>
              <a:spcAft>
                <a:spcPts val="0"/>
              </a:spcAft>
              <a:buNone/>
            </a:pPr>
            <a:r>
              <a:t/>
            </a:r>
            <a:endParaRPr sz="2200">
              <a:latin typeface="Droid Sans"/>
              <a:ea typeface="Droid Sans"/>
              <a:cs typeface="Droid Sans"/>
              <a:sym typeface="Droid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353325" y="296800"/>
            <a:ext cx="8734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3400">
                <a:latin typeface="Droid Sans"/>
                <a:ea typeface="Droid Sans"/>
                <a:cs typeface="Droid Sans"/>
                <a:sym typeface="Droid Sans"/>
              </a:rPr>
              <a:t>T</a:t>
            </a:r>
            <a:r>
              <a:rPr b="1" lang="fi" sz="3400">
                <a:latin typeface="Droid Sans"/>
                <a:ea typeface="Droid Sans"/>
                <a:cs typeface="Droid Sans"/>
                <a:sym typeface="Droid Sans"/>
              </a:rPr>
              <a:t>ietoturva</a:t>
            </a:r>
            <a:endParaRPr sz="3400">
              <a:latin typeface="Droid Sans"/>
              <a:ea typeface="Droid Sans"/>
              <a:cs typeface="Droid Sans"/>
              <a:sym typeface="Droid Sans"/>
            </a:endParaRPr>
          </a:p>
        </p:txBody>
      </p:sp>
      <p:sp>
        <p:nvSpPr>
          <p:cNvPr id="72" name="Google Shape;72;p15"/>
          <p:cNvSpPr txBox="1"/>
          <p:nvPr/>
        </p:nvSpPr>
        <p:spPr>
          <a:xfrm>
            <a:off x="353325" y="1240625"/>
            <a:ext cx="87906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2200">
                <a:solidFill>
                  <a:schemeClr val="dk1"/>
                </a:solidFill>
                <a:latin typeface="Droid Sans"/>
                <a:ea typeface="Droid Sans"/>
                <a:cs typeface="Droid Sans"/>
                <a:sym typeface="Droid Sans"/>
              </a:rPr>
              <a:t>Tietoturva </a:t>
            </a:r>
            <a:r>
              <a:rPr lang="fi" sz="2200">
                <a:solidFill>
                  <a:schemeClr val="dk1"/>
                </a:solidFill>
                <a:latin typeface="Droid Sans"/>
                <a:ea typeface="Droid Sans"/>
                <a:cs typeface="Droid Sans"/>
                <a:sym typeface="Droid Sans"/>
              </a:rPr>
              <a:t>on tärkeiden tietojen suojaamista siten, että vain asianmukaisilla henkilöillä on siihen pääsy.</a:t>
            </a:r>
            <a:br>
              <a:rPr lang="fi" sz="2200">
                <a:solidFill>
                  <a:schemeClr val="dk1"/>
                </a:solidFill>
                <a:latin typeface="Droid Sans"/>
                <a:ea typeface="Droid Sans"/>
                <a:cs typeface="Droid Sans"/>
                <a:sym typeface="Droid Sans"/>
              </a:rPr>
            </a:br>
            <a:br>
              <a:rPr lang="fi" sz="2200">
                <a:solidFill>
                  <a:schemeClr val="dk1"/>
                </a:solidFill>
                <a:latin typeface="Droid Sans"/>
                <a:ea typeface="Droid Sans"/>
                <a:cs typeface="Droid Sans"/>
                <a:sym typeface="Droid Sans"/>
              </a:rPr>
            </a:br>
            <a:r>
              <a:rPr lang="fi" sz="2200">
                <a:solidFill>
                  <a:schemeClr val="dk1"/>
                </a:solidFill>
                <a:latin typeface="Droid Sans"/>
                <a:ea typeface="Droid Sans"/>
                <a:cs typeface="Droid Sans"/>
                <a:sym typeface="Droid Sans"/>
              </a:rPr>
              <a:t>Tietoturvasta voi huolehtia esimerkiksi riittävän vahvalla salasanalla tai pitämällä omaa kättä puhelimen näytön suojana, jos haluaa lähettää bussissa</a:t>
            </a:r>
            <a:r>
              <a:rPr lang="fi" sz="2200">
                <a:latin typeface="Droid Sans"/>
                <a:ea typeface="Droid Sans"/>
                <a:cs typeface="Droid Sans"/>
                <a:sym typeface="Droid Sans"/>
              </a:rPr>
              <a:t> </a:t>
            </a:r>
            <a:r>
              <a:rPr lang="fi" sz="2200">
                <a:latin typeface="Droid Sans"/>
                <a:ea typeface="Droid Sans"/>
                <a:cs typeface="Droid Sans"/>
                <a:sym typeface="Droid Sans"/>
              </a:rPr>
              <a:t>viestejä muiden näkemättä.</a:t>
            </a:r>
            <a:br>
              <a:rPr lang="fi" sz="2200">
                <a:latin typeface="Droid Sans"/>
                <a:ea typeface="Droid Sans"/>
                <a:cs typeface="Droid Sans"/>
                <a:sym typeface="Droid Sans"/>
              </a:rPr>
            </a:br>
            <a:endParaRPr sz="2200">
              <a:latin typeface="Droid Sans"/>
              <a:ea typeface="Droid Sans"/>
              <a:cs typeface="Droid Sans"/>
              <a:sym typeface="Droid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p:nvPr/>
        </p:nvSpPr>
        <p:spPr>
          <a:xfrm>
            <a:off x="19975" y="-28900"/>
            <a:ext cx="9144000" cy="5172300"/>
          </a:xfrm>
          <a:prstGeom prst="rect">
            <a:avLst/>
          </a:prstGeom>
          <a:solidFill>
            <a:srgbClr val="7F3F9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txBox="1"/>
          <p:nvPr/>
        </p:nvSpPr>
        <p:spPr>
          <a:xfrm>
            <a:off x="259200" y="371800"/>
            <a:ext cx="19539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i" sz="2800">
                <a:solidFill>
                  <a:schemeClr val="lt1"/>
                </a:solidFill>
                <a:latin typeface="Droid Sans"/>
                <a:ea typeface="Droid Sans"/>
                <a:cs typeface="Droid Sans"/>
                <a:sym typeface="Droid Sans"/>
              </a:rPr>
              <a:t>Video:</a:t>
            </a:r>
            <a:br>
              <a:rPr b="1" lang="fi" sz="2800">
                <a:solidFill>
                  <a:schemeClr val="lt1"/>
                </a:solidFill>
                <a:latin typeface="Droid Sans"/>
                <a:ea typeface="Droid Sans"/>
                <a:cs typeface="Droid Sans"/>
                <a:sym typeface="Droid Sans"/>
              </a:rPr>
            </a:br>
            <a:endParaRPr b="1" sz="2800">
              <a:solidFill>
                <a:schemeClr val="lt1"/>
              </a:solidFill>
              <a:latin typeface="Droid Sans"/>
              <a:ea typeface="Droid Sans"/>
              <a:cs typeface="Droid Sans"/>
              <a:sym typeface="Droid Sans"/>
            </a:endParaRPr>
          </a:p>
          <a:p>
            <a:pPr indent="0" lvl="0" marL="0" rtl="0" algn="l">
              <a:spcBef>
                <a:spcPts val="0"/>
              </a:spcBef>
              <a:spcAft>
                <a:spcPts val="0"/>
              </a:spcAft>
              <a:buNone/>
            </a:pPr>
            <a:r>
              <a:rPr b="1" lang="fi" sz="2800">
                <a:solidFill>
                  <a:schemeClr val="lt1"/>
                </a:solidFill>
                <a:latin typeface="Droid Sans"/>
                <a:ea typeface="Droid Sans"/>
                <a:cs typeface="Droid Sans"/>
                <a:sym typeface="Droid Sans"/>
              </a:rPr>
              <a:t>Miksi suojata omia tietoja?</a:t>
            </a:r>
            <a:endParaRPr sz="2800">
              <a:solidFill>
                <a:schemeClr val="lt1"/>
              </a:solidFill>
              <a:latin typeface="Droid Sans"/>
              <a:ea typeface="Droid Sans"/>
              <a:cs typeface="Droid Sans"/>
              <a:sym typeface="Droid Sans"/>
            </a:endParaRPr>
          </a:p>
        </p:txBody>
      </p:sp>
      <p:pic>
        <p:nvPicPr>
          <p:cNvPr descr="https://bit.ly/omadatasuojassa&#10;&#10;Miksi omia tietoja kannattaa suojata? Minkälaisia vinkkejä antaisit omien tietojen suojaamiseen? Mitä tietoja et luovuttaisi verkkopalveluille? Videolla nuoret kertovat omista keinoistaan tietosuojansa hallintaan. &#10;&#10;Oma data suojassa – nuoret tietoisiksi EU:n heille turvaamista oikeuksista on tiedotushanke, joka auttaa nuoria ja nuorten kanssa työskenteleviä huolehtimaan tietosuojastaan." id="79" name="Google Shape;79;p16" title="Miksi suojata omia tietoja?">
            <a:hlinkClick r:id="rId3"/>
          </p:cNvPr>
          <p:cNvPicPr preferRelativeResize="0"/>
          <p:nvPr/>
        </p:nvPicPr>
        <p:blipFill>
          <a:blip r:embed="rId4">
            <a:alphaModFix/>
          </a:blip>
          <a:stretch>
            <a:fillRect/>
          </a:stretch>
        </p:blipFill>
        <p:spPr>
          <a:xfrm>
            <a:off x="2055275" y="0"/>
            <a:ext cx="7088732" cy="5143500"/>
          </a:xfrm>
          <a:prstGeom prst="rect">
            <a:avLst/>
          </a:prstGeom>
          <a:noFill/>
          <a:ln>
            <a:noFill/>
          </a:ln>
          <a:effectLst>
            <a:outerShdw blurRad="57150" rotWithShape="0" algn="bl" dir="5400000" dist="19050">
              <a:srgbClr val="000000">
                <a:alpha val="5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p:nvPr/>
        </p:nvSpPr>
        <p:spPr>
          <a:xfrm>
            <a:off x="19975" y="-28900"/>
            <a:ext cx="9144000" cy="51723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txBox="1"/>
          <p:nvPr/>
        </p:nvSpPr>
        <p:spPr>
          <a:xfrm>
            <a:off x="19975" y="647700"/>
            <a:ext cx="9144000" cy="600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3400">
                <a:solidFill>
                  <a:schemeClr val="lt1"/>
                </a:solidFill>
                <a:latin typeface="Droid Sans"/>
                <a:ea typeface="Droid Sans"/>
                <a:cs typeface="Droid Sans"/>
                <a:sym typeface="Droid Sans"/>
              </a:rPr>
              <a:t>1. Jakaisitko mielelläsi </a:t>
            </a:r>
            <a:br>
              <a:rPr b="1" lang="fi" sz="3400">
                <a:solidFill>
                  <a:schemeClr val="lt1"/>
                </a:solidFill>
                <a:latin typeface="Droid Sans"/>
                <a:ea typeface="Droid Sans"/>
                <a:cs typeface="Droid Sans"/>
                <a:sym typeface="Droid Sans"/>
              </a:rPr>
            </a:br>
            <a:r>
              <a:rPr b="1" lang="fi" sz="3400">
                <a:solidFill>
                  <a:schemeClr val="lt1"/>
                </a:solidFill>
                <a:latin typeface="Droid Sans"/>
                <a:ea typeface="Droid Sans"/>
                <a:cs typeface="Droid Sans"/>
                <a:sym typeface="Droid Sans"/>
              </a:rPr>
              <a:t>seuraavia tietoja avoimesti </a:t>
            </a:r>
            <a:br>
              <a:rPr b="1" lang="fi" sz="3400">
                <a:solidFill>
                  <a:schemeClr val="lt1"/>
                </a:solidFill>
                <a:latin typeface="Droid Sans"/>
                <a:ea typeface="Droid Sans"/>
                <a:cs typeface="Droid Sans"/>
                <a:sym typeface="Droid Sans"/>
              </a:rPr>
            </a:br>
            <a:r>
              <a:rPr b="1" lang="fi" sz="3400">
                <a:solidFill>
                  <a:schemeClr val="lt1"/>
                </a:solidFill>
                <a:latin typeface="Droid Sans"/>
                <a:ea typeface="Droid Sans"/>
                <a:cs typeface="Droid Sans"/>
                <a:sym typeface="Droid Sans"/>
              </a:rPr>
              <a:t>netissä? Miksi?</a:t>
            </a:r>
            <a:endParaRPr b="1" sz="3400">
              <a:solidFill>
                <a:schemeClr val="lt1"/>
              </a:solidFill>
              <a:latin typeface="Droid Sans"/>
              <a:ea typeface="Droid Sans"/>
              <a:cs typeface="Droid Sans"/>
              <a:sym typeface="Droid Sans"/>
            </a:endParaRPr>
          </a:p>
          <a:p>
            <a:pPr indent="0" lvl="0" marL="0" rtl="0" algn="ctr">
              <a:spcBef>
                <a:spcPts val="0"/>
              </a:spcBef>
              <a:spcAft>
                <a:spcPts val="0"/>
              </a:spcAft>
              <a:buNone/>
            </a:pPr>
            <a:r>
              <a:t/>
            </a:r>
            <a:endParaRPr b="1" sz="2800">
              <a:solidFill>
                <a:schemeClr val="lt1"/>
              </a:solidFill>
              <a:latin typeface="Droid Sans"/>
              <a:ea typeface="Droid Sans"/>
              <a:cs typeface="Droid Sans"/>
              <a:sym typeface="Droid Sans"/>
            </a:endParaRPr>
          </a:p>
          <a:p>
            <a:pPr indent="0" lvl="0" marL="0" rtl="0" algn="ctr">
              <a:spcBef>
                <a:spcPts val="0"/>
              </a:spcBef>
              <a:spcAft>
                <a:spcPts val="0"/>
              </a:spcAft>
              <a:buNone/>
            </a:pPr>
            <a:r>
              <a:rPr b="1" lang="fi" sz="2800">
                <a:solidFill>
                  <a:schemeClr val="lt1"/>
                </a:solidFill>
                <a:latin typeface="Droid Sans"/>
                <a:ea typeface="Droid Sans"/>
                <a:cs typeface="Droid Sans"/>
                <a:sym typeface="Droid Sans"/>
              </a:rPr>
              <a:t>etu- ja sukunimi</a:t>
            </a:r>
            <a:endParaRPr b="1" sz="2800">
              <a:solidFill>
                <a:schemeClr val="lt1"/>
              </a:solidFill>
              <a:latin typeface="Droid Sans"/>
              <a:ea typeface="Droid Sans"/>
              <a:cs typeface="Droid Sans"/>
              <a:sym typeface="Droid Sans"/>
            </a:endParaRPr>
          </a:p>
          <a:p>
            <a:pPr indent="0" lvl="0" marL="0" rtl="0" algn="ctr">
              <a:spcBef>
                <a:spcPts val="0"/>
              </a:spcBef>
              <a:spcAft>
                <a:spcPts val="0"/>
              </a:spcAft>
              <a:buNone/>
            </a:pPr>
            <a:r>
              <a:rPr b="1" lang="fi" sz="2800">
                <a:solidFill>
                  <a:schemeClr val="lt1"/>
                </a:solidFill>
                <a:latin typeface="Droid Sans"/>
                <a:ea typeface="Droid Sans"/>
                <a:cs typeface="Droid Sans"/>
                <a:sym typeface="Droid Sans"/>
              </a:rPr>
              <a:t>tieto omasta sijainnista päivän aikana</a:t>
            </a:r>
            <a:endParaRPr b="1" sz="2800">
              <a:solidFill>
                <a:schemeClr val="lt1"/>
              </a:solidFill>
              <a:latin typeface="Droid Sans"/>
              <a:ea typeface="Droid Sans"/>
              <a:cs typeface="Droid Sans"/>
              <a:sym typeface="Droid Sans"/>
            </a:endParaRPr>
          </a:p>
          <a:p>
            <a:pPr indent="0" lvl="0" marL="0" rtl="0" algn="ctr">
              <a:spcBef>
                <a:spcPts val="0"/>
              </a:spcBef>
              <a:spcAft>
                <a:spcPts val="0"/>
              </a:spcAft>
              <a:buNone/>
            </a:pPr>
            <a:r>
              <a:rPr b="1" lang="fi" sz="2800">
                <a:solidFill>
                  <a:schemeClr val="lt1"/>
                </a:solidFill>
                <a:latin typeface="Droid Sans"/>
                <a:ea typeface="Droid Sans"/>
                <a:cs typeface="Droid Sans"/>
                <a:sym typeface="Droid Sans"/>
              </a:rPr>
              <a:t>tiedot omista kiinnostuksen kohteista</a:t>
            </a:r>
            <a:endParaRPr b="1" sz="2800">
              <a:solidFill>
                <a:schemeClr val="lt1"/>
              </a:solidFill>
              <a:latin typeface="Droid Sans"/>
              <a:ea typeface="Droid Sans"/>
              <a:cs typeface="Droid Sans"/>
              <a:sym typeface="Droid Sans"/>
            </a:endParaRPr>
          </a:p>
          <a:p>
            <a:pPr indent="0" lvl="0" marL="0" rtl="0" algn="ctr">
              <a:spcBef>
                <a:spcPts val="0"/>
              </a:spcBef>
              <a:spcAft>
                <a:spcPts val="0"/>
              </a:spcAft>
              <a:buNone/>
            </a:pPr>
            <a:r>
              <a:t/>
            </a:r>
            <a:endParaRPr b="1" sz="28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br>
              <a:rPr b="1" lang="fi" sz="3400">
                <a:solidFill>
                  <a:schemeClr val="lt1"/>
                </a:solidFill>
                <a:latin typeface="Droid Sans"/>
                <a:ea typeface="Droid Sans"/>
                <a:cs typeface="Droid Sans"/>
                <a:sym typeface="Droid Sans"/>
              </a:rPr>
            </a:br>
            <a:br>
              <a:rPr b="1" lang="fi" sz="3400">
                <a:solidFill>
                  <a:schemeClr val="lt1"/>
                </a:solidFill>
                <a:latin typeface="Droid Sans"/>
                <a:ea typeface="Droid Sans"/>
                <a:cs typeface="Droid Sans"/>
                <a:sym typeface="Droid Sans"/>
              </a:rPr>
            </a:br>
            <a:endParaRPr sz="3400">
              <a:solidFill>
                <a:schemeClr val="lt1"/>
              </a:solidFill>
              <a:latin typeface="Droid Sans"/>
              <a:ea typeface="Droid Sans"/>
              <a:cs typeface="Droid Sans"/>
              <a:sym typeface="Droid Sans"/>
            </a:endParaRPr>
          </a:p>
          <a:p>
            <a:pPr indent="0" lvl="0" marL="0" rtl="0" algn="ctr">
              <a:spcBef>
                <a:spcPts val="0"/>
              </a:spcBef>
              <a:spcAft>
                <a:spcPts val="0"/>
              </a:spcAft>
              <a:buNone/>
            </a:pPr>
            <a:r>
              <a:t/>
            </a:r>
            <a:endParaRPr b="1" sz="3400">
              <a:solidFill>
                <a:schemeClr val="lt1"/>
              </a:solidFill>
              <a:latin typeface="Droid Sans"/>
              <a:ea typeface="Droid Sans"/>
              <a:cs typeface="Droid Sans"/>
              <a:sym typeface="Droid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p:nvPr/>
        </p:nvSpPr>
        <p:spPr>
          <a:xfrm>
            <a:off x="19975" y="-28900"/>
            <a:ext cx="9144000" cy="51723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nvSpPr>
        <p:spPr>
          <a:xfrm>
            <a:off x="19975" y="1694400"/>
            <a:ext cx="9144000" cy="227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3400">
                <a:solidFill>
                  <a:schemeClr val="lt1"/>
                </a:solidFill>
                <a:latin typeface="Droid Sans"/>
                <a:ea typeface="Droid Sans"/>
                <a:cs typeface="Droid Sans"/>
                <a:sym typeface="Droid Sans"/>
              </a:rPr>
              <a:t>2. Voiko kerran netissä</a:t>
            </a:r>
            <a:br>
              <a:rPr b="1" lang="fi" sz="3400">
                <a:solidFill>
                  <a:schemeClr val="lt1"/>
                </a:solidFill>
                <a:latin typeface="Droid Sans"/>
                <a:ea typeface="Droid Sans"/>
                <a:cs typeface="Droid Sans"/>
                <a:sym typeface="Droid Sans"/>
              </a:rPr>
            </a:br>
            <a:r>
              <a:rPr b="1" lang="fi" sz="3400">
                <a:solidFill>
                  <a:schemeClr val="lt1"/>
                </a:solidFill>
                <a:latin typeface="Droid Sans"/>
                <a:ea typeface="Droid Sans"/>
                <a:cs typeface="Droid Sans"/>
                <a:sym typeface="Droid Sans"/>
              </a:rPr>
              <a:t>julkaistuja tietoja poistaa </a:t>
            </a:r>
            <a:br>
              <a:rPr b="1" lang="fi" sz="3400">
                <a:solidFill>
                  <a:schemeClr val="lt1"/>
                </a:solidFill>
                <a:latin typeface="Droid Sans"/>
                <a:ea typeface="Droid Sans"/>
                <a:cs typeface="Droid Sans"/>
                <a:sym typeface="Droid Sans"/>
              </a:rPr>
            </a:br>
            <a:r>
              <a:rPr b="1" lang="fi" sz="3400">
                <a:solidFill>
                  <a:schemeClr val="lt1"/>
                </a:solidFill>
                <a:latin typeface="Droid Sans"/>
                <a:ea typeface="Droid Sans"/>
                <a:cs typeface="Droid Sans"/>
                <a:sym typeface="Droid Sans"/>
              </a:rPr>
              <a:t>jälkikäteen?</a:t>
            </a:r>
            <a:endParaRPr b="1" sz="3400">
              <a:solidFill>
                <a:schemeClr val="lt1"/>
              </a:solidFill>
              <a:latin typeface="Droid Sans"/>
              <a:ea typeface="Droid Sans"/>
              <a:cs typeface="Droid Sans"/>
              <a:sym typeface="Droid Sans"/>
            </a:endParaRPr>
          </a:p>
          <a:p>
            <a:pPr indent="0" lvl="0" marL="0" rtl="0" algn="ctr">
              <a:spcBef>
                <a:spcPts val="0"/>
              </a:spcBef>
              <a:spcAft>
                <a:spcPts val="0"/>
              </a:spcAft>
              <a:buNone/>
            </a:pPr>
            <a:r>
              <a:t/>
            </a:r>
            <a:endParaRPr b="1" sz="3400">
              <a:solidFill>
                <a:schemeClr val="lt1"/>
              </a:solidFill>
              <a:latin typeface="Droid Sans"/>
              <a:ea typeface="Droid Sans"/>
              <a:cs typeface="Droid Sans"/>
              <a:sym typeface="Droid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p:nvPr/>
        </p:nvSpPr>
        <p:spPr>
          <a:xfrm>
            <a:off x="0" y="-28800"/>
            <a:ext cx="9144000" cy="5172300"/>
          </a:xfrm>
          <a:prstGeom prst="rect">
            <a:avLst/>
          </a:prstGeom>
          <a:solidFill>
            <a:srgbClr val="76A5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9"/>
          <p:cNvSpPr txBox="1"/>
          <p:nvPr/>
        </p:nvSpPr>
        <p:spPr>
          <a:xfrm>
            <a:off x="19975" y="854250"/>
            <a:ext cx="9144000" cy="366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fi" sz="3400">
                <a:solidFill>
                  <a:schemeClr val="lt1"/>
                </a:solidFill>
                <a:latin typeface="Droid Sans"/>
                <a:ea typeface="Droid Sans"/>
                <a:cs typeface="Droid Sans"/>
                <a:sym typeface="Droid Sans"/>
              </a:rPr>
              <a:t>3</a:t>
            </a:r>
            <a:r>
              <a:rPr b="1" lang="fi" sz="3400">
                <a:solidFill>
                  <a:schemeClr val="lt1"/>
                </a:solidFill>
                <a:latin typeface="Droid Sans"/>
                <a:ea typeface="Droid Sans"/>
                <a:cs typeface="Droid Sans"/>
                <a:sym typeface="Droid Sans"/>
              </a:rPr>
              <a:t>. Kaikilla on oikeus </a:t>
            </a:r>
            <a:endParaRPr b="1" sz="3400">
              <a:solidFill>
                <a:schemeClr val="lt1"/>
              </a:solidFill>
              <a:latin typeface="Droid Sans"/>
              <a:ea typeface="Droid Sans"/>
              <a:cs typeface="Droid Sans"/>
              <a:sym typeface="Droid Sans"/>
            </a:endParaRPr>
          </a:p>
          <a:p>
            <a:pPr indent="0" lvl="0" marL="0" rtl="0" algn="ctr">
              <a:spcBef>
                <a:spcPts val="0"/>
              </a:spcBef>
              <a:spcAft>
                <a:spcPts val="0"/>
              </a:spcAft>
              <a:buNone/>
            </a:pPr>
            <a:r>
              <a:rPr b="1" lang="fi" sz="3400">
                <a:solidFill>
                  <a:schemeClr val="lt1"/>
                </a:solidFill>
                <a:latin typeface="Droid Sans"/>
                <a:ea typeface="Droid Sans"/>
                <a:cs typeface="Droid Sans"/>
                <a:sym typeface="Droid Sans"/>
              </a:rPr>
              <a:t>pyytää verkkopalvelua tai muuta tahoa poistamaan meistä kerätyt tiedot. </a:t>
            </a:r>
            <a:br>
              <a:rPr b="1" lang="fi" sz="3400">
                <a:solidFill>
                  <a:schemeClr val="lt1"/>
                </a:solidFill>
                <a:latin typeface="Droid Sans"/>
                <a:ea typeface="Droid Sans"/>
                <a:cs typeface="Droid Sans"/>
                <a:sym typeface="Droid Sans"/>
              </a:rPr>
            </a:br>
            <a:br>
              <a:rPr b="1" lang="fi" sz="3400">
                <a:solidFill>
                  <a:schemeClr val="lt1"/>
                </a:solidFill>
                <a:latin typeface="Droid Sans"/>
                <a:ea typeface="Droid Sans"/>
                <a:cs typeface="Droid Sans"/>
                <a:sym typeface="Droid Sans"/>
              </a:rPr>
            </a:br>
            <a:r>
              <a:rPr b="1" lang="fi" sz="2800">
                <a:solidFill>
                  <a:schemeClr val="lt1"/>
                </a:solidFill>
                <a:latin typeface="Droid Sans"/>
                <a:ea typeface="Droid Sans"/>
                <a:cs typeface="Droid Sans"/>
                <a:sym typeface="Droid Sans"/>
              </a:rPr>
              <a:t>Missä tilanteissa voisit pyytää </a:t>
            </a:r>
            <a:endParaRPr b="1" sz="28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fi" sz="2800">
                <a:solidFill>
                  <a:schemeClr val="lt1"/>
                </a:solidFill>
                <a:latin typeface="Droid Sans"/>
                <a:ea typeface="Droid Sans"/>
                <a:cs typeface="Droid Sans"/>
                <a:sym typeface="Droid Sans"/>
              </a:rPr>
              <a:t>tietojen poistamista? </a:t>
            </a:r>
            <a:endParaRPr sz="2800">
              <a:solidFill>
                <a:schemeClr val="lt1"/>
              </a:solidFill>
              <a:latin typeface="Droid Sans"/>
              <a:ea typeface="Droid Sans"/>
              <a:cs typeface="Droid Sans"/>
              <a:sym typeface="Droid Sans"/>
            </a:endParaRPr>
          </a:p>
          <a:p>
            <a:pPr indent="0" lvl="0" marL="0" rtl="0" algn="ctr">
              <a:spcBef>
                <a:spcPts val="0"/>
              </a:spcBef>
              <a:spcAft>
                <a:spcPts val="0"/>
              </a:spcAft>
              <a:buNone/>
            </a:pPr>
            <a:r>
              <a:t/>
            </a:r>
            <a:endParaRPr b="1" sz="3400">
              <a:solidFill>
                <a:schemeClr val="lt1"/>
              </a:solidFill>
              <a:latin typeface="Droid Sans"/>
              <a:ea typeface="Droid Sans"/>
              <a:cs typeface="Droid Sans"/>
              <a:sym typeface="Droid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p:nvPr/>
        </p:nvSpPr>
        <p:spPr>
          <a:xfrm>
            <a:off x="19975" y="-28900"/>
            <a:ext cx="9144000" cy="51723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txBox="1"/>
          <p:nvPr/>
        </p:nvSpPr>
        <p:spPr>
          <a:xfrm>
            <a:off x="19975" y="609400"/>
            <a:ext cx="9144000" cy="461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i" sz="3400">
                <a:solidFill>
                  <a:schemeClr val="lt1"/>
                </a:solidFill>
                <a:latin typeface="Droid Sans"/>
                <a:ea typeface="Droid Sans"/>
                <a:cs typeface="Droid Sans"/>
                <a:sym typeface="Droid Sans"/>
              </a:rPr>
              <a:t>4</a:t>
            </a:r>
            <a:r>
              <a:rPr b="1" lang="fi" sz="3400">
                <a:solidFill>
                  <a:schemeClr val="lt1"/>
                </a:solidFill>
                <a:latin typeface="Droid Sans"/>
                <a:ea typeface="Droid Sans"/>
                <a:cs typeface="Droid Sans"/>
                <a:sym typeface="Droid Sans"/>
              </a:rPr>
              <a:t>. Jos käytät sosiaalista mediaa, kenelle kaikille seuraavat </a:t>
            </a:r>
            <a:br>
              <a:rPr b="1" lang="fi" sz="3400">
                <a:solidFill>
                  <a:schemeClr val="lt1"/>
                </a:solidFill>
                <a:latin typeface="Droid Sans"/>
                <a:ea typeface="Droid Sans"/>
                <a:cs typeface="Droid Sans"/>
                <a:sym typeface="Droid Sans"/>
              </a:rPr>
            </a:br>
            <a:r>
              <a:rPr b="1" lang="fi" sz="3400">
                <a:solidFill>
                  <a:schemeClr val="lt1"/>
                </a:solidFill>
                <a:latin typeface="Droid Sans"/>
                <a:ea typeface="Droid Sans"/>
                <a:cs typeface="Droid Sans"/>
                <a:sym typeface="Droid Sans"/>
              </a:rPr>
              <a:t>tiedot näkyvät? Vai näkyvätkö ne ollenkaan?</a:t>
            </a:r>
            <a:br>
              <a:rPr b="1" lang="fi" sz="3400">
                <a:solidFill>
                  <a:schemeClr val="lt1"/>
                </a:solidFill>
                <a:latin typeface="Droid Sans"/>
                <a:ea typeface="Droid Sans"/>
                <a:cs typeface="Droid Sans"/>
                <a:sym typeface="Droid Sans"/>
              </a:rPr>
            </a:br>
            <a:endParaRPr b="1" sz="34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fi" sz="2800">
                <a:solidFill>
                  <a:schemeClr val="lt1"/>
                </a:solidFill>
                <a:latin typeface="Droid Sans"/>
                <a:ea typeface="Droid Sans"/>
                <a:cs typeface="Droid Sans"/>
                <a:sym typeface="Droid Sans"/>
              </a:rPr>
              <a:t>etu- ja sukunimi</a:t>
            </a:r>
            <a:endParaRPr b="1" sz="28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fi" sz="2800">
                <a:solidFill>
                  <a:schemeClr val="lt1"/>
                </a:solidFill>
                <a:latin typeface="Droid Sans"/>
                <a:ea typeface="Droid Sans"/>
                <a:cs typeface="Droid Sans"/>
                <a:sym typeface="Droid Sans"/>
              </a:rPr>
              <a:t>julkaistut kuvat ja videot</a:t>
            </a:r>
            <a:endParaRPr b="1" sz="2800">
              <a:solidFill>
                <a:schemeClr val="lt1"/>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fi" sz="2800">
                <a:solidFill>
                  <a:schemeClr val="lt1"/>
                </a:solidFill>
                <a:latin typeface="Droid Sans"/>
                <a:ea typeface="Droid Sans"/>
                <a:cs typeface="Droid Sans"/>
                <a:sym typeface="Droid Sans"/>
              </a:rPr>
              <a:t>oma puhelinnumero</a:t>
            </a:r>
            <a:endParaRPr b="1" sz="3400">
              <a:solidFill>
                <a:schemeClr val="lt1"/>
              </a:solidFill>
              <a:latin typeface="Droid Sans"/>
              <a:ea typeface="Droid Sans"/>
              <a:cs typeface="Droid Sans"/>
              <a:sym typeface="Droid Sans"/>
            </a:endParaRPr>
          </a:p>
          <a:p>
            <a:pPr indent="0" lvl="0" marL="0" rtl="0" algn="ctr">
              <a:spcBef>
                <a:spcPts val="0"/>
              </a:spcBef>
              <a:spcAft>
                <a:spcPts val="0"/>
              </a:spcAft>
              <a:buNone/>
            </a:pPr>
            <a:r>
              <a:t/>
            </a:r>
            <a:endParaRPr b="1" sz="3400">
              <a:solidFill>
                <a:schemeClr val="lt1"/>
              </a:solidFill>
              <a:latin typeface="Droid Sans"/>
              <a:ea typeface="Droid Sans"/>
              <a:cs typeface="Droid Sans"/>
              <a:sym typeface="Droid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p:nvPr/>
        </p:nvSpPr>
        <p:spPr>
          <a:xfrm>
            <a:off x="19975" y="-28900"/>
            <a:ext cx="9144000" cy="51723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1"/>
          <p:cNvSpPr txBox="1"/>
          <p:nvPr/>
        </p:nvSpPr>
        <p:spPr>
          <a:xfrm>
            <a:off x="19975" y="1284400"/>
            <a:ext cx="9144000" cy="280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fi" sz="3400">
                <a:solidFill>
                  <a:srgbClr val="FEFEFE"/>
                </a:solidFill>
                <a:latin typeface="Droid Sans"/>
                <a:ea typeface="Droid Sans"/>
                <a:cs typeface="Droid Sans"/>
                <a:sym typeface="Droid Sans"/>
              </a:rPr>
              <a:t>5</a:t>
            </a:r>
            <a:r>
              <a:rPr b="1" lang="fi" sz="3400">
                <a:solidFill>
                  <a:srgbClr val="FEFEFE"/>
                </a:solidFill>
                <a:latin typeface="Droid Sans"/>
                <a:ea typeface="Droid Sans"/>
                <a:cs typeface="Droid Sans"/>
                <a:sym typeface="Droid Sans"/>
              </a:rPr>
              <a:t>. Mitkä mielestäsi ovat </a:t>
            </a:r>
            <a:br>
              <a:rPr b="1" lang="fi" sz="3400">
                <a:solidFill>
                  <a:srgbClr val="FEFEFE"/>
                </a:solidFill>
                <a:latin typeface="Droid Sans"/>
                <a:ea typeface="Droid Sans"/>
                <a:cs typeface="Droid Sans"/>
                <a:sym typeface="Droid Sans"/>
              </a:rPr>
            </a:br>
            <a:r>
              <a:rPr b="1" lang="fi" sz="3400">
                <a:solidFill>
                  <a:srgbClr val="FEFEFE"/>
                </a:solidFill>
                <a:latin typeface="Droid Sans"/>
                <a:ea typeface="Droid Sans"/>
                <a:cs typeface="Droid Sans"/>
                <a:sym typeface="Droid Sans"/>
              </a:rPr>
              <a:t>tärkeimpiä keinoja </a:t>
            </a:r>
            <a:br>
              <a:rPr b="1" lang="fi" sz="3400">
                <a:solidFill>
                  <a:srgbClr val="FEFEFE"/>
                </a:solidFill>
                <a:latin typeface="Droid Sans"/>
                <a:ea typeface="Droid Sans"/>
                <a:cs typeface="Droid Sans"/>
                <a:sym typeface="Droid Sans"/>
              </a:rPr>
            </a:br>
            <a:r>
              <a:rPr b="1" lang="fi" sz="3400">
                <a:solidFill>
                  <a:srgbClr val="FEFEFE"/>
                </a:solidFill>
                <a:latin typeface="Droid Sans"/>
                <a:ea typeface="Droid Sans"/>
                <a:cs typeface="Droid Sans"/>
                <a:sym typeface="Droid Sans"/>
              </a:rPr>
              <a:t>omien tietojen </a:t>
            </a:r>
            <a:endParaRPr b="1" sz="3400">
              <a:solidFill>
                <a:srgbClr val="FEFEFE"/>
              </a:solidFill>
              <a:latin typeface="Droid Sans"/>
              <a:ea typeface="Droid Sans"/>
              <a:cs typeface="Droid Sans"/>
              <a:sym typeface="Droid Sans"/>
            </a:endParaRPr>
          </a:p>
          <a:p>
            <a:pPr indent="0" lvl="0" marL="0" rtl="0" algn="ctr">
              <a:spcBef>
                <a:spcPts val="0"/>
              </a:spcBef>
              <a:spcAft>
                <a:spcPts val="0"/>
              </a:spcAft>
              <a:buClr>
                <a:schemeClr val="dk1"/>
              </a:buClr>
              <a:buSzPts val="1100"/>
              <a:buFont typeface="Arial"/>
              <a:buNone/>
            </a:pPr>
            <a:r>
              <a:rPr b="1" lang="fi" sz="3400">
                <a:solidFill>
                  <a:srgbClr val="FEFEFE"/>
                </a:solidFill>
                <a:latin typeface="Droid Sans"/>
                <a:ea typeface="Droid Sans"/>
                <a:cs typeface="Droid Sans"/>
                <a:sym typeface="Droid Sans"/>
              </a:rPr>
              <a:t>suojaamiseen netissä? </a:t>
            </a:r>
            <a:endParaRPr sz="3400">
              <a:solidFill>
                <a:srgbClr val="FEFEFE"/>
              </a:solidFill>
              <a:latin typeface="Droid Sans"/>
              <a:ea typeface="Droid Sans"/>
              <a:cs typeface="Droid Sans"/>
              <a:sym typeface="Droid Sans"/>
            </a:endParaRPr>
          </a:p>
          <a:p>
            <a:pPr indent="0" lvl="0" marL="0" rtl="0" algn="ctr">
              <a:spcBef>
                <a:spcPts val="0"/>
              </a:spcBef>
              <a:spcAft>
                <a:spcPts val="0"/>
              </a:spcAft>
              <a:buNone/>
            </a:pPr>
            <a:r>
              <a:t/>
            </a:r>
            <a:endParaRPr b="1" sz="3400">
              <a:solidFill>
                <a:srgbClr val="FEFEFE"/>
              </a:solidFill>
              <a:latin typeface="Droid Sans"/>
              <a:ea typeface="Droid Sans"/>
              <a:cs typeface="Droid Sans"/>
              <a:sym typeface="Droid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