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authors.xml" ContentType="application/vnd.ms-powerpoint.authors+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7"/>
  </p:notesMasterIdLst>
  <p:sldIdLst>
    <p:sldId id="418" r:id="rId2"/>
    <p:sldId id="367" r:id="rId3"/>
    <p:sldId id="436" r:id="rId4"/>
    <p:sldId id="442" r:id="rId5"/>
    <p:sldId id="453" r:id="rId6"/>
    <p:sldId id="450" r:id="rId7"/>
    <p:sldId id="449" r:id="rId8"/>
    <p:sldId id="437" r:id="rId9"/>
    <p:sldId id="458" r:id="rId10"/>
    <p:sldId id="463" r:id="rId11"/>
    <p:sldId id="438" r:id="rId12"/>
    <p:sldId id="439" r:id="rId13"/>
    <p:sldId id="464" r:id="rId14"/>
    <p:sldId id="445" r:id="rId15"/>
    <p:sldId id="465" r:id="rId16"/>
    <p:sldId id="440" r:id="rId17"/>
    <p:sldId id="455" r:id="rId18"/>
    <p:sldId id="457" r:id="rId19"/>
    <p:sldId id="460" r:id="rId20"/>
    <p:sldId id="461" r:id="rId21"/>
    <p:sldId id="462" r:id="rId22"/>
    <p:sldId id="441" r:id="rId23"/>
    <p:sldId id="466" r:id="rId24"/>
    <p:sldId id="429" r:id="rId25"/>
    <p:sldId id="430" r:id="rId26"/>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63"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Författare" initials="E"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94BA"/>
    <a:srgbClr val="E0F2F4"/>
    <a:srgbClr val="BFE3E7"/>
    <a:srgbClr val="59B7C0"/>
    <a:srgbClr val="C0E1EE"/>
    <a:srgbClr val="C7DFE7"/>
    <a:srgbClr val="E7E5E5"/>
    <a:srgbClr val="C9E3E6"/>
    <a:srgbClr val="D1E9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433" autoAdjust="0"/>
  </p:normalViewPr>
  <p:slideViewPr>
    <p:cSldViewPr snapToGrid="0">
      <p:cViewPr varScale="1">
        <p:scale>
          <a:sx n="104" d="100"/>
          <a:sy n="104" d="100"/>
        </p:scale>
        <p:origin x="834" y="72"/>
      </p:cViewPr>
      <p:guideLst>
        <p:guide orient="horz" pos="2137"/>
        <p:guide pos="3863"/>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 Id="rId35" Type="http://schemas.openxmlformats.org/officeDocument/2006/relationships/customXml" Target="../customXml/item3.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DB5D10-A0B8-46A4-A0DF-786349395A84}" type="datetimeFigureOut">
              <a:rPr lang="fi-FI" smtClean="0"/>
              <a:t>16.12.2025</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D3D4BF-16DD-46D6-9C45-9FA46E968955}" type="slidenum">
              <a:rPr lang="fi-FI" smtClean="0"/>
              <a:t>‹#›</a:t>
            </a:fld>
            <a:endParaRPr lang="fi-FI"/>
          </a:p>
        </p:txBody>
      </p:sp>
    </p:spTree>
    <p:extLst>
      <p:ext uri="{BB962C8B-B14F-4D97-AF65-F5344CB8AC3E}">
        <p14:creationId xmlns:p14="http://schemas.microsoft.com/office/powerpoint/2010/main" val="37557326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migri.fi/oleskelulupatyypit" TargetMode="External"/><Relationship Id="rId2" Type="http://schemas.openxmlformats.org/officeDocument/2006/relationships/slide" Target="../slides/slide4.xml"/><Relationship Id="rId1" Type="http://schemas.openxmlformats.org/officeDocument/2006/relationships/notesMaster" Target="../notesMasters/notesMaster1.xml"/><Relationship Id="rId5" Type="http://schemas.openxmlformats.org/officeDocument/2006/relationships/hyperlink" Target="https://migri.fi/kumppanit/materiaalipankki#ohjevideot" TargetMode="External"/><Relationship Id="rId4" Type="http://schemas.openxmlformats.org/officeDocument/2006/relationships/hyperlink" Target="https://migri.fi/videot#students"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sv-fi"/>
          </a:p>
        </p:txBody>
      </p:sp>
      <p:sp>
        <p:nvSpPr>
          <p:cNvPr id="3" name="Notes Placeholder 2"/>
          <p:cNvSpPr>
            <a:spLocks noGrp="1"/>
          </p:cNvSpPr>
          <p:nvPr>
            <p:ph type="body" idx="1"/>
          </p:nvPr>
        </p:nvSpPr>
        <p:spPr/>
        <p:txBody>
          <a:bodyPr/>
          <a:lstStyle/>
          <a:p>
            <a:pPr algn="l" rtl="0"/>
            <a:r>
              <a:rPr lang="sv-fi" b="0" i="0" u="none" baseline="0" dirty="0">
                <a:latin typeface="Calibri"/>
                <a:ea typeface="Calibri"/>
                <a:cs typeface="Calibri"/>
              </a:rPr>
              <a:t>Vi som har utarbetat det här paketet är inte experter, utan vi ville uttryckligen lära oss de här sakerna. </a:t>
            </a:r>
            <a:r>
              <a:rPr lang="sv-fi" b="0" i="0" u="none" baseline="0" dirty="0">
                <a:ea typeface="Calibri"/>
                <a:cs typeface="Calibri"/>
              </a:rPr>
              <a:t>Det omgivande samhället och media har intresse för internationella studerande och även för eventuella problem. </a:t>
            </a:r>
          </a:p>
          <a:p>
            <a:pPr algn="l" rtl="0"/>
            <a:r>
              <a:rPr lang="sv-fi" b="0" i="0" u="none" baseline="0" dirty="0">
                <a:latin typeface="Aptos"/>
                <a:ea typeface="Calibri"/>
                <a:cs typeface="Calibri"/>
              </a:rPr>
              <a:t>För föreläsare kan man vända sig till </a:t>
            </a:r>
            <a:r>
              <a:rPr lang="sv-fi" b="0" i="0" u="none" baseline="0" dirty="0" err="1">
                <a:latin typeface="Aptos"/>
                <a:ea typeface="Calibri"/>
                <a:cs typeface="Calibri"/>
              </a:rPr>
              <a:t>Migri</a:t>
            </a:r>
            <a:r>
              <a:rPr lang="sv-fi" b="0" i="0" u="none" baseline="0" dirty="0">
                <a:latin typeface="Aptos"/>
                <a:ea typeface="Calibri"/>
                <a:cs typeface="Calibri"/>
              </a:rPr>
              <a:t>, polisen, invandringskoordinatorn</a:t>
            </a:r>
          </a:p>
        </p:txBody>
      </p:sp>
      <p:sp>
        <p:nvSpPr>
          <p:cNvPr id="4" name="Slide Number Placeholder 3"/>
          <p:cNvSpPr>
            <a:spLocks noGrp="1"/>
          </p:cNvSpPr>
          <p:nvPr>
            <p:ph type="sldNum" sz="quarter" idx="5"/>
          </p:nvPr>
        </p:nvSpPr>
        <p:spPr/>
        <p:txBody>
          <a:bodyPr/>
          <a:lstStyle/>
          <a:p>
            <a:pPr algn="l" rtl="0"/>
            <a:fld id="{EAD3D4BF-16DD-46D6-9C45-9FA46E968955}" type="slidenum">
              <a:rPr/>
              <a:t>3</a:t>
            </a:fld>
            <a:endParaRPr lang="sv-fi"/>
          </a:p>
        </p:txBody>
      </p:sp>
    </p:spTree>
    <p:extLst>
      <p:ext uri="{BB962C8B-B14F-4D97-AF65-F5344CB8AC3E}">
        <p14:creationId xmlns:p14="http://schemas.microsoft.com/office/powerpoint/2010/main" val="14809478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txBody>
          <a:bodyPr/>
          <a:lstStyle/>
          <a:p>
            <a:endParaRPr lang="sv-fi"/>
          </a:p>
        </p:txBody>
      </p:sp>
      <p:sp>
        <p:nvSpPr>
          <p:cNvPr id="3" name="Huomautusten paikkamerkki 2"/>
          <p:cNvSpPr>
            <a:spLocks noGrp="1"/>
          </p:cNvSpPr>
          <p:nvPr>
            <p:ph type="body" idx="1"/>
          </p:nvPr>
        </p:nvSpPr>
        <p:spPr/>
        <p:txBody>
          <a:bodyPr/>
          <a:lstStyle/>
          <a:p>
            <a:pPr algn="l" rtl="0"/>
            <a:r>
              <a:rPr lang="sv-fi" sz="1200" b="0" i="0" u="none" baseline="0"/>
              <a:t>Läroanstalten kan vara ett universitet, en yrkeshögskola, ett gymnasium eller en yrkesläroanstalt. </a:t>
            </a:r>
            <a:r>
              <a:rPr lang="sv-fi" sz="1200" b="0" i="0" u="none" kern="1200" baseline="0">
                <a:solidFill>
                  <a:schemeClr val="tx1"/>
                </a:solidFill>
                <a:effectLst/>
                <a:latin typeface="+mn-lt"/>
                <a:ea typeface="+mn-ea"/>
                <a:cs typeface="+mn-cs"/>
              </a:rPr>
              <a:t>Om man kommer till Finland för att avlägga en högskoleexamen, beviljas ett A-tillstånd, det vill säga ett kontinuerligt uppehållstillstånd.</a:t>
            </a:r>
          </a:p>
          <a:p>
            <a:pPr algn="l" rtl="0"/>
            <a:r>
              <a:rPr lang="sv-fi" sz="1200" b="0" i="0" u="none" kern="1200" baseline="0">
                <a:solidFill>
                  <a:schemeClr val="tx1"/>
                </a:solidFill>
                <a:effectLst/>
                <a:latin typeface="+mn-lt"/>
                <a:ea typeface="+mn-ea"/>
                <a:cs typeface="+mn-cs"/>
              </a:rPr>
              <a:t>Om man kommer till Finland för att avlägga någon annan examen än en högskoleexamen, beviljas ett B-tillstånd, det vill säga ett tillfälligt uppehållstillstånd. Även utbytesstuderande beviljas B-tillstånd.</a:t>
            </a:r>
          </a:p>
          <a:p>
            <a:endParaRPr lang="sv-fi" sz="1200" b="1" i="0" kern="1200">
              <a:solidFill>
                <a:schemeClr val="tx1"/>
              </a:solidFill>
              <a:effectLst/>
              <a:latin typeface="+mn-lt"/>
              <a:ea typeface="+mn-ea"/>
              <a:cs typeface="+mn-cs"/>
            </a:endParaRPr>
          </a:p>
          <a:p>
            <a:pPr algn="l" rtl="0"/>
            <a:r>
              <a:rPr lang="sv-fi" sz="1200" b="0" i="0" u="none" kern="1200" baseline="0">
                <a:solidFill>
                  <a:schemeClr val="tx1"/>
                </a:solidFill>
                <a:effectLst/>
                <a:latin typeface="+mn-lt"/>
                <a:ea typeface="+mn-ea"/>
                <a:cs typeface="+mn-cs"/>
              </a:rPr>
              <a:t>Du kan byta tillståndstyp från B till A, om du studerar vid en högskola i Finland och dina studier leder till en examen,</a:t>
            </a:r>
          </a:p>
          <a:p>
            <a:pPr algn="l" rtl="0"/>
            <a:r>
              <a:rPr lang="sv-fi" sz="1200" b="0" i="0" u="none" kern="1200" baseline="0">
                <a:solidFill>
                  <a:schemeClr val="tx1"/>
                </a:solidFill>
                <a:effectLst/>
                <a:latin typeface="+mn-lt"/>
                <a:ea typeface="+mn-ea"/>
                <a:cs typeface="+mn-cs"/>
              </a:rPr>
              <a:t>du uppfyller de övriga villkoren för uppehållstillståndet och du lämnar in en ny ansökan om uppehållstillstånd.</a:t>
            </a:r>
          </a:p>
          <a:p>
            <a:pPr algn="l" rtl="0"/>
            <a:r>
              <a:rPr lang="sv-fi" sz="1200" b="0" i="0" u="none" kern="1200" baseline="0">
                <a:solidFill>
                  <a:schemeClr val="tx1"/>
                </a:solidFill>
                <a:effectLst/>
                <a:latin typeface="+mn-lt"/>
                <a:ea typeface="+mn-ea"/>
                <a:cs typeface="+mn-cs"/>
              </a:rPr>
              <a:t>Om dina studier inte leder till en högskoleexamen, kan du inte få A-tillstånd. Läs mer på sidan </a:t>
            </a:r>
            <a:r>
              <a:rPr lang="sv-fi" sz="1200" b="0" i="0" u="sng" kern="1200" baseline="0">
                <a:solidFill>
                  <a:schemeClr val="tx1"/>
                </a:solidFill>
                <a:effectLst/>
                <a:latin typeface="+mn-lt"/>
                <a:ea typeface="+mn-ea"/>
                <a:cs typeface="+mn-cs"/>
                <a:hlinkClick r:id="rId3"/>
              </a:rPr>
              <a:t>Olika typer av tillstånd</a:t>
            </a:r>
            <a:r>
              <a:rPr lang="sv-fi" sz="1200" b="0" i="0" u="none" kern="1200" baseline="0">
                <a:solidFill>
                  <a:schemeClr val="tx1"/>
                </a:solidFill>
                <a:effectLst/>
                <a:latin typeface="+mn-lt"/>
                <a:ea typeface="+mn-ea"/>
                <a:cs typeface="+mn-cs"/>
              </a:rPr>
              <a:t>. På svenska: https://migri.fi/sv/olika-typer-av-uppehallstillstand.</a:t>
            </a:r>
          </a:p>
          <a:p>
            <a:endParaRPr lang="sv-fi" sz="1200"/>
          </a:p>
          <a:p>
            <a:pPr algn="l" rtl="0"/>
            <a:r>
              <a:rPr lang="sv-fi" sz="1200" b="0" i="0" u="none" baseline="0"/>
              <a:t>Om den studerande vill besöka Finland kortvarigt, ska han eller hon ta reda på, om han eller hon kan få visum.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fi" sz="1200">
              <a:hlinkClick r:id="rId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fi" sz="1200" b="0" i="0" u="none" baseline="0">
                <a:hlinkClick r:id="rId4"/>
              </a:rPr>
              <a:t>https://migri.fi/sv/videor</a:t>
            </a:r>
            <a:r>
              <a:rPr lang="sv-fi" sz="1200" b="0" i="0" u="none" baseline="0"/>
              <a:t> MATERIALBANKEN: </a:t>
            </a:r>
            <a:r>
              <a:rPr lang="sv-fi" b="0" i="0" u="none" baseline="0">
                <a:hlinkClick r:id="rId5"/>
              </a:rPr>
              <a:t>Materialbanken | Migrationsverket</a:t>
            </a:r>
            <a:endParaRPr lang="sv-fi"/>
          </a:p>
          <a:p>
            <a:pPr marL="0" marR="0" lvl="0" indent="0" algn="l" defTabSz="914400" rtl="0" eaLnBrk="1" fontAlgn="auto" latinLnBrk="0" hangingPunct="1">
              <a:lnSpc>
                <a:spcPct val="100000"/>
              </a:lnSpc>
              <a:spcBef>
                <a:spcPts val="0"/>
              </a:spcBef>
              <a:spcAft>
                <a:spcPts val="0"/>
              </a:spcAft>
              <a:buClrTx/>
              <a:buSzTx/>
              <a:buFontTx/>
              <a:buNone/>
              <a:tabLst/>
              <a:defRPr/>
            </a:pPr>
            <a:endParaRPr lang="sv-fi" sz="1200"/>
          </a:p>
          <a:p>
            <a:endParaRPr lang="sv-fi"/>
          </a:p>
        </p:txBody>
      </p:sp>
      <p:sp>
        <p:nvSpPr>
          <p:cNvPr id="4" name="Dian numeron paikkamerkki 3"/>
          <p:cNvSpPr>
            <a:spLocks noGrp="1"/>
          </p:cNvSpPr>
          <p:nvPr>
            <p:ph type="sldNum" sz="quarter" idx="5"/>
          </p:nvPr>
        </p:nvSpPr>
        <p:spPr/>
        <p:txBody>
          <a:bodyPr/>
          <a:lstStyle/>
          <a:p>
            <a:pPr algn="l" rtl="0"/>
            <a:fld id="{EAD3D4BF-16DD-46D6-9C45-9FA46E968955}" type="slidenum">
              <a:rPr/>
              <a:t>4</a:t>
            </a:fld>
            <a:endParaRPr lang="sv-fi"/>
          </a:p>
        </p:txBody>
      </p:sp>
    </p:spTree>
    <p:extLst>
      <p:ext uri="{BB962C8B-B14F-4D97-AF65-F5344CB8AC3E}">
        <p14:creationId xmlns:p14="http://schemas.microsoft.com/office/powerpoint/2010/main" val="35086272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FI" dirty="0"/>
          </a:p>
        </p:txBody>
      </p:sp>
      <p:sp>
        <p:nvSpPr>
          <p:cNvPr id="4" name="Platshållare för bildnummer 3"/>
          <p:cNvSpPr>
            <a:spLocks noGrp="1"/>
          </p:cNvSpPr>
          <p:nvPr>
            <p:ph type="sldNum" sz="quarter" idx="5"/>
          </p:nvPr>
        </p:nvSpPr>
        <p:spPr/>
        <p:txBody>
          <a:bodyPr/>
          <a:lstStyle/>
          <a:p>
            <a:fld id="{EAD3D4BF-16DD-46D6-9C45-9FA46E968955}" type="slidenum">
              <a:rPr lang="fi-FI" smtClean="0"/>
              <a:t>5</a:t>
            </a:fld>
            <a:endParaRPr lang="fi-FI"/>
          </a:p>
        </p:txBody>
      </p:sp>
    </p:spTree>
    <p:extLst>
      <p:ext uri="{BB962C8B-B14F-4D97-AF65-F5344CB8AC3E}">
        <p14:creationId xmlns:p14="http://schemas.microsoft.com/office/powerpoint/2010/main" val="30898348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txBody>
          <a:bodyPr/>
          <a:lstStyle/>
          <a:p>
            <a:endParaRPr lang="sv-fi"/>
          </a:p>
        </p:txBody>
      </p:sp>
      <p:sp>
        <p:nvSpPr>
          <p:cNvPr id="3" name="Huomautusten paikkamerkki 2"/>
          <p:cNvSpPr>
            <a:spLocks noGrp="1"/>
          </p:cNvSpPr>
          <p:nvPr>
            <p:ph type="body" idx="1"/>
          </p:nvPr>
        </p:nvSpPr>
        <p:spPr/>
        <p:txBody>
          <a:bodyPr/>
          <a:lstStyle/>
          <a:p>
            <a:pPr algn="l" rtl="0"/>
            <a:r>
              <a:rPr lang="sv-fi" b="0" i="0" u="none" baseline="0"/>
              <a:t>Om dessa arbeten först i efterhand registreras som praktik som ingår i studier, gäller begränsningen på 30 timmar dem. </a:t>
            </a:r>
          </a:p>
        </p:txBody>
      </p:sp>
      <p:sp>
        <p:nvSpPr>
          <p:cNvPr id="4" name="Dian numeron paikkamerkki 3"/>
          <p:cNvSpPr>
            <a:spLocks noGrp="1"/>
          </p:cNvSpPr>
          <p:nvPr>
            <p:ph type="sldNum" sz="quarter" idx="5"/>
          </p:nvPr>
        </p:nvSpPr>
        <p:spPr/>
        <p:txBody>
          <a:bodyPr/>
          <a:lstStyle/>
          <a:p>
            <a:pPr algn="l" rtl="0"/>
            <a:fld id="{EAD3D4BF-16DD-46D6-9C45-9FA46E968955}" type="slidenum">
              <a:rPr/>
              <a:t>6</a:t>
            </a:fld>
            <a:endParaRPr lang="sv-fi"/>
          </a:p>
        </p:txBody>
      </p:sp>
    </p:spTree>
    <p:extLst>
      <p:ext uri="{BB962C8B-B14F-4D97-AF65-F5344CB8AC3E}">
        <p14:creationId xmlns:p14="http://schemas.microsoft.com/office/powerpoint/2010/main" val="3310962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lgn="l" rtl="0"/>
            <a:r>
              <a:rPr lang="sv-fi" b="0" i="0" u="none" baseline="0"/>
              <a:t>Det blir lite som ett arbetsförhållande, när man har ett läroavtal. Arbetsgivaren har arbetsgivarskyldigheter i ett läroavtal. </a:t>
            </a:r>
          </a:p>
        </p:txBody>
      </p:sp>
      <p:sp>
        <p:nvSpPr>
          <p:cNvPr id="4" name="Dian numeron paikkamerkki 3"/>
          <p:cNvSpPr>
            <a:spLocks noGrp="1"/>
          </p:cNvSpPr>
          <p:nvPr>
            <p:ph type="sldNum" sz="quarter" idx="5"/>
          </p:nvPr>
        </p:nvSpPr>
        <p:spPr/>
        <p:txBody>
          <a:bodyPr/>
          <a:lstStyle/>
          <a:p>
            <a:pPr algn="l" rtl="0"/>
            <a:fld id="{EAD3D4BF-16DD-46D6-9C45-9FA46E968955}" type="slidenum">
              <a:rPr/>
              <a:t>7</a:t>
            </a:fld>
            <a:endParaRPr lang="sv-fi"/>
          </a:p>
        </p:txBody>
      </p:sp>
    </p:spTree>
    <p:extLst>
      <p:ext uri="{BB962C8B-B14F-4D97-AF65-F5344CB8AC3E}">
        <p14:creationId xmlns:p14="http://schemas.microsoft.com/office/powerpoint/2010/main" val="10006114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sv-fi" b="0" i="0" u="none" baseline="0">
                <a:latin typeface="Calibri"/>
                <a:ea typeface="Calibri"/>
                <a:cs typeface="Calibri"/>
              </a:rPr>
              <a:t>För en studerande med ett främmande språk skulle det i praktiken vara bra att studier i svenska alltid skulle ingå i läroavtalsutbildning. </a:t>
            </a:r>
          </a:p>
        </p:txBody>
      </p:sp>
      <p:sp>
        <p:nvSpPr>
          <p:cNvPr id="4" name="Slide Number Placeholder 3"/>
          <p:cNvSpPr>
            <a:spLocks noGrp="1"/>
          </p:cNvSpPr>
          <p:nvPr>
            <p:ph type="sldNum" sz="quarter" idx="5"/>
          </p:nvPr>
        </p:nvSpPr>
        <p:spPr/>
        <p:txBody>
          <a:bodyPr/>
          <a:lstStyle/>
          <a:p>
            <a:pPr algn="l" rtl="0"/>
            <a:fld id="{EAD3D4BF-16DD-46D6-9C45-9FA46E968955}" type="slidenum">
              <a:rPr/>
              <a:t>9</a:t>
            </a:fld>
            <a:endParaRPr lang="sv-fi"/>
          </a:p>
        </p:txBody>
      </p:sp>
    </p:spTree>
    <p:extLst>
      <p:ext uri="{BB962C8B-B14F-4D97-AF65-F5344CB8AC3E}">
        <p14:creationId xmlns:p14="http://schemas.microsoft.com/office/powerpoint/2010/main" val="6320130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sv-fi" b="0" i="0" u="none" baseline="0">
                <a:latin typeface="Calibri"/>
                <a:ea typeface="Calibri"/>
                <a:cs typeface="Calibri"/>
              </a:rPr>
              <a:t>Efter meningen om människohandel, vem ska man ta kontakt med. (starkare fram) Polisen och RFV. </a:t>
            </a:r>
            <a:r>
              <a:rPr lang="sv-fi" b="0" i="0" u="none" baseline="0"/>
              <a:t>Beaktande av kulturell mångfald: bakgrund, kunnande, tidigare studier, handledning, bedömning</a:t>
            </a:r>
            <a:endParaRPr lang="sv-fi">
              <a:latin typeface="Calibri"/>
              <a:ea typeface="Calibri"/>
              <a:cs typeface="Calibri"/>
            </a:endParaRPr>
          </a:p>
        </p:txBody>
      </p:sp>
      <p:sp>
        <p:nvSpPr>
          <p:cNvPr id="4" name="Slide Number Placeholder 3"/>
          <p:cNvSpPr>
            <a:spLocks noGrp="1"/>
          </p:cNvSpPr>
          <p:nvPr>
            <p:ph type="sldNum" sz="quarter" idx="5"/>
          </p:nvPr>
        </p:nvSpPr>
        <p:spPr/>
        <p:txBody>
          <a:bodyPr/>
          <a:lstStyle/>
          <a:p>
            <a:pPr algn="l" rtl="0"/>
            <a:fld id="{EAD3D4BF-16DD-46D6-9C45-9FA46E968955}" type="slidenum">
              <a:rPr/>
              <a:t>14</a:t>
            </a:fld>
            <a:endParaRPr lang="sv-fi"/>
          </a:p>
        </p:txBody>
      </p:sp>
    </p:spTree>
    <p:extLst>
      <p:ext uri="{BB962C8B-B14F-4D97-AF65-F5344CB8AC3E}">
        <p14:creationId xmlns:p14="http://schemas.microsoft.com/office/powerpoint/2010/main" val="30168795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sv-fi" b="0" i="0" u="none" baseline="0">
                <a:latin typeface="Calibri"/>
                <a:ea typeface="Calibri"/>
                <a:cs typeface="Calibri"/>
              </a:rPr>
              <a:t>Ali kan få ett negativ asylbeslut. Han kan flyttas till en annan stad, om till exempel mottagningscentralen läggs ner. </a:t>
            </a:r>
          </a:p>
        </p:txBody>
      </p:sp>
      <p:sp>
        <p:nvSpPr>
          <p:cNvPr id="4" name="Slide Number Placeholder 3"/>
          <p:cNvSpPr>
            <a:spLocks noGrp="1"/>
          </p:cNvSpPr>
          <p:nvPr>
            <p:ph type="sldNum" sz="quarter" idx="5"/>
          </p:nvPr>
        </p:nvSpPr>
        <p:spPr/>
        <p:txBody>
          <a:bodyPr/>
          <a:lstStyle/>
          <a:p>
            <a:pPr algn="l" rtl="0"/>
            <a:fld id="{EAD3D4BF-16DD-46D6-9C45-9FA46E968955}" type="slidenum">
              <a:rPr/>
              <a:t>20</a:t>
            </a:fld>
            <a:endParaRPr lang="sv-fi"/>
          </a:p>
        </p:txBody>
      </p:sp>
    </p:spTree>
    <p:extLst>
      <p:ext uri="{BB962C8B-B14F-4D97-AF65-F5344CB8AC3E}">
        <p14:creationId xmlns:p14="http://schemas.microsoft.com/office/powerpoint/2010/main" val="7445465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sv-fi"/>
          </a:p>
        </p:txBody>
      </p:sp>
      <p:sp>
        <p:nvSpPr>
          <p:cNvPr id="3" name="Notes Placeholder 2"/>
          <p:cNvSpPr>
            <a:spLocks noGrp="1"/>
          </p:cNvSpPr>
          <p:nvPr>
            <p:ph type="body" idx="1"/>
          </p:nvPr>
        </p:nvSpPr>
        <p:spPr/>
        <p:txBody>
          <a:bodyPr/>
          <a:lstStyle/>
          <a:p>
            <a:pPr algn="l" rtl="0"/>
            <a:r>
              <a:rPr lang="sv-fi" b="0" i="0" u="none" baseline="0">
                <a:latin typeface="Calibri"/>
                <a:ea typeface="Calibri"/>
                <a:cs typeface="Calibri"/>
              </a:rPr>
              <a:t>Vi kan också tala om annat än vad som står på bildsidorna. </a:t>
            </a:r>
          </a:p>
        </p:txBody>
      </p:sp>
      <p:sp>
        <p:nvSpPr>
          <p:cNvPr id="4" name="Slide Number Placeholder 3"/>
          <p:cNvSpPr>
            <a:spLocks noGrp="1"/>
          </p:cNvSpPr>
          <p:nvPr>
            <p:ph type="sldNum" sz="quarter" idx="5"/>
          </p:nvPr>
        </p:nvSpPr>
        <p:spPr/>
        <p:txBody>
          <a:bodyPr/>
          <a:lstStyle/>
          <a:p>
            <a:pPr algn="l" rtl="0"/>
            <a:fld id="{EAD3D4BF-16DD-46D6-9C45-9FA46E968955}" type="slidenum">
              <a:rPr/>
              <a:t>22</a:t>
            </a:fld>
            <a:endParaRPr lang="sv-fi"/>
          </a:p>
        </p:txBody>
      </p:sp>
    </p:spTree>
    <p:extLst>
      <p:ext uri="{BB962C8B-B14F-4D97-AF65-F5344CB8AC3E}">
        <p14:creationId xmlns:p14="http://schemas.microsoft.com/office/powerpoint/2010/main" val="16768262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39CAAFA-E321-525F-37D4-3A7EF4D29435}"/>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AC349200-D501-1405-BF41-C0151A4E83D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7DDE2F4C-DFB9-DA38-8C57-FE96C821A32F}"/>
              </a:ext>
            </a:extLst>
          </p:cNvPr>
          <p:cNvSpPr>
            <a:spLocks noGrp="1"/>
          </p:cNvSpPr>
          <p:nvPr>
            <p:ph type="dt" sz="half" idx="10"/>
          </p:nvPr>
        </p:nvSpPr>
        <p:spPr/>
        <p:txBody>
          <a:bodyPr/>
          <a:lstStyle/>
          <a:p>
            <a:fld id="{DD4E51B5-4D3B-4133-9F5E-FF36125E1D73}" type="datetimeFigureOut">
              <a:rPr lang="fi-FI" smtClean="0"/>
              <a:t>16.12.2025</a:t>
            </a:fld>
            <a:endParaRPr lang="fi-FI"/>
          </a:p>
        </p:txBody>
      </p:sp>
      <p:sp>
        <p:nvSpPr>
          <p:cNvPr id="5" name="Alatunnisteen paikkamerkki 4">
            <a:extLst>
              <a:ext uri="{FF2B5EF4-FFF2-40B4-BE49-F238E27FC236}">
                <a16:creationId xmlns:a16="http://schemas.microsoft.com/office/drawing/2014/main" id="{71CBCAAF-A1B4-4E27-68E7-25D85A9F9A49}"/>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764A9FC4-A248-AB45-6A9A-0984FBEEB241}"/>
              </a:ext>
            </a:extLst>
          </p:cNvPr>
          <p:cNvSpPr>
            <a:spLocks noGrp="1"/>
          </p:cNvSpPr>
          <p:nvPr>
            <p:ph type="sldNum" sz="quarter" idx="12"/>
          </p:nvPr>
        </p:nvSpPr>
        <p:spPr/>
        <p:txBody>
          <a:bodyPr/>
          <a:lstStyle/>
          <a:p>
            <a:fld id="{06B114CF-3A1C-4F19-A81C-437FE2D251E2}" type="slidenum">
              <a:rPr lang="fi-FI" smtClean="0"/>
              <a:t>‹#›</a:t>
            </a:fld>
            <a:endParaRPr lang="fi-FI"/>
          </a:p>
        </p:txBody>
      </p:sp>
    </p:spTree>
    <p:extLst>
      <p:ext uri="{BB962C8B-B14F-4D97-AF65-F5344CB8AC3E}">
        <p14:creationId xmlns:p14="http://schemas.microsoft.com/office/powerpoint/2010/main" val="34614698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AC64374-224C-BFCC-432A-31FA456815FF}"/>
              </a:ext>
            </a:extLst>
          </p:cNvPr>
          <p:cNvSpPr>
            <a:spLocks noGrp="1"/>
          </p:cNvSpPr>
          <p:nvPr>
            <p:ph type="title"/>
          </p:nvPr>
        </p:nvSpPr>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1670B53C-9FD4-5CCF-7C74-594658A34FA3}"/>
              </a:ext>
            </a:extLst>
          </p:cNvPr>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D8933D13-B260-D2CF-EFE8-39D92F50D4F5}"/>
              </a:ext>
            </a:extLst>
          </p:cNvPr>
          <p:cNvSpPr>
            <a:spLocks noGrp="1"/>
          </p:cNvSpPr>
          <p:nvPr>
            <p:ph type="dt" sz="half" idx="10"/>
          </p:nvPr>
        </p:nvSpPr>
        <p:spPr/>
        <p:txBody>
          <a:bodyPr/>
          <a:lstStyle/>
          <a:p>
            <a:fld id="{DD4E51B5-4D3B-4133-9F5E-FF36125E1D73}" type="datetimeFigureOut">
              <a:rPr lang="fi-FI" smtClean="0"/>
              <a:t>16.12.2025</a:t>
            </a:fld>
            <a:endParaRPr lang="fi-FI"/>
          </a:p>
        </p:txBody>
      </p:sp>
      <p:sp>
        <p:nvSpPr>
          <p:cNvPr id="5" name="Alatunnisteen paikkamerkki 4">
            <a:extLst>
              <a:ext uri="{FF2B5EF4-FFF2-40B4-BE49-F238E27FC236}">
                <a16:creationId xmlns:a16="http://schemas.microsoft.com/office/drawing/2014/main" id="{E162F82C-DA7D-2F66-C1CF-911B9D3DBCC3}"/>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DFAADC3C-ED55-9BD1-F81D-AC0F2B0AC05F}"/>
              </a:ext>
            </a:extLst>
          </p:cNvPr>
          <p:cNvSpPr>
            <a:spLocks noGrp="1"/>
          </p:cNvSpPr>
          <p:nvPr>
            <p:ph type="sldNum" sz="quarter" idx="12"/>
          </p:nvPr>
        </p:nvSpPr>
        <p:spPr/>
        <p:txBody>
          <a:bodyPr/>
          <a:lstStyle/>
          <a:p>
            <a:fld id="{06B114CF-3A1C-4F19-A81C-437FE2D251E2}" type="slidenum">
              <a:rPr lang="fi-FI" smtClean="0"/>
              <a:t>‹#›</a:t>
            </a:fld>
            <a:endParaRPr lang="fi-FI"/>
          </a:p>
        </p:txBody>
      </p:sp>
    </p:spTree>
    <p:extLst>
      <p:ext uri="{BB962C8B-B14F-4D97-AF65-F5344CB8AC3E}">
        <p14:creationId xmlns:p14="http://schemas.microsoft.com/office/powerpoint/2010/main" val="33849819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DFC721C6-FA3D-D9D0-C88F-3DDB69EF4F62}"/>
              </a:ext>
            </a:extLst>
          </p:cNvPr>
          <p:cNvSpPr>
            <a:spLocks noGrp="1"/>
          </p:cNvSpPr>
          <p:nvPr>
            <p:ph type="title" orient="vert"/>
          </p:nvPr>
        </p:nvSpPr>
        <p:spPr>
          <a:xfrm>
            <a:off x="8724900" y="365125"/>
            <a:ext cx="2628900" cy="5811838"/>
          </a:xfr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F2452593-F240-3A79-4336-EA15DC5D6A8C}"/>
              </a:ext>
            </a:extLst>
          </p:cNvPr>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C4F34F8A-FE79-9E62-71A8-ED19E4924F2B}"/>
              </a:ext>
            </a:extLst>
          </p:cNvPr>
          <p:cNvSpPr>
            <a:spLocks noGrp="1"/>
          </p:cNvSpPr>
          <p:nvPr>
            <p:ph type="dt" sz="half" idx="10"/>
          </p:nvPr>
        </p:nvSpPr>
        <p:spPr/>
        <p:txBody>
          <a:bodyPr/>
          <a:lstStyle/>
          <a:p>
            <a:fld id="{DD4E51B5-4D3B-4133-9F5E-FF36125E1D73}" type="datetimeFigureOut">
              <a:rPr lang="fi-FI" smtClean="0"/>
              <a:t>16.12.2025</a:t>
            </a:fld>
            <a:endParaRPr lang="fi-FI"/>
          </a:p>
        </p:txBody>
      </p:sp>
      <p:sp>
        <p:nvSpPr>
          <p:cNvPr id="5" name="Alatunnisteen paikkamerkki 4">
            <a:extLst>
              <a:ext uri="{FF2B5EF4-FFF2-40B4-BE49-F238E27FC236}">
                <a16:creationId xmlns:a16="http://schemas.microsoft.com/office/drawing/2014/main" id="{9DF22D34-B944-7F8A-D5DA-C3D2668A178B}"/>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F8C87FD-2EED-F107-9BE8-162851A21560}"/>
              </a:ext>
            </a:extLst>
          </p:cNvPr>
          <p:cNvSpPr>
            <a:spLocks noGrp="1"/>
          </p:cNvSpPr>
          <p:nvPr>
            <p:ph type="sldNum" sz="quarter" idx="12"/>
          </p:nvPr>
        </p:nvSpPr>
        <p:spPr/>
        <p:txBody>
          <a:bodyPr/>
          <a:lstStyle/>
          <a:p>
            <a:fld id="{06B114CF-3A1C-4F19-A81C-437FE2D251E2}" type="slidenum">
              <a:rPr lang="fi-FI" smtClean="0"/>
              <a:t>‹#›</a:t>
            </a:fld>
            <a:endParaRPr lang="fi-FI"/>
          </a:p>
        </p:txBody>
      </p:sp>
    </p:spTree>
    <p:extLst>
      <p:ext uri="{BB962C8B-B14F-4D97-AF65-F5344CB8AC3E}">
        <p14:creationId xmlns:p14="http://schemas.microsoft.com/office/powerpoint/2010/main" val="3197485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29FE37B-5E56-925A-0805-E913C68E7FB5}"/>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FA43B532-9249-3F44-155B-9B11B3638B44}"/>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E9405828-EAB0-BA64-176B-7C7229E00161}"/>
              </a:ext>
            </a:extLst>
          </p:cNvPr>
          <p:cNvSpPr>
            <a:spLocks noGrp="1"/>
          </p:cNvSpPr>
          <p:nvPr>
            <p:ph type="dt" sz="half" idx="10"/>
          </p:nvPr>
        </p:nvSpPr>
        <p:spPr/>
        <p:txBody>
          <a:bodyPr/>
          <a:lstStyle/>
          <a:p>
            <a:fld id="{DD4E51B5-4D3B-4133-9F5E-FF36125E1D73}" type="datetimeFigureOut">
              <a:rPr lang="fi-FI" smtClean="0"/>
              <a:t>16.12.2025</a:t>
            </a:fld>
            <a:endParaRPr lang="fi-FI"/>
          </a:p>
        </p:txBody>
      </p:sp>
      <p:sp>
        <p:nvSpPr>
          <p:cNvPr id="5" name="Alatunnisteen paikkamerkki 4">
            <a:extLst>
              <a:ext uri="{FF2B5EF4-FFF2-40B4-BE49-F238E27FC236}">
                <a16:creationId xmlns:a16="http://schemas.microsoft.com/office/drawing/2014/main" id="{D9F6F4B9-3012-7FE2-A927-D36FD817DA11}"/>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F18FC2D9-051A-E5CE-5072-6E6E54ACDD2B}"/>
              </a:ext>
            </a:extLst>
          </p:cNvPr>
          <p:cNvSpPr>
            <a:spLocks noGrp="1"/>
          </p:cNvSpPr>
          <p:nvPr>
            <p:ph type="sldNum" sz="quarter" idx="12"/>
          </p:nvPr>
        </p:nvSpPr>
        <p:spPr/>
        <p:txBody>
          <a:bodyPr/>
          <a:lstStyle/>
          <a:p>
            <a:fld id="{06B114CF-3A1C-4F19-A81C-437FE2D251E2}" type="slidenum">
              <a:rPr lang="fi-FI" smtClean="0"/>
              <a:t>‹#›</a:t>
            </a:fld>
            <a:endParaRPr lang="fi-FI"/>
          </a:p>
        </p:txBody>
      </p:sp>
    </p:spTree>
    <p:extLst>
      <p:ext uri="{BB962C8B-B14F-4D97-AF65-F5344CB8AC3E}">
        <p14:creationId xmlns:p14="http://schemas.microsoft.com/office/powerpoint/2010/main" val="908461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04E4074-671E-3406-D528-BBCE7FA11DF8}"/>
              </a:ext>
            </a:extLst>
          </p:cNvPr>
          <p:cNvSpPr>
            <a:spLocks noGrp="1"/>
          </p:cNvSpPr>
          <p:nvPr>
            <p:ph type="title"/>
          </p:nvPr>
        </p:nvSpPr>
        <p:spPr>
          <a:xfrm>
            <a:off x="831850" y="1709738"/>
            <a:ext cx="10515600" cy="2852737"/>
          </a:xfrm>
        </p:spPr>
        <p:txBody>
          <a:bodyPr anchor="b"/>
          <a:lstStyle>
            <a:lvl1pPr>
              <a:defRPr sz="6000"/>
            </a:lvl1pPr>
          </a:lstStyle>
          <a:p>
            <a:r>
              <a:rPr lang="fi-FI"/>
              <a:t>Muokkaa ots. perustyyl. napsautt.</a:t>
            </a:r>
          </a:p>
        </p:txBody>
      </p:sp>
      <p:sp>
        <p:nvSpPr>
          <p:cNvPr id="3" name="Tekstin paikkamerkki 2">
            <a:extLst>
              <a:ext uri="{FF2B5EF4-FFF2-40B4-BE49-F238E27FC236}">
                <a16:creationId xmlns:a16="http://schemas.microsoft.com/office/drawing/2014/main" id="{9CC3E93B-4A8C-0A05-77F2-BC652A55C40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ED40B694-1E69-E01E-6B6F-AE91FF76EEE7}"/>
              </a:ext>
            </a:extLst>
          </p:cNvPr>
          <p:cNvSpPr>
            <a:spLocks noGrp="1"/>
          </p:cNvSpPr>
          <p:nvPr>
            <p:ph type="dt" sz="half" idx="10"/>
          </p:nvPr>
        </p:nvSpPr>
        <p:spPr/>
        <p:txBody>
          <a:bodyPr/>
          <a:lstStyle/>
          <a:p>
            <a:fld id="{DD4E51B5-4D3B-4133-9F5E-FF36125E1D73}" type="datetimeFigureOut">
              <a:rPr lang="fi-FI" smtClean="0"/>
              <a:t>16.12.2025</a:t>
            </a:fld>
            <a:endParaRPr lang="fi-FI"/>
          </a:p>
        </p:txBody>
      </p:sp>
      <p:sp>
        <p:nvSpPr>
          <p:cNvPr id="5" name="Alatunnisteen paikkamerkki 4">
            <a:extLst>
              <a:ext uri="{FF2B5EF4-FFF2-40B4-BE49-F238E27FC236}">
                <a16:creationId xmlns:a16="http://schemas.microsoft.com/office/drawing/2014/main" id="{4F17CE87-3548-DBC9-9513-D8E7EF563A6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8F55579F-27E9-E7CE-33DB-F3F837B2C571}"/>
              </a:ext>
            </a:extLst>
          </p:cNvPr>
          <p:cNvSpPr>
            <a:spLocks noGrp="1"/>
          </p:cNvSpPr>
          <p:nvPr>
            <p:ph type="sldNum" sz="quarter" idx="12"/>
          </p:nvPr>
        </p:nvSpPr>
        <p:spPr/>
        <p:txBody>
          <a:bodyPr/>
          <a:lstStyle/>
          <a:p>
            <a:fld id="{06B114CF-3A1C-4F19-A81C-437FE2D251E2}" type="slidenum">
              <a:rPr lang="fi-FI" smtClean="0"/>
              <a:t>‹#›</a:t>
            </a:fld>
            <a:endParaRPr lang="fi-FI"/>
          </a:p>
        </p:txBody>
      </p:sp>
    </p:spTree>
    <p:extLst>
      <p:ext uri="{BB962C8B-B14F-4D97-AF65-F5344CB8AC3E}">
        <p14:creationId xmlns:p14="http://schemas.microsoft.com/office/powerpoint/2010/main" val="27216992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C6BADEA-F5B3-2888-DB96-82BFD812BBA9}"/>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77571355-F98F-DF13-7EB3-0EA3BF71F239}"/>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42BBD730-3515-0858-7E63-FB3B75E40FA0}"/>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5CFA5453-2960-268B-B597-13ACC912F9B2}"/>
              </a:ext>
            </a:extLst>
          </p:cNvPr>
          <p:cNvSpPr>
            <a:spLocks noGrp="1"/>
          </p:cNvSpPr>
          <p:nvPr>
            <p:ph type="dt" sz="half" idx="10"/>
          </p:nvPr>
        </p:nvSpPr>
        <p:spPr/>
        <p:txBody>
          <a:bodyPr/>
          <a:lstStyle/>
          <a:p>
            <a:fld id="{DD4E51B5-4D3B-4133-9F5E-FF36125E1D73}" type="datetimeFigureOut">
              <a:rPr lang="fi-FI" smtClean="0"/>
              <a:t>16.12.2025</a:t>
            </a:fld>
            <a:endParaRPr lang="fi-FI"/>
          </a:p>
        </p:txBody>
      </p:sp>
      <p:sp>
        <p:nvSpPr>
          <p:cNvPr id="6" name="Alatunnisteen paikkamerkki 5">
            <a:extLst>
              <a:ext uri="{FF2B5EF4-FFF2-40B4-BE49-F238E27FC236}">
                <a16:creationId xmlns:a16="http://schemas.microsoft.com/office/drawing/2014/main" id="{78F2746F-A83B-D2B5-07AE-A81ED43B45B5}"/>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0A7DB6E3-C5D8-2D2F-E7BD-7AB396F699BB}"/>
              </a:ext>
            </a:extLst>
          </p:cNvPr>
          <p:cNvSpPr>
            <a:spLocks noGrp="1"/>
          </p:cNvSpPr>
          <p:nvPr>
            <p:ph type="sldNum" sz="quarter" idx="12"/>
          </p:nvPr>
        </p:nvSpPr>
        <p:spPr/>
        <p:txBody>
          <a:bodyPr/>
          <a:lstStyle/>
          <a:p>
            <a:fld id="{06B114CF-3A1C-4F19-A81C-437FE2D251E2}" type="slidenum">
              <a:rPr lang="fi-FI" smtClean="0"/>
              <a:t>‹#›</a:t>
            </a:fld>
            <a:endParaRPr lang="fi-FI"/>
          </a:p>
        </p:txBody>
      </p:sp>
    </p:spTree>
    <p:extLst>
      <p:ext uri="{BB962C8B-B14F-4D97-AF65-F5344CB8AC3E}">
        <p14:creationId xmlns:p14="http://schemas.microsoft.com/office/powerpoint/2010/main" val="19606694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5424CE7-6E96-2D04-0436-D77251BB3A45}"/>
              </a:ext>
            </a:extLst>
          </p:cNvPr>
          <p:cNvSpPr>
            <a:spLocks noGrp="1"/>
          </p:cNvSpPr>
          <p:nvPr>
            <p:ph type="title"/>
          </p:nvPr>
        </p:nvSpPr>
        <p:spPr>
          <a:xfrm>
            <a:off x="839788" y="365125"/>
            <a:ext cx="10515600" cy="1325563"/>
          </a:xfrm>
        </p:spPr>
        <p:txBody>
          <a:bodyPr/>
          <a:lstStyle/>
          <a:p>
            <a:r>
              <a:rPr lang="fi-FI"/>
              <a:t>Muokkaa ots. perustyyl. napsautt.</a:t>
            </a:r>
          </a:p>
        </p:txBody>
      </p:sp>
      <p:sp>
        <p:nvSpPr>
          <p:cNvPr id="3" name="Tekstin paikkamerkki 2">
            <a:extLst>
              <a:ext uri="{FF2B5EF4-FFF2-40B4-BE49-F238E27FC236}">
                <a16:creationId xmlns:a16="http://schemas.microsoft.com/office/drawing/2014/main" id="{189683BE-6961-245B-570B-3D089798DDE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48895450-8E3E-EF52-4D97-A45A363A30CD}"/>
              </a:ext>
            </a:extLst>
          </p:cNvPr>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6EC53E36-43A7-7AC8-2A75-EFF06DC6DB9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674033CD-E380-DD25-A263-621AD89E48F6}"/>
              </a:ext>
            </a:extLst>
          </p:cNvPr>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16F3C5E0-497D-0D1C-55A1-554488136524}"/>
              </a:ext>
            </a:extLst>
          </p:cNvPr>
          <p:cNvSpPr>
            <a:spLocks noGrp="1"/>
          </p:cNvSpPr>
          <p:nvPr>
            <p:ph type="dt" sz="half" idx="10"/>
          </p:nvPr>
        </p:nvSpPr>
        <p:spPr/>
        <p:txBody>
          <a:bodyPr/>
          <a:lstStyle/>
          <a:p>
            <a:fld id="{DD4E51B5-4D3B-4133-9F5E-FF36125E1D73}" type="datetimeFigureOut">
              <a:rPr lang="fi-FI" smtClean="0"/>
              <a:t>16.12.2025</a:t>
            </a:fld>
            <a:endParaRPr lang="fi-FI"/>
          </a:p>
        </p:txBody>
      </p:sp>
      <p:sp>
        <p:nvSpPr>
          <p:cNvPr id="8" name="Alatunnisteen paikkamerkki 7">
            <a:extLst>
              <a:ext uri="{FF2B5EF4-FFF2-40B4-BE49-F238E27FC236}">
                <a16:creationId xmlns:a16="http://schemas.microsoft.com/office/drawing/2014/main" id="{C613FB89-EB5D-0672-7008-632EAB9B3FE8}"/>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339A2337-4B34-D0CC-AC76-093855B9DBF0}"/>
              </a:ext>
            </a:extLst>
          </p:cNvPr>
          <p:cNvSpPr>
            <a:spLocks noGrp="1"/>
          </p:cNvSpPr>
          <p:nvPr>
            <p:ph type="sldNum" sz="quarter" idx="12"/>
          </p:nvPr>
        </p:nvSpPr>
        <p:spPr/>
        <p:txBody>
          <a:bodyPr/>
          <a:lstStyle/>
          <a:p>
            <a:fld id="{06B114CF-3A1C-4F19-A81C-437FE2D251E2}" type="slidenum">
              <a:rPr lang="fi-FI" smtClean="0"/>
              <a:t>‹#›</a:t>
            </a:fld>
            <a:endParaRPr lang="fi-FI"/>
          </a:p>
        </p:txBody>
      </p:sp>
    </p:spTree>
    <p:extLst>
      <p:ext uri="{BB962C8B-B14F-4D97-AF65-F5344CB8AC3E}">
        <p14:creationId xmlns:p14="http://schemas.microsoft.com/office/powerpoint/2010/main" val="35974379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E6CE095-D0D5-4C23-2AA7-850407DEF85A}"/>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B482FCC6-D0E5-236D-AABC-F94BDD2D8B83}"/>
              </a:ext>
            </a:extLst>
          </p:cNvPr>
          <p:cNvSpPr>
            <a:spLocks noGrp="1"/>
          </p:cNvSpPr>
          <p:nvPr>
            <p:ph type="dt" sz="half" idx="10"/>
          </p:nvPr>
        </p:nvSpPr>
        <p:spPr/>
        <p:txBody>
          <a:bodyPr/>
          <a:lstStyle/>
          <a:p>
            <a:fld id="{DD4E51B5-4D3B-4133-9F5E-FF36125E1D73}" type="datetimeFigureOut">
              <a:rPr lang="fi-FI" smtClean="0"/>
              <a:t>16.12.2025</a:t>
            </a:fld>
            <a:endParaRPr lang="fi-FI"/>
          </a:p>
        </p:txBody>
      </p:sp>
      <p:sp>
        <p:nvSpPr>
          <p:cNvPr id="4" name="Alatunnisteen paikkamerkki 3">
            <a:extLst>
              <a:ext uri="{FF2B5EF4-FFF2-40B4-BE49-F238E27FC236}">
                <a16:creationId xmlns:a16="http://schemas.microsoft.com/office/drawing/2014/main" id="{C66F2242-BB56-9088-F1B0-2F1E77B32A7A}"/>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7BDABAC6-33CB-3AF8-1F55-1114C0C5658F}"/>
              </a:ext>
            </a:extLst>
          </p:cNvPr>
          <p:cNvSpPr>
            <a:spLocks noGrp="1"/>
          </p:cNvSpPr>
          <p:nvPr>
            <p:ph type="sldNum" sz="quarter" idx="12"/>
          </p:nvPr>
        </p:nvSpPr>
        <p:spPr/>
        <p:txBody>
          <a:bodyPr/>
          <a:lstStyle/>
          <a:p>
            <a:fld id="{06B114CF-3A1C-4F19-A81C-437FE2D251E2}" type="slidenum">
              <a:rPr lang="fi-FI" smtClean="0"/>
              <a:t>‹#›</a:t>
            </a:fld>
            <a:endParaRPr lang="fi-FI"/>
          </a:p>
        </p:txBody>
      </p:sp>
    </p:spTree>
    <p:extLst>
      <p:ext uri="{BB962C8B-B14F-4D97-AF65-F5344CB8AC3E}">
        <p14:creationId xmlns:p14="http://schemas.microsoft.com/office/powerpoint/2010/main" val="18233096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A312DD46-23AF-E1C4-70E4-7E8A9C3E29B8}"/>
              </a:ext>
            </a:extLst>
          </p:cNvPr>
          <p:cNvSpPr>
            <a:spLocks noGrp="1"/>
          </p:cNvSpPr>
          <p:nvPr>
            <p:ph type="dt" sz="half" idx="10"/>
          </p:nvPr>
        </p:nvSpPr>
        <p:spPr>
          <a:xfrm>
            <a:off x="5074920" y="6362700"/>
            <a:ext cx="2743200" cy="365125"/>
          </a:xfrm>
        </p:spPr>
        <p:txBody>
          <a:bodyPr/>
          <a:lstStyle/>
          <a:p>
            <a:fld id="{DD4E51B5-4D3B-4133-9F5E-FF36125E1D73}" type="datetimeFigureOut">
              <a:rPr lang="fi-FI" smtClean="0"/>
              <a:t>16.12.2025</a:t>
            </a:fld>
            <a:endParaRPr lang="fi-FI"/>
          </a:p>
        </p:txBody>
      </p:sp>
      <p:sp>
        <p:nvSpPr>
          <p:cNvPr id="4" name="Dian numeron paikkamerkki 3">
            <a:extLst>
              <a:ext uri="{FF2B5EF4-FFF2-40B4-BE49-F238E27FC236}">
                <a16:creationId xmlns:a16="http://schemas.microsoft.com/office/drawing/2014/main" id="{8E1C79E9-317D-8C21-1F3C-A3513FEAE7F4}"/>
              </a:ext>
            </a:extLst>
          </p:cNvPr>
          <p:cNvSpPr>
            <a:spLocks noGrp="1"/>
          </p:cNvSpPr>
          <p:nvPr>
            <p:ph type="sldNum" sz="quarter" idx="12"/>
          </p:nvPr>
        </p:nvSpPr>
        <p:spPr/>
        <p:txBody>
          <a:bodyPr/>
          <a:lstStyle/>
          <a:p>
            <a:fld id="{06B114CF-3A1C-4F19-A81C-437FE2D251E2}" type="slidenum">
              <a:rPr lang="fi-FI" smtClean="0"/>
              <a:t>‹#›</a:t>
            </a:fld>
            <a:endParaRPr lang="fi-FI"/>
          </a:p>
        </p:txBody>
      </p:sp>
    </p:spTree>
    <p:extLst>
      <p:ext uri="{BB962C8B-B14F-4D97-AF65-F5344CB8AC3E}">
        <p14:creationId xmlns:p14="http://schemas.microsoft.com/office/powerpoint/2010/main" val="181790863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ABE8603-68D2-34EB-9F93-EDC0F31BB2B3}"/>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8BCCA47D-CFFC-1E89-65B5-E52306F141E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373B791F-37A9-E58B-420A-1E7A4EE66C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F35CFB3E-A220-946A-B829-E9FD24D2F9D7}"/>
              </a:ext>
            </a:extLst>
          </p:cNvPr>
          <p:cNvSpPr>
            <a:spLocks noGrp="1"/>
          </p:cNvSpPr>
          <p:nvPr>
            <p:ph type="dt" sz="half" idx="10"/>
          </p:nvPr>
        </p:nvSpPr>
        <p:spPr/>
        <p:txBody>
          <a:bodyPr/>
          <a:lstStyle/>
          <a:p>
            <a:fld id="{DD4E51B5-4D3B-4133-9F5E-FF36125E1D73}" type="datetimeFigureOut">
              <a:rPr lang="fi-FI" smtClean="0"/>
              <a:t>16.12.2025</a:t>
            </a:fld>
            <a:endParaRPr lang="fi-FI"/>
          </a:p>
        </p:txBody>
      </p:sp>
      <p:sp>
        <p:nvSpPr>
          <p:cNvPr id="6" name="Alatunnisteen paikkamerkki 5">
            <a:extLst>
              <a:ext uri="{FF2B5EF4-FFF2-40B4-BE49-F238E27FC236}">
                <a16:creationId xmlns:a16="http://schemas.microsoft.com/office/drawing/2014/main" id="{F8AF23BE-2EA7-D066-1624-BA51330A6801}"/>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B35715D4-B57D-4CA1-0EC6-EE5DB4A991F0}"/>
              </a:ext>
            </a:extLst>
          </p:cNvPr>
          <p:cNvSpPr>
            <a:spLocks noGrp="1"/>
          </p:cNvSpPr>
          <p:nvPr>
            <p:ph type="sldNum" sz="quarter" idx="12"/>
          </p:nvPr>
        </p:nvSpPr>
        <p:spPr/>
        <p:txBody>
          <a:bodyPr/>
          <a:lstStyle/>
          <a:p>
            <a:fld id="{06B114CF-3A1C-4F19-A81C-437FE2D251E2}" type="slidenum">
              <a:rPr lang="fi-FI" smtClean="0"/>
              <a:t>‹#›</a:t>
            </a:fld>
            <a:endParaRPr lang="fi-FI"/>
          </a:p>
        </p:txBody>
      </p:sp>
    </p:spTree>
    <p:extLst>
      <p:ext uri="{BB962C8B-B14F-4D97-AF65-F5344CB8AC3E}">
        <p14:creationId xmlns:p14="http://schemas.microsoft.com/office/powerpoint/2010/main" val="7237507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B22607E-4508-FE1A-A6C5-7C343B66E0E4}"/>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3D334C1B-BFB9-97A2-9B03-E440626346D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p>
        </p:txBody>
      </p:sp>
      <p:sp>
        <p:nvSpPr>
          <p:cNvPr id="4" name="Tekstin paikkamerkki 3">
            <a:extLst>
              <a:ext uri="{FF2B5EF4-FFF2-40B4-BE49-F238E27FC236}">
                <a16:creationId xmlns:a16="http://schemas.microsoft.com/office/drawing/2014/main" id="{DC04A4C1-FAB7-42CE-306F-4E957C900F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8EABA317-359C-4082-CC6C-01547F5B2064}"/>
              </a:ext>
            </a:extLst>
          </p:cNvPr>
          <p:cNvSpPr>
            <a:spLocks noGrp="1"/>
          </p:cNvSpPr>
          <p:nvPr>
            <p:ph type="dt" sz="half" idx="10"/>
          </p:nvPr>
        </p:nvSpPr>
        <p:spPr/>
        <p:txBody>
          <a:bodyPr/>
          <a:lstStyle/>
          <a:p>
            <a:fld id="{DD4E51B5-4D3B-4133-9F5E-FF36125E1D73}" type="datetimeFigureOut">
              <a:rPr lang="fi-FI" smtClean="0"/>
              <a:t>16.12.2025</a:t>
            </a:fld>
            <a:endParaRPr lang="fi-FI"/>
          </a:p>
        </p:txBody>
      </p:sp>
      <p:sp>
        <p:nvSpPr>
          <p:cNvPr id="6" name="Alatunnisteen paikkamerkki 5">
            <a:extLst>
              <a:ext uri="{FF2B5EF4-FFF2-40B4-BE49-F238E27FC236}">
                <a16:creationId xmlns:a16="http://schemas.microsoft.com/office/drawing/2014/main" id="{BE6090FE-CCAB-C6A6-A1A0-4FDA8CBE0A83}"/>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C5E40E71-9856-E684-27CC-95FB886943EC}"/>
              </a:ext>
            </a:extLst>
          </p:cNvPr>
          <p:cNvSpPr>
            <a:spLocks noGrp="1"/>
          </p:cNvSpPr>
          <p:nvPr>
            <p:ph type="sldNum" sz="quarter" idx="12"/>
          </p:nvPr>
        </p:nvSpPr>
        <p:spPr/>
        <p:txBody>
          <a:bodyPr/>
          <a:lstStyle/>
          <a:p>
            <a:fld id="{06B114CF-3A1C-4F19-A81C-437FE2D251E2}" type="slidenum">
              <a:rPr lang="fi-FI" smtClean="0"/>
              <a:t>‹#›</a:t>
            </a:fld>
            <a:endParaRPr lang="fi-FI"/>
          </a:p>
        </p:txBody>
      </p:sp>
    </p:spTree>
    <p:extLst>
      <p:ext uri="{BB962C8B-B14F-4D97-AF65-F5344CB8AC3E}">
        <p14:creationId xmlns:p14="http://schemas.microsoft.com/office/powerpoint/2010/main" val="28532398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F9BBA6F1-28CB-37FB-704B-A690222829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3C564B9A-6297-28DB-5274-C1B544424D2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2E4B3F3D-8E1A-F41B-977C-35C09FEF27A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4E51B5-4D3B-4133-9F5E-FF36125E1D73}" type="datetimeFigureOut">
              <a:rPr lang="fi-FI" smtClean="0"/>
              <a:t>16.12.2025</a:t>
            </a:fld>
            <a:endParaRPr lang="fi-FI"/>
          </a:p>
        </p:txBody>
      </p:sp>
      <p:sp>
        <p:nvSpPr>
          <p:cNvPr id="5" name="Alatunnisteen paikkamerkki 4">
            <a:extLst>
              <a:ext uri="{FF2B5EF4-FFF2-40B4-BE49-F238E27FC236}">
                <a16:creationId xmlns:a16="http://schemas.microsoft.com/office/drawing/2014/main" id="{27674F0F-E910-2473-8393-6F6DBF0FB79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a:extLst>
              <a:ext uri="{FF2B5EF4-FFF2-40B4-BE49-F238E27FC236}">
                <a16:creationId xmlns:a16="http://schemas.microsoft.com/office/drawing/2014/main" id="{68AABF1B-1454-764F-B80B-70092D14648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B114CF-3A1C-4F19-A81C-437FE2D251E2}" type="slidenum">
              <a:rPr lang="fi-FI" smtClean="0"/>
              <a:t>‹#›</a:t>
            </a:fld>
            <a:endParaRPr lang="fi-FI"/>
          </a:p>
        </p:txBody>
      </p:sp>
    </p:spTree>
    <p:extLst>
      <p:ext uri="{BB962C8B-B14F-4D97-AF65-F5344CB8AC3E}">
        <p14:creationId xmlns:p14="http://schemas.microsoft.com/office/powerpoint/2010/main" val="7006809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migri.fi/opiskelu-suomessa/toimeentulo"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migri.fi/opiskelu-suomessa/toimeentulo"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ihmiskauppa.fi/" TargetMode="External"/><Relationship Id="rId2" Type="http://schemas.openxmlformats.org/officeDocument/2006/relationships/hyperlink" Target="https://www.eoppiva.fi/koulutukset/ihmiskauppa-suomessa/" TargetMode="External"/><Relationship Id="rId1" Type="http://schemas.openxmlformats.org/officeDocument/2006/relationships/slideLayout" Target="../slideLayouts/slideLayout2.xml"/><Relationship Id="rId4" Type="http://schemas.openxmlformats.org/officeDocument/2006/relationships/hyperlink" Target="https://www.youtube.com/watch?v=HAttYYh5SE4"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hyperlink" Target="https://www.infofinland.fi/fi/moving-to-finland/eu-citizens/registration-of-an-eu-citizens-right-of-residence" TargetMode="External"/><Relationship Id="rId13" Type="http://schemas.openxmlformats.org/officeDocument/2006/relationships/hyperlink" Target="https://www.infofinland.fi/fi/moving-to-finland/non-eu-citizens/study-in-finland" TargetMode="External"/><Relationship Id="rId3" Type="http://schemas.openxmlformats.org/officeDocument/2006/relationships/hyperlink" Target="https://traficom.fi/sv/transport/bilister" TargetMode="External"/><Relationship Id="rId7" Type="http://schemas.openxmlformats.org/officeDocument/2006/relationships/hyperlink" Target="https://migri.fi/oleskelulupatyypit" TargetMode="External"/><Relationship Id="rId12" Type="http://schemas.openxmlformats.org/officeDocument/2006/relationships/hyperlink" Target="https://www.infofinland.fi/fi/work-and-enterprise/finnish-working-life/right-to-work-in-finland" TargetMode="External"/><Relationship Id="rId17" Type="http://schemas.openxmlformats.org/officeDocument/2006/relationships/hyperlink" Target="https://migri.fi/tyonteko-ja-opiskelu" TargetMode="External"/><Relationship Id="rId2" Type="http://schemas.openxmlformats.org/officeDocument/2006/relationships/notesSlide" Target="../notesSlides/notesSlide9.xml"/><Relationship Id="rId16" Type="http://schemas.openxmlformats.org/officeDocument/2006/relationships/hyperlink" Target="https://tyosuojelu.fi/tyosuhde/ulkomainen-tyontekij&#228;" TargetMode="External"/><Relationship Id="rId1" Type="http://schemas.openxmlformats.org/officeDocument/2006/relationships/slideLayout" Target="../slideLayouts/slideLayout2.xml"/><Relationship Id="rId6" Type="http://schemas.openxmlformats.org/officeDocument/2006/relationships/hyperlink" Target="https://migri.fi/opiskelijan-oleskelulupahakemus" TargetMode="External"/><Relationship Id="rId11" Type="http://schemas.openxmlformats.org/officeDocument/2006/relationships/hyperlink" Target="https://migri.fi/opiskelijan-tyonteko-ja-tyoharjoittelu" TargetMode="External"/><Relationship Id="rId5" Type="http://schemas.openxmlformats.org/officeDocument/2006/relationships/hyperlink" Target="https://www.oph.fi/sites/default/files/documents/kielten_taitotasoasteikko.pdf" TargetMode="External"/><Relationship Id="rId15" Type="http://schemas.openxmlformats.org/officeDocument/2006/relationships/hyperlink" Target="https://www.oph.fi/fi/koulutus-ja-tutkinnot/sora-ratkaisuja-opiskeluun-soveltumattomuuteen" TargetMode="External"/><Relationship Id="rId10" Type="http://schemas.openxmlformats.org/officeDocument/2006/relationships/hyperlink" Target="https://migri.fi/opiskelu-suomessa/toimeentulo" TargetMode="External"/><Relationship Id="rId4" Type="http://schemas.openxmlformats.org/officeDocument/2006/relationships/hyperlink" Target="https://ihmiskauppa.fi/" TargetMode="External"/><Relationship Id="rId9" Type="http://schemas.openxmlformats.org/officeDocument/2006/relationships/hyperlink" Target="https://migri.fi/opiskelijan-opas" TargetMode="External"/><Relationship Id="rId14" Type="http://schemas.openxmlformats.org/officeDocument/2006/relationships/hyperlink" Target="https://migri.fi/opiskelu-suomessa"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keuda.fi/keuda/hankkeet/vierko-2/" TargetMode="External"/><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migri.fi/oleskelulupatyypit"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migri.fi/videot#students" TargetMode="External"/><Relationship Id="rId4" Type="http://schemas.openxmlformats.org/officeDocument/2006/relationships/hyperlink" Target="https://migri.fi/opiskelijan-opas"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infofinland.fi/fi/moving-to-finland/non-eu-citizens/study-in-finland"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migri.fi/tyonteko-ja-opiskelu"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infofinland.fi/fi/work-and-enterprise/finnish-working-life/right-to-work-in-finland"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migri.fi/opiskelijan-tyonteko-ja-tyoharjoittelu"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oph.fi/fi/koulutus-ja-tutkinnot/sora-ratkaisuja-opiskeluun-soveltumattomuuteen"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oph.fi/sites/default/files/documents/kielten_taitotasoasteikko.pdf"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uva 5">
            <a:extLst>
              <a:ext uri="{FF2B5EF4-FFF2-40B4-BE49-F238E27FC236}">
                <a16:creationId xmlns:a16="http://schemas.microsoft.com/office/drawing/2014/main" id="{34B40042-F2EB-84F4-7891-1BB13A307F2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Otsikko 2">
            <a:extLst>
              <a:ext uri="{FF2B5EF4-FFF2-40B4-BE49-F238E27FC236}">
                <a16:creationId xmlns:a16="http://schemas.microsoft.com/office/drawing/2014/main" id="{A139A332-1968-8550-21A6-7FFEF851D97D}"/>
              </a:ext>
            </a:extLst>
          </p:cNvPr>
          <p:cNvSpPr>
            <a:spLocks noGrp="1"/>
          </p:cNvSpPr>
          <p:nvPr>
            <p:ph type="title"/>
          </p:nvPr>
        </p:nvSpPr>
        <p:spPr>
          <a:xfrm>
            <a:off x="4368694" y="2194560"/>
            <a:ext cx="3932237" cy="2793153"/>
          </a:xfrm>
        </p:spPr>
        <p:txBody>
          <a:bodyPr>
            <a:normAutofit fontScale="90000"/>
          </a:bodyPr>
          <a:lstStyle/>
          <a:p>
            <a:pPr algn="ctr" rtl="0"/>
            <a:r>
              <a:rPr lang="sv-fi" sz="3200" b="1" i="0" u="none" baseline="0" dirty="0">
                <a:latin typeface="ADLaM Display"/>
                <a:ea typeface="ADLaM Display"/>
                <a:cs typeface="ADLaM Display"/>
              </a:rPr>
              <a:t>FRIS 2</a:t>
            </a:r>
            <a:br>
              <a:rPr lang="sv-fi" sz="3200" b="1" dirty="0">
                <a:latin typeface="ADLaM Display"/>
                <a:ea typeface="ADLaM Display"/>
                <a:cs typeface="ADLaM Display"/>
              </a:rPr>
            </a:br>
            <a:br>
              <a:rPr lang="sv-fi" sz="3200" b="1" dirty="0">
                <a:latin typeface="ADLaM Display"/>
                <a:ea typeface="ADLaM Display"/>
                <a:cs typeface="ADLaM Display"/>
              </a:rPr>
            </a:br>
            <a:r>
              <a:rPr lang="sv-fi" b="1" i="0" u="none" baseline="0" dirty="0">
                <a:latin typeface="Arial"/>
                <a:ea typeface="ADLaM Display"/>
                <a:cs typeface="Arial"/>
              </a:rPr>
              <a:t>Tillståndsärenden</a:t>
            </a:r>
            <a:br>
              <a:rPr lang="sv-fi" b="1" dirty="0">
                <a:latin typeface="Arial"/>
                <a:ea typeface="ADLaM Display"/>
                <a:cs typeface="Arial"/>
              </a:rPr>
            </a:br>
            <a:r>
              <a:rPr lang="sv-fi" sz="2000" b="1" i="0" u="none" baseline="0" dirty="0">
                <a:latin typeface="Arial"/>
                <a:ea typeface="ADLaM Display"/>
                <a:cs typeface="Arial"/>
              </a:rPr>
              <a:t>Utbildningspaket för lärare, handledare och intressenter</a:t>
            </a:r>
            <a:br>
              <a:rPr lang="sv-fi" sz="3200" b="1" dirty="0">
                <a:latin typeface="Arial" panose="020B0604020202020204" pitchFamily="34" charset="0"/>
                <a:ea typeface="ADLaM Display"/>
                <a:cs typeface="Arial" panose="020B0604020202020204" pitchFamily="34" charset="0"/>
              </a:rPr>
            </a:br>
            <a:r>
              <a:rPr lang="sv-fi" b="1" i="0" u="none" baseline="0" dirty="0">
                <a:latin typeface="Arial"/>
                <a:ea typeface="ADLaM Display"/>
                <a:cs typeface="Arial"/>
              </a:rPr>
              <a:t>28.10.2025</a:t>
            </a:r>
            <a:br>
              <a:rPr lang="sv-fi" b="1" dirty="0">
                <a:latin typeface="Arial"/>
                <a:cs typeface="Arial"/>
              </a:rPr>
            </a:br>
            <a:endParaRPr lang="sv-fi" dirty="0"/>
          </a:p>
        </p:txBody>
      </p:sp>
    </p:spTree>
    <p:extLst>
      <p:ext uri="{BB962C8B-B14F-4D97-AF65-F5344CB8AC3E}">
        <p14:creationId xmlns:p14="http://schemas.microsoft.com/office/powerpoint/2010/main" val="6916310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0254D-73EB-C45E-954F-D665F1FAE657}"/>
              </a:ext>
            </a:extLst>
          </p:cNvPr>
          <p:cNvSpPr>
            <a:spLocks noGrp="1"/>
          </p:cNvSpPr>
          <p:nvPr>
            <p:ph type="title"/>
          </p:nvPr>
        </p:nvSpPr>
        <p:spPr/>
        <p:txBody>
          <a:bodyPr/>
          <a:lstStyle/>
          <a:p>
            <a:pPr algn="l" rtl="0"/>
            <a:r>
              <a:rPr lang="sv-fi" b="0" i="0" u="none" baseline="0">
                <a:ea typeface="Calibri Light"/>
                <a:cs typeface="Calibri Light"/>
              </a:rPr>
              <a:t>6b. Språktest</a:t>
            </a:r>
            <a:endParaRPr lang="sv-fi"/>
          </a:p>
        </p:txBody>
      </p:sp>
      <p:sp>
        <p:nvSpPr>
          <p:cNvPr id="3" name="Content Placeholder 2">
            <a:extLst>
              <a:ext uri="{FF2B5EF4-FFF2-40B4-BE49-F238E27FC236}">
                <a16:creationId xmlns:a16="http://schemas.microsoft.com/office/drawing/2014/main" id="{D328FCB1-132A-C43C-ED56-6358530493C9}"/>
              </a:ext>
            </a:extLst>
          </p:cNvPr>
          <p:cNvSpPr>
            <a:spLocks noGrp="1"/>
          </p:cNvSpPr>
          <p:nvPr>
            <p:ph idx="1"/>
          </p:nvPr>
        </p:nvSpPr>
        <p:spPr/>
        <p:txBody>
          <a:bodyPr vert="horz" lIns="91440" tIns="45720" rIns="91440" bIns="45720" rtlCol="0" anchor="t">
            <a:normAutofit/>
          </a:bodyPr>
          <a:lstStyle/>
          <a:p>
            <a:pPr marL="0" indent="0" algn="l" rtl="0">
              <a:buNone/>
            </a:pPr>
            <a:r>
              <a:rPr lang="sv-fi" sz="2000" b="0" i="0" u="none" baseline="0">
                <a:ea typeface="Calibri"/>
                <a:cs typeface="Calibri"/>
              </a:rPr>
              <a:t>Läroanstalterna bestämmer den språkkunskapsnivå som krävs. Många olika saker inverkar på hur bra språkkunskaperna ska vara, till exempel:  </a:t>
            </a:r>
            <a:endParaRPr lang="sv-fi" sz="2000">
              <a:ea typeface="Calibri"/>
              <a:cs typeface="Calibri"/>
            </a:endParaRPr>
          </a:p>
          <a:p>
            <a:pPr marL="514350" indent="-514350" algn="l" rtl="0"/>
            <a:r>
              <a:rPr lang="sv-fi" sz="2000" b="0" i="0" u="none" baseline="0">
                <a:ea typeface="Calibri"/>
                <a:cs typeface="Calibri"/>
              </a:rPr>
              <a:t>Branschen som den sökande söker till. I olika branscher behövs olika språkkunskapsnivåer. </a:t>
            </a:r>
            <a:endParaRPr lang="sv-fi" sz="2000">
              <a:ea typeface="Calibri"/>
              <a:cs typeface="Calibri"/>
            </a:endParaRPr>
          </a:p>
          <a:p>
            <a:pPr marL="514350" indent="-514350" algn="l" rtl="0"/>
            <a:r>
              <a:rPr lang="sv-fi" sz="2000" b="0" i="0" u="none" baseline="0">
                <a:ea typeface="Calibri"/>
                <a:cs typeface="Calibri"/>
              </a:rPr>
              <a:t>Studieform. Om studierna till exempel avläggs helt på nätet, är språkkunskapskravet ofta högre än i studier som genomförs som närstudier. </a:t>
            </a:r>
            <a:endParaRPr lang="sv-fi" sz="2000">
              <a:ea typeface="Calibri"/>
              <a:cs typeface="Calibri"/>
            </a:endParaRPr>
          </a:p>
          <a:p>
            <a:pPr marL="514350" indent="-514350" algn="l" rtl="0"/>
            <a:r>
              <a:rPr lang="sv-fi" sz="2000" b="0" i="0" u="none" baseline="0">
                <a:ea typeface="Calibri"/>
                <a:cs typeface="Calibri"/>
              </a:rPr>
              <a:t>Mängden stöd. I en del utbildningar kan man erbjuda den studerande en hel del språkstöd. Då behöver nivån för språkkunskaperna inte vara så hög.  </a:t>
            </a:r>
          </a:p>
          <a:p>
            <a:pPr marL="0" indent="0" algn="l" rtl="0">
              <a:buNone/>
            </a:pPr>
            <a:r>
              <a:rPr lang="sv-fi" sz="2000" b="0" i="0" u="none" baseline="0">
                <a:ea typeface="Calibri"/>
                <a:cs typeface="Calibri"/>
              </a:rPr>
              <a:t>I läroavtalsutbildning kan studier i svenska ingå, om det passar för arbetsgivaren. Det förlänger sannolikt den planerade lärotiden en del, och det behöver man beakta.</a:t>
            </a:r>
          </a:p>
          <a:p>
            <a:pPr marL="0" indent="0" algn="l" rtl="0">
              <a:buNone/>
            </a:pPr>
            <a:r>
              <a:rPr lang="sv-fi" sz="2000" b="0" i="0" u="none" baseline="0">
                <a:ea typeface="Calibri"/>
                <a:cs typeface="Calibri"/>
              </a:rPr>
              <a:t>Om den sökande inte klarar sig i språktestet, kan man överväga olika lösningar. Finns det sätt att förbättra språkkunskaperna? </a:t>
            </a:r>
          </a:p>
          <a:p>
            <a:pPr marL="0" indent="0" algn="l" rtl="0">
              <a:buNone/>
            </a:pPr>
            <a:endParaRPr lang="sv-fi" sz="2000">
              <a:ea typeface="Calibri"/>
              <a:cs typeface="Calibri"/>
            </a:endParaRPr>
          </a:p>
        </p:txBody>
      </p:sp>
    </p:spTree>
    <p:extLst>
      <p:ext uri="{BB962C8B-B14F-4D97-AF65-F5344CB8AC3E}">
        <p14:creationId xmlns:p14="http://schemas.microsoft.com/office/powerpoint/2010/main" val="33565612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C57DAF2-2005-B5C0-1574-AADE309E23B6}"/>
              </a:ext>
            </a:extLst>
          </p:cNvPr>
          <p:cNvSpPr>
            <a:spLocks noGrp="1"/>
          </p:cNvSpPr>
          <p:nvPr>
            <p:ph type="title"/>
          </p:nvPr>
        </p:nvSpPr>
        <p:spPr/>
        <p:txBody>
          <a:bodyPr/>
          <a:lstStyle/>
          <a:p>
            <a:pPr algn="l" rtl="0"/>
            <a:r>
              <a:rPr lang="sv-fi" b="0" i="0" u="none" baseline="0">
                <a:latin typeface="Calibri Light"/>
                <a:ea typeface="Calibri Light"/>
                <a:cs typeface="Calibri Light"/>
              </a:rPr>
              <a:t>7. Studiernas framskridande och PUK </a:t>
            </a:r>
            <a:br>
              <a:rPr lang="sv-fi">
                <a:latin typeface="Arial"/>
                <a:cs typeface="Arial"/>
              </a:rPr>
            </a:br>
            <a:endParaRPr lang="sv-fi"/>
          </a:p>
        </p:txBody>
      </p:sp>
      <p:sp>
        <p:nvSpPr>
          <p:cNvPr id="3" name="Sisällön paikkamerkki 2">
            <a:extLst>
              <a:ext uri="{FF2B5EF4-FFF2-40B4-BE49-F238E27FC236}">
                <a16:creationId xmlns:a16="http://schemas.microsoft.com/office/drawing/2014/main" id="{1FD35365-29CF-E467-BB2F-7A41DFA607FE}"/>
              </a:ext>
            </a:extLst>
          </p:cNvPr>
          <p:cNvSpPr>
            <a:spLocks noGrp="1"/>
          </p:cNvSpPr>
          <p:nvPr>
            <p:ph idx="1"/>
          </p:nvPr>
        </p:nvSpPr>
        <p:spPr>
          <a:xfrm>
            <a:off x="838200" y="1690688"/>
            <a:ext cx="10515600" cy="4351338"/>
          </a:xfrm>
        </p:spPr>
        <p:txBody>
          <a:bodyPr vert="horz" lIns="91440" tIns="45720" rIns="91440" bIns="45720" rtlCol="0" anchor="t">
            <a:normAutofit fontScale="62500" lnSpcReduction="20000"/>
          </a:bodyPr>
          <a:lstStyle/>
          <a:p>
            <a:pPr algn="l" rtl="0"/>
            <a:r>
              <a:rPr lang="sv-fi" sz="3000" b="0" i="0" u="none" baseline="0" dirty="0" err="1">
                <a:ea typeface="Calibri" panose="020F0502020204030204"/>
                <a:cs typeface="Calibri" panose="020F0502020204030204"/>
              </a:rPr>
              <a:t>Migri</a:t>
            </a:r>
            <a:r>
              <a:rPr lang="sv-fi" sz="3000" b="0" i="0" u="none" baseline="0" dirty="0">
                <a:ea typeface="Calibri" panose="020F0502020204030204"/>
                <a:cs typeface="Calibri" panose="020F0502020204030204"/>
              </a:rPr>
              <a:t> följer upp hur studierna framskrider för studerande som studerar med uppehållstillstånd för studier.  På tre år borde man avlägga 180 kp. Läroanstalten har inte skyldighet att meddela statistikuppgifter om studiernas framskridande, men </a:t>
            </a:r>
            <a:r>
              <a:rPr lang="sv-fi" sz="3000" b="0" i="0" u="none" baseline="0" dirty="0" err="1">
                <a:ea typeface="Calibri" panose="020F0502020204030204"/>
                <a:cs typeface="Calibri" panose="020F0502020204030204"/>
              </a:rPr>
              <a:t>Migri</a:t>
            </a:r>
            <a:r>
              <a:rPr lang="sv-fi" sz="3000" b="0" i="0" u="none" baseline="0" dirty="0">
                <a:ea typeface="Calibri" panose="020F0502020204030204"/>
                <a:cs typeface="Calibri" panose="020F0502020204030204"/>
              </a:rPr>
              <a:t> tar gärna emot information till exempel om den studerande har inlett studierna. </a:t>
            </a:r>
          </a:p>
          <a:p>
            <a:pPr marL="0" indent="0" algn="l" rtl="0">
              <a:buNone/>
            </a:pPr>
            <a:endParaRPr lang="sv-fi" sz="3000" dirty="0">
              <a:ea typeface="Calibri" panose="020F0502020204030204"/>
              <a:cs typeface="Calibri" panose="020F0502020204030204"/>
            </a:endParaRPr>
          </a:p>
          <a:p>
            <a:pPr algn="l" rtl="0"/>
            <a:r>
              <a:rPr lang="sv-fi" sz="3000" b="0" i="0" u="none" baseline="0" dirty="0">
                <a:ea typeface="Calibri" panose="020F0502020204030204"/>
                <a:cs typeface="Calibri" panose="020F0502020204030204"/>
              </a:rPr>
              <a:t>Om den studerande får stöd från FPA, följer FPA med hur studierna framskrider liksom man också följer med hur finländska studerande framskrider i sina studier.</a:t>
            </a:r>
          </a:p>
          <a:p>
            <a:endParaRPr lang="sv-fi" sz="3000" dirty="0">
              <a:ea typeface="Calibri" panose="020F0502020204030204"/>
              <a:cs typeface="Calibri" panose="020F0502020204030204"/>
            </a:endParaRPr>
          </a:p>
          <a:p>
            <a:pPr algn="l" rtl="0"/>
            <a:r>
              <a:rPr lang="sv-fi" sz="3000" b="0" i="0" u="none" baseline="0" dirty="0">
                <a:ea typeface="Calibri" panose="020F0502020204030204"/>
                <a:cs typeface="Calibri" panose="020F0502020204030204"/>
              </a:rPr>
              <a:t>Läroanstalterna följer med hur studierna framskrider och lärandet. Ett viktigt redskap är PUK, och betydelsen av att den uppgörs och uppdateras får en stark betoning för studerande med ett främmande språk. </a:t>
            </a:r>
          </a:p>
          <a:p>
            <a:pPr algn="l" rtl="0"/>
            <a:r>
              <a:rPr lang="sv-fi" sz="3000" b="0" i="0" u="none" baseline="0" dirty="0">
                <a:ea typeface="Calibri" panose="020F0502020204030204"/>
                <a:cs typeface="Calibri" panose="020F0502020204030204"/>
              </a:rPr>
              <a:t>Det är viktigt att den studerande förstår vad som står i PUK. För det här finns det olika hjälpmedel för studerande med ett främmande språk. Det är också bra att använda tolktjänster i mån av möjlighet. </a:t>
            </a:r>
          </a:p>
          <a:p>
            <a:pPr algn="l" rtl="0"/>
            <a:r>
              <a:rPr lang="sv-fi" sz="3000" b="0" i="0" u="none" baseline="0" dirty="0">
                <a:ea typeface="Calibri" panose="020F0502020204030204"/>
                <a:cs typeface="Calibri" panose="020F0502020204030204"/>
              </a:rPr>
              <a:t>Det är viktigt att läroanstalten följer med hur en studerande med ett främmande språk framskrider i studierna och i lärandet också annars och inte bara på nivån för prestationsanteckningar.</a:t>
            </a:r>
          </a:p>
          <a:p>
            <a:endParaRPr lang="sv-fi" dirty="0">
              <a:ea typeface="Calibri" panose="020F0502020204030204"/>
              <a:cs typeface="Calibri" panose="020F0502020204030204"/>
            </a:endParaRPr>
          </a:p>
          <a:p>
            <a:endParaRPr lang="sv-fi" dirty="0">
              <a:ea typeface="Calibri" panose="020F0502020204030204"/>
              <a:cs typeface="Calibri" panose="020F0502020204030204"/>
            </a:endParaRPr>
          </a:p>
          <a:p>
            <a:endParaRPr lang="sv-fi" dirty="0"/>
          </a:p>
        </p:txBody>
      </p:sp>
    </p:spTree>
    <p:extLst>
      <p:ext uri="{BB962C8B-B14F-4D97-AF65-F5344CB8AC3E}">
        <p14:creationId xmlns:p14="http://schemas.microsoft.com/office/powerpoint/2010/main" val="42285649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BB767DA-FC60-7DCD-1675-7DA447202690}"/>
              </a:ext>
            </a:extLst>
          </p:cNvPr>
          <p:cNvSpPr>
            <a:spLocks noGrp="1"/>
          </p:cNvSpPr>
          <p:nvPr>
            <p:ph type="title"/>
          </p:nvPr>
        </p:nvSpPr>
        <p:spPr>
          <a:xfrm>
            <a:off x="508000" y="0"/>
            <a:ext cx="10422468" cy="1325563"/>
          </a:xfrm>
        </p:spPr>
        <p:txBody>
          <a:bodyPr/>
          <a:lstStyle/>
          <a:p>
            <a:pPr algn="l" rtl="0"/>
            <a:r>
              <a:rPr lang="sv-fi" b="0" i="0" u="none" baseline="0"/>
              <a:t>8a. Stöd och förmåner </a:t>
            </a:r>
          </a:p>
        </p:txBody>
      </p:sp>
      <p:sp>
        <p:nvSpPr>
          <p:cNvPr id="3" name="Sisällön paikkamerkki 2">
            <a:extLst>
              <a:ext uri="{FF2B5EF4-FFF2-40B4-BE49-F238E27FC236}">
                <a16:creationId xmlns:a16="http://schemas.microsoft.com/office/drawing/2014/main" id="{94933067-672B-0593-3B18-DCD3C2C8DEDD}"/>
              </a:ext>
            </a:extLst>
          </p:cNvPr>
          <p:cNvSpPr>
            <a:spLocks noGrp="1"/>
          </p:cNvSpPr>
          <p:nvPr>
            <p:ph idx="1"/>
          </p:nvPr>
        </p:nvSpPr>
        <p:spPr>
          <a:xfrm>
            <a:off x="508000" y="1325563"/>
            <a:ext cx="11557000" cy="5389033"/>
          </a:xfrm>
        </p:spPr>
        <p:txBody>
          <a:bodyPr vert="horz" lIns="91440" tIns="45720" rIns="91440" bIns="45720" rtlCol="0" anchor="t">
            <a:normAutofit/>
          </a:bodyPr>
          <a:lstStyle/>
          <a:p>
            <a:pPr marL="0" lvl="0" indent="0" algn="l" rtl="0" eaLnBrk="0" fontAlgn="base" hangingPunct="0">
              <a:lnSpc>
                <a:spcPct val="100000"/>
              </a:lnSpc>
              <a:spcBef>
                <a:spcPct val="0"/>
              </a:spcBef>
              <a:spcAft>
                <a:spcPct val="0"/>
              </a:spcAft>
              <a:buNone/>
            </a:pPr>
            <a:r>
              <a:rPr lang="sv-fi" sz="2100" b="1" i="0" u="sng" baseline="0" dirty="0">
                <a:solidFill>
                  <a:srgbClr val="001D35"/>
                </a:solidFill>
              </a:rPr>
              <a:t>Faktorer som berättigar till stöd och förmåner</a:t>
            </a:r>
            <a:endParaRPr lang="sv-fi" altLang="fi-FI" sz="2100" b="1" u="sng" dirty="0">
              <a:ea typeface="Calibri"/>
              <a:cs typeface="Calibri"/>
            </a:endParaRPr>
          </a:p>
          <a:p>
            <a:pPr marL="0" lvl="0" indent="0" algn="l" rtl="0" eaLnBrk="0" fontAlgn="base" hangingPunct="0">
              <a:lnSpc>
                <a:spcPct val="170000"/>
              </a:lnSpc>
              <a:spcBef>
                <a:spcPct val="0"/>
              </a:spcBef>
              <a:spcAft>
                <a:spcPct val="0"/>
              </a:spcAft>
              <a:buFontTx/>
              <a:buChar char="•"/>
            </a:pPr>
            <a:r>
              <a:rPr lang="sv-fi" sz="2100" b="0" i="0" u="none" baseline="0" dirty="0">
                <a:solidFill>
                  <a:srgbClr val="001D35"/>
                </a:solidFill>
              </a:rPr>
              <a:t>Medborgarskap: Medborgare från EU- och ESS-länderna, Norden och Schweiz kan ansöka om internationellt socialskydd. </a:t>
            </a:r>
            <a:endParaRPr lang="sv-fi" altLang="fi-FI" sz="2100" dirty="0">
              <a:solidFill>
                <a:srgbClr val="001D35"/>
              </a:solidFill>
              <a:ea typeface="Calibri"/>
              <a:cs typeface="Calibri"/>
            </a:endParaRPr>
          </a:p>
          <a:p>
            <a:pPr marL="0" lvl="0" indent="0" algn="l" rtl="0" eaLnBrk="0" fontAlgn="base" hangingPunct="0">
              <a:lnSpc>
                <a:spcPct val="170000"/>
              </a:lnSpc>
              <a:spcBef>
                <a:spcPct val="0"/>
              </a:spcBef>
              <a:spcAft>
                <a:spcPct val="0"/>
              </a:spcAft>
              <a:buFontTx/>
              <a:buChar char="•"/>
            </a:pPr>
            <a:r>
              <a:rPr lang="sv-fi" sz="2100" b="0" i="0" u="none" baseline="0" dirty="0">
                <a:solidFill>
                  <a:srgbClr val="001D35"/>
                </a:solidFill>
              </a:rPr>
              <a:t>Uppehållstillstånd: Uppehållstillstånd beviljas en studerande om han eller hon har antagits till en finländsk läroanstalt och uppfyller förutsättningarna för försörjning. </a:t>
            </a:r>
            <a:endParaRPr lang="sv-fi" altLang="fi-FI" sz="2100" dirty="0">
              <a:solidFill>
                <a:srgbClr val="001D35"/>
              </a:solidFill>
              <a:ea typeface="Calibri"/>
              <a:cs typeface="Calibri"/>
            </a:endParaRPr>
          </a:p>
          <a:p>
            <a:pPr marL="0" lvl="0" indent="0" algn="l" rtl="0" eaLnBrk="0" fontAlgn="base" hangingPunct="0">
              <a:lnSpc>
                <a:spcPct val="170000"/>
              </a:lnSpc>
              <a:spcBef>
                <a:spcPct val="0"/>
              </a:spcBef>
              <a:spcAft>
                <a:spcPct val="0"/>
              </a:spcAft>
              <a:buFontTx/>
              <a:buChar char="•"/>
            </a:pPr>
            <a:r>
              <a:rPr lang="sv-fi" sz="2100" b="0" i="0" u="none" baseline="0" dirty="0">
                <a:solidFill>
                  <a:srgbClr val="001D35"/>
                </a:solidFill>
              </a:rPr>
              <a:t>Arbete: Personer som arbetar i Finland kan få en del stöd från FPA, om lönen är minst 800,02 €/mån. </a:t>
            </a:r>
            <a:r>
              <a:rPr lang="sv-fi" sz="2100" b="0" i="0" u="none" baseline="0" dirty="0"/>
              <a:t>Studierna ska framskrida planenligt trots arbetet.</a:t>
            </a:r>
            <a:endParaRPr lang="sv-fi" altLang="fi-FI" sz="2100" dirty="0">
              <a:solidFill>
                <a:srgbClr val="001D35"/>
              </a:solidFill>
              <a:ea typeface="Calibri"/>
              <a:cs typeface="Calibri"/>
            </a:endParaRPr>
          </a:p>
          <a:p>
            <a:pPr marL="0" lvl="0" indent="0" algn="l" rtl="0" eaLnBrk="0" fontAlgn="base" hangingPunct="0">
              <a:lnSpc>
                <a:spcPct val="170000"/>
              </a:lnSpc>
              <a:spcBef>
                <a:spcPct val="0"/>
              </a:spcBef>
              <a:spcAft>
                <a:spcPct val="0"/>
              </a:spcAft>
              <a:buFontTx/>
              <a:buChar char="•"/>
            </a:pPr>
            <a:r>
              <a:rPr lang="sv-fi" sz="2100" b="0" i="0" u="none" baseline="0" dirty="0">
                <a:solidFill>
                  <a:srgbClr val="001D35"/>
                </a:solidFill>
              </a:rPr>
              <a:t>Studiestöd: En utländsk studerande kan få studiestöd om han eller hon bor permanent i Finland. </a:t>
            </a:r>
            <a:endParaRPr lang="sv-fi" altLang="fi-FI" sz="2100" dirty="0">
              <a:solidFill>
                <a:srgbClr val="001D35"/>
              </a:solidFill>
              <a:ea typeface="Calibri"/>
              <a:cs typeface="Calibri"/>
            </a:endParaRPr>
          </a:p>
          <a:p>
            <a:pPr marL="0" lvl="0" indent="0" algn="l" rtl="0" eaLnBrk="0" fontAlgn="base" hangingPunct="0">
              <a:lnSpc>
                <a:spcPct val="100000"/>
              </a:lnSpc>
              <a:spcBef>
                <a:spcPct val="0"/>
              </a:spcBef>
              <a:spcAft>
                <a:spcPct val="0"/>
              </a:spcAft>
              <a:buNone/>
            </a:pPr>
            <a:endParaRPr lang="sv-fi" sz="2100" dirty="0">
              <a:ea typeface="+mn-lt"/>
              <a:cs typeface="+mn-lt"/>
              <a:hlinkClick r:id="rId2"/>
            </a:endParaRPr>
          </a:p>
          <a:p>
            <a:pPr marL="0" indent="0" algn="l" rtl="0">
              <a:buNone/>
            </a:pPr>
            <a:endParaRPr lang="sv-fi" sz="1400" dirty="0"/>
          </a:p>
        </p:txBody>
      </p:sp>
      <p:sp>
        <p:nvSpPr>
          <p:cNvPr id="4" name="Rectangle 1">
            <a:extLst>
              <a:ext uri="{FF2B5EF4-FFF2-40B4-BE49-F238E27FC236}">
                <a16:creationId xmlns:a16="http://schemas.microsoft.com/office/drawing/2014/main" id="{1DE0CA75-B69D-9612-3011-651ED46C61C1}"/>
              </a:ext>
            </a:extLst>
          </p:cNvPr>
          <p:cNvSpPr>
            <a:spLocks noChangeArrowheads="1"/>
          </p:cNvSpPr>
          <p:nvPr/>
        </p:nvSpPr>
        <p:spPr bwMode="auto">
          <a:xfrm>
            <a:off x="0" y="-234649"/>
            <a:ext cx="65" cy="4692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63480" rIns="0" bIns="12696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sv-fi" altLang="fi-FI"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3012697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3D698-8C73-DAD5-9F74-7BF800FEA7F8}"/>
              </a:ext>
            </a:extLst>
          </p:cNvPr>
          <p:cNvSpPr>
            <a:spLocks noGrp="1"/>
          </p:cNvSpPr>
          <p:nvPr>
            <p:ph type="title"/>
          </p:nvPr>
        </p:nvSpPr>
        <p:spPr/>
        <p:txBody>
          <a:bodyPr/>
          <a:lstStyle/>
          <a:p>
            <a:pPr algn="l" rtl="0"/>
            <a:r>
              <a:rPr lang="sv-fi" b="0" i="0" u="none" baseline="0">
                <a:ea typeface="Calibri Light"/>
                <a:cs typeface="Calibri Light"/>
              </a:rPr>
              <a:t>8b. Stöd och förmåner</a:t>
            </a:r>
            <a:endParaRPr lang="sv-fi" err="1"/>
          </a:p>
        </p:txBody>
      </p:sp>
      <p:sp>
        <p:nvSpPr>
          <p:cNvPr id="3" name="Content Placeholder 2">
            <a:extLst>
              <a:ext uri="{FF2B5EF4-FFF2-40B4-BE49-F238E27FC236}">
                <a16:creationId xmlns:a16="http://schemas.microsoft.com/office/drawing/2014/main" id="{F96878D7-6BF9-93A9-1DE9-92E1C6AC9C7A}"/>
              </a:ext>
            </a:extLst>
          </p:cNvPr>
          <p:cNvSpPr>
            <a:spLocks noGrp="1"/>
          </p:cNvSpPr>
          <p:nvPr>
            <p:ph idx="1"/>
          </p:nvPr>
        </p:nvSpPr>
        <p:spPr/>
        <p:txBody>
          <a:bodyPr vert="horz" lIns="91440" tIns="45720" rIns="91440" bIns="45720" rtlCol="0" anchor="t">
            <a:normAutofit/>
          </a:bodyPr>
          <a:lstStyle/>
          <a:p>
            <a:pPr marL="0" indent="0" algn="l" rtl="0">
              <a:lnSpc>
                <a:spcPct val="100000"/>
              </a:lnSpc>
              <a:spcBef>
                <a:spcPct val="0"/>
              </a:spcBef>
              <a:spcAft>
                <a:spcPct val="0"/>
              </a:spcAft>
              <a:buNone/>
            </a:pPr>
            <a:r>
              <a:rPr lang="sv-fi" sz="2100" b="1" i="0" u="sng" baseline="0">
                <a:solidFill>
                  <a:srgbClr val="001D35"/>
                </a:solidFill>
                <a:ea typeface="Calibri"/>
                <a:cs typeface="Calibri"/>
              </a:rPr>
              <a:t>Villkor för stöd och förmåner</a:t>
            </a:r>
            <a:endParaRPr lang="sv-fi" sz="2100">
              <a:ea typeface="Calibri"/>
              <a:cs typeface="Calibri"/>
            </a:endParaRPr>
          </a:p>
          <a:p>
            <a:pPr marL="0" indent="0" algn="l" rtl="0">
              <a:lnSpc>
                <a:spcPct val="170000"/>
              </a:lnSpc>
              <a:spcBef>
                <a:spcPct val="0"/>
              </a:spcBef>
              <a:spcAft>
                <a:spcPct val="0"/>
              </a:spcAft>
            </a:pPr>
            <a:r>
              <a:rPr lang="sv-fi" sz="2100" b="1" i="0" u="none" baseline="0">
                <a:solidFill>
                  <a:srgbClr val="001D35"/>
                </a:solidFill>
                <a:ea typeface="Calibri"/>
                <a:cs typeface="Calibri"/>
              </a:rPr>
              <a:t>Försörjning:</a:t>
            </a:r>
            <a:r>
              <a:rPr lang="sv-fi" sz="2100" b="0" i="0" u="none" baseline="0">
                <a:solidFill>
                  <a:srgbClr val="001D35"/>
                </a:solidFill>
                <a:ea typeface="Calibri"/>
                <a:cs typeface="Calibri"/>
              </a:rPr>
              <a:t>  För att få uppehållstillstånd ska den studerande kunna bevisa att han eller hon har tillräckliga tillgångar för att leva i Finland (800,00 €/mån) </a:t>
            </a:r>
            <a:endParaRPr lang="sv-fi" sz="2100">
              <a:ea typeface="Calibri"/>
              <a:cs typeface="Calibri"/>
            </a:endParaRPr>
          </a:p>
          <a:p>
            <a:pPr marL="0" indent="0" algn="l" rtl="0">
              <a:lnSpc>
                <a:spcPct val="170000"/>
              </a:lnSpc>
              <a:spcBef>
                <a:spcPct val="0"/>
              </a:spcBef>
              <a:spcAft>
                <a:spcPct val="0"/>
              </a:spcAft>
            </a:pPr>
            <a:r>
              <a:rPr lang="sv-fi" sz="2100" b="1" i="0" u="none" baseline="0">
                <a:solidFill>
                  <a:srgbClr val="001D35"/>
                </a:solidFill>
                <a:ea typeface="Calibri"/>
                <a:cs typeface="Calibri"/>
              </a:rPr>
              <a:t>Terminsavgifter:</a:t>
            </a:r>
            <a:r>
              <a:rPr lang="sv-fi" sz="2100" b="0" i="0" u="none" baseline="0">
                <a:solidFill>
                  <a:srgbClr val="001D35"/>
                </a:solidFill>
                <a:ea typeface="Calibri"/>
                <a:cs typeface="Calibri"/>
              </a:rPr>
              <a:t>  Studerande som kommer från tredje länder är skyldiga att betala terminsavgifter, om de inte är berättigade till socialskydd. </a:t>
            </a:r>
          </a:p>
          <a:p>
            <a:pPr marL="0" indent="0" algn="l" rtl="0">
              <a:lnSpc>
                <a:spcPct val="170000"/>
              </a:lnSpc>
              <a:spcBef>
                <a:spcPct val="0"/>
              </a:spcBef>
              <a:spcAft>
                <a:spcPct val="0"/>
              </a:spcAft>
            </a:pPr>
            <a:endParaRPr lang="sv-fi" sz="2100">
              <a:solidFill>
                <a:srgbClr val="001D35"/>
              </a:solidFill>
              <a:ea typeface="Calibri"/>
              <a:cs typeface="Calibri"/>
            </a:endParaRPr>
          </a:p>
          <a:p>
            <a:pPr marL="0" lvl="0" indent="0" algn="l" rtl="0" eaLnBrk="0" fontAlgn="base" hangingPunct="0">
              <a:lnSpc>
                <a:spcPct val="100000"/>
              </a:lnSpc>
              <a:spcBef>
                <a:spcPct val="0"/>
              </a:spcBef>
              <a:spcAft>
                <a:spcPct val="0"/>
              </a:spcAft>
              <a:buNone/>
            </a:pPr>
            <a:r>
              <a:rPr lang="sv-fi" sz="1400" b="0" i="0" u="none" baseline="0">
                <a:ea typeface="+mn-lt"/>
                <a:cs typeface="+mn-lt"/>
                <a:hlinkClick r:id="rId2"/>
              </a:rPr>
              <a:t>https://migri.fi/sv/forsorjning</a:t>
            </a:r>
            <a:endParaRPr lang="sv-fi" altLang="fi-FI" sz="1400" b="1" u="sng">
              <a:solidFill>
                <a:srgbClr val="001D35"/>
              </a:solidFill>
            </a:endParaRPr>
          </a:p>
          <a:p>
            <a:pPr marL="0" lvl="0" indent="0" algn="l" rtl="0">
              <a:buNone/>
            </a:pPr>
            <a:endParaRPr lang="sv-fi" sz="4800"/>
          </a:p>
          <a:p>
            <a:pPr marL="0" indent="0" algn="l" rtl="0">
              <a:lnSpc>
                <a:spcPct val="170000"/>
              </a:lnSpc>
              <a:spcBef>
                <a:spcPct val="0"/>
              </a:spcBef>
              <a:spcAft>
                <a:spcPct val="0"/>
              </a:spcAft>
              <a:buNone/>
            </a:pPr>
            <a:endParaRPr lang="sv-fi" sz="2300">
              <a:ea typeface="Calibri"/>
              <a:cs typeface="Calibri"/>
            </a:endParaRPr>
          </a:p>
          <a:p>
            <a:endParaRPr lang="sv-fi">
              <a:ea typeface="Calibri"/>
              <a:cs typeface="Calibri"/>
            </a:endParaRPr>
          </a:p>
        </p:txBody>
      </p:sp>
    </p:spTree>
    <p:extLst>
      <p:ext uri="{BB962C8B-B14F-4D97-AF65-F5344CB8AC3E}">
        <p14:creationId xmlns:p14="http://schemas.microsoft.com/office/powerpoint/2010/main" val="41868622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960FA18-47C8-9CB3-E735-DF0F70EAEFCD}"/>
              </a:ext>
            </a:extLst>
          </p:cNvPr>
          <p:cNvSpPr>
            <a:spLocks noGrp="1"/>
          </p:cNvSpPr>
          <p:nvPr>
            <p:ph type="title"/>
          </p:nvPr>
        </p:nvSpPr>
        <p:spPr>
          <a:xfrm>
            <a:off x="711200" y="134937"/>
            <a:ext cx="10515600" cy="1325563"/>
          </a:xfrm>
        </p:spPr>
        <p:txBody>
          <a:bodyPr/>
          <a:lstStyle/>
          <a:p>
            <a:pPr algn="l" rtl="0"/>
            <a:r>
              <a:rPr lang="sv-fi" b="0" i="0" u="none" baseline="0"/>
              <a:t>9a. Etiska principer </a:t>
            </a:r>
          </a:p>
        </p:txBody>
      </p:sp>
      <p:sp>
        <p:nvSpPr>
          <p:cNvPr id="3" name="Sisällön paikkamerkki 2">
            <a:extLst>
              <a:ext uri="{FF2B5EF4-FFF2-40B4-BE49-F238E27FC236}">
                <a16:creationId xmlns:a16="http://schemas.microsoft.com/office/drawing/2014/main" id="{3BB8CCDF-9357-7C69-772D-859F70197AC3}"/>
              </a:ext>
            </a:extLst>
          </p:cNvPr>
          <p:cNvSpPr>
            <a:spLocks noGrp="1"/>
          </p:cNvSpPr>
          <p:nvPr>
            <p:ph idx="1"/>
          </p:nvPr>
        </p:nvSpPr>
        <p:spPr>
          <a:xfrm>
            <a:off x="711200" y="1320800"/>
            <a:ext cx="11087100" cy="5172075"/>
          </a:xfrm>
        </p:spPr>
        <p:txBody>
          <a:bodyPr vert="horz" lIns="91440" tIns="45720" rIns="91440" bIns="45720" rtlCol="0" anchor="t">
            <a:noAutofit/>
          </a:bodyPr>
          <a:lstStyle/>
          <a:p>
            <a:pPr marL="0" indent="0" algn="l" rtl="0">
              <a:buNone/>
            </a:pPr>
            <a:endParaRPr lang="sv-fi" sz="2300">
              <a:ea typeface="Calibri" panose="020F0502020204030204"/>
              <a:cs typeface="Calibri" panose="020F0502020204030204"/>
            </a:endParaRPr>
          </a:p>
          <a:p>
            <a:pPr marL="0" indent="0" algn="l" rtl="0">
              <a:buNone/>
            </a:pPr>
            <a:r>
              <a:rPr lang="sv-fi" sz="2100" b="0" i="0" u="none" baseline="0">
                <a:ea typeface="Calibri" panose="020F0502020204030204"/>
                <a:cs typeface="Calibri" panose="020F0502020204030204"/>
              </a:rPr>
              <a:t>När antalet internationella studerande ökar är det viktigt att också läroanstalterna förstärker sin egen etiska förståelse och sitt kunnande i dessa frågor. </a:t>
            </a:r>
            <a:endParaRPr lang="sv-fi" sz="2100"/>
          </a:p>
          <a:p>
            <a:pPr marL="0" indent="0" algn="l" rtl="0">
              <a:buNone/>
            </a:pPr>
            <a:r>
              <a:rPr lang="sv-fi" sz="2100" b="0" i="0" u="none" baseline="0">
                <a:ea typeface="Calibri" panose="020F0502020204030204"/>
                <a:cs typeface="Calibri" panose="020F0502020204030204"/>
              </a:rPr>
              <a:t>Det behövs klara spelregler i olika situationer:</a:t>
            </a:r>
          </a:p>
          <a:p>
            <a:pPr marL="457200" indent="-457200" algn="l" rtl="0"/>
            <a:r>
              <a:rPr lang="sv-fi" sz="2100" b="0" i="0" u="none" baseline="0">
                <a:ea typeface="Calibri" panose="020F0502020204030204"/>
                <a:cs typeface="Calibri" panose="020F0502020204030204"/>
              </a:rPr>
              <a:t>När en studerande är i läroavtalsutbildning och på perioder för lärande i arbetslivet ska läroanstalten vara på det klara med lagstiftningen för arbetet och också instruera den studerande i dessa saker. På det sättet förebygger man utnyttjande av olika slag.  </a:t>
            </a:r>
          </a:p>
          <a:p>
            <a:pPr marL="457200" indent="-457200" algn="l" rtl="0"/>
            <a:r>
              <a:rPr lang="sv-fi" sz="2100" b="0" i="0" u="none" baseline="0">
                <a:ea typeface="Calibri" panose="020F0502020204030204"/>
                <a:cs typeface="Calibri" panose="020F0502020204030204"/>
              </a:rPr>
              <a:t>De etiska principerna ska vara särskilt tydliga när läroanstalten rekryterar studerande från andra länder via rekryteringsföretag. Har rekryteringsföretaget tydliga och transparenta etiska principer?  Hur övervakar man att de genomförs i processen?</a:t>
            </a:r>
          </a:p>
          <a:p>
            <a:pPr marL="0" indent="0" algn="l" rtl="0">
              <a:buNone/>
            </a:pPr>
            <a:endParaRPr lang="sv-fi" sz="2100">
              <a:ea typeface="Calibri" panose="020F0502020204030204"/>
              <a:cs typeface="Calibri" panose="020F0502020204030204"/>
            </a:endParaRPr>
          </a:p>
          <a:p>
            <a:pPr marL="0" indent="0" algn="l" rtl="0">
              <a:buNone/>
            </a:pPr>
            <a:endParaRPr lang="sv-fi" sz="2100"/>
          </a:p>
          <a:p>
            <a:pPr marL="0" indent="0" algn="l" rtl="0">
              <a:buNone/>
            </a:pPr>
            <a:r>
              <a:rPr lang="sv-fi" sz="2100" b="0" i="0" u="none" baseline="0"/>
              <a:t> </a:t>
            </a:r>
            <a:endParaRPr lang="sv-fi" sz="2100">
              <a:ea typeface="Calibri" panose="020F0502020204030204"/>
              <a:cs typeface="Calibri" panose="020F0502020204030204"/>
            </a:endParaRPr>
          </a:p>
        </p:txBody>
      </p:sp>
    </p:spTree>
    <p:extLst>
      <p:ext uri="{BB962C8B-B14F-4D97-AF65-F5344CB8AC3E}">
        <p14:creationId xmlns:p14="http://schemas.microsoft.com/office/powerpoint/2010/main" val="20830164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251C1-5874-1F0C-6048-F526577EDD23}"/>
              </a:ext>
            </a:extLst>
          </p:cNvPr>
          <p:cNvSpPr>
            <a:spLocks noGrp="1"/>
          </p:cNvSpPr>
          <p:nvPr>
            <p:ph type="title"/>
          </p:nvPr>
        </p:nvSpPr>
        <p:spPr/>
        <p:txBody>
          <a:bodyPr/>
          <a:lstStyle/>
          <a:p>
            <a:pPr algn="l" rtl="0"/>
            <a:r>
              <a:rPr lang="sv-fi" b="0" i="0" u="none" baseline="0">
                <a:ea typeface="Calibri Light"/>
                <a:cs typeface="Calibri Light"/>
              </a:rPr>
              <a:t>9b. Etiska principer</a:t>
            </a:r>
            <a:endParaRPr lang="sv-fi" err="1"/>
          </a:p>
        </p:txBody>
      </p:sp>
      <p:sp>
        <p:nvSpPr>
          <p:cNvPr id="3" name="Content Placeholder 2">
            <a:extLst>
              <a:ext uri="{FF2B5EF4-FFF2-40B4-BE49-F238E27FC236}">
                <a16:creationId xmlns:a16="http://schemas.microsoft.com/office/drawing/2014/main" id="{5FEE0BFB-CF55-E2C2-59FA-6DDBB7D4ED6C}"/>
              </a:ext>
            </a:extLst>
          </p:cNvPr>
          <p:cNvSpPr>
            <a:spLocks noGrp="1"/>
          </p:cNvSpPr>
          <p:nvPr>
            <p:ph idx="1"/>
          </p:nvPr>
        </p:nvSpPr>
        <p:spPr/>
        <p:txBody>
          <a:bodyPr vert="horz" lIns="91440" tIns="45720" rIns="91440" bIns="45720" rtlCol="0" anchor="t">
            <a:normAutofit lnSpcReduction="10000"/>
          </a:bodyPr>
          <a:lstStyle/>
          <a:p>
            <a:pPr marL="457200" indent="-457200" algn="l" rtl="0"/>
            <a:r>
              <a:rPr lang="sv-fi" sz="2100" b="0" i="0" u="none" baseline="0" dirty="0">
                <a:ea typeface="Calibri"/>
                <a:cs typeface="Calibri"/>
              </a:rPr>
              <a:t>Människohandel är det mest flagranta etiska problemet som också läroanstalterna kan stöta på. I läroanstalterna förekommer det här problemet inte lika mycket som i arbetsrelaterad invandring, men också lärarna kan ställas inför situationer som väcker oro hos dem. Frågan om någon begränsar den studerandes frihet kan infinna sig. Läraren ska då stå i kontakt med polisen. </a:t>
            </a:r>
          </a:p>
          <a:p>
            <a:pPr marL="457200" indent="-457200" algn="l" rtl="0"/>
            <a:r>
              <a:rPr lang="sv-fi" sz="2100" b="0" i="0" u="none" baseline="0" dirty="0">
                <a:ea typeface="Calibri"/>
                <a:cs typeface="Calibri"/>
              </a:rPr>
              <a:t>I Finland får offer för människohandel hjälp i första hand av myndigheterna men också av organisationer som specialiserat sig på det här. Information om människohandel och om hur man kan hjälpa offer finns på webbplatsen ihmiskauppa.fi.  Utbildning kan man också få. Till exempel en gratis och för alla öppen utbildning gällande människohandel:  </a:t>
            </a:r>
            <a:r>
              <a:rPr lang="sv-fi" sz="2100" b="0" i="0" u="none" baseline="0" dirty="0">
                <a:ea typeface="Calibri"/>
                <a:cs typeface="Calibri"/>
                <a:hlinkClick r:id="rId2"/>
              </a:rPr>
              <a:t>webbutbildning </a:t>
            </a:r>
            <a:r>
              <a:rPr lang="sv-fi" sz="2100" b="0" i="0" u="none" baseline="0" dirty="0" err="1">
                <a:ea typeface="Calibri"/>
                <a:cs typeface="Calibri"/>
                <a:hlinkClick r:id="rId2"/>
              </a:rPr>
              <a:t>Ihmiskauppa</a:t>
            </a:r>
            <a:r>
              <a:rPr lang="sv-fi" sz="2100" b="0" i="0" u="none" baseline="0" dirty="0">
                <a:ea typeface="Calibri"/>
                <a:cs typeface="Calibri"/>
                <a:hlinkClick r:id="rId2"/>
              </a:rPr>
              <a:t> </a:t>
            </a:r>
            <a:r>
              <a:rPr lang="sv-fi" sz="2100" b="0" i="0" u="none" baseline="0" dirty="0" err="1">
                <a:ea typeface="Calibri"/>
                <a:cs typeface="Calibri"/>
                <a:hlinkClick r:id="rId2"/>
              </a:rPr>
              <a:t>Suomessa</a:t>
            </a:r>
            <a:r>
              <a:rPr lang="sv-fi" sz="2100" b="0" i="0" u="none" baseline="0" dirty="0">
                <a:ea typeface="Calibri"/>
                <a:cs typeface="Calibri"/>
              </a:rPr>
              <a:t> (på finska)</a:t>
            </a:r>
            <a:endParaRPr lang="sv-fi" sz="2100" dirty="0">
              <a:ea typeface="Calibri"/>
              <a:cs typeface="Calibri"/>
            </a:endParaRPr>
          </a:p>
          <a:p>
            <a:pPr marL="0" indent="0" algn="l" rtl="0">
              <a:buNone/>
            </a:pPr>
            <a:endParaRPr lang="sv-fi" sz="2300" dirty="0">
              <a:ea typeface="Calibri"/>
              <a:cs typeface="Calibri"/>
            </a:endParaRPr>
          </a:p>
          <a:p>
            <a:pPr marL="0" indent="0" algn="l" rtl="0">
              <a:buNone/>
            </a:pPr>
            <a:r>
              <a:rPr lang="sv-fi" sz="1400" b="0" i="0" u="none" baseline="0" dirty="0">
                <a:ea typeface="+mn-lt"/>
                <a:cs typeface="+mn-lt"/>
                <a:hlinkClick r:id="rId3"/>
              </a:rPr>
              <a:t>https://ihmiskauppa.fi/</a:t>
            </a:r>
            <a:r>
              <a:rPr lang="sv-fi" sz="1400" b="0" i="0" u="none" baseline="0" dirty="0">
                <a:ea typeface="+mn-lt"/>
                <a:cs typeface="+mn-lt"/>
              </a:rPr>
              <a:t> </a:t>
            </a:r>
          </a:p>
          <a:p>
            <a:pPr marL="0" indent="0">
              <a:buNone/>
            </a:pPr>
            <a:r>
              <a:rPr lang="sv-fi" sz="1400" b="0" i="0" u="none" baseline="0" dirty="0">
                <a:ea typeface="Calibri"/>
                <a:cs typeface="Calibri"/>
              </a:rPr>
              <a:t>Inspelning (</a:t>
            </a:r>
            <a:r>
              <a:rPr lang="sv-fi" sz="1400" b="0" i="0" u="none" baseline="0" dirty="0" err="1">
                <a:ea typeface="Calibri"/>
                <a:cs typeface="Calibri"/>
              </a:rPr>
              <a:t>Uudenmaan</a:t>
            </a:r>
            <a:r>
              <a:rPr lang="sv-fi" sz="1400" b="0" i="0" u="none" baseline="0" dirty="0">
                <a:ea typeface="Calibri"/>
                <a:cs typeface="Calibri"/>
              </a:rPr>
              <a:t> ELY-</a:t>
            </a:r>
            <a:r>
              <a:rPr lang="sv-fi" sz="1400" b="0" i="0" u="none" baseline="0" dirty="0" err="1">
                <a:ea typeface="Calibri"/>
                <a:cs typeface="Calibri"/>
              </a:rPr>
              <a:t>keskus</a:t>
            </a:r>
            <a:r>
              <a:rPr lang="sv-fi" sz="1400" b="0" i="0" u="none" baseline="0" dirty="0">
                <a:ea typeface="Calibri"/>
                <a:cs typeface="Calibri"/>
              </a:rPr>
              <a:t>) </a:t>
            </a:r>
            <a:r>
              <a:rPr lang="sv-fi" sz="1400" b="0" i="0" u="none" baseline="0" dirty="0" err="1"/>
              <a:t>Työtä</a:t>
            </a:r>
            <a:r>
              <a:rPr lang="sv-fi" sz="1400" b="0" i="0" u="none" baseline="0" dirty="0"/>
              <a:t> hinnalla </a:t>
            </a:r>
            <a:r>
              <a:rPr lang="sv-fi" sz="1400" b="0" i="0" u="none" baseline="0" dirty="0" err="1"/>
              <a:t>millä</a:t>
            </a:r>
            <a:r>
              <a:rPr lang="sv-fi" sz="1400" b="0" i="0" u="none" baseline="0" dirty="0"/>
              <a:t> </a:t>
            </a:r>
            <a:r>
              <a:rPr lang="sv-fi" sz="1400" b="0" i="0" u="none" baseline="0" dirty="0" err="1"/>
              <a:t>hyvänsä</a:t>
            </a:r>
            <a:r>
              <a:rPr lang="sv-fi" sz="1400" b="0" i="0" u="none" baseline="0" dirty="0"/>
              <a:t>? </a:t>
            </a:r>
            <a:r>
              <a:rPr lang="sv-fi" sz="1400" b="0" i="0" u="none" baseline="0" dirty="0" err="1"/>
              <a:t>Ulkomaalaisen</a:t>
            </a:r>
            <a:r>
              <a:rPr lang="sv-fi" sz="1400" b="0" i="0" u="none" baseline="0" dirty="0"/>
              <a:t> </a:t>
            </a:r>
            <a:r>
              <a:rPr lang="sv-fi" sz="1400" b="0" i="0" u="none" baseline="0" dirty="0" err="1"/>
              <a:t>työvoiman</a:t>
            </a:r>
            <a:r>
              <a:rPr lang="sv-fi" sz="1400" b="0" i="0" u="none" baseline="0" dirty="0"/>
              <a:t> </a:t>
            </a:r>
            <a:r>
              <a:rPr lang="sv-fi" sz="1400" b="0" i="0" u="none" baseline="0" dirty="0" err="1"/>
              <a:t>hyväksikäyttö</a:t>
            </a:r>
            <a:r>
              <a:rPr lang="sv-fi" sz="1400" b="0" i="0" u="none" baseline="0" dirty="0"/>
              <a:t> </a:t>
            </a:r>
            <a:r>
              <a:rPr lang="sv-fi" sz="1400" b="0" i="0" u="none" baseline="0" dirty="0" err="1"/>
              <a:t>ilmiönä</a:t>
            </a:r>
            <a:r>
              <a:rPr lang="sv-fi" sz="1400" b="0" i="0" u="none" baseline="0" dirty="0"/>
              <a:t> </a:t>
            </a:r>
            <a:r>
              <a:rPr lang="sv-fi" sz="1400" dirty="0">
                <a:ea typeface="Calibri"/>
                <a:cs typeface="Calibri"/>
              </a:rPr>
              <a:t>(på finska) </a:t>
            </a:r>
            <a:r>
              <a:rPr lang="sv-fi" sz="1400" b="0" i="0" u="none" baseline="0" dirty="0"/>
              <a:t>:</a:t>
            </a:r>
          </a:p>
          <a:p>
            <a:pPr marL="0" indent="0" algn="l" rtl="0">
              <a:buNone/>
            </a:pPr>
            <a:r>
              <a:rPr lang="sv-fi" sz="1400" b="0" i="0" u="none" baseline="0" dirty="0">
                <a:ea typeface="Calibri"/>
                <a:cs typeface="Calibri"/>
                <a:hlinkClick r:id="rId4"/>
              </a:rPr>
              <a:t>https://www.youtube.com/watch?v=HAttYYh5SE4</a:t>
            </a:r>
            <a:endParaRPr lang="sv-fi" sz="1400" dirty="0">
              <a:ea typeface="Calibri"/>
              <a:cs typeface="Calibri"/>
            </a:endParaRPr>
          </a:p>
          <a:p>
            <a:pPr marL="0" indent="0" algn="l" rtl="0">
              <a:buNone/>
            </a:pPr>
            <a:endParaRPr lang="sv-fi" sz="1400" dirty="0">
              <a:ea typeface="Calibri"/>
              <a:cs typeface="Calibri"/>
            </a:endParaRPr>
          </a:p>
          <a:p>
            <a:pPr marL="0" indent="0" algn="l" rtl="0">
              <a:buNone/>
            </a:pPr>
            <a:endParaRPr lang="sv-fi" sz="2300" dirty="0">
              <a:ea typeface="Calibri"/>
              <a:cs typeface="Calibri"/>
            </a:endParaRPr>
          </a:p>
          <a:p>
            <a:pPr marL="0" indent="0" algn="l" rtl="0">
              <a:buNone/>
            </a:pPr>
            <a:endParaRPr lang="sv-fi" sz="2300" dirty="0">
              <a:ea typeface="Calibri"/>
              <a:cs typeface="Calibri"/>
            </a:endParaRPr>
          </a:p>
          <a:p>
            <a:endParaRPr lang="sv-fi" dirty="0">
              <a:ea typeface="Calibri"/>
              <a:cs typeface="Calibri"/>
            </a:endParaRPr>
          </a:p>
        </p:txBody>
      </p:sp>
    </p:spTree>
    <p:extLst>
      <p:ext uri="{BB962C8B-B14F-4D97-AF65-F5344CB8AC3E}">
        <p14:creationId xmlns:p14="http://schemas.microsoft.com/office/powerpoint/2010/main" val="40458108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C916E54-1556-CAB5-A33D-FF8CA0DCE13C}"/>
              </a:ext>
            </a:extLst>
          </p:cNvPr>
          <p:cNvSpPr>
            <a:spLocks noGrp="1"/>
          </p:cNvSpPr>
          <p:nvPr>
            <p:ph type="title"/>
          </p:nvPr>
        </p:nvSpPr>
        <p:spPr/>
        <p:txBody>
          <a:bodyPr/>
          <a:lstStyle/>
          <a:p>
            <a:pPr algn="l" rtl="0"/>
            <a:r>
              <a:rPr lang="sv-fi" b="0" i="0" u="none" baseline="0"/>
              <a:t>10. Sammanfattning</a:t>
            </a:r>
          </a:p>
        </p:txBody>
      </p:sp>
      <p:sp>
        <p:nvSpPr>
          <p:cNvPr id="3" name="Sisällön paikkamerkki 2">
            <a:extLst>
              <a:ext uri="{FF2B5EF4-FFF2-40B4-BE49-F238E27FC236}">
                <a16:creationId xmlns:a16="http://schemas.microsoft.com/office/drawing/2014/main" id="{3CAF37CA-12C3-65EF-4173-5B14167A6457}"/>
              </a:ext>
            </a:extLst>
          </p:cNvPr>
          <p:cNvSpPr>
            <a:spLocks noGrp="1"/>
          </p:cNvSpPr>
          <p:nvPr>
            <p:ph idx="1"/>
          </p:nvPr>
        </p:nvSpPr>
        <p:spPr>
          <a:xfrm>
            <a:off x="838200" y="1690688"/>
            <a:ext cx="10515600" cy="4351338"/>
          </a:xfrm>
        </p:spPr>
        <p:txBody>
          <a:bodyPr vert="horz" lIns="91440" tIns="45720" rIns="91440" bIns="45720" rtlCol="0" anchor="t">
            <a:normAutofit/>
          </a:bodyPr>
          <a:lstStyle/>
          <a:p>
            <a:pPr marL="342900" indent="-342900" algn="l" rtl="0"/>
            <a:endParaRPr lang="sv-fi" sz="2400"/>
          </a:p>
          <a:p>
            <a:pPr marL="342900" indent="-342900" algn="l" rtl="0"/>
            <a:r>
              <a:rPr lang="sv-fi" sz="2100" b="0" i="0" u="none" baseline="0"/>
              <a:t>Kontrollera den studerandes uppehållstillstånd och rätten att arbeta</a:t>
            </a:r>
            <a:endParaRPr lang="sv-fi" sz="2100">
              <a:ea typeface="Calibri" panose="020F0502020204030204"/>
              <a:cs typeface="Calibri" panose="020F0502020204030204"/>
            </a:endParaRPr>
          </a:p>
          <a:p>
            <a:pPr marL="342900" indent="-342900" algn="l" rtl="0"/>
            <a:r>
              <a:rPr lang="sv-fi" sz="2100" b="0" i="0" u="none" baseline="0"/>
              <a:t>Uppdatera PUK  </a:t>
            </a:r>
            <a:endParaRPr lang="sv-fi" sz="2100">
              <a:ea typeface="Calibri"/>
              <a:cs typeface="Calibri"/>
            </a:endParaRPr>
          </a:p>
          <a:p>
            <a:pPr marL="342900" indent="-342900" algn="l" rtl="0"/>
            <a:r>
              <a:rPr lang="sv-fi" sz="2100" b="0" i="0" u="none" baseline="0"/>
              <a:t>Handled den studerande till offentliga källor (Migri, FPA, MDB)</a:t>
            </a:r>
            <a:endParaRPr lang="sv-fi" sz="2100">
              <a:ea typeface="Calibri"/>
              <a:cs typeface="Calibri"/>
            </a:endParaRPr>
          </a:p>
          <a:p>
            <a:pPr marL="342900" indent="-342900" algn="l" rtl="0"/>
            <a:r>
              <a:rPr lang="sv-fi" sz="2100" b="0" i="0" u="none" baseline="0"/>
              <a:t>Stöd den studerandes integration och samarbete med handledningsnätverket</a:t>
            </a:r>
            <a:endParaRPr lang="sv-fi" sz="2100">
              <a:ea typeface="Calibri"/>
              <a:cs typeface="Calibri"/>
            </a:endParaRPr>
          </a:p>
          <a:p>
            <a:pPr marL="342900" indent="-342900" algn="l" rtl="0"/>
            <a:r>
              <a:rPr lang="sv-fi" sz="2100" b="0" i="0" u="none" baseline="0"/>
              <a:t>En språkmedveten undervisning/handledning är en viktig del av lärandet.</a:t>
            </a:r>
            <a:endParaRPr lang="sv-fi" sz="2100">
              <a:ea typeface="Calibri"/>
              <a:cs typeface="Calibri"/>
            </a:endParaRPr>
          </a:p>
          <a:p>
            <a:pPr marL="0" indent="0" algn="l" rtl="0">
              <a:buNone/>
            </a:pPr>
            <a:endParaRPr lang="sv-fi"/>
          </a:p>
        </p:txBody>
      </p:sp>
    </p:spTree>
    <p:extLst>
      <p:ext uri="{BB962C8B-B14F-4D97-AF65-F5344CB8AC3E}">
        <p14:creationId xmlns:p14="http://schemas.microsoft.com/office/powerpoint/2010/main" val="26033794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79836C0-9026-5507-172E-77B1006788A4}"/>
              </a:ext>
            </a:extLst>
          </p:cNvPr>
          <p:cNvSpPr>
            <a:spLocks noGrp="1"/>
          </p:cNvSpPr>
          <p:nvPr>
            <p:ph type="title"/>
          </p:nvPr>
        </p:nvSpPr>
        <p:spPr/>
        <p:txBody>
          <a:bodyPr>
            <a:normAutofit/>
          </a:bodyPr>
          <a:lstStyle/>
          <a:p>
            <a:pPr algn="l" rtl="0"/>
            <a:r>
              <a:rPr lang="sv-fi" sz="3600" b="1" i="0" u="none" baseline="0"/>
              <a:t>Case 1:</a:t>
            </a:r>
            <a:r>
              <a:rPr lang="sv-fi" sz="3600" b="0" i="0" u="none" baseline="0"/>
              <a:t> </a:t>
            </a:r>
            <a:r>
              <a:rPr lang="sv-fi" sz="3600" b="1" i="0" u="none" baseline="0"/>
              <a:t>Samuel </a:t>
            </a:r>
            <a:r>
              <a:rPr lang="sv-fi" sz="3600" b="0" i="0" u="none" baseline="0"/>
              <a:t>– </a:t>
            </a:r>
            <a:r>
              <a:rPr lang="sv-fi" sz="3600" b="1" i="0" u="none" baseline="0"/>
              <a:t>med tilläggsutbildning till elmontör</a:t>
            </a:r>
            <a:r>
              <a:rPr lang="sv-fi" sz="2400" b="0" i="0" u="none" baseline="0"/>
              <a:t>​</a:t>
            </a:r>
            <a:endParaRPr lang="sv-fi" sz="2400"/>
          </a:p>
        </p:txBody>
      </p:sp>
      <p:sp>
        <p:nvSpPr>
          <p:cNvPr id="3" name="Sisällön paikkamerkki 2">
            <a:extLst>
              <a:ext uri="{FF2B5EF4-FFF2-40B4-BE49-F238E27FC236}">
                <a16:creationId xmlns:a16="http://schemas.microsoft.com/office/drawing/2014/main" id="{7B7C5898-2F7B-CA93-9E8A-E6F39E0BCB5C}"/>
              </a:ext>
            </a:extLst>
          </p:cNvPr>
          <p:cNvSpPr>
            <a:spLocks noGrp="1"/>
          </p:cNvSpPr>
          <p:nvPr>
            <p:ph idx="1"/>
          </p:nvPr>
        </p:nvSpPr>
        <p:spPr>
          <a:xfrm>
            <a:off x="838199" y="1910292"/>
            <a:ext cx="6663267" cy="4351338"/>
          </a:xfrm>
        </p:spPr>
        <p:txBody>
          <a:bodyPr vert="horz" lIns="91440" tIns="45720" rIns="91440" bIns="45720" rtlCol="0" anchor="t">
            <a:normAutofit/>
          </a:bodyPr>
          <a:lstStyle/>
          <a:p>
            <a:pPr algn="l" rtl="0"/>
            <a:r>
              <a:rPr lang="sv-fi" sz="2100" b="0" i="0" u="none" baseline="0"/>
              <a:t>Högt utbildad, kompletterar sitt kunnande</a:t>
            </a:r>
            <a:endParaRPr lang="sv-fi" sz="2100">
              <a:ea typeface="Calibri"/>
              <a:cs typeface="Calibri"/>
            </a:endParaRPr>
          </a:p>
          <a:p>
            <a:pPr algn="l" rtl="0"/>
            <a:r>
              <a:rPr lang="sv-fi" sz="2100" b="0" i="0" u="none" baseline="0"/>
              <a:t>Uppehålls- och arbetstillstånd: Uppehållstillstånd för arbete tillåter studier och arbete.</a:t>
            </a:r>
            <a:endParaRPr lang="sv-fi" sz="2100">
              <a:ea typeface="Calibri"/>
              <a:cs typeface="Calibri"/>
            </a:endParaRPr>
          </a:p>
          <a:p>
            <a:pPr algn="l" rtl="0"/>
            <a:r>
              <a:rPr lang="sv-fi" sz="2100" b="0" i="0" u="none" baseline="0"/>
              <a:t>Ansökning till studier: Söker till yrkesexamen för elmontör i kontinuerlig antagning.</a:t>
            </a:r>
            <a:endParaRPr lang="sv-fi" sz="2100">
              <a:ea typeface="Calibri"/>
              <a:cs typeface="Calibri"/>
            </a:endParaRPr>
          </a:p>
          <a:p>
            <a:pPr algn="l" rtl="0"/>
            <a:r>
              <a:rPr lang="sv-fi" sz="2100" b="0" i="0" u="none" baseline="0"/>
              <a:t>Utbildningsform: Studerar vid sidan av deltidsarbete, utbildningsavtal </a:t>
            </a:r>
            <a:endParaRPr lang="sv-fi" sz="2100">
              <a:ea typeface="Calibri"/>
              <a:cs typeface="Calibri"/>
            </a:endParaRPr>
          </a:p>
          <a:p>
            <a:pPr algn="l" rtl="0"/>
            <a:r>
              <a:rPr lang="sv-fi" sz="2100" b="0" i="0" u="none" baseline="0"/>
              <a:t>Studiesociala förmåner: Finansierar sina studier med besparingar från tidigare och arbete, får inte studiestöd</a:t>
            </a:r>
            <a:endParaRPr lang="sv-fi" sz="2100">
              <a:ea typeface="Calibri"/>
              <a:cs typeface="Calibri"/>
            </a:endParaRPr>
          </a:p>
          <a:p>
            <a:pPr marL="0" indent="0" algn="l" rtl="0">
              <a:buNone/>
            </a:pPr>
            <a:r>
              <a:rPr lang="sv-fi" sz="2100" b="0" i="0" u="none" baseline="0"/>
              <a:t>.</a:t>
            </a:r>
            <a:endParaRPr lang="sv-fi" sz="2100">
              <a:ea typeface="Calibri" panose="020F0502020204030204"/>
              <a:cs typeface="Calibri" panose="020F0502020204030204"/>
            </a:endParaRPr>
          </a:p>
          <a:p>
            <a:endParaRPr lang="sv-fi"/>
          </a:p>
        </p:txBody>
      </p:sp>
      <p:pic>
        <p:nvPicPr>
          <p:cNvPr id="4" name="Picture 2" descr="Two male electricians working on a residential breaker box.  The multi-ethnic team use testing tools and wear matching blue uniforms.  They are discussing next steps in the job repair project as they work.  Electric meter to side on brick home.">
            <a:extLst>
              <a:ext uri="{FF2B5EF4-FFF2-40B4-BE49-F238E27FC236}">
                <a16:creationId xmlns:a16="http://schemas.microsoft.com/office/drawing/2014/main" id="{6D2776F8-31F4-49C0-D6C0-7FBCFD7744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731" r="21941" b="-4"/>
          <a:stretch>
            <a:fillRect/>
          </a:stretch>
        </p:blipFill>
        <p:spPr bwMode="auto">
          <a:xfrm>
            <a:off x="8136806" y="1573582"/>
            <a:ext cx="2921001" cy="40482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88049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8E8645-C1C3-8DF9-74DC-7EC75B313100}"/>
              </a:ext>
            </a:extLst>
          </p:cNvPr>
          <p:cNvSpPr>
            <a:spLocks noGrp="1"/>
          </p:cNvSpPr>
          <p:nvPr>
            <p:ph type="title"/>
          </p:nvPr>
        </p:nvSpPr>
        <p:spPr>
          <a:xfrm>
            <a:off x="838200" y="1302971"/>
            <a:ext cx="10515600" cy="270487"/>
          </a:xfrm>
        </p:spPr>
        <p:txBody>
          <a:bodyPr>
            <a:normAutofit fontScale="90000"/>
          </a:bodyPr>
          <a:lstStyle/>
          <a:p>
            <a:pPr algn="l" rtl="0"/>
            <a:r>
              <a:rPr lang="sv-fi" sz="4000" b="1" i="0" u="none" baseline="0">
                <a:ea typeface="Calibri Light"/>
                <a:cs typeface="Calibri Light"/>
              </a:rPr>
              <a:t>Case 2: Sahra, studerar för yrkesexamen i pedagogisk verksamhet och handledning</a:t>
            </a:r>
            <a:br>
              <a:rPr lang="sv-fi">
                <a:ea typeface="Calibri Light"/>
                <a:cs typeface="Calibri Light"/>
              </a:rPr>
            </a:br>
            <a:br>
              <a:rPr lang="sv-fi">
                <a:ea typeface="Calibri Light"/>
                <a:cs typeface="Calibri Light"/>
              </a:rPr>
            </a:br>
            <a:endParaRPr lang="sv-fi">
              <a:ea typeface="Calibri Light"/>
              <a:cs typeface="Calibri Light"/>
            </a:endParaRPr>
          </a:p>
        </p:txBody>
      </p:sp>
      <p:pic>
        <p:nvPicPr>
          <p:cNvPr id="4" name="Content Placeholder 3">
            <a:extLst>
              <a:ext uri="{FF2B5EF4-FFF2-40B4-BE49-F238E27FC236}">
                <a16:creationId xmlns:a16="http://schemas.microsoft.com/office/drawing/2014/main" id="{56475684-4F16-F507-EE2D-84C53D885533}"/>
              </a:ext>
            </a:extLst>
          </p:cNvPr>
          <p:cNvPicPr>
            <a:picLocks noGrp="1" noChangeAspect="1"/>
          </p:cNvPicPr>
          <p:nvPr>
            <p:ph idx="1"/>
          </p:nvPr>
        </p:nvPicPr>
        <p:blipFill>
          <a:blip r:embed="rId2"/>
          <a:stretch>
            <a:fillRect/>
          </a:stretch>
        </p:blipFill>
        <p:spPr>
          <a:xfrm>
            <a:off x="8246317" y="2515593"/>
            <a:ext cx="3528647" cy="2352431"/>
          </a:xfrm>
          <a:prstGeom prst="rect">
            <a:avLst/>
          </a:prstGeom>
        </p:spPr>
      </p:pic>
      <p:sp>
        <p:nvSpPr>
          <p:cNvPr id="6" name="TextBox 5">
            <a:extLst>
              <a:ext uri="{FF2B5EF4-FFF2-40B4-BE49-F238E27FC236}">
                <a16:creationId xmlns:a16="http://schemas.microsoft.com/office/drawing/2014/main" id="{D515F430-9B5A-C413-4393-CD61DBD62D41}"/>
              </a:ext>
            </a:extLst>
          </p:cNvPr>
          <p:cNvSpPr txBox="1"/>
          <p:nvPr/>
        </p:nvSpPr>
        <p:spPr>
          <a:xfrm>
            <a:off x="790627" y="1444062"/>
            <a:ext cx="7455690" cy="55861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gn="l" rtl="0">
              <a:buFont typeface="Arial"/>
              <a:buChar char="•"/>
            </a:pPr>
            <a:r>
              <a:rPr lang="sv-fi" sz="2100" b="0" i="0" u="none" baseline="0" dirty="0" err="1">
                <a:latin typeface="Calibri" panose="020F0502020204030204" pitchFamily="34" charset="0"/>
                <a:ea typeface="Calibri" panose="020F0502020204030204" pitchFamily="34" charset="0"/>
                <a:cs typeface="Calibri" panose="020F0502020204030204" pitchFamily="34" charset="0"/>
              </a:rPr>
              <a:t>Sahra</a:t>
            </a:r>
            <a:r>
              <a:rPr lang="sv-fi" sz="2100" b="0" i="0" u="none" baseline="0" dirty="0">
                <a:latin typeface="Calibri" panose="020F0502020204030204" pitchFamily="34" charset="0"/>
                <a:ea typeface="Calibri" panose="020F0502020204030204" pitchFamily="34" charset="0"/>
                <a:cs typeface="Calibri" panose="020F0502020204030204" pitchFamily="34" charset="0"/>
              </a:rPr>
              <a:t> har permanent uppehållstillstånd i Finland.</a:t>
            </a:r>
          </a:p>
          <a:p>
            <a:endParaRPr lang="sv-fi" sz="1600" dirty="0">
              <a:latin typeface="Calibri" panose="020F0502020204030204" pitchFamily="34" charset="0"/>
              <a:ea typeface="Calibri" panose="020F0502020204030204" pitchFamily="34" charset="0"/>
              <a:cs typeface="Calibri" panose="020F0502020204030204" pitchFamily="34" charset="0"/>
            </a:endParaRPr>
          </a:p>
          <a:p>
            <a:pPr marL="285750" indent="-285750" algn="l" rtl="0">
              <a:buFont typeface="Arial"/>
              <a:buChar char="•"/>
            </a:pPr>
            <a:r>
              <a:rPr lang="sv-fi" sz="2100" b="0" i="0" u="none" baseline="0" dirty="0">
                <a:latin typeface="Calibri" panose="020F0502020204030204" pitchFamily="34" charset="0"/>
                <a:ea typeface="Calibri" panose="020F0502020204030204" pitchFamily="34" charset="0"/>
                <a:cs typeface="Calibri" panose="020F0502020204030204" pitchFamily="34" charset="0"/>
              </a:rPr>
              <a:t>Hon vill studera och samtidigt få ekonomiskt stöd från FPA.</a:t>
            </a:r>
          </a:p>
          <a:p>
            <a:endParaRPr lang="sv-fi" sz="1600" dirty="0">
              <a:latin typeface="Calibri" panose="020F0502020204030204" pitchFamily="34" charset="0"/>
              <a:ea typeface="Calibri" panose="020F0502020204030204" pitchFamily="34" charset="0"/>
              <a:cs typeface="Calibri" panose="020F0502020204030204" pitchFamily="34" charset="0"/>
            </a:endParaRPr>
          </a:p>
          <a:p>
            <a:pPr marL="285750" indent="-285750" algn="l" rtl="0">
              <a:buFont typeface="Arial"/>
              <a:buChar char="•"/>
            </a:pPr>
            <a:r>
              <a:rPr lang="sv-fi" sz="2100" b="0" i="0" u="none" baseline="0" dirty="0">
                <a:latin typeface="Calibri" panose="020F0502020204030204" pitchFamily="34" charset="0"/>
                <a:ea typeface="Calibri" panose="020F0502020204030204" pitchFamily="34" charset="0"/>
                <a:cs typeface="Calibri" panose="020F0502020204030204" pitchFamily="34" charset="0"/>
              </a:rPr>
              <a:t>Hon söker till studier och innan studierna inleds söker hon hos stadens sysselsättningstjänster tillstånd att studera </a:t>
            </a:r>
            <a:r>
              <a:rPr lang="sv-fi" sz="2100" b="1" i="0" u="none" baseline="0" dirty="0">
                <a:latin typeface="Calibri" panose="020F0502020204030204" pitchFamily="34" charset="0"/>
                <a:ea typeface="Calibri" panose="020F0502020204030204" pitchFamily="34" charset="0"/>
                <a:cs typeface="Calibri" panose="020F0502020204030204" pitchFamily="34" charset="0"/>
              </a:rPr>
              <a:t>MED ARBETSLÖHETSFÖRMÅN.</a:t>
            </a:r>
          </a:p>
          <a:p>
            <a:pPr marL="285750" indent="-285750" algn="l" rtl="0">
              <a:buFont typeface="Arial"/>
              <a:buChar char="•"/>
            </a:pPr>
            <a:endParaRPr lang="sv-fi" sz="2100" b="1" dirty="0">
              <a:latin typeface="Calibri" panose="020F0502020204030204" pitchFamily="34" charset="0"/>
              <a:ea typeface="Calibri" panose="020F0502020204030204" pitchFamily="34" charset="0"/>
              <a:cs typeface="Calibri" panose="020F0502020204030204" pitchFamily="34" charset="0"/>
            </a:endParaRPr>
          </a:p>
          <a:p>
            <a:pPr marL="285750" indent="-285750" algn="l" rtl="0">
              <a:buFont typeface="Arial"/>
              <a:buChar char="•"/>
            </a:pPr>
            <a:r>
              <a:rPr lang="sv-fi" sz="2100" b="0" i="0" u="none" baseline="0" dirty="0">
                <a:latin typeface="Calibri" panose="020F0502020204030204" pitchFamily="34" charset="0"/>
                <a:ea typeface="Calibri" panose="020F0502020204030204" pitchFamily="34" charset="0"/>
                <a:cs typeface="Calibri" panose="020F0502020204030204" pitchFamily="34" charset="0"/>
              </a:rPr>
              <a:t>Sysselsättningstjänsterna behandlar ansökan. De granskar om studierna stöder att hon kan få arbete och passar för studier med arbetslöshetsförmån. När tillståndet har beviljats får Sara inleda studierna.</a:t>
            </a:r>
          </a:p>
          <a:p>
            <a:pPr marL="285750" indent="-285750" algn="l" rtl="0">
              <a:buFont typeface="Arial"/>
              <a:buChar char="•"/>
            </a:pPr>
            <a:endParaRPr lang="sv-fi" sz="1600" dirty="0">
              <a:latin typeface="Calibri" panose="020F0502020204030204" pitchFamily="34" charset="0"/>
              <a:ea typeface="Calibri" panose="020F0502020204030204" pitchFamily="34" charset="0"/>
              <a:cs typeface="Calibri" panose="020F0502020204030204" pitchFamily="34" charset="0"/>
            </a:endParaRPr>
          </a:p>
          <a:p>
            <a:pPr marL="285750" indent="-285750" algn="l" rtl="0">
              <a:buFont typeface="Arial"/>
              <a:buChar char="•"/>
            </a:pPr>
            <a:r>
              <a:rPr lang="sv-fi" sz="2100" b="0" i="0" u="none" baseline="0" dirty="0" err="1">
                <a:latin typeface="Calibri" panose="020F0502020204030204" pitchFamily="34" charset="0"/>
                <a:ea typeface="Calibri" panose="020F0502020204030204" pitchFamily="34" charset="0"/>
                <a:cs typeface="Calibri" panose="020F0502020204030204" pitchFamily="34" charset="0"/>
              </a:rPr>
              <a:t>Sahra</a:t>
            </a:r>
            <a:r>
              <a:rPr lang="sv-fi" sz="2100" b="0" i="0" u="none" baseline="0" dirty="0">
                <a:latin typeface="Calibri" panose="020F0502020204030204" pitchFamily="34" charset="0"/>
                <a:ea typeface="Calibri" panose="020F0502020204030204" pitchFamily="34" charset="0"/>
                <a:cs typeface="Calibri" panose="020F0502020204030204" pitchFamily="34" charset="0"/>
              </a:rPr>
              <a:t> får arbetslöshetsförmånen från FPA. Hon meddelar regelbundet om hur hennes studier framskrider till sysselsättningstjänsterna. </a:t>
            </a:r>
          </a:p>
          <a:p>
            <a:pPr marL="285750" indent="-285750" algn="l" rtl="0">
              <a:buFont typeface="Arial"/>
              <a:buChar char="•"/>
            </a:pPr>
            <a:endParaRPr lang="sv-fi" b="1" dirty="0">
              <a:ea typeface="Calibri"/>
              <a:cs typeface="Calibri"/>
            </a:endParaRPr>
          </a:p>
          <a:p>
            <a:pPr marL="285750" indent="-285750" algn="l" rtl="0">
              <a:buFont typeface="Arial"/>
              <a:buChar char="•"/>
            </a:pPr>
            <a:endParaRPr lang="sv-fi" b="1" dirty="0">
              <a:ea typeface="Calibri"/>
              <a:cs typeface="Calibri"/>
            </a:endParaRPr>
          </a:p>
        </p:txBody>
      </p:sp>
    </p:spTree>
    <p:extLst>
      <p:ext uri="{BB962C8B-B14F-4D97-AF65-F5344CB8AC3E}">
        <p14:creationId xmlns:p14="http://schemas.microsoft.com/office/powerpoint/2010/main" val="38749921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FED03-E68A-207A-0976-C633F61BA421}"/>
              </a:ext>
            </a:extLst>
          </p:cNvPr>
          <p:cNvSpPr>
            <a:spLocks noGrp="1"/>
          </p:cNvSpPr>
          <p:nvPr>
            <p:ph type="title"/>
          </p:nvPr>
        </p:nvSpPr>
        <p:spPr/>
        <p:txBody>
          <a:bodyPr/>
          <a:lstStyle/>
          <a:p>
            <a:pPr algn="l" rtl="0"/>
            <a:r>
              <a:rPr lang="sv-fi" sz="3600" b="1" i="0" u="none" baseline="0">
                <a:ea typeface="Calibri Light"/>
                <a:cs typeface="Calibri Light"/>
              </a:rPr>
              <a:t>Case 3: Zayar, bor i sitt hemland i Asien, men skulle vilja komma till Finland för att studera.</a:t>
            </a:r>
            <a:endParaRPr lang="sv-fi">
              <a:ea typeface="Calibri Light" panose="020F0302020204030204"/>
              <a:cs typeface="Calibri Light" panose="020F0302020204030204"/>
            </a:endParaRPr>
          </a:p>
        </p:txBody>
      </p:sp>
      <p:sp>
        <p:nvSpPr>
          <p:cNvPr id="3" name="Content Placeholder 2">
            <a:extLst>
              <a:ext uri="{FF2B5EF4-FFF2-40B4-BE49-F238E27FC236}">
                <a16:creationId xmlns:a16="http://schemas.microsoft.com/office/drawing/2014/main" id="{6A9878FF-B21D-C1ED-2291-25C27F0D517B}"/>
              </a:ext>
            </a:extLst>
          </p:cNvPr>
          <p:cNvSpPr>
            <a:spLocks noGrp="1"/>
          </p:cNvSpPr>
          <p:nvPr>
            <p:ph sz="half" idx="1"/>
          </p:nvPr>
        </p:nvSpPr>
        <p:spPr/>
        <p:txBody>
          <a:bodyPr vert="horz" lIns="91440" tIns="45720" rIns="91440" bIns="45720" rtlCol="0" anchor="t">
            <a:normAutofit/>
          </a:bodyPr>
          <a:lstStyle/>
          <a:p>
            <a:pPr marL="0" indent="0" algn="l" rtl="0">
              <a:buNone/>
            </a:pPr>
            <a:r>
              <a:rPr lang="sv-fi" sz="2300" b="0" i="0" u="none" baseline="0" dirty="0">
                <a:ea typeface="Calibri"/>
                <a:cs typeface="Calibri"/>
              </a:rPr>
              <a:t>Läraren får e-post från en ung kvinna från Asien som heter </a:t>
            </a:r>
            <a:r>
              <a:rPr lang="sv-fi" sz="2300" b="0" i="0" u="none" baseline="0" dirty="0" err="1">
                <a:ea typeface="Calibri"/>
                <a:cs typeface="Calibri"/>
              </a:rPr>
              <a:t>Zayar</a:t>
            </a:r>
            <a:r>
              <a:rPr lang="sv-fi" sz="2300" b="0" i="0" u="none" baseline="0" dirty="0">
                <a:ea typeface="Calibri"/>
                <a:cs typeface="Calibri"/>
              </a:rPr>
              <a:t>. </a:t>
            </a:r>
            <a:r>
              <a:rPr lang="sv-fi" sz="2300" b="0" i="0" u="none" baseline="0" dirty="0" err="1">
                <a:ea typeface="Calibri"/>
                <a:cs typeface="Calibri"/>
              </a:rPr>
              <a:t>Zayar</a:t>
            </a:r>
            <a:r>
              <a:rPr lang="sv-fi" sz="2300" b="0" i="0" u="none" baseline="0" dirty="0">
                <a:ea typeface="Calibri"/>
                <a:cs typeface="Calibri"/>
              </a:rPr>
              <a:t> har hört att i den läroanstalt, där läraren jobbar, kan man också studera på engelska. Hon skulle vilja komma till Finland för att studera för hon har alltid velat bo i Europa. För närvarande bor </a:t>
            </a:r>
            <a:r>
              <a:rPr lang="sv-fi" sz="2300" b="0" i="0" u="none" baseline="0" dirty="0" err="1">
                <a:ea typeface="Calibri"/>
                <a:cs typeface="Calibri"/>
              </a:rPr>
              <a:t>Zayar</a:t>
            </a:r>
            <a:r>
              <a:rPr lang="sv-fi" sz="2300" b="0" i="0" u="none" baseline="0" dirty="0">
                <a:ea typeface="Calibri"/>
                <a:cs typeface="Calibri"/>
              </a:rPr>
              <a:t> i sitt hemland och hon kan inte alls finska eller svenska. Engelska kan hon ganska bra. </a:t>
            </a:r>
          </a:p>
          <a:p>
            <a:pPr marL="0" indent="0" algn="l" rtl="0">
              <a:buNone/>
            </a:pPr>
            <a:endParaRPr lang="sv-fi" sz="2300" dirty="0">
              <a:ea typeface="Calibri"/>
              <a:cs typeface="Calibri"/>
            </a:endParaRPr>
          </a:p>
          <a:p>
            <a:pPr marL="0" indent="0" algn="l" rtl="0">
              <a:buNone/>
            </a:pPr>
            <a:r>
              <a:rPr lang="sv-fi" sz="2300" b="0" i="0" u="none" baseline="0" dirty="0">
                <a:ea typeface="Calibri"/>
                <a:cs typeface="Calibri"/>
              </a:rPr>
              <a:t>Vad skulle du ge för råd till </a:t>
            </a:r>
            <a:r>
              <a:rPr lang="sv-fi" sz="2300" b="0" i="0" u="none" baseline="0" dirty="0" err="1">
                <a:ea typeface="Calibri"/>
                <a:cs typeface="Calibri"/>
              </a:rPr>
              <a:t>Zayar</a:t>
            </a:r>
            <a:r>
              <a:rPr lang="sv-fi" sz="2300" b="0" i="0" u="none" baseline="0" dirty="0">
                <a:ea typeface="Calibri"/>
                <a:cs typeface="Calibri"/>
              </a:rPr>
              <a:t>?</a:t>
            </a:r>
          </a:p>
          <a:p>
            <a:endParaRPr lang="sv-fi" dirty="0">
              <a:ea typeface="Calibri"/>
              <a:cs typeface="Calibri"/>
            </a:endParaRPr>
          </a:p>
        </p:txBody>
      </p:sp>
      <p:pic>
        <p:nvPicPr>
          <p:cNvPr id="5" name="Content Placeholder 4">
            <a:extLst>
              <a:ext uri="{FF2B5EF4-FFF2-40B4-BE49-F238E27FC236}">
                <a16:creationId xmlns:a16="http://schemas.microsoft.com/office/drawing/2014/main" id="{AEDFCBE6-31BA-B480-F64B-2FEBA2BBA1DA}"/>
              </a:ext>
            </a:extLst>
          </p:cNvPr>
          <p:cNvPicPr>
            <a:picLocks noGrp="1" noChangeAspect="1"/>
          </p:cNvPicPr>
          <p:nvPr>
            <p:ph sz="half" idx="2"/>
          </p:nvPr>
        </p:nvPicPr>
        <p:blipFill>
          <a:blip r:embed="rId2"/>
          <a:stretch>
            <a:fillRect/>
          </a:stretch>
        </p:blipFill>
        <p:spPr>
          <a:xfrm>
            <a:off x="7312554" y="1825625"/>
            <a:ext cx="2900892" cy="4351338"/>
          </a:xfrm>
          <a:prstGeom prst="rect">
            <a:avLst/>
          </a:prstGeom>
        </p:spPr>
      </p:pic>
    </p:spTree>
    <p:extLst>
      <p:ext uri="{BB962C8B-B14F-4D97-AF65-F5344CB8AC3E}">
        <p14:creationId xmlns:p14="http://schemas.microsoft.com/office/powerpoint/2010/main" val="23349340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EDD8500-C6D7-3DDC-FD0F-D5E9E61A6491}"/>
              </a:ext>
            </a:extLst>
          </p:cNvPr>
          <p:cNvSpPr>
            <a:spLocks noGrp="1"/>
          </p:cNvSpPr>
          <p:nvPr>
            <p:ph type="title"/>
          </p:nvPr>
        </p:nvSpPr>
        <p:spPr>
          <a:xfrm>
            <a:off x="1833880" y="365125"/>
            <a:ext cx="9433560" cy="1097280"/>
          </a:xfrm>
        </p:spPr>
        <p:txBody>
          <a:bodyPr>
            <a:normAutofit/>
          </a:bodyPr>
          <a:lstStyle/>
          <a:p>
            <a:pPr algn="l" rtl="0"/>
            <a:r>
              <a:rPr lang="sv-fi" sz="3600" b="1" i="0" u="none" baseline="0">
                <a:solidFill>
                  <a:srgbClr val="3494BA"/>
                </a:solidFill>
                <a:latin typeface="ADLaM Display" panose="02010000000000000000" pitchFamily="2" charset="0"/>
                <a:ea typeface="ADLaM Display" panose="02010000000000000000" pitchFamily="2" charset="0"/>
                <a:cs typeface="ADLaM Display" panose="02010000000000000000" pitchFamily="2" charset="0"/>
              </a:rPr>
              <a:t>Innehåll</a:t>
            </a:r>
          </a:p>
        </p:txBody>
      </p:sp>
      <p:sp>
        <p:nvSpPr>
          <p:cNvPr id="3" name="Sisällön paikkamerkki 2">
            <a:extLst>
              <a:ext uri="{FF2B5EF4-FFF2-40B4-BE49-F238E27FC236}">
                <a16:creationId xmlns:a16="http://schemas.microsoft.com/office/drawing/2014/main" id="{08977193-BFE1-D05D-B976-FC189B5B7C71}"/>
              </a:ext>
            </a:extLst>
          </p:cNvPr>
          <p:cNvSpPr>
            <a:spLocks noGrp="1"/>
          </p:cNvSpPr>
          <p:nvPr>
            <p:ph idx="1"/>
          </p:nvPr>
        </p:nvSpPr>
        <p:spPr>
          <a:xfrm>
            <a:off x="1833880" y="1462405"/>
            <a:ext cx="7368540" cy="4351338"/>
          </a:xfrm>
        </p:spPr>
        <p:txBody>
          <a:bodyPr vert="horz" lIns="91440" tIns="45720" rIns="91440" bIns="45720" rtlCol="0" anchor="t">
            <a:normAutofit fontScale="92500" lnSpcReduction="20000"/>
          </a:bodyPr>
          <a:lstStyle/>
          <a:p>
            <a:pPr marL="514350" indent="-514350" algn="l" rtl="0">
              <a:buFont typeface="+mj-lt"/>
              <a:buAutoNum type="arabicPeriod"/>
            </a:pPr>
            <a:r>
              <a:rPr lang="sv-fi" b="0" i="0" u="none" baseline="0" dirty="0">
                <a:latin typeface="Arial" panose="020B0604020202020204" pitchFamily="34" charset="0"/>
                <a:cs typeface="Arial" panose="020B0604020202020204" pitchFamily="34" charset="0"/>
              </a:rPr>
              <a:t>Förord</a:t>
            </a:r>
          </a:p>
          <a:p>
            <a:pPr marL="514350" indent="-514350" algn="l" rtl="0">
              <a:buFont typeface="+mj-lt"/>
              <a:buAutoNum type="arabicPeriod"/>
            </a:pPr>
            <a:r>
              <a:rPr lang="sv-fi" b="0" i="0" u="none" baseline="0" dirty="0">
                <a:latin typeface="Arial" panose="020B0604020202020204" pitchFamily="34" charset="0"/>
                <a:cs typeface="Arial" panose="020B0604020202020204" pitchFamily="34" charset="0"/>
              </a:rPr>
              <a:t>Som studerande till Finland</a:t>
            </a:r>
          </a:p>
          <a:p>
            <a:pPr marL="514350" indent="-514350" algn="l" rtl="0">
              <a:buFont typeface="+mj-lt"/>
              <a:buAutoNum type="arabicPeriod"/>
            </a:pPr>
            <a:r>
              <a:rPr lang="sv-fi" b="0" i="0" u="none" baseline="0" dirty="0">
                <a:latin typeface="Arial" panose="020B0604020202020204" pitchFamily="34" charset="0"/>
                <a:cs typeface="Arial" panose="020B0604020202020204" pitchFamily="34" charset="0"/>
              </a:rPr>
              <a:t>Rätt att arbeta som studerande</a:t>
            </a:r>
          </a:p>
          <a:p>
            <a:pPr marL="514350" indent="-514350" algn="l" rtl="0">
              <a:buFont typeface="+mj-lt"/>
              <a:buAutoNum type="arabicPeriod"/>
            </a:pPr>
            <a:r>
              <a:rPr lang="sv-fi" b="0" i="0" u="none" baseline="0" dirty="0">
                <a:latin typeface="Arial"/>
                <a:cs typeface="Arial"/>
              </a:rPr>
              <a:t>Utbildningsavtal och läroavtal </a:t>
            </a:r>
          </a:p>
          <a:p>
            <a:pPr marL="514350" indent="-514350" algn="l" rtl="0">
              <a:buFont typeface="+mj-lt"/>
              <a:buAutoNum type="arabicPeriod"/>
            </a:pPr>
            <a:r>
              <a:rPr lang="sv-fi" b="0" i="0" u="none" baseline="0" dirty="0">
                <a:latin typeface="Arial"/>
                <a:cs typeface="Arial"/>
              </a:rPr>
              <a:t>Att söka till studier</a:t>
            </a:r>
          </a:p>
          <a:p>
            <a:pPr marL="514350" indent="-514350" algn="l" rtl="0">
              <a:buFont typeface="+mj-lt"/>
              <a:buAutoNum type="arabicPeriod"/>
            </a:pPr>
            <a:r>
              <a:rPr lang="sv-fi" b="0" i="0" u="none" baseline="0" dirty="0">
                <a:latin typeface="Arial"/>
                <a:cs typeface="Arial"/>
              </a:rPr>
              <a:t>Språktest</a:t>
            </a:r>
          </a:p>
          <a:p>
            <a:pPr marL="514350" indent="-514350" algn="l" rtl="0">
              <a:buAutoNum type="arabicPeriod"/>
            </a:pPr>
            <a:r>
              <a:rPr lang="sv-fi" b="0" i="0" u="none" baseline="0" dirty="0">
                <a:latin typeface="Arial"/>
                <a:ea typeface="Calibri"/>
                <a:cs typeface="Calibri"/>
              </a:rPr>
              <a:t>Studiernas framskridande och PUK</a:t>
            </a:r>
          </a:p>
          <a:p>
            <a:pPr marL="514350" indent="-514350" algn="l" rtl="0">
              <a:buAutoNum type="arabicPeriod"/>
            </a:pPr>
            <a:r>
              <a:rPr lang="sv-fi" b="0" i="0" u="none" baseline="0" dirty="0">
                <a:latin typeface="Arial"/>
                <a:ea typeface="Calibri"/>
                <a:cs typeface="Calibri"/>
              </a:rPr>
              <a:t>Stöd och förmåner</a:t>
            </a:r>
          </a:p>
          <a:p>
            <a:pPr marL="514350" indent="-514350" algn="l" rtl="0">
              <a:buFont typeface="+mj-lt"/>
              <a:buAutoNum type="arabicPeriod"/>
            </a:pPr>
            <a:r>
              <a:rPr lang="sv-fi" b="0" i="0" u="none" baseline="0" dirty="0">
                <a:latin typeface="Arial" panose="020B0604020202020204" pitchFamily="34" charset="0"/>
                <a:cs typeface="Arial" panose="020B0604020202020204" pitchFamily="34" charset="0"/>
              </a:rPr>
              <a:t>Etiska principer</a:t>
            </a:r>
          </a:p>
          <a:p>
            <a:pPr marL="514350" indent="-514350" algn="l" rtl="0">
              <a:buFont typeface="+mj-lt"/>
              <a:buAutoNum type="arabicPeriod"/>
            </a:pPr>
            <a:r>
              <a:rPr lang="sv-fi" b="0" i="0" u="none" baseline="0" dirty="0">
                <a:latin typeface="Arial" panose="020B0604020202020204" pitchFamily="34" charset="0"/>
                <a:cs typeface="Arial" panose="020B0604020202020204" pitchFamily="34" charset="0"/>
              </a:rPr>
              <a:t>Sammanfattning</a:t>
            </a:r>
          </a:p>
        </p:txBody>
      </p:sp>
    </p:spTree>
    <p:extLst>
      <p:ext uri="{BB962C8B-B14F-4D97-AF65-F5344CB8AC3E}">
        <p14:creationId xmlns:p14="http://schemas.microsoft.com/office/powerpoint/2010/main" val="2417832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D668C-B230-040A-744C-FBE12B4AC555}"/>
              </a:ext>
            </a:extLst>
          </p:cNvPr>
          <p:cNvSpPr>
            <a:spLocks noGrp="1"/>
          </p:cNvSpPr>
          <p:nvPr>
            <p:ph type="title"/>
          </p:nvPr>
        </p:nvSpPr>
        <p:spPr/>
        <p:txBody>
          <a:bodyPr>
            <a:normAutofit/>
          </a:bodyPr>
          <a:lstStyle/>
          <a:p>
            <a:pPr algn="l" rtl="0"/>
            <a:r>
              <a:rPr lang="sv-fi" sz="3600" b="1" i="0" u="none" baseline="0">
                <a:ea typeface="Calibri Light"/>
                <a:cs typeface="Calibri Light"/>
              </a:rPr>
              <a:t>Case 4: Ali är asylsökande</a:t>
            </a:r>
          </a:p>
        </p:txBody>
      </p:sp>
      <p:sp>
        <p:nvSpPr>
          <p:cNvPr id="3" name="Content Placeholder 2">
            <a:extLst>
              <a:ext uri="{FF2B5EF4-FFF2-40B4-BE49-F238E27FC236}">
                <a16:creationId xmlns:a16="http://schemas.microsoft.com/office/drawing/2014/main" id="{7CE42D0B-0300-B807-F393-85481746EC34}"/>
              </a:ext>
            </a:extLst>
          </p:cNvPr>
          <p:cNvSpPr>
            <a:spLocks noGrp="1"/>
          </p:cNvSpPr>
          <p:nvPr>
            <p:ph sz="half" idx="1"/>
          </p:nvPr>
        </p:nvSpPr>
        <p:spPr/>
        <p:txBody>
          <a:bodyPr vert="horz" lIns="91440" tIns="45720" rIns="91440" bIns="45720" rtlCol="0" anchor="t">
            <a:normAutofit/>
          </a:bodyPr>
          <a:lstStyle/>
          <a:p>
            <a:pPr marL="0" indent="0" algn="l" rtl="0">
              <a:buNone/>
            </a:pPr>
            <a:r>
              <a:rPr lang="sv-fi" sz="2300" b="0" i="0" u="none" baseline="0">
                <a:ea typeface="Calibri"/>
                <a:cs typeface="Calibri"/>
              </a:rPr>
              <a:t>Ali är asylsökande, och hans uppehållstillståndsprocess är under behandling. Han har fått en studieplats i en yrkesläroanstalt. </a:t>
            </a:r>
            <a:endParaRPr lang="sv-fi"/>
          </a:p>
          <a:p>
            <a:pPr marL="0" indent="0" algn="l" rtl="0">
              <a:buNone/>
            </a:pPr>
            <a:endParaRPr lang="sv-fi" sz="2300">
              <a:ea typeface="Calibri"/>
              <a:cs typeface="Calibri"/>
            </a:endParaRPr>
          </a:p>
          <a:p>
            <a:pPr marL="0" indent="0" algn="l" rtl="0">
              <a:buNone/>
            </a:pPr>
            <a:r>
              <a:rPr lang="sv-fi" sz="2300" b="0" i="0" u="none" baseline="0">
                <a:ea typeface="Calibri"/>
                <a:cs typeface="Calibri"/>
              </a:rPr>
              <a:t>Vilka utmaningar kan Ali stöta på? </a:t>
            </a:r>
            <a:r>
              <a:rPr lang="sv-fi" sz="2400" b="0" i="0" u="none" baseline="0">
                <a:ea typeface="Calibri"/>
                <a:cs typeface="Calibri"/>
              </a:rPr>
              <a:t> </a:t>
            </a:r>
          </a:p>
        </p:txBody>
      </p:sp>
      <p:pic>
        <p:nvPicPr>
          <p:cNvPr id="5" name="Content Placeholder 4">
            <a:extLst>
              <a:ext uri="{FF2B5EF4-FFF2-40B4-BE49-F238E27FC236}">
                <a16:creationId xmlns:a16="http://schemas.microsoft.com/office/drawing/2014/main" id="{A4340C49-69E6-4901-3B4D-150393283D82}"/>
              </a:ext>
            </a:extLst>
          </p:cNvPr>
          <p:cNvPicPr>
            <a:picLocks noGrp="1" noChangeAspect="1"/>
          </p:cNvPicPr>
          <p:nvPr>
            <p:ph sz="half" idx="2"/>
          </p:nvPr>
        </p:nvPicPr>
        <p:blipFill>
          <a:blip r:embed="rId3"/>
          <a:stretch>
            <a:fillRect/>
          </a:stretch>
        </p:blipFill>
        <p:spPr>
          <a:xfrm>
            <a:off x="7312554" y="1825625"/>
            <a:ext cx="2900892" cy="4351338"/>
          </a:xfrm>
          <a:prstGeom prst="rect">
            <a:avLst/>
          </a:prstGeom>
        </p:spPr>
      </p:pic>
    </p:spTree>
    <p:extLst>
      <p:ext uri="{BB962C8B-B14F-4D97-AF65-F5344CB8AC3E}">
        <p14:creationId xmlns:p14="http://schemas.microsoft.com/office/powerpoint/2010/main" val="30750559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ACEBA-DCF2-C357-3834-C9A389EC9546}"/>
              </a:ext>
            </a:extLst>
          </p:cNvPr>
          <p:cNvSpPr>
            <a:spLocks noGrp="1"/>
          </p:cNvSpPr>
          <p:nvPr>
            <p:ph type="title"/>
          </p:nvPr>
        </p:nvSpPr>
        <p:spPr/>
        <p:txBody>
          <a:bodyPr/>
          <a:lstStyle/>
          <a:p>
            <a:pPr algn="l" rtl="0"/>
            <a:r>
              <a:rPr lang="sv-fi" b="0" i="0" u="none" baseline="0">
                <a:ea typeface="Calibri Light"/>
                <a:cs typeface="Calibri Light"/>
              </a:rPr>
              <a:t>Tips på gästföreläsare</a:t>
            </a:r>
            <a:endParaRPr lang="sv-fi" err="1"/>
          </a:p>
        </p:txBody>
      </p:sp>
      <p:sp>
        <p:nvSpPr>
          <p:cNvPr id="3" name="Content Placeholder 2">
            <a:extLst>
              <a:ext uri="{FF2B5EF4-FFF2-40B4-BE49-F238E27FC236}">
                <a16:creationId xmlns:a16="http://schemas.microsoft.com/office/drawing/2014/main" id="{035C9BD7-42C6-66F9-E8F3-8912E11F9CB2}"/>
              </a:ext>
            </a:extLst>
          </p:cNvPr>
          <p:cNvSpPr>
            <a:spLocks noGrp="1"/>
          </p:cNvSpPr>
          <p:nvPr>
            <p:ph idx="1"/>
          </p:nvPr>
        </p:nvSpPr>
        <p:spPr/>
        <p:txBody>
          <a:bodyPr vert="horz" lIns="91440" tIns="45720" rIns="91440" bIns="45720" rtlCol="0" anchor="t">
            <a:normAutofit/>
          </a:bodyPr>
          <a:lstStyle/>
          <a:p>
            <a:pPr algn="l" rtl="0"/>
            <a:r>
              <a:rPr lang="sv-fi" sz="2400" b="0" i="0" u="none" baseline="0" dirty="0">
                <a:ea typeface="Calibri"/>
                <a:cs typeface="Calibri"/>
              </a:rPr>
              <a:t>Polisen</a:t>
            </a:r>
            <a:endParaRPr lang="sv-fi" sz="2400" dirty="0">
              <a:ea typeface="Calibri"/>
              <a:cs typeface="Calibri"/>
            </a:endParaRPr>
          </a:p>
          <a:p>
            <a:pPr algn="l" rtl="0"/>
            <a:r>
              <a:rPr lang="sv-fi" sz="2400" b="0" i="0" u="none" baseline="0" dirty="0" err="1">
                <a:ea typeface="Calibri"/>
                <a:cs typeface="Calibri"/>
              </a:rPr>
              <a:t>Migri</a:t>
            </a:r>
            <a:endParaRPr lang="sv-fi" sz="2400" dirty="0">
              <a:ea typeface="Calibri"/>
              <a:cs typeface="Calibri"/>
            </a:endParaRPr>
          </a:p>
          <a:p>
            <a:pPr algn="l" rtl="0"/>
            <a:r>
              <a:rPr lang="sv-fi" sz="2400" b="0" i="0" u="none" baseline="0" dirty="0">
                <a:ea typeface="Calibri"/>
                <a:cs typeface="Calibri"/>
              </a:rPr>
              <a:t>Sysselsättningsområdets personer som jobbar med internationaliseringsfrågor</a:t>
            </a:r>
            <a:endParaRPr lang="sv-fi" sz="2400" dirty="0">
              <a:ea typeface="Calibri"/>
              <a:cs typeface="Calibri"/>
            </a:endParaRPr>
          </a:p>
          <a:p>
            <a:pPr algn="l" rtl="0"/>
            <a:r>
              <a:rPr lang="sv-fi" sz="2400" b="0" i="0" u="none" baseline="0" dirty="0">
                <a:ea typeface="Calibri"/>
                <a:cs typeface="Calibri"/>
              </a:rPr>
              <a:t>Stadens internationaliseringskoordinator</a:t>
            </a:r>
            <a:endParaRPr lang="sv-fi" sz="2400" dirty="0">
              <a:ea typeface="Calibri"/>
              <a:cs typeface="Calibri"/>
            </a:endParaRPr>
          </a:p>
          <a:p>
            <a:pPr algn="l" rtl="0"/>
            <a:r>
              <a:rPr lang="sv-fi" sz="2400" b="0" i="0" u="none" baseline="0" dirty="0">
                <a:ea typeface="Calibri"/>
                <a:cs typeface="Calibri"/>
              </a:rPr>
              <a:t>FPA</a:t>
            </a:r>
          </a:p>
          <a:p>
            <a:pPr algn="l" rtl="0"/>
            <a:r>
              <a:rPr lang="sv-fi" sz="2400" b="0" i="0" u="none" baseline="0" dirty="0">
                <a:ea typeface="Calibri"/>
                <a:cs typeface="Calibri"/>
              </a:rPr>
              <a:t>RFV</a:t>
            </a:r>
          </a:p>
        </p:txBody>
      </p:sp>
    </p:spTree>
    <p:extLst>
      <p:ext uri="{BB962C8B-B14F-4D97-AF65-F5344CB8AC3E}">
        <p14:creationId xmlns:p14="http://schemas.microsoft.com/office/powerpoint/2010/main" val="14251003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8965543-1124-8FD6-6B70-DFD28A6ED8A3}"/>
              </a:ext>
            </a:extLst>
          </p:cNvPr>
          <p:cNvSpPr>
            <a:spLocks noGrp="1"/>
          </p:cNvSpPr>
          <p:nvPr>
            <p:ph type="title"/>
          </p:nvPr>
        </p:nvSpPr>
        <p:spPr>
          <a:xfrm>
            <a:off x="723900" y="123825"/>
            <a:ext cx="10515600" cy="1325563"/>
          </a:xfrm>
        </p:spPr>
        <p:txBody>
          <a:bodyPr/>
          <a:lstStyle/>
          <a:p>
            <a:pPr algn="l" rtl="0"/>
            <a:r>
              <a:rPr lang="sv-fi" b="0" i="0" u="none" baseline="0"/>
              <a:t>Källor</a:t>
            </a:r>
          </a:p>
        </p:txBody>
      </p:sp>
      <p:sp>
        <p:nvSpPr>
          <p:cNvPr id="3" name="Sisällön paikkamerkki 2">
            <a:extLst>
              <a:ext uri="{FF2B5EF4-FFF2-40B4-BE49-F238E27FC236}">
                <a16:creationId xmlns:a16="http://schemas.microsoft.com/office/drawing/2014/main" id="{FC32947E-417E-94F9-5A19-2B14F2158196}"/>
              </a:ext>
            </a:extLst>
          </p:cNvPr>
          <p:cNvSpPr>
            <a:spLocks noGrp="1"/>
          </p:cNvSpPr>
          <p:nvPr>
            <p:ph idx="1"/>
          </p:nvPr>
        </p:nvSpPr>
        <p:spPr>
          <a:xfrm>
            <a:off x="723900" y="1248697"/>
            <a:ext cx="11163300" cy="5181599"/>
          </a:xfrm>
        </p:spPr>
        <p:txBody>
          <a:bodyPr vert="horz" lIns="91440" tIns="45720" rIns="91440" bIns="45720" rtlCol="0" anchor="t">
            <a:normAutofit/>
          </a:bodyPr>
          <a:lstStyle/>
          <a:p>
            <a:pPr marL="0" indent="0" algn="l" rtl="0">
              <a:buNone/>
            </a:pPr>
            <a:endParaRPr lang="sv-fi" sz="1000" dirty="0">
              <a:ea typeface="Calibri"/>
              <a:cs typeface="Calibri"/>
            </a:endParaRPr>
          </a:p>
          <a:p>
            <a:pPr marL="0" indent="0">
              <a:buNone/>
            </a:pPr>
            <a:r>
              <a:rPr lang="sv-fi" sz="1000" b="0" i="0" u="none" baseline="0" dirty="0">
                <a:ea typeface="Calibri"/>
                <a:cs typeface="Calibri"/>
              </a:rPr>
              <a:t>Om körkort: </a:t>
            </a:r>
            <a:r>
              <a:rPr lang="sv-FI" sz="1000" dirty="0">
                <a:hlinkClick r:id="rId3"/>
              </a:rPr>
              <a:t>Bilister | </a:t>
            </a:r>
            <a:r>
              <a:rPr lang="sv-FI" sz="1000" dirty="0" err="1">
                <a:hlinkClick r:id="rId3"/>
              </a:rPr>
              <a:t>Traficom</a:t>
            </a:r>
            <a:endParaRPr lang="sv-fi" sz="1000" dirty="0">
              <a:ea typeface="Calibri"/>
              <a:cs typeface="Calibri"/>
            </a:endParaRPr>
          </a:p>
          <a:p>
            <a:pPr marL="0" indent="0" algn="l" rtl="0">
              <a:buNone/>
            </a:pPr>
            <a:r>
              <a:rPr lang="sv-fi" sz="1000" b="0" i="0" u="none" baseline="0" dirty="0">
                <a:ea typeface="Calibri"/>
                <a:cs typeface="Calibri"/>
              </a:rPr>
              <a:t>Människohandel i Finland: </a:t>
            </a:r>
            <a:r>
              <a:rPr lang="sv-fi" sz="1000" b="0" i="0" u="none" baseline="0" dirty="0">
                <a:ea typeface="+mn-lt"/>
                <a:cs typeface="+mn-lt"/>
                <a:hlinkClick r:id="rId4"/>
              </a:rPr>
              <a:t>https://ihmiskauppa.fi/sv/ihmiskauppa/</a:t>
            </a:r>
            <a:r>
              <a:rPr lang="sv-fi" sz="1000" b="0" i="0" u="none" baseline="0" dirty="0">
                <a:ea typeface="+mn-lt"/>
                <a:cs typeface="+mn-lt"/>
              </a:rPr>
              <a:t> </a:t>
            </a:r>
            <a:endParaRPr lang="sv-fi" sz="1000" dirty="0">
              <a:ea typeface="Calibri"/>
              <a:cs typeface="Calibri"/>
            </a:endParaRPr>
          </a:p>
          <a:p>
            <a:pPr marL="0" indent="0">
              <a:buNone/>
            </a:pPr>
            <a:r>
              <a:rPr lang="sv-fi" sz="1000" b="0" i="0" u="none" baseline="0" dirty="0">
                <a:ea typeface="Calibri"/>
                <a:cs typeface="Calibri"/>
              </a:rPr>
              <a:t>Språkkunskapsnivåer: </a:t>
            </a:r>
            <a:r>
              <a:rPr lang="sv-fi" sz="1000" b="0" i="0" u="none" baseline="0" dirty="0" err="1">
                <a:ea typeface="Calibri"/>
                <a:cs typeface="Calibri"/>
                <a:hlinkClick r:id="rId5"/>
              </a:rPr>
              <a:t>Eurooppalainen</a:t>
            </a:r>
            <a:r>
              <a:rPr lang="sv-fi" sz="1000" b="0" i="0" u="none" baseline="0" dirty="0">
                <a:ea typeface="Calibri"/>
                <a:cs typeface="Calibri"/>
                <a:hlinkClick r:id="rId5"/>
              </a:rPr>
              <a:t> </a:t>
            </a:r>
            <a:r>
              <a:rPr lang="sv-fi" sz="1000" b="0" i="0" u="none" baseline="0" dirty="0" err="1">
                <a:ea typeface="Calibri"/>
                <a:cs typeface="Calibri"/>
                <a:hlinkClick r:id="rId5"/>
              </a:rPr>
              <a:t>viitekehys</a:t>
            </a:r>
            <a:r>
              <a:rPr lang="sv-fi" sz="1000" b="0" i="0" u="none" baseline="0" dirty="0">
                <a:ea typeface="Calibri"/>
                <a:cs typeface="Calibri"/>
                <a:hlinkClick r:id="rId5"/>
              </a:rPr>
              <a:t>, </a:t>
            </a:r>
            <a:r>
              <a:rPr lang="sv-fi" sz="1000" b="0" i="0" u="none" baseline="0" dirty="0" err="1">
                <a:ea typeface="Calibri"/>
                <a:cs typeface="Calibri"/>
                <a:hlinkClick r:id="rId5"/>
              </a:rPr>
              <a:t>taitotasot</a:t>
            </a:r>
            <a:r>
              <a:rPr lang="sv-fi" sz="1000" b="0" i="0" u="none" baseline="0" dirty="0">
                <a:ea typeface="Calibri"/>
                <a:cs typeface="Calibri"/>
              </a:rPr>
              <a:t> på </a:t>
            </a:r>
            <a:r>
              <a:rPr lang="sv-fi" sz="1000" b="0" i="0" u="none" baseline="0" dirty="0" err="1">
                <a:ea typeface="Calibri"/>
                <a:cs typeface="Calibri"/>
              </a:rPr>
              <a:t>sv</a:t>
            </a:r>
            <a:r>
              <a:rPr lang="sv-fi" sz="1000" b="0" i="0" u="none" baseline="0" dirty="0">
                <a:ea typeface="Calibri"/>
                <a:cs typeface="Calibri"/>
              </a:rPr>
              <a:t>: </a:t>
            </a:r>
            <a:r>
              <a:rPr lang="sv-fi" sz="1000" dirty="0">
                <a:ea typeface="Calibri"/>
                <a:cs typeface="Calibri"/>
              </a:rPr>
              <a:t>https://www.oph.fi/sites/default/files/documents/nivaskala-for-sprakkunskaper-och-sprakutveckling_2003.pdf   </a:t>
            </a:r>
            <a:r>
              <a:rPr lang="sv-fi" sz="1000" b="0" i="0" u="none" baseline="0" dirty="0">
                <a:ea typeface="Calibri"/>
                <a:cs typeface="Calibri"/>
              </a:rPr>
              <a:t>  </a:t>
            </a:r>
          </a:p>
          <a:p>
            <a:pPr marL="0" indent="0" algn="l" rtl="0">
              <a:buNone/>
            </a:pPr>
            <a:r>
              <a:rPr lang="sv-fi" sz="1000" b="0" i="0" u="none" baseline="0" dirty="0">
                <a:ea typeface="+mn-lt"/>
                <a:cs typeface="+mn-lt"/>
              </a:rPr>
              <a:t>Ansökan om uppehållstillstånd</a:t>
            </a:r>
            <a:r>
              <a:rPr lang="sv-fi" sz="1000" b="1" i="0" u="none" baseline="0" dirty="0">
                <a:ea typeface="+mn-lt"/>
                <a:cs typeface="+mn-lt"/>
              </a:rPr>
              <a:t>:</a:t>
            </a:r>
            <a:r>
              <a:rPr lang="sv-fi" sz="1000" b="0" i="0" u="none" baseline="0" dirty="0">
                <a:ea typeface="+mn-lt"/>
                <a:cs typeface="+mn-lt"/>
              </a:rPr>
              <a:t> </a:t>
            </a:r>
            <a:r>
              <a:rPr lang="sv-fi" sz="1000" b="0" i="0" u="none" baseline="0" dirty="0">
                <a:ea typeface="+mn-lt"/>
                <a:cs typeface="+mn-lt"/>
                <a:hlinkClick r:id="rId6"/>
              </a:rPr>
              <a:t>https://migri.fi/sv/ansokan-om-uppehallstillstand-for-studier</a:t>
            </a:r>
            <a:endParaRPr lang="sv-fi" sz="1000" dirty="0">
              <a:ea typeface="+mn-lt"/>
              <a:cs typeface="+mn-lt"/>
            </a:endParaRPr>
          </a:p>
          <a:p>
            <a:pPr marL="0" indent="0" algn="l" rtl="0">
              <a:buNone/>
            </a:pPr>
            <a:r>
              <a:rPr lang="sv-fi" sz="1000" b="0" i="0" u="none" baseline="0" dirty="0">
                <a:ea typeface="Calibri" panose="020F0502020204030204"/>
                <a:cs typeface="Calibri" panose="020F0502020204030204"/>
              </a:rPr>
              <a:t>Olika typer av uppehållstillstånd </a:t>
            </a:r>
            <a:r>
              <a:rPr lang="sv-fi" sz="1000" b="0" i="0" u="none" baseline="0" dirty="0">
                <a:ea typeface="Calibri" panose="020F0502020204030204"/>
                <a:cs typeface="Calibri" panose="020F0502020204030204"/>
                <a:hlinkClick r:id="rId7"/>
              </a:rPr>
              <a:t>Olika typer av uppehållstillstånd | Migrationsverket</a:t>
            </a:r>
            <a:endParaRPr lang="sv-fi" sz="1000" dirty="0"/>
          </a:p>
          <a:p>
            <a:pPr marL="0" indent="0" algn="l" rtl="0">
              <a:buNone/>
            </a:pPr>
            <a:r>
              <a:rPr lang="sv-fi" sz="1000" b="0" i="0" u="none" baseline="0" dirty="0">
                <a:ea typeface="+mn-lt"/>
                <a:cs typeface="+mn-lt"/>
              </a:rPr>
              <a:t>Registrering av uppehållsrätten</a:t>
            </a:r>
            <a:r>
              <a:rPr lang="sv-fi" sz="1000" b="1" i="0" u="none" baseline="0" dirty="0">
                <a:ea typeface="+mn-lt"/>
                <a:cs typeface="+mn-lt"/>
              </a:rPr>
              <a:t>:  </a:t>
            </a:r>
            <a:r>
              <a:rPr lang="sv-fi" sz="1000" b="0" i="0" u="none" baseline="0" dirty="0">
                <a:ea typeface="+mn-lt"/>
                <a:cs typeface="+mn-lt"/>
              </a:rPr>
              <a:t> </a:t>
            </a:r>
            <a:r>
              <a:rPr lang="sv-fi" sz="1000" b="0" i="0" u="none" baseline="0" dirty="0">
                <a:ea typeface="+mn-lt"/>
                <a:cs typeface="+mn-lt"/>
                <a:hlinkClick r:id="rId8"/>
              </a:rPr>
              <a:t>https://www.infofinland.fi/sv/moving-to-finland/eu-citizens/registration-of-an-eu-citizens-right-of-residence</a:t>
            </a:r>
            <a:endParaRPr lang="sv-fi" sz="1000" dirty="0">
              <a:ea typeface="Calibri"/>
              <a:cs typeface="Calibri"/>
            </a:endParaRPr>
          </a:p>
          <a:p>
            <a:pPr marL="0" indent="0" algn="l" rtl="0">
              <a:buNone/>
            </a:pPr>
            <a:r>
              <a:rPr lang="sv-fi" sz="1000" b="0" i="0" u="none" baseline="0" dirty="0">
                <a:ea typeface="+mn-lt"/>
                <a:cs typeface="+mn-lt"/>
              </a:rPr>
              <a:t>Guiden för studerande:</a:t>
            </a:r>
            <a:r>
              <a:rPr lang="sv-fi" sz="1000" b="1" i="0" u="none" baseline="0" dirty="0">
                <a:ea typeface="+mn-lt"/>
                <a:cs typeface="+mn-lt"/>
              </a:rPr>
              <a:t> </a:t>
            </a:r>
            <a:r>
              <a:rPr lang="sv-fi" sz="1000" b="0" i="0" u="none" baseline="0" dirty="0">
                <a:ea typeface="+mn-lt"/>
                <a:cs typeface="+mn-lt"/>
                <a:hlinkClick r:id="rId9"/>
              </a:rPr>
              <a:t>https://migri.fi/sv/guiden-for-studerande</a:t>
            </a:r>
            <a:endParaRPr lang="sv-fi" sz="1000" dirty="0">
              <a:ea typeface="+mn-lt"/>
              <a:cs typeface="+mn-lt"/>
            </a:endParaRPr>
          </a:p>
          <a:p>
            <a:pPr marL="0" indent="0" algn="l" rtl="0">
              <a:buNone/>
            </a:pPr>
            <a:r>
              <a:rPr lang="sv-fi" sz="1000" b="0" i="0" u="none" baseline="0" dirty="0">
                <a:ea typeface="+mn-lt"/>
                <a:cs typeface="+mn-lt"/>
              </a:rPr>
              <a:t>Den studerandes försörjning: </a:t>
            </a:r>
            <a:r>
              <a:rPr lang="sv-fi" sz="1000" b="0" i="0" u="none" baseline="0" dirty="0">
                <a:ea typeface="+mn-lt"/>
                <a:cs typeface="+mn-lt"/>
                <a:hlinkClick r:id="rId10"/>
              </a:rPr>
              <a:t>https://migri.fi/sv/forsorjning</a:t>
            </a:r>
            <a:endParaRPr lang="sv-fi" sz="1000" dirty="0">
              <a:ea typeface="+mn-lt"/>
              <a:cs typeface="+mn-lt"/>
            </a:endParaRPr>
          </a:p>
          <a:p>
            <a:pPr marL="0" indent="0" algn="l" rtl="0">
              <a:buNone/>
            </a:pPr>
            <a:r>
              <a:rPr lang="sv-fi" sz="1000" b="0" i="0" u="none" baseline="0" dirty="0">
                <a:ea typeface="+mn-lt"/>
                <a:cs typeface="+mn-lt"/>
              </a:rPr>
              <a:t>Arbete och praktik under studietiden: </a:t>
            </a:r>
            <a:r>
              <a:rPr lang="sv-fi" sz="1000" b="0" i="0" u="none" baseline="0" dirty="0">
                <a:ea typeface="+mn-lt"/>
                <a:cs typeface="+mn-lt"/>
                <a:hlinkClick r:id="rId11"/>
              </a:rPr>
              <a:t>https://migri.fi/sv/arbete-och-praktik-under-studier</a:t>
            </a:r>
            <a:endParaRPr lang="sv-fi" sz="1000" dirty="0">
              <a:ea typeface="+mn-lt"/>
              <a:cs typeface="+mn-lt"/>
            </a:endParaRPr>
          </a:p>
          <a:p>
            <a:pPr marL="0" indent="0" algn="l" rtl="0">
              <a:buNone/>
            </a:pPr>
            <a:r>
              <a:rPr lang="sv-fi" sz="1000" b="0" i="0" u="none" baseline="0" dirty="0">
                <a:ea typeface="+mn-lt"/>
                <a:cs typeface="+mn-lt"/>
              </a:rPr>
              <a:t>Studerandes rätt att arbete: </a:t>
            </a:r>
            <a:r>
              <a:rPr lang="sv-fi" sz="1000" b="0" i="0" u="none" baseline="0" dirty="0">
                <a:ea typeface="+mn-lt"/>
                <a:cs typeface="+mn-lt"/>
                <a:hlinkClick r:id="rId12"/>
              </a:rPr>
              <a:t>https://www.infofinland.fi/sv/work-and-enterprise/finnish-working-life/right-to-work-in-finland</a:t>
            </a:r>
            <a:endParaRPr lang="sv-fi" sz="1000" dirty="0">
              <a:ea typeface="+mn-lt"/>
              <a:cs typeface="+mn-lt"/>
            </a:endParaRPr>
          </a:p>
          <a:p>
            <a:pPr marL="0" indent="0" algn="l" rtl="0">
              <a:buNone/>
            </a:pPr>
            <a:r>
              <a:rPr lang="sv-fi" sz="1000" b="0" i="0" u="none" baseline="0" dirty="0">
                <a:ea typeface="+mn-lt"/>
                <a:cs typeface="+mn-lt"/>
              </a:rPr>
              <a:t>Att studera i Finland: </a:t>
            </a:r>
            <a:r>
              <a:rPr lang="sv-fi" sz="1000" b="0" i="0" u="none" baseline="0" dirty="0">
                <a:ea typeface="+mn-lt"/>
                <a:cs typeface="+mn-lt"/>
                <a:hlinkClick r:id="rId13"/>
              </a:rPr>
              <a:t>https://www.infofinland.fi/sv/moving-to-finland/non-eu-citizens/study-in-finland</a:t>
            </a:r>
            <a:endParaRPr lang="sv-fi" dirty="0"/>
          </a:p>
          <a:p>
            <a:pPr marL="0" indent="0" algn="l" rtl="0">
              <a:buNone/>
            </a:pPr>
            <a:r>
              <a:rPr lang="sv-fi" sz="1000" b="0" i="0" u="none" baseline="0" dirty="0">
                <a:ea typeface="+mn-lt"/>
                <a:cs typeface="+mn-lt"/>
              </a:rPr>
              <a:t>Studera i Finland:</a:t>
            </a:r>
            <a:r>
              <a:rPr lang="sv-fi" sz="1000" b="1" i="0" u="none" baseline="0" dirty="0">
                <a:ea typeface="+mn-lt"/>
                <a:cs typeface="+mn-lt"/>
              </a:rPr>
              <a:t> </a:t>
            </a:r>
            <a:r>
              <a:rPr lang="sv-fi" sz="1000" b="0" i="0" u="none" baseline="0" dirty="0">
                <a:ea typeface="+mn-lt"/>
                <a:cs typeface="+mn-lt"/>
              </a:rPr>
              <a:t> </a:t>
            </a:r>
            <a:r>
              <a:rPr lang="sv-fi" sz="1000" b="0" i="0" u="none" baseline="0" dirty="0">
                <a:ea typeface="+mn-lt"/>
                <a:cs typeface="+mn-lt"/>
                <a:hlinkClick r:id="rId14"/>
              </a:rPr>
              <a:t>https://migri.fi/sv/studera-i-finland</a:t>
            </a:r>
            <a:r>
              <a:rPr lang="sv-fi" sz="1000" b="0" i="0" u="none" baseline="0" dirty="0">
                <a:ea typeface="+mn-lt"/>
                <a:cs typeface="+mn-lt"/>
              </a:rPr>
              <a:t>  och  </a:t>
            </a:r>
            <a:r>
              <a:rPr lang="sv-fi" sz="1000" b="0" i="0" u="none" baseline="0" dirty="0">
                <a:ea typeface="+mn-lt"/>
                <a:cs typeface="+mn-lt"/>
                <a:hlinkClick r:id="rId10"/>
              </a:rPr>
              <a:t>https://migri.fi/sv/forsorjning</a:t>
            </a:r>
            <a:endParaRPr lang="sv-fi" sz="1000" dirty="0">
              <a:ea typeface="Calibri"/>
              <a:cs typeface="Calibri"/>
            </a:endParaRPr>
          </a:p>
          <a:p>
            <a:pPr marL="0" indent="0" algn="l" rtl="0">
              <a:buNone/>
            </a:pPr>
            <a:r>
              <a:rPr lang="sv-fi" sz="1000" b="0" i="0" u="none" baseline="0" dirty="0">
                <a:ea typeface="Calibri"/>
                <a:cs typeface="Calibri"/>
              </a:rPr>
              <a:t>OM SORA-lagstiftningen: </a:t>
            </a:r>
            <a:r>
              <a:rPr lang="sv-fi" sz="1000" b="0" i="0" u="none" baseline="0" dirty="0">
                <a:ea typeface="Calibri"/>
                <a:cs typeface="Calibri"/>
                <a:hlinkClick r:id="rId15"/>
              </a:rPr>
              <a:t>https://www.oph.fi/sv/utbildning-och-examina/losningar-vid-olamplighet-studier-sora</a:t>
            </a:r>
            <a:r>
              <a:rPr lang="sv-fi" sz="1000" b="0" i="0" u="none" baseline="0" dirty="0">
                <a:ea typeface="Calibri"/>
                <a:cs typeface="Calibri"/>
              </a:rPr>
              <a:t> </a:t>
            </a:r>
          </a:p>
          <a:p>
            <a:pPr marL="0" indent="0" algn="l" rtl="0">
              <a:buNone/>
            </a:pPr>
            <a:r>
              <a:rPr lang="sv-fi" sz="1000" b="0" i="0" u="none" baseline="0" dirty="0"/>
              <a:t>Arbetarskydd: </a:t>
            </a:r>
            <a:r>
              <a:rPr lang="sv-fi" sz="1000" b="0" i="0" u="none" baseline="0" dirty="0">
                <a:hlinkClick r:id="rId16"/>
              </a:rPr>
              <a:t>https://tyosuojelu.fi/sv/anstallningsforhallande/utlandsk-arbetstagare</a:t>
            </a:r>
            <a:r>
              <a:rPr lang="sv-fi" sz="1000" b="0" i="0" u="none" baseline="0" dirty="0"/>
              <a:t> </a:t>
            </a:r>
            <a:endParaRPr lang="sv-fi" sz="1000" dirty="0">
              <a:ea typeface="Calibri"/>
              <a:cs typeface="Calibri"/>
            </a:endParaRPr>
          </a:p>
          <a:p>
            <a:pPr marL="0" indent="0" algn="l" rtl="0">
              <a:buNone/>
            </a:pPr>
            <a:r>
              <a:rPr lang="sv-fi" sz="1000" b="0" i="0" u="none" baseline="0" dirty="0">
                <a:ea typeface="Calibri"/>
                <a:cs typeface="Calibri"/>
              </a:rPr>
              <a:t>Ukrainares arbete och studier: </a:t>
            </a:r>
            <a:r>
              <a:rPr lang="sv-fi" sz="1000" b="0" i="0" u="none" baseline="0" dirty="0">
                <a:ea typeface="Calibri"/>
                <a:cs typeface="Calibri"/>
                <a:hlinkClick r:id="rId17"/>
              </a:rPr>
              <a:t>https://migri.fi/sv/arbete-och-studier</a:t>
            </a:r>
            <a:endParaRPr lang="sv-fi" sz="1000" dirty="0">
              <a:ea typeface="Calibri"/>
              <a:cs typeface="Calibri"/>
            </a:endParaRPr>
          </a:p>
          <a:p>
            <a:pPr marL="0" indent="0">
              <a:buNone/>
            </a:pPr>
            <a:r>
              <a:rPr lang="sv-fi" sz="1000" b="0" i="0" u="none" baseline="0" dirty="0">
                <a:ea typeface="Calibri"/>
                <a:cs typeface="Calibri"/>
              </a:rPr>
              <a:t>Allmänna instruktioner: </a:t>
            </a:r>
            <a:r>
              <a:rPr lang="fi-FI" sz="1000" dirty="0">
                <a:ea typeface="Calibri"/>
                <a:cs typeface="Calibri"/>
              </a:rPr>
              <a:t>Ohjeistus kansainvälisten opiskelijoiden ohjaukseen ja opintojen tueksi. </a:t>
            </a:r>
            <a:r>
              <a:rPr lang="sv-fi" sz="1000" b="0" i="0" u="none" baseline="0" dirty="0" err="1">
                <a:ea typeface="Calibri"/>
                <a:cs typeface="Calibri"/>
              </a:rPr>
              <a:t>Jokilaaksojen</a:t>
            </a:r>
            <a:r>
              <a:rPr lang="sv-fi" sz="1000" b="0" i="0" u="none" baseline="0" dirty="0">
                <a:ea typeface="Calibri"/>
                <a:cs typeface="Calibri"/>
              </a:rPr>
              <a:t> </a:t>
            </a:r>
            <a:r>
              <a:rPr lang="sv-fi" sz="1000" b="0" i="0" u="none" baseline="0" dirty="0" err="1">
                <a:ea typeface="Calibri"/>
                <a:cs typeface="Calibri"/>
              </a:rPr>
              <a:t>koulutuskuntayhtymä</a:t>
            </a:r>
            <a:r>
              <a:rPr lang="sv-fi" sz="1000" b="0" i="0" u="none" baseline="0" dirty="0">
                <a:ea typeface="Calibri"/>
                <a:cs typeface="Calibri"/>
              </a:rPr>
              <a:t> JEDU</a:t>
            </a:r>
          </a:p>
          <a:p>
            <a:pPr marL="0" indent="0" algn="l" rtl="0">
              <a:buNone/>
            </a:pPr>
            <a:endParaRPr lang="sv-fi" sz="1500" dirty="0">
              <a:ea typeface="Calibri"/>
              <a:cs typeface="Calibri"/>
            </a:endParaRPr>
          </a:p>
          <a:p>
            <a:pPr marL="0" indent="0" algn="l" rtl="0">
              <a:buNone/>
            </a:pPr>
            <a:endParaRPr lang="sv-fi" sz="1600" dirty="0"/>
          </a:p>
          <a:p>
            <a:pPr marL="0" indent="0" algn="l" rtl="0">
              <a:buNone/>
            </a:pPr>
            <a:endParaRPr lang="sv-fi" sz="1600" dirty="0"/>
          </a:p>
          <a:p>
            <a:pPr marL="0" indent="0" algn="l" rtl="0">
              <a:buNone/>
            </a:pPr>
            <a:endParaRPr lang="sv-fi" sz="1600" dirty="0"/>
          </a:p>
          <a:p>
            <a:pPr marL="0" indent="0" algn="l" rtl="0">
              <a:buNone/>
            </a:pPr>
            <a:endParaRPr lang="sv-fi" sz="1600" dirty="0"/>
          </a:p>
          <a:p>
            <a:pPr marL="0" indent="0" algn="l" rtl="0">
              <a:buNone/>
            </a:pPr>
            <a:endParaRPr lang="sv-fi" sz="1600" dirty="0">
              <a:ea typeface="Calibri" panose="020F0502020204030204"/>
              <a:cs typeface="Calibri" panose="020F0502020204030204"/>
            </a:endParaRPr>
          </a:p>
          <a:p>
            <a:pPr marL="0" indent="0" algn="l" rtl="0">
              <a:buNone/>
            </a:pPr>
            <a:endParaRPr lang="sv-fi" dirty="0">
              <a:ea typeface="Calibri" panose="020F0502020204030204"/>
              <a:cs typeface="Calibri" panose="020F0502020204030204"/>
            </a:endParaRPr>
          </a:p>
        </p:txBody>
      </p:sp>
    </p:spTree>
    <p:extLst>
      <p:ext uri="{BB962C8B-B14F-4D97-AF65-F5344CB8AC3E}">
        <p14:creationId xmlns:p14="http://schemas.microsoft.com/office/powerpoint/2010/main" val="18995574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F98865-219C-3612-D4A0-A414BA9FFD1E}"/>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01610803-786E-ED2F-36D5-BB0BA5A37F1D}"/>
              </a:ext>
            </a:extLst>
          </p:cNvPr>
          <p:cNvSpPr>
            <a:spLocks noGrp="1"/>
          </p:cNvSpPr>
          <p:nvPr>
            <p:ph type="title"/>
          </p:nvPr>
        </p:nvSpPr>
        <p:spPr/>
        <p:txBody>
          <a:bodyPr/>
          <a:lstStyle/>
          <a:p>
            <a:pPr algn="l" rtl="0"/>
            <a:r>
              <a:rPr lang="sv-fi" b="0" i="0" u="none" baseline="0">
                <a:ea typeface="Calibri Light"/>
                <a:cs typeface="Calibri Light"/>
              </a:rPr>
              <a:t>Författare:</a:t>
            </a:r>
          </a:p>
        </p:txBody>
      </p:sp>
      <p:sp>
        <p:nvSpPr>
          <p:cNvPr id="3" name="Sisällön paikkamerkki 2">
            <a:extLst>
              <a:ext uri="{FF2B5EF4-FFF2-40B4-BE49-F238E27FC236}">
                <a16:creationId xmlns:a16="http://schemas.microsoft.com/office/drawing/2014/main" id="{FBFC9A6C-389B-F472-9470-06366F5DB4FE}"/>
              </a:ext>
            </a:extLst>
          </p:cNvPr>
          <p:cNvSpPr>
            <a:spLocks noGrp="1"/>
          </p:cNvSpPr>
          <p:nvPr>
            <p:ph idx="1"/>
          </p:nvPr>
        </p:nvSpPr>
        <p:spPr>
          <a:xfrm>
            <a:off x="838200" y="1690688"/>
            <a:ext cx="10515600" cy="4351338"/>
          </a:xfrm>
        </p:spPr>
        <p:txBody>
          <a:bodyPr vert="horz" lIns="91440" tIns="45720" rIns="91440" bIns="45720" rtlCol="0" anchor="t">
            <a:normAutofit/>
          </a:bodyPr>
          <a:lstStyle/>
          <a:p>
            <a:pPr marL="342900" indent="-342900" algn="l" rtl="0"/>
            <a:endParaRPr lang="sv-fi" sz="2400"/>
          </a:p>
          <a:p>
            <a:pPr marL="342900" indent="-342900" algn="l" rtl="0"/>
            <a:r>
              <a:rPr lang="sv-fi" sz="2100" b="0" i="0" u="none" baseline="0">
                <a:ea typeface="Calibri"/>
                <a:cs typeface="Calibri"/>
              </a:rPr>
              <a:t>Marja Koskela/ SAMIEDU</a:t>
            </a:r>
          </a:p>
          <a:p>
            <a:pPr marL="342900" indent="-342900" algn="l" rtl="0"/>
            <a:r>
              <a:rPr lang="sv-fi" sz="2100" b="0" i="0" u="none" baseline="0">
                <a:ea typeface="Calibri"/>
                <a:cs typeface="Calibri"/>
              </a:rPr>
              <a:t>Satu Porras/ LUKSIA</a:t>
            </a:r>
          </a:p>
          <a:p>
            <a:pPr marL="342900" indent="-342900" algn="l" rtl="0"/>
            <a:r>
              <a:rPr lang="sv-fi" sz="2100" b="0" i="0" u="none" baseline="0">
                <a:ea typeface="Calibri"/>
                <a:cs typeface="Calibri"/>
              </a:rPr>
              <a:t>Virpi Ilkka/ SYO</a:t>
            </a:r>
          </a:p>
          <a:p>
            <a:pPr marL="342900" indent="-342900" algn="l" rtl="0"/>
            <a:r>
              <a:rPr lang="sv-fi" sz="2100" b="0" i="0" u="none" baseline="0">
                <a:ea typeface="Calibri"/>
                <a:cs typeface="Calibri"/>
              </a:rPr>
              <a:t>Tanja Vähäoja/ JEDU</a:t>
            </a:r>
          </a:p>
          <a:p>
            <a:pPr marL="0" indent="0" algn="l" rtl="0">
              <a:buNone/>
            </a:pPr>
            <a:endParaRPr lang="sv-fi"/>
          </a:p>
        </p:txBody>
      </p:sp>
    </p:spTree>
    <p:extLst>
      <p:ext uri="{BB962C8B-B14F-4D97-AF65-F5344CB8AC3E}">
        <p14:creationId xmlns:p14="http://schemas.microsoft.com/office/powerpoint/2010/main" val="15110545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3">
            <a:extLst>
              <a:ext uri="{FF2B5EF4-FFF2-40B4-BE49-F238E27FC236}">
                <a16:creationId xmlns:a16="http://schemas.microsoft.com/office/drawing/2014/main" id="{FA7D4CEC-D96E-701C-66C4-3D9D35472522}"/>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flipV="1">
            <a:off x="0" y="0"/>
            <a:ext cx="12192000" cy="6858000"/>
          </a:xfrm>
          <a:prstGeom prst="rect">
            <a:avLst/>
          </a:prstGeom>
        </p:spPr>
      </p:pic>
      <p:sp>
        <p:nvSpPr>
          <p:cNvPr id="2" name="TextBox 1">
            <a:extLst>
              <a:ext uri="{FF2B5EF4-FFF2-40B4-BE49-F238E27FC236}">
                <a16:creationId xmlns:a16="http://schemas.microsoft.com/office/drawing/2014/main" id="{0275973A-0990-0C48-EEA4-5D421BDE7FF1}"/>
              </a:ext>
              <a:ext uri="{C183D7F6-B498-43B3-948B-1728B52AA6E4}">
                <adec:decorative xmlns:adec="http://schemas.microsoft.com/office/drawing/2017/decorative" val="1"/>
              </a:ext>
            </a:extLst>
          </p:cNvPr>
          <p:cNvSpPr txBox="1"/>
          <p:nvPr/>
        </p:nvSpPr>
        <p:spPr>
          <a:xfrm>
            <a:off x="1537598" y="796981"/>
            <a:ext cx="9740003" cy="40626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rtl="0"/>
            <a:r>
              <a:rPr lang="sv-fi" sz="2000" b="1" i="0" u="none" baseline="0" dirty="0">
                <a:latin typeface="Arial"/>
                <a:cs typeface="Arial"/>
              </a:rPr>
              <a:t>Det här materialet har framställts i VIERKO-FRIS 2-projektet 2025-2027. </a:t>
            </a:r>
            <a:br>
              <a:rPr lang="sv-fi" dirty="0">
                <a:latin typeface="Arial"/>
              </a:rPr>
            </a:br>
            <a:r>
              <a:rPr lang="sv-fi" sz="2000" b="0" i="0" u="none" baseline="0" dirty="0">
                <a:latin typeface="Arial"/>
                <a:cs typeface="Arial"/>
              </a:rPr>
              <a:t>VIERKO-FRIS har genomförts med strategifinansiering för yrkesutbildningen som Undervisnings- och kulturministeriet beviljade 2024.    </a:t>
            </a:r>
          </a:p>
          <a:p>
            <a:endParaRPr lang="sv-fi" sz="2000" dirty="0">
              <a:latin typeface="Arial"/>
              <a:cs typeface="Arial"/>
            </a:endParaRPr>
          </a:p>
          <a:p>
            <a:pPr algn="l" rtl="0"/>
            <a:r>
              <a:rPr lang="sv-fi" sz="2000" b="0" i="0" u="none" baseline="0" dirty="0">
                <a:latin typeface="Arial"/>
                <a:cs typeface="Arial"/>
              </a:rPr>
              <a:t>VIERKO-FRIS är en gemensam satsning för sjuttioen (71) utbildningsanordnare.</a:t>
            </a:r>
          </a:p>
          <a:p>
            <a:pPr algn="l" rtl="0"/>
            <a:r>
              <a:rPr lang="sv-fi" sz="2000" b="0" i="0" u="none" baseline="0" dirty="0">
                <a:latin typeface="Arial"/>
                <a:cs typeface="Arial"/>
              </a:rPr>
              <a:t>Det finns en förteckning över delgenomförarna på den sista bildsidan i denna presentation. Arbetet har koordinerats av </a:t>
            </a:r>
            <a:r>
              <a:rPr lang="sv-fi" sz="2000" dirty="0" err="1">
                <a:latin typeface="Arial"/>
                <a:cs typeface="Arial"/>
              </a:rPr>
              <a:t>Keski-Uudenmaan</a:t>
            </a:r>
            <a:r>
              <a:rPr lang="sv-fi" sz="2000" dirty="0">
                <a:latin typeface="Arial"/>
                <a:cs typeface="Arial"/>
              </a:rPr>
              <a:t> </a:t>
            </a:r>
            <a:r>
              <a:rPr lang="sv-fi" sz="2000" dirty="0" err="1">
                <a:latin typeface="Arial"/>
                <a:cs typeface="Arial"/>
              </a:rPr>
              <a:t>koulutusyhtymä</a:t>
            </a:r>
            <a:r>
              <a:rPr lang="sv-fi" sz="2000" b="0" i="0" u="none" baseline="0" dirty="0">
                <a:latin typeface="Arial"/>
                <a:cs typeface="Arial"/>
              </a:rPr>
              <a:t>, </a:t>
            </a:r>
            <a:r>
              <a:rPr lang="sv-fi" sz="2000" b="0" i="0" u="none" baseline="0" dirty="0" err="1">
                <a:latin typeface="Arial"/>
                <a:cs typeface="Arial"/>
              </a:rPr>
              <a:t>Keuda</a:t>
            </a:r>
            <a:r>
              <a:rPr lang="sv-fi" sz="2000" b="0" i="0" u="none" baseline="0" dirty="0">
                <a:latin typeface="Arial"/>
                <a:cs typeface="Arial"/>
              </a:rPr>
              <a:t>.</a:t>
            </a:r>
          </a:p>
          <a:p>
            <a:endParaRPr lang="sv-fi" sz="2000" dirty="0">
              <a:latin typeface="Arial"/>
              <a:cs typeface="Arial"/>
            </a:endParaRPr>
          </a:p>
          <a:p>
            <a:pPr algn="l" rtl="0"/>
            <a:r>
              <a:rPr lang="sv-fi" sz="2000" b="0" i="0" u="none" baseline="0" dirty="0">
                <a:latin typeface="Arial"/>
                <a:cs typeface="Arial"/>
              </a:rPr>
              <a:t>I projektet har man utvecklat kvaliteten på utbildningen i och på främmande språk och utbudet av undervisning i inhemska språk inom yrkesutbildningen.</a:t>
            </a:r>
          </a:p>
          <a:p>
            <a:endParaRPr lang="sv-fi" sz="2000" dirty="0">
              <a:latin typeface="Arial"/>
              <a:cs typeface="Arial"/>
            </a:endParaRPr>
          </a:p>
          <a:p>
            <a:pPr algn="l" rtl="0"/>
            <a:r>
              <a:rPr lang="sv-fi" sz="2000" b="0" i="0" u="none" baseline="0" dirty="0">
                <a:latin typeface="Arial"/>
                <a:cs typeface="Arial"/>
              </a:rPr>
              <a:t>Mer info:</a:t>
            </a:r>
          </a:p>
          <a:p>
            <a:pPr algn="l" rtl="0"/>
            <a:r>
              <a:rPr lang="sv-fi" b="0" i="0" u="none" baseline="0" dirty="0">
                <a:latin typeface="Arial"/>
                <a:cs typeface="Arial"/>
              </a:rPr>
              <a:t>https://www.keuda.fi/keuda/hankkeet/vierko-2/</a:t>
            </a:r>
            <a:endParaRPr lang="sv-fi" dirty="0">
              <a:latin typeface="Arial"/>
              <a:cs typeface="Arial"/>
              <a:hlinkClick r:id="rId3"/>
            </a:endParaRPr>
          </a:p>
        </p:txBody>
      </p:sp>
      <p:pic>
        <p:nvPicPr>
          <p:cNvPr id="5" name="Kuva 4">
            <a:extLst>
              <a:ext uri="{FF2B5EF4-FFF2-40B4-BE49-F238E27FC236}">
                <a16:creationId xmlns:a16="http://schemas.microsoft.com/office/drawing/2014/main" id="{C97BFBEF-4AB7-DA80-A1A5-5BCB24E29599}"/>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605354" y="5427517"/>
            <a:ext cx="2235200" cy="506095"/>
          </a:xfrm>
          <a:prstGeom prst="rect">
            <a:avLst/>
          </a:prstGeom>
          <a:noFill/>
        </p:spPr>
      </p:pic>
      <p:sp>
        <p:nvSpPr>
          <p:cNvPr id="7" name="Otsikko 6">
            <a:extLst>
              <a:ext uri="{FF2B5EF4-FFF2-40B4-BE49-F238E27FC236}">
                <a16:creationId xmlns:a16="http://schemas.microsoft.com/office/drawing/2014/main" id="{CB6B3092-2457-A272-3F70-C7BDA837A462}"/>
              </a:ext>
              <a:ext uri="{C183D7F6-B498-43B3-948B-1728B52AA6E4}">
                <adec:decorative xmlns:adec="http://schemas.microsoft.com/office/drawing/2017/decorative" val="1"/>
              </a:ext>
            </a:extLst>
          </p:cNvPr>
          <p:cNvSpPr txBox="1">
            <a:spLocks noGrp="1"/>
          </p:cNvSpPr>
          <p:nvPr>
            <p:ph type="title" idx="4294967295"/>
          </p:nvPr>
        </p:nvSpPr>
        <p:spPr>
          <a:xfrm>
            <a:off x="1537598" y="5933612"/>
            <a:ext cx="4922481" cy="3693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fi" sz="1800" b="0" i="0" u="none" strike="noStrike" kern="1200" cap="none" spc="0" normalizeH="0" baseline="0">
                <a:ln>
                  <a:noFill/>
                </a:ln>
                <a:solidFill>
                  <a:srgbClr val="000000"/>
                </a:solidFill>
                <a:effectLst/>
                <a:uLnTx/>
                <a:uFillTx/>
                <a:latin typeface="Abadi" panose="020B0604020104020204" pitchFamily="34" charset="0"/>
                <a:ea typeface="Aptos" panose="020B0004020202020204" pitchFamily="34" charset="0"/>
                <a:cs typeface="ADLaM Display" panose="02010000000000000000" pitchFamily="2" charset="0"/>
              </a:rPr>
              <a:t>https://creativecommons.org/licenses/by/4.0/</a:t>
            </a:r>
            <a:endParaRPr kumimoji="0" lang="sv-fi" sz="1800" b="0" i="0" u="none" strike="noStrike" kern="1200" cap="none" spc="0" normalizeH="0" baseline="0" noProof="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14063445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5BB34-D037-CF53-8D93-4BB80C5F9FF3}"/>
              </a:ext>
            </a:extLst>
          </p:cNvPr>
          <p:cNvSpPr txBox="1">
            <a:spLocks noGrp="1"/>
          </p:cNvSpPr>
          <p:nvPr>
            <p:ph type="title" idx="4294967295"/>
          </p:nvPr>
        </p:nvSpPr>
        <p:spPr>
          <a:xfrm>
            <a:off x="154699" y="240631"/>
            <a:ext cx="11882602" cy="6894195"/>
          </a:xfrm>
          <a:prstGeom prst="rect">
            <a:avLst/>
          </a:prstGeom>
          <a:noFill/>
          <a:ln>
            <a:noFill/>
            <a:prstDash/>
          </a:ln>
          <a:effectLst/>
        </p:spPr>
        <p:txBody>
          <a:bodyPr rot="0" spcFirstLastPara="0" vertOverflow="overflow" horzOverflow="overflow" vert="horz" wrap="square" lIns="91440" tIns="45720" rIns="91440" bIns="45720" numCol="3" spcCol="0" rtlCol="0" fromWordArt="0" anchor="t" anchorCtr="0" forceAA="0" compatLnSpc="1">
            <a:prstTxWarp prst="textNoShape">
              <a:avLst/>
            </a:prstTxWarp>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fi" sz="1200" b="0" i="0" u="none" strike="noStrike" kern="1200" cap="none" spc="0" normalizeH="0" baseline="0">
                <a:ln>
                  <a:noFill/>
                </a:ln>
                <a:solidFill>
                  <a:schemeClr val="tx1"/>
                </a:solidFill>
                <a:effectLst/>
                <a:uLnTx/>
                <a:uFillTx/>
                <a:latin typeface="Arial" panose="020B0604020202020204" pitchFamily="34" charset="0"/>
                <a:ea typeface="+mn-ea"/>
                <a:cs typeface="Arial" panose="020B0604020202020204" pitchFamily="34" charset="0"/>
              </a:rPr>
              <a:t>AEL-Amiedu Oy/Taitotalo </a:t>
            </a:r>
            <a:endParaRPr kumimoji="0" lang="sv-fi" sz="1200" b="0" i="0" u="none" strike="noStrike" kern="1200" cap="none" spc="0" normalizeH="0" baseline="0" noProof="0">
              <a:ln>
                <a:noFill/>
              </a:ln>
              <a:solidFill>
                <a:schemeClr val="tx1"/>
              </a:solidFill>
              <a:effectLst/>
              <a:uLnTx/>
              <a:uFillTx/>
              <a:latin typeface="Arial" panose="020B0604020202020204" pitchFamily="34" charset="0"/>
              <a:ea typeface="Calibri"/>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fi" sz="1200" b="0" i="0" u="none" strike="noStrike" kern="1200" cap="none" spc="0" normalizeH="0" baseline="0">
                <a:ln>
                  <a:noFill/>
                </a:ln>
                <a:solidFill>
                  <a:schemeClr val="tx1"/>
                </a:solidFill>
                <a:effectLst/>
                <a:uLnTx/>
                <a:uFillTx/>
                <a:latin typeface="Arial" panose="020B0604020202020204" pitchFamily="34" charset="0"/>
                <a:ea typeface="+mn-ea"/>
                <a:cs typeface="Arial" panose="020B0604020202020204" pitchFamily="34" charset="0"/>
              </a:rPr>
              <a:t>Axxell Utbildning Ab </a:t>
            </a:r>
            <a:endParaRPr kumimoji="0" lang="sv-fi" sz="1200" b="0" i="0" u="none" strike="noStrike" kern="1200" cap="none" spc="0" normalizeH="0" baseline="0" noProof="0">
              <a:ln>
                <a:noFill/>
              </a:ln>
              <a:solidFill>
                <a:schemeClr val="tx1"/>
              </a:solidFill>
              <a:effectLst/>
              <a:uLnTx/>
              <a:uFillTx/>
              <a:latin typeface="Arial" panose="020B0604020202020204" pitchFamily="34" charset="0"/>
              <a:ea typeface="Calibri"/>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fi" sz="1200" b="0" i="0" u="none" strike="noStrike" kern="1200" cap="none" spc="0" normalizeH="0" baseline="0">
                <a:ln>
                  <a:noFill/>
                </a:ln>
                <a:solidFill>
                  <a:schemeClr val="tx1"/>
                </a:solidFill>
                <a:effectLst/>
                <a:uLnTx/>
                <a:uFillTx/>
                <a:latin typeface="Arial" panose="020B0604020202020204" pitchFamily="34" charset="0"/>
                <a:ea typeface="+mn-ea"/>
                <a:cs typeface="Arial" panose="020B0604020202020204" pitchFamily="34" charset="0"/>
              </a:rPr>
              <a:t>Careeria  </a:t>
            </a:r>
            <a:endParaRPr kumimoji="0" lang="sv-fi" sz="1200" b="0" i="0" u="none" strike="noStrike" kern="1200" cap="none" spc="0" normalizeH="0" baseline="0" noProof="0">
              <a:ln>
                <a:noFill/>
              </a:ln>
              <a:solidFill>
                <a:schemeClr val="tx1"/>
              </a:solidFill>
              <a:effectLst/>
              <a:uLnTx/>
              <a:uFillTx/>
              <a:latin typeface="Arial" panose="020B0604020202020204" pitchFamily="34" charset="0"/>
              <a:ea typeface="Calibri"/>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fi" sz="1200" b="0" i="0" u="none" strike="noStrike" kern="1200" cap="none" spc="0" normalizeH="0" baseline="0">
                <a:ln>
                  <a:noFill/>
                </a:ln>
                <a:solidFill>
                  <a:schemeClr val="tx1"/>
                </a:solidFill>
                <a:effectLst/>
                <a:uLnTx/>
                <a:uFillTx/>
                <a:latin typeface="Arial" panose="020B0604020202020204" pitchFamily="34" charset="0"/>
                <a:ea typeface="+mn-ea"/>
                <a:cs typeface="Arial" panose="020B0604020202020204" pitchFamily="34" charset="0"/>
              </a:rPr>
              <a:t>Espoon seudun koulutuskuntayhtymä   </a:t>
            </a:r>
            <a:endParaRPr kumimoji="0" lang="sv-fi" sz="1200" b="0" i="0" u="none" strike="noStrike" kern="1200" cap="none" spc="0" normalizeH="0" baseline="0" noProof="0">
              <a:ln>
                <a:noFill/>
              </a:ln>
              <a:solidFill>
                <a:schemeClr val="tx1"/>
              </a:solidFill>
              <a:effectLst/>
              <a:uLnTx/>
              <a:uFillTx/>
              <a:latin typeface="Arial" panose="020B0604020202020204" pitchFamily="34" charset="0"/>
              <a:ea typeface="Calibri"/>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fi" sz="1200" b="0" i="0" u="none" strike="noStrike" kern="1200" cap="none" spc="0" normalizeH="0" baseline="0">
                <a:ln>
                  <a:noFill/>
                </a:ln>
                <a:solidFill>
                  <a:schemeClr val="tx1"/>
                </a:solidFill>
                <a:effectLst/>
                <a:uLnTx/>
                <a:uFillTx/>
                <a:latin typeface="Arial"/>
                <a:ea typeface="+mn-ea"/>
                <a:cs typeface="Arial"/>
              </a:rPr>
              <a:t>Etelä-Karjalan koulutuskuntayhtymä / Saimaan ammattiopisto Sampo </a:t>
            </a:r>
            <a:endParaRPr kumimoji="0" lang="sv-fi" sz="1200" b="0" i="0" u="none" strike="noStrike" kern="1200" cap="none" spc="0" normalizeH="0" baseline="0" noProof="0">
              <a:ln>
                <a:noFill/>
              </a:ln>
              <a:solidFill>
                <a:schemeClr val="tx1"/>
              </a:solidFill>
              <a:effectLst/>
              <a:uLnTx/>
              <a:uFillTx/>
              <a:latin typeface="Arial"/>
              <a:ea typeface="Calibri"/>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fi" sz="1200" b="0" i="0" u="none" strike="noStrike" kern="1200" cap="none" spc="0" normalizeH="0" baseline="0">
                <a:ln>
                  <a:noFill/>
                </a:ln>
                <a:solidFill>
                  <a:schemeClr val="tx1"/>
                </a:solidFill>
                <a:effectLst/>
                <a:uLnTx/>
                <a:uFillTx/>
                <a:latin typeface="Arial" panose="020B0604020202020204" pitchFamily="34" charset="0"/>
                <a:ea typeface="+mn-ea"/>
                <a:cs typeface="Arial" panose="020B0604020202020204" pitchFamily="34" charset="0"/>
              </a:rPr>
              <a:t>Etelä-Savon Koulutus Oy/Esedu  </a:t>
            </a:r>
            <a:endParaRPr kumimoji="0" lang="sv-fi" sz="1200" b="0" i="0" u="none" strike="noStrike" kern="1200" cap="none" spc="0" normalizeH="0" baseline="0" noProof="0">
              <a:ln>
                <a:noFill/>
              </a:ln>
              <a:solidFill>
                <a:schemeClr val="tx1"/>
              </a:solidFill>
              <a:effectLst/>
              <a:uLnTx/>
              <a:uFillTx/>
              <a:latin typeface="Arial" panose="020B0604020202020204" pitchFamily="34" charset="0"/>
              <a:ea typeface="Calibri"/>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fi" sz="1200" b="0" i="0" u="none" strike="noStrike" kern="1200" cap="none" spc="0" normalizeH="0" baseline="0">
                <a:ln>
                  <a:noFill/>
                </a:ln>
                <a:solidFill>
                  <a:schemeClr val="tx1"/>
                </a:solidFill>
                <a:effectLst/>
                <a:uLnTx/>
                <a:uFillTx/>
                <a:latin typeface="Arial"/>
                <a:ea typeface="+mn-ea"/>
                <a:cs typeface="Arial"/>
              </a:rPr>
              <a:t>Haapaveden Opiston kannatusyhdistys ry, Haapaveden opisto (Arbetspaketansvar R) </a:t>
            </a:r>
            <a:endParaRPr kumimoji="0" lang="sv-fi" sz="1200" b="0" i="0" u="none" strike="noStrike" kern="1200" cap="none" spc="0" normalizeH="0" baseline="0" noProof="0">
              <a:ln>
                <a:noFill/>
              </a:ln>
              <a:solidFill>
                <a:schemeClr val="tx1"/>
              </a:solidFill>
              <a:effectLst/>
              <a:uLnTx/>
              <a:uFillTx/>
              <a:latin typeface="Arial"/>
              <a:ea typeface="Calibri"/>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fi" sz="1200" b="0" i="0" u="none" strike="noStrike" kern="1200" cap="none" spc="0" normalizeH="0" baseline="0">
                <a:ln>
                  <a:noFill/>
                </a:ln>
                <a:solidFill>
                  <a:schemeClr val="tx1"/>
                </a:solidFill>
                <a:effectLst/>
                <a:uLnTx/>
                <a:uFillTx/>
                <a:latin typeface="Arial"/>
                <a:ea typeface="+mn-ea"/>
                <a:cs typeface="Arial"/>
              </a:rPr>
              <a:t>Helsingin kaupunki / Stadin AO (Arbetspaketansvar I) </a:t>
            </a:r>
            <a:endParaRPr kumimoji="0" lang="sv-fi" sz="1200" b="0" i="0" u="none" strike="noStrike" kern="1200" cap="none" spc="0" normalizeH="0" baseline="0" noProof="0">
              <a:ln>
                <a:noFill/>
              </a:ln>
              <a:solidFill>
                <a:schemeClr val="tx1"/>
              </a:solidFill>
              <a:effectLst/>
              <a:uLnTx/>
              <a:uFillTx/>
              <a:latin typeface="Arial"/>
              <a:ea typeface="Calibri"/>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fi" sz="1200" b="0" i="0" u="none" strike="noStrike" kern="1200" cap="none" spc="0" normalizeH="0" baseline="0">
                <a:ln>
                  <a:noFill/>
                </a:ln>
                <a:solidFill>
                  <a:schemeClr val="tx1"/>
                </a:solidFill>
                <a:effectLst/>
                <a:uLnTx/>
                <a:uFillTx/>
                <a:latin typeface="Arial" panose="020B0604020202020204" pitchFamily="34" charset="0"/>
                <a:ea typeface="+mn-ea"/>
                <a:cs typeface="Arial" panose="020B0604020202020204" pitchFamily="34" charset="0"/>
              </a:rPr>
              <a:t>Helsingin maalariammattikoulu </a:t>
            </a:r>
            <a:endParaRPr kumimoji="0" lang="sv-fi" sz="1200" b="0" i="0" u="none" strike="noStrike" kern="1200" cap="none" spc="0" normalizeH="0" baseline="0" noProof="0">
              <a:ln>
                <a:noFill/>
              </a:ln>
              <a:solidFill>
                <a:schemeClr val="tx1"/>
              </a:solidFill>
              <a:effectLst/>
              <a:uLnTx/>
              <a:uFillTx/>
              <a:latin typeface="Arial" panose="020B0604020202020204" pitchFamily="34" charset="0"/>
              <a:ea typeface="Calibri"/>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fi" sz="1200" b="0" i="0" u="none" strike="noStrike" kern="1200" cap="none" spc="0" normalizeH="0" baseline="0">
                <a:ln>
                  <a:noFill/>
                </a:ln>
                <a:solidFill>
                  <a:schemeClr val="tx1"/>
                </a:solidFill>
                <a:effectLst/>
                <a:uLnTx/>
                <a:uFillTx/>
                <a:latin typeface="Arial" panose="020B0604020202020204" pitchFamily="34" charset="0"/>
                <a:ea typeface="+mn-ea"/>
                <a:cs typeface="Arial" panose="020B0604020202020204" pitchFamily="34" charset="0"/>
              </a:rPr>
              <a:t>Helsinki Business College Oy </a:t>
            </a:r>
            <a:endParaRPr kumimoji="0" lang="sv-fi" sz="1200" b="0" i="0" u="none" strike="noStrike" kern="1200" cap="none" spc="0" normalizeH="0" baseline="0" noProof="0">
              <a:ln>
                <a:noFill/>
              </a:ln>
              <a:solidFill>
                <a:schemeClr val="tx1"/>
              </a:solidFill>
              <a:effectLst/>
              <a:uLnTx/>
              <a:uFillTx/>
              <a:latin typeface="Arial" panose="020B0604020202020204" pitchFamily="34" charset="0"/>
              <a:ea typeface="Calibri"/>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fi" sz="1200" b="0" i="0" u="none" strike="noStrike" kern="1200" cap="none" spc="0" normalizeH="0" baseline="0">
                <a:ln>
                  <a:noFill/>
                </a:ln>
                <a:solidFill>
                  <a:schemeClr val="tx1"/>
                </a:solidFill>
                <a:effectLst/>
                <a:uLnTx/>
                <a:uFillTx/>
                <a:latin typeface="Arial" panose="020B0604020202020204" pitchFamily="34" charset="0"/>
                <a:ea typeface="+mn-ea"/>
                <a:cs typeface="Arial" panose="020B0604020202020204" pitchFamily="34" charset="0"/>
              </a:rPr>
              <a:t>Hyria koulutus Oy </a:t>
            </a:r>
            <a:endParaRPr kumimoji="0" lang="sv-fi" sz="1200" b="0" i="0" u="none" strike="noStrike" kern="1200" cap="none" spc="0" normalizeH="0" baseline="0" noProof="0">
              <a:ln>
                <a:noFill/>
              </a:ln>
              <a:solidFill>
                <a:schemeClr val="tx1"/>
              </a:solidFill>
              <a:effectLst/>
              <a:uLnTx/>
              <a:uFillTx/>
              <a:latin typeface="Arial" panose="020B0604020202020204" pitchFamily="34" charset="0"/>
              <a:ea typeface="Calibri"/>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fi" sz="1200" b="0" i="0" u="none" strike="noStrike" kern="1200" cap="none" spc="0" normalizeH="0" baseline="0">
                <a:ln>
                  <a:noFill/>
                </a:ln>
                <a:solidFill>
                  <a:schemeClr val="tx1"/>
                </a:solidFill>
                <a:effectLst/>
                <a:uLnTx/>
                <a:uFillTx/>
                <a:latin typeface="Arial" panose="020B0604020202020204" pitchFamily="34" charset="0"/>
                <a:ea typeface="+mn-ea"/>
                <a:cs typeface="Arial" panose="020B0604020202020204" pitchFamily="34" charset="0"/>
              </a:rPr>
              <a:t>Hämeen ammatti-instituutti Oy  </a:t>
            </a:r>
            <a:endParaRPr kumimoji="0" lang="sv-fi" sz="1200" b="0" i="0" u="none" strike="noStrike" kern="1200" cap="none" spc="0" normalizeH="0" baseline="0" noProof="0">
              <a:ln>
                <a:noFill/>
              </a:ln>
              <a:solidFill>
                <a:schemeClr val="tx1"/>
              </a:solidFill>
              <a:effectLst/>
              <a:uLnTx/>
              <a:uFillTx/>
              <a:latin typeface="Arial" panose="020B0604020202020204" pitchFamily="34" charset="0"/>
              <a:ea typeface="Calibri"/>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fi" sz="1200" b="0" i="0" u="none" strike="noStrike" kern="1200" cap="none" spc="0" normalizeH="0" baseline="0">
                <a:ln>
                  <a:noFill/>
                </a:ln>
                <a:solidFill>
                  <a:schemeClr val="tx1"/>
                </a:solidFill>
                <a:effectLst/>
                <a:uLnTx/>
                <a:uFillTx/>
                <a:latin typeface="Arial"/>
                <a:ea typeface="+mn-ea"/>
                <a:cs typeface="Arial"/>
              </a:rPr>
              <a:t>Itä-Karjalan Kansanopistoseura r.y. /Itä-Karjalan kansanopisto </a:t>
            </a:r>
            <a:endParaRPr kumimoji="0" lang="sv-fi" sz="1200" b="0" i="0" u="none" strike="noStrike" kern="1200" cap="none" spc="0" normalizeH="0" baseline="0" noProof="0">
              <a:ln>
                <a:noFill/>
              </a:ln>
              <a:solidFill>
                <a:schemeClr val="tx1"/>
              </a:solidFill>
              <a:effectLst/>
              <a:uLnTx/>
              <a:uFillTx/>
              <a:latin typeface="Arial"/>
              <a:ea typeface="Calibri"/>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fi" sz="1200" b="0" i="0" u="none" strike="noStrike" kern="1200" cap="none" spc="0" normalizeH="0" baseline="0">
                <a:ln>
                  <a:noFill/>
                </a:ln>
                <a:solidFill>
                  <a:schemeClr val="tx1"/>
                </a:solidFill>
                <a:effectLst/>
                <a:uLnTx/>
                <a:uFillTx/>
                <a:latin typeface="Arial" panose="020B0604020202020204" pitchFamily="34" charset="0"/>
                <a:ea typeface="+mn-ea"/>
                <a:cs typeface="Arial" panose="020B0604020202020204" pitchFamily="34" charset="0"/>
              </a:rPr>
              <a:t>Itä-Savon koulutuskuntayhtymä, Ammattiopisto Samiedu </a:t>
            </a:r>
            <a:endParaRPr kumimoji="0" lang="sv-fi" sz="1200" b="0" i="0" u="none" strike="noStrike" kern="1200" cap="none" spc="0" normalizeH="0" baseline="0" noProof="0">
              <a:ln>
                <a:noFill/>
              </a:ln>
              <a:solidFill>
                <a:schemeClr val="tx1"/>
              </a:solidFill>
              <a:effectLst/>
              <a:uLnTx/>
              <a:uFillTx/>
              <a:latin typeface="Arial" panose="020B0604020202020204" pitchFamily="34" charset="0"/>
              <a:ea typeface="Calibri"/>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fi" sz="1200" b="0" i="0" u="none" strike="noStrike" kern="1200" cap="none" spc="0" normalizeH="0" baseline="0">
                <a:ln>
                  <a:noFill/>
                </a:ln>
                <a:solidFill>
                  <a:schemeClr val="tx1"/>
                </a:solidFill>
                <a:effectLst/>
                <a:uLnTx/>
                <a:uFillTx/>
                <a:latin typeface="Arial"/>
                <a:ea typeface="+mn-ea"/>
                <a:cs typeface="Arial"/>
              </a:rPr>
              <a:t>Jokilaaksojen koulutuskuntayhtymä JEDU (Arbetspaketansvar E) </a:t>
            </a:r>
            <a:endParaRPr kumimoji="0" lang="sv-fi" sz="1200" b="0" i="0" u="none" strike="noStrike" kern="1200" cap="none" spc="0" normalizeH="0" baseline="0" noProof="0">
              <a:ln>
                <a:noFill/>
              </a:ln>
              <a:solidFill>
                <a:schemeClr val="tx1"/>
              </a:solidFill>
              <a:effectLst/>
              <a:uLnTx/>
              <a:uFillTx/>
              <a:latin typeface="Arial"/>
              <a:ea typeface="Calibri"/>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fi" sz="1200" b="0" i="0" u="none" strike="noStrike" kern="1200" cap="none" spc="0" normalizeH="0" baseline="0">
                <a:ln>
                  <a:noFill/>
                </a:ln>
                <a:solidFill>
                  <a:schemeClr val="tx1"/>
                </a:solidFill>
                <a:effectLst/>
                <a:uLnTx/>
                <a:uFillTx/>
                <a:latin typeface="Arial"/>
                <a:ea typeface="+mn-ea"/>
                <a:cs typeface="Arial"/>
              </a:rPr>
              <a:t>Jyväskylän koulutuskuntayhtymä (Arbetspaketansvar V)  </a:t>
            </a:r>
            <a:endParaRPr kumimoji="0" lang="sv-fi" sz="1200" b="0" i="0" u="none" strike="noStrike" kern="1200" cap="none" spc="0" normalizeH="0" baseline="0" noProof="0">
              <a:ln>
                <a:noFill/>
              </a:ln>
              <a:solidFill>
                <a:schemeClr val="tx1"/>
              </a:solidFill>
              <a:effectLst/>
              <a:uLnTx/>
              <a:uFillTx/>
              <a:latin typeface="Arial"/>
              <a:ea typeface="Calibri"/>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fi" sz="1200" b="0" i="0" u="none" strike="noStrike" kern="1200" cap="none" spc="0" normalizeH="0" baseline="0">
                <a:ln>
                  <a:noFill/>
                </a:ln>
                <a:solidFill>
                  <a:schemeClr val="tx1"/>
                </a:solidFill>
                <a:effectLst/>
                <a:uLnTx/>
                <a:uFillTx/>
                <a:latin typeface="Arial" panose="020B0604020202020204" pitchFamily="34" charset="0"/>
                <a:ea typeface="+mn-ea"/>
                <a:cs typeface="Arial" panose="020B0604020202020204" pitchFamily="34" charset="0"/>
              </a:rPr>
              <a:t>Jyväskylän kristillisen opiston säätiö sr./Jyväskylän kristillinen opisto (JKO) </a:t>
            </a:r>
            <a:endParaRPr kumimoji="0" lang="sv-fi" sz="1200" b="0" i="0" u="none" strike="noStrike" kern="1200" cap="none" spc="0" normalizeH="0" baseline="0" noProof="0">
              <a:ln>
                <a:noFill/>
              </a:ln>
              <a:solidFill>
                <a:schemeClr val="tx1"/>
              </a:solidFill>
              <a:effectLst/>
              <a:uLnTx/>
              <a:uFillTx/>
              <a:latin typeface="Arial" panose="020B0604020202020204" pitchFamily="34" charset="0"/>
              <a:ea typeface="Calibri"/>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fi" sz="1200" b="0" i="0" u="none" strike="noStrike" kern="1200" cap="none" spc="0" normalizeH="0" baseline="0">
                <a:ln>
                  <a:noFill/>
                </a:ln>
                <a:solidFill>
                  <a:schemeClr val="tx1"/>
                </a:solidFill>
                <a:effectLst/>
                <a:uLnTx/>
                <a:uFillTx/>
                <a:latin typeface="Arial" panose="020B0604020202020204" pitchFamily="34" charset="0"/>
                <a:ea typeface="+mn-ea"/>
                <a:cs typeface="Arial" panose="020B0604020202020204" pitchFamily="34" charset="0"/>
              </a:rPr>
              <a:t>Jyväskylän Talouskouluyhdistys ry. / Jyväskylän palvelualan opisto </a:t>
            </a:r>
            <a:endParaRPr kumimoji="0" lang="sv-fi" sz="1200" b="0" i="0" u="none" strike="noStrike" kern="1200" cap="none" spc="0" normalizeH="0" baseline="0" noProof="0">
              <a:ln>
                <a:noFill/>
              </a:ln>
              <a:solidFill>
                <a:schemeClr val="tx1"/>
              </a:solidFill>
              <a:effectLst/>
              <a:uLnTx/>
              <a:uFillTx/>
              <a:latin typeface="Arial" panose="020B0604020202020204" pitchFamily="34" charset="0"/>
              <a:ea typeface="Calibri"/>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fi" sz="1200" b="0" i="0" u="none" strike="noStrike" kern="1200" cap="none" spc="0" normalizeH="0" baseline="0">
                <a:ln>
                  <a:noFill/>
                </a:ln>
                <a:solidFill>
                  <a:schemeClr val="tx1"/>
                </a:solidFill>
                <a:effectLst/>
                <a:uLnTx/>
                <a:uFillTx/>
                <a:latin typeface="Arial" panose="020B0604020202020204" pitchFamily="34" charset="0"/>
                <a:ea typeface="+mn-ea"/>
                <a:cs typeface="Arial" panose="020B0604020202020204" pitchFamily="34" charset="0"/>
              </a:rPr>
              <a:t>Kajaanin kaupungin koulutusliikelaitos </a:t>
            </a:r>
            <a:endParaRPr kumimoji="0" lang="sv-fi" sz="1200" b="0" i="0" u="none" strike="noStrike" kern="1200" cap="none" spc="0" normalizeH="0" baseline="0" noProof="0">
              <a:ln>
                <a:noFill/>
              </a:ln>
              <a:solidFill>
                <a:schemeClr val="tx1"/>
              </a:solidFill>
              <a:effectLst/>
              <a:uLnTx/>
              <a:uFillTx/>
              <a:latin typeface="Arial" panose="020B0604020202020204" pitchFamily="34" charset="0"/>
              <a:ea typeface="Calibri"/>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fi" sz="1200" b="0" i="0" u="none" strike="noStrike" kern="1200" cap="none" spc="0" normalizeH="0" baseline="0">
                <a:ln>
                  <a:noFill/>
                </a:ln>
                <a:solidFill>
                  <a:schemeClr val="tx1"/>
                </a:solidFill>
                <a:effectLst/>
                <a:uLnTx/>
                <a:uFillTx/>
                <a:latin typeface="Arial" panose="020B0604020202020204" pitchFamily="34" charset="0"/>
                <a:ea typeface="+mn-ea"/>
                <a:cs typeface="Arial" panose="020B0604020202020204" pitchFamily="34" charset="0"/>
              </a:rPr>
              <a:t>Kalajoen kristillinen opisto </a:t>
            </a:r>
            <a:endParaRPr kumimoji="0" lang="sv-fi" sz="1200" b="0" i="0" u="none" strike="noStrike" kern="1200" cap="none" spc="0" normalizeH="0" baseline="0" noProof="0">
              <a:ln>
                <a:noFill/>
              </a:ln>
              <a:solidFill>
                <a:schemeClr val="tx1"/>
              </a:solidFill>
              <a:effectLst/>
              <a:uLnTx/>
              <a:uFillTx/>
              <a:latin typeface="Arial" panose="020B0604020202020204" pitchFamily="34" charset="0"/>
              <a:ea typeface="Calibri"/>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fi" sz="1200" b="0" i="0" u="none" strike="noStrike" kern="1200" cap="none" spc="0" normalizeH="0" baseline="0">
                <a:ln>
                  <a:noFill/>
                </a:ln>
                <a:solidFill>
                  <a:schemeClr val="tx1"/>
                </a:solidFill>
                <a:effectLst/>
                <a:uLnTx/>
                <a:uFillTx/>
                <a:latin typeface="Arial" panose="020B0604020202020204" pitchFamily="34" charset="0"/>
                <a:ea typeface="+mn-ea"/>
                <a:cs typeface="Arial" panose="020B0604020202020204" pitchFamily="34" charset="0"/>
              </a:rPr>
              <a:t>Kanneljärven opisto </a:t>
            </a:r>
            <a:endParaRPr kumimoji="0" lang="sv-fi" sz="1200" b="0" i="0" u="none" strike="noStrike" kern="1200" cap="none" spc="0" normalizeH="0" baseline="0" noProof="0">
              <a:ln>
                <a:noFill/>
              </a:ln>
              <a:solidFill>
                <a:schemeClr val="tx1"/>
              </a:solidFill>
              <a:effectLst/>
              <a:uLnTx/>
              <a:uFillTx/>
              <a:latin typeface="Arial" panose="020B0604020202020204" pitchFamily="34" charset="0"/>
              <a:ea typeface="Calibri"/>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fi" sz="1200" b="0" i="0" u="none" strike="noStrike" kern="1200" cap="none" spc="0" normalizeH="0" baseline="0">
                <a:ln>
                  <a:noFill/>
                </a:ln>
                <a:solidFill>
                  <a:schemeClr val="tx1"/>
                </a:solidFill>
                <a:effectLst/>
                <a:uLnTx/>
                <a:uFillTx/>
                <a:latin typeface="Arial" panose="020B0604020202020204" pitchFamily="34" charset="0"/>
                <a:ea typeface="+mn-ea"/>
                <a:cs typeface="Arial" panose="020B0604020202020204" pitchFamily="34" charset="0"/>
              </a:rPr>
              <a:t>Kelloseppäkoulu </a:t>
            </a:r>
            <a:endParaRPr kumimoji="0" lang="sv-fi" sz="1200" b="0" i="0" u="none" strike="noStrike" kern="1200" cap="none" spc="0" normalizeH="0" baseline="0" noProof="0">
              <a:ln>
                <a:noFill/>
              </a:ln>
              <a:solidFill>
                <a:schemeClr val="tx1"/>
              </a:solidFill>
              <a:effectLst/>
              <a:uLnTx/>
              <a:uFillTx/>
              <a:latin typeface="Arial" panose="020B0604020202020204" pitchFamily="34" charset="0"/>
              <a:ea typeface="Calibri"/>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fi" sz="1200" b="0" i="0" u="none" strike="noStrike" kern="1200" cap="none" spc="0" normalizeH="0" baseline="0">
                <a:ln>
                  <a:noFill/>
                </a:ln>
                <a:solidFill>
                  <a:schemeClr val="tx1"/>
                </a:solidFill>
                <a:effectLst/>
                <a:uLnTx/>
                <a:uFillTx/>
                <a:latin typeface="Arial" panose="020B0604020202020204" pitchFamily="34" charset="0"/>
                <a:ea typeface="+mn-ea"/>
                <a:cs typeface="Arial" panose="020B0604020202020204" pitchFamily="34" charset="0"/>
              </a:rPr>
              <a:t>Kemi-Tornionlaakson koulutuskuntayhtymä Lappia  </a:t>
            </a:r>
            <a:endParaRPr kumimoji="0" lang="sv-fi" sz="1200" b="0" i="0" u="none" strike="noStrike" kern="1200" cap="none" spc="0" normalizeH="0" baseline="0" noProof="0">
              <a:ln>
                <a:noFill/>
              </a:ln>
              <a:solidFill>
                <a:schemeClr val="tx1"/>
              </a:solidFill>
              <a:effectLst/>
              <a:uLnTx/>
              <a:uFillTx/>
              <a:latin typeface="Arial" panose="020B0604020202020204" pitchFamily="34" charset="0"/>
              <a:ea typeface="Calibri"/>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fi" sz="1200" b="0" i="0" u="none" strike="noStrike" kern="1200" cap="none" spc="0" normalizeH="0" baseline="0">
                <a:ln>
                  <a:noFill/>
                </a:ln>
                <a:solidFill>
                  <a:schemeClr val="tx1"/>
                </a:solidFill>
                <a:effectLst/>
                <a:uLnTx/>
                <a:uFillTx/>
                <a:latin typeface="Arial" panose="020B0604020202020204" pitchFamily="34" charset="0"/>
                <a:ea typeface="+mn-ea"/>
                <a:cs typeface="Arial" panose="020B0604020202020204" pitchFamily="34" charset="0"/>
              </a:rPr>
              <a:t>Keski-Pohjanmaan koulutusyhtymä  </a:t>
            </a:r>
            <a:endParaRPr kumimoji="0" lang="sv-fi" sz="1200" b="0" i="0" u="none" strike="noStrike" kern="1200" cap="none" spc="0" normalizeH="0" baseline="0" noProof="0">
              <a:ln>
                <a:noFill/>
              </a:ln>
              <a:solidFill>
                <a:schemeClr val="tx1"/>
              </a:solidFill>
              <a:effectLst/>
              <a:uLnTx/>
              <a:uFillTx/>
              <a:latin typeface="Arial" panose="020B0604020202020204" pitchFamily="34" charset="0"/>
              <a:ea typeface="Calibri"/>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v-fi"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fi"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fi"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fi"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fi"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fi"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fi" sz="1200" b="0" i="0" u="none" strike="noStrike" kern="1200" cap="none" spc="0" normalizeH="0" baseline="0">
                <a:ln>
                  <a:noFill/>
                </a:ln>
                <a:solidFill>
                  <a:schemeClr val="tx1"/>
                </a:solidFill>
                <a:effectLst/>
                <a:uLnTx/>
                <a:uFillTx/>
                <a:latin typeface="Arial" panose="020B0604020202020204" pitchFamily="34" charset="0"/>
                <a:ea typeface="+mn-ea"/>
                <a:cs typeface="Arial" panose="020B0604020202020204" pitchFamily="34" charset="0"/>
              </a:rPr>
              <a:t>Keski-Uudenmaan koulutuskuntayhtymä (Koordination) </a:t>
            </a:r>
            <a:endParaRPr kumimoji="0" lang="sv-fi" sz="1200" b="0" i="0" u="none" strike="noStrike" kern="1200" cap="none" spc="0" normalizeH="0" baseline="0" noProof="0">
              <a:ln>
                <a:noFill/>
              </a:ln>
              <a:solidFill>
                <a:schemeClr val="tx1"/>
              </a:solidFill>
              <a:effectLst/>
              <a:uLnTx/>
              <a:uFillTx/>
              <a:latin typeface="Arial" panose="020B0604020202020204" pitchFamily="34" charset="0"/>
              <a:ea typeface="Calibri"/>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fi" sz="1200" b="0" i="0" u="none" strike="noStrike" kern="1200" cap="none" spc="0" normalizeH="0" baseline="0">
                <a:ln>
                  <a:noFill/>
                </a:ln>
                <a:solidFill>
                  <a:schemeClr val="tx1"/>
                </a:solidFill>
                <a:effectLst/>
                <a:uLnTx/>
                <a:uFillTx/>
                <a:latin typeface="Arial" panose="020B0604020202020204" pitchFamily="34" charset="0"/>
                <a:ea typeface="+mn-ea"/>
                <a:cs typeface="Arial" panose="020B0604020202020204" pitchFamily="34" charset="0"/>
              </a:rPr>
              <a:t>Kirkkopalvelut ry / STEP-koulutus </a:t>
            </a:r>
            <a:endParaRPr kumimoji="0" lang="sv-fi" sz="1200" b="0" i="0" u="none" strike="noStrike" kern="1200" cap="none" spc="0" normalizeH="0" baseline="0" noProof="0">
              <a:ln>
                <a:noFill/>
              </a:ln>
              <a:solidFill>
                <a:schemeClr val="tx1"/>
              </a:solidFill>
              <a:effectLst/>
              <a:uLnTx/>
              <a:uFillTx/>
              <a:latin typeface="Arial" panose="020B0604020202020204" pitchFamily="34" charset="0"/>
              <a:ea typeface="Calibri"/>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fi" sz="1200" b="0" i="0" u="none" strike="noStrike" kern="1200" cap="none" spc="0" normalizeH="0" baseline="0">
                <a:ln>
                  <a:noFill/>
                </a:ln>
                <a:solidFill>
                  <a:schemeClr val="tx1"/>
                </a:solidFill>
                <a:effectLst/>
                <a:uLnTx/>
                <a:uFillTx/>
                <a:latin typeface="Arial" panose="020B0604020202020204" pitchFamily="34" charset="0"/>
                <a:ea typeface="+mn-ea"/>
                <a:cs typeface="Arial" panose="020B0604020202020204" pitchFamily="34" charset="0"/>
              </a:rPr>
              <a:t>Kiteen evankelisen kansanopiston kannatusyhdistys ry/Kiteen Evankelinen Kansanopisto </a:t>
            </a:r>
            <a:endParaRPr kumimoji="0" lang="sv-fi" sz="1200" b="0" i="0" u="none" strike="noStrike" kern="1200" cap="none" spc="0" normalizeH="0" baseline="0" noProof="0">
              <a:ln>
                <a:noFill/>
              </a:ln>
              <a:solidFill>
                <a:schemeClr val="tx1"/>
              </a:solidFill>
              <a:effectLst/>
              <a:uLnTx/>
              <a:uFillTx/>
              <a:latin typeface="Arial" panose="020B0604020202020204" pitchFamily="34" charset="0"/>
              <a:ea typeface="Calibri"/>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fi" sz="1200" b="0" i="0" u="none" strike="noStrike" kern="1200" cap="none" spc="0" normalizeH="0" baseline="0">
                <a:ln>
                  <a:noFill/>
                </a:ln>
                <a:solidFill>
                  <a:schemeClr val="tx1"/>
                </a:solidFill>
                <a:effectLst/>
                <a:uLnTx/>
                <a:uFillTx/>
                <a:latin typeface="Arial" panose="020B0604020202020204" pitchFamily="34" charset="0"/>
                <a:ea typeface="+mn-ea"/>
                <a:cs typeface="Arial" panose="020B0604020202020204" pitchFamily="34" charset="0"/>
              </a:rPr>
              <a:t>Kolmen kampuksen urheiluopisto Oy </a:t>
            </a:r>
            <a:endParaRPr kumimoji="0" lang="sv-fi" sz="1200" b="0" i="0" u="none" strike="noStrike" kern="1200" cap="none" spc="0" normalizeH="0" baseline="0" noProof="0">
              <a:ln>
                <a:noFill/>
              </a:ln>
              <a:solidFill>
                <a:schemeClr val="tx1"/>
              </a:solidFill>
              <a:effectLst/>
              <a:uLnTx/>
              <a:uFillTx/>
              <a:latin typeface="Arial" panose="020B0604020202020204" pitchFamily="34" charset="0"/>
              <a:ea typeface="Calibri"/>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fi" sz="1200" b="0" i="0" u="none" strike="noStrike" kern="1200" cap="none" spc="0" normalizeH="0" baseline="0">
                <a:ln>
                  <a:noFill/>
                </a:ln>
                <a:solidFill>
                  <a:schemeClr val="tx1"/>
                </a:solidFill>
                <a:effectLst/>
                <a:uLnTx/>
                <a:uFillTx/>
                <a:latin typeface="Arial" panose="020B0604020202020204" pitchFamily="34" charset="0"/>
                <a:ea typeface="+mn-ea"/>
                <a:cs typeface="Arial" panose="020B0604020202020204" pitchFamily="34" charset="0"/>
              </a:rPr>
              <a:t>Kotkan-Haminan seudun koulutuskuntayhtymä, Ekami </a:t>
            </a:r>
            <a:endParaRPr kumimoji="0" lang="sv-fi" sz="1200" b="0" i="0" u="none" strike="noStrike" kern="1200" cap="none" spc="0" normalizeH="0" baseline="0" noProof="0">
              <a:ln>
                <a:noFill/>
              </a:ln>
              <a:solidFill>
                <a:schemeClr val="tx1"/>
              </a:solidFill>
              <a:effectLst/>
              <a:uLnTx/>
              <a:uFillTx/>
              <a:latin typeface="Arial" panose="020B0604020202020204" pitchFamily="34" charset="0"/>
              <a:ea typeface="Calibri"/>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fi" sz="1200" b="0" i="0" u="none" strike="noStrike" kern="1200" cap="none" spc="0" normalizeH="0" baseline="0">
                <a:ln>
                  <a:noFill/>
                </a:ln>
                <a:solidFill>
                  <a:schemeClr val="tx1"/>
                </a:solidFill>
                <a:effectLst/>
                <a:uLnTx/>
                <a:uFillTx/>
                <a:latin typeface="Arial" panose="020B0604020202020204" pitchFamily="34" charset="0"/>
                <a:ea typeface="+mn-ea"/>
                <a:cs typeface="Arial" panose="020B0604020202020204" pitchFamily="34" charset="0"/>
              </a:rPr>
              <a:t>Koulutuskeskus Salpaus - kuntayhtymä </a:t>
            </a:r>
            <a:endParaRPr kumimoji="0" lang="sv-fi" sz="1200" b="0" i="0" u="none" strike="noStrike" kern="1200" cap="none" spc="0" normalizeH="0" baseline="0" noProof="0">
              <a:ln>
                <a:noFill/>
              </a:ln>
              <a:solidFill>
                <a:schemeClr val="tx1"/>
              </a:solidFill>
              <a:effectLst/>
              <a:uLnTx/>
              <a:uFillTx/>
              <a:latin typeface="Arial" panose="020B0604020202020204" pitchFamily="34" charset="0"/>
              <a:ea typeface="Calibri"/>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fi" sz="1200" b="0" i="0" u="none" strike="noStrike" kern="1200" cap="none" spc="0" normalizeH="0" baseline="0">
                <a:ln>
                  <a:noFill/>
                </a:ln>
                <a:solidFill>
                  <a:schemeClr val="tx1"/>
                </a:solidFill>
                <a:effectLst/>
                <a:uLnTx/>
                <a:uFillTx/>
                <a:latin typeface="Arial" panose="020B0604020202020204" pitchFamily="34" charset="0"/>
                <a:ea typeface="+mn-ea"/>
                <a:cs typeface="Arial" panose="020B0604020202020204" pitchFamily="34" charset="0"/>
              </a:rPr>
              <a:t>Koulutuskuntayhtymä Brahe </a:t>
            </a:r>
            <a:endParaRPr kumimoji="0" lang="sv-fi" sz="1200" b="0" i="0" u="none" strike="noStrike" kern="1200" cap="none" spc="0" normalizeH="0" baseline="0" noProof="0">
              <a:ln>
                <a:noFill/>
              </a:ln>
              <a:solidFill>
                <a:schemeClr val="tx1"/>
              </a:solidFill>
              <a:effectLst/>
              <a:uLnTx/>
              <a:uFillTx/>
              <a:latin typeface="Arial" panose="020B0604020202020204" pitchFamily="34" charset="0"/>
              <a:ea typeface="Calibri"/>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fi" sz="1200" b="0" i="0" u="none" strike="noStrike" kern="1200" cap="none" spc="0" normalizeH="0" baseline="0">
                <a:ln>
                  <a:noFill/>
                </a:ln>
                <a:solidFill>
                  <a:schemeClr val="tx1"/>
                </a:solidFill>
                <a:effectLst/>
                <a:uLnTx/>
                <a:uFillTx/>
                <a:latin typeface="Arial" panose="020B0604020202020204" pitchFamily="34" charset="0"/>
                <a:ea typeface="+mn-ea"/>
                <a:cs typeface="Arial" panose="020B0604020202020204" pitchFamily="34" charset="0"/>
              </a:rPr>
              <a:t>Koulutuskuntayhtymä OSAO  </a:t>
            </a:r>
            <a:endParaRPr kumimoji="0" lang="sv-fi" sz="1200" b="0" i="0" u="none" strike="noStrike" kern="1200" cap="none" spc="0" normalizeH="0" baseline="0" noProof="0">
              <a:ln>
                <a:noFill/>
              </a:ln>
              <a:solidFill>
                <a:schemeClr val="tx1"/>
              </a:solidFill>
              <a:effectLst/>
              <a:uLnTx/>
              <a:uFillTx/>
              <a:latin typeface="Arial" panose="020B0604020202020204" pitchFamily="34" charset="0"/>
              <a:ea typeface="Calibri"/>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fi" sz="1200" b="0" i="0" u="none" strike="noStrike" kern="1200" cap="none" spc="0" normalizeH="0" baseline="0">
                <a:ln>
                  <a:noFill/>
                </a:ln>
                <a:solidFill>
                  <a:schemeClr val="tx1"/>
                </a:solidFill>
                <a:effectLst/>
                <a:uLnTx/>
                <a:uFillTx/>
                <a:latin typeface="Arial" panose="020B0604020202020204" pitchFamily="34" charset="0"/>
                <a:ea typeface="+mn-ea"/>
                <a:cs typeface="Arial" panose="020B0604020202020204" pitchFamily="34" charset="0"/>
              </a:rPr>
              <a:t>Koulutuskuntayhtymä Tavastia, Ammattiopisto Tavastia </a:t>
            </a:r>
            <a:endParaRPr kumimoji="0" lang="sv-fi" sz="1200" b="0" i="0" u="none" strike="noStrike" kern="1200" cap="none" spc="0" normalizeH="0" baseline="0" noProof="0">
              <a:ln>
                <a:noFill/>
              </a:ln>
              <a:solidFill>
                <a:schemeClr val="tx1"/>
              </a:solidFill>
              <a:effectLst/>
              <a:uLnTx/>
              <a:uFillTx/>
              <a:latin typeface="Arial" panose="020B0604020202020204" pitchFamily="34" charset="0"/>
              <a:ea typeface="Calibri"/>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fi" sz="1200" b="0" i="0" u="none" strike="noStrike" kern="1200" cap="none" spc="0" normalizeH="0" baseline="0">
                <a:ln>
                  <a:noFill/>
                </a:ln>
                <a:solidFill>
                  <a:schemeClr val="tx1"/>
                </a:solidFill>
                <a:effectLst/>
                <a:uLnTx/>
                <a:uFillTx/>
                <a:latin typeface="Arial" panose="020B0604020202020204" pitchFamily="34" charset="0"/>
                <a:ea typeface="+mn-ea"/>
                <a:cs typeface="Arial" panose="020B0604020202020204" pitchFamily="34" charset="0"/>
              </a:rPr>
              <a:t>Kouvolan Ammattiopisto Oy </a:t>
            </a:r>
            <a:endParaRPr kumimoji="0" lang="sv-fi" sz="1200" b="0" i="0" u="none" strike="noStrike" kern="1200" cap="none" spc="0" normalizeH="0" baseline="0" noProof="0">
              <a:ln>
                <a:noFill/>
              </a:ln>
              <a:solidFill>
                <a:schemeClr val="tx1"/>
              </a:solidFill>
              <a:effectLst/>
              <a:uLnTx/>
              <a:uFillTx/>
              <a:latin typeface="Arial" panose="020B0604020202020204" pitchFamily="34" charset="0"/>
              <a:ea typeface="Calibri"/>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fi" sz="1200" b="0" i="0" u="none" strike="noStrike" kern="1200" cap="none" spc="0" normalizeH="0" baseline="0">
                <a:ln>
                  <a:noFill/>
                </a:ln>
                <a:solidFill>
                  <a:schemeClr val="tx1"/>
                </a:solidFill>
                <a:effectLst/>
                <a:uLnTx/>
                <a:uFillTx/>
                <a:latin typeface="Arial" panose="020B0604020202020204" pitchFamily="34" charset="0"/>
                <a:ea typeface="+mn-ea"/>
                <a:cs typeface="Arial" panose="020B0604020202020204" pitchFamily="34" charset="0"/>
              </a:rPr>
              <a:t>LIVE-säätiö/LIVE ammattiopisto </a:t>
            </a:r>
            <a:endParaRPr kumimoji="0" lang="sv-fi" sz="1200" b="0" i="0" u="none" strike="noStrike" kern="1200" cap="none" spc="0" normalizeH="0" baseline="0" noProof="0">
              <a:ln>
                <a:noFill/>
              </a:ln>
              <a:solidFill>
                <a:schemeClr val="tx1"/>
              </a:solidFill>
              <a:effectLst/>
              <a:uLnTx/>
              <a:uFillTx/>
              <a:latin typeface="Arial" panose="020B0604020202020204" pitchFamily="34" charset="0"/>
              <a:ea typeface="Calibri"/>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fi" sz="1200" b="0" i="0" u="none" strike="noStrike" kern="1200" cap="none" spc="0" normalizeH="0" baseline="0">
                <a:ln>
                  <a:noFill/>
                </a:ln>
                <a:solidFill>
                  <a:schemeClr val="tx1"/>
                </a:solidFill>
                <a:effectLst/>
                <a:uLnTx/>
                <a:uFillTx/>
                <a:latin typeface="Arial" panose="020B0604020202020204" pitchFamily="34" charset="0"/>
                <a:ea typeface="+mn-ea"/>
                <a:cs typeface="Arial" panose="020B0604020202020204" pitchFamily="34" charset="0"/>
              </a:rPr>
              <a:t>Lounais-Hämeen koulutuskuntayhtymä </a:t>
            </a:r>
            <a:endParaRPr kumimoji="0" lang="sv-fi" sz="1200" b="0" i="0" u="none" strike="noStrike" kern="1200" cap="none" spc="0" normalizeH="0" baseline="0" noProof="0">
              <a:ln>
                <a:noFill/>
              </a:ln>
              <a:solidFill>
                <a:schemeClr val="tx1"/>
              </a:solidFill>
              <a:effectLst/>
              <a:uLnTx/>
              <a:uFillTx/>
              <a:latin typeface="Arial" panose="020B0604020202020204" pitchFamily="34" charset="0"/>
              <a:ea typeface="Calibri"/>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fi" sz="1200" b="0" i="0" u="none" strike="noStrike" kern="1200" cap="none" spc="0" normalizeH="0" baseline="0">
                <a:ln>
                  <a:noFill/>
                </a:ln>
                <a:solidFill>
                  <a:schemeClr val="tx1"/>
                </a:solidFill>
                <a:effectLst/>
                <a:uLnTx/>
                <a:uFillTx/>
                <a:latin typeface="Arial" panose="020B0604020202020204" pitchFamily="34" charset="0"/>
                <a:ea typeface="+mn-ea"/>
                <a:cs typeface="Arial" panose="020B0604020202020204" pitchFamily="34" charset="0"/>
              </a:rPr>
              <a:t>Lounais-Suomen koulutuskuntayhtymä, Novida - ammattiopisto ja lukio </a:t>
            </a:r>
            <a:endParaRPr kumimoji="0" lang="sv-fi" sz="1200" b="0" i="0" u="none" strike="noStrike" kern="1200" cap="none" spc="0" normalizeH="0" baseline="0" noProof="0">
              <a:ln>
                <a:noFill/>
              </a:ln>
              <a:solidFill>
                <a:schemeClr val="tx1"/>
              </a:solidFill>
              <a:effectLst/>
              <a:uLnTx/>
              <a:uFillTx/>
              <a:latin typeface="Arial" panose="020B0604020202020204" pitchFamily="34" charset="0"/>
              <a:ea typeface="Calibri"/>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fi" sz="1200" b="0" i="0" u="none" strike="noStrike" kern="1200" cap="none" spc="0" normalizeH="0" baseline="0">
                <a:ln>
                  <a:noFill/>
                </a:ln>
                <a:solidFill>
                  <a:schemeClr val="tx1"/>
                </a:solidFill>
                <a:effectLst/>
                <a:uLnTx/>
                <a:uFillTx/>
                <a:latin typeface="Arial"/>
                <a:ea typeface="+mn-ea"/>
                <a:cs typeface="Arial"/>
              </a:rPr>
              <a:t>Luksia, Länsi-Uudenmaan koulutuskuntayhtymä </a:t>
            </a:r>
            <a:endParaRPr kumimoji="0" lang="sv-fi" sz="1200" b="0" i="0" u="none" strike="noStrike" kern="1200" cap="none" spc="0" normalizeH="0" baseline="0" noProof="0">
              <a:ln>
                <a:noFill/>
              </a:ln>
              <a:solidFill>
                <a:schemeClr val="tx1"/>
              </a:solidFill>
              <a:effectLst/>
              <a:uLnTx/>
              <a:uFillTx/>
              <a:latin typeface="Arial"/>
              <a:ea typeface="Calibri"/>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fi" sz="1200" b="0" i="0" u="none" strike="noStrike" kern="1200" cap="none" spc="0" normalizeH="0" baseline="0">
                <a:ln>
                  <a:noFill/>
                </a:ln>
                <a:solidFill>
                  <a:schemeClr val="tx1"/>
                </a:solidFill>
                <a:effectLst/>
                <a:uLnTx/>
                <a:uFillTx/>
                <a:latin typeface="Arial" panose="020B0604020202020204" pitchFamily="34" charset="0"/>
                <a:ea typeface="+mn-ea"/>
                <a:cs typeface="Arial" panose="020B0604020202020204" pitchFamily="34" charset="0"/>
              </a:rPr>
              <a:t>Länsirannikon Koulutus Oy WinNova </a:t>
            </a:r>
            <a:endParaRPr kumimoji="0" lang="sv-fi" sz="1200" b="0" i="0" u="none" strike="noStrike" kern="1200" cap="none" spc="0" normalizeH="0" baseline="0" noProof="0">
              <a:ln>
                <a:noFill/>
              </a:ln>
              <a:solidFill>
                <a:schemeClr val="tx1"/>
              </a:solidFill>
              <a:effectLst/>
              <a:uLnTx/>
              <a:uFillTx/>
              <a:latin typeface="Arial" panose="020B0604020202020204" pitchFamily="34" charset="0"/>
              <a:ea typeface="Calibri"/>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fi" sz="1200" b="0" i="0" u="none" strike="noStrike" kern="1200" cap="none" spc="0" normalizeH="0" baseline="0">
                <a:ln>
                  <a:noFill/>
                </a:ln>
                <a:solidFill>
                  <a:schemeClr val="tx1"/>
                </a:solidFill>
                <a:effectLst/>
                <a:uLnTx/>
                <a:uFillTx/>
                <a:latin typeface="Arial" panose="020B0604020202020204" pitchFamily="34" charset="0"/>
                <a:ea typeface="+mn-ea"/>
                <a:cs typeface="Arial" panose="020B0604020202020204" pitchFamily="34" charset="0"/>
              </a:rPr>
              <a:t>Oulun palvelualan opisto </a:t>
            </a:r>
            <a:endParaRPr kumimoji="0" lang="sv-fi" sz="1200" b="0" i="0" u="none" strike="noStrike" kern="1200" cap="none" spc="0" normalizeH="0" baseline="0" noProof="0">
              <a:ln>
                <a:noFill/>
              </a:ln>
              <a:solidFill>
                <a:schemeClr val="tx1"/>
              </a:solidFill>
              <a:effectLst/>
              <a:uLnTx/>
              <a:uFillTx/>
              <a:latin typeface="Arial" panose="020B0604020202020204" pitchFamily="34" charset="0"/>
              <a:ea typeface="Calibri"/>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fi" sz="1200" b="0" i="0" u="none" strike="noStrike" kern="1200" cap="none" spc="0" normalizeH="0" baseline="0">
                <a:ln>
                  <a:noFill/>
                </a:ln>
                <a:solidFill>
                  <a:schemeClr val="tx1"/>
                </a:solidFill>
                <a:effectLst/>
                <a:uLnTx/>
                <a:uFillTx/>
                <a:latin typeface="Arial" panose="020B0604020202020204" pitchFamily="34" charset="0"/>
                <a:ea typeface="+mn-ea"/>
                <a:cs typeface="Arial" panose="020B0604020202020204" pitchFamily="34" charset="0"/>
              </a:rPr>
              <a:t>Peimarin koulutuskuntayhtymä /Ammattiopisto Livia </a:t>
            </a:r>
            <a:endParaRPr kumimoji="0" lang="sv-fi" sz="1200" b="0" i="0" u="none" strike="noStrike" kern="1200" cap="none" spc="0" normalizeH="0" baseline="0" noProof="0">
              <a:ln>
                <a:noFill/>
              </a:ln>
              <a:solidFill>
                <a:schemeClr val="tx1"/>
              </a:solidFill>
              <a:effectLst/>
              <a:uLnTx/>
              <a:uFillTx/>
              <a:latin typeface="Arial" panose="020B0604020202020204" pitchFamily="34" charset="0"/>
              <a:ea typeface="Calibri"/>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fi" sz="1200" b="0" i="0" u="none" strike="noStrike" kern="1200" cap="none" spc="0" normalizeH="0" baseline="0">
                <a:ln>
                  <a:noFill/>
                </a:ln>
                <a:solidFill>
                  <a:schemeClr val="tx1"/>
                </a:solidFill>
                <a:effectLst/>
                <a:uLnTx/>
                <a:uFillTx/>
                <a:latin typeface="Arial" panose="020B0604020202020204" pitchFamily="34" charset="0"/>
                <a:ea typeface="+mn-ea"/>
                <a:cs typeface="Arial" panose="020B0604020202020204" pitchFamily="34" charset="0"/>
              </a:rPr>
              <a:t>Perho Liiketalousopisto  </a:t>
            </a:r>
            <a:endParaRPr kumimoji="0" lang="sv-fi" sz="1200" b="0" i="0" u="none" strike="noStrike" kern="1200" cap="none" spc="0" normalizeH="0" baseline="0" noProof="0">
              <a:ln>
                <a:noFill/>
              </a:ln>
              <a:solidFill>
                <a:schemeClr val="tx1"/>
              </a:solidFill>
              <a:effectLst/>
              <a:uLnTx/>
              <a:uFillTx/>
              <a:latin typeface="Arial" panose="020B0604020202020204" pitchFamily="34" charset="0"/>
              <a:ea typeface="Calibri"/>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fi" sz="1200" b="0" i="0" u="none" strike="noStrike" kern="1200" cap="none" spc="0" normalizeH="0" baseline="0">
                <a:ln>
                  <a:noFill/>
                </a:ln>
                <a:solidFill>
                  <a:schemeClr val="tx1"/>
                </a:solidFill>
                <a:effectLst/>
                <a:uLnTx/>
                <a:uFillTx/>
                <a:latin typeface="Arial" panose="020B0604020202020204" pitchFamily="34" charset="0"/>
                <a:ea typeface="+mn-ea"/>
                <a:cs typeface="Arial" panose="020B0604020202020204" pitchFamily="34" charset="0"/>
              </a:rPr>
              <a:t>Peräpohjolan kansanopiston kannatusyhdistys ry/Peräpohjolan Opisto </a:t>
            </a:r>
            <a:endParaRPr kumimoji="0" lang="sv-fi" sz="1200" b="0" i="0" u="none" strike="noStrike" kern="1200" cap="none" spc="0" normalizeH="0" baseline="0" noProof="0">
              <a:ln>
                <a:noFill/>
              </a:ln>
              <a:solidFill>
                <a:schemeClr val="tx1"/>
              </a:solidFill>
              <a:effectLst/>
              <a:uLnTx/>
              <a:uFillTx/>
              <a:latin typeface="Arial" panose="020B0604020202020204" pitchFamily="34" charset="0"/>
              <a:ea typeface="Calibri"/>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fi" sz="1200" b="0" i="0" u="none" strike="noStrike" kern="1200" cap="none" spc="0" normalizeH="0" baseline="0">
                <a:ln>
                  <a:noFill/>
                </a:ln>
                <a:solidFill>
                  <a:schemeClr val="tx1"/>
                </a:solidFill>
                <a:effectLst/>
                <a:uLnTx/>
                <a:uFillTx/>
                <a:latin typeface="Arial" panose="020B0604020202020204" pitchFamily="34" charset="0"/>
                <a:ea typeface="+mn-ea"/>
                <a:cs typeface="Arial" panose="020B0604020202020204" pitchFamily="34" charset="0"/>
              </a:rPr>
              <a:t>Pohjois-Karjalan koulutuskuntayhtymä/Riveria </a:t>
            </a:r>
            <a:endParaRPr kumimoji="0" lang="sv-fi" sz="1200" b="0" i="0" u="none" strike="noStrike" kern="1200" cap="none" spc="0" normalizeH="0" baseline="0" noProof="0">
              <a:ln>
                <a:noFill/>
              </a:ln>
              <a:solidFill>
                <a:schemeClr val="tx1"/>
              </a:solidFill>
              <a:effectLst/>
              <a:uLnTx/>
              <a:uFillTx/>
              <a:latin typeface="Arial" panose="020B0604020202020204" pitchFamily="34" charset="0"/>
              <a:ea typeface="Calibri"/>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fi" sz="1200" b="0" i="0" u="none" strike="noStrike" kern="1200" cap="none" spc="0" normalizeH="0" baseline="0">
                <a:ln>
                  <a:noFill/>
                </a:ln>
                <a:solidFill>
                  <a:schemeClr val="tx1"/>
                </a:solidFill>
                <a:effectLst/>
                <a:uLnTx/>
                <a:uFillTx/>
                <a:latin typeface="Arial" panose="020B0604020202020204" pitchFamily="34" charset="0"/>
                <a:ea typeface="+mn-ea"/>
                <a:cs typeface="Arial" panose="020B0604020202020204" pitchFamily="34" charset="0"/>
              </a:rPr>
              <a:t>Pohjois-Satakunnan kansanopiston kannatusyhdistys ry/Kankaanpään opisto </a:t>
            </a:r>
            <a:endParaRPr kumimoji="0" lang="sv-fi" sz="1200" b="0" i="0" u="none" strike="noStrike" kern="1200" cap="none" spc="0" normalizeH="0" baseline="0" noProof="0">
              <a:ln>
                <a:noFill/>
              </a:ln>
              <a:solidFill>
                <a:schemeClr val="tx1"/>
              </a:solidFill>
              <a:effectLst/>
              <a:uLnTx/>
              <a:uFillTx/>
              <a:latin typeface="Arial" panose="020B0604020202020204" pitchFamily="34" charset="0"/>
              <a:ea typeface="Calibri"/>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fi" sz="1200" b="0" i="0" u="none" strike="noStrike" kern="1200" cap="none" spc="0" normalizeH="0" baseline="0">
                <a:ln>
                  <a:noFill/>
                </a:ln>
                <a:solidFill>
                  <a:schemeClr val="tx1"/>
                </a:solidFill>
                <a:effectLst/>
                <a:uLnTx/>
                <a:uFillTx/>
                <a:latin typeface="Arial" panose="020B0604020202020204" pitchFamily="34" charset="0"/>
                <a:ea typeface="+mn-ea"/>
                <a:cs typeface="Arial" panose="020B0604020202020204" pitchFamily="34" charset="0"/>
              </a:rPr>
              <a:t>Pohjois-Savon opisto </a:t>
            </a:r>
            <a:endParaRPr kumimoji="0" lang="sv-fi" sz="1200" b="0" i="0" u="none" strike="noStrike" kern="1200" cap="none" spc="0" normalizeH="0" baseline="0" noProof="0">
              <a:ln>
                <a:noFill/>
              </a:ln>
              <a:solidFill>
                <a:schemeClr val="tx1"/>
              </a:solidFill>
              <a:effectLst/>
              <a:uLnTx/>
              <a:uFillTx/>
              <a:latin typeface="Arial" panose="020B0604020202020204" pitchFamily="34" charset="0"/>
              <a:ea typeface="Calibri"/>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fi" sz="1200" b="0" i="0" u="none" strike="noStrike" kern="1200" cap="none" spc="0" normalizeH="0" baseline="0">
                <a:ln>
                  <a:noFill/>
                </a:ln>
                <a:solidFill>
                  <a:schemeClr val="tx1"/>
                </a:solidFill>
                <a:effectLst/>
                <a:uLnTx/>
                <a:uFillTx/>
                <a:latin typeface="Arial" panose="020B0604020202020204" pitchFamily="34" charset="0"/>
                <a:ea typeface="+mn-ea"/>
                <a:cs typeface="Arial" panose="020B0604020202020204" pitchFamily="34" charset="0"/>
              </a:rPr>
              <a:t>Raahen Porvari- ja Kauppakoulurahasto sr </a:t>
            </a:r>
            <a:endParaRPr kumimoji="0" lang="sv-fi" sz="1200" b="0" i="0" u="none" strike="noStrike" kern="1200" cap="none" spc="0" normalizeH="0" baseline="0" noProof="0">
              <a:ln>
                <a:noFill/>
              </a:ln>
              <a:solidFill>
                <a:schemeClr val="tx1"/>
              </a:solidFill>
              <a:effectLst/>
              <a:uLnTx/>
              <a:uFillTx/>
              <a:latin typeface="Arial" panose="020B0604020202020204" pitchFamily="34" charset="0"/>
              <a:ea typeface="Calibri"/>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fi" sz="1200" b="0" i="0" u="none" strike="noStrike" kern="1200" cap="none" spc="0" normalizeH="0" baseline="0">
                <a:ln>
                  <a:noFill/>
                </a:ln>
                <a:solidFill>
                  <a:schemeClr val="tx1"/>
                </a:solidFill>
                <a:effectLst/>
                <a:uLnTx/>
                <a:uFillTx/>
                <a:latin typeface="Arial" panose="020B0604020202020204" pitchFamily="34" charset="0"/>
                <a:ea typeface="+mn-ea"/>
                <a:cs typeface="Arial" panose="020B0604020202020204" pitchFamily="34" charset="0"/>
              </a:rPr>
              <a:t>Raision seudun koulutuskuntayhtymä </a:t>
            </a:r>
            <a:endParaRPr kumimoji="0" lang="sv-fi" sz="1200" b="0" i="0" u="none" strike="noStrike" kern="1200" cap="none" spc="0" normalizeH="0" baseline="0" noProof="0">
              <a:ln>
                <a:noFill/>
              </a:ln>
              <a:solidFill>
                <a:schemeClr val="tx1"/>
              </a:solidFill>
              <a:effectLst/>
              <a:uLnTx/>
              <a:uFillTx/>
              <a:latin typeface="Arial" panose="020B0604020202020204" pitchFamily="34" charset="0"/>
              <a:ea typeface="Calibri"/>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v-fi"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v-fi"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v-fi"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v-fi"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v-fi"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fi"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fi" sz="1200" b="0" i="0" u="none" strike="noStrike" kern="1200" cap="none" spc="0" normalizeH="0" baseline="0">
                <a:ln>
                  <a:noFill/>
                </a:ln>
                <a:solidFill>
                  <a:schemeClr val="tx1"/>
                </a:solidFill>
                <a:effectLst/>
                <a:uLnTx/>
                <a:uFillTx/>
                <a:latin typeface="Arial" panose="020B0604020202020204" pitchFamily="34" charset="0"/>
                <a:ea typeface="+mn-ea"/>
                <a:cs typeface="Arial" panose="020B0604020202020204" pitchFamily="34" charset="0"/>
              </a:rPr>
              <a:t>Raudaskylän kristillinen opisto </a:t>
            </a:r>
            <a:endParaRPr kumimoji="0" lang="sv-fi" sz="1200" b="0" i="0" u="none" strike="noStrike" kern="1200" cap="none" spc="0" normalizeH="0" baseline="0" noProof="0">
              <a:ln>
                <a:noFill/>
              </a:ln>
              <a:solidFill>
                <a:schemeClr val="tx1"/>
              </a:solidFill>
              <a:effectLst/>
              <a:uLnTx/>
              <a:uFillTx/>
              <a:latin typeface="Arial" panose="020B0604020202020204" pitchFamily="34" charset="0"/>
              <a:ea typeface="Calibri"/>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fi" sz="1200" b="0" i="0" u="none" strike="noStrike" kern="1200" cap="none" spc="0" normalizeH="0" baseline="0">
                <a:ln>
                  <a:noFill/>
                </a:ln>
                <a:solidFill>
                  <a:schemeClr val="tx1"/>
                </a:solidFill>
                <a:effectLst/>
                <a:uLnTx/>
                <a:uFillTx/>
                <a:latin typeface="Arial" panose="020B0604020202020204" pitchFamily="34" charset="0"/>
                <a:ea typeface="+mn-ea"/>
                <a:cs typeface="Arial" panose="020B0604020202020204" pitchFamily="34" charset="0"/>
              </a:rPr>
              <a:t>Rovalan Setlementti ry/Rovala-Opisto </a:t>
            </a:r>
            <a:endParaRPr kumimoji="0" lang="sv-fi" sz="1200" b="0" i="0" u="none" strike="noStrike" kern="1200" cap="none" spc="0" normalizeH="0" baseline="0" noProof="0">
              <a:ln>
                <a:noFill/>
              </a:ln>
              <a:solidFill>
                <a:schemeClr val="tx1"/>
              </a:solidFill>
              <a:effectLst/>
              <a:uLnTx/>
              <a:uFillTx/>
              <a:latin typeface="Arial" panose="020B0604020202020204" pitchFamily="34" charset="0"/>
              <a:ea typeface="Calibri"/>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fi" sz="1200" b="0" i="0" u="none" strike="noStrike" kern="1200" cap="none" spc="0" normalizeH="0" baseline="0">
                <a:ln>
                  <a:noFill/>
                </a:ln>
                <a:solidFill>
                  <a:schemeClr val="tx1"/>
                </a:solidFill>
                <a:effectLst/>
                <a:uLnTx/>
                <a:uFillTx/>
                <a:latin typeface="Arial" panose="020B0604020202020204" pitchFamily="34" charset="0"/>
                <a:ea typeface="+mn-ea"/>
                <a:cs typeface="Arial" panose="020B0604020202020204" pitchFamily="34" charset="0"/>
              </a:rPr>
              <a:t>Rovaniemen koulutuskuntayhtymä REDU </a:t>
            </a:r>
            <a:endParaRPr kumimoji="0" lang="sv-fi" sz="1200" b="0" i="0" u="none" strike="noStrike" kern="1200" cap="none" spc="0" normalizeH="0" baseline="0" noProof="0">
              <a:ln>
                <a:noFill/>
              </a:ln>
              <a:solidFill>
                <a:schemeClr val="tx1"/>
              </a:solidFill>
              <a:effectLst/>
              <a:uLnTx/>
              <a:uFillTx/>
              <a:latin typeface="Arial" panose="020B0604020202020204" pitchFamily="34" charset="0"/>
              <a:ea typeface="Calibri"/>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fi" sz="1200" b="0" i="0" u="none" strike="noStrike" kern="1200" cap="none" spc="0" normalizeH="0" baseline="0">
                <a:ln>
                  <a:noFill/>
                </a:ln>
                <a:solidFill>
                  <a:schemeClr val="tx1"/>
                </a:solidFill>
                <a:effectLst/>
                <a:uLnTx/>
                <a:uFillTx/>
                <a:latin typeface="Arial" panose="020B0604020202020204" pitchFamily="34" charset="0"/>
                <a:ea typeface="+mn-ea"/>
                <a:cs typeface="Arial" panose="020B0604020202020204" pitchFamily="34" charset="0"/>
              </a:rPr>
              <a:t>Salon seudun koulutuskuntayhtymä </a:t>
            </a:r>
            <a:endParaRPr kumimoji="0" lang="sv-fi" sz="1200" b="0" i="0" u="none" strike="noStrike" kern="1200" cap="none" spc="0" normalizeH="0" baseline="0" noProof="0">
              <a:ln>
                <a:noFill/>
              </a:ln>
              <a:solidFill>
                <a:schemeClr val="tx1"/>
              </a:solidFill>
              <a:effectLst/>
              <a:uLnTx/>
              <a:uFillTx/>
              <a:latin typeface="Arial" panose="020B0604020202020204" pitchFamily="34" charset="0"/>
              <a:ea typeface="Calibri"/>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fi" sz="1200" b="0" i="0" u="none" strike="noStrike" kern="1200" cap="none" spc="0" normalizeH="0" baseline="0">
                <a:ln>
                  <a:noFill/>
                </a:ln>
                <a:solidFill>
                  <a:schemeClr val="tx1"/>
                </a:solidFill>
                <a:effectLst/>
                <a:uLnTx/>
                <a:uFillTx/>
                <a:latin typeface="Arial" panose="020B0604020202020204" pitchFamily="34" charset="0"/>
                <a:ea typeface="+mn-ea"/>
                <a:cs typeface="Arial" panose="020B0604020202020204" pitchFamily="34" charset="0"/>
              </a:rPr>
              <a:t>Sasky koulutuskuntayhtymä </a:t>
            </a:r>
            <a:endParaRPr kumimoji="0" lang="sv-fi" sz="1200" b="0" i="0" u="none" strike="noStrike" kern="1200" cap="none" spc="0" normalizeH="0" baseline="0" noProof="0">
              <a:ln>
                <a:noFill/>
              </a:ln>
              <a:solidFill>
                <a:schemeClr val="tx1"/>
              </a:solidFill>
              <a:effectLst/>
              <a:uLnTx/>
              <a:uFillTx/>
              <a:latin typeface="Arial" panose="020B0604020202020204" pitchFamily="34" charset="0"/>
              <a:ea typeface="Calibri"/>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fi" sz="1200" b="0" i="0" u="none" strike="noStrike" kern="1200" cap="none" spc="0" normalizeH="0" baseline="0">
                <a:ln>
                  <a:noFill/>
                </a:ln>
                <a:solidFill>
                  <a:schemeClr val="tx1"/>
                </a:solidFill>
                <a:effectLst/>
                <a:uLnTx/>
                <a:uFillTx/>
                <a:latin typeface="Arial" panose="020B0604020202020204" pitchFamily="34" charset="0"/>
                <a:ea typeface="+mn-ea"/>
                <a:cs typeface="Arial" panose="020B0604020202020204" pitchFamily="34" charset="0"/>
              </a:rPr>
              <a:t>Satakunnan koulutuskuntayhtymä/Sataedu </a:t>
            </a:r>
            <a:endParaRPr kumimoji="0" lang="sv-fi" sz="1200" b="0" i="0" u="none" strike="noStrike" kern="1200" cap="none" spc="0" normalizeH="0" baseline="0" noProof="0">
              <a:ln>
                <a:noFill/>
              </a:ln>
              <a:solidFill>
                <a:schemeClr val="tx1"/>
              </a:solidFill>
              <a:effectLst/>
              <a:uLnTx/>
              <a:uFillTx/>
              <a:latin typeface="Arial" panose="020B0604020202020204" pitchFamily="34" charset="0"/>
              <a:ea typeface="Calibri"/>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fi" sz="1200" b="0" i="0" u="none" strike="noStrike" kern="1200" cap="none" spc="0" normalizeH="0" baseline="0">
                <a:ln>
                  <a:noFill/>
                </a:ln>
                <a:solidFill>
                  <a:schemeClr val="tx1"/>
                </a:solidFill>
                <a:effectLst/>
                <a:uLnTx/>
                <a:uFillTx/>
                <a:latin typeface="Arial" panose="020B0604020202020204" pitchFamily="34" charset="0"/>
                <a:ea typeface="+mn-ea"/>
                <a:cs typeface="Arial" panose="020B0604020202020204" pitchFamily="34" charset="0"/>
              </a:rPr>
              <a:t>Savon koulutuskuntayhtymä/ Savon ammattiopisto </a:t>
            </a:r>
            <a:endParaRPr kumimoji="0" lang="sv-fi" sz="1200" b="0" i="0" u="none" strike="noStrike" kern="1200" cap="none" spc="0" normalizeH="0" baseline="0" noProof="0">
              <a:ln>
                <a:noFill/>
              </a:ln>
              <a:solidFill>
                <a:schemeClr val="tx1"/>
              </a:solidFill>
              <a:effectLst/>
              <a:uLnTx/>
              <a:uFillTx/>
              <a:latin typeface="Arial" panose="020B0604020202020204" pitchFamily="34" charset="0"/>
              <a:ea typeface="Calibri"/>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fi" sz="1200" b="0" i="0" u="none" strike="noStrike" kern="1200" cap="none" spc="0" normalizeH="0" baseline="0">
                <a:ln>
                  <a:noFill/>
                </a:ln>
                <a:solidFill>
                  <a:schemeClr val="tx1"/>
                </a:solidFill>
                <a:effectLst/>
                <a:uLnTx/>
                <a:uFillTx/>
                <a:latin typeface="Arial" panose="020B0604020202020204" pitchFamily="34" charset="0"/>
                <a:ea typeface="+mn-ea"/>
                <a:cs typeface="Arial" panose="020B0604020202020204" pitchFamily="34" charset="0"/>
              </a:rPr>
              <a:t>Seinäjoen koulutuskuntayhtymä </a:t>
            </a:r>
            <a:endParaRPr kumimoji="0" lang="sv-fi" sz="1200" b="0" i="0" u="none" strike="noStrike" kern="1200" cap="none" spc="0" normalizeH="0" baseline="0" noProof="0">
              <a:ln>
                <a:noFill/>
              </a:ln>
              <a:solidFill>
                <a:schemeClr val="tx1"/>
              </a:solidFill>
              <a:effectLst/>
              <a:uLnTx/>
              <a:uFillTx/>
              <a:latin typeface="Arial" panose="020B0604020202020204" pitchFamily="34" charset="0"/>
              <a:ea typeface="Calibri"/>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fi" sz="1200" b="0" i="0" u="none" strike="noStrike" kern="1200" cap="none" spc="0" normalizeH="0" baseline="0">
                <a:ln>
                  <a:noFill/>
                </a:ln>
                <a:solidFill>
                  <a:schemeClr val="tx1"/>
                </a:solidFill>
                <a:effectLst/>
                <a:uLnTx/>
                <a:uFillTx/>
                <a:latin typeface="Arial" panose="020B0604020202020204" pitchFamily="34" charset="0"/>
                <a:ea typeface="+mn-ea"/>
                <a:cs typeface="Arial" panose="020B0604020202020204" pitchFamily="34" charset="0"/>
              </a:rPr>
              <a:t>Suomen Diakoniaopisto – SDO Oy </a:t>
            </a:r>
            <a:endParaRPr kumimoji="0" lang="sv-fi" sz="1200" b="0" i="0" u="none" strike="noStrike" kern="1200" cap="none" spc="0" normalizeH="0" baseline="0" noProof="0">
              <a:ln>
                <a:noFill/>
              </a:ln>
              <a:solidFill>
                <a:schemeClr val="tx1"/>
              </a:solidFill>
              <a:effectLst/>
              <a:uLnTx/>
              <a:uFillTx/>
              <a:latin typeface="Arial" panose="020B0604020202020204" pitchFamily="34" charset="0"/>
              <a:ea typeface="Calibri"/>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fi" sz="1200" b="0" i="0" u="none" strike="noStrike" kern="1200" cap="none" spc="0" normalizeH="0" baseline="0">
                <a:ln>
                  <a:noFill/>
                </a:ln>
                <a:solidFill>
                  <a:schemeClr val="tx1"/>
                </a:solidFill>
                <a:effectLst/>
                <a:uLnTx/>
                <a:uFillTx/>
                <a:latin typeface="Arial" panose="020B0604020202020204" pitchFamily="34" charset="0"/>
                <a:ea typeface="+mn-ea"/>
                <a:cs typeface="Arial" panose="020B0604020202020204" pitchFamily="34" charset="0"/>
              </a:rPr>
              <a:t>Suomen Urheiluopiston Kannatusosakeyhtiö </a:t>
            </a:r>
            <a:endParaRPr kumimoji="0" lang="sv-fi" sz="1200" b="0" i="0" u="none" strike="noStrike" kern="1200" cap="none" spc="0" normalizeH="0" baseline="0" noProof="0">
              <a:ln>
                <a:noFill/>
              </a:ln>
              <a:solidFill>
                <a:schemeClr val="tx1"/>
              </a:solidFill>
              <a:effectLst/>
              <a:uLnTx/>
              <a:uFillTx/>
              <a:latin typeface="Arial" panose="020B0604020202020204" pitchFamily="34" charset="0"/>
              <a:ea typeface="Calibri"/>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fi" sz="1200" b="0" i="0" u="none" strike="noStrike" kern="1200" cap="none" spc="0" normalizeH="0" baseline="0">
                <a:ln>
                  <a:noFill/>
                </a:ln>
                <a:solidFill>
                  <a:schemeClr val="tx1"/>
                </a:solidFill>
                <a:effectLst/>
                <a:uLnTx/>
                <a:uFillTx/>
                <a:latin typeface="Arial" panose="020B0604020202020204" pitchFamily="34" charset="0"/>
                <a:ea typeface="+mn-ea"/>
                <a:cs typeface="Arial" panose="020B0604020202020204" pitchFamily="34" charset="0"/>
              </a:rPr>
              <a:t>Suomen ympäristöopisto SYKLI Oy </a:t>
            </a:r>
            <a:endParaRPr kumimoji="0" lang="sv-fi" sz="1200" b="0" i="0" u="none" strike="noStrike" kern="1200" cap="none" spc="0" normalizeH="0" baseline="0" noProof="0">
              <a:ln>
                <a:noFill/>
              </a:ln>
              <a:solidFill>
                <a:schemeClr val="tx1"/>
              </a:solidFill>
              <a:effectLst/>
              <a:uLnTx/>
              <a:uFillTx/>
              <a:latin typeface="Arial" panose="020B0604020202020204" pitchFamily="34" charset="0"/>
              <a:ea typeface="Calibri"/>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fi" sz="1200" b="0" i="0" u="none" strike="noStrike" kern="1200" cap="none" spc="0" normalizeH="0" baseline="0">
                <a:ln>
                  <a:noFill/>
                </a:ln>
                <a:solidFill>
                  <a:schemeClr val="tx1"/>
                </a:solidFill>
                <a:effectLst/>
                <a:uLnTx/>
                <a:uFillTx/>
                <a:latin typeface="Arial" panose="020B0604020202020204" pitchFamily="34" charset="0"/>
                <a:ea typeface="+mn-ea"/>
                <a:cs typeface="Arial" panose="020B0604020202020204" pitchFamily="34" charset="0"/>
              </a:rPr>
              <a:t>Suomen Yrittäjäopisto Oy </a:t>
            </a:r>
            <a:endParaRPr kumimoji="0" lang="sv-fi" sz="1200" b="0" i="0" u="none" strike="noStrike" kern="1200" cap="none" spc="0" normalizeH="0" baseline="0" noProof="0">
              <a:ln>
                <a:noFill/>
              </a:ln>
              <a:solidFill>
                <a:schemeClr val="tx1"/>
              </a:solidFill>
              <a:effectLst/>
              <a:uLnTx/>
              <a:uFillTx/>
              <a:latin typeface="Arial" panose="020B0604020202020204" pitchFamily="34" charset="0"/>
              <a:ea typeface="Calibri"/>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fi" sz="1200" b="0" i="0" u="none" strike="noStrike" kern="1200" cap="none" spc="0" normalizeH="0" baseline="0">
                <a:ln>
                  <a:noFill/>
                </a:ln>
                <a:solidFill>
                  <a:schemeClr val="tx1"/>
                </a:solidFill>
                <a:effectLst/>
                <a:uLnTx/>
                <a:uFillTx/>
                <a:latin typeface="Arial" panose="020B0604020202020204" pitchFamily="34" charset="0"/>
                <a:ea typeface="+mn-ea"/>
                <a:cs typeface="Arial" panose="020B0604020202020204" pitchFamily="34" charset="0"/>
              </a:rPr>
              <a:t>Svenska Framtidsskolan i Helsingforsregionen Ab/Prakticum </a:t>
            </a:r>
            <a:endParaRPr kumimoji="0" lang="sv-fi" sz="1200" b="0" i="0" u="none" strike="noStrike" kern="1200" cap="none" spc="0" normalizeH="0" baseline="0" noProof="0">
              <a:ln>
                <a:noFill/>
              </a:ln>
              <a:solidFill>
                <a:schemeClr val="tx1"/>
              </a:solidFill>
              <a:effectLst/>
              <a:uLnTx/>
              <a:uFillTx/>
              <a:latin typeface="Arial" panose="020B0604020202020204" pitchFamily="34" charset="0"/>
              <a:ea typeface="Calibri"/>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fi" sz="1200" b="0" i="0" u="none" strike="noStrike" kern="1200" cap="none" spc="0" normalizeH="0" baseline="0">
                <a:ln>
                  <a:noFill/>
                </a:ln>
                <a:solidFill>
                  <a:schemeClr val="tx1"/>
                </a:solidFill>
                <a:effectLst/>
                <a:uLnTx/>
                <a:uFillTx/>
                <a:latin typeface="Arial"/>
                <a:ea typeface="+mn-ea"/>
                <a:cs typeface="Arial"/>
              </a:rPr>
              <a:t>Svenska Österbottens förbund för Utbildning och Kultur/Yrkesakademin i Österbotten (Koordination svenska nätverket FRIS, Å) </a:t>
            </a:r>
            <a:endParaRPr kumimoji="0" lang="sv-fi" sz="1200" b="0" i="0" u="none" strike="noStrike" kern="1200" cap="none" spc="0" normalizeH="0" baseline="0" noProof="0">
              <a:ln>
                <a:noFill/>
              </a:ln>
              <a:solidFill>
                <a:schemeClr val="tx1"/>
              </a:solidFill>
              <a:effectLst/>
              <a:uLnTx/>
              <a:uFillTx/>
              <a:latin typeface="Arial"/>
              <a:ea typeface="Calibri"/>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fi" sz="1200" b="0" i="0" u="none" strike="noStrike" kern="1200" cap="none" spc="0" normalizeH="0" baseline="0">
                <a:ln>
                  <a:noFill/>
                </a:ln>
                <a:solidFill>
                  <a:schemeClr val="tx1"/>
                </a:solidFill>
                <a:effectLst/>
                <a:uLnTx/>
                <a:uFillTx/>
                <a:latin typeface="Arial" panose="020B0604020202020204" pitchFamily="34" charset="0"/>
                <a:ea typeface="+mn-ea"/>
                <a:cs typeface="Arial" panose="020B0604020202020204" pitchFamily="34" charset="0"/>
              </a:rPr>
              <a:t>Tampereen Aikuiskoulutussäätiö sr/ Tampereen aikuiskoulutuskeskus TAKK </a:t>
            </a:r>
            <a:endParaRPr kumimoji="0" lang="sv-fi" sz="1200" b="0" i="0" u="none" strike="noStrike" kern="1200" cap="none" spc="0" normalizeH="0" baseline="0" noProof="0">
              <a:ln>
                <a:noFill/>
              </a:ln>
              <a:solidFill>
                <a:schemeClr val="tx1"/>
              </a:solidFill>
              <a:effectLst/>
              <a:uLnTx/>
              <a:uFillTx/>
              <a:latin typeface="Arial" panose="020B0604020202020204" pitchFamily="34" charset="0"/>
              <a:ea typeface="Calibri"/>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fi" sz="1200" b="0" i="0" u="none" strike="noStrike" kern="1200" cap="none" spc="0" normalizeH="0" baseline="0">
                <a:ln>
                  <a:noFill/>
                </a:ln>
                <a:solidFill>
                  <a:schemeClr val="tx1"/>
                </a:solidFill>
                <a:effectLst/>
                <a:uLnTx/>
                <a:uFillTx/>
                <a:latin typeface="Arial"/>
                <a:ea typeface="+mn-ea"/>
                <a:cs typeface="Arial"/>
              </a:rPr>
              <a:t>Tampereen kaupunki/Tampereen seudun ammattiopisto Tredu (Arbetspaketansvar R) </a:t>
            </a:r>
            <a:endParaRPr kumimoji="0" lang="sv-fi" sz="1200" b="0" i="0" u="none" strike="noStrike" kern="1200" cap="none" spc="0" normalizeH="0" baseline="0" noProof="0">
              <a:ln>
                <a:noFill/>
              </a:ln>
              <a:solidFill>
                <a:schemeClr val="tx1"/>
              </a:solidFill>
              <a:effectLst/>
              <a:uLnTx/>
              <a:uFillTx/>
              <a:latin typeface="Arial"/>
              <a:ea typeface="Calibri"/>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fi" sz="1200" b="0" i="0" u="none" strike="noStrike" kern="1200" cap="none" spc="0" normalizeH="0" baseline="0">
                <a:ln>
                  <a:noFill/>
                </a:ln>
                <a:solidFill>
                  <a:schemeClr val="tx1"/>
                </a:solidFill>
                <a:effectLst/>
                <a:uLnTx/>
                <a:uFillTx/>
                <a:latin typeface="Arial" panose="020B0604020202020204" pitchFamily="34" charset="0"/>
                <a:ea typeface="+mn-ea"/>
                <a:cs typeface="Arial" panose="020B0604020202020204" pitchFamily="34" charset="0"/>
              </a:rPr>
              <a:t>Turun aikuiskoulutussäätiö sr/Turun AKK </a:t>
            </a:r>
            <a:endParaRPr kumimoji="0" lang="sv-fi" sz="1200" b="0" i="0" u="none" strike="noStrike" kern="1200" cap="none" spc="0" normalizeH="0" baseline="0" noProof="0">
              <a:ln>
                <a:noFill/>
              </a:ln>
              <a:solidFill>
                <a:schemeClr val="tx1"/>
              </a:solidFill>
              <a:effectLst/>
              <a:uLnTx/>
              <a:uFillTx/>
              <a:latin typeface="Arial" panose="020B0604020202020204" pitchFamily="34" charset="0"/>
              <a:ea typeface="Calibri"/>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fi" sz="1200" b="0" i="0" u="none" strike="noStrike" kern="1200" cap="none" spc="0" normalizeH="0" baseline="0">
                <a:ln>
                  <a:noFill/>
                </a:ln>
                <a:solidFill>
                  <a:schemeClr val="tx1"/>
                </a:solidFill>
                <a:effectLst/>
                <a:uLnTx/>
                <a:uFillTx/>
                <a:latin typeface="Arial" panose="020B0604020202020204" pitchFamily="34" charset="0"/>
                <a:ea typeface="+mn-ea"/>
                <a:cs typeface="Arial" panose="020B0604020202020204" pitchFamily="34" charset="0"/>
              </a:rPr>
              <a:t>Turun kaupunki </a:t>
            </a:r>
            <a:endParaRPr kumimoji="0" lang="sv-fi" sz="1200" b="0" i="0" u="none" strike="noStrike" kern="1200" cap="none" spc="0" normalizeH="0" baseline="0" noProof="0">
              <a:ln>
                <a:noFill/>
              </a:ln>
              <a:solidFill>
                <a:schemeClr val="tx1"/>
              </a:solidFill>
              <a:effectLst/>
              <a:uLnTx/>
              <a:uFillTx/>
              <a:latin typeface="Arial" panose="020B0604020202020204" pitchFamily="34" charset="0"/>
              <a:ea typeface="Calibri"/>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fi" sz="1200" b="0" i="0" u="none" strike="noStrike" kern="1200" cap="none" spc="0" normalizeH="0" baseline="0">
                <a:ln>
                  <a:noFill/>
                </a:ln>
                <a:solidFill>
                  <a:schemeClr val="tx1"/>
                </a:solidFill>
                <a:effectLst/>
                <a:uLnTx/>
                <a:uFillTx/>
                <a:latin typeface="Arial"/>
                <a:ea typeface="+mn-ea"/>
                <a:cs typeface="Arial"/>
              </a:rPr>
              <a:t>Työtehoseura ry (Arbetspaketansvar K) </a:t>
            </a:r>
            <a:endParaRPr kumimoji="0" lang="sv-fi" sz="1200" b="0" i="0" u="none" strike="noStrike" kern="1200" cap="none" spc="0" normalizeH="0" baseline="0" noProof="0">
              <a:ln>
                <a:noFill/>
              </a:ln>
              <a:solidFill>
                <a:schemeClr val="tx1"/>
              </a:solidFill>
              <a:effectLst/>
              <a:uLnTx/>
              <a:uFillTx/>
              <a:latin typeface="Arial"/>
              <a:ea typeface="Calibri"/>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fi" sz="1200" b="0" i="0" u="none" strike="noStrike" kern="1200" cap="none" spc="0" normalizeH="0" baseline="0">
                <a:ln>
                  <a:noFill/>
                </a:ln>
                <a:solidFill>
                  <a:schemeClr val="tx1"/>
                </a:solidFill>
                <a:effectLst/>
                <a:uLnTx/>
                <a:uFillTx/>
                <a:latin typeface="Arial" panose="020B0604020202020204" pitchFamily="34" charset="0"/>
                <a:ea typeface="+mn-ea"/>
                <a:cs typeface="Arial" panose="020B0604020202020204" pitchFamily="34" charset="0"/>
              </a:rPr>
              <a:t>Vaasan kaupunki / Vamia </a:t>
            </a:r>
            <a:endParaRPr kumimoji="0" lang="sv-fi" sz="1200" b="0" i="0" u="none" strike="noStrike" kern="1200" cap="none" spc="0" normalizeH="0" baseline="0" noProof="0">
              <a:ln>
                <a:noFill/>
              </a:ln>
              <a:solidFill>
                <a:schemeClr val="tx1"/>
              </a:solidFill>
              <a:effectLst/>
              <a:uLnTx/>
              <a:uFillTx/>
              <a:latin typeface="Arial" panose="020B0604020202020204" pitchFamily="34" charset="0"/>
              <a:ea typeface="Calibri"/>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fi" sz="1200" b="0" i="0" u="none" strike="noStrike" kern="1200" cap="none" spc="0" normalizeH="0" baseline="0">
                <a:ln>
                  <a:noFill/>
                </a:ln>
                <a:solidFill>
                  <a:schemeClr val="tx1"/>
                </a:solidFill>
                <a:effectLst/>
                <a:uLnTx/>
                <a:uFillTx/>
                <a:latin typeface="Arial" panose="020B0604020202020204" pitchFamily="34" charset="0"/>
                <a:ea typeface="+mn-ea"/>
                <a:cs typeface="Arial" panose="020B0604020202020204" pitchFamily="34" charset="0"/>
              </a:rPr>
              <a:t>Valkeakosken seudun koulutuskuntayhtymä/Valkeakosken ammattiopisto </a:t>
            </a:r>
            <a:endParaRPr kumimoji="0" lang="sv-fi" sz="1200" b="0" i="0" u="none" strike="noStrike" kern="1200" cap="none" spc="0" normalizeH="0" baseline="0" noProof="0">
              <a:ln>
                <a:noFill/>
              </a:ln>
              <a:solidFill>
                <a:schemeClr val="tx1"/>
              </a:solidFill>
              <a:effectLst/>
              <a:uLnTx/>
              <a:uFillTx/>
              <a:latin typeface="Arial" panose="020B0604020202020204" pitchFamily="34" charset="0"/>
              <a:ea typeface="Calibri"/>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fi" sz="1200" b="0" i="0" u="none" strike="noStrike" kern="1200" cap="none" spc="0" normalizeH="0" baseline="0">
                <a:ln>
                  <a:noFill/>
                </a:ln>
                <a:solidFill>
                  <a:schemeClr val="tx1"/>
                </a:solidFill>
                <a:effectLst/>
                <a:uLnTx/>
                <a:uFillTx/>
                <a:latin typeface="Arial" panose="020B0604020202020204" pitchFamily="34" charset="0"/>
                <a:ea typeface="+mn-ea"/>
                <a:cs typeface="Arial" panose="020B0604020202020204" pitchFamily="34" charset="0"/>
              </a:rPr>
              <a:t>Vantaan kaupunki /Vantaan ammattiopisto </a:t>
            </a:r>
            <a:endParaRPr kumimoji="0" lang="sv-fi" sz="1200" b="0" i="0" u="none" strike="noStrike" kern="1200" cap="none" spc="0" normalizeH="0" baseline="0" noProof="0">
              <a:ln>
                <a:noFill/>
              </a:ln>
              <a:solidFill>
                <a:schemeClr val="tx1"/>
              </a:solidFill>
              <a:effectLst/>
              <a:uLnTx/>
              <a:uFillTx/>
              <a:latin typeface="Arial" panose="020B0604020202020204" pitchFamily="34" charset="0"/>
              <a:ea typeface="Calibri"/>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fi" sz="1200" b="0" i="0" u="none" strike="noStrike" kern="1200" cap="none" spc="0" normalizeH="0" baseline="0">
                <a:ln>
                  <a:noFill/>
                </a:ln>
                <a:solidFill>
                  <a:schemeClr val="tx1"/>
                </a:solidFill>
                <a:effectLst/>
                <a:uLnTx/>
                <a:uFillTx/>
                <a:latin typeface="Arial" panose="020B0604020202020204" pitchFamily="34" charset="0"/>
                <a:ea typeface="+mn-ea"/>
                <a:cs typeface="Arial" panose="020B0604020202020204" pitchFamily="34" charset="0"/>
              </a:rPr>
              <a:t>Ylä-Savon koulutuskuntayhtymä </a:t>
            </a:r>
            <a:endParaRPr kumimoji="0" lang="sv-fi" sz="1200" b="0" i="0" u="none" strike="noStrike" kern="1200" cap="none" spc="0" normalizeH="0" baseline="0" noProof="0">
              <a:ln>
                <a:noFill/>
              </a:ln>
              <a:solidFill>
                <a:schemeClr val="tx1"/>
              </a:solidFill>
              <a:effectLst/>
              <a:uLnTx/>
              <a:uFillTx/>
              <a:latin typeface="Arial" panose="020B0604020202020204" pitchFamily="34" charset="0"/>
              <a:ea typeface="Calibri"/>
              <a:cs typeface="Arial" panose="020B0604020202020204" pitchFamily="34" charset="0"/>
            </a:endParaRPr>
          </a:p>
        </p:txBody>
      </p:sp>
    </p:spTree>
    <p:extLst>
      <p:ext uri="{BB962C8B-B14F-4D97-AF65-F5344CB8AC3E}">
        <p14:creationId xmlns:p14="http://schemas.microsoft.com/office/powerpoint/2010/main" val="21537785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79D4553-1708-DCC7-638F-84B973C78103}"/>
              </a:ext>
            </a:extLst>
          </p:cNvPr>
          <p:cNvSpPr>
            <a:spLocks noGrp="1"/>
          </p:cNvSpPr>
          <p:nvPr>
            <p:ph type="title"/>
          </p:nvPr>
        </p:nvSpPr>
        <p:spPr>
          <a:xfrm>
            <a:off x="711200" y="212725"/>
            <a:ext cx="10515600" cy="1325563"/>
          </a:xfrm>
        </p:spPr>
        <p:txBody>
          <a:bodyPr/>
          <a:lstStyle/>
          <a:p>
            <a:pPr algn="l" rtl="0"/>
            <a:r>
              <a:rPr lang="sv-fi" b="0" i="0" u="none" baseline="0" dirty="0"/>
              <a:t>1. Förord</a:t>
            </a:r>
          </a:p>
        </p:txBody>
      </p:sp>
      <p:sp>
        <p:nvSpPr>
          <p:cNvPr id="3" name="Sisällön paikkamerkki 2">
            <a:extLst>
              <a:ext uri="{FF2B5EF4-FFF2-40B4-BE49-F238E27FC236}">
                <a16:creationId xmlns:a16="http://schemas.microsoft.com/office/drawing/2014/main" id="{920376CD-3C57-B40B-0999-991033DD2D5E}"/>
              </a:ext>
            </a:extLst>
          </p:cNvPr>
          <p:cNvSpPr>
            <a:spLocks noGrp="1"/>
          </p:cNvSpPr>
          <p:nvPr>
            <p:ph idx="1"/>
          </p:nvPr>
        </p:nvSpPr>
        <p:spPr>
          <a:xfrm>
            <a:off x="711200" y="1690688"/>
            <a:ext cx="10642600" cy="4486275"/>
          </a:xfrm>
        </p:spPr>
        <p:txBody>
          <a:bodyPr vert="horz" lIns="91440" tIns="45720" rIns="91440" bIns="45720" rtlCol="0" anchor="t">
            <a:normAutofit fontScale="92500"/>
          </a:bodyPr>
          <a:lstStyle/>
          <a:p>
            <a:pPr marL="0" indent="0" algn="l" rtl="0">
              <a:buNone/>
            </a:pPr>
            <a:r>
              <a:rPr lang="sv-fi" sz="2300" b="0" i="0" u="none" baseline="0" dirty="0">
                <a:ea typeface="Calibri"/>
                <a:cs typeface="Calibri"/>
              </a:rPr>
              <a:t>Huvudansvaret för olika tillståndsärenden har myndigheter som </a:t>
            </a:r>
            <a:r>
              <a:rPr lang="sv-fi" sz="2300" b="0" i="0" u="none" baseline="0" dirty="0" err="1">
                <a:ea typeface="Calibri"/>
                <a:cs typeface="Calibri"/>
              </a:rPr>
              <a:t>Migri</a:t>
            </a:r>
            <a:r>
              <a:rPr lang="sv-fi" sz="2300" b="0" i="0" u="none" baseline="0" dirty="0">
                <a:ea typeface="Calibri"/>
                <a:cs typeface="Calibri"/>
              </a:rPr>
              <a:t> och FPA. Det är ändå viktigt att läroanstalterna är informerade om tillståndsärenden som inverkar på studierna. Det är viktigt så att</a:t>
            </a:r>
            <a:endParaRPr lang="sv-fi" sz="2300" dirty="0"/>
          </a:p>
          <a:p>
            <a:pPr algn="l" rtl="0"/>
            <a:r>
              <a:rPr lang="sv-fi" sz="2300" b="0" i="0" u="none" baseline="0" dirty="0">
                <a:ea typeface="Calibri"/>
                <a:cs typeface="Calibri"/>
              </a:rPr>
              <a:t>rekryteringen och ansökningsskedet lyckas och rätta studerande blir studerande vid läroanstalten. </a:t>
            </a:r>
          </a:p>
          <a:p>
            <a:pPr algn="l" rtl="0"/>
            <a:r>
              <a:rPr lang="sv-fi" sz="2300" b="0" i="0" u="none" baseline="0" dirty="0">
                <a:ea typeface="Calibri"/>
                <a:cs typeface="Calibri"/>
              </a:rPr>
              <a:t>läroanstalten kan stödja internationella studerande så att studierna framskrider enligt PUK.</a:t>
            </a:r>
          </a:p>
          <a:p>
            <a:pPr algn="l" rtl="0"/>
            <a:r>
              <a:rPr lang="sv-fi" sz="2300" b="0" i="0" u="none" baseline="0" dirty="0">
                <a:ea typeface="Calibri"/>
                <a:cs typeface="Calibri"/>
              </a:rPr>
              <a:t>läroanstalten förstår sin egen roll och sitt ansvar och vid behov också klarar av att informera om det i den offentliga debatten. </a:t>
            </a:r>
          </a:p>
          <a:p>
            <a:pPr marL="0" indent="0" algn="l" rtl="0">
              <a:buNone/>
            </a:pPr>
            <a:r>
              <a:rPr lang="sv-fi" sz="2300" b="0" i="0" u="none" baseline="0" dirty="0">
                <a:ea typeface="Calibri"/>
                <a:cs typeface="Calibri"/>
              </a:rPr>
              <a:t>I det här paketet har de viktigaste länkarna till myndighetskällor sammanställts. De viktigaste myndigheterna är </a:t>
            </a:r>
            <a:r>
              <a:rPr lang="sv-fi" sz="2300" b="0" i="0" u="none" baseline="0" dirty="0" err="1">
                <a:ea typeface="Calibri"/>
                <a:cs typeface="Calibri"/>
              </a:rPr>
              <a:t>Migri</a:t>
            </a:r>
            <a:r>
              <a:rPr lang="sv-fi" sz="2300" b="0" i="0" u="none" baseline="0" dirty="0">
                <a:ea typeface="Calibri"/>
                <a:cs typeface="Calibri"/>
              </a:rPr>
              <a:t>, UBS/UKM, FPA och MDB. Utbildningsanordnaren ansvarar för uppgörandet av PUK och för uppföljningen av hur studierna framskrider.</a:t>
            </a:r>
          </a:p>
          <a:p>
            <a:pPr marL="0" indent="0" algn="l" rtl="0">
              <a:buNone/>
            </a:pPr>
            <a:r>
              <a:rPr lang="sv-fi" sz="2300" b="0" i="0" u="none" baseline="0" dirty="0">
                <a:ea typeface="Calibri"/>
                <a:cs typeface="Calibri"/>
              </a:rPr>
              <a:t>Det här utbildningspaketet kan bearbetas enligt den egna läroanstaltens behov. Avsikten är att ge en allmän bild, detaljerna preciseras i varje läroanstalt. </a:t>
            </a:r>
            <a:endParaRPr lang="sv-fi" sz="2300" dirty="0"/>
          </a:p>
          <a:p>
            <a:pPr marL="0" indent="0" algn="l" rtl="0">
              <a:buNone/>
            </a:pPr>
            <a:endParaRPr lang="sv-fi" sz="2300" dirty="0">
              <a:ea typeface="Calibri" panose="020F0502020204030204"/>
              <a:cs typeface="Calibri" panose="020F0502020204030204"/>
            </a:endParaRPr>
          </a:p>
          <a:p>
            <a:pPr marL="0" indent="0" algn="l" rtl="0">
              <a:buNone/>
            </a:pPr>
            <a:endParaRPr lang="sv-fi" dirty="0">
              <a:ea typeface="Calibri" panose="020F0502020204030204"/>
              <a:cs typeface="Calibri" panose="020F0502020204030204"/>
            </a:endParaRPr>
          </a:p>
          <a:p>
            <a:pPr marL="0" indent="0" algn="l" rtl="0">
              <a:buNone/>
            </a:pPr>
            <a:endParaRPr lang="sv-fi" dirty="0">
              <a:ea typeface="Calibri" panose="020F0502020204030204"/>
              <a:cs typeface="Calibri" panose="020F0502020204030204"/>
            </a:endParaRPr>
          </a:p>
          <a:p>
            <a:endParaRPr lang="sv-fi" dirty="0">
              <a:ea typeface="Calibri" panose="020F0502020204030204"/>
              <a:cs typeface="Calibri" panose="020F0502020204030204"/>
            </a:endParaRPr>
          </a:p>
          <a:p>
            <a:endParaRPr lang="sv-fi" dirty="0">
              <a:ea typeface="Calibri" panose="020F0502020204030204"/>
              <a:cs typeface="Calibri" panose="020F0502020204030204"/>
            </a:endParaRPr>
          </a:p>
        </p:txBody>
      </p:sp>
    </p:spTree>
    <p:extLst>
      <p:ext uri="{BB962C8B-B14F-4D97-AF65-F5344CB8AC3E}">
        <p14:creationId xmlns:p14="http://schemas.microsoft.com/office/powerpoint/2010/main" val="18845865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CD74F73-7575-74F2-AE19-8CE935C513DE}"/>
              </a:ext>
            </a:extLst>
          </p:cNvPr>
          <p:cNvSpPr>
            <a:spLocks noGrp="1"/>
          </p:cNvSpPr>
          <p:nvPr>
            <p:ph type="title"/>
          </p:nvPr>
        </p:nvSpPr>
        <p:spPr>
          <a:xfrm>
            <a:off x="584199" y="0"/>
            <a:ext cx="10258329" cy="1325563"/>
          </a:xfrm>
        </p:spPr>
        <p:txBody>
          <a:bodyPr>
            <a:normAutofit/>
          </a:bodyPr>
          <a:lstStyle/>
          <a:p>
            <a:pPr algn="l" rtl="0"/>
            <a:r>
              <a:rPr lang="sv-fi" sz="4000" b="0" i="0" u="none" baseline="0"/>
              <a:t>2a. Som studerande till Finland - inte EU-medborgare</a:t>
            </a:r>
          </a:p>
        </p:txBody>
      </p:sp>
      <p:sp>
        <p:nvSpPr>
          <p:cNvPr id="3" name="Sisällön paikkamerkki 2">
            <a:extLst>
              <a:ext uri="{FF2B5EF4-FFF2-40B4-BE49-F238E27FC236}">
                <a16:creationId xmlns:a16="http://schemas.microsoft.com/office/drawing/2014/main" id="{8F5DCD50-3B31-0EB4-7E5D-F93E9D1CBB76}"/>
              </a:ext>
            </a:extLst>
          </p:cNvPr>
          <p:cNvSpPr>
            <a:spLocks noGrp="1"/>
          </p:cNvSpPr>
          <p:nvPr>
            <p:ph idx="1"/>
          </p:nvPr>
        </p:nvSpPr>
        <p:spPr>
          <a:xfrm>
            <a:off x="685800" y="1226127"/>
            <a:ext cx="9035858" cy="5631873"/>
          </a:xfrm>
        </p:spPr>
        <p:txBody>
          <a:bodyPr>
            <a:normAutofit fontScale="55000" lnSpcReduction="20000"/>
          </a:bodyPr>
          <a:lstStyle/>
          <a:p>
            <a:pPr algn="l" rtl="0"/>
            <a:r>
              <a:rPr lang="sv-fi" sz="3400" b="0" i="0" u="none" baseline="0" dirty="0"/>
              <a:t>En person som inte är EU-medborgare och vill komma till Finland för att studera (mer än 90 dagar) ansöker om uppehållstillstånd för studier, </a:t>
            </a:r>
            <a:r>
              <a:rPr lang="sv-fi" sz="3400" b="1" i="0" u="none" baseline="0" dirty="0"/>
              <a:t>om personen har blivit antagen som studerande vid en finländsk läroanstalt och ska flytta till Finland för att studera</a:t>
            </a:r>
            <a:r>
              <a:rPr lang="sv-fi" sz="3400" b="0" i="0" u="none" baseline="0" dirty="0"/>
              <a:t>.</a:t>
            </a:r>
          </a:p>
          <a:p>
            <a:pPr algn="l" rtl="0"/>
            <a:r>
              <a:rPr lang="sv-fi" sz="3400" b="0" i="0" u="none" baseline="0" dirty="0"/>
              <a:t>För uppehållstillståndet behöver man ha en sjukförsäkring. </a:t>
            </a:r>
          </a:p>
          <a:p>
            <a:pPr algn="l" rtl="0"/>
            <a:r>
              <a:rPr lang="sv-fi" sz="3400" b="0" i="0" u="none" baseline="0" dirty="0"/>
              <a:t>Uppehållstillstånd för studier söker man om studierna leder till en examen eller ett yrke eller personen kommer som utbytesstuderande.</a:t>
            </a:r>
          </a:p>
          <a:p>
            <a:pPr algn="l" rtl="0"/>
            <a:r>
              <a:rPr lang="sv-fi" sz="3400" b="0" i="0" u="none" baseline="0" dirty="0"/>
              <a:t>På samma gång kan man också ansöka om ett 100 dagars D-visum, med vilket man får/ska anlända till Finland genast (inom 2 veckor) när man fått ett positivt beslut på ansökan om uppehållstillstånd. </a:t>
            </a:r>
          </a:p>
          <a:p>
            <a:pPr algn="l" rtl="0"/>
            <a:r>
              <a:rPr lang="sv-fi" sz="3400" b="0" i="0" u="none" baseline="0" dirty="0"/>
              <a:t>Om studierna inte kräver att man vistas i Finland, utan de genomförs huvudsakligen på distans på nätet, kan man inte få ett uppehållstillstånd för studier </a:t>
            </a:r>
          </a:p>
          <a:p>
            <a:pPr algn="l" rtl="0"/>
            <a:r>
              <a:rPr lang="sv-fi" sz="3400" b="0" i="0" u="none" baseline="0" dirty="0"/>
              <a:t>Om den studerande vill fortsätta att vistas i Finland, men uppehållstillståndet håller på att gå ut, kan han eller hon ansöka om fortsatt tillstånd. Fortsatt tillstånd beviljas för högst fyra år. Senare kan man ansöka om permanent uppehållstillstånd, om förutsättningarna uppfylls. </a:t>
            </a:r>
          </a:p>
          <a:p>
            <a:pPr marL="0" indent="0" algn="l" rtl="0">
              <a:buNone/>
            </a:pPr>
            <a:r>
              <a:rPr lang="sv-fi" sz="3400" b="1" i="0" u="none" baseline="0" dirty="0"/>
              <a:t>Den studerande behöver ha tillräckligt med pengar för att leva i Finland under hela den tid som uppehållstillståndet gäller (över ett år 9600€ eller vid studier under ett år minst 800€/mån).</a:t>
            </a:r>
            <a:r>
              <a:rPr lang="sv-fi" sz="3600" b="0" i="0" u="none" baseline="0" dirty="0">
                <a:ea typeface="Calibri" panose="020F0502020204030204"/>
                <a:cs typeface="Calibri" panose="020F0502020204030204"/>
              </a:rPr>
              <a:t> </a:t>
            </a:r>
          </a:p>
          <a:p>
            <a:pPr marL="0" indent="0" algn="l" rtl="0">
              <a:buNone/>
            </a:pPr>
            <a:r>
              <a:rPr lang="sv-fi" sz="2200" b="0" i="0" u="none" baseline="0" dirty="0">
                <a:ea typeface="Calibri" panose="020F0502020204030204"/>
                <a:cs typeface="Calibri" panose="020F0502020204030204"/>
                <a:hlinkClick r:id="rId3"/>
              </a:rPr>
              <a:t>Olika typer av uppehållstillstånd | Migrationsverket</a:t>
            </a:r>
            <a:endParaRPr lang="sv-fi" sz="2200" dirty="0">
              <a:ea typeface="Calibri" panose="020F0502020204030204"/>
              <a:cs typeface="Calibri" panose="020F0502020204030204"/>
            </a:endParaRPr>
          </a:p>
          <a:p>
            <a:pPr marL="0" indent="0" algn="l" rtl="0">
              <a:buNone/>
            </a:pPr>
            <a:r>
              <a:rPr lang="sv-fi" sz="2200" b="0" i="0" u="none" baseline="0" dirty="0">
                <a:hlinkClick r:id="rId4"/>
              </a:rPr>
              <a:t>Guiden för studerande | Migrationsverket</a:t>
            </a:r>
            <a:endParaRPr lang="sv-fi" sz="2200" b="1" dirty="0"/>
          </a:p>
          <a:p>
            <a:pPr marL="0" indent="0" algn="l" rtl="0">
              <a:buNone/>
            </a:pPr>
            <a:endParaRPr lang="sv-fi" sz="2200" dirty="0"/>
          </a:p>
          <a:p>
            <a:pPr marL="0" indent="0" algn="l" rtl="0">
              <a:buNone/>
            </a:pPr>
            <a:endParaRPr lang="sv-fi" sz="2300" dirty="0"/>
          </a:p>
          <a:p>
            <a:pPr marL="0" indent="0" algn="l" rtl="0">
              <a:buNone/>
            </a:pPr>
            <a:endParaRPr lang="sv-fi" sz="1700" dirty="0"/>
          </a:p>
          <a:p>
            <a:pPr marL="0" indent="0" algn="l" rtl="0">
              <a:buNone/>
            </a:pPr>
            <a:endParaRPr lang="sv-fi" sz="1700" dirty="0"/>
          </a:p>
          <a:p>
            <a:pPr marL="0" indent="0" algn="l" rtl="0">
              <a:buNone/>
            </a:pPr>
            <a:endParaRPr lang="sv-fi" sz="1700" dirty="0"/>
          </a:p>
          <a:p>
            <a:pPr marL="0" indent="0" algn="l" rtl="0">
              <a:buNone/>
            </a:pPr>
            <a:endParaRPr lang="sv-fi" sz="1700" dirty="0"/>
          </a:p>
          <a:p>
            <a:pPr marL="0" indent="0" algn="l" rtl="0">
              <a:buNone/>
            </a:pPr>
            <a:endParaRPr lang="sv-fi" sz="1700" dirty="0"/>
          </a:p>
          <a:p>
            <a:endParaRPr lang="sv-fi" dirty="0"/>
          </a:p>
          <a:p>
            <a:endParaRPr lang="sv-fi" dirty="0"/>
          </a:p>
        </p:txBody>
      </p:sp>
      <p:sp>
        <p:nvSpPr>
          <p:cNvPr id="7" name="Tekstiruutu 6">
            <a:extLst>
              <a:ext uri="{FF2B5EF4-FFF2-40B4-BE49-F238E27FC236}">
                <a16:creationId xmlns:a16="http://schemas.microsoft.com/office/drawing/2014/main" id="{A3E31C7E-B1DB-D172-8833-DFBBADA45276}"/>
              </a:ext>
            </a:extLst>
          </p:cNvPr>
          <p:cNvSpPr txBox="1"/>
          <p:nvPr/>
        </p:nvSpPr>
        <p:spPr>
          <a:xfrm>
            <a:off x="9738904" y="1278702"/>
            <a:ext cx="2374653" cy="2349361"/>
          </a:xfrm>
          <a:prstGeom prst="rect">
            <a:avLst/>
          </a:prstGeom>
          <a:noFill/>
        </p:spPr>
        <p:txBody>
          <a:bodyPr wrap="square">
            <a:spAutoFit/>
          </a:bodyPr>
          <a:lstStyle/>
          <a:p>
            <a:pPr algn="l" rtl="0">
              <a:spcBef>
                <a:spcPts val="750"/>
              </a:spcBef>
              <a:spcAft>
                <a:spcPts val="750"/>
              </a:spcAft>
              <a:buNone/>
            </a:pPr>
            <a:r>
              <a:rPr lang="sv-fi" sz="2000" b="1" i="0" u="none" baseline="0" dirty="0">
                <a:solidFill>
                  <a:schemeClr val="accent1"/>
                </a:solidFill>
                <a:effectLst/>
                <a:ea typeface="Noto Sans" panose="020B0502040504020204" pitchFamily="34" charset="0"/>
                <a:cs typeface="Noto Sans" panose="020B0502040504020204" pitchFamily="34" charset="0"/>
              </a:rPr>
              <a:t>Uppehållstillståndet kan vara ett A- eller B-tillstånd </a:t>
            </a:r>
          </a:p>
          <a:p>
            <a:pPr algn="l" rtl="0">
              <a:spcBef>
                <a:spcPts val="750"/>
              </a:spcBef>
              <a:spcAft>
                <a:spcPts val="750"/>
              </a:spcAft>
              <a:buNone/>
            </a:pPr>
            <a:r>
              <a:rPr lang="sv-fi" sz="2000" b="1" i="0" u="none" baseline="0" dirty="0">
                <a:solidFill>
                  <a:schemeClr val="accent1"/>
                </a:solidFill>
                <a:ea typeface="Noto Sans" panose="020B0502040504020204" pitchFamily="34" charset="0"/>
                <a:cs typeface="Noto Sans" panose="020B0502040504020204" pitchFamily="34" charset="0"/>
              </a:rPr>
              <a:t>A= högskola</a:t>
            </a:r>
          </a:p>
          <a:p>
            <a:pPr algn="l" rtl="0">
              <a:spcBef>
                <a:spcPts val="750"/>
              </a:spcBef>
              <a:spcAft>
                <a:spcPts val="750"/>
              </a:spcAft>
              <a:buNone/>
            </a:pPr>
            <a:r>
              <a:rPr lang="sv-fi" sz="2000" b="1" i="0" u="none" baseline="0" dirty="0">
                <a:solidFill>
                  <a:schemeClr val="accent1"/>
                </a:solidFill>
                <a:effectLst/>
                <a:ea typeface="Noto Sans" panose="020B0502040504020204" pitchFamily="34" charset="0"/>
                <a:cs typeface="Noto Sans" panose="020B0502040504020204" pitchFamily="34" charset="0"/>
              </a:rPr>
              <a:t>B= andra utbildningar </a:t>
            </a:r>
          </a:p>
        </p:txBody>
      </p:sp>
      <p:sp>
        <p:nvSpPr>
          <p:cNvPr id="6" name="Tekstiruutu 5">
            <a:extLst>
              <a:ext uri="{FF2B5EF4-FFF2-40B4-BE49-F238E27FC236}">
                <a16:creationId xmlns:a16="http://schemas.microsoft.com/office/drawing/2014/main" id="{0B8626B8-749B-AA82-7325-E416F0CF3BFF}"/>
              </a:ext>
            </a:extLst>
          </p:cNvPr>
          <p:cNvSpPr txBox="1"/>
          <p:nvPr/>
        </p:nvSpPr>
        <p:spPr>
          <a:xfrm>
            <a:off x="9721657" y="3724835"/>
            <a:ext cx="2241742" cy="1477328"/>
          </a:xfrm>
          <a:prstGeom prst="rect">
            <a:avLst/>
          </a:prstGeom>
          <a:noFill/>
        </p:spPr>
        <p:txBody>
          <a:bodyPr wrap="square">
            <a:spAutoFit/>
          </a:bodyPr>
          <a:lstStyle/>
          <a:p>
            <a:pPr algn="l" rtl="0"/>
            <a:r>
              <a:rPr lang="sv-fi" sz="1400" b="0" i="0" u="none" baseline="0" dirty="0"/>
              <a:t>Videor om att få och söka uppehållstillstånd för studier:</a:t>
            </a:r>
          </a:p>
          <a:p>
            <a:endParaRPr lang="sv-fi" sz="2000" dirty="0"/>
          </a:p>
          <a:p>
            <a:pPr algn="l" rtl="0"/>
            <a:r>
              <a:rPr lang="sv-fi" sz="1400" b="0" i="0" u="none" baseline="0" dirty="0">
                <a:hlinkClick r:id="rId5"/>
              </a:rPr>
              <a:t>https://migri.fi/sv/videor</a:t>
            </a:r>
            <a:endParaRPr lang="sv-fi" sz="1400" dirty="0"/>
          </a:p>
        </p:txBody>
      </p:sp>
    </p:spTree>
    <p:extLst>
      <p:ext uri="{BB962C8B-B14F-4D97-AF65-F5344CB8AC3E}">
        <p14:creationId xmlns:p14="http://schemas.microsoft.com/office/powerpoint/2010/main" val="1673829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93C2F2C-339C-19D5-EBF5-2DADF929A1D7}"/>
              </a:ext>
            </a:extLst>
          </p:cNvPr>
          <p:cNvSpPr>
            <a:spLocks noGrp="1"/>
          </p:cNvSpPr>
          <p:nvPr>
            <p:ph type="title"/>
          </p:nvPr>
        </p:nvSpPr>
        <p:spPr>
          <a:xfrm>
            <a:off x="723900" y="71437"/>
            <a:ext cx="10541000" cy="1325563"/>
          </a:xfrm>
        </p:spPr>
        <p:txBody>
          <a:bodyPr>
            <a:normAutofit/>
          </a:bodyPr>
          <a:lstStyle/>
          <a:p>
            <a:pPr algn="l" rtl="0"/>
            <a:r>
              <a:rPr lang="sv-fi" sz="4000" b="0" i="0" u="none" baseline="0"/>
              <a:t>2b. Som studerande till Finland  - medborgare i ett EU-land och ukrainare</a:t>
            </a:r>
          </a:p>
        </p:txBody>
      </p:sp>
      <p:sp>
        <p:nvSpPr>
          <p:cNvPr id="3" name="Sisällön paikkamerkki 2">
            <a:extLst>
              <a:ext uri="{FF2B5EF4-FFF2-40B4-BE49-F238E27FC236}">
                <a16:creationId xmlns:a16="http://schemas.microsoft.com/office/drawing/2014/main" id="{4FE2D049-3BDF-00E7-AEA1-BFE2536324AD}"/>
              </a:ext>
            </a:extLst>
          </p:cNvPr>
          <p:cNvSpPr>
            <a:spLocks noGrp="1"/>
          </p:cNvSpPr>
          <p:nvPr>
            <p:ph idx="1"/>
          </p:nvPr>
        </p:nvSpPr>
        <p:spPr>
          <a:xfrm>
            <a:off x="865239" y="1494503"/>
            <a:ext cx="10949225" cy="5457161"/>
          </a:xfrm>
        </p:spPr>
        <p:txBody>
          <a:bodyPr>
            <a:normAutofit/>
          </a:bodyPr>
          <a:lstStyle/>
          <a:p>
            <a:pPr algn="l" rtl="0"/>
            <a:r>
              <a:rPr lang="sv-fi" sz="2100" b="0" i="0" u="none" baseline="0" dirty="0"/>
              <a:t>En medborgare i ett EU-land behöver inte ha uppehållstillstånd till Finland. Man ska klara sig på sina egna tillgångar.</a:t>
            </a:r>
          </a:p>
          <a:p>
            <a:pPr algn="l" rtl="0"/>
            <a:r>
              <a:rPr lang="sv-fi" sz="2100" b="0" i="0" u="none" baseline="0" dirty="0"/>
              <a:t>Man får vistas högst 3 mån utan avbrott i Finland utan att registrera uppehållsrätten. Om man vill stanna kvar i Finland, måste man ha </a:t>
            </a:r>
            <a:r>
              <a:rPr lang="sv-fi" sz="2100" b="1" i="0" u="none" baseline="0" dirty="0"/>
              <a:t>ett arbete eller ett eget företag, en studieplats, familjeband eller tillräckliga tillgångar.</a:t>
            </a:r>
          </a:p>
          <a:p>
            <a:pPr algn="l" rtl="0"/>
            <a:r>
              <a:rPr lang="sv-fi" sz="2100" b="0" i="0" u="none" baseline="0" dirty="0"/>
              <a:t>Om man har för avsikt att bo i Finland över 3 månader (90 </a:t>
            </a:r>
            <a:r>
              <a:rPr lang="sv-fi" sz="2100" b="0" i="0" u="none" baseline="0" dirty="0" err="1"/>
              <a:t>dgr</a:t>
            </a:r>
            <a:r>
              <a:rPr lang="sv-fi" sz="2100" b="0" i="0" u="none" baseline="0" dirty="0"/>
              <a:t>), ska man ansöka om registrering av uppehållsrätten för EU-medborgare hos Migrationsverket.  </a:t>
            </a:r>
          </a:p>
          <a:p>
            <a:pPr algn="l" rtl="0"/>
            <a:r>
              <a:rPr lang="sv-fi" sz="2100" b="0" i="0" u="none" baseline="0" dirty="0"/>
              <a:t>Invandrare kan få studiestöd i Finland endast på vissa villkor, i allmänhet endast om de arbetar i Finland regelbundet eller har permanent uppehållstillstånd i Finland enligt EU-lagstiftningen.  </a:t>
            </a:r>
            <a:endParaRPr lang="sv-fi" sz="2100" b="1" dirty="0"/>
          </a:p>
          <a:p>
            <a:pPr algn="l" rtl="0"/>
            <a:r>
              <a:rPr lang="sv-fi" sz="2100" b="1" i="0" u="none" baseline="0" dirty="0"/>
              <a:t>Ukrainare </a:t>
            </a:r>
            <a:r>
              <a:rPr lang="sv-fi" sz="2100" b="0" i="0" u="none" baseline="0" dirty="0"/>
              <a:t>och deras familjemedlemmar har rätt att vistas i Finland på grund av tillfälligt skydd. Det tillfälliga skyddet är i kraft till 4.3.2027 och ger rätt att studera och arbeta utan särskilt uppehållstillstånd. Ingen 30 timmars begränsning av arbetstiden per vecka.</a:t>
            </a:r>
          </a:p>
          <a:p>
            <a:pPr marL="0" indent="0" algn="l" rtl="0">
              <a:buNone/>
            </a:pPr>
            <a:r>
              <a:rPr lang="sv-fi" sz="1400" b="0" i="0" u="none" baseline="0" dirty="0">
                <a:ea typeface="+mn-lt"/>
                <a:cs typeface="+mn-lt"/>
                <a:hlinkClick r:id="rId3"/>
              </a:rPr>
              <a:t>https://www.infofinland.fi/fi/moving-to-finland/non-eu-citizens/study-in-finland</a:t>
            </a:r>
            <a:endParaRPr lang="sv-fi" sz="1400" dirty="0">
              <a:ea typeface="+mn-lt"/>
              <a:cs typeface="+mn-lt"/>
            </a:endParaRPr>
          </a:p>
          <a:p>
            <a:pPr marL="0" indent="0" algn="l" rtl="0">
              <a:buNone/>
            </a:pPr>
            <a:r>
              <a:rPr lang="sv-fi" sz="1400" b="0" i="0" u="none" baseline="0" dirty="0">
                <a:ea typeface="Calibri"/>
                <a:cs typeface="Calibri"/>
                <a:hlinkClick r:id="rId4"/>
              </a:rPr>
              <a:t>https://migri.fi/tyonteko-ja-opiskelu (på sv. https://migri.fi/sv/arbete-och-studier)</a:t>
            </a:r>
            <a:endParaRPr lang="sv-fi" sz="1400" dirty="0">
              <a:ea typeface="Calibri"/>
              <a:cs typeface="Calibri"/>
            </a:endParaRPr>
          </a:p>
          <a:p>
            <a:pPr marL="0" indent="0" algn="l" rtl="0">
              <a:buNone/>
            </a:pPr>
            <a:endParaRPr lang="sv-fi" sz="1400" dirty="0">
              <a:ea typeface="+mn-lt"/>
              <a:cs typeface="+mn-lt"/>
            </a:endParaRPr>
          </a:p>
          <a:p>
            <a:pPr marL="0" indent="0" algn="l" rtl="0">
              <a:buNone/>
            </a:pPr>
            <a:endParaRPr lang="sv-fi" sz="1400" dirty="0"/>
          </a:p>
          <a:p>
            <a:endParaRPr lang="sv-fi" sz="2100" dirty="0"/>
          </a:p>
          <a:p>
            <a:pPr marL="0" indent="0" algn="l" rtl="0">
              <a:buNone/>
            </a:pPr>
            <a:endParaRPr lang="sv-fi" sz="2100" dirty="0"/>
          </a:p>
          <a:p>
            <a:pPr marL="0" indent="0" algn="l" rtl="0">
              <a:buNone/>
            </a:pPr>
            <a:endParaRPr lang="sv-fi" sz="2100" dirty="0"/>
          </a:p>
          <a:p>
            <a:pPr marL="0" indent="0" algn="l" rtl="0">
              <a:buNone/>
            </a:pPr>
            <a:endParaRPr lang="sv-fi" sz="1600" dirty="0"/>
          </a:p>
          <a:p>
            <a:endParaRPr lang="sv-fi" dirty="0"/>
          </a:p>
        </p:txBody>
      </p:sp>
    </p:spTree>
    <p:extLst>
      <p:ext uri="{BB962C8B-B14F-4D97-AF65-F5344CB8AC3E}">
        <p14:creationId xmlns:p14="http://schemas.microsoft.com/office/powerpoint/2010/main" val="20476143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33BAD66-C44D-E6D8-33CC-448DF2A3696C}"/>
              </a:ext>
            </a:extLst>
          </p:cNvPr>
          <p:cNvSpPr>
            <a:spLocks noGrp="1"/>
          </p:cNvSpPr>
          <p:nvPr>
            <p:ph type="title"/>
          </p:nvPr>
        </p:nvSpPr>
        <p:spPr>
          <a:xfrm>
            <a:off x="838200" y="450055"/>
            <a:ext cx="10515600" cy="1325563"/>
          </a:xfrm>
        </p:spPr>
        <p:txBody>
          <a:bodyPr>
            <a:normAutofit fontScale="90000"/>
          </a:bodyPr>
          <a:lstStyle/>
          <a:p>
            <a:pPr algn="l" rtl="0"/>
            <a:r>
              <a:rPr lang="sv-fi" sz="4900" b="0" i="0" u="none" baseline="0"/>
              <a:t>3. Rätt att arbeta som studerande</a:t>
            </a:r>
            <a:br>
              <a:rPr lang="sv-fi"/>
            </a:br>
            <a:br>
              <a:rPr lang="sv-fi" b="1"/>
            </a:br>
            <a:endParaRPr lang="sv-fi"/>
          </a:p>
        </p:txBody>
      </p:sp>
      <p:sp>
        <p:nvSpPr>
          <p:cNvPr id="3" name="Sisällön paikkamerkki 2">
            <a:extLst>
              <a:ext uri="{FF2B5EF4-FFF2-40B4-BE49-F238E27FC236}">
                <a16:creationId xmlns:a16="http://schemas.microsoft.com/office/drawing/2014/main" id="{6DBFFAE6-FE15-5900-924A-8B14C7BE9194}"/>
              </a:ext>
            </a:extLst>
          </p:cNvPr>
          <p:cNvSpPr>
            <a:spLocks noGrp="1"/>
          </p:cNvSpPr>
          <p:nvPr>
            <p:ph idx="1"/>
          </p:nvPr>
        </p:nvSpPr>
        <p:spPr>
          <a:xfrm>
            <a:off x="838200" y="1127918"/>
            <a:ext cx="10896600" cy="5158582"/>
          </a:xfrm>
        </p:spPr>
        <p:txBody>
          <a:bodyPr vert="horz" lIns="91440" tIns="45720" rIns="91440" bIns="45720" rtlCol="0" anchor="t">
            <a:normAutofit lnSpcReduction="10000"/>
          </a:bodyPr>
          <a:lstStyle/>
          <a:p>
            <a:pPr algn="l" rtl="0"/>
            <a:r>
              <a:rPr lang="sv-fi" sz="2100" b="0" i="0" u="none" baseline="0" dirty="0"/>
              <a:t>Med uppehållstillstånd för studier får studerande utföra avlönat arbete i 30 timmar per vecka i genomsnitt inom vilken bransch som helst. Några veckor kan man arbeta mer än 30 timmar, men i slutet av året måste antalet arbetstimmar vara i genomsnitt 30 timmar per vecka.</a:t>
            </a:r>
          </a:p>
          <a:p>
            <a:pPr algn="l" rtl="0"/>
            <a:r>
              <a:rPr lang="sv-fi" sz="2100" b="0" i="0" u="none" baseline="0" dirty="0"/>
              <a:t>Studerande får arbeta i genomsnitt 120 timmar per månad och sammanlagt 1 560 timmar per år.</a:t>
            </a:r>
            <a:endParaRPr lang="sv-fi" sz="2100" dirty="0">
              <a:ea typeface="Calibri"/>
              <a:cs typeface="Calibri"/>
            </a:endParaRPr>
          </a:p>
          <a:p>
            <a:pPr algn="l" rtl="0"/>
            <a:r>
              <a:rPr lang="sv-fi" sz="2100" b="0" i="0" u="none" baseline="0" dirty="0"/>
              <a:t>Under ledighetstider kan studerande arbeta på heltid inom vilken bransch som helst. Man ska bara se till att den genomsnittliga arbetstiden är 30 timmar per vecka i slutet av året. </a:t>
            </a:r>
            <a:endParaRPr lang="sv-fi" sz="2100" dirty="0">
              <a:ea typeface="Calibri"/>
              <a:cs typeface="Calibri"/>
            </a:endParaRPr>
          </a:p>
          <a:p>
            <a:pPr algn="l" rtl="0"/>
            <a:r>
              <a:rPr lang="sv-fi" sz="2100" b="0" i="0" u="none" baseline="0" dirty="0"/>
              <a:t>Studerande får utföra lärande i arbetet eller ett slutarbete som ingår i examen utan begränsningar. Begränsningen på 30 timmar per vecka gäller alltså inte dem, om det redan i avtalsskedet har överenskommits att de ger studiepoäng.  </a:t>
            </a:r>
            <a:endParaRPr lang="sv-fi" sz="2100" dirty="0">
              <a:ea typeface="Calibri"/>
              <a:cs typeface="Calibri"/>
            </a:endParaRPr>
          </a:p>
          <a:p>
            <a:pPr algn="l" rtl="0"/>
            <a:r>
              <a:rPr lang="sv-fi" sz="2100" b="0" i="0" u="none" baseline="0" dirty="0"/>
              <a:t>Arbetsgivaren kontrollerar hur mycket studeranden får arbeta med uppehållstillstånd.  Studeranden och arbetsgivaren måste båda se till att antalet timmar inte överskrids. </a:t>
            </a:r>
            <a:endParaRPr lang="sv-fi" sz="2100" dirty="0">
              <a:ea typeface="Calibri"/>
              <a:cs typeface="Calibri"/>
            </a:endParaRPr>
          </a:p>
          <a:p>
            <a:pPr algn="l" rtl="0"/>
            <a:r>
              <a:rPr lang="sv-fi" sz="2100" b="0" i="0" u="none" baseline="0" dirty="0"/>
              <a:t>Arbetsmängden övervakas av arbetarskyddsförvaltningen.</a:t>
            </a:r>
            <a:endParaRPr lang="sv-fi" sz="2100" dirty="0">
              <a:ea typeface="Calibri"/>
              <a:cs typeface="Calibri"/>
            </a:endParaRPr>
          </a:p>
          <a:p>
            <a:pPr marL="0" indent="0" algn="l" rtl="0">
              <a:buNone/>
            </a:pPr>
            <a:endParaRPr lang="sv-fi" sz="1800" dirty="0"/>
          </a:p>
          <a:p>
            <a:pPr marL="0" indent="0" algn="l" rtl="0">
              <a:buNone/>
            </a:pPr>
            <a:r>
              <a:rPr lang="sv-fi" sz="1400" b="0" i="0" u="none" baseline="0" dirty="0">
                <a:hlinkClick r:id="rId3"/>
              </a:rPr>
              <a:t>https://www.infofinland.fi/fi/work-and-enterprise/finnish-working-life/right-to-work-in-finland</a:t>
            </a:r>
            <a:endParaRPr lang="sv-fi" sz="1400" dirty="0"/>
          </a:p>
          <a:p>
            <a:pPr marL="0" indent="0" algn="l" rtl="0">
              <a:buNone/>
            </a:pPr>
            <a:r>
              <a:rPr lang="sv-fi" sz="1400" b="0" i="0" u="none" baseline="0" dirty="0">
                <a:hlinkClick r:id="rId4"/>
              </a:rPr>
              <a:t>Arbete och praktik under studietiden | Migrationsverket</a:t>
            </a:r>
            <a:endParaRPr lang="sv-fi" sz="1400" dirty="0"/>
          </a:p>
          <a:p>
            <a:pPr marL="0" indent="0" algn="l" rtl="0">
              <a:buNone/>
            </a:pPr>
            <a:endParaRPr lang="sv-fi" sz="1400" dirty="0"/>
          </a:p>
          <a:p>
            <a:pPr marL="0" indent="0" algn="l" rtl="0">
              <a:buNone/>
            </a:pPr>
            <a:endParaRPr lang="sv-fi" sz="1800" dirty="0"/>
          </a:p>
          <a:p>
            <a:pPr marL="0" indent="0" algn="l" rtl="0">
              <a:buNone/>
            </a:pPr>
            <a:endParaRPr lang="sv-fi" dirty="0"/>
          </a:p>
        </p:txBody>
      </p:sp>
    </p:spTree>
    <p:extLst>
      <p:ext uri="{BB962C8B-B14F-4D97-AF65-F5344CB8AC3E}">
        <p14:creationId xmlns:p14="http://schemas.microsoft.com/office/powerpoint/2010/main" val="10526364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AEA11D7-9DD7-0BC5-4B1E-1613E2E075D9}"/>
              </a:ext>
            </a:extLst>
          </p:cNvPr>
          <p:cNvSpPr>
            <a:spLocks noGrp="1"/>
          </p:cNvSpPr>
          <p:nvPr>
            <p:ph type="title"/>
          </p:nvPr>
        </p:nvSpPr>
        <p:spPr>
          <a:xfrm>
            <a:off x="727364" y="181119"/>
            <a:ext cx="10515600" cy="1325563"/>
          </a:xfrm>
        </p:spPr>
        <p:txBody>
          <a:bodyPr/>
          <a:lstStyle/>
          <a:p>
            <a:pPr algn="l" rtl="0"/>
            <a:r>
              <a:rPr lang="sv-fi" b="0" i="0" u="none" baseline="0"/>
              <a:t>4. Utbildningsavtal och läroavtal </a:t>
            </a:r>
          </a:p>
        </p:txBody>
      </p:sp>
      <p:sp>
        <p:nvSpPr>
          <p:cNvPr id="3" name="Sisällön paikkamerkki 2">
            <a:extLst>
              <a:ext uri="{FF2B5EF4-FFF2-40B4-BE49-F238E27FC236}">
                <a16:creationId xmlns:a16="http://schemas.microsoft.com/office/drawing/2014/main" id="{036EFF6C-5A39-227B-E9EE-51697872EFDF}"/>
              </a:ext>
            </a:extLst>
          </p:cNvPr>
          <p:cNvSpPr>
            <a:spLocks noGrp="1"/>
          </p:cNvSpPr>
          <p:nvPr>
            <p:ph idx="1"/>
          </p:nvPr>
        </p:nvSpPr>
        <p:spPr>
          <a:xfrm>
            <a:off x="727364" y="1320800"/>
            <a:ext cx="10626436" cy="4856164"/>
          </a:xfrm>
        </p:spPr>
        <p:txBody>
          <a:bodyPr vert="horz" lIns="91440" tIns="45720" rIns="91440" bIns="45720" rtlCol="0" anchor="t">
            <a:normAutofit fontScale="70000" lnSpcReduction="20000"/>
          </a:bodyPr>
          <a:lstStyle/>
          <a:p>
            <a:endParaRPr lang="sv-fi"/>
          </a:p>
          <a:p>
            <a:pPr marL="0" indent="0" algn="l" rtl="0">
              <a:buNone/>
            </a:pPr>
            <a:r>
              <a:rPr lang="sv-fi" sz="2700" b="1" i="0" u="none" baseline="0"/>
              <a:t>Arbetspraktik/lärande i arbetslivet som hör till ett utbildningsavtal</a:t>
            </a:r>
          </a:p>
          <a:p>
            <a:pPr algn="l" rtl="0"/>
            <a:r>
              <a:rPr lang="sv-fi" sz="2700" b="0" i="0" u="none" baseline="0"/>
              <a:t>Om studeranden har uppehållstillstånd för studier i Finland, kan han eller hon med ett utbildningsavtal utföra arbetspraktik/lärande i arbetslivet som ingår i examen utan begränsning.</a:t>
            </a:r>
          </a:p>
          <a:p>
            <a:pPr marL="0" indent="0" algn="l" rtl="0">
              <a:buNone/>
            </a:pPr>
            <a:endParaRPr lang="sv-fi" sz="2700"/>
          </a:p>
          <a:p>
            <a:pPr marL="0" indent="0" algn="l" rtl="0">
              <a:buNone/>
            </a:pPr>
            <a:r>
              <a:rPr lang="sv-fi" sz="2700" b="1" i="0" u="none" baseline="0"/>
              <a:t>Läroavtal (minst 25 h/vecka):</a:t>
            </a:r>
          </a:p>
          <a:p>
            <a:pPr algn="l" rtl="0"/>
            <a:r>
              <a:rPr lang="sv-fi" sz="2700" b="0" i="0" u="none" baseline="0"/>
              <a:t>Om tidsmässigt över hälften av en examen avläggs med läroavtal, ska studeranden ansöka om uppehållstillstånd för arbetstagare (TTOL). Då bestäms rätten att arbeta enligt uppehållstillståndet för arbetstagare.</a:t>
            </a:r>
          </a:p>
          <a:p>
            <a:pPr algn="l" rtl="0"/>
            <a:r>
              <a:rPr lang="sv-fi" sz="2700" b="0" i="0" u="none" baseline="0"/>
              <a:t>Om personen har kommit till Finland med uppehållstillstånd för studier, kan han eller hon avlägga högst hälften av sina studier som leder till examen med läroavtal. Studeranden kan arbeta på heltid i det arbete som hör till läroavtalet. Dessutom kan han eller hon utföra annat avlönat arbete 30 timmar i veckan.</a:t>
            </a:r>
          </a:p>
          <a:p>
            <a:pPr algn="l" rtl="0"/>
            <a:r>
              <a:rPr lang="sv-fi" sz="2700" b="0" i="0" u="none" baseline="0"/>
              <a:t>Om studeranden först har genomfört sina examensstudier vid en läroanstalt med uppehållstillstånd för studier, men senare avlägger den största delen av de studier som återstår som läroavtalsutbildning, ska han eller hon ansöka om uppehållstillstånd för arbetstagare. </a:t>
            </a:r>
          </a:p>
          <a:p>
            <a:endParaRPr lang="sv-fi" sz="2700"/>
          </a:p>
          <a:p>
            <a:endParaRPr lang="sv-fi">
              <a:ea typeface="Calibri"/>
              <a:cs typeface="Calibri"/>
            </a:endParaRPr>
          </a:p>
          <a:p>
            <a:pPr marL="0" indent="0" algn="l" rtl="0">
              <a:buNone/>
            </a:pPr>
            <a:endParaRPr lang="sv-fi">
              <a:ea typeface="Calibri"/>
              <a:cs typeface="Calibri"/>
            </a:endParaRPr>
          </a:p>
        </p:txBody>
      </p:sp>
    </p:spTree>
    <p:extLst>
      <p:ext uri="{BB962C8B-B14F-4D97-AF65-F5344CB8AC3E}">
        <p14:creationId xmlns:p14="http://schemas.microsoft.com/office/powerpoint/2010/main" val="20558650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2556C1D-77EC-C4D6-FE0B-31199DAB7503}"/>
              </a:ext>
            </a:extLst>
          </p:cNvPr>
          <p:cNvSpPr>
            <a:spLocks noGrp="1"/>
          </p:cNvSpPr>
          <p:nvPr>
            <p:ph type="title"/>
          </p:nvPr>
        </p:nvSpPr>
        <p:spPr>
          <a:xfrm>
            <a:off x="723900" y="0"/>
            <a:ext cx="10515600" cy="1196166"/>
          </a:xfrm>
        </p:spPr>
        <p:txBody>
          <a:bodyPr/>
          <a:lstStyle/>
          <a:p>
            <a:pPr algn="l" rtl="0"/>
            <a:r>
              <a:rPr lang="sv-fi" b="0" i="0" u="none" baseline="0"/>
              <a:t>5. Att söka till studier </a:t>
            </a:r>
          </a:p>
        </p:txBody>
      </p:sp>
      <p:sp>
        <p:nvSpPr>
          <p:cNvPr id="3" name="Sisällön paikkamerkki 2">
            <a:extLst>
              <a:ext uri="{FF2B5EF4-FFF2-40B4-BE49-F238E27FC236}">
                <a16:creationId xmlns:a16="http://schemas.microsoft.com/office/drawing/2014/main" id="{56E51122-0577-F241-0539-183340494359}"/>
              </a:ext>
            </a:extLst>
          </p:cNvPr>
          <p:cNvSpPr>
            <a:spLocks noGrp="1"/>
          </p:cNvSpPr>
          <p:nvPr>
            <p:ph idx="1"/>
          </p:nvPr>
        </p:nvSpPr>
        <p:spPr>
          <a:xfrm>
            <a:off x="609601" y="1103642"/>
            <a:ext cx="11201399" cy="5297158"/>
          </a:xfrm>
        </p:spPr>
        <p:txBody>
          <a:bodyPr vert="horz" lIns="91440" tIns="45720" rIns="91440" bIns="45720" rtlCol="0" anchor="t">
            <a:normAutofit fontScale="70000" lnSpcReduction="20000"/>
          </a:bodyPr>
          <a:lstStyle/>
          <a:p>
            <a:pPr marL="0" indent="0" algn="l" rtl="0">
              <a:buNone/>
            </a:pPr>
            <a:endParaRPr lang="sv-fi" sz="3000" dirty="0">
              <a:ea typeface="Calibri" panose="020F0502020204030204"/>
              <a:cs typeface="Calibri" panose="020F0502020204030204"/>
            </a:endParaRPr>
          </a:p>
          <a:p>
            <a:pPr marL="0" indent="0" algn="l" rtl="0">
              <a:buNone/>
            </a:pPr>
            <a:r>
              <a:rPr lang="sv-fi" sz="3000" b="0" i="0" u="none" baseline="0" dirty="0">
                <a:ea typeface="Calibri" panose="020F0502020204030204"/>
                <a:cs typeface="Calibri" panose="020F0502020204030204"/>
              </a:rPr>
              <a:t>I allmänhet testar läroanstalterna nivån för internationella studerandes språkkunskaper. Förutom språktest behövs det ofta även annan inledande kartläggning, med vilken man utreder motivationen och förutsättningarna </a:t>
            </a:r>
            <a:r>
              <a:rPr lang="sv-fi" sz="3000" b="0" i="0" u="none" baseline="0" dirty="0">
                <a:solidFill>
                  <a:srgbClr val="FF0000"/>
                </a:solidFill>
                <a:ea typeface="Calibri"/>
                <a:cs typeface="Calibri"/>
              </a:rPr>
              <a:t> </a:t>
            </a:r>
            <a:r>
              <a:rPr lang="sv-fi" sz="3000" b="0" i="0" u="none" baseline="0" dirty="0">
                <a:ea typeface="Calibri"/>
                <a:cs typeface="Calibri"/>
              </a:rPr>
              <a:t>för att studera en viss bestämd bransch samt den sökandes utbildningsbakgrund och kunnande. </a:t>
            </a:r>
          </a:p>
          <a:p>
            <a:pPr marL="0" indent="0" algn="l" rtl="0">
              <a:buNone/>
            </a:pPr>
            <a:r>
              <a:rPr lang="sv-fi" sz="3000" b="0" i="0" u="none" baseline="0" dirty="0">
                <a:ea typeface="Calibri"/>
                <a:cs typeface="Calibri"/>
              </a:rPr>
              <a:t>Läroanstalterna måste till exempel beakta SORA-lagstiftningen, som gäller yrken som är förbundna med krav som hänför sig till minderårigas säkerhet eller patient- eller kundsäkerheten eller säkerheten i trafiken. Då måste man till exempel ta i beaktande:</a:t>
            </a:r>
          </a:p>
          <a:p>
            <a:pPr marL="0" indent="0" algn="l" rtl="0">
              <a:buNone/>
            </a:pPr>
            <a:endParaRPr lang="sv-fi" sz="3000" dirty="0">
              <a:solidFill>
                <a:srgbClr val="000000"/>
              </a:solidFill>
              <a:ea typeface="Calibri"/>
              <a:cs typeface="Calibri"/>
            </a:endParaRPr>
          </a:p>
          <a:p>
            <a:pPr marL="457200" indent="-457200" algn="l" rtl="0">
              <a:spcBef>
                <a:spcPts val="800"/>
              </a:spcBef>
            </a:pPr>
            <a:r>
              <a:rPr lang="sv-fi" sz="3000" b="0" i="0" u="none" baseline="0" dirty="0">
                <a:solidFill>
                  <a:srgbClr val="000000"/>
                </a:solidFill>
                <a:ea typeface="Calibri"/>
                <a:cs typeface="Calibri"/>
              </a:rPr>
              <a:t>Har den sökande de vaccinationer som krävs? Eller är han eller hon beredd att ta dem?</a:t>
            </a:r>
          </a:p>
          <a:p>
            <a:pPr marL="457200" indent="-457200" algn="l" rtl="0"/>
            <a:r>
              <a:rPr lang="sv-fi" sz="3000" b="0" i="0" u="none" baseline="0" dirty="0">
                <a:solidFill>
                  <a:srgbClr val="000000"/>
                </a:solidFill>
                <a:ea typeface="Calibri"/>
                <a:cs typeface="Calibri"/>
              </a:rPr>
              <a:t>Har den sökande ett körkort som är giltigt i Finland?</a:t>
            </a:r>
          </a:p>
          <a:p>
            <a:pPr marL="457200" indent="-457200" algn="l" rtl="0"/>
            <a:r>
              <a:rPr lang="sv-fi" sz="3000" b="0" i="0" u="none" baseline="0" dirty="0">
                <a:solidFill>
                  <a:srgbClr val="000000"/>
                </a:solidFill>
                <a:ea typeface="Calibri"/>
                <a:cs typeface="Calibri"/>
              </a:rPr>
              <a:t>Att hänvisa den studerande att skaffa ett straffregisterutdrag. </a:t>
            </a:r>
          </a:p>
          <a:p>
            <a:pPr marL="0" indent="0" algn="l" rtl="0">
              <a:buNone/>
            </a:pPr>
            <a:r>
              <a:rPr lang="sv-fi" sz="3000" b="0" i="0" u="none" baseline="0" dirty="0">
                <a:ea typeface="Calibri"/>
                <a:cs typeface="Calibri"/>
              </a:rPr>
              <a:t>Utländska minderåriga sökande kan godkännas som studerande om de har en officiell vårdnadshavare som bor i Finland, eller vårdnadshavaren kommer tillsammans med den minderårige till Finland för att arbeta eller studera.  Den sökande ska lämna in ett officiellt tingsrättsbeslut om att vårdnadshavaren bor i Finland.  </a:t>
            </a:r>
            <a:endParaRPr lang="sv-fi" sz="3000" dirty="0"/>
          </a:p>
          <a:p>
            <a:pPr marL="0" indent="0" algn="l" rtl="0">
              <a:buNone/>
            </a:pPr>
            <a:endParaRPr lang="sv-fi" sz="3000" dirty="0"/>
          </a:p>
          <a:p>
            <a:pPr marL="0" indent="0" algn="l" rtl="0">
              <a:spcBef>
                <a:spcPts val="800"/>
              </a:spcBef>
              <a:buNone/>
            </a:pPr>
            <a:r>
              <a:rPr lang="sv-fi" sz="2000" b="0" i="0" u="none" baseline="0" dirty="0">
                <a:solidFill>
                  <a:srgbClr val="000000"/>
                </a:solidFill>
                <a:ea typeface="Calibri"/>
                <a:cs typeface="Calibri"/>
                <a:hlinkClick r:id="rId2"/>
              </a:rPr>
              <a:t>https://www.oph.fi/sv/utbildning-och-examina/losningar-vid-olamplighet-studier-sora</a:t>
            </a:r>
            <a:r>
              <a:rPr lang="sv-fi" sz="2000" b="0" i="0" u="none" baseline="0" dirty="0">
                <a:solidFill>
                  <a:srgbClr val="000000"/>
                </a:solidFill>
                <a:ea typeface="Calibri"/>
                <a:cs typeface="Calibri"/>
              </a:rPr>
              <a:t> </a:t>
            </a:r>
            <a:endParaRPr lang="sv-fi" sz="2000" dirty="0">
              <a:ea typeface="Calibri"/>
              <a:cs typeface="Calibri"/>
            </a:endParaRPr>
          </a:p>
          <a:p>
            <a:endParaRPr lang="sv-fi" dirty="0">
              <a:ea typeface="Calibri"/>
              <a:cs typeface="Calibri"/>
            </a:endParaRPr>
          </a:p>
          <a:p>
            <a:endParaRPr lang="sv-fi" dirty="0">
              <a:ea typeface="Calibri"/>
              <a:cs typeface="Calibri"/>
            </a:endParaRPr>
          </a:p>
          <a:p>
            <a:endParaRPr lang="sv-fi" dirty="0">
              <a:ea typeface="Calibri"/>
              <a:cs typeface="Calibri"/>
            </a:endParaRPr>
          </a:p>
          <a:p>
            <a:endParaRPr lang="sv-fi" dirty="0">
              <a:ea typeface="Calibri"/>
              <a:cs typeface="Calibri"/>
            </a:endParaRPr>
          </a:p>
        </p:txBody>
      </p:sp>
    </p:spTree>
    <p:extLst>
      <p:ext uri="{BB962C8B-B14F-4D97-AF65-F5344CB8AC3E}">
        <p14:creationId xmlns:p14="http://schemas.microsoft.com/office/powerpoint/2010/main" val="23326820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4557D-9767-FC5C-16AD-8170A7348BE1}"/>
              </a:ext>
            </a:extLst>
          </p:cNvPr>
          <p:cNvSpPr>
            <a:spLocks noGrp="1"/>
          </p:cNvSpPr>
          <p:nvPr>
            <p:ph type="title"/>
          </p:nvPr>
        </p:nvSpPr>
        <p:spPr>
          <a:xfrm>
            <a:off x="520700" y="0"/>
            <a:ext cx="10708409" cy="1494055"/>
          </a:xfrm>
        </p:spPr>
        <p:txBody>
          <a:bodyPr/>
          <a:lstStyle/>
          <a:p>
            <a:pPr algn="l" rtl="0"/>
            <a:r>
              <a:rPr lang="sv-fi" b="0" i="0" u="none" baseline="0">
                <a:ea typeface="Calibri Light"/>
                <a:cs typeface="Calibri Light"/>
              </a:rPr>
              <a:t>6a. Språktest </a:t>
            </a:r>
            <a:endParaRPr lang="sv-fi"/>
          </a:p>
        </p:txBody>
      </p:sp>
      <p:sp>
        <p:nvSpPr>
          <p:cNvPr id="3" name="Content Placeholder 2">
            <a:extLst>
              <a:ext uri="{FF2B5EF4-FFF2-40B4-BE49-F238E27FC236}">
                <a16:creationId xmlns:a16="http://schemas.microsoft.com/office/drawing/2014/main" id="{4A360094-E72F-9BA9-C97A-89603C53ED39}"/>
              </a:ext>
            </a:extLst>
          </p:cNvPr>
          <p:cNvSpPr>
            <a:spLocks noGrp="1"/>
          </p:cNvSpPr>
          <p:nvPr>
            <p:ph idx="1"/>
          </p:nvPr>
        </p:nvSpPr>
        <p:spPr>
          <a:xfrm>
            <a:off x="406400" y="1206500"/>
            <a:ext cx="11696699" cy="5270500"/>
          </a:xfrm>
        </p:spPr>
        <p:txBody>
          <a:bodyPr vert="horz" lIns="91440" tIns="45720" rIns="91440" bIns="45720" rtlCol="0" anchor="t">
            <a:normAutofit/>
          </a:bodyPr>
          <a:lstStyle/>
          <a:p>
            <a:pPr marL="0" indent="0" algn="l" rtl="0">
              <a:buNone/>
            </a:pPr>
            <a:endParaRPr lang="sv-fi" sz="2300"/>
          </a:p>
          <a:p>
            <a:pPr marL="0" indent="0" algn="l" rtl="0">
              <a:buNone/>
            </a:pPr>
            <a:r>
              <a:rPr lang="sv-fi" sz="2300" b="0" i="0" u="none" baseline="0"/>
              <a:t>Examen ska avläggas på svenska, om utbildningsanordnaren har anordnartillstånd endast för utbildning på svenska.</a:t>
            </a:r>
            <a:endParaRPr lang="sv-fi" sz="2300">
              <a:ea typeface="Calibri"/>
              <a:cs typeface="Calibri"/>
            </a:endParaRPr>
          </a:p>
          <a:p>
            <a:pPr marL="0" indent="0" algn="l" rtl="0">
              <a:buNone/>
            </a:pPr>
            <a:endParaRPr lang="sv-fi" sz="2300">
              <a:ea typeface="Calibri"/>
              <a:cs typeface="Calibri"/>
            </a:endParaRPr>
          </a:p>
          <a:p>
            <a:pPr marL="0" indent="0" algn="l" rtl="0">
              <a:buNone/>
            </a:pPr>
            <a:r>
              <a:rPr lang="sv-fi" sz="2300" b="0" i="0" u="none" baseline="0">
                <a:ea typeface="Calibri" panose="020F0502020204030204"/>
                <a:cs typeface="Calibri" panose="020F0502020204030204"/>
              </a:rPr>
              <a:t>Läroanstalterna har olika sätt att testa den språkkunskap som krävs. I en del läroanstalter kommer de sökande alltid fysiskt till platsen för språktestet. I en del läroanstalter görs språktest också på distans. </a:t>
            </a:r>
            <a:r>
              <a:rPr lang="sv-fi" sz="2300" b="1" i="0" u="none" baseline="0">
                <a:ea typeface="Calibri" panose="020F0502020204030204"/>
                <a:cs typeface="Calibri" panose="020F0502020204030204"/>
              </a:rPr>
              <a:t>Det är viktigt att säkerställa att identiteten styrks på rätt sätt.</a:t>
            </a:r>
            <a:r>
              <a:rPr lang="sv-fi" sz="2300" b="0" i="0" u="none" baseline="0">
                <a:ea typeface="Calibri" panose="020F0502020204030204"/>
                <a:cs typeface="Calibri" panose="020F0502020204030204"/>
              </a:rPr>
              <a:t> Om utbildningen är på engelska och man vill testa nivån i engelska språket, kan man också till exempel använda Duolingo-appen som hjälp vid språktestningen. </a:t>
            </a:r>
          </a:p>
          <a:p>
            <a:pPr marL="0" indent="0" algn="l" rtl="0">
              <a:buNone/>
            </a:pPr>
            <a:endParaRPr lang="sv-fi" sz="2300">
              <a:ea typeface="Calibri" panose="020F0502020204030204"/>
              <a:cs typeface="Calibri" panose="020F0502020204030204"/>
            </a:endParaRPr>
          </a:p>
          <a:p>
            <a:pPr marL="0" indent="0" algn="l" rtl="0">
              <a:buNone/>
            </a:pPr>
            <a:r>
              <a:rPr lang="sv-fi" sz="2300" b="0" i="0" u="none" baseline="0">
                <a:ea typeface="Calibri" panose="020F0502020204030204"/>
                <a:cs typeface="Calibri" panose="020F0502020204030204"/>
              </a:rPr>
              <a:t>Vid språktest används den europeiska referensramens nivåskala för språkkunskap. </a:t>
            </a:r>
          </a:p>
          <a:p>
            <a:pPr marL="0" indent="0" algn="l" rtl="0">
              <a:buNone/>
            </a:pPr>
            <a:endParaRPr lang="sv-fi" sz="1400">
              <a:ea typeface="Calibri" panose="020F0502020204030204"/>
              <a:cs typeface="Calibri" panose="020F0502020204030204"/>
              <a:hlinkClick r:id="rId3"/>
            </a:endParaRPr>
          </a:p>
          <a:p>
            <a:pPr marL="0" indent="0" algn="l" rtl="0">
              <a:buNone/>
            </a:pPr>
            <a:r>
              <a:rPr lang="sv-fi" sz="1400" b="0" i="0" u="none" baseline="0">
                <a:ea typeface="Calibri" panose="020F0502020204030204"/>
                <a:cs typeface="Calibri" panose="020F0502020204030204"/>
                <a:hlinkClick r:id="rId3"/>
              </a:rPr>
              <a:t>Den europeiska referensramen för språk, nivåskala för språkkunskap</a:t>
            </a:r>
            <a:r>
              <a:rPr lang="sv-fi" sz="1400" b="0" i="0" u="none" baseline="0">
                <a:ea typeface="Calibri" panose="020F0502020204030204"/>
                <a:cs typeface="Calibri" panose="020F0502020204030204"/>
              </a:rPr>
              <a:t>   </a:t>
            </a:r>
            <a:endParaRPr lang="sv-fi" sz="1400"/>
          </a:p>
          <a:p>
            <a:pPr marL="0" indent="0" algn="l" rtl="0">
              <a:buNone/>
            </a:pPr>
            <a:endParaRPr lang="sv-fi">
              <a:ea typeface="Calibri" panose="020F0502020204030204"/>
              <a:cs typeface="Calibri" panose="020F0502020204030204"/>
            </a:endParaRPr>
          </a:p>
        </p:txBody>
      </p:sp>
    </p:spTree>
    <p:extLst>
      <p:ext uri="{BB962C8B-B14F-4D97-AF65-F5344CB8AC3E}">
        <p14:creationId xmlns:p14="http://schemas.microsoft.com/office/powerpoint/2010/main" val="1557161876"/>
      </p:ext>
    </p:extLst>
  </p:cSld>
  <p:clrMapOvr>
    <a:masterClrMapping/>
  </p:clrMapOvr>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IERKOmallipohjat" id="{D4D80572-9317-4665-8B0D-238CEC7B1C2D}" vid="{32D10B52-81B6-4EBC-80CE-9BB4D887A743}"/>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3CF28071C79A14B9F22182B9B92C540" ma:contentTypeVersion="13" ma:contentTypeDescription="Create a new document." ma:contentTypeScope="" ma:versionID="f97d423ac3940b248fcbc4c4bcc9d1a2">
  <xsd:schema xmlns:xsd="http://www.w3.org/2001/XMLSchema" xmlns:xs="http://www.w3.org/2001/XMLSchema" xmlns:p="http://schemas.microsoft.com/office/2006/metadata/properties" xmlns:ns2="99c4edd6-4692-4bdc-b7c2-f7fdb8cf042f" xmlns:ns3="76be92a1-9c2e-45bd-bc7a-77e2bc8acba2" targetNamespace="http://schemas.microsoft.com/office/2006/metadata/properties" ma:root="true" ma:fieldsID="ac2bd7a0dd5406a5cff4eb9bfad4f9f4" ns2:_="" ns3:_="">
    <xsd:import namespace="99c4edd6-4692-4bdc-b7c2-f7fdb8cf042f"/>
    <xsd:import namespace="76be92a1-9c2e-45bd-bc7a-77e2bc8acba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c4edd6-4692-4bdc-b7c2-f7fdb8cf042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e26c6a39-ca17-4711-8675-0cb8c6f60fa5"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BillingMetadata" ma:index="20"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6be92a1-9c2e-45bd-bc7a-77e2bc8acba2"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d93a5905-6c09-4fdb-b610-8a0047d6305c}" ma:internalName="TaxCatchAll" ma:showField="CatchAllData" ma:web="76be92a1-9c2e-45bd-bc7a-77e2bc8acba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76be92a1-9c2e-45bd-bc7a-77e2bc8acba2" xsi:nil="true"/>
    <lcf76f155ced4ddcb4097134ff3c332f xmlns="99c4edd6-4692-4bdc-b7c2-f7fdb8cf042f">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131D83E-550F-4A85-8F99-051885380BC3}"/>
</file>

<file path=customXml/itemProps2.xml><?xml version="1.0" encoding="utf-8"?>
<ds:datastoreItem xmlns:ds="http://schemas.openxmlformats.org/officeDocument/2006/customXml" ds:itemID="{FFB44BD7-0750-4BC8-9ED3-4F6A4030A11C}"/>
</file>

<file path=customXml/itemProps3.xml><?xml version="1.0" encoding="utf-8"?>
<ds:datastoreItem xmlns:ds="http://schemas.openxmlformats.org/officeDocument/2006/customXml" ds:itemID="{6F966A30-C21C-4E68-97C9-713CD7EDDFE2}"/>
</file>

<file path=docProps/app.xml><?xml version="1.0" encoding="utf-8"?>
<Properties xmlns="http://schemas.openxmlformats.org/officeDocument/2006/extended-properties" xmlns:vt="http://schemas.openxmlformats.org/officeDocument/2006/docPropsVTypes">
  <Template>VIERKOmallipohjat</Template>
  <TotalTime>0</TotalTime>
  <Words>3582</Words>
  <Application>Microsoft Office PowerPoint</Application>
  <PresentationFormat>Bredbild</PresentationFormat>
  <Paragraphs>336</Paragraphs>
  <Slides>25</Slides>
  <Notes>9</Notes>
  <HiddenSlides>0</HiddenSlides>
  <MMClips>0</MMClips>
  <ScaleCrop>false</ScaleCrop>
  <HeadingPairs>
    <vt:vector size="6" baseType="variant">
      <vt:variant>
        <vt:lpstr>Använt teckensnitt</vt:lpstr>
      </vt:variant>
      <vt:variant>
        <vt:i4>7</vt:i4>
      </vt:variant>
      <vt:variant>
        <vt:lpstr>Tema</vt:lpstr>
      </vt:variant>
      <vt:variant>
        <vt:i4>1</vt:i4>
      </vt:variant>
      <vt:variant>
        <vt:lpstr>Bildrubriker</vt:lpstr>
      </vt:variant>
      <vt:variant>
        <vt:i4>25</vt:i4>
      </vt:variant>
    </vt:vector>
  </HeadingPairs>
  <TitlesOfParts>
    <vt:vector size="33" baseType="lpstr">
      <vt:lpstr>Abadi</vt:lpstr>
      <vt:lpstr>ADLaM Display</vt:lpstr>
      <vt:lpstr>Aptos</vt:lpstr>
      <vt:lpstr>Arial</vt:lpstr>
      <vt:lpstr>Calibri</vt:lpstr>
      <vt:lpstr>Calibri Light</vt:lpstr>
      <vt:lpstr>Noto Sans</vt:lpstr>
      <vt:lpstr>Office-teema</vt:lpstr>
      <vt:lpstr>FRIS 2  Tillståndsärenden Utbildningspaket för lärare, handledare och intressenter 28.10.2025 </vt:lpstr>
      <vt:lpstr>Innehåll</vt:lpstr>
      <vt:lpstr>1. Förord</vt:lpstr>
      <vt:lpstr>2a. Som studerande till Finland - inte EU-medborgare</vt:lpstr>
      <vt:lpstr>2b. Som studerande till Finland  - medborgare i ett EU-land och ukrainare</vt:lpstr>
      <vt:lpstr>3. Rätt att arbeta som studerande  </vt:lpstr>
      <vt:lpstr>4. Utbildningsavtal och läroavtal </vt:lpstr>
      <vt:lpstr>5. Att söka till studier </vt:lpstr>
      <vt:lpstr>6a. Språktest </vt:lpstr>
      <vt:lpstr>6b. Språktest</vt:lpstr>
      <vt:lpstr>7. Studiernas framskridande och PUK  </vt:lpstr>
      <vt:lpstr>8a. Stöd och förmåner </vt:lpstr>
      <vt:lpstr>8b. Stöd och förmåner</vt:lpstr>
      <vt:lpstr>9a. Etiska principer </vt:lpstr>
      <vt:lpstr>9b. Etiska principer</vt:lpstr>
      <vt:lpstr>10. Sammanfattning</vt:lpstr>
      <vt:lpstr>Case 1: Samuel – med tilläggsutbildning till elmontör​</vt:lpstr>
      <vt:lpstr>Case 2: Sahra, studerar för yrkesexamen i pedagogisk verksamhet och handledning  </vt:lpstr>
      <vt:lpstr>Case 3: Zayar, bor i sitt hemland i Asien, men skulle vilja komma till Finland för att studera.</vt:lpstr>
      <vt:lpstr>Case 4: Ali är asylsökande</vt:lpstr>
      <vt:lpstr>Tips på gästföreläsare</vt:lpstr>
      <vt:lpstr>Källor</vt:lpstr>
      <vt:lpstr>Författare:</vt:lpstr>
      <vt:lpstr>https://creativecommons.org/licenses/by/4.0/</vt:lpstr>
      <vt:lpstr>AEL-Amiedu Oy/Taitotalo  Axxell Utbildning Ab  Careeria   Espoon seudun koulutuskuntayhtymä    Etelä-Karjalan koulutuskuntayhtymä / Saimaan ammattiopisto Sampo  Etelä-Savon Koulutus Oy/Esedu   Haapaveden Opiston kannatusyhdistys ry, Haapaveden opisto (Arbetspaketansvar R)  Helsingin kaupunki / Stadin AO (Arbetspaketansvar I)  Helsingin maalariammattikoulu  Helsinki Business College Oy  Hyria koulutus Oy  Hämeen ammatti-instituutti Oy   Itä-Karjalan Kansanopistoseura r.y. /Itä-Karjalan kansanopisto  Itä-Savon koulutuskuntayhtymä, Ammattiopisto Samiedu  Jokilaaksojen koulutuskuntayhtymä JEDU (Arbetspaketansvar E)  Jyväskylän koulutuskuntayhtymä (Arbetspaketansvar V)   Jyväskylän kristillisen opiston säätiö sr./Jyväskylän kristillinen opisto (JKO)  Jyväskylän Talouskouluyhdistys ry. / Jyväskylän palvelualan opisto  Kajaanin kaupungin koulutusliikelaitos  Kalajoen kristillinen opisto  Kanneljärven opisto  Kelloseppäkoulu  Kemi-Tornionlaakson koulutuskuntayhtymä Lappia   Keski-Pohjanmaan koulutusyhtymä         Keski-Uudenmaan koulutuskuntayhtymä (Koordination)  Kirkkopalvelut ry / STEP-koulutus  Kiteen evankelisen kansanopiston kannatusyhdistys ry/Kiteen Evankelinen Kansanopisto  Kolmen kampuksen urheiluopisto Oy  Kotkan-Haminan seudun koulutuskuntayhtymä, Ekami  Koulutuskeskus Salpaus - kuntayhtymä  Koulutuskuntayhtymä Brahe  Koulutuskuntayhtymä OSAO   Koulutuskuntayhtymä Tavastia, Ammattiopisto Tavastia  Kouvolan Ammattiopisto Oy  LIVE-säätiö/LIVE ammattiopisto  Lounais-Hämeen koulutuskuntayhtymä  Lounais-Suomen koulutuskuntayhtymä, Novida - ammattiopisto ja lukio  Luksia, Länsi-Uudenmaan koulutuskuntayhtymä  Länsirannikon Koulutus Oy WinNova  Oulun palvelualan opisto  Peimarin koulutuskuntayhtymä /Ammattiopisto Livia  Perho Liiketalousopisto   Peräpohjolan kansanopiston kannatusyhdistys ry/Peräpohjolan Opisto  Pohjois-Karjalan koulutuskuntayhtymä/Riveria  Pohjois-Satakunnan kansanopiston kannatusyhdistys ry/Kankaanpään opisto  Pohjois-Savon opisto  Raahen Porvari- ja Kauppakoulurahasto sr  Raision seudun koulutuskuntayhtymä        Raudaskylän kristillinen opisto  Rovalan Setlementti ry/Rovala-Opisto  Rovaniemen koulutuskuntayhtymä REDU  Salon seudun koulutuskuntayhtymä  Sasky koulutuskuntayhtymä  Satakunnan koulutuskuntayhtymä/Sataedu  Savon koulutuskuntayhtymä/ Savon ammattiopisto  Seinäjoen koulutuskuntayhtymä  Suomen Diakoniaopisto – SDO Oy  Suomen Urheiluopiston Kannatusosakeyhtiö  Suomen ympäristöopisto SYKLI Oy  Suomen Yrittäjäopisto Oy  Svenska Framtidsskolan i Helsingforsregionen Ab/Prakticum  Svenska Österbottens förbund för Utbildning och Kultur/Yrkesakademin i Österbotten (Koordination svenska nätverket FRIS, Å)  Tampereen Aikuiskoulutussäätiö sr/ Tampereen aikuiskoulutuskeskus TAKK  Tampereen kaupunki/Tampereen seudun ammattiopisto Tredu (Arbetspaketansvar R)  Turun aikuiskoulutussäätiö sr/Turun AKK  Turun kaupunki  Työtehoseura ry (Arbetspaketansvar K)  Vaasan kaupunki / Vamia  Valkeakosken seudun koulutuskuntayhtymä/Valkeakosken ammattiopisto  Vantaan kaupunki /Vantaan ammattiopisto  Ylä-Savon koulutuskuntayhtymä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2025-12-12T09:23:35Z</dcterms:created>
  <dcterms:modified xsi:type="dcterms:W3CDTF">2025-12-16T07:10:00Z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0x01010003CF28071C79A14B9F22182B9B92C540</vt:lpwstr>
  </property>
</Properties>
</file>