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8"/>
  </p:notesMasterIdLst>
  <p:handoutMasterIdLst>
    <p:handoutMasterId r:id="rId9"/>
  </p:handoutMasterIdLst>
  <p:sldIdLst>
    <p:sldId id="257" r:id="rId2"/>
    <p:sldId id="259" r:id="rId3"/>
    <p:sldId id="260" r:id="rId4"/>
    <p:sldId id="261" r:id="rId5"/>
    <p:sldId id="263" r:id="rId6"/>
    <p:sldId id="264" r:id="rId7"/>
  </p:sldIdLst>
  <p:sldSz cx="12192000" cy="6858000"/>
  <p:notesSz cx="6858000" cy="91440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93E087B-B37D-49DE-BE12-DFC3F248B5B3}" type="datetime1">
              <a:rPr lang="fi-FI" smtClean="0"/>
              <a:t>12.4.2021</a:t>
            </a:fld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CD3A59F-7B6E-450F-BAB8-063E397DFE1B}" type="datetime1">
              <a:rPr lang="fi-FI" smtClean="0"/>
              <a:t>12.4.2021</a:t>
            </a:fld>
            <a:endParaRPr lang="en-US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"/>
              <a:t>Muokkaa tekstin perustyylejä napsauttamalla</a:t>
            </a:r>
            <a:endParaRPr lang="en-US"/>
          </a:p>
          <a:p>
            <a:pPr lvl="1" rtl="0"/>
            <a:r>
              <a:rPr lang="fi"/>
              <a:t>Toinen taso</a:t>
            </a:r>
          </a:p>
          <a:p>
            <a:pPr lvl="2" rtl="0"/>
            <a:r>
              <a:rPr lang="fi"/>
              <a:t>Kolmas taso</a:t>
            </a:r>
          </a:p>
          <a:p>
            <a:pPr lvl="3" rtl="0"/>
            <a:r>
              <a:rPr lang="fi"/>
              <a:t>Neljäs taso</a:t>
            </a:r>
          </a:p>
          <a:p>
            <a:pPr lvl="4" rtl="0"/>
            <a:r>
              <a:rPr lang="fi"/>
              <a:t>Viides taso</a:t>
            </a:r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C512EF-B440-4A42-9276-CE8717791328}" type="datetime1">
              <a:rPr lang="fi-FI" smtClean="0"/>
              <a:t>12.4.2021</a:t>
            </a:fld>
            <a:endParaRPr lang="en-US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untainen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60C681-51BB-4E9C-ABD5-3B8BD5A52159}" type="datetime1">
              <a:rPr lang="fi-FI" smtClean="0"/>
              <a:t>12.4.2021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untainen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en-US" dirty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Päivämäärän paikkamerkki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797E8D-AC15-4A82-A730-B149FE270D70}" type="datetime1">
              <a:rPr lang="fi-FI" smtClean="0"/>
              <a:t>12.4.2021</a:t>
            </a:fld>
            <a:endParaRPr lang="en-US" dirty="0"/>
          </a:p>
        </p:txBody>
      </p:sp>
      <p:sp>
        <p:nvSpPr>
          <p:cNvPr id="12" name="Alatunnisteen paikkamerkki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en-US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B54682-13CF-4CDE-87BB-42FE8C61454C}" type="datetime1">
              <a:rPr lang="fi-FI" smtClean="0"/>
              <a:t>12.4.2021</a:t>
            </a:fld>
            <a:endParaRPr lang="en-US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22A97D-A93F-4A85-AE3C-F992BDF1D9A2}" type="datetime1">
              <a:rPr lang="fi-FI" smtClean="0"/>
              <a:t>12.4.2021</a:t>
            </a:fld>
            <a:endParaRPr lang="en-US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273DDC-FE2F-4970-A57E-368A576B3C59}" type="datetime1">
              <a:rPr lang="fi-FI" smtClean="0"/>
              <a:t>12.4.2021</a:t>
            </a:fld>
            <a:endParaRPr lang="en-US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tsikk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A5FF11-C3F1-4863-A9FF-1F885BA096D9}" type="datetime1">
              <a:rPr lang="fi-FI" smtClean="0"/>
              <a:t>12.4.2021</a:t>
            </a:fld>
            <a:endParaRPr lang="en-US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791555-9764-487C-846D-6FA51CC8F3BA}" type="datetime1">
              <a:rPr lang="fi-FI" smtClean="0"/>
              <a:t>12.4.2021</a:t>
            </a:fld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8388C4-22BD-4FB5-8AB9-7A7F310DE1D5}" type="datetime1">
              <a:rPr lang="fi-FI" smtClean="0"/>
              <a:t>12.4.2021</a:t>
            </a:fld>
            <a:endParaRPr lang="en-US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fi-FI"/>
              <a:t>Muokkaa tekstin perustyylejä napsauttamalla</a:t>
            </a:r>
          </a:p>
          <a:p>
            <a:pPr lvl="1" rtl="0"/>
            <a:r>
              <a:rPr lang="fi-FI"/>
              <a:t>toinen taso</a:t>
            </a:r>
          </a:p>
          <a:p>
            <a:pPr lvl="2" rtl="0"/>
            <a:r>
              <a:rPr lang="fi-FI"/>
              <a:t>kolmas taso</a:t>
            </a:r>
          </a:p>
          <a:p>
            <a:pPr lvl="3" rtl="0"/>
            <a:r>
              <a:rPr lang="fi-FI"/>
              <a:t>neljäs taso</a:t>
            </a:r>
          </a:p>
          <a:p>
            <a:pPr lvl="4" rtl="0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/>
              <a:t>Muokkaa tekstin perustyylejä napsauttamalla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10A1A5E0-51B3-4F95-B9DE-F7FC30A780A7}" type="datetime1">
              <a:rPr lang="fi-FI" smtClean="0"/>
              <a:t>12.4.2021</a:t>
            </a:fld>
            <a:endParaRPr lang="en-US" dirty="0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Kuvan paikkamerkki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1802B2-8365-4CB6-A9EE-99E153D9453E}" type="datetime1">
              <a:rPr lang="fi-FI" smtClean="0"/>
              <a:t>12.4.2021</a:t>
            </a:fld>
            <a:endParaRPr lang="en-US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i"/>
              <a:t>Muokkaa otsikon perustyyliä napsauttamalla</a:t>
            </a:r>
            <a:endParaRPr lang="en-US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fi"/>
              <a:t>Muokkaa tekstin perustyylejä napsauttamalla</a:t>
            </a:r>
          </a:p>
          <a:p>
            <a:pPr lvl="1" rtl="0"/>
            <a:r>
              <a:rPr lang="fi"/>
              <a:t>Toinen taso</a:t>
            </a:r>
          </a:p>
          <a:p>
            <a:pPr lvl="2" rtl="0"/>
            <a:r>
              <a:rPr lang="fi"/>
              <a:t>Kolmas taso</a:t>
            </a:r>
          </a:p>
          <a:p>
            <a:pPr lvl="3" rtl="0"/>
            <a:r>
              <a:rPr lang="fi"/>
              <a:t>Neljäs taso</a:t>
            </a:r>
          </a:p>
          <a:p>
            <a:pPr lvl="4" rtl="0"/>
            <a:r>
              <a:rPr lang="fi"/>
              <a:t>Viides taso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8C5D827-326C-4055-8165-E3B8DFD498B3}" type="datetime1">
              <a:rPr lang="fi-FI" smtClean="0"/>
              <a:t>12.4.2021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orakulmio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Suorakulmio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uorakulmio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Suorakulmio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 rtlCol="0">
            <a:normAutofit/>
          </a:bodyPr>
          <a:lstStyle/>
          <a:p>
            <a:pPr rtl="0"/>
            <a:r>
              <a:rPr lang="fi" dirty="0"/>
              <a:t>Timanttijahti</a:t>
            </a:r>
          </a:p>
        </p:txBody>
      </p:sp>
      <p:sp>
        <p:nvSpPr>
          <p:cNvPr id="20" name="Suorakulmio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Suorakulmio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Suorakulmio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Kuva 5" descr="Logon lähikuva&#10;&#10;Automaattisesti luotu kuvaus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  <p:sp>
        <p:nvSpPr>
          <p:cNvPr id="5" name="Alaotsikko 4">
            <a:extLst>
              <a:ext uri="{FF2B5EF4-FFF2-40B4-BE49-F238E27FC236}">
                <a16:creationId xmlns:a16="http://schemas.microsoft.com/office/drawing/2014/main" id="{A1BF5493-D37A-4109-AEE8-D249F5EA0A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Hyviä käytänteitä koulun arkeen</a:t>
            </a:r>
          </a:p>
        </p:txBody>
      </p:sp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3E6665-C1BB-4A73-B6DF-A05F9151B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Elina (yhtenäinen peruskoulu)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4FD2670-FD68-4248-B4DB-C71FCCE0E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Oppilashuolto perinteisesti OHR </a:t>
            </a:r>
          </a:p>
          <a:p>
            <a:r>
              <a:rPr lang="fi-FI" dirty="0"/>
              <a:t>Luokanvalvojilla on työpari, jonka kanssa luokan asioita voi jakaa</a:t>
            </a:r>
          </a:p>
          <a:p>
            <a:r>
              <a:rPr lang="fi-FI" dirty="0" err="1"/>
              <a:t>Koulukoutsi</a:t>
            </a:r>
            <a:r>
              <a:rPr lang="fi-FI" dirty="0"/>
              <a:t>: tehtävänä sosiaalisen kasvun tukeminen jo ennaltaehkäisevästi</a:t>
            </a:r>
          </a:p>
          <a:p>
            <a:r>
              <a:rPr lang="fi-FI" dirty="0"/>
              <a:t>8.-9. luokilla ”etsivää nuorisotyötä”: E. seuraa opetusta luokissa, tekee havaintoja, antaa oppilaille henk. </a:t>
            </a:r>
            <a:r>
              <a:rPr lang="fi-FI" dirty="0" err="1"/>
              <a:t>Koht</a:t>
            </a:r>
            <a:r>
              <a:rPr lang="fi-FI" dirty="0"/>
              <a:t>. Palautetta työskentelystä: Hyviä tuloksia -&gt; syntyy aito yhteys oppilaan ja opettajan välille</a:t>
            </a:r>
          </a:p>
          <a:p>
            <a:r>
              <a:rPr lang="fi-FI" dirty="0"/>
              <a:t>Yläkoulussa pitäisi vahvistaa kasvatustyötä ja tukea paitsi opillista menestystä, myös sosiaalista ja henkistä kasvua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F524C6A-F54B-4EE9-8276-85D88CEE6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DB54682-13CF-4CDE-87BB-42FE8C61454C}" type="datetime1">
              <a:rPr lang="fi-FI" smtClean="0"/>
              <a:t>12.4.2021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223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AC6B98-87EA-4C6A-81E2-1DD67AF00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Kristiina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603909-181B-4BD4-BBC8-54E78CC5B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Erityisopetuksen asiantuntija (kuntatasolla)</a:t>
            </a:r>
          </a:p>
          <a:p>
            <a:r>
              <a:rPr lang="fi-FI" dirty="0"/>
              <a:t>Syvien vahvuuksien koulu</a:t>
            </a:r>
          </a:p>
          <a:p>
            <a:pPr lvl="1"/>
            <a:r>
              <a:rPr lang="fi-FI" dirty="0"/>
              <a:t>Struktuurissa esim. vuosikellossa vuosineljänneksittäin (ystävällisyys, sinnikkyys, uteliaisuus, rohkeus)</a:t>
            </a:r>
          </a:p>
          <a:p>
            <a:pPr lvl="1"/>
            <a:r>
              <a:rPr lang="fi-FI" dirty="0"/>
              <a:t>Koulun käytänteet: ystävällisyys, miten se näkyy, entä jos puuttuu?</a:t>
            </a:r>
          </a:p>
          <a:p>
            <a:pPr lvl="1"/>
            <a:r>
              <a:rPr lang="fi-FI" dirty="0"/>
              <a:t>Toimintaa oppilaille, käytävillä näkyvissä esim. julisteina</a:t>
            </a:r>
          </a:p>
          <a:p>
            <a:r>
              <a:rPr lang="fi-FI" dirty="0"/>
              <a:t>Toimi hyvin 1. vuoden, tulokset positiivisia, mutta jatkon turvaaminen olisi vaatinut vankempaa pedagogista johtamista ja idean jalkauttamista myös uusille työntekijöille</a:t>
            </a:r>
          </a:p>
          <a:p>
            <a:r>
              <a:rPr lang="fi-FI" dirty="0"/>
              <a:t>Pohdintaa: tarvitaan johtajuutta; toiminta pitää juurruttaa yhä uudelleen kaikille toimijoille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41E7057-9403-4C63-8BBA-284BAC2D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DB54682-13CF-4CDE-87BB-42FE8C61454C}" type="datetime1">
              <a:rPr lang="fi-FI" smtClean="0"/>
              <a:t>12.4.2021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123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956278-C796-4DF3-A07D-ED58DFD3F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Kati (lukio)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FD2B30-AE19-4309-A4C7-D4BFABD8F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Isot heterogeeniset ryhmät</a:t>
            </a:r>
          </a:p>
          <a:p>
            <a:r>
              <a:rPr lang="fi-FI" dirty="0"/>
              <a:t>Paljon S2-oppilaita, kielitaidossa suuria vaihteluita</a:t>
            </a:r>
          </a:p>
          <a:p>
            <a:r>
              <a:rPr lang="fi-FI" dirty="0"/>
              <a:t>Positiivinen pedagogiikka; etsitään vaihtoehtoisia toimintamalleja ja suoritustapoja</a:t>
            </a:r>
          </a:p>
          <a:p>
            <a:r>
              <a:rPr lang="fi-FI" dirty="0"/>
              <a:t>Vuorovaikutuksen laadulla iso vaikutus opetustilanteissa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319B9A-98A4-466C-A107-21EF2A73D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DB54682-13CF-4CDE-87BB-42FE8C61454C}" type="datetime1">
              <a:rPr lang="fi-FI" smtClean="0"/>
              <a:t>12.4.2021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782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2CD55C-CB0F-44BE-AEBB-A27C46653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Tiina (alakoulu)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67FF9E2-398B-4C1C-B7FE-E616D284F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Väkivaltatilanteet</a:t>
            </a:r>
          </a:p>
          <a:p>
            <a:pPr lvl="1"/>
            <a:r>
              <a:rPr lang="fi-FI" sz="2000" dirty="0"/>
              <a:t>Kaikki tilanteet selvitetään!</a:t>
            </a:r>
          </a:p>
          <a:p>
            <a:pPr lvl="1"/>
            <a:r>
              <a:rPr lang="fi-FI" dirty="0"/>
              <a:t>Henkilökuntaa koulutettu: </a:t>
            </a:r>
            <a:r>
              <a:rPr lang="fi-FI" dirty="0" err="1"/>
              <a:t>restoratiivinen</a:t>
            </a:r>
            <a:r>
              <a:rPr lang="fi-FI" dirty="0"/>
              <a:t> sovittelu, Kiva-koulu</a:t>
            </a:r>
          </a:p>
          <a:p>
            <a:pPr lvl="1"/>
            <a:r>
              <a:rPr lang="fi-FI" dirty="0"/>
              <a:t>Vakavissa tilanteissa koulupäivän keskeytys ja uusi alku seuraavana aamuna yhdessä huoltajan ja opettajien kanssa</a:t>
            </a:r>
          </a:p>
          <a:p>
            <a:pPr lvl="1"/>
            <a:r>
              <a:rPr lang="fi-FI" dirty="0"/>
              <a:t>Konsultoiva erityisopettaja, koulukuraattori ja koulupsykologi aiempaa enemmän mukana</a:t>
            </a:r>
          </a:p>
          <a:p>
            <a:pPr lvl="1"/>
            <a:r>
              <a:rPr lang="fi-FI" dirty="0"/>
              <a:t>Matalalla kynnyksellä myös K0-toimijat mukaan</a:t>
            </a:r>
          </a:p>
          <a:p>
            <a:r>
              <a:rPr lang="fi-FI" dirty="0"/>
              <a:t>Selvittelymallit selkeästi esitelty koko henkilöstölle (ohjaajien panos tärkeä)</a:t>
            </a:r>
          </a:p>
          <a:p>
            <a:r>
              <a:rPr lang="fi-FI" dirty="0"/>
              <a:t>Yhteinen tavoite: koulu on turvallinen paikka kaikille 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A10F428-8668-40E3-8EDB-2A5B929FD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DB54682-13CF-4CDE-87BB-42FE8C61454C}" type="datetime1">
              <a:rPr lang="fi-FI" smtClean="0"/>
              <a:t>12.4.2021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549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993294-0E4F-4BA5-A9F9-D27E50ABD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/>
          <a:p>
            <a:r>
              <a:rPr lang="fi-FI" dirty="0"/>
              <a:t>Motto: koulutyö on kestävyyslaji, ei mikään sprinttikisa</a:t>
            </a:r>
          </a:p>
        </p:txBody>
      </p:sp>
      <p:pic>
        <p:nvPicPr>
          <p:cNvPr id="6" name="Sisällön paikkamerkki 5" descr="Henkilö juoksee tiellä">
            <a:extLst>
              <a:ext uri="{FF2B5EF4-FFF2-40B4-BE49-F238E27FC236}">
                <a16:creationId xmlns:a16="http://schemas.microsoft.com/office/drawing/2014/main" id="{38704431-679D-41E8-8213-4AD76A22A1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97" b="3"/>
          <a:stretch/>
        </p:blipFill>
        <p:spPr>
          <a:xfrm>
            <a:off x="4900928" y="1179829"/>
            <a:ext cx="6650991" cy="4658216"/>
          </a:xfrm>
          <a:noFill/>
        </p:spPr>
      </p:pic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8FAC7BC9-D3DB-4C89-A035-CE1088457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/>
          <a:lstStyle/>
          <a:p>
            <a:r>
              <a:rPr lang="en-US" dirty="0" err="1"/>
              <a:t>Sinnikkyys</a:t>
            </a:r>
            <a:r>
              <a:rPr lang="en-US" dirty="0"/>
              <a:t> on </a:t>
            </a:r>
            <a:r>
              <a:rPr lang="en-US" dirty="0" err="1"/>
              <a:t>yksi</a:t>
            </a:r>
            <a:r>
              <a:rPr lang="en-US" dirty="0"/>
              <a:t> </a:t>
            </a:r>
            <a:r>
              <a:rPr lang="en-US" dirty="0" err="1"/>
              <a:t>opettajan</a:t>
            </a:r>
            <a:r>
              <a:rPr lang="en-US" dirty="0"/>
              <a:t> </a:t>
            </a:r>
            <a:r>
              <a:rPr lang="en-US" dirty="0" err="1"/>
              <a:t>tärkeimmistä</a:t>
            </a:r>
            <a:r>
              <a:rPr lang="en-US" dirty="0"/>
              <a:t> </a:t>
            </a:r>
            <a:r>
              <a:rPr lang="en-US" dirty="0" err="1"/>
              <a:t>vahvuuksista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“UUDESTAAN!” </a:t>
            </a:r>
            <a:r>
              <a:rPr lang="en-US" dirty="0" err="1"/>
              <a:t>sanoi</a:t>
            </a:r>
            <a:r>
              <a:rPr lang="en-US" dirty="0"/>
              <a:t> </a:t>
            </a:r>
            <a:r>
              <a:rPr lang="en-US" dirty="0" err="1"/>
              <a:t>Teletappikin</a:t>
            </a:r>
            <a:r>
              <a:rPr lang="en-US" dirty="0"/>
              <a:t>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09FFEF-6158-41B1-A1DA-DEF2DF0908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EDB54682-13CF-4CDE-87BB-42FE8C61454C}" type="datetime1">
              <a:rPr lang="fi-FI" smtClean="0"/>
              <a:pPr rtl="0">
                <a:spcAft>
                  <a:spcPts val="600"/>
                </a:spcAft>
              </a:pPr>
              <a:t>12.4.2021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3450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758_TF33552983" id="{D7DEAE2A-2FE8-45EC-830E-E068F97A48C9}" vid="{FD36A53C-4AEE-4B7B-A536-95D8655F6B4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277</Words>
  <Application>Microsoft Office PowerPoint</Application>
  <PresentationFormat>Laajakuva</PresentationFormat>
  <Paragraphs>41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Calibri</vt:lpstr>
      <vt:lpstr>Franklin Gothic Book</vt:lpstr>
      <vt:lpstr>Franklin Gothic Demi</vt:lpstr>
      <vt:lpstr>Wingdings 2</vt:lpstr>
      <vt:lpstr>DividendVTI</vt:lpstr>
      <vt:lpstr>Timanttijahti</vt:lpstr>
      <vt:lpstr>Elina (yhtenäinen peruskoulu)</vt:lpstr>
      <vt:lpstr>Kristiina </vt:lpstr>
      <vt:lpstr>Kati (lukio)</vt:lpstr>
      <vt:lpstr>Tiina (alakoulu)</vt:lpstr>
      <vt:lpstr>Motto: koulutyö on kestävyyslaji, ei mikään sprinttikisa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Timanttijahti</dc:title>
  <dc:creator>Tiina Piiroinen</dc:creator>
  <cp:lastModifiedBy>Kuusimäki, Anne-Mari</cp:lastModifiedBy>
  <cp:revision>2</cp:revision>
  <dcterms:created xsi:type="dcterms:W3CDTF">2021-03-09T08:30:50Z</dcterms:created>
  <dcterms:modified xsi:type="dcterms:W3CDTF">2021-04-12T07:51:06Z</dcterms:modified>
</cp:coreProperties>
</file>