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4" r:id="rId1"/>
    <p:sldMasterId id="2147483696" r:id="rId2"/>
  </p:sldMasterIdLst>
  <p:notesMasterIdLst>
    <p:notesMasterId r:id="rId29"/>
  </p:notesMasterIdLst>
  <p:sldIdLst>
    <p:sldId id="272" r:id="rId3"/>
    <p:sldId id="256" r:id="rId4"/>
    <p:sldId id="259" r:id="rId5"/>
    <p:sldId id="273" r:id="rId6"/>
    <p:sldId id="257" r:id="rId7"/>
    <p:sldId id="261" r:id="rId8"/>
    <p:sldId id="275" r:id="rId9"/>
    <p:sldId id="276" r:id="rId10"/>
    <p:sldId id="267" r:id="rId11"/>
    <p:sldId id="271" r:id="rId12"/>
    <p:sldId id="260" r:id="rId13"/>
    <p:sldId id="258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9" r:id="rId22"/>
    <p:sldId id="288" r:id="rId23"/>
    <p:sldId id="269" r:id="rId24"/>
    <p:sldId id="263" r:id="rId25"/>
    <p:sldId id="264" r:id="rId26"/>
    <p:sldId id="265" r:id="rId27"/>
    <p:sldId id="26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14783-99B4-9670-7A59-E30436CE7BBF}" name="Takala Silja" initials="TS" userId="S::silja.takala@riihimaki.fi::20c9f30c-e66b-439b-bcac-a7abe75d7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2501B-1F72-8962-ACE6-4FD5E26DBE0C}" v="73" dt="2022-06-22T13:01:01.860"/>
    <p1510:client id="{0F45932E-0B61-1DA8-29F1-9FA3A7C0638E}" v="230" dt="2022-06-16T07:54:20.227"/>
    <p1510:client id="{20656A74-9AEA-7E2F-8917-BF572B0B8A71}" v="884" dt="2023-01-24T07:32:26.408"/>
    <p1510:client id="{2AF643EA-0E1D-3A15-78D1-1441E992CCC8}" v="83" dt="2022-06-14T11:10:41.181"/>
    <p1510:client id="{44F879D1-C51F-72BF-DE58-F064CE2B79B8}" v="262" dt="2023-03-15T08:22:15.584"/>
    <p1510:client id="{600DE39F-FC30-B915-640D-E3EDE079717C}" v="33" dt="2022-08-19T07:12:50.466"/>
    <p1510:client id="{614B4E1A-C9C7-8FE9-46B2-A958AA35D139}" v="1223" dt="2022-06-14T08:48:37.577"/>
    <p1510:client id="{6C8BEC10-843A-4558-7BD9-C00A722A517C}" v="702" dt="2022-09-05T13:09:20.204"/>
    <p1510:client id="{77287CFF-3F74-5337-280D-E0B668C97ED6}" v="800" dt="2022-06-21T08:02:11.681"/>
    <p1510:client id="{87E4B8F0-8EB4-018A-9202-AB2DE965CEF6}" v="889" dt="2022-09-05T09:18:44.045"/>
    <p1510:client id="{90BC945B-AB25-DA2B-9F1C-FEA77F9CF94F}" v="137" dt="2022-06-16T07:31:18.413"/>
    <p1510:client id="{9A3C2A4B-6BFA-EE05-779C-C54EDB98D69D}" v="19" dt="2023-01-19T11:03:25.878"/>
    <p1510:client id="{9EA7D40E-91DC-E32F-0299-B6E33402E79F}" v="31" dt="2023-01-24T07:38:44.945"/>
    <p1510:client id="{AB20787A-FCD6-FB8D-919E-874B42A29E66}" v="2992" dt="2022-06-15T03:25:22.222"/>
    <p1510:client id="{C2DEA73F-92AE-8EC3-6D01-7F55D3983CC5}" v="109" dt="2022-08-30T12:55:34.019"/>
    <p1510:client id="{C8EDD551-D50C-F63D-AE74-2C40808E1CCF}" v="1804" dt="2022-09-05T09:26:37.089"/>
    <p1510:client id="{C9EF8679-96F0-DEB4-4264-F207E59420F1}" v="1" dt="2023-02-03T09:27:34.189"/>
    <p1510:client id="{D3344D60-DCFE-22CB-F5C2-D6EAD78A4812}" v="47" dt="2022-08-30T12:40:22.809"/>
    <p1510:client id="{E15A4BB7-0D47-C12E-87F9-806B129CE9BF}" v="279" dt="2022-08-23T10:36:39.758"/>
    <p1510:client id="{EAFB15CF-E60E-2169-4C04-C6B818DF4442}" v="389" dt="2022-08-31T09:07:37.277"/>
    <p1510:client id="{F16B01EE-08C1-2F2F-F469-C614EC0F18FF}" v="8" dt="2022-12-13T08:07:40.214"/>
    <p1510:client id="{F377EEA6-5BA3-A2A6-6753-6B377805F908}" v="471" dt="2022-06-14T13:01:03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218B9-FDC1-4A6B-B2A8-45EB773635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10C804-F381-4BE8-9B92-800BDD0547D0}">
      <dgm:prSet/>
      <dgm:spPr/>
      <dgm:t>
        <a:bodyPr/>
        <a:lstStyle/>
        <a:p>
          <a:r>
            <a:rPr lang="en-US"/>
            <a:t>Huoltaja kiertää rastipaikat yhdessä lapsen kanssa.</a:t>
          </a:r>
        </a:p>
      </dgm:t>
    </dgm:pt>
    <dgm:pt modelId="{52F30691-65BC-4D52-8EAE-3375873FCDE2}" type="parTrans" cxnId="{0EFEB3A5-12BC-4D0E-96EC-EE630B32B828}">
      <dgm:prSet/>
      <dgm:spPr/>
      <dgm:t>
        <a:bodyPr/>
        <a:lstStyle/>
        <a:p>
          <a:endParaRPr lang="en-US"/>
        </a:p>
      </dgm:t>
    </dgm:pt>
    <dgm:pt modelId="{5FA223C5-BC7F-43DA-8A85-68F1ECDBF4F2}" type="sibTrans" cxnId="{0EFEB3A5-12BC-4D0E-96EC-EE630B32B828}">
      <dgm:prSet/>
      <dgm:spPr/>
      <dgm:t>
        <a:bodyPr/>
        <a:lstStyle/>
        <a:p>
          <a:endParaRPr lang="en-US"/>
        </a:p>
      </dgm:t>
    </dgm:pt>
    <dgm:pt modelId="{95088561-AD79-4AAE-BAFE-E6E38FE468BD}">
      <dgm:prSet/>
      <dgm:spPr/>
      <dgm:t>
        <a:bodyPr/>
        <a:lstStyle/>
        <a:p>
          <a:r>
            <a:rPr lang="en-US"/>
            <a:t>Jokaisella rastilla on ohje tehtävän tekemiseksi. </a:t>
          </a:r>
        </a:p>
      </dgm:t>
    </dgm:pt>
    <dgm:pt modelId="{FDBB854D-61CB-401E-A0F1-9198EC7969C0}" type="parTrans" cxnId="{A1206917-E1CC-461B-A8D7-6456538C57E3}">
      <dgm:prSet/>
      <dgm:spPr/>
      <dgm:t>
        <a:bodyPr/>
        <a:lstStyle/>
        <a:p>
          <a:endParaRPr lang="en-US"/>
        </a:p>
      </dgm:t>
    </dgm:pt>
    <dgm:pt modelId="{B8D90F2C-7576-46C7-B68C-BF17884ABD80}" type="sibTrans" cxnId="{A1206917-E1CC-461B-A8D7-6456538C57E3}">
      <dgm:prSet/>
      <dgm:spPr/>
      <dgm:t>
        <a:bodyPr/>
        <a:lstStyle/>
        <a:p>
          <a:endParaRPr lang="en-US"/>
        </a:p>
      </dgm:t>
    </dgm:pt>
    <dgm:pt modelId="{2E6C3882-F670-4522-8561-E677DF0C7F9B}">
      <dgm:prSet/>
      <dgm:spPr/>
      <dgm:t>
        <a:bodyPr/>
        <a:lstStyle/>
        <a:p>
          <a:r>
            <a:rPr lang="en-US"/>
            <a:t>Rastit voi kiertää haluamassaan järjestyksessä. </a:t>
          </a:r>
        </a:p>
      </dgm:t>
    </dgm:pt>
    <dgm:pt modelId="{16A51E6D-EA13-4C52-92F6-67DA82D3985B}" type="parTrans" cxnId="{1FDF26ED-1FE1-46A3-918C-7CDC134CCCE6}">
      <dgm:prSet/>
      <dgm:spPr/>
      <dgm:t>
        <a:bodyPr/>
        <a:lstStyle/>
        <a:p>
          <a:endParaRPr lang="en-US"/>
        </a:p>
      </dgm:t>
    </dgm:pt>
    <dgm:pt modelId="{A1E76B34-6FE9-43CA-9D7D-5EF8B33FFBB7}" type="sibTrans" cxnId="{1FDF26ED-1FE1-46A3-918C-7CDC134CCCE6}">
      <dgm:prSet/>
      <dgm:spPr/>
      <dgm:t>
        <a:bodyPr/>
        <a:lstStyle/>
        <a:p>
          <a:endParaRPr lang="en-US"/>
        </a:p>
      </dgm:t>
    </dgm:pt>
    <dgm:pt modelId="{96FF2445-DC94-42B4-B8D0-79FE88AB91D8}">
      <dgm:prSet/>
      <dgm:spPr/>
      <dgm:t>
        <a:bodyPr/>
        <a:lstStyle/>
        <a:p>
          <a:r>
            <a:rPr lang="en-US"/>
            <a:t>Hauskaa yhdessäoloa robon ja digin parissa! </a:t>
          </a:r>
        </a:p>
      </dgm:t>
    </dgm:pt>
    <dgm:pt modelId="{3E0C821F-7786-4BED-BB2D-92D828A8E078}" type="parTrans" cxnId="{3D379E89-FEF3-46E7-A2B2-67EFDB74EE98}">
      <dgm:prSet/>
      <dgm:spPr/>
      <dgm:t>
        <a:bodyPr/>
        <a:lstStyle/>
        <a:p>
          <a:endParaRPr lang="en-US"/>
        </a:p>
      </dgm:t>
    </dgm:pt>
    <dgm:pt modelId="{7BAFA382-FA9A-4E3B-9B8D-F21A935C10A9}" type="sibTrans" cxnId="{3D379E89-FEF3-46E7-A2B2-67EFDB74EE98}">
      <dgm:prSet/>
      <dgm:spPr/>
      <dgm:t>
        <a:bodyPr/>
        <a:lstStyle/>
        <a:p>
          <a:endParaRPr lang="en-US"/>
        </a:p>
      </dgm:t>
    </dgm:pt>
    <dgm:pt modelId="{EAF9E99A-9DB0-45B2-AA2A-4801CE105FF8}" type="pres">
      <dgm:prSet presAssocID="{E43218B9-FDC1-4A6B-B2A8-45EB773635C3}" presName="vert0" presStyleCnt="0">
        <dgm:presLayoutVars>
          <dgm:dir/>
          <dgm:animOne val="branch"/>
          <dgm:animLvl val="lvl"/>
        </dgm:presLayoutVars>
      </dgm:prSet>
      <dgm:spPr/>
    </dgm:pt>
    <dgm:pt modelId="{ADD25BCC-B02E-4EF6-A8D8-EE8835F85D9A}" type="pres">
      <dgm:prSet presAssocID="{C110C804-F381-4BE8-9B92-800BDD0547D0}" presName="thickLine" presStyleLbl="alignNode1" presStyleIdx="0" presStyleCnt="4"/>
      <dgm:spPr/>
    </dgm:pt>
    <dgm:pt modelId="{4C67E978-F8E9-44AF-8BD3-8CE09D6882FE}" type="pres">
      <dgm:prSet presAssocID="{C110C804-F381-4BE8-9B92-800BDD0547D0}" presName="horz1" presStyleCnt="0"/>
      <dgm:spPr/>
    </dgm:pt>
    <dgm:pt modelId="{821511D2-FF59-4E82-8622-4A67A4AA037F}" type="pres">
      <dgm:prSet presAssocID="{C110C804-F381-4BE8-9B92-800BDD0547D0}" presName="tx1" presStyleLbl="revTx" presStyleIdx="0" presStyleCnt="4"/>
      <dgm:spPr/>
    </dgm:pt>
    <dgm:pt modelId="{241D8362-D7A0-4EAF-BBAB-496039EABDF1}" type="pres">
      <dgm:prSet presAssocID="{C110C804-F381-4BE8-9B92-800BDD0547D0}" presName="vert1" presStyleCnt="0"/>
      <dgm:spPr/>
    </dgm:pt>
    <dgm:pt modelId="{4E005979-E361-4C1B-968E-0137D607BB74}" type="pres">
      <dgm:prSet presAssocID="{95088561-AD79-4AAE-BAFE-E6E38FE468BD}" presName="thickLine" presStyleLbl="alignNode1" presStyleIdx="1" presStyleCnt="4"/>
      <dgm:spPr/>
    </dgm:pt>
    <dgm:pt modelId="{DB7E86EC-0728-4146-B026-49A77606038D}" type="pres">
      <dgm:prSet presAssocID="{95088561-AD79-4AAE-BAFE-E6E38FE468BD}" presName="horz1" presStyleCnt="0"/>
      <dgm:spPr/>
    </dgm:pt>
    <dgm:pt modelId="{29CA0759-7E85-4C20-8B59-03ECB4C98ACF}" type="pres">
      <dgm:prSet presAssocID="{95088561-AD79-4AAE-BAFE-E6E38FE468BD}" presName="tx1" presStyleLbl="revTx" presStyleIdx="1" presStyleCnt="4"/>
      <dgm:spPr/>
    </dgm:pt>
    <dgm:pt modelId="{28EE9945-3FBC-4358-AEBC-C500FDD04ADB}" type="pres">
      <dgm:prSet presAssocID="{95088561-AD79-4AAE-BAFE-E6E38FE468BD}" presName="vert1" presStyleCnt="0"/>
      <dgm:spPr/>
    </dgm:pt>
    <dgm:pt modelId="{31C4FAD2-15C6-44CF-B3F1-461B4DFBC838}" type="pres">
      <dgm:prSet presAssocID="{2E6C3882-F670-4522-8561-E677DF0C7F9B}" presName="thickLine" presStyleLbl="alignNode1" presStyleIdx="2" presStyleCnt="4"/>
      <dgm:spPr/>
    </dgm:pt>
    <dgm:pt modelId="{4BD08E60-7CF7-4090-8EBD-86EACA09186F}" type="pres">
      <dgm:prSet presAssocID="{2E6C3882-F670-4522-8561-E677DF0C7F9B}" presName="horz1" presStyleCnt="0"/>
      <dgm:spPr/>
    </dgm:pt>
    <dgm:pt modelId="{4DD66EC4-6A29-4561-B356-3E86DDB984F3}" type="pres">
      <dgm:prSet presAssocID="{2E6C3882-F670-4522-8561-E677DF0C7F9B}" presName="tx1" presStyleLbl="revTx" presStyleIdx="2" presStyleCnt="4"/>
      <dgm:spPr/>
    </dgm:pt>
    <dgm:pt modelId="{A88D1715-D31D-4380-BDD0-CD0E113BB89C}" type="pres">
      <dgm:prSet presAssocID="{2E6C3882-F670-4522-8561-E677DF0C7F9B}" presName="vert1" presStyleCnt="0"/>
      <dgm:spPr/>
    </dgm:pt>
    <dgm:pt modelId="{38E6933C-78AC-4A9F-85D6-53B8446089DF}" type="pres">
      <dgm:prSet presAssocID="{96FF2445-DC94-42B4-B8D0-79FE88AB91D8}" presName="thickLine" presStyleLbl="alignNode1" presStyleIdx="3" presStyleCnt="4"/>
      <dgm:spPr/>
    </dgm:pt>
    <dgm:pt modelId="{72E09169-5A94-4B09-A463-FE6676A58E3B}" type="pres">
      <dgm:prSet presAssocID="{96FF2445-DC94-42B4-B8D0-79FE88AB91D8}" presName="horz1" presStyleCnt="0"/>
      <dgm:spPr/>
    </dgm:pt>
    <dgm:pt modelId="{FD358967-14DD-4BEB-9BA7-2DD8323B2C73}" type="pres">
      <dgm:prSet presAssocID="{96FF2445-DC94-42B4-B8D0-79FE88AB91D8}" presName="tx1" presStyleLbl="revTx" presStyleIdx="3" presStyleCnt="4"/>
      <dgm:spPr/>
    </dgm:pt>
    <dgm:pt modelId="{AA0DE6A4-ADFB-4228-B0E5-F6219988F157}" type="pres">
      <dgm:prSet presAssocID="{96FF2445-DC94-42B4-B8D0-79FE88AB91D8}" presName="vert1" presStyleCnt="0"/>
      <dgm:spPr/>
    </dgm:pt>
  </dgm:ptLst>
  <dgm:cxnLst>
    <dgm:cxn modelId="{A1206917-E1CC-461B-A8D7-6456538C57E3}" srcId="{E43218B9-FDC1-4A6B-B2A8-45EB773635C3}" destId="{95088561-AD79-4AAE-BAFE-E6E38FE468BD}" srcOrd="1" destOrd="0" parTransId="{FDBB854D-61CB-401E-A0F1-9198EC7969C0}" sibTransId="{B8D90F2C-7576-46C7-B68C-BF17884ABD80}"/>
    <dgm:cxn modelId="{00258D1D-F45C-4DAC-9EE1-A76F15439392}" type="presOf" srcId="{96FF2445-DC94-42B4-B8D0-79FE88AB91D8}" destId="{FD358967-14DD-4BEB-9BA7-2DD8323B2C73}" srcOrd="0" destOrd="0" presId="urn:microsoft.com/office/officeart/2008/layout/LinedList"/>
    <dgm:cxn modelId="{3E172425-79E0-4805-B5C4-51E6A789CA59}" type="presOf" srcId="{E43218B9-FDC1-4A6B-B2A8-45EB773635C3}" destId="{EAF9E99A-9DB0-45B2-AA2A-4801CE105FF8}" srcOrd="0" destOrd="0" presId="urn:microsoft.com/office/officeart/2008/layout/LinedList"/>
    <dgm:cxn modelId="{E1F20132-DB74-4640-A367-B8A9AEFA1EA0}" type="presOf" srcId="{2E6C3882-F670-4522-8561-E677DF0C7F9B}" destId="{4DD66EC4-6A29-4561-B356-3E86DDB984F3}" srcOrd="0" destOrd="0" presId="urn:microsoft.com/office/officeart/2008/layout/LinedList"/>
    <dgm:cxn modelId="{4B394D4D-5CD8-496D-BCF6-63FE83314384}" type="presOf" srcId="{95088561-AD79-4AAE-BAFE-E6E38FE468BD}" destId="{29CA0759-7E85-4C20-8B59-03ECB4C98ACF}" srcOrd="0" destOrd="0" presId="urn:microsoft.com/office/officeart/2008/layout/LinedList"/>
    <dgm:cxn modelId="{CAC15D57-A3D9-4223-991B-D1ACACC76CE1}" type="presOf" srcId="{C110C804-F381-4BE8-9B92-800BDD0547D0}" destId="{821511D2-FF59-4E82-8622-4A67A4AA037F}" srcOrd="0" destOrd="0" presId="urn:microsoft.com/office/officeart/2008/layout/LinedList"/>
    <dgm:cxn modelId="{3D379E89-FEF3-46E7-A2B2-67EFDB74EE98}" srcId="{E43218B9-FDC1-4A6B-B2A8-45EB773635C3}" destId="{96FF2445-DC94-42B4-B8D0-79FE88AB91D8}" srcOrd="3" destOrd="0" parTransId="{3E0C821F-7786-4BED-BB2D-92D828A8E078}" sibTransId="{7BAFA382-FA9A-4E3B-9B8D-F21A935C10A9}"/>
    <dgm:cxn modelId="{0EFEB3A5-12BC-4D0E-96EC-EE630B32B828}" srcId="{E43218B9-FDC1-4A6B-B2A8-45EB773635C3}" destId="{C110C804-F381-4BE8-9B92-800BDD0547D0}" srcOrd="0" destOrd="0" parTransId="{52F30691-65BC-4D52-8EAE-3375873FCDE2}" sibTransId="{5FA223C5-BC7F-43DA-8A85-68F1ECDBF4F2}"/>
    <dgm:cxn modelId="{1FDF26ED-1FE1-46A3-918C-7CDC134CCCE6}" srcId="{E43218B9-FDC1-4A6B-B2A8-45EB773635C3}" destId="{2E6C3882-F670-4522-8561-E677DF0C7F9B}" srcOrd="2" destOrd="0" parTransId="{16A51E6D-EA13-4C52-92F6-67DA82D3985B}" sibTransId="{A1E76B34-6FE9-43CA-9D7D-5EF8B33FFBB7}"/>
    <dgm:cxn modelId="{62FC51BA-761B-4D89-8102-4EAC4D9FBBF5}" type="presParOf" srcId="{EAF9E99A-9DB0-45B2-AA2A-4801CE105FF8}" destId="{ADD25BCC-B02E-4EF6-A8D8-EE8835F85D9A}" srcOrd="0" destOrd="0" presId="urn:microsoft.com/office/officeart/2008/layout/LinedList"/>
    <dgm:cxn modelId="{0EFB1A70-AB0A-4113-8AC5-B20ACBD6076E}" type="presParOf" srcId="{EAF9E99A-9DB0-45B2-AA2A-4801CE105FF8}" destId="{4C67E978-F8E9-44AF-8BD3-8CE09D6882FE}" srcOrd="1" destOrd="0" presId="urn:microsoft.com/office/officeart/2008/layout/LinedList"/>
    <dgm:cxn modelId="{545E0180-720A-49F0-99C5-DF4EF0BDA7D1}" type="presParOf" srcId="{4C67E978-F8E9-44AF-8BD3-8CE09D6882FE}" destId="{821511D2-FF59-4E82-8622-4A67A4AA037F}" srcOrd="0" destOrd="0" presId="urn:microsoft.com/office/officeart/2008/layout/LinedList"/>
    <dgm:cxn modelId="{6A656DA8-AE93-4B03-8385-6672F0E978BA}" type="presParOf" srcId="{4C67E978-F8E9-44AF-8BD3-8CE09D6882FE}" destId="{241D8362-D7A0-4EAF-BBAB-496039EABDF1}" srcOrd="1" destOrd="0" presId="urn:microsoft.com/office/officeart/2008/layout/LinedList"/>
    <dgm:cxn modelId="{4914B9F2-F091-414F-AE3F-876AF9CCFB4B}" type="presParOf" srcId="{EAF9E99A-9DB0-45B2-AA2A-4801CE105FF8}" destId="{4E005979-E361-4C1B-968E-0137D607BB74}" srcOrd="2" destOrd="0" presId="urn:microsoft.com/office/officeart/2008/layout/LinedList"/>
    <dgm:cxn modelId="{0220C963-F22D-49CC-98B2-13975BCB0802}" type="presParOf" srcId="{EAF9E99A-9DB0-45B2-AA2A-4801CE105FF8}" destId="{DB7E86EC-0728-4146-B026-49A77606038D}" srcOrd="3" destOrd="0" presId="urn:microsoft.com/office/officeart/2008/layout/LinedList"/>
    <dgm:cxn modelId="{458F3D7F-75AB-4C31-984E-E2A1FE2C3099}" type="presParOf" srcId="{DB7E86EC-0728-4146-B026-49A77606038D}" destId="{29CA0759-7E85-4C20-8B59-03ECB4C98ACF}" srcOrd="0" destOrd="0" presId="urn:microsoft.com/office/officeart/2008/layout/LinedList"/>
    <dgm:cxn modelId="{A9608703-9B61-4067-B8C5-5D35B7C9B3A2}" type="presParOf" srcId="{DB7E86EC-0728-4146-B026-49A77606038D}" destId="{28EE9945-3FBC-4358-AEBC-C500FDD04ADB}" srcOrd="1" destOrd="0" presId="urn:microsoft.com/office/officeart/2008/layout/LinedList"/>
    <dgm:cxn modelId="{462D045E-8DC4-4D15-B5BC-86CF94F8FE92}" type="presParOf" srcId="{EAF9E99A-9DB0-45B2-AA2A-4801CE105FF8}" destId="{31C4FAD2-15C6-44CF-B3F1-461B4DFBC838}" srcOrd="4" destOrd="0" presId="urn:microsoft.com/office/officeart/2008/layout/LinedList"/>
    <dgm:cxn modelId="{80ADAD34-30FF-49C3-B94B-757CC55D0390}" type="presParOf" srcId="{EAF9E99A-9DB0-45B2-AA2A-4801CE105FF8}" destId="{4BD08E60-7CF7-4090-8EBD-86EACA09186F}" srcOrd="5" destOrd="0" presId="urn:microsoft.com/office/officeart/2008/layout/LinedList"/>
    <dgm:cxn modelId="{C63ABF29-D990-412E-A716-45BC41D5C742}" type="presParOf" srcId="{4BD08E60-7CF7-4090-8EBD-86EACA09186F}" destId="{4DD66EC4-6A29-4561-B356-3E86DDB984F3}" srcOrd="0" destOrd="0" presId="urn:microsoft.com/office/officeart/2008/layout/LinedList"/>
    <dgm:cxn modelId="{A19E076B-42BB-4E52-B2E7-8BFDAC65C25D}" type="presParOf" srcId="{4BD08E60-7CF7-4090-8EBD-86EACA09186F}" destId="{A88D1715-D31D-4380-BDD0-CD0E113BB89C}" srcOrd="1" destOrd="0" presId="urn:microsoft.com/office/officeart/2008/layout/LinedList"/>
    <dgm:cxn modelId="{416C60EA-9FDD-4CF4-B88B-2DDC066FE831}" type="presParOf" srcId="{EAF9E99A-9DB0-45B2-AA2A-4801CE105FF8}" destId="{38E6933C-78AC-4A9F-85D6-53B8446089DF}" srcOrd="6" destOrd="0" presId="urn:microsoft.com/office/officeart/2008/layout/LinedList"/>
    <dgm:cxn modelId="{399A9D46-FE6A-4B5B-95F3-80D8004242CE}" type="presParOf" srcId="{EAF9E99A-9DB0-45B2-AA2A-4801CE105FF8}" destId="{72E09169-5A94-4B09-A463-FE6676A58E3B}" srcOrd="7" destOrd="0" presId="urn:microsoft.com/office/officeart/2008/layout/LinedList"/>
    <dgm:cxn modelId="{DE7134FC-79D7-4A3C-894D-77A51447B7A8}" type="presParOf" srcId="{72E09169-5A94-4B09-A463-FE6676A58E3B}" destId="{FD358967-14DD-4BEB-9BA7-2DD8323B2C73}" srcOrd="0" destOrd="0" presId="urn:microsoft.com/office/officeart/2008/layout/LinedList"/>
    <dgm:cxn modelId="{46F27782-E2DD-4ED5-B707-23A1ECB4F6DE}" type="presParOf" srcId="{72E09169-5A94-4B09-A463-FE6676A58E3B}" destId="{AA0DE6A4-ADFB-4228-B0E5-F6219988F15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5BCC-B02E-4EF6-A8D8-EE8835F85D9A}">
      <dsp:nvSpPr>
        <dsp:cNvPr id="0" name=""/>
        <dsp:cNvSpPr/>
      </dsp:nvSpPr>
      <dsp:spPr>
        <a:xfrm>
          <a:off x="0" y="0"/>
          <a:ext cx="50841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511D2-FF59-4E82-8622-4A67A4AA037F}">
      <dsp:nvSpPr>
        <dsp:cNvPr id="0" name=""/>
        <dsp:cNvSpPr/>
      </dsp:nvSpPr>
      <dsp:spPr>
        <a:xfrm>
          <a:off x="0" y="0"/>
          <a:ext cx="5084178" cy="887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Huoltaja kiertää rastipaikat yhdessä lapsen kanssa.</a:t>
          </a:r>
        </a:p>
      </dsp:txBody>
      <dsp:txXfrm>
        <a:off x="0" y="0"/>
        <a:ext cx="5084178" cy="887392"/>
      </dsp:txXfrm>
    </dsp:sp>
    <dsp:sp modelId="{4E005979-E361-4C1B-968E-0137D607BB74}">
      <dsp:nvSpPr>
        <dsp:cNvPr id="0" name=""/>
        <dsp:cNvSpPr/>
      </dsp:nvSpPr>
      <dsp:spPr>
        <a:xfrm>
          <a:off x="0" y="887392"/>
          <a:ext cx="50841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0759-7E85-4C20-8B59-03ECB4C98ACF}">
      <dsp:nvSpPr>
        <dsp:cNvPr id="0" name=""/>
        <dsp:cNvSpPr/>
      </dsp:nvSpPr>
      <dsp:spPr>
        <a:xfrm>
          <a:off x="0" y="887392"/>
          <a:ext cx="5084178" cy="887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Jokaisella rastilla on ohje tehtävän tekemiseksi. </a:t>
          </a:r>
        </a:p>
      </dsp:txBody>
      <dsp:txXfrm>
        <a:off x="0" y="887392"/>
        <a:ext cx="5084178" cy="887392"/>
      </dsp:txXfrm>
    </dsp:sp>
    <dsp:sp modelId="{31C4FAD2-15C6-44CF-B3F1-461B4DFBC838}">
      <dsp:nvSpPr>
        <dsp:cNvPr id="0" name=""/>
        <dsp:cNvSpPr/>
      </dsp:nvSpPr>
      <dsp:spPr>
        <a:xfrm>
          <a:off x="0" y="1774785"/>
          <a:ext cx="50841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66EC4-6A29-4561-B356-3E86DDB984F3}">
      <dsp:nvSpPr>
        <dsp:cNvPr id="0" name=""/>
        <dsp:cNvSpPr/>
      </dsp:nvSpPr>
      <dsp:spPr>
        <a:xfrm>
          <a:off x="0" y="1774785"/>
          <a:ext cx="5084178" cy="887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Rastit voi kiertää haluamassaan järjestyksessä. </a:t>
          </a:r>
        </a:p>
      </dsp:txBody>
      <dsp:txXfrm>
        <a:off x="0" y="1774785"/>
        <a:ext cx="5084178" cy="887392"/>
      </dsp:txXfrm>
    </dsp:sp>
    <dsp:sp modelId="{38E6933C-78AC-4A9F-85D6-53B8446089DF}">
      <dsp:nvSpPr>
        <dsp:cNvPr id="0" name=""/>
        <dsp:cNvSpPr/>
      </dsp:nvSpPr>
      <dsp:spPr>
        <a:xfrm>
          <a:off x="0" y="2662177"/>
          <a:ext cx="50841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58967-14DD-4BEB-9BA7-2DD8323B2C73}">
      <dsp:nvSpPr>
        <dsp:cNvPr id="0" name=""/>
        <dsp:cNvSpPr/>
      </dsp:nvSpPr>
      <dsp:spPr>
        <a:xfrm>
          <a:off x="0" y="2662177"/>
          <a:ext cx="5084178" cy="887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Hauskaa yhdessäoloa robon ja digin parissa! </a:t>
          </a:r>
        </a:p>
      </dsp:txBody>
      <dsp:txXfrm>
        <a:off x="0" y="2662177"/>
        <a:ext cx="5084178" cy="887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3:19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15704 4295 16383 0 0,'-5'0'0'0'0,"-2"6"0"0"0,0 7 0 0 0,1 7 0 0 0,2 6 0 0 0,2 4 0 0 0,0 3 0 0 0,2 1 0 0 0,5-5 0 0 0,9 3 0 0 0,0 3 0 0 0,-1 0 0 0 0,-3 0 0 0 0,-3 0 0 0 0,-3 0 0 0 0,3-7 0 0 0,1-2 0 0 0,5 0 0 0 0,0 2 0 0 0,-3 1 0 0 0,-2 7 0 0 0,-3 3 0 0 0,-2 0 0 0 0,3 0 0 0 0,2-2 0 0 0,-1-1 0 0 0,-2-1 0 0 0,-1-1 0 0 0,3-1 0 0 0,2 0 0 0 0,-2 0 0 0 0,5 5 0 0 0,4 3 0 0 0,1-1 0 0 0,3-2 0 0 0,-3-1 0 0 0,-3-1 0 0 0,1-2 0 0 0,4 0 0 0 0,-2-1 0 0 0,-4 0 0 0 0,-4 0 0 0 0,3 0 0 0 0,-1-1 0 0 0,2 1 0 0 0,6 0 0 0 0,5-1 0 0 0,-2 1 0 0 0,1 0 0 0 0,3 6 0 0 0,1 2 0 0 0,-2-1 0 0 0,-1-1 0 0 0,-4-2 0 0 0,-1-2 0 0 0,4 0 0 0 0,1-1 0 0 0,-2-1 0 0 0,1-6 0 0 0,2-2 0 0 0,-3 1 0 0 0,-6 1 0 0 0,-5 2 0 0 0,-5 1 0 0 0,3 2 0 0 0,-1 0 0 0 0,-1 1 0 0 0,-3 1 0 0 0,-1-1 0 0 0,-1 0 0 0 0,-1 1 0 0 0,-1-1 0 0 0,-1 0 0 0 0,1 0 0 0 0,-6 6 0 0 0,-2 2 0 0 0,-5-1 0 0 0,-6-7 0 0 0,-5-9 0 0 0,-5-3 0 0 0,-8 1 0 0 0,-2 1 0 0 0,-2 4 0 0 0,1 2 0 0 0,1 2 0 0 0,3-5 0 0 0,1 0 0 0 0,1 0 0 0 0,1-4 0 0 0,0-5 0 0 0,1-7 0 0 0,-1-4 0 0 0,0 3 0 0 0,1-1 0 0 0,-1-2 0 0 0,0-1 0 0 0,0-2 0 0 0,0-2 0 0 0,-1 0 0 0 0,1-1 0 0 0,1 0 0 0 0,-1-6 0 0 0,0-8 0 0 0,0-1 0 0 0,0-3 0 0 0,5-5 0 0 0,9-4 0 0 0,0-9 0 0 0,-1-3 0 0 0,-3-2 0 0 0,-4 8 0 0 0,-1 2 0 0 0,-3 7 0 0 0,-2 8 0 0 0,0 7 0 0 0,-6 4 0 0 0,-2 3 0 0 0,0 2 0 0 0,2 2 0 0 0,1-1 0 0 0,3 0 0 0 0,1 1 0 0 0,0-2 0 0 0,1 6 0 0 0,0 8 0 0 0,1 6 0 0 0,-1 6 0 0 0,0-2 0 0 0,0-4 0 0 0,0-1 0 0 0,7 3 0 0 0,0-3 0 0 0,0 1 0 0 0,5 3 0 0 0,-1 3 0 0 0,-1 2 0 0 0,-3 9 0 0 0,-3-3 0 0 0,-1-7 0 0 0,-2-8 0 0 0,-1-12 0 0 0,-1-14 0 0 0,2-11 0 0 0,-2-8 0 0 0,6-6 0 0 0,8-2 0 0 0,2-1 0 0 0,3-1 0 0 0,5 1 0 0 0,3 0 0 0 0,4 1 0 0 0,2 0 0 0 0,1 0 0 0 0,1 7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3:31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16502 4683 16383 0 0,'-6'0'0'0'0,"-7"6"0"0"0,-1 7 0 0 0,1 7 0 0 0,3 6 0 0 0,-2 10 0 0 0,0 4 0 0 0,3 1 0 0 0,-3-1 0 0 0,1-1 0 0 0,-4-8 0 0 0,1-3 0 0 0,3-1 0 0 0,3 1 0 0 0,3 0 0 0 0,-3 7 0 0 0,-7 4 0 0 0,-5 0 0 0 0,0 0 0 0 0,4-2 0 0 0,4-1 0 0 0,-1-1 0 0 0,1-1 0 0 0,3-1 0 0 0,3 0 0 0 0,-3 0 0 0 0,0 0 0 0 0,-4-1 0 0 0,0 1 0 0 0,-3 0 0 0 0,-6-5 0 0 0,-3 3 0 0 0,2 2 0 0 0,-1 2 0 0 0,-2-1 0 0 0,4 1 0 0 0,5-1 0 0 0,0 0 0 0 0,-2 0 0 0 0,-5-1 0 0 0,-3 0 0 0 0,-3-1 0 0 0,-1 1 0 0 0,3 0 0 0 0,-3-5 0 0 0,-4-3 0 0 0,-1 1 0 0 0,1 1 0 0 0,0 2 0 0 0,1-4 0 0 0,5 0 0 0 0,2 0 0 0 0,1 2 0 0 0,4 3 0 0 0,6 0 0 0 0,6 2 0 0 0,4 1 0 0 0,4 0 0 0 0,2 1 0 0 0,0-1 0 0 0,1 1 0 0 0,0-1 0 0 0,0 0 0 0 0,0 0 0 0 0,0 1 0 0 0,-1-1 0 0 0,0 0 0 0 0,0 0 0 0 0,6 0 0 0 0,1-1 0 0 0,6 1 0 0 0,6-6 0 0 0,5-1 0 0 0,5-6 0 0 0,3-5 0 0 0,1-7 0 0 0,1-3 0 0 0,0-4 0 0 0,0-1 0 0 0,7 5 0 0 0,0 1 0 0 0,0 0 0 0 0,-2-1 0 0 0,-2-1 0 0 0,0-2 0 0 0,-3 5 0 0 0,-1 1 0 0 0,1-1 0 0 0,-2-2 0 0 0,2 5 0 0 0,-1 0 0 0 0,0-2 0 0 0,0-2 0 0 0,-1-2 0 0 0,1-2 0 0 0,2-1 0 0 0,-2-1 0 0 0,0 6 0 0 0,0 1 0 0 0,0 5 0 0 0,1 7 0 0 0,-1 5 0 0 0,-6 4 0 0 0,-1 3 0 0 0,0 2 0 0 0,1-4 0 0 0,-3-14 0 0 0,-1-14 0 0 0,2-13 0 0 0,2-5 0 0 0,-4-4 0 0 0,-5-6 0 0 0,0-2 0 0 0,2-9 0 0 0,3-8 0 0 0,4-2 0 0 0,3-5 0 0 0,-4 2 0 0 0,-6 3 0 0 0,-7 5 0 0 0,-5 5 0 0 0,-4 1 0 0 0,-3 3 0 0 0,-2 7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3:34.1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15811 5988 16383 0 0,'-5'0'0'0'0,"-3"6"0"0"0,7 1 0 0 0,8 4 0 0 0,9 1 0 0 0,8-1 0 0 0,4-3 0 0 0,4 2 0 0 0,2 0 0 0 0,1-3 0 0 0,0-1 0 0 0,0-2 0 0 0,0-3 0 0 0,-1 5 0 0 0,-7 6 0 0 0,-1 6 0 0 0,0 1 0 0 0,1-9 0 0 0,2-11 0 0 0,-4-5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4:16.6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16083 6059 16383 0 0,'-6'6'0'0'0,"-7"12"0"0"0,-2 10 0 0 0,-3 0 0 0 0,1 0 0 0 0,3 1 0 0 0,4 1 0 0 0,-1 2 0 0 0,0 0 0 0 0,3 1 0 0 0,-4-5 0 0 0,1-2 0 0 0,3 0 0 0 0,-4 7 0 0 0,0 4 0 0 0,-2 0 0 0 0,0 0 0 0 0,3 0 0 0 0,3-2 0 0 0,3 0 0 0 0,-3 4 0 0 0,-1 2 0 0 0,-4 0 0 0 0,1-3 0 0 0,-4-2 0 0 0,0 0 0 0 0,4-2 0 0 0,4-1 0 0 0,3 0 0 0 0,2 0 0 0 0,2 0 0 0 0,7 0 0 0 0,7 0 0 0 0,8-6 0 0 0,6-8 0 0 0,3-7 0 0 0,3-4 0 0 0,1 0 0 0 0,-5 6 0 0 0,-8 5 0 0 0,-7 6 0 0 0,-6 3 0 0 0,-4 4 0 0 0,-4 1 0 0 0,-1 1 0 0 0,0 0 0 0 0,0 0 0 0 0,-1-1 0 0 0,1 1 0 0 0,1-1 0 0 0,-1 0 0 0 0,7-5 0 0 0,7-8 0 0 0,7-7 0 0 0,6-6 0 0 0,4 1 0 0 0,3 6 0 0 0,-5 5 0 0 0,-1 11 0 0 0,-5 6 0 0 0,-7 2 0 0 0,0 1 0 0 0,-2-1 0 0 0,-4-1 0 0 0,-4-2 0 0 0,-1-1 0 0 0,-3 0 0 0 0,-1-1 0 0 0,0 0 0 0 0,-1-1 0 0 0,0 1 0 0 0,1 0 0 0 0,-1 0 0 0 0,1 0 0 0 0,6 5 0 0 0,1 3 0 0 0,6-1 0 0 0,6-1 0 0 0,-1-3 0 0 0,3 0 0 0 0,4-2 0 0 0,-3 0 0 0 0,-6-1 0 0 0,1 0 0 0 0,3-1 0 0 0,4-4 0 0 0,3-9 0 0 0,2-6 0 0 0,3 0 0 0 0,1-4 0 0 0,0-1 0 0 0,1 2 0 0 0,0 0 0 0 0,-1-2 0 0 0,1-2 0 0 0,-1-2 0 0 0,-1-2 0 0 0,1-1 0 0 0,1-1 0 0 0,-1 5 0 0 0,0 2 0 0 0,0 0 0 0 0,5 4 0 0 0,3 0 0 0 0,-1-1 0 0 0,4-3 0 0 0,0-3 0 0 0,-1-1 0 0 0,-3-2 0 0 0,-2 5 0 0 0,-3 1 0 0 0,0 0 0 0 0,-3-2 0 0 0,1-1 0 0 0,-1-2 0 0 0,1-1 0 0 0,-1 0 0 0 0,1-1 0 0 0,0-6 0 0 0,0-8 0 0 0,0-6 0 0 0,-1-1 0 0 0,1 4 0 0 0,0-1 0 0 0,-5-3 0 0 0,-3-4 0 0 0,-4 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5:13.1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14482 5873 16383 0 0,'5'0'0'0'0,"8"-5"0"0"0,7-2 0 0 0,6 0 0 0 0,6 2 0 0 0,0 1 0 0 0,2 2 0 0 0,1 0 0 0 0,-1 2 0 0 0,1 0 0 0 0,-1 0 0 0 0,0-4 0 0 0,-1-3 0 0 0,6 1 0 0 0,3-5 0 0 0,-8-5 0 0 0,3-5 0 0 0,1 0 0 0 0,0 0 0 0 0,-2-3 0 0 0,-7 3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5:19.7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16413 5812 16383 0 0,'0'6'0'0'0,"0"7"0"0"0,0 7 0 0 0,0 6 0 0 0,0 4 0 0 0,0 3 0 0 0,0 1 0 0 0,0 1 0 0 0,0 0 0 0 0,0-1 0 0 0,0 0 0 0 0,0-1 0 0 0,0 1 0 0 0,0-1 0 0 0,0 0 0 0 0,0 0 0 0 0,0 0 0 0 0,0 1 0 0 0,0-1 0 0 0,0 0 0 0 0,0 0 0 0 0,0 0 0 0 0,0 0 0 0 0,0 1 0 0 0,0-1 0 0 0,0 0 0 0 0,0 0 0 0 0,0 0 0 0 0,0 1 0 0 0,-6-7 0 0 0,-1-1 0 0 0,-1 0 0 0 0,3 1 0 0 0,1 2 0 0 0,1 2 0 0 0,2 0 0 0 0,0 2 0 0 0,1 0 0 0 0,-5 0 0 0 0,-2 1 0 0 0,-6 0 0 0 0,-5 5 0 0 0,-7-4 0 0 0,3-2 0 0 0,-2-1 0 0 0,-2-1 0 0 0,-2 1 0 0 0,3 0 0 0 0,1-6 0 0 0,-1-1 0 0 0,-2-5 0 0 0,-3-5 0 0 0,-1 0 0 0 0,-1 3 0 0 0,5 4 0 0 0,7 4 0 0 0,7 3 0 0 0,5 2 0 0 0,5 2 0 0 0,2 1 0 0 0,2 0 0 0 0,0-1 0 0 0,1 1 0 0 0,-1 0 0 0 0,0 0 0 0 0,-1-1 0 0 0,1 1 0 0 0,-1-1 0 0 0,0 0 0 0 0,0 0 0 0 0,-6 0 0 0 0,-7 0 0 0 0,-7 0 0 0 0,-6 0 0 0 0,1 1 0 0 0,6-1 0 0 0,5 0 0 0 0,5 0 0 0 0,5 0 0 0 0,2 0 0 0 0,2 0 0 0 0,1 1 0 0 0,-5-1 0 0 0,-3 0 0 0 0,1 0 0 0 0,1 1 0 0 0,1-1 0 0 0,2 0 0 0 0,1 0 0 0 0,0 0 0 0 0,1 0 0 0 0,0 0 0 0 0,-5-5 0 0 0,-2-3 0 0 0,0 1 0 0 0,-4 2 0 0 0,-1 1 0 0 0,2 2 0 0 0,3 1 0 0 0,-3 0 0 0 0,0 1 0 0 0,-4 1 0 0 0,-5-1 0 0 0,-5 0 0 0 0,2 1 0 0 0,-1-7 0 0 0,-2-1 0 0 0,-3 0 0 0 0,-8 2 0 0 0,-3 1 0 0 0,-1-4 0 0 0,1 0 0 0 0,2-6 0 0 0,-5-4 0 0 0,0-6 0 0 0,-5 1 0 0 0,-5-1 0 0 0,0-1 0 0 0,5-3 0 0 0,3-2 0 0 0,4-2 0 0 0,3 0 0 0 0,3-1 0 0 0,1-1 0 0 0,0 1 0 0 0,1-1 0 0 0,0 1 0 0 0,-1 0 0 0 0,1 0 0 0 0,-1 0 0 0 0,0 0 0 0 0,0 0 0 0 0,0 0 0 0 0,0 0 0 0 0,1 0 0 0 0,-1 0 0 0 0,-1 0 0 0 0,1 0 0 0 0,-5 0 0 0 0,-3 0 0 0 0,6-6 0 0 0,-1-7 0 0 0,-2-2 0 0 0,1 3 0 0 0,1 2 0 0 0,1 3 0 0 0,1-2 0 0 0,0-6 0 0 0,1-1 0 0 0,1 4 0 0 0,-1 2 0 0 0,0 4 0 0 0,0-3 0 0 0,6-5 0 0 0,1-1 0 0 0,0-4 0 0 0,-1 2 0 0 0,-2-1 0 0 0,-2 1 0 0 0,-6-1 0 0 0,-3-4 0 0 0,0 2 0 0 0,1-1 0 0 0,1 3 0 0 0,-3 5 0 0 0,0 4 0 0 0,0 4 0 0 0,2-3 0 0 0,2 0 0 0 0,1-5 0 0 0,2 1 0 0 0,1-4 0 0 0,6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5:39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15928 6094 16383 0 0,'6'0'0'0'0,"1"-6"0"0"0,0-7 0 0 0,-1-7 0 0 0,-2-6 0 0 0,-1-4 0 0 0,-2-3 0 0 0,-1-1 0 0 0,0 0 0 0 0,6-1 0 0 0,1 1 0 0 0,0 0 0 0 0,-2 0 0 0 0,5 1 0 0 0,0 0 0 0 0,-2 0 0 0 0,-2 1 0 0 0,-1-1 0 0 0,-3 0 0 0 0,-1 0 0 0 0,-1 0 0 0 0,0 0 0 0 0,-1-1 0 0 0,1 1 0 0 0,0 0 0 0 0,-1 0 0 0 0,1 0 0 0 0,0 0 0 0 0,0 0 0 0 0,0 0 0 0 0,0 0 0 0 0,0 0 0 0 0,0 0 0 0 0,0 0 0 0 0,0 0 0 0 0,0 0 0 0 0,0-1 0 0 0,0 1 0 0 0,0 0 0 0 0,0 0 0 0 0,0 0 0 0 0,6-6 0 0 0,1-1 0 0 0,0 1 0 0 0,-1 0 0 0 0,-2 2 0 0 0,4 1 0 0 0,1 2 0 0 0,-1 0 0 0 0,-2 1 0 0 0,3 0 0 0 0,1 0 0 0 0,-2 1 0 0 0,4-7 0 0 0,5-1 0 0 0,-1 0 0 0 0,-2 1 0 0 0,-4 2 0 0 0,-3 1 0 0 0,-3 2 0 0 0,3-5 0 0 0,7-2 0 0 0,5 1 0 0 0,7-4 0 0 0,3 5 0 0 0,-3 4 0 0 0,0 2 0 0 0,1 1 0 0 0,-4 2 0 0 0,0-2 0 0 0,1 0 0 0 0,3 6 0 0 0,2 1 0 0 0,1 5 0 0 0,2 0 0 0 0,-4-2 0 0 0,-3 3 0 0 0,2-1 0 0 0,1-3 0 0 0,7-3 0 0 0,4-3 0 0 0,0 4 0 0 0,-6 0 0 0 0,-4 4 0 0 0,0 1 0 0 0,0 3 0 0 0,1 5 0 0 0,1-1 0 0 0,-5 1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4T07:48:11.1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20286 5101 16383 0 0,'5'0'0'0'0,"2"-5"0"0"0,-1-7 0 0 0,-1-6 0 0 0,-1-5 0 0 0,-2-3 0 0 0,-1-2 0 0 0,0-3 0 0 0,-1 1 0 0 0,-1-1 0 0 0,1 1 0 0 0,0-1 0 0 0,0 3 0 0 0,-1-2 0 0 0,1 0 0 0 0,0 1 0 0 0,0 0 0 0 0,0-1 0 0 0,0 2 0 0 0,0-1 0 0 0,0-1 0 0 0,5 1 0 0 0,2-1 0 0 0,-1 1 0 0 0,-1 1 0 0 0,-1-2 0 0 0,-2 1 0 0 0,-1-1 0 0 0,0 1 0 0 0,-1 0 0 0 0,0-1 0 0 0,-1 2 0 0 0,1-2 0 0 0,0 1 0 0 0,0 0 0 0 0,0-1 0 0 0,0 1 0 0 0,5 5 0 0 0,1 2 0 0 0,2-1 0 0 0,2-2 0 0 0,0 0 0 0 0,-1-3 0 0 0,-3 0 0 0 0,-2 0 0 0 0,-2-1 0 0 0,-1-1 0 0 0,0 1 0 0 0,-2-1 0 0 0,1 0 0 0 0,-1 2 0 0 0,1-2 0 0 0,0 1 0 0 0,0-1 0 0 0,-1 1 0 0 0,1-5 0 0 0,0-1 0 0 0,0-1 0 0 0,0 1 0 0 0,0 2 0 0 0,-5 2 0 0 0,-6 5 0 0 0,-2 4 0 0 0,1-1 0 0 0,3-1 0 0 0,-2-2 0 0 0,-4-1 0 0 0,0-1 0 0 0,-2 5 0 0 0,2 0 0 0 0,3 1 0 0 0,-1-8 0 0 0,-4-7 0 0 0,-4-4 0 0 0,-3 1 0 0 0,-2-1 0 0 0,-3-1 0 0 0,-1 7 0 0 0,0 5 0 0 0,5 3 0 0 0,0 1 0 0 0,2 0 0 0 0,-2-1 0 0 0,-1-1 0 0 0,-2 4 0 0 0,0 7 0 0 0,-1 1 0 0 0,-2 3 0 0 0,2 4 0 0 0,-1 3 0 0 0,0-2 0 0 0,0-3 0 0 0,0-7 0 0 0,-4-5 0 0 0,-3-3 0 0 0,6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CA970-7CA0-48A0-B4B8-0087FD3115D7}" type="datetimeFigureOut">
              <a:rPr lang="fi-FI" smtClean="0"/>
              <a:t>7.6.2023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C65F-566E-4DCB-A037-4CAF2DD4B9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386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C65F-566E-4DCB-A037-4CAF2DD4B92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938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C65F-566E-4DCB-A037-4CAF2DD4B925}" type="slidenum">
              <a:rPr lang="fi-FI" smtClean="0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67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A55680F-9F56-40CB-89FE-BCC11185FBE8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E50C-0DA2-4C34-A725-B0B698AEE286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1906D-313E-442A-AD33-8788B675FC26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C6AF-46CC-424F-B6F0-D854E2308099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DB43-918E-480E-A1F9-EE7DAAFEDC0A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78D8F-AF3B-45E8-AD8E-C370A1A6C468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C0E5-1235-492B-98B4-0F90AE19C570}" type="datetime1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08EE-4B49-46C2-B29C-3FBCAD4C2323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64B98-B7F5-40C9-9615-798B6CF2D97F}" type="datetime1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40A7-B1C2-4FFF-BECF-3CFEE24846E2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EB285-17CD-409E-A7C4-D85B71109967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0262D36-9977-4F4A-8FA3-68172D560217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Riihimäen  varhaiskasvatus Vuorovaikutusta diginä- hanke   Ensidigi- hanke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5.xml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12" Type="http://schemas.openxmlformats.org/officeDocument/2006/relationships/image" Target="../media/image10.png"/><Relationship Id="rId17" Type="http://schemas.openxmlformats.org/officeDocument/2006/relationships/customXml" Target="../ink/ink7.xml"/><Relationship Id="rId2" Type="http://schemas.openxmlformats.org/officeDocument/2006/relationships/image" Target="../media/image4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9.png"/><Relationship Id="rId19" Type="http://schemas.openxmlformats.org/officeDocument/2006/relationships/customXml" Target="../ink/ink8.xml"/><Relationship Id="rId4" Type="http://schemas.openxmlformats.org/officeDocument/2006/relationships/image" Target="../media/image6.jpeg"/><Relationship Id="rId9" Type="http://schemas.openxmlformats.org/officeDocument/2006/relationships/customXml" Target="../ink/ink3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ojellaanlapsia.fi/post/turvallisesti-digiliikenteessa-stop-juliste-ohjeistus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uojellaanlapsia.fi/post/stop-slow-go-digiturvataitomateriaalit-5-6-vuotiail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50F989D-43B9-409C-AB67-55F360424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24222C3-68F2-9EEA-9C83-05C53FC8C2D4}"/>
              </a:ext>
            </a:extLst>
          </p:cNvPr>
          <p:cNvSpPr txBox="1"/>
          <p:nvPr/>
        </p:nvSpPr>
        <p:spPr>
          <a:xfrm>
            <a:off x="1143001" y="1070335"/>
            <a:ext cx="5199926" cy="14432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15875">
                  <a:solidFill>
                    <a:sysClr val="window" lastClr="FFFFFF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latin typeface="+mj-lt"/>
                <a:ea typeface="+mj-ea"/>
                <a:cs typeface="+mj-cs"/>
              </a:rPr>
              <a:t>TERVETULOA TUTUSTUMAAN VARHAISKASVATUKSEN ROBO- JA DIGIRADALLE</a:t>
            </a:r>
          </a:p>
        </p:txBody>
      </p:sp>
      <p:pic>
        <p:nvPicPr>
          <p:cNvPr id="5" name="Kuva 5" descr="Kuva, joka sisältää kohteen LEGO, lelu, keltainen&#10;&#10;Kuvaus luotu automaattisesti">
            <a:extLst>
              <a:ext uri="{FF2B5EF4-FFF2-40B4-BE49-F238E27FC236}">
                <a16:creationId xmlns:a16="http://schemas.microsoft.com/office/drawing/2014/main" id="{5C39FE03-0430-F15B-644B-10AA714EF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" r="45966" b="1"/>
          <a:stretch/>
        </p:blipFill>
        <p:spPr>
          <a:xfrm>
            <a:off x="6624837" y="1286113"/>
            <a:ext cx="4741120" cy="4493060"/>
          </a:xfrm>
          <a:prstGeom prst="rect">
            <a:avLst/>
          </a:prstGeom>
        </p:spPr>
      </p:pic>
      <p:graphicFrame>
        <p:nvGraphicFramePr>
          <p:cNvPr id="59" name="Tekstiruutu 3">
            <a:extLst>
              <a:ext uri="{FF2B5EF4-FFF2-40B4-BE49-F238E27FC236}">
                <a16:creationId xmlns:a16="http://schemas.microsoft.com/office/drawing/2014/main" id="{683ADC7A-D59F-06C1-A8D8-027EDC57193D}"/>
              </a:ext>
            </a:extLst>
          </p:cNvPr>
          <p:cNvGraphicFramePr/>
          <p:nvPr/>
        </p:nvGraphicFramePr>
        <p:xfrm>
          <a:off x="1143002" y="2546430"/>
          <a:ext cx="5084178" cy="354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484" y="386864"/>
            <a:ext cx="1965296" cy="82706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876" y="350413"/>
            <a:ext cx="853514" cy="829128"/>
          </a:xfrm>
          <a:prstGeom prst="rect">
            <a:avLst/>
          </a:prstGeom>
        </p:spPr>
      </p:pic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82029-D61F-D3A9-D656-23BFEC2D8135}"/>
              </a:ext>
            </a:extLst>
          </p:cNvPr>
          <p:cNvSpPr txBox="1"/>
          <p:nvPr/>
        </p:nvSpPr>
        <p:spPr>
          <a:xfrm>
            <a:off x="10214967" y="5837728"/>
            <a:ext cx="27432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cs typeface="Calibri"/>
              </a:rPr>
              <a:t>Kuva: Pixabay.com 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941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949B35-7613-E74B-5726-4CB030648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906" y="389142"/>
            <a:ext cx="7732396" cy="1046798"/>
          </a:xfrm>
        </p:spPr>
        <p:txBody>
          <a:bodyPr/>
          <a:lstStyle/>
          <a:p>
            <a:r>
              <a:rPr lang="fi-FI" b="1"/>
              <a:t>LÖYDÄTKÖ  YMPÄRISTÖSTÄ: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218C3AE1-629B-2A09-15A6-8313CEFE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78" y="1840946"/>
            <a:ext cx="1785937" cy="178593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73FD0C6-FF49-950A-02DF-D9663EE4A4F2}"/>
              </a:ext>
            </a:extLst>
          </p:cNvPr>
          <p:cNvSpPr txBox="1"/>
          <p:nvPr/>
        </p:nvSpPr>
        <p:spPr>
          <a:xfrm>
            <a:off x="1802545" y="3625825"/>
            <a:ext cx="838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b="1"/>
              <a:t>JOUSI</a:t>
            </a:r>
          </a:p>
          <a:p>
            <a:endParaRPr lang="fi-FI" b="1"/>
          </a:p>
        </p:txBody>
      </p:sp>
      <p:pic>
        <p:nvPicPr>
          <p:cNvPr id="6" name="Kuva 6" descr="Kuva, joka sisältää kohteen maa, lattia&#10;&#10;Kuvaus luotu automaattisesti">
            <a:extLst>
              <a:ext uri="{FF2B5EF4-FFF2-40B4-BE49-F238E27FC236}">
                <a16:creationId xmlns:a16="http://schemas.microsoft.com/office/drawing/2014/main" id="{E6CEEDDD-1542-2318-D55A-2002755F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95" y="4252913"/>
            <a:ext cx="2571749" cy="1947862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7C8CBA8-34D5-3CCD-E126-B3A3D3D32BCD}"/>
              </a:ext>
            </a:extLst>
          </p:cNvPr>
          <p:cNvSpPr txBox="1"/>
          <p:nvPr/>
        </p:nvSpPr>
        <p:spPr>
          <a:xfrm>
            <a:off x="3878596" y="549759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b="1"/>
              <a:t>LUISKA / RAMPPI /KALTEVA TASO</a:t>
            </a:r>
          </a:p>
        </p:txBody>
      </p:sp>
      <p:pic>
        <p:nvPicPr>
          <p:cNvPr id="8" name="Kuva 8" descr="Kuva, joka sisältää kohteen kuljetus, pyörä&#10;&#10;Kuvaus luotu automaattisesti">
            <a:extLst>
              <a:ext uri="{FF2B5EF4-FFF2-40B4-BE49-F238E27FC236}">
                <a16:creationId xmlns:a16="http://schemas.microsoft.com/office/drawing/2014/main" id="{44A3DAA8-B2F4-A537-4A67-1B15C55C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901" y="2183453"/>
            <a:ext cx="1945482" cy="201215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231099A-D347-AF8C-0131-6A8EDF5318BE}"/>
              </a:ext>
            </a:extLst>
          </p:cNvPr>
          <p:cNvSpPr txBox="1"/>
          <p:nvPr/>
        </p:nvSpPr>
        <p:spPr>
          <a:xfrm>
            <a:off x="5250196" y="4249686"/>
            <a:ext cx="10525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b="1"/>
              <a:t>RATAS</a:t>
            </a:r>
          </a:p>
        </p:txBody>
      </p:sp>
      <p:pic>
        <p:nvPicPr>
          <p:cNvPr id="10" name="Kuva 10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7179854-E9B7-FC3E-CB74-B677655B8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250" y="1654969"/>
            <a:ext cx="2178843" cy="2166937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A460BCB0-B720-06A2-342A-AF3638B76393}"/>
              </a:ext>
            </a:extLst>
          </p:cNvPr>
          <p:cNvSpPr txBox="1"/>
          <p:nvPr/>
        </p:nvSpPr>
        <p:spPr>
          <a:xfrm>
            <a:off x="9403556" y="3748087"/>
            <a:ext cx="14930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b="1"/>
              <a:t>VIPUVARSI</a:t>
            </a:r>
          </a:p>
        </p:txBody>
      </p:sp>
      <p:pic>
        <p:nvPicPr>
          <p:cNvPr id="12" name="Kuva 12" descr="Kuva, joka sisältää kohteen valkoinen, mikroaalto, musta, uuni&#10;&#10;Kuvaus luotu automaattisesti">
            <a:extLst>
              <a:ext uri="{FF2B5EF4-FFF2-40B4-BE49-F238E27FC236}">
                <a16:creationId xmlns:a16="http://schemas.microsoft.com/office/drawing/2014/main" id="{B5B6B61F-8BA8-F6EC-7C38-4BD38A754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656" y="4191000"/>
            <a:ext cx="2083594" cy="1940719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04ACB161-0744-F1CD-EB0E-109E1C9FDE82}"/>
              </a:ext>
            </a:extLst>
          </p:cNvPr>
          <p:cNvSpPr txBox="1"/>
          <p:nvPr/>
        </p:nvSpPr>
        <p:spPr>
          <a:xfrm>
            <a:off x="9236869" y="5748337"/>
            <a:ext cx="15406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b="1"/>
              <a:t>KATKAISIJA</a:t>
            </a:r>
          </a:p>
        </p:txBody>
      </p:sp>
      <p:pic>
        <p:nvPicPr>
          <p:cNvPr id="14" name="Kuva 14">
            <a:extLst>
              <a:ext uri="{FF2B5EF4-FFF2-40B4-BE49-F238E27FC236}">
                <a16:creationId xmlns:a16="http://schemas.microsoft.com/office/drawing/2014/main" id="{BE64D872-FB1F-141B-362E-57EFA68BD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88" y="392906"/>
            <a:ext cx="1428750" cy="1428750"/>
          </a:xfrm>
          <a:prstGeom prst="rect">
            <a:avLst/>
          </a:prstGeom>
        </p:spPr>
      </p:pic>
      <p:sp>
        <p:nvSpPr>
          <p:cNvPr id="16" name="Alatunnisteen paikkamerkki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1398553D-ABFD-A4D9-34C8-6834525ABDD8}"/>
              </a:ext>
            </a:extLst>
          </p:cNvPr>
          <p:cNvSpPr txBox="1"/>
          <p:nvPr/>
        </p:nvSpPr>
        <p:spPr>
          <a:xfrm>
            <a:off x="10073877" y="348708"/>
            <a:ext cx="2116383" cy="90024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i="1" dirty="0">
                <a:latin typeface="Calibri"/>
                <a:ea typeface="+mn-lt"/>
                <a:cs typeface="+mn-lt"/>
              </a:rPr>
              <a:t>Kuvat: Papunetin kuvapankki, papunet.net </a:t>
            </a:r>
            <a:r>
              <a:rPr lang="fi-FI" sz="1050" dirty="0">
                <a:latin typeface="Calibri"/>
                <a:cs typeface="Calibri"/>
              </a:rPr>
              <a:t>Sergio </a:t>
            </a:r>
            <a:r>
              <a:rPr lang="fi-FI" sz="1050" dirty="0" err="1">
                <a:latin typeface="Calibri"/>
                <a:cs typeface="Calibri"/>
              </a:rPr>
              <a:t>Palao</a:t>
            </a:r>
            <a:r>
              <a:rPr lang="fi-FI" sz="1050" dirty="0">
                <a:latin typeface="Calibri"/>
                <a:cs typeface="Calibri"/>
              </a:rPr>
              <a:t> / ARASAAC, </a:t>
            </a:r>
            <a:r>
              <a:rPr lang="fi-FI" sz="1050" dirty="0">
                <a:latin typeface="Calibri"/>
                <a:ea typeface="+mn-lt"/>
                <a:cs typeface="+mn-lt"/>
              </a:rPr>
              <a:t>Elina Vanninen,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Paxtoncrafts</a:t>
            </a:r>
            <a:r>
              <a:rPr lang="fi-FI" sz="1050" dirty="0">
                <a:latin typeface="Calibri"/>
                <a:ea typeface="+mn-lt"/>
                <a:cs typeface="+mn-lt"/>
              </a:rPr>
              <a:t>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Charitable</a:t>
            </a:r>
            <a:r>
              <a:rPr lang="fi-FI" sz="1050" dirty="0">
                <a:latin typeface="Calibri"/>
                <a:ea typeface="+mn-lt"/>
                <a:cs typeface="+mn-lt"/>
              </a:rPr>
              <a:t>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Trust</a:t>
            </a:r>
            <a:r>
              <a:rPr lang="fi-FI" sz="1050" dirty="0">
                <a:latin typeface="Calibri"/>
                <a:ea typeface="+mn-lt"/>
                <a:cs typeface="+mn-lt"/>
              </a:rPr>
              <a:t>, Pixabay.com</a:t>
            </a:r>
            <a:endParaRPr lang="en-US" sz="1050" dirty="0" err="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51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00713B63-BFBE-A31F-BE1F-EF284881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483" y="1165108"/>
            <a:ext cx="5695950" cy="4137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E3C9AC-1DE4-6A9A-2D7F-2687F96DC1A8}"/>
              </a:ext>
            </a:extLst>
          </p:cNvPr>
          <p:cNvSpPr txBox="1"/>
          <p:nvPr/>
        </p:nvSpPr>
        <p:spPr>
          <a:xfrm>
            <a:off x="2882593" y="54326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FF0000"/>
                </a:solidFill>
              </a:rPr>
              <a:t>LAJITTELU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15E0C8-789D-52D7-74F6-B59324448733}"/>
              </a:ext>
            </a:extLst>
          </p:cNvPr>
          <p:cNvSpPr/>
          <p:nvPr/>
        </p:nvSpPr>
        <p:spPr>
          <a:xfrm>
            <a:off x="607142" y="1812823"/>
            <a:ext cx="3003986" cy="14206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AA0A8-AF6F-302B-D14E-654906995A98}"/>
              </a:ext>
            </a:extLst>
          </p:cNvPr>
          <p:cNvSpPr txBox="1"/>
          <p:nvPr/>
        </p:nvSpPr>
        <p:spPr>
          <a:xfrm>
            <a:off x="757086" y="1939745"/>
            <a:ext cx="2347757" cy="101566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/>
              <a:t>Lajitelkaa</a:t>
            </a:r>
            <a:r>
              <a:rPr lang="en-US" sz="2000"/>
              <a:t>  </a:t>
            </a:r>
            <a:r>
              <a:rPr lang="en-US" sz="2000" err="1"/>
              <a:t>tavarat</a:t>
            </a:r>
            <a:r>
              <a:rPr lang="en-US" sz="2000"/>
              <a:t> </a:t>
            </a:r>
          </a:p>
          <a:p>
            <a:r>
              <a:rPr lang="en-US" sz="2000" err="1"/>
              <a:t>haluamallanne</a:t>
            </a:r>
            <a:r>
              <a:rPr lang="en-US" sz="2000"/>
              <a:t> </a:t>
            </a:r>
            <a:r>
              <a:rPr lang="en-US" sz="2000" err="1"/>
              <a:t>tavalla</a:t>
            </a:r>
            <a:r>
              <a:rPr lang="en-US" sz="2000"/>
              <a:t> </a:t>
            </a:r>
            <a:r>
              <a:rPr lang="en-US" sz="2000" err="1"/>
              <a:t>ryhmiin</a:t>
            </a:r>
            <a:r>
              <a:rPr lang="en-US" sz="2000"/>
              <a:t>. 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452972-A0C6-C5E9-F3B8-A9AFD31467A8}"/>
              </a:ext>
            </a:extLst>
          </p:cNvPr>
          <p:cNvGrpSpPr/>
          <p:nvPr/>
        </p:nvGrpSpPr>
        <p:grpSpPr>
          <a:xfrm>
            <a:off x="8881602" y="2132370"/>
            <a:ext cx="2867025" cy="1143000"/>
            <a:chOff x="8629650" y="5133974"/>
            <a:chExt cx="2867025" cy="1143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300A098-8715-57F2-7627-3961E52B19BC}"/>
                </a:ext>
              </a:extLst>
            </p:cNvPr>
            <p:cNvSpPr/>
            <p:nvPr/>
          </p:nvSpPr>
          <p:spPr>
            <a:xfrm>
              <a:off x="8629650" y="5133974"/>
              <a:ext cx="2867025" cy="11430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5307E-314A-8984-4958-27080D4CD14C}"/>
                </a:ext>
              </a:extLst>
            </p:cNvPr>
            <p:cNvSpPr txBox="1"/>
            <p:nvPr/>
          </p:nvSpPr>
          <p:spPr>
            <a:xfrm>
              <a:off x="8857337" y="5275415"/>
              <a:ext cx="2295525" cy="707886"/>
            </a:xfrm>
            <a:prstGeom prst="rect">
              <a:avLst/>
            </a:prstGeom>
            <a:solidFill>
              <a:srgbClr val="92D05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err="1"/>
                <a:t>Minkälaisia</a:t>
              </a:r>
              <a:r>
                <a:rPr lang="en-US" sz="2000"/>
                <a:t> </a:t>
              </a:r>
              <a:r>
                <a:rPr lang="en-US" sz="2000" err="1"/>
                <a:t>ryhmiä</a:t>
              </a:r>
              <a:r>
                <a:rPr lang="en-US" sz="2000"/>
                <a:t> </a:t>
              </a:r>
              <a:r>
                <a:rPr lang="en-US" sz="2000" err="1"/>
                <a:t>muodostitte</a:t>
              </a:r>
              <a:r>
                <a:rPr lang="en-US" sz="2000"/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510B18-F617-08FA-D8CC-7AF23B26CC4D}"/>
              </a:ext>
            </a:extLst>
          </p:cNvPr>
          <p:cNvSpPr txBox="1"/>
          <p:nvPr/>
        </p:nvSpPr>
        <p:spPr>
          <a:xfrm>
            <a:off x="1403555" y="5543994"/>
            <a:ext cx="101028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/>
              <a:t>Laitattehan</a:t>
            </a:r>
            <a:r>
              <a:rPr lang="en-US" sz="2400"/>
              <a:t> </a:t>
            </a:r>
            <a:r>
              <a:rPr lang="en-US" sz="2400" err="1"/>
              <a:t>tavarat</a:t>
            </a:r>
            <a:r>
              <a:rPr lang="en-US" sz="2400"/>
              <a:t> </a:t>
            </a:r>
            <a:r>
              <a:rPr lang="en-US" sz="2400" err="1"/>
              <a:t>takaisin</a:t>
            </a:r>
            <a:r>
              <a:rPr lang="en-US" sz="2400"/>
              <a:t> </a:t>
            </a:r>
            <a:r>
              <a:rPr lang="en-US" sz="2400" err="1"/>
              <a:t>kasaan</a:t>
            </a:r>
            <a:r>
              <a:rPr lang="en-US" sz="2400"/>
              <a:t> </a:t>
            </a:r>
            <a:r>
              <a:rPr lang="en-US" sz="2400" err="1"/>
              <a:t>seuraavia</a:t>
            </a:r>
            <a:r>
              <a:rPr lang="en-US" sz="2400"/>
              <a:t> </a:t>
            </a:r>
            <a:r>
              <a:rPr lang="en-US" sz="2400" err="1"/>
              <a:t>varten</a:t>
            </a:r>
            <a:r>
              <a:rPr lang="en-US" sz="2400"/>
              <a:t>, </a:t>
            </a:r>
            <a:r>
              <a:rPr lang="en-US" sz="2400" err="1"/>
              <a:t>kun</a:t>
            </a:r>
            <a:r>
              <a:rPr lang="en-US" sz="2400"/>
              <a:t> </a:t>
            </a:r>
            <a:r>
              <a:rPr lang="en-US" sz="2400" err="1"/>
              <a:t>olette</a:t>
            </a:r>
            <a:r>
              <a:rPr lang="en-US" sz="2400"/>
              <a:t> </a:t>
            </a:r>
            <a:r>
              <a:rPr lang="en-US" sz="2400" err="1"/>
              <a:t>lopettaneet</a:t>
            </a:r>
            <a:r>
              <a:rPr lang="en-US" sz="2400"/>
              <a:t>.  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F40B346-801A-B387-B876-9C5808E290AF}"/>
              </a:ext>
            </a:extLst>
          </p:cNvPr>
          <p:cNvSpPr txBox="1"/>
          <p:nvPr/>
        </p:nvSpPr>
        <p:spPr>
          <a:xfrm>
            <a:off x="8054439" y="5285177"/>
            <a:ext cx="2073413" cy="2539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latin typeface="Calibri"/>
                <a:cs typeface="Calibri"/>
              </a:rPr>
              <a:t>Kuva: Pixabay.com</a:t>
            </a:r>
          </a:p>
        </p:txBody>
      </p:sp>
    </p:spTree>
    <p:extLst>
      <p:ext uri="{BB962C8B-B14F-4D97-AF65-F5344CB8AC3E}">
        <p14:creationId xmlns:p14="http://schemas.microsoft.com/office/powerpoint/2010/main" val="129011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0D3A175-A7E3-C57F-386B-D03F4492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25" y="1586602"/>
            <a:ext cx="5456389" cy="334698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5EBEBB-342C-52E2-DADF-9E04AF5D81FF}"/>
              </a:ext>
            </a:extLst>
          </p:cNvPr>
          <p:cNvSpPr/>
          <p:nvPr/>
        </p:nvSpPr>
        <p:spPr>
          <a:xfrm>
            <a:off x="974370" y="1603027"/>
            <a:ext cx="4628230" cy="33279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9878E-F401-085B-EF09-59AB58D43737}"/>
              </a:ext>
            </a:extLst>
          </p:cNvPr>
          <p:cNvSpPr txBox="1"/>
          <p:nvPr/>
        </p:nvSpPr>
        <p:spPr>
          <a:xfrm>
            <a:off x="1551413" y="1926521"/>
            <a:ext cx="347388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Katso </a:t>
            </a:r>
            <a:r>
              <a:rPr lang="en-US" sz="3200" err="1"/>
              <a:t>kuvia</a:t>
            </a:r>
            <a:r>
              <a:rPr lang="en-US" sz="3200"/>
              <a:t>. </a:t>
            </a:r>
            <a:r>
              <a:rPr lang="en-US" sz="3200" err="1"/>
              <a:t>Pystytkö</a:t>
            </a:r>
            <a:r>
              <a:rPr lang="en-US" sz="3200"/>
              <a:t> </a:t>
            </a:r>
            <a:r>
              <a:rPr lang="en-US" sz="3200" err="1"/>
              <a:t>tekemään</a:t>
            </a:r>
            <a:r>
              <a:rPr lang="en-US" sz="3200"/>
              <a:t> </a:t>
            </a:r>
            <a:r>
              <a:rPr lang="en-US" sz="3200" err="1"/>
              <a:t>samanlaisen</a:t>
            </a:r>
            <a:r>
              <a:rPr lang="en-US" sz="3200"/>
              <a:t>?</a:t>
            </a:r>
          </a:p>
          <a:p>
            <a:endParaRPr lang="en-US" sz="3200"/>
          </a:p>
          <a:p>
            <a:r>
              <a:rPr lang="en-US" sz="2000" err="1"/>
              <a:t>Lapion</a:t>
            </a:r>
            <a:r>
              <a:rPr lang="en-US" sz="2000"/>
              <a:t> </a:t>
            </a:r>
            <a:r>
              <a:rPr lang="en-US" sz="2000" err="1"/>
              <a:t>koolla</a:t>
            </a:r>
            <a:r>
              <a:rPr lang="en-US" sz="2000"/>
              <a:t> tai </a:t>
            </a:r>
            <a:r>
              <a:rPr lang="en-US" sz="2000" err="1"/>
              <a:t>värillä</a:t>
            </a:r>
            <a:r>
              <a:rPr lang="en-US" sz="2000"/>
              <a:t> </a:t>
            </a:r>
            <a:r>
              <a:rPr lang="en-US" sz="2000" err="1"/>
              <a:t>ei</a:t>
            </a:r>
            <a:r>
              <a:rPr lang="en-US" sz="2000"/>
              <a:t> ole </a:t>
            </a:r>
            <a:r>
              <a:rPr lang="en-US" sz="2000" err="1"/>
              <a:t>väliä</a:t>
            </a:r>
            <a:r>
              <a:rPr lang="en-US" sz="2000"/>
              <a:t>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06F2E7-B886-1714-93D5-2BBC3D0B777E}"/>
              </a:ext>
            </a:extLst>
          </p:cNvPr>
          <p:cNvSpPr txBox="1"/>
          <p:nvPr/>
        </p:nvSpPr>
        <p:spPr>
          <a:xfrm>
            <a:off x="977594" y="875105"/>
            <a:ext cx="50169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TEE SAMANLAINEN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0B346-801A-B387-B876-9C5808E290AF}"/>
              </a:ext>
            </a:extLst>
          </p:cNvPr>
          <p:cNvSpPr txBox="1"/>
          <p:nvPr/>
        </p:nvSpPr>
        <p:spPr>
          <a:xfrm>
            <a:off x="10416986" y="5008029"/>
            <a:ext cx="2073413" cy="2539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latin typeface="Calibri"/>
                <a:cs typeface="Calibri"/>
              </a:rPr>
              <a:t>Kuva: Pixabay.com</a:t>
            </a:r>
          </a:p>
        </p:txBody>
      </p:sp>
    </p:spTree>
    <p:extLst>
      <p:ext uri="{BB962C8B-B14F-4D97-AF65-F5344CB8AC3E}">
        <p14:creationId xmlns:p14="http://schemas.microsoft.com/office/powerpoint/2010/main" val="40246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yökalu, lapio, muotoinen&#10;&#10;Kuvaus luotu automaattisesti">
            <a:extLst>
              <a:ext uri="{FF2B5EF4-FFF2-40B4-BE49-F238E27FC236}">
                <a16:creationId xmlns:a16="http://schemas.microsoft.com/office/drawing/2014/main" id="{8BC626CC-964E-B268-A0E0-AB5176D8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328" y="565573"/>
            <a:ext cx="7570262" cy="5734474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7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vihreä, muovi, työkalu&#10;&#10;Kuvaus luotu automaattisesti">
            <a:extLst>
              <a:ext uri="{FF2B5EF4-FFF2-40B4-BE49-F238E27FC236}">
                <a16:creationId xmlns:a16="http://schemas.microsoft.com/office/drawing/2014/main" id="{B49BA21F-38E0-89A3-33FA-CC443CB35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779" y="565573"/>
            <a:ext cx="7545361" cy="5734474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lelu, metalliastiat, käsi, muovi&#10;&#10;Kuvaus luotu automaattisesti">
            <a:extLst>
              <a:ext uri="{FF2B5EF4-FFF2-40B4-BE49-F238E27FC236}">
                <a16:creationId xmlns:a16="http://schemas.microsoft.com/office/drawing/2014/main" id="{3142D559-B441-EF55-43EC-EB0E1D4D7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03" y="553283"/>
            <a:ext cx="7258828" cy="5734474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70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uinen, sininen, muovi, työkalu&#10;&#10;Kuvaus luotu automaattisesti">
            <a:extLst>
              <a:ext uri="{FF2B5EF4-FFF2-40B4-BE49-F238E27FC236}">
                <a16:creationId xmlns:a16="http://schemas.microsoft.com/office/drawing/2014/main" id="{0D5414A9-3DAD-7933-58D6-409FF65D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26222" y="1260878"/>
            <a:ext cx="5734474" cy="4343864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5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lelu, punainen, metalliastiat, käsi&#10;&#10;Kuvaus luotu automaattisesti">
            <a:extLst>
              <a:ext uri="{FF2B5EF4-FFF2-40B4-BE49-F238E27FC236}">
                <a16:creationId xmlns:a16="http://schemas.microsoft.com/office/drawing/2014/main" id="{90D2BFB0-AF82-FDC8-7587-018981A9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437" y="565573"/>
            <a:ext cx="7496044" cy="5734474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86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unainen, puinen&#10;&#10;Kuvaus luotu automaattisesti">
            <a:extLst>
              <a:ext uri="{FF2B5EF4-FFF2-40B4-BE49-F238E27FC236}">
                <a16:creationId xmlns:a16="http://schemas.microsoft.com/office/drawing/2014/main" id="{3335677D-47C6-4E34-7059-700666866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6222" y="1232206"/>
            <a:ext cx="5734474" cy="4401208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sininen, työkalu&#10;&#10;Kuvaus luotu automaattisesti">
            <a:extLst>
              <a:ext uri="{FF2B5EF4-FFF2-40B4-BE49-F238E27FC236}">
                <a16:creationId xmlns:a16="http://schemas.microsoft.com/office/drawing/2014/main" id="{7BB1AD8D-9F2D-24B5-C0BC-A0F3EA6B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3226222" y="1232206"/>
            <a:ext cx="5734474" cy="4401208"/>
          </a:xfrm>
          <a:prstGeom prst="rect">
            <a:avLst/>
          </a:prstGeom>
        </p:spPr>
      </p:pic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3734572" y="6300047"/>
            <a:ext cx="4717774" cy="365125"/>
          </a:xfrm>
        </p:spPr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868680" y="676656"/>
            <a:ext cx="107159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2400" b="1">
                <a:solidFill>
                  <a:srgbClr val="FF0000"/>
                </a:solidFill>
              </a:rPr>
              <a:t>HEI SINÄ IHANA! TARVITSEMME ARJESSA USEIN KUVAN LUKUTAITOA- </a:t>
            </a:r>
          </a:p>
          <a:p>
            <a:r>
              <a:rPr lang="fi-FI" sz="2400" b="1">
                <a:solidFill>
                  <a:srgbClr val="FF0000"/>
                </a:solidFill>
              </a:rPr>
              <a:t>TERVEHTIKÄÄ TOISIANNE VALITSEMALLANNE TAVALLA:</a:t>
            </a:r>
          </a:p>
        </p:txBody>
      </p:sp>
      <p:pic>
        <p:nvPicPr>
          <p:cNvPr id="1026" name="Picture 2" descr="ha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7" y="2871216"/>
            <a:ext cx="2394204" cy="23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maisia kuvitusta aiheesta P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28" y="2501456"/>
            <a:ext cx="2472987" cy="245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2">
            <a:extLst>
              <a:ext uri="{FF2B5EF4-FFF2-40B4-BE49-F238E27FC236}">
                <a16:creationId xmlns:a16="http://schemas.microsoft.com/office/drawing/2014/main" id="{D92A66A9-4860-6DD3-66E1-0AAB7CC6F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56" y="2006864"/>
            <a:ext cx="2788443" cy="3119437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1DA064F-4929-CF77-4928-31E2C4F0FCF3}"/>
              </a:ext>
            </a:extLst>
          </p:cNvPr>
          <p:cNvSpPr txBox="1"/>
          <p:nvPr/>
        </p:nvSpPr>
        <p:spPr>
          <a:xfrm>
            <a:off x="640556" y="53316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HALATKAA TOISIANNE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A5D7796-CFB6-4185-3182-82994D5ED2F3}"/>
              </a:ext>
            </a:extLst>
          </p:cNvPr>
          <p:cNvSpPr txBox="1"/>
          <p:nvPr/>
        </p:nvSpPr>
        <p:spPr>
          <a:xfrm>
            <a:off x="2953015" y="182059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ANTAKAA TOISILLENNE LÄPY! HIGH FIVE!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D55A192-1CBA-1EA4-CA94-5B2C0D3F4C76}"/>
              </a:ext>
            </a:extLst>
          </p:cNvPr>
          <p:cNvSpPr txBox="1"/>
          <p:nvPr/>
        </p:nvSpPr>
        <p:spPr>
          <a:xfrm>
            <a:off x="5820038" y="504604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TANSSIKAA PIENI TANSSI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6E63F4DB-DDA0-B094-6025-E0603B7FD723}"/>
                  </a:ext>
                </a:extLst>
              </p14:cNvPr>
              <p14:cNvContentPartPr/>
              <p14:nvPr/>
            </p14:nvContentPartPr>
            <p14:xfrm>
              <a:off x="9458109" y="2291953"/>
              <a:ext cx="809624" cy="1057274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6E63F4DB-DDA0-B094-6025-E0603B7FD7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0109" y="2273954"/>
                <a:ext cx="845263" cy="1092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E561A2E0-6336-340F-2677-94021E162E61}"/>
                  </a:ext>
                </a:extLst>
              </p14:cNvPr>
              <p14:cNvContentPartPr/>
              <p14:nvPr/>
            </p14:nvContentPartPr>
            <p14:xfrm>
              <a:off x="10279160" y="2553891"/>
              <a:ext cx="542924" cy="942974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E561A2E0-6336-340F-2677-94021E162E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61159" y="2535888"/>
                <a:ext cx="578567" cy="9786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5CB1847E-FBE5-33E6-FA2A-7DABD1592850}"/>
                  </a:ext>
                </a:extLst>
              </p14:cNvPr>
              <p14:cNvContentPartPr/>
              <p14:nvPr/>
            </p14:nvContentPartPr>
            <p14:xfrm>
              <a:off x="10502005" y="3434953"/>
              <a:ext cx="171450" cy="57149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5CB1847E-FBE5-33E6-FA2A-7DABD15928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3996" y="3416982"/>
                <a:ext cx="207109" cy="92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238DA2B2-52A0-3516-C385-93CBFB2741DF}"/>
                  </a:ext>
                </a:extLst>
              </p14:cNvPr>
              <p14:cNvContentPartPr/>
              <p14:nvPr/>
            </p14:nvContentPartPr>
            <p14:xfrm>
              <a:off x="10470431" y="3482578"/>
              <a:ext cx="752475" cy="1009649"/>
            </p14:xfrm>
          </p:contentPart>
        </mc:Choice>
        <mc:Fallback xmlns=""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238DA2B2-52A0-3516-C385-93CBFB2741D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52429" y="3464581"/>
                <a:ext cx="788119" cy="1045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Käsinkirjoitus 19">
                <a:extLst>
                  <a:ext uri="{FF2B5EF4-FFF2-40B4-BE49-F238E27FC236}">
                    <a16:creationId xmlns:a16="http://schemas.microsoft.com/office/drawing/2014/main" id="{F52AE8A4-A604-C21F-864D-062267C8E4D0}"/>
                  </a:ext>
                </a:extLst>
              </p14:cNvPr>
              <p14:cNvContentPartPr/>
              <p14:nvPr/>
            </p14:nvContentPartPr>
            <p14:xfrm>
              <a:off x="9614298" y="3232957"/>
              <a:ext cx="238124" cy="66675"/>
            </p14:xfrm>
          </p:contentPart>
        </mc:Choice>
        <mc:Fallback xmlns="">
          <p:pic>
            <p:nvPicPr>
              <p:cNvPr id="20" name="Käsinkirjoitus 19">
                <a:extLst>
                  <a:ext uri="{FF2B5EF4-FFF2-40B4-BE49-F238E27FC236}">
                    <a16:creationId xmlns:a16="http://schemas.microsoft.com/office/drawing/2014/main" id="{F52AE8A4-A604-C21F-864D-062267C8E4D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96286" y="3214937"/>
                <a:ext cx="273789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Käsinkirjoitus 20">
                <a:extLst>
                  <a:ext uri="{FF2B5EF4-FFF2-40B4-BE49-F238E27FC236}">
                    <a16:creationId xmlns:a16="http://schemas.microsoft.com/office/drawing/2014/main" id="{04FDF09E-9825-0F52-D193-90734E5533F7}"/>
                  </a:ext>
                </a:extLst>
              </p14:cNvPr>
              <p14:cNvContentPartPr/>
              <p14:nvPr/>
            </p14:nvContentPartPr>
            <p14:xfrm>
              <a:off x="8757788" y="3315891"/>
              <a:ext cx="1152524" cy="1266824"/>
            </p14:xfrm>
          </p:contentPart>
        </mc:Choice>
        <mc:Fallback xmlns="">
          <p:pic>
            <p:nvPicPr>
              <p:cNvPr id="21" name="Käsinkirjoitus 20">
                <a:extLst>
                  <a:ext uri="{FF2B5EF4-FFF2-40B4-BE49-F238E27FC236}">
                    <a16:creationId xmlns:a16="http://schemas.microsoft.com/office/drawing/2014/main" id="{04FDF09E-9825-0F52-D193-90734E5533F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39785" y="3297891"/>
                <a:ext cx="1188169" cy="130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Käsinkirjoitus 21">
                <a:extLst>
                  <a:ext uri="{FF2B5EF4-FFF2-40B4-BE49-F238E27FC236}">
                    <a16:creationId xmlns:a16="http://schemas.microsoft.com/office/drawing/2014/main" id="{18033CA8-548D-9A00-222A-F85A34D80EED}"/>
                  </a:ext>
                </a:extLst>
              </p14:cNvPr>
              <p14:cNvContentPartPr/>
              <p14:nvPr/>
            </p14:nvContentPartPr>
            <p14:xfrm>
              <a:off x="10590609" y="1667403"/>
              <a:ext cx="380999" cy="981074"/>
            </p14:xfrm>
          </p:contentPart>
        </mc:Choice>
        <mc:Fallback xmlns="">
          <p:pic>
            <p:nvPicPr>
              <p:cNvPr id="22" name="Käsinkirjoitus 21">
                <a:extLst>
                  <a:ext uri="{FF2B5EF4-FFF2-40B4-BE49-F238E27FC236}">
                    <a16:creationId xmlns:a16="http://schemas.microsoft.com/office/drawing/2014/main" id="{18033CA8-548D-9A00-222A-F85A34D80E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572603" y="1649402"/>
                <a:ext cx="416650" cy="10167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Käsinkirjoitus 51">
                <a:extLst>
                  <a:ext uri="{FF2B5EF4-FFF2-40B4-BE49-F238E27FC236}">
                    <a16:creationId xmlns:a16="http://schemas.microsoft.com/office/drawing/2014/main" id="{F2319847-DDA8-4863-77D7-37225B6E04B4}"/>
                  </a:ext>
                </a:extLst>
              </p14:cNvPr>
              <p14:cNvContentPartPr/>
              <p14:nvPr/>
            </p14:nvContentPartPr>
            <p14:xfrm>
              <a:off x="9736642" y="1362795"/>
              <a:ext cx="295275" cy="923925"/>
            </p14:xfrm>
          </p:contentPart>
        </mc:Choice>
        <mc:Fallback xmlns="">
          <p:pic>
            <p:nvPicPr>
              <p:cNvPr id="52" name="Käsinkirjoitus 51">
                <a:extLst>
                  <a:ext uri="{FF2B5EF4-FFF2-40B4-BE49-F238E27FC236}">
                    <a16:creationId xmlns:a16="http://schemas.microsoft.com/office/drawing/2014/main" id="{F2319847-DDA8-4863-77D7-37225B6E04B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18637" y="1344792"/>
                <a:ext cx="330924" cy="959571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kstiruutu 52">
            <a:extLst>
              <a:ext uri="{FF2B5EF4-FFF2-40B4-BE49-F238E27FC236}">
                <a16:creationId xmlns:a16="http://schemas.microsoft.com/office/drawing/2014/main" id="{7480E0A4-0859-A094-9747-08AA9A065D2F}"/>
              </a:ext>
            </a:extLst>
          </p:cNvPr>
          <p:cNvSpPr txBox="1"/>
          <p:nvPr/>
        </p:nvSpPr>
        <p:spPr>
          <a:xfrm>
            <a:off x="9333442" y="5004858"/>
            <a:ext cx="21293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HIEROKAA NENIÄ VASTAKKAIN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3522846" y="4783756"/>
            <a:ext cx="16362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/>
              <a:t>Kuva: </a:t>
            </a:r>
            <a:r>
              <a:rPr lang="fi-FI" sz="800" err="1"/>
              <a:t>Pixabay</a:t>
            </a:r>
            <a:endParaRPr lang="fi-FI" sz="800"/>
          </a:p>
        </p:txBody>
      </p:sp>
      <p:sp>
        <p:nvSpPr>
          <p:cNvPr id="12" name="Tekstiruutu 11"/>
          <p:cNvSpPr txBox="1"/>
          <p:nvPr/>
        </p:nvSpPr>
        <p:spPr>
          <a:xfrm>
            <a:off x="906675" y="5157698"/>
            <a:ext cx="1665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/>
              <a:t>Kuva: Papunet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6449552" y="4801886"/>
            <a:ext cx="1665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/>
              <a:t>Kuva: Papunet</a:t>
            </a:r>
          </a:p>
        </p:txBody>
      </p:sp>
      <p:sp>
        <p:nvSpPr>
          <p:cNvPr id="15" name="Alatunnisteen paikkamerkki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CCBA87F-47FF-7CA9-1343-03BC74831921}"/>
              </a:ext>
            </a:extLst>
          </p:cNvPr>
          <p:cNvSpPr txBox="1"/>
          <p:nvPr/>
        </p:nvSpPr>
        <p:spPr>
          <a:xfrm>
            <a:off x="7231205" y="5698048"/>
            <a:ext cx="8699678" cy="2539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i="1" dirty="0"/>
              <a:t> </a:t>
            </a:r>
            <a:r>
              <a:rPr lang="fi-FI" sz="1050" dirty="0">
                <a:latin typeface="Calibri"/>
                <a:cs typeface="Calibri"/>
              </a:rPr>
              <a:t>Kuvat: Papunetin kuvapankki, papunet.net</a:t>
            </a:r>
            <a:r>
              <a:rPr lang="fi-FI" sz="1050" i="1" dirty="0">
                <a:latin typeface="Calibri"/>
                <a:cs typeface="Calibri"/>
              </a:rPr>
              <a:t> </a:t>
            </a:r>
            <a:r>
              <a:rPr lang="fi-FI" sz="1050" dirty="0">
                <a:latin typeface="Calibri"/>
                <a:cs typeface="Calibri"/>
              </a:rPr>
              <a:t>Sergio </a:t>
            </a:r>
            <a:r>
              <a:rPr lang="fi-FI" sz="1050" dirty="0" err="1">
                <a:latin typeface="Calibri"/>
                <a:cs typeface="Calibri"/>
              </a:rPr>
              <a:t>Palao</a:t>
            </a:r>
            <a:r>
              <a:rPr lang="fi-FI" sz="1050" dirty="0">
                <a:latin typeface="Calibri"/>
                <a:cs typeface="Calibri"/>
              </a:rPr>
              <a:t> / ARASAAC, Emma Kulo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012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F8067321-153B-AD17-9879-F73803CA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7" y="1184542"/>
            <a:ext cx="10725943" cy="3368636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5A4E68CD-DD71-F66A-D783-2C54474C4328}"/>
              </a:ext>
            </a:extLst>
          </p:cNvPr>
          <p:cNvSpPr txBox="1"/>
          <p:nvPr/>
        </p:nvSpPr>
        <p:spPr>
          <a:xfrm>
            <a:off x="1198931" y="512187"/>
            <a:ext cx="317190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rgbClr val="00B050"/>
                </a:solidFill>
              </a:rPr>
              <a:t>Digi</a:t>
            </a:r>
            <a:r>
              <a:rPr lang="en-US" sz="3200" b="1" err="1">
                <a:solidFill>
                  <a:srgbClr val="FFFF00"/>
                </a:solidFill>
              </a:rPr>
              <a:t>liikenne</a:t>
            </a:r>
            <a:r>
              <a:rPr lang="en-US" sz="3200" b="1" err="1">
                <a:solidFill>
                  <a:srgbClr val="FF0000"/>
                </a:solidFill>
              </a:rPr>
              <a:t>valot</a:t>
            </a:r>
            <a:r>
              <a:rPr lang="en-US" sz="3200" b="1">
                <a:solidFill>
                  <a:srgbClr val="FF0000"/>
                </a:solidFill>
              </a:rPr>
              <a:t>        </a:t>
            </a:r>
            <a:endParaRPr lang="en-US" sz="2800" b="1">
              <a:solidFill>
                <a:srgbClr val="FF0000"/>
              </a:solidFill>
            </a:endParaRPr>
          </a:p>
          <a:p>
            <a:endParaRPr lang="en-US" sz="240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E9FE0177-198C-14E9-A5F8-52759F492270}"/>
              </a:ext>
            </a:extLst>
          </p:cNvPr>
          <p:cNvSpPr txBox="1"/>
          <p:nvPr/>
        </p:nvSpPr>
        <p:spPr>
          <a:xfrm>
            <a:off x="1081283" y="4472120"/>
            <a:ext cx="108439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alibri"/>
                <a:ea typeface="+mn-lt"/>
                <a:cs typeface="+mn-lt"/>
              </a:rPr>
              <a:t>Kuvakaappaus</a:t>
            </a:r>
            <a:r>
              <a:rPr lang="en-US" sz="1200" dirty="0">
                <a:latin typeface="Calibri"/>
                <a:ea typeface="+mn-lt"/>
                <a:cs typeface="+mn-lt"/>
              </a:rPr>
              <a:t>: </a:t>
            </a:r>
            <a:r>
              <a:rPr lang="en-US" sz="1200" dirty="0" err="1">
                <a:latin typeface="Calibri"/>
                <a:ea typeface="+mn-lt"/>
                <a:cs typeface="+mn-lt"/>
              </a:rPr>
              <a:t>Turvallisesti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digiliikenteessä</a:t>
            </a:r>
            <a:r>
              <a:rPr lang="en-US" sz="1200" dirty="0">
                <a:latin typeface="Calibri"/>
                <a:ea typeface="+mn-lt"/>
                <a:cs typeface="+mn-lt"/>
              </a:rPr>
              <a:t> -</a:t>
            </a:r>
            <a:r>
              <a:rPr lang="en-US" sz="1200" dirty="0" err="1">
                <a:latin typeface="Calibri"/>
                <a:ea typeface="+mn-lt"/>
                <a:cs typeface="+mn-lt"/>
              </a:rPr>
              <a:t>materiaali</a:t>
            </a:r>
            <a:r>
              <a:rPr lang="en-US" sz="1200" dirty="0">
                <a:latin typeface="Calibri"/>
                <a:ea typeface="+mn-lt"/>
                <a:cs typeface="+mn-lt"/>
              </a:rPr>
              <a:t> on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Suojellaan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lapsia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Ry:n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tuottama</a:t>
            </a:r>
            <a:r>
              <a:rPr lang="en-US" sz="1200" dirty="0">
                <a:latin typeface="Calibri"/>
                <a:ea typeface="+mn-lt"/>
                <a:cs typeface="+mn-lt"/>
              </a:rPr>
              <a:t>. </a:t>
            </a:r>
            <a:r>
              <a:rPr lang="en-US" sz="1200" dirty="0" err="1">
                <a:latin typeface="Calibri"/>
                <a:ea typeface="+mn-lt"/>
                <a:cs typeface="+mn-lt"/>
              </a:rPr>
              <a:t>Tämä</a:t>
            </a:r>
            <a:r>
              <a:rPr lang="en-US" sz="1200" dirty="0">
                <a:latin typeface="Calibri"/>
                <a:ea typeface="+mn-lt"/>
                <a:cs typeface="+mn-lt"/>
              </a:rPr>
              <a:t> </a:t>
            </a:r>
            <a:r>
              <a:rPr lang="en-US" sz="1200" dirty="0" err="1">
                <a:latin typeface="Calibri"/>
                <a:ea typeface="+mn-lt"/>
                <a:cs typeface="+mn-lt"/>
              </a:rPr>
              <a:t>löytää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osoitteesta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</a:p>
          <a:p>
            <a:r>
              <a:rPr lang="en-US" sz="1200" dirty="0">
                <a:latin typeface="Calibri"/>
                <a:cs typeface="Calibri"/>
                <a:hlinkClick r:id="rId3"/>
              </a:rPr>
              <a:t>Turvallisesti Digiliikenteessä STOP- juliste &amp; ohjeistus (suojellaanlapsia.fi)</a:t>
            </a:r>
            <a:r>
              <a:rPr lang="en-US" sz="1200" b="1" dirty="0">
                <a:latin typeface="Calibri"/>
                <a:ea typeface="+mn-lt"/>
                <a:cs typeface="+mn-lt"/>
              </a:rPr>
              <a:t>.</a:t>
            </a:r>
            <a:r>
              <a:rPr lang="en-US" sz="1200" dirty="0">
                <a:latin typeface="Calibri"/>
                <a:ea typeface="+mn-lt"/>
                <a:cs typeface="+mn-lt"/>
              </a:rPr>
              <a:t> </a:t>
            </a:r>
            <a:r>
              <a:rPr lang="en-US" sz="1200" dirty="0" err="1">
                <a:latin typeface="Calibri"/>
                <a:ea typeface="+mn-lt"/>
                <a:cs typeface="+mn-lt"/>
              </a:rPr>
              <a:t>Viitattu</a:t>
            </a:r>
            <a:r>
              <a:rPr lang="en-US" sz="1200" dirty="0">
                <a:latin typeface="Calibri"/>
                <a:ea typeface="+mn-lt"/>
                <a:cs typeface="+mn-lt"/>
              </a:rPr>
              <a:t> 25.11.2022</a:t>
            </a:r>
          </a:p>
          <a:p>
            <a:r>
              <a:rPr lang="en-US" sz="1200" dirty="0">
                <a:latin typeface="Calibri"/>
                <a:cs typeface="Calibri"/>
              </a:rPr>
              <a:t>Kuva: Pixabay.com</a:t>
            </a:r>
          </a:p>
        </p:txBody>
      </p:sp>
      <p:pic>
        <p:nvPicPr>
          <p:cNvPr id="14" name="Picture 3" descr="Kuva, joka sisältää kohteen kevyt&#10;&#10;Kuvaus luotu automaattisesti">
            <a:extLst>
              <a:ext uri="{FF2B5EF4-FFF2-40B4-BE49-F238E27FC236}">
                <a16:creationId xmlns:a16="http://schemas.microsoft.com/office/drawing/2014/main" id="{73C79CA4-06BB-5A91-F206-BD7A15369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527" y="333410"/>
            <a:ext cx="884333" cy="1050966"/>
          </a:xfrm>
          <a:prstGeom prst="rect">
            <a:avLst/>
          </a:prstGeom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00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E1BE39A0-31A4-9279-185F-B6966E434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11" y="788489"/>
            <a:ext cx="7087828" cy="4709520"/>
          </a:xfrm>
          <a:prstGeom prst="rect">
            <a:avLst/>
          </a:prstGeom>
        </p:spPr>
      </p:pic>
      <p:pic>
        <p:nvPicPr>
          <p:cNvPr id="5" name="Kuva 5">
            <a:extLst>
              <a:ext uri="{FF2B5EF4-FFF2-40B4-BE49-F238E27FC236}">
                <a16:creationId xmlns:a16="http://schemas.microsoft.com/office/drawing/2014/main" id="{F98EB8BA-F142-214E-8337-DD8DA1F2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08" y="355191"/>
            <a:ext cx="2503537" cy="6245940"/>
          </a:xfrm>
          <a:prstGeom prst="rect">
            <a:avLst/>
          </a:prstGeom>
        </p:spPr>
      </p:pic>
      <p:sp>
        <p:nvSpPr>
          <p:cNvPr id="6" name="Tekstiruutu 1">
            <a:extLst>
              <a:ext uri="{FF2B5EF4-FFF2-40B4-BE49-F238E27FC236}">
                <a16:creationId xmlns:a16="http://schemas.microsoft.com/office/drawing/2014/main" id="{495D8092-5D5E-A0DF-8A60-DB60CDB28E79}"/>
              </a:ext>
            </a:extLst>
          </p:cNvPr>
          <p:cNvSpPr txBox="1"/>
          <p:nvPr/>
        </p:nvSpPr>
        <p:spPr>
          <a:xfrm>
            <a:off x="471950" y="299884"/>
            <a:ext cx="8482781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err="1">
                <a:cs typeface="Segoe UI"/>
              </a:rPr>
              <a:t>Jaotelkaa</a:t>
            </a:r>
            <a:r>
              <a:rPr lang="en-US" sz="3200" b="1">
                <a:cs typeface="Segoe UI"/>
              </a:rPr>
              <a:t> </a:t>
            </a:r>
            <a:r>
              <a:rPr lang="en-US" sz="3200" b="1" err="1">
                <a:cs typeface="Segoe UI"/>
              </a:rPr>
              <a:t>oheiset</a:t>
            </a:r>
            <a:r>
              <a:rPr lang="en-US" sz="3200" b="1">
                <a:cs typeface="Segoe UI"/>
              </a:rPr>
              <a:t> </a:t>
            </a:r>
            <a:r>
              <a:rPr lang="en-US" sz="3200" b="1" err="1">
                <a:cs typeface="Segoe UI"/>
              </a:rPr>
              <a:t>kuvat</a:t>
            </a:r>
            <a:r>
              <a:rPr lang="en-US" sz="3200" b="1">
                <a:cs typeface="Segoe UI"/>
              </a:rPr>
              <a:t> </a:t>
            </a:r>
            <a:r>
              <a:rPr lang="en-US" sz="3200" b="1" err="1">
                <a:cs typeface="Segoe UI"/>
              </a:rPr>
              <a:t>oikean</a:t>
            </a:r>
            <a:r>
              <a:rPr lang="en-US" sz="3200" b="1">
                <a:cs typeface="Segoe UI"/>
              </a:rPr>
              <a:t> </a:t>
            </a:r>
            <a:r>
              <a:rPr lang="en-US" sz="3200" b="1" err="1">
                <a:cs typeface="Segoe UI"/>
              </a:rPr>
              <a:t>valon</a:t>
            </a:r>
            <a:r>
              <a:rPr lang="en-US" sz="3200" b="1">
                <a:cs typeface="Segoe UI"/>
              </a:rPr>
              <a:t> alle.​</a:t>
            </a:r>
          </a:p>
          <a:p>
            <a:endParaRPr lang="en-US" sz="3200">
              <a:cs typeface="Segoe UI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238549" y="5487672"/>
            <a:ext cx="825673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Kuvakaappaus</a:t>
            </a:r>
            <a:r>
              <a:rPr lang="en-US" sz="1200" dirty="0">
                <a:latin typeface="Calibri"/>
                <a:cs typeface="Calibri"/>
              </a:rPr>
              <a:t>: </a:t>
            </a:r>
            <a:r>
              <a:rPr lang="en-US" sz="1200" dirty="0" err="1">
                <a:latin typeface="Calibri"/>
                <a:cs typeface="Calibri"/>
              </a:rPr>
              <a:t>Turvallisesti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en-US" sz="1200" dirty="0" err="1">
                <a:latin typeface="Calibri"/>
                <a:cs typeface="Calibri"/>
              </a:rPr>
              <a:t>digiliikenteessä</a:t>
            </a:r>
            <a:r>
              <a:rPr lang="en-US" sz="1200" dirty="0">
                <a:latin typeface="Calibri"/>
                <a:cs typeface="Calibri"/>
              </a:rPr>
              <a:t> -</a:t>
            </a:r>
            <a:r>
              <a:rPr lang="en-US" sz="1200" dirty="0" err="1">
                <a:latin typeface="Calibri"/>
                <a:cs typeface="Calibri"/>
              </a:rPr>
              <a:t>materiaali</a:t>
            </a:r>
            <a:r>
              <a:rPr lang="en-US" sz="1200" dirty="0">
                <a:latin typeface="Calibri"/>
                <a:cs typeface="Calibri"/>
              </a:rPr>
              <a:t> on </a:t>
            </a:r>
            <a:r>
              <a:rPr lang="en-US" sz="1200" dirty="0" err="1">
                <a:latin typeface="Calibri"/>
                <a:cs typeface="Calibri"/>
              </a:rPr>
              <a:t>Suojellaan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en-US" sz="1200" dirty="0" err="1">
                <a:latin typeface="Calibri"/>
                <a:cs typeface="Calibri"/>
              </a:rPr>
              <a:t>lapsia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en-US" sz="1200" dirty="0" err="1">
                <a:latin typeface="Calibri"/>
                <a:cs typeface="Calibri"/>
              </a:rPr>
              <a:t>Ry:n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en-US" sz="1200" dirty="0" err="1">
                <a:latin typeface="Calibri"/>
                <a:cs typeface="Calibri"/>
              </a:rPr>
              <a:t>tuottama</a:t>
            </a:r>
            <a:r>
              <a:rPr lang="en-US" sz="1200" dirty="0">
                <a:latin typeface="Calibri"/>
                <a:cs typeface="Calibri"/>
              </a:rPr>
              <a:t>. Sen </a:t>
            </a:r>
            <a:r>
              <a:rPr lang="en-US" sz="1200" dirty="0" err="1">
                <a:latin typeface="Calibri"/>
                <a:cs typeface="Calibri"/>
              </a:rPr>
              <a:t>löytää</a:t>
            </a:r>
            <a:r>
              <a:rPr lang="en-US" sz="1200" dirty="0">
                <a:latin typeface="Calibri"/>
                <a:cs typeface="Calibri"/>
              </a:rPr>
              <a:t> </a:t>
            </a:r>
            <a:r>
              <a:rPr lang="en-US" sz="1200" dirty="0" err="1">
                <a:latin typeface="Calibri"/>
                <a:cs typeface="Calibri"/>
              </a:rPr>
              <a:t>osoitteesta</a:t>
            </a:r>
            <a:r>
              <a:rPr lang="en-US" sz="1200" dirty="0">
                <a:latin typeface="Calibri"/>
                <a:cs typeface="Calibri"/>
              </a:rPr>
              <a:t> </a:t>
            </a:r>
            <a:endParaRPr lang="en-US" sz="1200">
              <a:latin typeface="Calibri"/>
              <a:ea typeface="+mn-lt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  <a:hlinkClick r:id="rId4"/>
              </a:rPr>
              <a:t>Stop, Slow &amp; Go - Digiturvataitomateriaalit 5-6- vuotiaille (suojellaanlapsia.fi) s.19</a:t>
            </a:r>
            <a:r>
              <a:rPr lang="en-US" sz="1200" b="1" dirty="0">
                <a:latin typeface="Calibri"/>
                <a:cs typeface="Calibri"/>
              </a:rPr>
              <a:t>. </a:t>
            </a:r>
            <a:r>
              <a:rPr lang="en-US" sz="1200" b="1" dirty="0" err="1">
                <a:latin typeface="Calibri"/>
                <a:cs typeface="Calibri"/>
              </a:rPr>
              <a:t>Viitattu</a:t>
            </a:r>
            <a:r>
              <a:rPr lang="en-US" sz="1200" b="1" dirty="0">
                <a:latin typeface="Calibri"/>
                <a:cs typeface="Calibri"/>
              </a:rPr>
              <a:t> 25.11.2022</a:t>
            </a:r>
          </a:p>
          <a:p>
            <a:r>
              <a:rPr lang="en-US" sz="1200" dirty="0">
                <a:latin typeface="Calibri"/>
                <a:cs typeface="Calibri"/>
              </a:rPr>
              <a:t>Kuva: Pixabay.com</a:t>
            </a:r>
            <a:endParaRPr lang="en-US" sz="1200" b="1" dirty="0">
              <a:latin typeface="Corbel" panose="020B0503020204020204"/>
              <a:cs typeface="Calibri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7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7FF1676-477C-311E-4D3F-C084415F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>
            <a:normAutofit/>
          </a:bodyPr>
          <a:lstStyle/>
          <a:p>
            <a:r>
              <a:rPr lang="fi-FI" sz="2800" b="1">
                <a:solidFill>
                  <a:srgbClr val="FFFFFF"/>
                </a:solidFill>
              </a:rPr>
              <a:t>RATKAISKAA KOODI</a:t>
            </a:r>
            <a:br>
              <a:rPr lang="fi-FI" sz="2800" b="1">
                <a:solidFill>
                  <a:srgbClr val="FFFFFF"/>
                </a:solidFill>
              </a:rPr>
            </a:br>
            <a:br>
              <a:rPr lang="fi-FI" sz="2800" b="1"/>
            </a:br>
            <a:endParaRPr lang="fi-FI" sz="2800">
              <a:solidFill>
                <a:schemeClr val="tx1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EAC4CE-EBBB-018F-5469-A8490AC7D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81" y="873457"/>
            <a:ext cx="6020790" cy="1110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" indent="0">
              <a:buNone/>
            </a:pPr>
            <a:r>
              <a:rPr lang="fi-FI" sz="2000" b="1"/>
              <a:t>Laskekaa kuvista jalkojen lukumäärä järjestyksessä ja aukaiskaa lukko oikealla numerosarjalla. 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9E286484-CE6C-FEEB-12F9-689AF032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5" y="2760360"/>
            <a:ext cx="2081892" cy="1603375"/>
          </a:xfrm>
          <a:prstGeom prst="rect">
            <a:avLst/>
          </a:prstGeom>
        </p:spPr>
      </p:pic>
      <p:pic>
        <p:nvPicPr>
          <p:cNvPr id="5" name="Kuva 5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C1EDF24E-3CE9-79D4-B39E-91139CF7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22" y="2533197"/>
            <a:ext cx="1452335" cy="1791607"/>
          </a:xfrm>
          <a:prstGeom prst="rect">
            <a:avLst/>
          </a:prstGeom>
        </p:spPr>
      </p:pic>
      <p:pic>
        <p:nvPicPr>
          <p:cNvPr id="6" name="Kuva 6" descr="Kuva, joka sisältää kohteen vektorigrafiikka&#10;&#10;Kuvaus luotu automaattisesti">
            <a:extLst>
              <a:ext uri="{FF2B5EF4-FFF2-40B4-BE49-F238E27FC236}">
                <a16:creationId xmlns:a16="http://schemas.microsoft.com/office/drawing/2014/main" id="{E7338F1E-873F-CBB7-E53D-0DE86796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321" y="2075845"/>
            <a:ext cx="2307167" cy="2307167"/>
          </a:xfrm>
          <a:prstGeom prst="rect">
            <a:avLst/>
          </a:prstGeom>
        </p:spPr>
      </p:pic>
      <p:pic>
        <p:nvPicPr>
          <p:cNvPr id="1026" name="Picture 2" descr="https://kuvapankki.papunet.net/api/thumb_large/166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733" y="2379191"/>
            <a:ext cx="1603173" cy="184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74BAAA4-69BE-B7EA-CB3F-648DA05B13A1}"/>
              </a:ext>
            </a:extLst>
          </p:cNvPr>
          <p:cNvSpPr txBox="1"/>
          <p:nvPr/>
        </p:nvSpPr>
        <p:spPr>
          <a:xfrm>
            <a:off x="4723036" y="4547314"/>
            <a:ext cx="6695108" cy="136191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dirty="0">
                <a:latin typeface="Calibri"/>
                <a:cs typeface="Calibri"/>
              </a:rPr>
              <a:t>Kuvat: Papunetin kuvapankki, papunet.net </a:t>
            </a:r>
            <a:r>
              <a:rPr lang="fi-FI" sz="1050" dirty="0">
                <a:latin typeface="Calibri"/>
                <a:ea typeface="+mn-lt"/>
                <a:cs typeface="+mn-lt"/>
              </a:rPr>
              <a:t>, </a:t>
            </a:r>
            <a:r>
              <a:rPr lang="fi-FI" sz="1050" dirty="0">
                <a:latin typeface="Calibri"/>
                <a:cs typeface="Calibri"/>
              </a:rPr>
              <a:t>Elina </a:t>
            </a:r>
            <a:r>
              <a:rPr lang="fi-FI" sz="1050" dirty="0" err="1">
                <a:latin typeface="Calibri"/>
                <a:cs typeface="Calibri"/>
              </a:rPr>
              <a:t>Vanninen,</a:t>
            </a:r>
            <a:r>
              <a:rPr lang="fi-FI" sz="1050" dirty="0" err="1">
                <a:latin typeface="Calibri"/>
                <a:ea typeface="+mn-lt"/>
                <a:cs typeface="+mn-lt"/>
              </a:rPr>
              <a:t>Sergio</a:t>
            </a:r>
            <a:r>
              <a:rPr lang="fi-FI" sz="1050" dirty="0">
                <a:latin typeface="Calibri"/>
                <a:ea typeface="+mn-lt"/>
                <a:cs typeface="+mn-lt"/>
              </a:rPr>
              <a:t>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Palao</a:t>
            </a:r>
            <a:r>
              <a:rPr lang="fi-FI" sz="1050" dirty="0">
                <a:latin typeface="Calibri"/>
                <a:ea typeface="+mn-lt"/>
                <a:cs typeface="+mn-lt"/>
              </a:rPr>
              <a:t> / ARASAAC, </a:t>
            </a:r>
            <a:r>
              <a:rPr lang="fi-FI" sz="1050" dirty="0" err="1">
                <a:latin typeface="Calibri"/>
                <a:ea typeface="+mn-lt"/>
                <a:cs typeface="+mn-lt"/>
              </a:rPr>
              <a:t>Paxtoncrafts</a:t>
            </a:r>
            <a:r>
              <a:rPr lang="fi-FI" sz="1050" dirty="0">
                <a:latin typeface="Calibri"/>
                <a:ea typeface="+mn-lt"/>
                <a:cs typeface="+mn-lt"/>
              </a:rPr>
              <a:t>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Charitable</a:t>
            </a:r>
            <a:r>
              <a:rPr lang="fi-FI" sz="1050" dirty="0">
                <a:latin typeface="Calibri"/>
                <a:ea typeface="+mn-lt"/>
                <a:cs typeface="+mn-lt"/>
              </a:rPr>
              <a:t>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Trust</a:t>
            </a:r>
            <a:endParaRPr lang="fi-FI" sz="1050" dirty="0">
              <a:latin typeface="Calibri"/>
              <a:ea typeface="+mn-lt"/>
              <a:cs typeface="+mn-lt"/>
            </a:endParaRPr>
          </a:p>
          <a:p>
            <a:br>
              <a:rPr lang="en-US" dirty="0"/>
            </a:br>
            <a:endParaRPr lang="en-US"/>
          </a:p>
          <a:p>
            <a:br>
              <a:rPr lang="en-US" dirty="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98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4">
            <a:extLst>
              <a:ext uri="{FF2B5EF4-FFF2-40B4-BE49-F238E27FC236}">
                <a16:creationId xmlns:a16="http://schemas.microsoft.com/office/drawing/2014/main" id="{BF130C65-F811-4843-A944-EEF030C9D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6">
            <a:extLst>
              <a:ext uri="{FF2B5EF4-FFF2-40B4-BE49-F238E27FC236}">
                <a16:creationId xmlns:a16="http://schemas.microsoft.com/office/drawing/2014/main" id="{9B096D32-5EC1-42C3-985C-F1E12AFD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28">
            <a:extLst>
              <a:ext uri="{FF2B5EF4-FFF2-40B4-BE49-F238E27FC236}">
                <a16:creationId xmlns:a16="http://schemas.microsoft.com/office/drawing/2014/main" id="{BC6AA8DC-DF5D-48BC-AAFC-8FD44A5E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0">
            <a:extLst>
              <a:ext uri="{FF2B5EF4-FFF2-40B4-BE49-F238E27FC236}">
                <a16:creationId xmlns:a16="http://schemas.microsoft.com/office/drawing/2014/main" id="{FAAAC96C-5C05-430B-B069-4528538DA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950" y="240031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6C51CB-71B5-46DD-A7A5-162AC00F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02819" y="4005950"/>
            <a:ext cx="6400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6978CDDF-523B-754A-09D3-391A9A90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07" y="480648"/>
            <a:ext cx="7668224" cy="3102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ea typeface="+mn-ea"/>
                <a:cs typeface="+mn-cs"/>
              </a:rPr>
              <a:t>MITÄ MIELTÄ OLIT RADASTA? 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865779-A092-4AA9-8B89-20284A2DB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601513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1796AC-3F10-4C4B-9EF3-20D3714B0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2575502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D9A55B11-73E5-A543-2B4C-EE9EBA7C1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651" y="837340"/>
            <a:ext cx="1318614" cy="1318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DAD6B70-FE09-40FE-8FC1-ADF3D27BE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51789" y="4549491"/>
            <a:ext cx="2023860" cy="1706997"/>
          </a:xfrm>
          <a:prstGeom prst="rect">
            <a:avLst/>
          </a:prstGeom>
          <a:solidFill>
            <a:srgbClr val="FFFFFF"/>
          </a:solidFill>
          <a:ln w="762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835538E-94C3-3FB7-686D-8B7CCAF14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651" y="4748079"/>
            <a:ext cx="1318614" cy="131861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CC2E85B9-4DFA-48E8-A6BC-61BE3B8BF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FDE0C286-0130-2990-58FB-CDB469F5E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651" y="2768601"/>
            <a:ext cx="1318614" cy="1318614"/>
          </a:xfrm>
          <a:prstGeom prst="rect">
            <a:avLst/>
          </a:prstGeom>
        </p:spPr>
      </p:pic>
      <p:pic>
        <p:nvPicPr>
          <p:cNvPr id="3" name="Kuva 6">
            <a:extLst>
              <a:ext uri="{FF2B5EF4-FFF2-40B4-BE49-F238E27FC236}">
                <a16:creationId xmlns:a16="http://schemas.microsoft.com/office/drawing/2014/main" id="{73831E42-49A6-BF3E-DD8F-698679E16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344" y="4132507"/>
            <a:ext cx="2063750" cy="2053167"/>
          </a:xfrm>
          <a:prstGeom prst="rect">
            <a:avLst/>
          </a:prstGeom>
        </p:spPr>
      </p:pic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5F99F-5F3F-EF69-B544-0663E1F09710}"/>
              </a:ext>
            </a:extLst>
          </p:cNvPr>
          <p:cNvSpPr txBox="1"/>
          <p:nvPr/>
        </p:nvSpPr>
        <p:spPr>
          <a:xfrm>
            <a:off x="289616" y="5402971"/>
            <a:ext cx="2065985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ea typeface="+mn-lt"/>
                <a:cs typeface="+mn-lt"/>
              </a:rPr>
              <a:t>Kuvat: Papunetin kuvapankki, papunet.net , </a:t>
            </a:r>
            <a:r>
              <a:rPr lang="en-US" sz="1050" dirty="0">
                <a:latin typeface="Calibri"/>
                <a:ea typeface="+mn-lt"/>
                <a:cs typeface="+mn-lt"/>
              </a:rPr>
              <a:t>Sclera, </a:t>
            </a:r>
            <a:r>
              <a:rPr lang="en-US" sz="1050" dirty="0" err="1">
                <a:latin typeface="Calibri"/>
                <a:ea typeface="+mn-lt"/>
                <a:cs typeface="+mn-lt"/>
              </a:rPr>
              <a:t>muokkaus</a:t>
            </a:r>
            <a:r>
              <a:rPr lang="en-US" sz="1050" dirty="0">
                <a:latin typeface="Calibri"/>
                <a:ea typeface="+mn-lt"/>
                <a:cs typeface="+mn-lt"/>
              </a:rPr>
              <a:t> Ritva Hämäläinen Savas, Sclera, Sclera, </a:t>
            </a:r>
            <a:r>
              <a:rPr lang="en-US" sz="1050" dirty="0" err="1">
                <a:latin typeface="Calibri"/>
                <a:ea typeface="+mn-lt"/>
                <a:cs typeface="+mn-lt"/>
              </a:rPr>
              <a:t>muokkaus</a:t>
            </a:r>
            <a:r>
              <a:rPr lang="en-US" sz="1050" dirty="0">
                <a:latin typeface="Calibri"/>
                <a:ea typeface="+mn-lt"/>
                <a:cs typeface="+mn-lt"/>
              </a:rPr>
              <a:t> Maarit Mykkänen, Virpi </a:t>
            </a:r>
            <a:r>
              <a:rPr lang="en-US" sz="1050" dirty="0" err="1">
                <a:latin typeface="Calibri"/>
                <a:ea typeface="+mn-lt"/>
                <a:cs typeface="+mn-lt"/>
              </a:rPr>
              <a:t>Puikkonen</a:t>
            </a:r>
            <a:r>
              <a:rPr lang="en-US" sz="1050" dirty="0">
                <a:latin typeface="Calibri"/>
                <a:ea typeface="+mn-lt"/>
                <a:cs typeface="+mn-lt"/>
              </a:rPr>
              <a:t>, Savas ja </a:t>
            </a:r>
            <a:r>
              <a:rPr lang="en-US" sz="1050" dirty="0" err="1">
                <a:latin typeface="Calibri"/>
                <a:ea typeface="+mn-lt"/>
                <a:cs typeface="+mn-lt"/>
              </a:rPr>
              <a:t>Mainostoimisto</a:t>
            </a:r>
            <a:r>
              <a:rPr lang="en-US" sz="1050" dirty="0">
                <a:latin typeface="Calibri"/>
                <a:ea typeface="+mn-lt"/>
                <a:cs typeface="+mn-lt"/>
              </a:rPr>
              <a:t> Ad </a:t>
            </a:r>
            <a:r>
              <a:rPr lang="en-US" sz="1050" dirty="0" err="1">
                <a:latin typeface="Calibri"/>
                <a:ea typeface="+mn-lt"/>
                <a:cs typeface="+mn-lt"/>
              </a:rPr>
              <a:t>Kiivi</a:t>
            </a:r>
            <a:r>
              <a:rPr lang="en-US" sz="1050" dirty="0">
                <a:latin typeface="Calibri"/>
                <a:ea typeface="+mn-lt"/>
                <a:cs typeface="+mn-lt"/>
              </a:rPr>
              <a:t> Oy</a:t>
            </a:r>
          </a:p>
          <a:p>
            <a:br>
              <a:rPr lang="en-US" dirty="0"/>
            </a:br>
            <a:endParaRPr lang="en-US"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226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53A2CBA1-D0E3-6AAE-6774-FBEBD999A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217" y="519841"/>
            <a:ext cx="5705048" cy="574695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57675" y="5950494"/>
            <a:ext cx="1630443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50" dirty="0">
                <a:latin typeface="Calibri"/>
                <a:cs typeface="Calibri"/>
              </a:rPr>
              <a:t>Kuva: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Kuva:</a:t>
            </a:r>
            <a:r>
              <a:rPr lang="fi-FI" sz="1050" dirty="0" err="1">
                <a:latin typeface="Calibri"/>
                <a:cs typeface="Calibri"/>
              </a:rPr>
              <a:t>p</a:t>
            </a:r>
            <a:r>
              <a:rPr lang="fi-FI" sz="1050" i="1" dirty="0" err="1">
                <a:latin typeface="Calibri"/>
                <a:cs typeface="Calibri"/>
              </a:rPr>
              <a:t>apunetin</a:t>
            </a:r>
            <a:r>
              <a:rPr lang="fi-FI" sz="1050" i="1" dirty="0">
                <a:latin typeface="Calibri"/>
                <a:cs typeface="Calibri"/>
              </a:rPr>
              <a:t> kuvapankki, papunet.net</a:t>
            </a:r>
            <a:r>
              <a:rPr lang="fi-FI" sz="1050" i="1" dirty="0">
                <a:latin typeface="Calibri"/>
                <a:ea typeface="+mn-lt"/>
                <a:cs typeface="+mn-lt"/>
              </a:rPr>
              <a:t>, </a:t>
            </a:r>
            <a:r>
              <a:rPr lang="fi-FI" sz="1050" dirty="0">
                <a:latin typeface="Calibri"/>
                <a:ea typeface="+mn-lt"/>
                <a:cs typeface="+mn-lt"/>
              </a:rPr>
              <a:t> </a:t>
            </a:r>
            <a:r>
              <a:rPr lang="fi-FI" sz="1050" dirty="0" err="1">
                <a:latin typeface="Calibri"/>
                <a:cs typeface="Calibri"/>
              </a:rPr>
              <a:t>Sclera</a:t>
            </a:r>
            <a:r>
              <a:rPr lang="fi-FI" sz="1050" dirty="0">
                <a:latin typeface="Calibri"/>
                <a:cs typeface="Calibri"/>
              </a:rPr>
              <a:t>, </a:t>
            </a:r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0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E733DC3-BBCF-16A9-B663-24E8A914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2" y="264238"/>
            <a:ext cx="5958567" cy="596881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62546" y="5608749"/>
            <a:ext cx="1753708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50" dirty="0">
                <a:latin typeface="Calibri"/>
                <a:cs typeface="Calibri"/>
              </a:rPr>
              <a:t>Kuva: </a:t>
            </a:r>
            <a:r>
              <a:rPr lang="fi-FI" sz="1050" dirty="0">
                <a:latin typeface="Calibri"/>
                <a:ea typeface="+mn-lt"/>
                <a:cs typeface="+mn-lt"/>
              </a:rPr>
              <a:t>papunetin kuvapankki, papunet.net</a:t>
            </a:r>
            <a:r>
              <a:rPr lang="fi-FI" sz="1050" dirty="0">
                <a:latin typeface="Calibri"/>
                <a:cs typeface="Calibri"/>
              </a:rPr>
              <a:t>,  </a:t>
            </a:r>
            <a:r>
              <a:rPr lang="fi-FI" sz="1050" dirty="0" err="1">
                <a:latin typeface="Calibri"/>
                <a:ea typeface="+mn-lt"/>
                <a:cs typeface="+mn-lt"/>
              </a:rPr>
              <a:t>Sclera</a:t>
            </a:r>
            <a:r>
              <a:rPr lang="fi-FI" sz="1050" dirty="0">
                <a:latin typeface="Calibri"/>
                <a:ea typeface="+mn-lt"/>
                <a:cs typeface="+mn-lt"/>
              </a:rPr>
              <a:t>, muokkaus Maarit Mykkänen, Virpi Puikkonen,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Savas</a:t>
            </a:r>
            <a:r>
              <a:rPr lang="fi-FI" sz="1050" dirty="0">
                <a:latin typeface="Calibri"/>
                <a:ea typeface="+mn-lt"/>
                <a:cs typeface="+mn-lt"/>
              </a:rPr>
              <a:t> ja Mainostoimisto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Ad</a:t>
            </a:r>
            <a:r>
              <a:rPr lang="fi-FI" sz="1050" dirty="0">
                <a:latin typeface="Calibri"/>
                <a:ea typeface="+mn-lt"/>
                <a:cs typeface="+mn-lt"/>
              </a:rPr>
              <a:t> Kiivi Oy</a:t>
            </a:r>
            <a:endParaRPr lang="fi-FI" sz="1050">
              <a:latin typeface="Calibri"/>
              <a:cs typeface="Calibri"/>
            </a:endParaRPr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7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D1C286CA-3C30-3826-BC78-7541841A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26" y="279458"/>
            <a:ext cx="5933989" cy="594437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98316" y="5896325"/>
            <a:ext cx="1518385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50" dirty="0" err="1">
                <a:latin typeface="Calibri"/>
                <a:cs typeface="Calibri"/>
              </a:rPr>
              <a:t>Kuva:papunetin</a:t>
            </a:r>
            <a:r>
              <a:rPr lang="fi-FI" sz="1050" dirty="0">
                <a:latin typeface="Calibri"/>
                <a:cs typeface="Calibri"/>
              </a:rPr>
              <a:t> kuvapankki, papunet.net </a:t>
            </a:r>
            <a:r>
              <a:rPr lang="fi-FI" sz="1050" dirty="0" err="1">
                <a:latin typeface="Calibri"/>
                <a:ea typeface="+mn-lt"/>
                <a:cs typeface="+mn-lt"/>
              </a:rPr>
              <a:t>Sclera</a:t>
            </a:r>
            <a:r>
              <a:rPr lang="fi-FI" sz="1050" dirty="0">
                <a:latin typeface="Calibri"/>
                <a:ea typeface="+mn-lt"/>
                <a:cs typeface="+mn-lt"/>
              </a:rPr>
              <a:t>, muokkaus Ritva Hämäläinen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Savas</a:t>
            </a:r>
            <a:endParaRPr lang="en-US" sz="1050" i="1">
              <a:latin typeface="Calibri"/>
              <a:cs typeface="Calibri"/>
            </a:endParaRPr>
          </a:p>
          <a:p>
            <a:br>
              <a:rPr lang="en-US" dirty="0"/>
            </a:br>
            <a:endParaRPr lang="en-US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1A5D7796-CFB6-4185-3182-82994D5ED2F3}"/>
              </a:ext>
            </a:extLst>
          </p:cNvPr>
          <p:cNvSpPr txBox="1"/>
          <p:nvPr/>
        </p:nvSpPr>
        <p:spPr>
          <a:xfrm>
            <a:off x="2963598" y="22439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ED18C4CE-DC5F-0A02-52DB-5F3D990F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/>
              <a:t>KOKEILLAAN OHJELMOINTIA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1A6CCB53-5544-398D-D08D-5EA3DBED2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705178"/>
            <a:ext cx="4754880" cy="1062990"/>
          </a:xfrm>
        </p:spPr>
        <p:txBody>
          <a:bodyPr>
            <a:normAutofit/>
          </a:bodyPr>
          <a:lstStyle/>
          <a:p>
            <a:r>
              <a:rPr lang="fi-FI" sz="2000"/>
              <a:t>Lapsi voi istua kottikärryissä ja kertoa aikuiselle ohjeita, miten edetä.</a:t>
            </a:r>
          </a:p>
        </p:txBody>
      </p:sp>
      <p:pic>
        <p:nvPicPr>
          <p:cNvPr id="16" name="Kuva 16" descr="Kuva, joka sisältää kohteen ruoho, ulko, taivas, henkilö&#10;&#10;Kuvaus luotu automaattisesti">
            <a:extLst>
              <a:ext uri="{FF2B5EF4-FFF2-40B4-BE49-F238E27FC236}">
                <a16:creationId xmlns:a16="http://schemas.microsoft.com/office/drawing/2014/main" id="{6F5CED6A-ADDB-20F0-082A-6D11811DCD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80583" y="2772132"/>
            <a:ext cx="4215130" cy="2689315"/>
          </a:xfrm>
        </p:spPr>
      </p:pic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121B6696-444A-5666-E61E-B1FABBA93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8221" y="4266890"/>
            <a:ext cx="4744297" cy="1073573"/>
          </a:xfrm>
        </p:spPr>
        <p:txBody>
          <a:bodyPr>
            <a:normAutofit/>
          </a:bodyPr>
          <a:lstStyle/>
          <a:p>
            <a:r>
              <a:rPr lang="fi-FI" sz="2000"/>
              <a:t>Aikuinen voi olla heppa, jota lapsi ohjaa "ohjilla", aikuinen voi kertoa minne pitää kulkea. </a:t>
            </a:r>
          </a:p>
        </p:txBody>
      </p:sp>
      <p:pic>
        <p:nvPicPr>
          <p:cNvPr id="17" name="Kuva 17">
            <a:extLst>
              <a:ext uri="{FF2B5EF4-FFF2-40B4-BE49-F238E27FC236}">
                <a16:creationId xmlns:a16="http://schemas.microsoft.com/office/drawing/2014/main" id="{45155B18-B203-DEE8-46A4-09A824CF8D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231932" y="1782423"/>
            <a:ext cx="2417536" cy="2437190"/>
          </a:xfr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14B8F576-DD40-7A74-C0FF-58C9F5D5DB28}"/>
              </a:ext>
            </a:extLst>
          </p:cNvPr>
          <p:cNvSpPr txBox="1"/>
          <p:nvPr/>
        </p:nvSpPr>
        <p:spPr>
          <a:xfrm>
            <a:off x="1274235" y="5698067"/>
            <a:ext cx="104266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Esim. Kävele eteenpäin, käänny oikealle, seis, käänny vasemmalle,  kulje eteenpäin, seis, peruuta, seis, kulje taaksepäin....</a:t>
            </a:r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0B367D87-5325-DCBC-1289-A7C3F455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339" y="343958"/>
            <a:ext cx="1985130" cy="1997226"/>
          </a:xfrm>
          <a:prstGeom prst="rect">
            <a:avLst/>
          </a:prstGeom>
        </p:spPr>
      </p:pic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D722F-5D6C-C535-15B2-15A82142C7C4}"/>
              </a:ext>
            </a:extLst>
          </p:cNvPr>
          <p:cNvSpPr txBox="1"/>
          <p:nvPr/>
        </p:nvSpPr>
        <p:spPr>
          <a:xfrm>
            <a:off x="356316" y="77273"/>
            <a:ext cx="9289959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Segoe UI"/>
            </a:endParaRPr>
          </a:p>
          <a:p>
            <a:r>
              <a:rPr lang="fi-FI" sz="1050" dirty="0">
                <a:latin typeface="Calibri"/>
                <a:cs typeface="Segoe UI"/>
              </a:rPr>
              <a:t>Kuvat: Papunetin kuvapankki, papunet.net Sergio </a:t>
            </a:r>
            <a:r>
              <a:rPr lang="fi-FI" sz="1050" dirty="0" err="1">
                <a:latin typeface="Calibri"/>
                <a:cs typeface="Segoe UI"/>
              </a:rPr>
              <a:t>Palao</a:t>
            </a:r>
            <a:r>
              <a:rPr lang="fi-FI" sz="1050" dirty="0">
                <a:latin typeface="Calibri"/>
                <a:cs typeface="Segoe UI"/>
              </a:rPr>
              <a:t> / ARASAAC, </a:t>
            </a:r>
            <a:r>
              <a:rPr lang="fi-FI" sz="1050" dirty="0">
                <a:latin typeface="Calibri"/>
                <a:ea typeface="+mn-lt"/>
                <a:cs typeface="+mn-lt"/>
              </a:rPr>
              <a:t> Heidi Ahlström</a:t>
            </a:r>
            <a:r>
              <a:rPr lang="en-US" sz="1050" dirty="0">
                <a:latin typeface="Calibri"/>
                <a:cs typeface="Segoe UI"/>
              </a:rPr>
              <a:t>​ ja </a:t>
            </a:r>
            <a:r>
              <a:rPr lang="en-US" sz="1050" dirty="0">
                <a:latin typeface="Calibri"/>
                <a:ea typeface="+mn-lt"/>
                <a:cs typeface="+mn-lt"/>
              </a:rPr>
              <a:t>Pixabay.com </a:t>
            </a:r>
          </a:p>
        </p:txBody>
      </p:sp>
    </p:spTree>
    <p:extLst>
      <p:ext uri="{BB962C8B-B14F-4D97-AF65-F5344CB8AC3E}">
        <p14:creationId xmlns:p14="http://schemas.microsoft.com/office/powerpoint/2010/main" val="109578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Ryhmä 9">
            <a:extLst>
              <a:ext uri="{FF2B5EF4-FFF2-40B4-BE49-F238E27FC236}">
                <a16:creationId xmlns:a16="http://schemas.microsoft.com/office/drawing/2014/main" id="{7EABB728-F1BC-E6A7-E912-5503CFFFD5BF}"/>
              </a:ext>
            </a:extLst>
          </p:cNvPr>
          <p:cNvGrpSpPr/>
          <p:nvPr/>
        </p:nvGrpSpPr>
        <p:grpSpPr>
          <a:xfrm>
            <a:off x="4451829" y="3348075"/>
            <a:ext cx="5524499" cy="2521618"/>
            <a:chOff x="2779375" y="609920"/>
            <a:chExt cx="5524499" cy="2521618"/>
          </a:xfrm>
        </p:grpSpPr>
        <p:sp>
          <p:nvSpPr>
            <p:cNvPr id="3" name="Nuoli: Oikea 2">
              <a:extLst>
                <a:ext uri="{FF2B5EF4-FFF2-40B4-BE49-F238E27FC236}">
                  <a16:creationId xmlns:a16="http://schemas.microsoft.com/office/drawing/2014/main" id="{A77D661C-84B1-DC8E-A1D0-88E0DF44102B}"/>
                </a:ext>
              </a:extLst>
            </p:cNvPr>
            <p:cNvSpPr/>
            <p:nvPr/>
          </p:nvSpPr>
          <p:spPr>
            <a:xfrm>
              <a:off x="2779375" y="1391972"/>
              <a:ext cx="1624262" cy="4812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" name="Nuoli: Alas 3">
              <a:extLst>
                <a:ext uri="{FF2B5EF4-FFF2-40B4-BE49-F238E27FC236}">
                  <a16:creationId xmlns:a16="http://schemas.microsoft.com/office/drawing/2014/main" id="{1AF397D0-3914-8754-E0C6-95E8EE2C59A3}"/>
                </a:ext>
              </a:extLst>
            </p:cNvPr>
            <p:cNvSpPr/>
            <p:nvPr/>
          </p:nvSpPr>
          <p:spPr>
            <a:xfrm>
              <a:off x="4402374" y="1628855"/>
              <a:ext cx="481263" cy="9825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Nuoli: Oikea 4">
              <a:extLst>
                <a:ext uri="{FF2B5EF4-FFF2-40B4-BE49-F238E27FC236}">
                  <a16:creationId xmlns:a16="http://schemas.microsoft.com/office/drawing/2014/main" id="{0E3A825E-E2A9-D46F-1BFE-4AD6D0233B92}"/>
                </a:ext>
              </a:extLst>
            </p:cNvPr>
            <p:cNvSpPr/>
            <p:nvPr/>
          </p:nvSpPr>
          <p:spPr>
            <a:xfrm>
              <a:off x="4639257" y="2650275"/>
              <a:ext cx="2145630" cy="4812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Nuoli: Ylös 5">
              <a:extLst>
                <a:ext uri="{FF2B5EF4-FFF2-40B4-BE49-F238E27FC236}">
                  <a16:creationId xmlns:a16="http://schemas.microsoft.com/office/drawing/2014/main" id="{4704C3DF-DAF7-E4D4-2C03-F76F11D3F2AA}"/>
                </a:ext>
              </a:extLst>
            </p:cNvPr>
            <p:cNvSpPr/>
            <p:nvPr/>
          </p:nvSpPr>
          <p:spPr>
            <a:xfrm>
              <a:off x="6292335" y="982159"/>
              <a:ext cx="491289" cy="162426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Nuoli: Oikea 6">
              <a:extLst>
                <a:ext uri="{FF2B5EF4-FFF2-40B4-BE49-F238E27FC236}">
                  <a16:creationId xmlns:a16="http://schemas.microsoft.com/office/drawing/2014/main" id="{CE7CE818-9BBC-9143-2B35-7D334D1509BE}"/>
                </a:ext>
              </a:extLst>
            </p:cNvPr>
            <p:cNvSpPr/>
            <p:nvPr/>
          </p:nvSpPr>
          <p:spPr>
            <a:xfrm>
              <a:off x="6539244" y="609920"/>
              <a:ext cx="1764630" cy="4211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52897B92-5F00-1FC5-2DB7-FFB37E144924}"/>
              </a:ext>
            </a:extLst>
          </p:cNvPr>
          <p:cNvGrpSpPr/>
          <p:nvPr/>
        </p:nvGrpSpPr>
        <p:grpSpPr>
          <a:xfrm>
            <a:off x="1544828" y="2132980"/>
            <a:ext cx="2997869" cy="2996134"/>
            <a:chOff x="495299" y="3142727"/>
            <a:chExt cx="2997869" cy="2996134"/>
          </a:xfrm>
        </p:grpSpPr>
        <p:sp>
          <p:nvSpPr>
            <p:cNvPr id="31" name="Suorakulmio 30">
              <a:extLst>
                <a:ext uri="{FF2B5EF4-FFF2-40B4-BE49-F238E27FC236}">
                  <a16:creationId xmlns:a16="http://schemas.microsoft.com/office/drawing/2014/main" id="{576647AB-5C8D-47BB-910E-EA9080BC6FF0}"/>
                </a:ext>
              </a:extLst>
            </p:cNvPr>
            <p:cNvSpPr/>
            <p:nvPr/>
          </p:nvSpPr>
          <p:spPr>
            <a:xfrm>
              <a:off x="495299" y="3876674"/>
              <a:ext cx="2702719" cy="226218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32" name="Ryhmä 31">
              <a:extLst>
                <a:ext uri="{FF2B5EF4-FFF2-40B4-BE49-F238E27FC236}">
                  <a16:creationId xmlns:a16="http://schemas.microsoft.com/office/drawing/2014/main" id="{DF5E706C-B56B-F381-AD48-96A39E3F969E}"/>
                </a:ext>
              </a:extLst>
            </p:cNvPr>
            <p:cNvGrpSpPr/>
            <p:nvPr/>
          </p:nvGrpSpPr>
          <p:grpSpPr>
            <a:xfrm>
              <a:off x="1544679" y="4532520"/>
              <a:ext cx="1428750" cy="1464469"/>
              <a:chOff x="4572000" y="1690686"/>
              <a:chExt cx="1428750" cy="1464469"/>
            </a:xfrm>
          </p:grpSpPr>
          <p:pic>
            <p:nvPicPr>
              <p:cNvPr id="25" name="Kuva 25" descr="Kuva, joka sisältää kohteen clipart-kuva&#10;&#10;Kuvaus luotu automaattisesti">
                <a:extLst>
                  <a:ext uri="{FF2B5EF4-FFF2-40B4-BE49-F238E27FC236}">
                    <a16:creationId xmlns:a16="http://schemas.microsoft.com/office/drawing/2014/main" id="{F2D5C16C-9293-002F-5555-9432F5C11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1690686"/>
                <a:ext cx="1428750" cy="1464469"/>
              </a:xfrm>
              <a:prstGeom prst="rect">
                <a:avLst/>
              </a:prstGeom>
            </p:spPr>
          </p:pic>
          <p:pic>
            <p:nvPicPr>
              <p:cNvPr id="28" name="Kuva 28" descr="Kuva, joka sisältää kohteen teksti, clipart-kuva&#10;&#10;Kuvaus luotu automaattisesti">
                <a:extLst>
                  <a:ext uri="{FF2B5EF4-FFF2-40B4-BE49-F238E27FC236}">
                    <a16:creationId xmlns:a16="http://schemas.microsoft.com/office/drawing/2014/main" id="{02798528-ECB1-8851-DC2D-00FB2486B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3217" y="1691813"/>
                <a:ext cx="673895" cy="614364"/>
              </a:xfrm>
              <a:prstGeom prst="rect">
                <a:avLst/>
              </a:prstGeom>
            </p:spPr>
          </p:pic>
        </p:grpSp>
        <p:pic>
          <p:nvPicPr>
            <p:cNvPr id="2" name="Kuva 2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73A21AA9-D5CC-8FF6-6F11-A31D61962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100" y="4324601"/>
              <a:ext cx="685800" cy="1457325"/>
            </a:xfrm>
            <a:prstGeom prst="rect">
              <a:avLst/>
            </a:prstGeom>
          </p:spPr>
        </p:pic>
        <p:sp>
          <p:nvSpPr>
            <p:cNvPr id="8" name="Ajatuskupla: Pilvi 7">
              <a:extLst>
                <a:ext uri="{FF2B5EF4-FFF2-40B4-BE49-F238E27FC236}">
                  <a16:creationId xmlns:a16="http://schemas.microsoft.com/office/drawing/2014/main" id="{63773410-3A85-622A-EE38-BFF237DE747A}"/>
                </a:ext>
              </a:extLst>
            </p:cNvPr>
            <p:cNvSpPr/>
            <p:nvPr/>
          </p:nvSpPr>
          <p:spPr>
            <a:xfrm>
              <a:off x="2069432" y="3393386"/>
              <a:ext cx="1423736" cy="992605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3600" b="1"/>
                <a:t>!</a:t>
              </a:r>
            </a:p>
          </p:txBody>
        </p:sp>
        <p:sp>
          <p:nvSpPr>
            <p:cNvPr id="9" name="Ajatuskupla: Pilvi 8">
              <a:extLst>
                <a:ext uri="{FF2B5EF4-FFF2-40B4-BE49-F238E27FC236}">
                  <a16:creationId xmlns:a16="http://schemas.microsoft.com/office/drawing/2014/main" id="{4CE09724-273E-E628-9091-72E474091A4E}"/>
                </a:ext>
              </a:extLst>
            </p:cNvPr>
            <p:cNvSpPr/>
            <p:nvPr/>
          </p:nvSpPr>
          <p:spPr>
            <a:xfrm>
              <a:off x="966537" y="3142727"/>
              <a:ext cx="1423736" cy="992605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i-FI" sz="3600" b="1"/>
                <a:t>?</a:t>
              </a:r>
            </a:p>
          </p:txBody>
        </p:sp>
      </p:grpSp>
      <p:sp>
        <p:nvSpPr>
          <p:cNvPr id="12" name="Tekstiruutu 11"/>
          <p:cNvSpPr txBox="1"/>
          <p:nvPr/>
        </p:nvSpPr>
        <p:spPr>
          <a:xfrm>
            <a:off x="388106" y="5779478"/>
            <a:ext cx="207865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50" dirty="0">
                <a:latin typeface="Calibri"/>
                <a:cs typeface="Calibri"/>
              </a:rPr>
              <a:t>Kuvat: </a:t>
            </a:r>
            <a:r>
              <a:rPr lang="fi-FI" sz="1050" dirty="0">
                <a:latin typeface="Calibri"/>
                <a:ea typeface="+mn-lt"/>
                <a:cs typeface="+mn-lt"/>
              </a:rPr>
              <a:t>Sergio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Palao</a:t>
            </a:r>
            <a:r>
              <a:rPr lang="fi-FI" sz="1050" dirty="0">
                <a:latin typeface="Calibri"/>
                <a:ea typeface="+mn-lt"/>
                <a:cs typeface="+mn-lt"/>
              </a:rPr>
              <a:t> / ARASAAC, muokkaus Papunet, Sergio </a:t>
            </a:r>
            <a:r>
              <a:rPr lang="fi-FI" sz="1050" dirty="0" err="1">
                <a:latin typeface="Calibri"/>
                <a:ea typeface="+mn-lt"/>
                <a:cs typeface="+mn-lt"/>
              </a:rPr>
              <a:t>Palao</a:t>
            </a:r>
            <a:r>
              <a:rPr lang="fi-FI" sz="1050" dirty="0">
                <a:latin typeface="Calibri"/>
                <a:ea typeface="+mn-lt"/>
                <a:cs typeface="+mn-lt"/>
              </a:rPr>
              <a:t> / ARASAAC muokattu alkuperäisestä </a:t>
            </a:r>
            <a:endParaRPr lang="fi-FI" sz="1050" dirty="0">
              <a:latin typeface="Calibri"/>
            </a:endParaRPr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63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03363E-5119-5FA8-89AC-BB6CB3577020}"/>
              </a:ext>
            </a:extLst>
          </p:cNvPr>
          <p:cNvSpPr txBox="1"/>
          <p:nvPr/>
        </p:nvSpPr>
        <p:spPr>
          <a:xfrm>
            <a:off x="572407" y="542169"/>
            <a:ext cx="700828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TEHDÄÄN KAMERAKYNÄ TEHTÄVÄ OMALLA PUHELIMELLA</a:t>
            </a:r>
          </a:p>
          <a:p>
            <a:endParaRPr lang="en-US" sz="1400" b="1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8B1796-FCB7-0EE0-366E-1B45FC899189}"/>
              </a:ext>
            </a:extLst>
          </p:cNvPr>
          <p:cNvGrpSpPr/>
          <p:nvPr/>
        </p:nvGrpSpPr>
        <p:grpSpPr>
          <a:xfrm rot="19920000">
            <a:off x="661458" y="2552700"/>
            <a:ext cx="2790825" cy="1304925"/>
            <a:chOff x="809625" y="1714500"/>
            <a:chExt cx="2790825" cy="13049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EC9E45-2BE6-5924-8D85-2F6F1E0A778A}"/>
                </a:ext>
              </a:extLst>
            </p:cNvPr>
            <p:cNvSpPr/>
            <p:nvPr/>
          </p:nvSpPr>
          <p:spPr>
            <a:xfrm rot="1680000">
              <a:off x="809625" y="1714500"/>
              <a:ext cx="2790825" cy="130492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F07A56-4970-9E0A-FBBC-DBD82ECF2D53}"/>
                </a:ext>
              </a:extLst>
            </p:cNvPr>
            <p:cNvSpPr txBox="1"/>
            <p:nvPr/>
          </p:nvSpPr>
          <p:spPr>
            <a:xfrm rot="1680000">
              <a:off x="832406" y="1904099"/>
              <a:ext cx="2743200" cy="92333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/>
                <a:t>Mikä</a:t>
              </a:r>
              <a:r>
                <a:rPr lang="en-US"/>
                <a:t> on </a:t>
              </a:r>
              <a:r>
                <a:rPr lang="en-US" err="1"/>
                <a:t>lempipaikkasi</a:t>
              </a:r>
              <a:r>
                <a:rPr lang="en-US"/>
                <a:t> </a:t>
              </a:r>
              <a:r>
                <a:rPr lang="en-US" err="1"/>
                <a:t>pihalla</a:t>
              </a:r>
              <a:r>
                <a:rPr lang="en-US"/>
                <a:t>? </a:t>
              </a:r>
              <a:r>
                <a:rPr lang="en-US" err="1"/>
                <a:t>Halutessanne</a:t>
              </a:r>
              <a:r>
                <a:rPr lang="en-US"/>
                <a:t> </a:t>
              </a:r>
              <a:r>
                <a:rPr lang="en-US" err="1"/>
                <a:t>ottakaa</a:t>
              </a:r>
              <a:r>
                <a:rPr lang="en-US"/>
                <a:t> </a:t>
              </a:r>
              <a:r>
                <a:rPr lang="en-US" err="1"/>
                <a:t>siitä</a:t>
              </a:r>
              <a:r>
                <a:rPr lang="en-US"/>
                <a:t> </a:t>
              </a:r>
              <a:r>
                <a:rPr lang="en-US" err="1"/>
                <a:t>kuva</a:t>
              </a:r>
              <a:r>
                <a:rPr lang="en-US"/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350052-D62D-508A-5467-C5E20B44F22A}"/>
              </a:ext>
            </a:extLst>
          </p:cNvPr>
          <p:cNvGrpSpPr/>
          <p:nvPr/>
        </p:nvGrpSpPr>
        <p:grpSpPr>
          <a:xfrm rot="19980000">
            <a:off x="4505325" y="3863975"/>
            <a:ext cx="2619375" cy="1609725"/>
            <a:chOff x="4324350" y="1571625"/>
            <a:chExt cx="2619375" cy="16097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E20EFB-DD5E-513D-AFE5-A8B89D424975}"/>
                </a:ext>
              </a:extLst>
            </p:cNvPr>
            <p:cNvSpPr/>
            <p:nvPr/>
          </p:nvSpPr>
          <p:spPr>
            <a:xfrm rot="1620000">
              <a:off x="4324350" y="1571625"/>
              <a:ext cx="2619375" cy="1609725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64A302-A051-F673-4B72-1FAD7A7D9342}"/>
                </a:ext>
              </a:extLst>
            </p:cNvPr>
            <p:cNvSpPr txBox="1"/>
            <p:nvPr/>
          </p:nvSpPr>
          <p:spPr>
            <a:xfrm rot="1620000">
              <a:off x="4410075" y="1819275"/>
              <a:ext cx="2352675" cy="1200329"/>
            </a:xfrm>
            <a:prstGeom prst="rect">
              <a:avLst/>
            </a:prstGeom>
            <a:solidFill>
              <a:srgbClr val="00B0F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/>
                <a:t>Etsikää</a:t>
              </a:r>
              <a:r>
                <a:rPr lang="en-US"/>
                <a:t> </a:t>
              </a:r>
              <a:r>
                <a:rPr lang="en-US" err="1"/>
                <a:t>jotain</a:t>
              </a:r>
              <a:r>
                <a:rPr lang="en-US"/>
                <a:t> </a:t>
              </a:r>
              <a:r>
                <a:rPr lang="en-US" err="1"/>
                <a:t>punaista</a:t>
              </a:r>
              <a:r>
                <a:rPr lang="en-US"/>
                <a:t>, </a:t>
              </a:r>
              <a:r>
                <a:rPr lang="en-US" err="1"/>
                <a:t>jotain</a:t>
              </a:r>
              <a:r>
                <a:rPr lang="en-US"/>
                <a:t> </a:t>
              </a:r>
              <a:r>
                <a:rPr lang="en-US" err="1"/>
                <a:t>sinistä</a:t>
              </a:r>
              <a:r>
                <a:rPr lang="en-US"/>
                <a:t> ja </a:t>
              </a:r>
              <a:r>
                <a:rPr lang="en-US" err="1"/>
                <a:t>jotain</a:t>
              </a:r>
              <a:r>
                <a:rPr lang="en-US"/>
                <a:t> </a:t>
              </a:r>
              <a:r>
                <a:rPr lang="en-US" err="1"/>
                <a:t>vihreää</a:t>
              </a:r>
              <a:r>
                <a:rPr lang="en-US"/>
                <a:t> ja </a:t>
              </a:r>
              <a:r>
                <a:rPr lang="en-US" err="1"/>
                <a:t>ottakaa</a:t>
              </a:r>
              <a:r>
                <a:rPr lang="en-US"/>
                <a:t> </a:t>
              </a:r>
              <a:r>
                <a:rPr lang="en-US" err="1"/>
                <a:t>niistä</a:t>
              </a:r>
              <a:r>
                <a:rPr lang="en-US"/>
                <a:t> </a:t>
              </a:r>
              <a:r>
                <a:rPr lang="en-US" err="1"/>
                <a:t>kuva</a:t>
              </a:r>
              <a:r>
                <a:rPr lang="en-US"/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32880E-0263-8825-875F-B9130F0EF8FE}"/>
              </a:ext>
            </a:extLst>
          </p:cNvPr>
          <p:cNvGrpSpPr/>
          <p:nvPr/>
        </p:nvGrpSpPr>
        <p:grpSpPr>
          <a:xfrm rot="19920000">
            <a:off x="4434943" y="2066612"/>
            <a:ext cx="2533650" cy="1596220"/>
            <a:chOff x="4981574" y="3609975"/>
            <a:chExt cx="2476500" cy="14905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FE897D1-E2B5-5ED9-1FE6-A0CE45BAE926}"/>
                </a:ext>
              </a:extLst>
            </p:cNvPr>
            <p:cNvSpPr/>
            <p:nvPr/>
          </p:nvSpPr>
          <p:spPr>
            <a:xfrm rot="1680000">
              <a:off x="4981574" y="3609975"/>
              <a:ext cx="2476500" cy="14573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A8037E-4C78-4110-3439-123F99BE1C6E}"/>
                </a:ext>
              </a:extLst>
            </p:cNvPr>
            <p:cNvSpPr txBox="1"/>
            <p:nvPr/>
          </p:nvSpPr>
          <p:spPr>
            <a:xfrm rot="1680000">
              <a:off x="5244444" y="3720993"/>
              <a:ext cx="2059549" cy="137949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Etsi tai </a:t>
              </a:r>
              <a:r>
                <a:rPr lang="en-US" err="1"/>
                <a:t>muodosta</a:t>
              </a:r>
              <a:r>
                <a:rPr lang="en-US"/>
                <a:t> </a:t>
              </a:r>
              <a:r>
                <a:rPr lang="en-US" err="1"/>
                <a:t>ympyrä</a:t>
              </a:r>
              <a:r>
                <a:rPr lang="en-US"/>
                <a:t>, </a:t>
              </a:r>
              <a:r>
                <a:rPr lang="en-US" err="1"/>
                <a:t>neliö</a:t>
              </a:r>
              <a:r>
                <a:rPr lang="en-US"/>
                <a:t> ja </a:t>
              </a:r>
              <a:r>
                <a:rPr lang="en-US" err="1"/>
                <a:t>kolmio</a:t>
              </a:r>
              <a:r>
                <a:rPr lang="en-US"/>
                <a:t> ja </a:t>
              </a:r>
              <a:r>
                <a:rPr lang="en-US" err="1"/>
                <a:t>ottakaa</a:t>
              </a:r>
              <a:r>
                <a:rPr lang="en-US"/>
                <a:t> </a:t>
              </a:r>
              <a:r>
                <a:rPr lang="en-US" err="1"/>
                <a:t>niistä</a:t>
              </a:r>
              <a:r>
                <a:rPr lang="en-US"/>
                <a:t> </a:t>
              </a:r>
              <a:r>
                <a:rPr lang="en-US" err="1"/>
                <a:t>halutessanne</a:t>
              </a:r>
              <a:r>
                <a:rPr lang="en-US"/>
                <a:t> </a:t>
              </a:r>
              <a:r>
                <a:rPr lang="en-US" err="1"/>
                <a:t>kuva</a:t>
              </a:r>
              <a:r>
                <a:rPr lang="en-US"/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07534E-72DA-3867-C8BC-A588ABC4D124}"/>
              </a:ext>
            </a:extLst>
          </p:cNvPr>
          <p:cNvGrpSpPr/>
          <p:nvPr/>
        </p:nvGrpSpPr>
        <p:grpSpPr>
          <a:xfrm>
            <a:off x="1195833" y="4187002"/>
            <a:ext cx="2571750" cy="1600200"/>
            <a:chOff x="1018562" y="4265054"/>
            <a:chExt cx="2571750" cy="16002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0572750-6687-77DB-7FEB-6A80D9A21025}"/>
                </a:ext>
              </a:extLst>
            </p:cNvPr>
            <p:cNvSpPr/>
            <p:nvPr/>
          </p:nvSpPr>
          <p:spPr>
            <a:xfrm>
              <a:off x="1018562" y="4265054"/>
              <a:ext cx="2571750" cy="16002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770532-633B-BDEF-254B-144A1EE397B5}"/>
                </a:ext>
              </a:extLst>
            </p:cNvPr>
            <p:cNvSpPr txBox="1"/>
            <p:nvPr/>
          </p:nvSpPr>
          <p:spPr>
            <a:xfrm>
              <a:off x="1215421" y="4385362"/>
              <a:ext cx="2178719" cy="1477328"/>
            </a:xfrm>
            <a:prstGeom prst="rect">
              <a:avLst/>
            </a:prstGeom>
            <a:solidFill>
              <a:srgbClr val="92D050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/>
                <a:t>Millä</a:t>
              </a:r>
              <a:r>
                <a:rPr lang="en-US"/>
                <a:t> </a:t>
              </a:r>
              <a:r>
                <a:rPr lang="en-US" err="1"/>
                <a:t>kirjaimella</a:t>
              </a:r>
              <a:r>
                <a:rPr lang="en-US"/>
                <a:t> </a:t>
              </a:r>
              <a:r>
                <a:rPr lang="en-US" err="1"/>
                <a:t>nimesi</a:t>
              </a:r>
              <a:r>
                <a:rPr lang="en-US"/>
                <a:t> </a:t>
              </a:r>
              <a:r>
                <a:rPr lang="en-US" err="1"/>
                <a:t>alkaa</a:t>
              </a:r>
              <a:r>
                <a:rPr lang="en-US"/>
                <a:t>? </a:t>
              </a:r>
              <a:r>
                <a:rPr lang="en-US" err="1"/>
                <a:t>Muodosta</a:t>
              </a:r>
              <a:r>
                <a:rPr lang="en-US"/>
                <a:t> </a:t>
              </a:r>
              <a:r>
                <a:rPr lang="en-US" err="1"/>
                <a:t>kirjain</a:t>
              </a:r>
              <a:r>
                <a:rPr lang="en-US"/>
                <a:t> </a:t>
              </a:r>
              <a:r>
                <a:rPr lang="en-US" err="1"/>
                <a:t>haluamallasi</a:t>
              </a:r>
              <a:r>
                <a:rPr lang="en-US"/>
                <a:t> </a:t>
              </a:r>
              <a:r>
                <a:rPr lang="en-US" err="1"/>
                <a:t>tavalla</a:t>
              </a:r>
              <a:r>
                <a:rPr lang="en-US"/>
                <a:t> ja </a:t>
              </a:r>
              <a:r>
                <a:rPr lang="en-US" err="1"/>
                <a:t>ota</a:t>
              </a:r>
              <a:r>
                <a:rPr lang="en-US"/>
                <a:t> </a:t>
              </a:r>
              <a:r>
                <a:rPr lang="en-US" err="1"/>
                <a:t>siitä</a:t>
              </a:r>
              <a:r>
                <a:rPr lang="en-US"/>
                <a:t> </a:t>
              </a:r>
              <a:r>
                <a:rPr lang="en-US" err="1"/>
                <a:t>kuva</a:t>
              </a:r>
              <a:r>
                <a:rPr lang="en-US"/>
                <a:t>.</a:t>
              </a:r>
            </a:p>
          </p:txBody>
        </p:sp>
      </p:grpSp>
      <p:pic>
        <p:nvPicPr>
          <p:cNvPr id="24" name="Picture 24">
            <a:extLst>
              <a:ext uri="{FF2B5EF4-FFF2-40B4-BE49-F238E27FC236}">
                <a16:creationId xmlns:a16="http://schemas.microsoft.com/office/drawing/2014/main" id="{683A8639-0A5A-7C1C-1FA2-F395DD7EF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092" y="992095"/>
            <a:ext cx="3581400" cy="23676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7BECDA-847F-32E8-8FD4-D17639F894B4}"/>
              </a:ext>
            </a:extLst>
          </p:cNvPr>
          <p:cNvSpPr txBox="1"/>
          <p:nvPr/>
        </p:nvSpPr>
        <p:spPr>
          <a:xfrm>
            <a:off x="7743825" y="4095750"/>
            <a:ext cx="352425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Halutessanne</a:t>
            </a:r>
            <a:r>
              <a:rPr lang="en-US"/>
              <a:t> </a:t>
            </a:r>
            <a:r>
              <a:rPr lang="en-US" err="1"/>
              <a:t>lähettäkää</a:t>
            </a:r>
            <a:r>
              <a:rPr lang="en-US"/>
              <a:t> </a:t>
            </a:r>
            <a:r>
              <a:rPr lang="en-US" err="1"/>
              <a:t>ottamanne</a:t>
            </a:r>
            <a:r>
              <a:rPr lang="en-US"/>
              <a:t> </a:t>
            </a:r>
            <a:r>
              <a:rPr lang="en-US" err="1"/>
              <a:t>kuvat</a:t>
            </a:r>
            <a:r>
              <a:rPr lang="en-US"/>
              <a:t> </a:t>
            </a:r>
            <a:r>
              <a:rPr lang="en-US" err="1"/>
              <a:t>lapsenne</a:t>
            </a:r>
            <a:r>
              <a:rPr lang="en-US"/>
              <a:t> </a:t>
            </a:r>
            <a:r>
              <a:rPr lang="en-US" err="1"/>
              <a:t>ryhmän</a:t>
            </a:r>
            <a:r>
              <a:rPr lang="en-US"/>
              <a:t> </a:t>
            </a:r>
            <a:r>
              <a:rPr lang="en-US" err="1"/>
              <a:t>puhelimeen</a:t>
            </a:r>
            <a:r>
              <a:rPr lang="en-US"/>
              <a:t> Signal- </a:t>
            </a:r>
            <a:r>
              <a:rPr lang="en-US" err="1"/>
              <a:t>viestinä</a:t>
            </a:r>
            <a:r>
              <a:rPr lang="en-US"/>
              <a:t> tai </a:t>
            </a:r>
            <a:r>
              <a:rPr lang="en-US" err="1"/>
              <a:t>tekstiviestinä</a:t>
            </a:r>
            <a:r>
              <a:rPr lang="en-US"/>
              <a:t>. </a:t>
            </a:r>
            <a:r>
              <a:rPr lang="en-US" err="1"/>
              <a:t>Kuviin</a:t>
            </a:r>
            <a:r>
              <a:rPr lang="en-US"/>
              <a:t> </a:t>
            </a:r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tustustua</a:t>
            </a:r>
            <a:r>
              <a:rPr lang="en-US"/>
              <a:t> </a:t>
            </a:r>
            <a:r>
              <a:rPr lang="en-US" err="1"/>
              <a:t>yhdessä</a:t>
            </a:r>
            <a:r>
              <a:rPr lang="en-US"/>
              <a:t> </a:t>
            </a:r>
            <a:r>
              <a:rPr lang="en-US" err="1"/>
              <a:t>muiden</a:t>
            </a:r>
            <a:r>
              <a:rPr lang="en-US"/>
              <a:t> </a:t>
            </a:r>
            <a:r>
              <a:rPr lang="en-US" err="1"/>
              <a:t>ryhmäläisten</a:t>
            </a:r>
            <a:r>
              <a:rPr lang="en-US"/>
              <a:t> </a:t>
            </a:r>
            <a:r>
              <a:rPr lang="en-US" err="1"/>
              <a:t>kanssa</a:t>
            </a:r>
            <a:r>
              <a:rPr lang="en-US"/>
              <a:t> </a:t>
            </a:r>
            <a:r>
              <a:rPr lang="en-US" err="1"/>
              <a:t>seuraavana</a:t>
            </a:r>
            <a:r>
              <a:rPr lang="en-US"/>
              <a:t> </a:t>
            </a:r>
            <a:r>
              <a:rPr lang="en-US" err="1"/>
              <a:t>päivänä</a:t>
            </a:r>
            <a:r>
              <a:rPr lang="en-US"/>
              <a:t>.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7D3906-BD94-0D31-3707-1DD9090EA410}"/>
              </a:ext>
            </a:extLst>
          </p:cNvPr>
          <p:cNvSpPr txBox="1"/>
          <p:nvPr/>
        </p:nvSpPr>
        <p:spPr>
          <a:xfrm>
            <a:off x="522092" y="1562352"/>
            <a:ext cx="43862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1. </a:t>
            </a:r>
            <a:r>
              <a:rPr lang="en-US" sz="2400" b="1" err="1"/>
              <a:t>Kuvaustehtävä</a:t>
            </a:r>
            <a:r>
              <a:rPr lang="en-US" sz="2400" b="1"/>
              <a:t>: </a:t>
            </a:r>
            <a:r>
              <a:rPr lang="en-US" sz="2400" b="1" err="1"/>
              <a:t>voit</a:t>
            </a:r>
            <a:r>
              <a:rPr lang="en-US" sz="2400" b="1"/>
              <a:t> </a:t>
            </a:r>
            <a:r>
              <a:rPr lang="en-US" sz="2400" b="1" err="1"/>
              <a:t>tehdä</a:t>
            </a:r>
            <a:r>
              <a:rPr lang="en-US" sz="2400" b="1"/>
              <a:t> </a:t>
            </a:r>
            <a:r>
              <a:rPr lang="en-US" sz="2400" b="1" err="1"/>
              <a:t>yhden</a:t>
            </a:r>
            <a:r>
              <a:rPr lang="en-US" sz="2400" b="1"/>
              <a:t> tai </a:t>
            </a:r>
            <a:r>
              <a:rPr lang="en-US" sz="2400" b="1" err="1"/>
              <a:t>useamman</a:t>
            </a:r>
            <a:endParaRPr lang="en-US" sz="24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732A8-87F5-4125-5801-94E0C6680DB5}"/>
              </a:ext>
            </a:extLst>
          </p:cNvPr>
          <p:cNvSpPr txBox="1"/>
          <p:nvPr/>
        </p:nvSpPr>
        <p:spPr>
          <a:xfrm>
            <a:off x="7743825" y="356552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2. </a:t>
            </a:r>
            <a:r>
              <a:rPr lang="en-US" sz="2400" b="1" err="1"/>
              <a:t>Katselutehtävä</a:t>
            </a:r>
            <a:endParaRPr lang="en-US" sz="2400" b="1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57C04AB-A688-E607-9B25-C3480D6A6D72}"/>
              </a:ext>
            </a:extLst>
          </p:cNvPr>
          <p:cNvSpPr txBox="1"/>
          <p:nvPr/>
        </p:nvSpPr>
        <p:spPr>
          <a:xfrm>
            <a:off x="10145974" y="3359812"/>
            <a:ext cx="2520557" cy="2539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latin typeface="Calibri"/>
                <a:cs typeface="Calibri"/>
              </a:rPr>
              <a:t>Kuva: pixabay.com</a:t>
            </a:r>
          </a:p>
        </p:txBody>
      </p:sp>
    </p:spTree>
    <p:extLst>
      <p:ext uri="{BB962C8B-B14F-4D97-AF65-F5344CB8AC3E}">
        <p14:creationId xmlns:p14="http://schemas.microsoft.com/office/powerpoint/2010/main" val="675142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C0F26F7-AFF4-E323-21E2-D432F026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94" y="462116"/>
            <a:ext cx="9875520" cy="1356360"/>
          </a:xfrm>
        </p:spPr>
        <p:txBody>
          <a:bodyPr/>
          <a:lstStyle/>
          <a:p>
            <a:r>
              <a:rPr lang="fi-FI" b="1"/>
              <a:t>MITEN SARJA JATKUU? </a:t>
            </a:r>
            <a:br>
              <a:rPr lang="fi-FI" b="1"/>
            </a:br>
            <a:r>
              <a:rPr lang="fi-FI"/>
              <a:t>Tee mallin mukaan tai keksi oma sarja.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BF98770A-BCA0-D41B-B0F6-0262B5E3AEC7}"/>
              </a:ext>
            </a:extLst>
          </p:cNvPr>
          <p:cNvGrpSpPr/>
          <p:nvPr/>
        </p:nvGrpSpPr>
        <p:grpSpPr>
          <a:xfrm>
            <a:off x="796327" y="1815212"/>
            <a:ext cx="7018890" cy="1892599"/>
            <a:chOff x="833198" y="2233083"/>
            <a:chExt cx="7018890" cy="1892599"/>
          </a:xfrm>
        </p:grpSpPr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2EB37F0A-1E32-8B71-261F-6663A27C8FE9}"/>
                </a:ext>
              </a:extLst>
            </p:cNvPr>
            <p:cNvSpPr txBox="1"/>
            <p:nvPr/>
          </p:nvSpPr>
          <p:spPr>
            <a:xfrm>
              <a:off x="6966262" y="2901541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  <p:pic>
          <p:nvPicPr>
            <p:cNvPr id="2" name="Kuva 2" descr="Kuva, joka sisältää kohteen teksti, vektorigrafiikka&#10;&#10;Kuvaus luotu automaattisesti">
              <a:extLst>
                <a:ext uri="{FF2B5EF4-FFF2-40B4-BE49-F238E27FC236}">
                  <a16:creationId xmlns:a16="http://schemas.microsoft.com/office/drawing/2014/main" id="{3E5F3C22-509C-BCB3-2D95-FEA031DCD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198" y="2233083"/>
              <a:ext cx="1820333" cy="1809750"/>
            </a:xfrm>
            <a:prstGeom prst="rect">
              <a:avLst/>
            </a:prstGeom>
          </p:spPr>
        </p:pic>
        <p:pic>
          <p:nvPicPr>
            <p:cNvPr id="5" name="Kuva 5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7F18EBE2-954B-B784-23B7-3CDA1487B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2767" y="2886845"/>
              <a:ext cx="928544" cy="1082387"/>
            </a:xfrm>
            <a:prstGeom prst="rect">
              <a:avLst/>
            </a:prstGeom>
          </p:spPr>
        </p:pic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4ECE69E2-989E-1B7E-CDBD-E4073EC32C1D}"/>
                </a:ext>
              </a:extLst>
            </p:cNvPr>
            <p:cNvSpPr txBox="1"/>
            <p:nvPr/>
          </p:nvSpPr>
          <p:spPr>
            <a:xfrm>
              <a:off x="6214845" y="2889033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  <p:pic>
          <p:nvPicPr>
            <p:cNvPr id="7" name="Kuva 2" descr="Kuva, joka sisältää kohteen teksti, vektorigrafiikka&#10;&#10;Kuvaus luotu automaattisesti">
              <a:extLst>
                <a:ext uri="{FF2B5EF4-FFF2-40B4-BE49-F238E27FC236}">
                  <a16:creationId xmlns:a16="http://schemas.microsoft.com/office/drawing/2014/main" id="{77407CD1-6020-7BE9-88E1-9AE5225C1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6198" y="2244628"/>
              <a:ext cx="1820333" cy="1809750"/>
            </a:xfrm>
            <a:prstGeom prst="rect">
              <a:avLst/>
            </a:prstGeom>
          </p:spPr>
        </p:pic>
        <p:pic>
          <p:nvPicPr>
            <p:cNvPr id="8" name="Kuva 5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90FE30B7-7DAE-F48C-CA8A-686B81EB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8767" y="2898390"/>
              <a:ext cx="928544" cy="1082387"/>
            </a:xfrm>
            <a:prstGeom prst="rect">
              <a:avLst/>
            </a:prstGeom>
          </p:spPr>
        </p:pic>
      </p:grp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99AC2819-3B24-F441-34E1-9E0A38BB52AA}"/>
              </a:ext>
            </a:extLst>
          </p:cNvPr>
          <p:cNvGrpSpPr/>
          <p:nvPr/>
        </p:nvGrpSpPr>
        <p:grpSpPr>
          <a:xfrm>
            <a:off x="902950" y="4106723"/>
            <a:ext cx="9165864" cy="1816485"/>
            <a:chOff x="902950" y="4536884"/>
            <a:chExt cx="9165864" cy="1816485"/>
          </a:xfrm>
        </p:grpSpPr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323B5AD5-0D91-ECCC-E5BD-47EE2A9F3256}"/>
                </a:ext>
              </a:extLst>
            </p:cNvPr>
            <p:cNvSpPr txBox="1"/>
            <p:nvPr/>
          </p:nvSpPr>
          <p:spPr>
            <a:xfrm>
              <a:off x="6966262" y="4598723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B1E1008D-71F3-EC47-49AF-0AD273907910}"/>
                </a:ext>
              </a:extLst>
            </p:cNvPr>
            <p:cNvSpPr txBox="1"/>
            <p:nvPr/>
          </p:nvSpPr>
          <p:spPr>
            <a:xfrm>
              <a:off x="7739448" y="4597761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  <p:pic>
          <p:nvPicPr>
            <p:cNvPr id="3" name="Kuva 5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5C435C4D-E319-6273-F979-4FC8C313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2950" y="4536884"/>
              <a:ext cx="1816485" cy="1816485"/>
            </a:xfrm>
            <a:prstGeom prst="rect">
              <a:avLst/>
            </a:prstGeom>
          </p:spPr>
        </p:pic>
        <p:pic>
          <p:nvPicPr>
            <p:cNvPr id="6" name="Kuva 6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3A518B97-93CD-08FA-82D9-83C7E61E1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6208" y="4598459"/>
              <a:ext cx="1140980" cy="1427788"/>
            </a:xfrm>
            <a:prstGeom prst="rect">
              <a:avLst/>
            </a:prstGeom>
          </p:spPr>
        </p:pic>
        <p:pic>
          <p:nvPicPr>
            <p:cNvPr id="9" name="Kuva 6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D931BEED-77B6-2124-D420-774BFEB3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2389" y="4540731"/>
              <a:ext cx="1140980" cy="1427788"/>
            </a:xfrm>
            <a:prstGeom prst="rect">
              <a:avLst/>
            </a:prstGeom>
          </p:spPr>
        </p:pic>
        <p:pic>
          <p:nvPicPr>
            <p:cNvPr id="11" name="Kuva 5" descr="Kuva, joka sisältää kohteen clipart-kuva&#10;&#10;Kuvaus luotu automaattisesti">
              <a:extLst>
                <a:ext uri="{FF2B5EF4-FFF2-40B4-BE49-F238E27FC236}">
                  <a16:creationId xmlns:a16="http://schemas.microsoft.com/office/drawing/2014/main" id="{7167E632-C500-DDFB-6487-2898E4105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7767" y="5103571"/>
              <a:ext cx="928544" cy="1082387"/>
            </a:xfrm>
            <a:prstGeom prst="rect">
              <a:avLst/>
            </a:prstGeom>
          </p:spPr>
        </p:pic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9CF6DA57-67E1-5951-23A2-E32653DD6E46}"/>
                </a:ext>
              </a:extLst>
            </p:cNvPr>
            <p:cNvSpPr txBox="1"/>
            <p:nvPr/>
          </p:nvSpPr>
          <p:spPr>
            <a:xfrm>
              <a:off x="8455625" y="4598723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  <p:sp>
          <p:nvSpPr>
            <p:cNvPr id="16" name="Tekstiruutu 15">
              <a:extLst>
                <a:ext uri="{FF2B5EF4-FFF2-40B4-BE49-F238E27FC236}">
                  <a16:creationId xmlns:a16="http://schemas.microsoft.com/office/drawing/2014/main" id="{E7521FC5-232E-9301-9C00-9DF529E16297}"/>
                </a:ext>
              </a:extLst>
            </p:cNvPr>
            <p:cNvSpPr txBox="1"/>
            <p:nvPr/>
          </p:nvSpPr>
          <p:spPr>
            <a:xfrm>
              <a:off x="9182988" y="4598722"/>
              <a:ext cx="885826" cy="122414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i-FI" sz="7200" b="1"/>
                <a:t>?</a:t>
              </a:r>
            </a:p>
          </p:txBody>
        </p:sp>
      </p:grpSp>
      <p:sp>
        <p:nvSpPr>
          <p:cNvPr id="20" name="Alatunnisteen paikkamerk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70626-FFFE-920E-6EE1-3B548A7CAADE}"/>
              </a:ext>
            </a:extLst>
          </p:cNvPr>
          <p:cNvSpPr txBox="1"/>
          <p:nvPr/>
        </p:nvSpPr>
        <p:spPr>
          <a:xfrm>
            <a:off x="10444135" y="459536"/>
            <a:ext cx="1487509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cs typeface="Calibri"/>
              </a:rPr>
              <a:t>Kuvat: Papunetin kuvapankki, papunet.net Sergio </a:t>
            </a:r>
            <a:r>
              <a:rPr lang="fi-FI" sz="1050" dirty="0" err="1">
                <a:latin typeface="Calibri"/>
                <a:cs typeface="Calibri"/>
              </a:rPr>
              <a:t>Palao</a:t>
            </a:r>
            <a:r>
              <a:rPr lang="fi-FI" sz="1050" dirty="0">
                <a:latin typeface="Calibri"/>
                <a:cs typeface="Calibri"/>
              </a:rPr>
              <a:t> / ARASAAC, Elina Vanninen, </a:t>
            </a:r>
            <a:r>
              <a:rPr lang="fi-FI" sz="1050" dirty="0" err="1">
                <a:latin typeface="Calibri"/>
                <a:cs typeface="Calibri"/>
              </a:rPr>
              <a:t>Paxtoncrafts</a:t>
            </a:r>
            <a:r>
              <a:rPr lang="fi-FI" sz="1050" dirty="0">
                <a:latin typeface="Calibri"/>
                <a:cs typeface="Calibri"/>
              </a:rPr>
              <a:t> </a:t>
            </a:r>
            <a:r>
              <a:rPr lang="fi-FI" sz="1050" dirty="0" err="1">
                <a:latin typeface="Calibri"/>
                <a:cs typeface="Calibri"/>
              </a:rPr>
              <a:t>Charitable</a:t>
            </a:r>
            <a:r>
              <a:rPr lang="fi-FI" sz="1050" dirty="0">
                <a:latin typeface="Calibri"/>
                <a:cs typeface="Calibri"/>
              </a:rPr>
              <a:t> </a:t>
            </a:r>
            <a:r>
              <a:rPr lang="fi-FI" sz="1050" dirty="0" err="1">
                <a:latin typeface="Calibri"/>
                <a:cs typeface="Calibri"/>
              </a:rPr>
              <a:t>Trust</a:t>
            </a:r>
            <a:endParaRPr lang="en-US" sz="1050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7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3D6DB785-B0E7-AB5E-C53B-86FC9F4DC8AB}"/>
              </a:ext>
            </a:extLst>
          </p:cNvPr>
          <p:cNvSpPr txBox="1">
            <a:spLocks/>
          </p:cNvSpPr>
          <p:nvPr/>
        </p:nvSpPr>
        <p:spPr>
          <a:xfrm>
            <a:off x="688259" y="609600"/>
            <a:ext cx="8194618" cy="918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MIKÄ ON OIKEA JÄRJESTYS?</a:t>
            </a:r>
          </a:p>
        </p:txBody>
      </p:sp>
      <p:pic>
        <p:nvPicPr>
          <p:cNvPr id="10" name="Kuva 3">
            <a:extLst>
              <a:ext uri="{FF2B5EF4-FFF2-40B4-BE49-F238E27FC236}">
                <a16:creationId xmlns:a16="http://schemas.microsoft.com/office/drawing/2014/main" id="{F7BF6DE0-DE39-0596-224C-B9D548F5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745" y="475975"/>
            <a:ext cx="1171348" cy="1183443"/>
          </a:xfrm>
          <a:prstGeom prst="rect">
            <a:avLst/>
          </a:prstGeom>
        </p:spPr>
      </p:pic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A6149-328F-98EF-2A27-0B7567C62465}"/>
              </a:ext>
            </a:extLst>
          </p:cNvPr>
          <p:cNvSpPr txBox="1"/>
          <p:nvPr/>
        </p:nvSpPr>
        <p:spPr>
          <a:xfrm>
            <a:off x="9642327" y="4900784"/>
            <a:ext cx="1465730" cy="1223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cs typeface="Segoe UI"/>
              </a:rPr>
              <a:t>Kuvat: Papunetin kuvapankki, papunet.net </a:t>
            </a:r>
            <a:r>
              <a:rPr lang="en-US" sz="1050" dirty="0">
                <a:latin typeface="Calibri"/>
                <a:cs typeface="Segoe UI"/>
              </a:rPr>
              <a:t>Sergio Palao / ARASAAC, ​Elina </a:t>
            </a:r>
            <a:r>
              <a:rPr lang="en-US" sz="1050" dirty="0" err="1">
                <a:latin typeface="Calibri"/>
                <a:cs typeface="Segoe UI"/>
              </a:rPr>
              <a:t>Vanninen</a:t>
            </a:r>
            <a:r>
              <a:rPr lang="en-US" sz="1050" dirty="0">
                <a:latin typeface="Calibri"/>
                <a:cs typeface="Segoe UI"/>
              </a:rPr>
              <a:t>, </a:t>
            </a:r>
            <a:r>
              <a:rPr lang="en-US" sz="1050" dirty="0">
                <a:ea typeface="+mn-lt"/>
                <a:cs typeface="+mn-lt"/>
              </a:rPr>
              <a:t>Katri Viljanen, </a:t>
            </a:r>
            <a:r>
              <a:rPr lang="en-US" sz="1050" dirty="0" err="1">
                <a:ea typeface="+mn-lt"/>
                <a:cs typeface="+mn-lt"/>
              </a:rPr>
              <a:t>Ammattiopisto</a:t>
            </a:r>
            <a:r>
              <a:rPr lang="en-US" sz="1050" dirty="0">
                <a:ea typeface="+mn-lt"/>
                <a:cs typeface="+mn-lt"/>
              </a:rPr>
              <a:t> </a:t>
            </a:r>
            <a:r>
              <a:rPr lang="en-US" sz="1050" dirty="0" err="1">
                <a:ea typeface="+mn-lt"/>
                <a:cs typeface="+mn-lt"/>
              </a:rPr>
              <a:t>Spesia</a:t>
            </a:r>
            <a:endParaRPr lang="en-US" dirty="0" err="1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6E1A762B-0CB8-51FF-E299-08B1815C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36857"/>
            <a:ext cx="3445823" cy="229522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F2C15C8-B035-5615-C54A-F80B0AED2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3" y="1899063"/>
            <a:ext cx="2743200" cy="27432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EB6869C8-5401-04B8-D491-ABE0D3D6C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231" y="211677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60AA3438-C7FB-8F79-2F9B-74E0BEAC4BA9}"/>
              </a:ext>
            </a:extLst>
          </p:cNvPr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/>
              <a:t>MIKÄ ON OIKEA JÄRJESTYS?</a:t>
            </a:r>
          </a:p>
        </p:txBody>
      </p:sp>
      <p:pic>
        <p:nvPicPr>
          <p:cNvPr id="8" name="Kuva 3">
            <a:extLst>
              <a:ext uri="{FF2B5EF4-FFF2-40B4-BE49-F238E27FC236}">
                <a16:creationId xmlns:a16="http://schemas.microsoft.com/office/drawing/2014/main" id="{D4B8ABEF-B83A-9D5E-160F-D09E20D1D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586" y="469909"/>
            <a:ext cx="1552348" cy="1576733"/>
          </a:xfrm>
          <a:prstGeom prst="rect">
            <a:avLst/>
          </a:prstGeom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AC130-E60C-60AD-FD73-F89A568F4439}"/>
              </a:ext>
            </a:extLst>
          </p:cNvPr>
          <p:cNvSpPr txBox="1"/>
          <p:nvPr/>
        </p:nvSpPr>
        <p:spPr>
          <a:xfrm>
            <a:off x="410135" y="5598459"/>
            <a:ext cx="2743200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cs typeface="Segoe UI"/>
              </a:rPr>
              <a:t>Kuvat: Papunetin kuvapankki, papunet.net </a:t>
            </a:r>
            <a:r>
              <a:rPr lang="en-US" sz="1050" dirty="0">
                <a:latin typeface="Calibri"/>
                <a:cs typeface="Segoe UI"/>
              </a:rPr>
              <a:t>Sergio Palao / ARASAAC, ​</a:t>
            </a:r>
            <a:r>
              <a:rPr lang="en-US" sz="1050" dirty="0" err="1">
                <a:latin typeface="Calibri"/>
                <a:cs typeface="Segoe UI"/>
              </a:rPr>
              <a:t>Papunet</a:t>
            </a:r>
            <a:r>
              <a:rPr lang="en-US" sz="1050" dirty="0">
                <a:latin typeface="Calibri"/>
                <a:cs typeface="Segoe UI"/>
              </a:rPr>
              <a:t>, </a:t>
            </a:r>
            <a:r>
              <a:rPr lang="en-US" sz="1050" dirty="0">
                <a:ea typeface="+mn-lt"/>
                <a:cs typeface="+mn-lt"/>
              </a:rPr>
              <a:t>Sergio Palao / ARASAAC, </a:t>
            </a:r>
            <a:r>
              <a:rPr lang="en-US" sz="1050" dirty="0" err="1">
                <a:ea typeface="+mn-lt"/>
                <a:cs typeface="+mn-lt"/>
              </a:rPr>
              <a:t>muokkaus</a:t>
            </a:r>
            <a:r>
              <a:rPr lang="en-US" sz="1050" dirty="0">
                <a:ea typeface="+mn-lt"/>
                <a:cs typeface="+mn-lt"/>
              </a:rPr>
              <a:t> </a:t>
            </a:r>
            <a:r>
              <a:rPr lang="en-US" sz="1050" dirty="0" err="1">
                <a:ea typeface="+mn-lt"/>
                <a:cs typeface="+mn-lt"/>
              </a:rPr>
              <a:t>Papunet</a:t>
            </a:r>
            <a:endParaRPr lang="en-US" dirty="0" err="1"/>
          </a:p>
          <a:p>
            <a:endParaRPr lang="en-US" sz="1050" dirty="0">
              <a:latin typeface="Calibri"/>
              <a:cs typeface="Segoe U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9B470492-F7C3-19E6-5220-EEAF6674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75" y="1592283"/>
            <a:ext cx="2090058" cy="209005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EBF949A-2EF7-2A71-B0E1-3AA46AD4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69" y="2997529"/>
            <a:ext cx="2198915" cy="219891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D02E158-8D83-104C-69AA-EE40B664A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3257" y="1968335"/>
            <a:ext cx="2337460" cy="233746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B8F6548-1940-56E0-30B6-4199C8505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5049" y="3432958"/>
            <a:ext cx="2198915" cy="21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4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A410F1-A87D-6E63-1133-D09DA802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28" y="425245"/>
            <a:ext cx="9654295" cy="1049102"/>
          </a:xfrm>
        </p:spPr>
        <p:txBody>
          <a:bodyPr/>
          <a:lstStyle/>
          <a:p>
            <a:r>
              <a:rPr lang="fi-FI"/>
              <a:t>MIKÄ ON OIKEA JÄRJESTYS?</a:t>
            </a:r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E3D22000-7F13-D6BD-CC65-128603F0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447" y="262516"/>
            <a:ext cx="1552348" cy="1564443"/>
          </a:xfrm>
          <a:prstGeom prst="rect">
            <a:avLst/>
          </a:prstGeom>
        </p:spPr>
      </p:pic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  varhaiskasvatus Vuorovaikutusta diginä- hanke   Ensidigi- hanke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59B71-D51B-CA0D-AD2C-6A3D2E8526FA}"/>
              </a:ext>
            </a:extLst>
          </p:cNvPr>
          <p:cNvSpPr txBox="1"/>
          <p:nvPr/>
        </p:nvSpPr>
        <p:spPr>
          <a:xfrm>
            <a:off x="263415" y="5639240"/>
            <a:ext cx="2981239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050" dirty="0">
                <a:latin typeface="Calibri"/>
                <a:ea typeface="+mn-lt"/>
                <a:cs typeface="+mn-lt"/>
              </a:rPr>
              <a:t>Kuvat: Papunetin kuvapankki, papunet.net, </a:t>
            </a:r>
            <a:r>
              <a:rPr lang="fi-FI" sz="1050" i="1" dirty="0">
                <a:latin typeface="Corbel"/>
                <a:ea typeface="+mn-lt"/>
                <a:cs typeface="+mn-lt"/>
              </a:rPr>
              <a:t>Ideogrammi</a:t>
            </a:r>
            <a:r>
              <a:rPr lang="fi-FI" sz="1050" i="1" dirty="0">
                <a:ea typeface="+mn-lt"/>
                <a:cs typeface="+mn-lt"/>
              </a:rPr>
              <a:t> / Sari Kivimäki, </a:t>
            </a:r>
            <a:r>
              <a:rPr lang="fi-FI" sz="1050" i="1" dirty="0" err="1">
                <a:ea typeface="+mn-lt"/>
                <a:cs typeface="+mn-lt"/>
              </a:rPr>
              <a:t>Paxtoncrafts</a:t>
            </a:r>
            <a:r>
              <a:rPr lang="fi-FI" sz="1050" i="1" dirty="0">
                <a:ea typeface="+mn-lt"/>
                <a:cs typeface="+mn-lt"/>
              </a:rPr>
              <a:t> </a:t>
            </a:r>
            <a:r>
              <a:rPr lang="fi-FI" sz="1050" i="1" dirty="0" err="1">
                <a:ea typeface="+mn-lt"/>
                <a:cs typeface="+mn-lt"/>
              </a:rPr>
              <a:t>Charitable</a:t>
            </a:r>
            <a:r>
              <a:rPr lang="fi-FI" sz="1050" i="1" dirty="0">
                <a:ea typeface="+mn-lt"/>
                <a:cs typeface="+mn-lt"/>
              </a:rPr>
              <a:t> </a:t>
            </a:r>
            <a:r>
              <a:rPr lang="fi-FI" sz="1050" i="1" dirty="0" err="1">
                <a:ea typeface="+mn-lt"/>
                <a:cs typeface="+mn-lt"/>
              </a:rPr>
              <a:t>Trust</a:t>
            </a:r>
            <a:r>
              <a:rPr lang="fi-FI" sz="1050" i="1" dirty="0">
                <a:ea typeface="+mn-lt"/>
                <a:cs typeface="+mn-lt"/>
              </a:rPr>
              <a:t>, Sergio </a:t>
            </a:r>
            <a:r>
              <a:rPr lang="fi-FI" sz="1050" i="1" dirty="0" err="1">
                <a:ea typeface="+mn-lt"/>
                <a:cs typeface="+mn-lt"/>
              </a:rPr>
              <a:t>Palao</a:t>
            </a:r>
            <a:r>
              <a:rPr lang="fi-FI" sz="1050" i="1" dirty="0">
                <a:ea typeface="+mn-lt"/>
                <a:cs typeface="+mn-lt"/>
              </a:rPr>
              <a:t> / ARASAAC, Sergio </a:t>
            </a:r>
            <a:r>
              <a:rPr lang="fi-FI" sz="1050" i="1" dirty="0" err="1">
                <a:ea typeface="+mn-lt"/>
                <a:cs typeface="+mn-lt"/>
              </a:rPr>
              <a:t>Palao</a:t>
            </a:r>
            <a:r>
              <a:rPr lang="fi-FI" sz="1050" i="1" dirty="0">
                <a:ea typeface="+mn-lt"/>
                <a:cs typeface="+mn-lt"/>
              </a:rPr>
              <a:t> / ARASAAC, muokkaus Papunet</a:t>
            </a:r>
            <a:endParaRPr lang="en-US" dirty="0"/>
          </a:p>
          <a:p>
            <a:br>
              <a:rPr lang="en-US" dirty="0"/>
            </a:b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2DAB5C2-B315-7ED9-3275-38FFA3A1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05" y="1641271"/>
            <a:ext cx="2061357" cy="207125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8B36CB7-7E34-EF21-8CE8-79E54FCA8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743" y="1642745"/>
            <a:ext cx="2313832" cy="2303936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F0AEFFF-A2DE-DBB6-F3B9-CD89AA287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555" y="3715556"/>
            <a:ext cx="1980086" cy="198998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B6EE982-D3D2-E231-2164-140A9EF61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256" y="3950013"/>
            <a:ext cx="1846612" cy="184661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C7B8C7C-E11F-6591-4265-F7A33FC10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523" y="3770682"/>
            <a:ext cx="2129517" cy="213941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0F24D6E-ACD3-AFE7-782A-541169A0D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607" y="1711497"/>
            <a:ext cx="1883969" cy="19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3610"/>
      </p:ext>
    </p:extLst>
  </p:cSld>
  <p:clrMapOvr>
    <a:masterClrMapping/>
  </p:clrMapOvr>
</p:sld>
</file>

<file path=ppt/theme/theme1.xml><?xml version="1.0" encoding="utf-8"?>
<a:theme xmlns:a="http://schemas.openxmlformats.org/drawingml/2006/main" name="Perusta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Perusta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Perusta</Template>
  <TotalTime>0</TotalTime>
  <Words>895</Words>
  <Application>Microsoft Office PowerPoint</Application>
  <PresentationFormat>Laajakuva</PresentationFormat>
  <Paragraphs>115</Paragraphs>
  <Slides>26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Calibri</vt:lpstr>
      <vt:lpstr>Corbel</vt:lpstr>
      <vt:lpstr>Perusta</vt:lpstr>
      <vt:lpstr>Perusta</vt:lpstr>
      <vt:lpstr>PowerPoint-esitys</vt:lpstr>
      <vt:lpstr>PowerPoint-esitys</vt:lpstr>
      <vt:lpstr>KOKEILLAAN OHJELMOINTIA</vt:lpstr>
      <vt:lpstr>PowerPoint-esitys</vt:lpstr>
      <vt:lpstr>PowerPoint-esitys</vt:lpstr>
      <vt:lpstr>MITEN SARJA JATKUU?  Tee mallin mukaan tai keksi oma sarja.</vt:lpstr>
      <vt:lpstr>PowerPoint-esitys</vt:lpstr>
      <vt:lpstr>PowerPoint-esitys</vt:lpstr>
      <vt:lpstr>MIKÄ ON OIKEA JÄRJESTYS?</vt:lpstr>
      <vt:lpstr>LÖYDÄTKÖ  YMPÄRISTÖSTÄ: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RATKAISKAA KOODI  </vt:lpstr>
      <vt:lpstr>MITÄ MIELTÄ OLIT RADASTA? </vt:lpstr>
      <vt:lpstr>PowerPoint-esitys</vt:lpstr>
      <vt:lpstr>PowerPoint-esitys</vt:lpstr>
      <vt:lpstr>PowerPoint-esitys</vt:lpstr>
    </vt:vector>
  </TitlesOfParts>
  <Company>RMK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Lahtelin Pia</dc:creator>
  <cp:lastModifiedBy>Lahtelin Pia</cp:lastModifiedBy>
  <cp:revision>141</cp:revision>
  <dcterms:created xsi:type="dcterms:W3CDTF">2022-06-14T06:59:16Z</dcterms:created>
  <dcterms:modified xsi:type="dcterms:W3CDTF">2023-06-07T07:18:32Z</dcterms:modified>
</cp:coreProperties>
</file>