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2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 Roman"/>
        <a:ea typeface="Iowan Old Style Roman"/>
        <a:cs typeface="Iowan Old Style Roman"/>
        <a:sym typeface="Iowan Old Style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 Bold"/>
          <a:ea typeface="DIN Alternate Bold"/>
          <a:cs typeface="DIN Alternate Bold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iiva"/>
          <p:cNvSpPr/>
          <p:nvPr/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Otsikkoteksti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13" name="Leipätekstin taso yksi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14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”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”</a:t>
            </a:r>
          </a:p>
        </p:txBody>
      </p:sp>
      <p:sp>
        <p:nvSpPr>
          <p:cNvPr id="102" name="Kirjoita lainaus tähän."/>
          <p:cNvSpPr txBox="1">
            <a:spLocks noGrp="1"/>
          </p:cNvSpPr>
          <p:nvPr>
            <p:ph type="body" sz="quarter" idx="21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Kirjoita lainaus tähän.</a:t>
            </a:r>
          </a:p>
        </p:txBody>
      </p:sp>
      <p:sp>
        <p:nvSpPr>
          <p:cNvPr id="103" name="- 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 Johnny Appleseed</a:t>
            </a:r>
          </a:p>
        </p:txBody>
      </p:sp>
      <p:sp>
        <p:nvSpPr>
          <p:cNvPr id="104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>
            <a:spLocks noGrp="1"/>
          </p:cNvSpPr>
          <p:nvPr>
            <p:ph type="pic" idx="21"/>
          </p:nvPr>
        </p:nvSpPr>
        <p:spPr>
          <a:xfrm>
            <a:off x="-63500" y="-139700"/>
            <a:ext cx="13144500" cy="14280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- 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>
            <a:spLocks noGrp="1"/>
          </p:cNvSpPr>
          <p:nvPr>
            <p:ph type="pic" idx="21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uorakulmio"/>
          <p:cNvSpPr>
            <a:spLocks noGrp="1"/>
          </p:cNvSpPr>
          <p:nvPr>
            <p:ph type="body" sz="half" idx="22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3" name="Viiva"/>
          <p:cNvSpPr/>
          <p:nvPr/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Otsikkoteksti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25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26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– k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tsikkoteksti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34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- py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>
            <a:spLocks noGrp="1"/>
          </p:cNvSpPr>
          <p:nvPr>
            <p:ph type="pic" idx="21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Viiva"/>
          <p:cNvSpPr/>
          <p:nvPr/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Otsikkoteksti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Otsikkoteksti</a:t>
            </a:r>
          </a:p>
        </p:txBody>
      </p:sp>
      <p:sp>
        <p:nvSpPr>
          <p:cNvPr id="44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5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– y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54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 ja 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Otsikkotekst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63" name="Leipätekstin taso yks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64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tsikko, luettel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>
            <a:spLocks noGrp="1"/>
          </p:cNvSpPr>
          <p:nvPr>
            <p:ph type="pic" idx="21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Otsikkoteksti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Otsikkoteksti</a:t>
            </a:r>
          </a:p>
        </p:txBody>
      </p:sp>
      <p:sp>
        <p:nvSpPr>
          <p:cNvPr id="74" name="Leipätekstin taso yksi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75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Leipätekstin taso yks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83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va - 3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>
            <a:spLocks noGrp="1"/>
          </p:cNvSpPr>
          <p:nvPr>
            <p:ph type="pic" idx="21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182741592_1098x949.jpeg"/>
          <p:cNvSpPr>
            <a:spLocks noGrp="1"/>
          </p:cNvSpPr>
          <p:nvPr>
            <p:ph type="pic" sz="quarter" idx="22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182429520_1646x1646.jpeg"/>
          <p:cNvSpPr>
            <a:spLocks noGrp="1"/>
          </p:cNvSpPr>
          <p:nvPr>
            <p:ph type="pic" sz="quarter" idx="23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Leipätekstin taso yksi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94" name="Dian numer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teksti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Otsikkoteksti</a:t>
            </a:r>
          </a:p>
        </p:txBody>
      </p:sp>
      <p:sp>
        <p:nvSpPr>
          <p:cNvPr id="3" name="Leipätekstin taso yksi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Leipätekstin taso yksi</a:t>
            </a:r>
          </a:p>
          <a:p>
            <a:pPr lvl="1"/>
            <a:r>
              <a:t>Leipätekstin taso kaksi</a:t>
            </a:r>
          </a:p>
          <a:p>
            <a:pPr lvl="2"/>
            <a:r>
              <a:t>Leipätekstin taso kolme</a:t>
            </a:r>
          </a:p>
          <a:p>
            <a:pPr lvl="3"/>
            <a:r>
              <a:t>Leipätekstin taso neljä</a:t>
            </a:r>
          </a:p>
          <a:p>
            <a:pPr lvl="4"/>
            <a:r>
              <a:t>Leipätekstin taso viisi</a:t>
            </a:r>
          </a:p>
        </p:txBody>
      </p:sp>
      <p:sp>
        <p:nvSpPr>
          <p:cNvPr id="4" name="Dian numero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slide" Target="slide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slide" Target="slide1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Viiva"/>
          <p:cNvSpPr/>
          <p:nvPr/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TPACK -malli…"/>
          <p:cNvSpPr txBox="1">
            <a:spLocks noGrp="1"/>
          </p:cNvSpPr>
          <p:nvPr>
            <p:ph type="ctrTitle"/>
          </p:nvPr>
        </p:nvSpPr>
        <p:spPr>
          <a:xfrm>
            <a:off x="585480" y="1059552"/>
            <a:ext cx="11861800" cy="3677547"/>
          </a:xfrm>
          <a:prstGeom prst="rect">
            <a:avLst/>
          </a:prstGeom>
        </p:spPr>
        <p:txBody>
          <a:bodyPr/>
          <a:lstStyle/>
          <a:p>
            <a:r>
              <a:rPr dirty="0"/>
              <a:t>TPACK -</a:t>
            </a:r>
            <a:r>
              <a:rPr dirty="0" err="1"/>
              <a:t>malli</a:t>
            </a:r>
            <a:endParaRPr dirty="0"/>
          </a:p>
          <a:p>
            <a:pPr>
              <a:defRPr sz="6500"/>
            </a:pPr>
            <a:r>
              <a:rPr dirty="0" err="1"/>
              <a:t>Joka</a:t>
            </a:r>
            <a:r>
              <a:rPr dirty="0"/>
              <a:t> open TVT-</a:t>
            </a:r>
            <a:r>
              <a:rPr dirty="0" err="1"/>
              <a:t>pedagogiikkaa</a:t>
            </a:r>
            <a:endParaRPr dirty="0"/>
          </a:p>
        </p:txBody>
      </p:sp>
      <p:sp>
        <p:nvSpPr>
          <p:cNvPr id="130" name="Pedigisti -hanke…"/>
          <p:cNvSpPr txBox="1">
            <a:spLocks noGrp="1"/>
          </p:cNvSpPr>
          <p:nvPr>
            <p:ph type="subTitle" sz="half" idx="1"/>
          </p:nvPr>
        </p:nvSpPr>
        <p:spPr>
          <a:xfrm>
            <a:off x="571500" y="6126843"/>
            <a:ext cx="11861800" cy="32639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5000" i="0" cap="all">
                <a:solidFill>
                  <a:srgbClr val="5C5C5C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dirty="0" err="1"/>
              <a:t>Pedigisti</a:t>
            </a:r>
            <a:r>
              <a:rPr dirty="0"/>
              <a:t> </a:t>
            </a:r>
            <a:r>
              <a:rPr lang="fi-FI" dirty="0"/>
              <a:t>–</a:t>
            </a:r>
            <a:r>
              <a:rPr dirty="0" err="1"/>
              <a:t>hanke</a:t>
            </a:r>
            <a:endParaRPr lang="fi-FI" dirty="0"/>
          </a:p>
          <a:p>
            <a:pPr>
              <a:lnSpc>
                <a:spcPct val="80000"/>
              </a:lnSpc>
              <a:defRPr sz="5000" i="0" cap="all">
                <a:solidFill>
                  <a:srgbClr val="5C5C5C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 dirty="0"/>
          </a:p>
          <a:p>
            <a:r>
              <a:rPr dirty="0"/>
              <a:t>Sirkku Lähdesmäki 2019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22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3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187675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technological pedagogical content Knowledge (TPACK)</a:t>
            </a:r>
          </a:p>
        </p:txBody>
      </p:sp>
      <p:sp>
        <p:nvSpPr>
          <p:cNvPr id="224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25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26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27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28" name="Teknologinen…"/>
          <p:cNvSpPr txBox="1"/>
          <p:nvPr/>
        </p:nvSpPr>
        <p:spPr>
          <a:xfrm>
            <a:off x="1972202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Teknologinen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tietotaito</a:t>
            </a:r>
          </a:p>
        </p:txBody>
      </p:sp>
      <p:sp>
        <p:nvSpPr>
          <p:cNvPr id="229" name="Pedagoginen osaaminen ja asiantuntijuus"/>
          <p:cNvSpPr txBox="1"/>
          <p:nvPr/>
        </p:nvSpPr>
        <p:spPr>
          <a:xfrm>
            <a:off x="8990998" y="3210989"/>
            <a:ext cx="325659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Pedagoginen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osaaminen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asiantuntijuus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0" name="Tavoitteiden ja sisällön…"/>
          <p:cNvSpPr txBox="1"/>
          <p:nvPr/>
        </p:nvSpPr>
        <p:spPr>
          <a:xfrm>
            <a:off x="4587986" y="7500692"/>
            <a:ext cx="4044377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Tavoitteiden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sisällön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tuntemus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soveltaminen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1" name="Teknologis-pedagoginen tietotaito"/>
          <p:cNvSpPr txBox="1"/>
          <p:nvPr/>
        </p:nvSpPr>
        <p:spPr>
          <a:xfrm>
            <a:off x="4364256" y="1609797"/>
            <a:ext cx="4108612" cy="812801"/>
          </a:xfrm>
          <a:prstGeom prst="rect">
            <a:avLst/>
          </a:prstGeom>
          <a:blipFill>
            <a:blip r:embed="rId3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Teknologis-pedagoginen tietotaito</a:t>
            </a:r>
          </a:p>
        </p:txBody>
      </p:sp>
      <p:sp>
        <p:nvSpPr>
          <p:cNvPr id="232" name="Pedagoginen sisällön ja tavoitteiden tietotaito"/>
          <p:cNvSpPr txBox="1"/>
          <p:nvPr/>
        </p:nvSpPr>
        <p:spPr>
          <a:xfrm>
            <a:off x="7737666" y="5921890"/>
            <a:ext cx="4237953" cy="812801"/>
          </a:xfrm>
          <a:prstGeom prst="rect">
            <a:avLst/>
          </a:prstGeom>
          <a:blipFill>
            <a:blip r:embed="rId4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Pedagoginen sisällön ja tavoitteiden tietotaito</a:t>
            </a:r>
          </a:p>
        </p:txBody>
      </p:sp>
      <p:sp>
        <p:nvSpPr>
          <p:cNvPr id="233" name="Teknologian ja sisällön tietotaito"/>
          <p:cNvSpPr txBox="1"/>
          <p:nvPr/>
        </p:nvSpPr>
        <p:spPr>
          <a:xfrm>
            <a:off x="685168" y="5921890"/>
            <a:ext cx="4076949" cy="8128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Teknologian ja sisällön tietotaito</a:t>
            </a:r>
          </a:p>
        </p:txBody>
      </p:sp>
      <p:sp>
        <p:nvSpPr>
          <p:cNvPr id="234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235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  <p:sp>
        <p:nvSpPr>
          <p:cNvPr id="236" name="TPACK"/>
          <p:cNvSpPr/>
          <p:nvPr/>
        </p:nvSpPr>
        <p:spPr>
          <a:xfrm>
            <a:off x="4959000" y="3960296"/>
            <a:ext cx="2574833" cy="206770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blipFill>
            <a:blip r:embed="rId5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spcBef>
                <a:spcPts val="0"/>
              </a:spcBef>
              <a:defRPr sz="2400" i="0" u="sng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  <a:hlinkClick r:id="" action="ppaction://hlinkshowjump?jump=nextslide"/>
              </a:defRPr>
            </a:lvl1pPr>
          </a:lstStyle>
          <a:p>
            <a:pPr>
              <a:defRPr u="none"/>
            </a:pPr>
            <a:r>
              <a:rPr dirty="0">
                <a:solidFill>
                  <a:srgbClr val="00B0F0"/>
                </a:solidFill>
                <a:hlinkClick r:id="rId6" action="ppaction://hlinksldjump"/>
              </a:rPr>
              <a:t>TPACK</a:t>
            </a:r>
            <a:endParaRPr dirty="0">
              <a:solidFill>
                <a:srgbClr val="00B0F0"/>
              </a:solidFill>
              <a:hlinkClick r:id="" action="ppaction://hlinkshowjump?jump=next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239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0" name="Teknologinen tietotaito"/>
          <p:cNvSpPr txBox="1">
            <a:spLocks noGrp="1"/>
          </p:cNvSpPr>
          <p:nvPr>
            <p:ph type="title"/>
          </p:nvPr>
        </p:nvSpPr>
        <p:spPr>
          <a:xfrm>
            <a:off x="7023100" y="138608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 err="1"/>
              <a:t>Teknologinen</a:t>
            </a:r>
            <a:r>
              <a:rPr dirty="0"/>
              <a:t> </a:t>
            </a:r>
            <a:r>
              <a:rPr dirty="0" err="1"/>
              <a:t>tietotaito</a:t>
            </a:r>
            <a:endParaRPr dirty="0"/>
          </a:p>
        </p:txBody>
      </p:sp>
      <p:sp>
        <p:nvSpPr>
          <p:cNvPr id="241" name="Teknologinen tietotaito on  hyvää ja laajaa teknologian hallintaa ja opettaja voi suunnitella ja toteuttaa opetuksessa ja oppimisessa teknologian tavoitteellista integroimista oppimiseen. Hän osaa valita tarkoituksenmukaisesti, milloin teknologian  käytt"/>
          <p:cNvSpPr txBox="1">
            <a:spLocks noGrp="1"/>
          </p:cNvSpPr>
          <p:nvPr>
            <p:ph type="body" sz="half" idx="1"/>
          </p:nvPr>
        </p:nvSpPr>
        <p:spPr>
          <a:xfrm>
            <a:off x="7023100" y="2527300"/>
            <a:ext cx="5397500" cy="72263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Teknologinen</a:t>
            </a:r>
            <a:r>
              <a:rPr dirty="0"/>
              <a:t> </a:t>
            </a:r>
            <a:r>
              <a:rPr dirty="0" err="1"/>
              <a:t>tietotaito</a:t>
            </a:r>
            <a:r>
              <a:rPr dirty="0"/>
              <a:t> on  </a:t>
            </a:r>
            <a:r>
              <a:rPr dirty="0" err="1"/>
              <a:t>hyvää</a:t>
            </a:r>
            <a:r>
              <a:rPr dirty="0"/>
              <a:t> ja </a:t>
            </a:r>
            <a:r>
              <a:rPr dirty="0" err="1"/>
              <a:t>laajaa</a:t>
            </a:r>
            <a:r>
              <a:rPr dirty="0"/>
              <a:t> </a:t>
            </a:r>
            <a:r>
              <a:rPr dirty="0" err="1"/>
              <a:t>teknologian</a:t>
            </a:r>
            <a:r>
              <a:rPr dirty="0"/>
              <a:t> </a:t>
            </a:r>
            <a:r>
              <a:rPr dirty="0" err="1"/>
              <a:t>hallintaa</a:t>
            </a:r>
            <a:r>
              <a:rPr dirty="0"/>
              <a:t> ja </a:t>
            </a:r>
            <a:r>
              <a:rPr dirty="0" err="1"/>
              <a:t>opettaja</a:t>
            </a:r>
            <a:r>
              <a:rPr dirty="0"/>
              <a:t> </a:t>
            </a:r>
            <a:r>
              <a:rPr dirty="0" err="1"/>
              <a:t>voi</a:t>
            </a:r>
            <a:r>
              <a:rPr dirty="0"/>
              <a:t> </a:t>
            </a:r>
            <a:r>
              <a:rPr dirty="0" err="1"/>
              <a:t>suunnitella</a:t>
            </a:r>
            <a:r>
              <a:rPr dirty="0"/>
              <a:t> ja </a:t>
            </a:r>
            <a:r>
              <a:rPr dirty="0" err="1"/>
              <a:t>toteuttaa</a:t>
            </a:r>
            <a:r>
              <a:rPr dirty="0"/>
              <a:t> </a:t>
            </a:r>
            <a:r>
              <a:rPr dirty="0" err="1"/>
              <a:t>opetuksessa</a:t>
            </a:r>
            <a:r>
              <a:rPr dirty="0"/>
              <a:t> ja </a:t>
            </a:r>
            <a:r>
              <a:rPr dirty="0" err="1"/>
              <a:t>oppimisessa</a:t>
            </a:r>
            <a:r>
              <a:rPr dirty="0"/>
              <a:t> </a:t>
            </a:r>
            <a:r>
              <a:rPr dirty="0" err="1"/>
              <a:t>teknologian</a:t>
            </a:r>
            <a:r>
              <a:rPr dirty="0"/>
              <a:t> </a:t>
            </a:r>
            <a:r>
              <a:rPr dirty="0" err="1"/>
              <a:t>tavoitteellista</a:t>
            </a:r>
            <a:r>
              <a:rPr dirty="0"/>
              <a:t> </a:t>
            </a:r>
            <a:r>
              <a:rPr dirty="0" err="1"/>
              <a:t>integroimista</a:t>
            </a:r>
            <a:r>
              <a:rPr dirty="0"/>
              <a:t> </a:t>
            </a:r>
            <a:r>
              <a:rPr dirty="0" err="1"/>
              <a:t>oppimiseen</a:t>
            </a:r>
            <a:r>
              <a:rPr dirty="0"/>
              <a:t>. </a:t>
            </a:r>
            <a:r>
              <a:rPr dirty="0" err="1"/>
              <a:t>Hän</a:t>
            </a:r>
            <a:r>
              <a:rPr dirty="0"/>
              <a:t> </a:t>
            </a:r>
            <a:r>
              <a:rPr dirty="0" err="1"/>
              <a:t>osaa</a:t>
            </a:r>
            <a:r>
              <a:rPr dirty="0"/>
              <a:t> </a:t>
            </a:r>
            <a:r>
              <a:rPr dirty="0" err="1"/>
              <a:t>valita</a:t>
            </a:r>
            <a:r>
              <a:rPr dirty="0"/>
              <a:t> </a:t>
            </a:r>
            <a:r>
              <a:rPr dirty="0" err="1"/>
              <a:t>tarkoituksenmukaisesti</a:t>
            </a:r>
            <a:r>
              <a:rPr dirty="0"/>
              <a:t>, </a:t>
            </a:r>
            <a:r>
              <a:rPr dirty="0" err="1"/>
              <a:t>milloin</a:t>
            </a:r>
            <a:r>
              <a:rPr dirty="0"/>
              <a:t> </a:t>
            </a:r>
            <a:r>
              <a:rPr dirty="0" err="1"/>
              <a:t>teknologian</a:t>
            </a:r>
            <a:r>
              <a:rPr dirty="0"/>
              <a:t>  </a:t>
            </a:r>
            <a:r>
              <a:rPr dirty="0" err="1"/>
              <a:t>käyttö</a:t>
            </a:r>
            <a:r>
              <a:rPr dirty="0"/>
              <a:t> on </a:t>
            </a:r>
            <a:r>
              <a:rPr dirty="0" err="1"/>
              <a:t>perusteltua</a:t>
            </a:r>
            <a:r>
              <a:rPr dirty="0"/>
              <a:t> ja </a:t>
            </a:r>
            <a:r>
              <a:rPr dirty="0" err="1"/>
              <a:t>milloin</a:t>
            </a:r>
            <a:r>
              <a:rPr dirty="0"/>
              <a:t> </a:t>
            </a:r>
            <a:r>
              <a:rPr dirty="0" err="1"/>
              <a:t>ei</a:t>
            </a:r>
            <a:r>
              <a:rPr dirty="0"/>
              <a:t>.</a:t>
            </a:r>
          </a:p>
        </p:txBody>
      </p:sp>
      <p:sp>
        <p:nvSpPr>
          <p:cNvPr id="242" name="Nuoli">
            <a:hlinkClick r:id="rId3" action="ppaction://hlinksldjump"/>
          </p:cNvPr>
          <p:cNvSpPr/>
          <p:nvPr/>
        </p:nvSpPr>
        <p:spPr>
          <a:xfrm>
            <a:off x="8452295" y="7348041"/>
            <a:ext cx="1905001" cy="190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243" name="AB9FC976-9041-4DD5-A470-F493EFD768B9-L0-001.jpeg" descr="AB9FC976-9041-4DD5-A470-F493EFD768B9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91" y="961118"/>
            <a:ext cx="5441918" cy="325387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44" name="A674471A-4769-4AEF-9E15-E52FC1E9F3CE-L0-001.jpeg" descr="A674471A-4769-4AEF-9E15-E52FC1E9F3CE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15" y="4880709"/>
            <a:ext cx="5331828" cy="399887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247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8" name="Pedagoginen tietotaito"/>
          <p:cNvSpPr txBox="1">
            <a:spLocks noGrp="1"/>
          </p:cNvSpPr>
          <p:nvPr>
            <p:ph type="title"/>
          </p:nvPr>
        </p:nvSpPr>
        <p:spPr>
          <a:xfrm>
            <a:off x="7023100" y="209218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 err="1"/>
              <a:t>Pedagoginen</a:t>
            </a:r>
            <a:r>
              <a:rPr dirty="0"/>
              <a:t> </a:t>
            </a:r>
            <a:r>
              <a:rPr dirty="0" err="1"/>
              <a:t>tietotaito</a:t>
            </a:r>
            <a:r>
              <a:rPr dirty="0"/>
              <a:t> </a:t>
            </a:r>
          </a:p>
        </p:txBody>
      </p:sp>
      <p:sp>
        <p:nvSpPr>
          <p:cNvPr id="249" name="Opettaja omaa ammatillista asiantuntijuutta ja hallitsee  pedagogisten menetelmien ja oppimismetodien käytön. Hän osaa soveltaa pedagogisen mielekkäällä tavalla eri menetelmiä siten, että se edistää oppilaan osaamista ja oppimista yksilöllisesti ja yhtei"/>
          <p:cNvSpPr txBox="1">
            <a:spLocks noGrp="1"/>
          </p:cNvSpPr>
          <p:nvPr>
            <p:ph type="body" sz="half" idx="1"/>
          </p:nvPr>
        </p:nvSpPr>
        <p:spPr>
          <a:xfrm>
            <a:off x="7023100" y="2413000"/>
            <a:ext cx="5397500" cy="72390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Opettaja</a:t>
            </a:r>
            <a:r>
              <a:rPr dirty="0"/>
              <a:t> </a:t>
            </a:r>
            <a:r>
              <a:rPr dirty="0" err="1"/>
              <a:t>omaa</a:t>
            </a:r>
            <a:r>
              <a:rPr dirty="0"/>
              <a:t> </a:t>
            </a:r>
            <a:r>
              <a:rPr dirty="0" err="1"/>
              <a:t>ammatillista</a:t>
            </a:r>
            <a:r>
              <a:rPr dirty="0"/>
              <a:t> </a:t>
            </a:r>
            <a:r>
              <a:rPr dirty="0" err="1"/>
              <a:t>asiantuntijuutta</a:t>
            </a:r>
            <a:r>
              <a:rPr dirty="0"/>
              <a:t> ja </a:t>
            </a:r>
            <a:r>
              <a:rPr dirty="0" err="1"/>
              <a:t>hallitsee</a:t>
            </a:r>
            <a:r>
              <a:rPr dirty="0"/>
              <a:t>  </a:t>
            </a:r>
            <a:r>
              <a:rPr dirty="0" err="1"/>
              <a:t>pedagogisten</a:t>
            </a:r>
            <a:r>
              <a:rPr dirty="0"/>
              <a:t> </a:t>
            </a:r>
            <a:r>
              <a:rPr dirty="0" err="1"/>
              <a:t>menetelmien</a:t>
            </a:r>
            <a:r>
              <a:rPr dirty="0"/>
              <a:t> ja </a:t>
            </a:r>
            <a:r>
              <a:rPr dirty="0" err="1"/>
              <a:t>oppimismetodien</a:t>
            </a:r>
            <a:r>
              <a:rPr dirty="0"/>
              <a:t> </a:t>
            </a:r>
            <a:r>
              <a:rPr dirty="0" err="1"/>
              <a:t>käytön</a:t>
            </a:r>
            <a:r>
              <a:rPr dirty="0"/>
              <a:t>. </a:t>
            </a:r>
            <a:r>
              <a:rPr dirty="0" err="1"/>
              <a:t>Hän</a:t>
            </a:r>
            <a:r>
              <a:rPr dirty="0"/>
              <a:t> </a:t>
            </a:r>
            <a:r>
              <a:rPr dirty="0" err="1"/>
              <a:t>osaa</a:t>
            </a:r>
            <a:r>
              <a:rPr dirty="0"/>
              <a:t> </a:t>
            </a:r>
            <a:r>
              <a:rPr dirty="0" err="1"/>
              <a:t>soveltaa</a:t>
            </a:r>
            <a:r>
              <a:rPr dirty="0"/>
              <a:t> </a:t>
            </a:r>
            <a:r>
              <a:rPr dirty="0" err="1"/>
              <a:t>pedagogisen</a:t>
            </a:r>
            <a:r>
              <a:rPr dirty="0"/>
              <a:t> </a:t>
            </a:r>
            <a:r>
              <a:rPr dirty="0" err="1"/>
              <a:t>mielekkäällä</a:t>
            </a:r>
            <a:r>
              <a:rPr dirty="0"/>
              <a:t> </a:t>
            </a:r>
            <a:r>
              <a:rPr dirty="0" err="1"/>
              <a:t>tavalla</a:t>
            </a:r>
            <a:r>
              <a:rPr dirty="0"/>
              <a:t> </a:t>
            </a:r>
            <a:r>
              <a:rPr dirty="0" err="1"/>
              <a:t>eri</a:t>
            </a:r>
            <a:r>
              <a:rPr dirty="0"/>
              <a:t> </a:t>
            </a:r>
            <a:r>
              <a:rPr dirty="0" err="1"/>
              <a:t>menetelmiä</a:t>
            </a:r>
            <a:r>
              <a:rPr dirty="0"/>
              <a:t> </a:t>
            </a:r>
            <a:r>
              <a:rPr dirty="0" err="1"/>
              <a:t>siten</a:t>
            </a:r>
            <a:r>
              <a:rPr dirty="0"/>
              <a:t>, </a:t>
            </a:r>
            <a:r>
              <a:rPr dirty="0" err="1"/>
              <a:t>että</a:t>
            </a:r>
            <a:r>
              <a:rPr dirty="0"/>
              <a:t> se </a:t>
            </a:r>
            <a:r>
              <a:rPr dirty="0" err="1"/>
              <a:t>edistää</a:t>
            </a:r>
            <a:r>
              <a:rPr dirty="0"/>
              <a:t> </a:t>
            </a:r>
            <a:r>
              <a:rPr dirty="0" err="1"/>
              <a:t>oppilaan</a:t>
            </a:r>
            <a:r>
              <a:rPr dirty="0"/>
              <a:t> </a:t>
            </a:r>
            <a:r>
              <a:rPr dirty="0" err="1"/>
              <a:t>osaamista</a:t>
            </a:r>
            <a:r>
              <a:rPr dirty="0"/>
              <a:t> ja </a:t>
            </a:r>
            <a:r>
              <a:rPr dirty="0" err="1"/>
              <a:t>oppimista</a:t>
            </a:r>
            <a:r>
              <a:rPr dirty="0"/>
              <a:t> </a:t>
            </a:r>
            <a:r>
              <a:rPr dirty="0" err="1"/>
              <a:t>yksilöllisesti</a:t>
            </a:r>
            <a:r>
              <a:rPr dirty="0"/>
              <a:t> ja </a:t>
            </a:r>
            <a:r>
              <a:rPr dirty="0" err="1"/>
              <a:t>yhteisöllisesti</a:t>
            </a:r>
            <a:r>
              <a:rPr dirty="0"/>
              <a:t>. </a:t>
            </a:r>
            <a:r>
              <a:rPr dirty="0" err="1"/>
              <a:t>Hän</a:t>
            </a:r>
            <a:r>
              <a:rPr dirty="0"/>
              <a:t> ja </a:t>
            </a:r>
            <a:r>
              <a:rPr dirty="0" err="1"/>
              <a:t>hallitsee</a:t>
            </a:r>
            <a:r>
              <a:rPr dirty="0"/>
              <a:t> </a:t>
            </a:r>
            <a:r>
              <a:rPr dirty="0" err="1"/>
              <a:t>opettamisen</a:t>
            </a:r>
            <a:r>
              <a:rPr dirty="0"/>
              <a:t>, </a:t>
            </a:r>
            <a:r>
              <a:rPr dirty="0" err="1"/>
              <a:t>ohjaamiseen</a:t>
            </a:r>
            <a:r>
              <a:rPr dirty="0"/>
              <a:t> ja </a:t>
            </a:r>
            <a:r>
              <a:rPr dirty="0" err="1"/>
              <a:t>oppimisen</a:t>
            </a:r>
            <a:r>
              <a:rPr dirty="0"/>
              <a:t> </a:t>
            </a:r>
            <a:r>
              <a:rPr dirty="0" err="1"/>
              <a:t>suunnittelun</a:t>
            </a:r>
            <a:r>
              <a:rPr dirty="0"/>
              <a:t>, </a:t>
            </a:r>
            <a:r>
              <a:rPr dirty="0" err="1"/>
              <a:t>sekä</a:t>
            </a:r>
            <a:r>
              <a:rPr dirty="0"/>
              <a:t> </a:t>
            </a:r>
            <a:r>
              <a:rPr dirty="0" err="1"/>
              <a:t>omaa</a:t>
            </a:r>
            <a:r>
              <a:rPr dirty="0"/>
              <a:t> </a:t>
            </a:r>
            <a:r>
              <a:rPr dirty="0" err="1"/>
              <a:t>ryhmänhallintataidot</a:t>
            </a:r>
            <a:r>
              <a:rPr dirty="0"/>
              <a:t>.</a:t>
            </a:r>
          </a:p>
        </p:txBody>
      </p:sp>
      <p:sp>
        <p:nvSpPr>
          <p:cNvPr id="250" name="Nuoli">
            <a:hlinkClick r:id="rId3" action="ppaction://hlinksldjump"/>
          </p:cNvPr>
          <p:cNvSpPr/>
          <p:nvPr/>
        </p:nvSpPr>
        <p:spPr>
          <a:xfrm>
            <a:off x="8636299" y="8199060"/>
            <a:ext cx="1720997" cy="1345322"/>
          </a:xfrm>
          <a:prstGeom prst="rightArrow">
            <a:avLst>
              <a:gd name="adj1" fmla="val 32000"/>
              <a:gd name="adj2" fmla="val 81142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251" name="544635B6-7499-44A3-82B1-C40913EF22DF-L0-001.jpeg" descr="544635B6-7499-44A3-82B1-C40913EF22DF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63" y="341671"/>
            <a:ext cx="2887141" cy="384952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52" name="C6E3AECC-38E1-4778-8A65-037F78A63E48-L0-001.jpeg" descr="C6E3AECC-38E1-4778-8A65-037F78A63E48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163" y="277372"/>
            <a:ext cx="2719816" cy="397811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53" name="4AE9B2E1-7063-4728-836A-8384657F63E6-L0-001.jpeg" descr="4AE9B2E1-7063-4728-836A-8384657F63E6-L0-001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73" y="5291134"/>
            <a:ext cx="3785354" cy="351304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256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Sisällöllinen tietotaito"/>
          <p:cNvSpPr txBox="1">
            <a:spLocks noGrp="1"/>
          </p:cNvSpPr>
          <p:nvPr>
            <p:ph type="title"/>
          </p:nvPr>
        </p:nvSpPr>
        <p:spPr>
          <a:xfrm>
            <a:off x="7023100" y="230610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Sisällöllinen tietotaito</a:t>
            </a:r>
          </a:p>
        </p:txBody>
      </p:sp>
      <p:sp>
        <p:nvSpPr>
          <p:cNvPr id="258" name="Opettajalla on tieteenalakohtaista osaamista ja aineenhallintaa, hän hallitsee käsitteet ja tieteenalakohtaisesti soveltuvat oppimistavat ja osaa soveltaa, suunnitella  ja järjestää tavoitteellista oppimista tieteenalojen perustalta ja niitä yhdistäen."/>
          <p:cNvSpPr txBox="1">
            <a:spLocks noGrp="1"/>
          </p:cNvSpPr>
          <p:nvPr>
            <p:ph type="body" sz="half" idx="1"/>
          </p:nvPr>
        </p:nvSpPr>
        <p:spPr>
          <a:xfrm>
            <a:off x="7023100" y="2296690"/>
            <a:ext cx="5397500" cy="7226300"/>
          </a:xfrm>
          <a:prstGeom prst="rect">
            <a:avLst/>
          </a:prstGeom>
        </p:spPr>
        <p:txBody>
          <a:bodyPr/>
          <a:lstStyle/>
          <a:p>
            <a:r>
              <a:t>Opettajalla on tieteenalakohtaista osaamista ja aineenhallintaa, hän hallitsee käsitteet ja tieteenalakohtaisesti soveltuvat oppimistavat ja osaa soveltaa, suunnitella  ja järjestää tavoitteellista oppimista tieteenalojen perustalta ja niitä yhdistäen.</a:t>
            </a:r>
          </a:p>
        </p:txBody>
      </p:sp>
      <p:sp>
        <p:nvSpPr>
          <p:cNvPr id="259" name="Nuoli">
            <a:hlinkClick r:id="rId3" action="ppaction://hlinksldjump"/>
          </p:cNvPr>
          <p:cNvSpPr/>
          <p:nvPr/>
        </p:nvSpPr>
        <p:spPr>
          <a:xfrm>
            <a:off x="8498296" y="7256039"/>
            <a:ext cx="1905001" cy="190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260" name="26946F08-195E-4AB7-9C6B-BCD4C4D800FB-L0-001.jpeg" descr="26946F08-195E-4AB7-9C6B-BCD4C4D800FB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0" y="1031956"/>
            <a:ext cx="4718480" cy="35388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61" name="95312679-3204-43E8-A89C-B52AC17223FE-L0-001.jpeg" descr="95312679-3204-43E8-A89C-B52AC17223FE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1774" y="5187114"/>
            <a:ext cx="3019623" cy="402616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264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5" name="Teknologis-pedagoginen tietotaito"/>
          <p:cNvSpPr txBox="1">
            <a:spLocks noGrp="1"/>
          </p:cNvSpPr>
          <p:nvPr>
            <p:ph type="title"/>
          </p:nvPr>
        </p:nvSpPr>
        <p:spPr>
          <a:xfrm>
            <a:off x="7023100" y="456259"/>
            <a:ext cx="5397500" cy="723900"/>
          </a:xfrm>
          <a:prstGeom prst="rect">
            <a:avLst/>
          </a:prstGeom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r>
              <a:rPr sz="3200" dirty="0" err="1"/>
              <a:t>Teknologis-pedagoginen</a:t>
            </a:r>
            <a:r>
              <a:rPr sz="3200" dirty="0"/>
              <a:t> </a:t>
            </a:r>
            <a:r>
              <a:rPr sz="3200" dirty="0" err="1"/>
              <a:t>tietotaito</a:t>
            </a:r>
            <a:r>
              <a:rPr sz="3200" dirty="0"/>
              <a:t> </a:t>
            </a:r>
          </a:p>
        </p:txBody>
      </p:sp>
      <p:sp>
        <p:nvSpPr>
          <p:cNvPr id="266" name="Tietoa ja ymmärrystä siitä, miten teknologia ja teknologian käyttö yhdistettynä pedagogisesti mielekkäällä tavalla oppimistavoitteisiin edistää ja laajentaja oppimisen mahdollisuutta ja oppimistapoja. Eri teknologioiden ja teknologisten sovellusten laaja"/>
          <p:cNvSpPr txBox="1">
            <a:spLocks noGrp="1"/>
          </p:cNvSpPr>
          <p:nvPr>
            <p:ph type="body" sz="half" idx="1"/>
          </p:nvPr>
        </p:nvSpPr>
        <p:spPr>
          <a:xfrm>
            <a:off x="7056553" y="2364083"/>
            <a:ext cx="5397500" cy="7226300"/>
          </a:xfrm>
          <a:prstGeom prst="rect">
            <a:avLst/>
          </a:prstGeom>
        </p:spPr>
        <p:txBody>
          <a:bodyPr/>
          <a:lstStyle>
            <a:lvl1pPr marL="398272" indent="-398272" defTabSz="572516">
              <a:spcBef>
                <a:spcPts val="1700"/>
              </a:spcBef>
              <a:defRPr sz="2744"/>
            </a:lvl1pPr>
          </a:lstStyle>
          <a:p>
            <a:r>
              <a:rPr dirty="0" err="1"/>
              <a:t>Tietoa</a:t>
            </a:r>
            <a:r>
              <a:rPr dirty="0"/>
              <a:t> ja </a:t>
            </a:r>
            <a:r>
              <a:rPr dirty="0" err="1"/>
              <a:t>ymmärrystä</a:t>
            </a:r>
            <a:r>
              <a:rPr dirty="0"/>
              <a:t> </a:t>
            </a:r>
            <a:r>
              <a:rPr dirty="0" err="1"/>
              <a:t>siitä</a:t>
            </a:r>
            <a:r>
              <a:rPr dirty="0"/>
              <a:t>, </a:t>
            </a:r>
            <a:r>
              <a:rPr dirty="0" err="1"/>
              <a:t>miten</a:t>
            </a:r>
            <a:r>
              <a:rPr dirty="0"/>
              <a:t> </a:t>
            </a:r>
            <a:r>
              <a:rPr dirty="0" err="1"/>
              <a:t>teknologia</a:t>
            </a:r>
            <a:r>
              <a:rPr dirty="0"/>
              <a:t> ja </a:t>
            </a:r>
            <a:r>
              <a:rPr dirty="0" err="1"/>
              <a:t>teknologian</a:t>
            </a:r>
            <a:r>
              <a:rPr dirty="0"/>
              <a:t> </a:t>
            </a:r>
            <a:r>
              <a:rPr dirty="0" err="1"/>
              <a:t>käyttö</a:t>
            </a:r>
            <a:r>
              <a:rPr dirty="0"/>
              <a:t> </a:t>
            </a:r>
            <a:r>
              <a:rPr dirty="0" err="1"/>
              <a:t>yhdistettynä</a:t>
            </a:r>
            <a:r>
              <a:rPr dirty="0"/>
              <a:t> </a:t>
            </a:r>
            <a:r>
              <a:rPr dirty="0" err="1"/>
              <a:t>pedagogisesti</a:t>
            </a:r>
            <a:r>
              <a:rPr dirty="0"/>
              <a:t> </a:t>
            </a:r>
            <a:r>
              <a:rPr dirty="0" err="1"/>
              <a:t>mielekkäällä</a:t>
            </a:r>
            <a:r>
              <a:rPr dirty="0"/>
              <a:t> </a:t>
            </a:r>
            <a:r>
              <a:rPr dirty="0" err="1"/>
              <a:t>tavalla</a:t>
            </a:r>
            <a:r>
              <a:rPr dirty="0"/>
              <a:t> </a:t>
            </a:r>
            <a:r>
              <a:rPr dirty="0" err="1"/>
              <a:t>oppimistavoitteisiin</a:t>
            </a:r>
            <a:r>
              <a:rPr dirty="0"/>
              <a:t> </a:t>
            </a:r>
            <a:r>
              <a:rPr dirty="0" err="1"/>
              <a:t>edistää</a:t>
            </a:r>
            <a:r>
              <a:rPr dirty="0"/>
              <a:t> ja </a:t>
            </a:r>
            <a:r>
              <a:rPr dirty="0" err="1"/>
              <a:t>laajentaja</a:t>
            </a:r>
            <a:r>
              <a:rPr dirty="0"/>
              <a:t> </a:t>
            </a:r>
            <a:r>
              <a:rPr dirty="0" err="1"/>
              <a:t>oppimisen</a:t>
            </a:r>
            <a:r>
              <a:rPr dirty="0"/>
              <a:t> </a:t>
            </a:r>
            <a:r>
              <a:rPr dirty="0" err="1"/>
              <a:t>mahdollisuutta</a:t>
            </a:r>
            <a:r>
              <a:rPr dirty="0"/>
              <a:t> ja </a:t>
            </a:r>
            <a:r>
              <a:rPr dirty="0" err="1"/>
              <a:t>oppimistapoja</a:t>
            </a:r>
            <a:r>
              <a:rPr dirty="0"/>
              <a:t>. Eri </a:t>
            </a:r>
            <a:r>
              <a:rPr dirty="0" err="1"/>
              <a:t>teknologioiden</a:t>
            </a:r>
            <a:r>
              <a:rPr dirty="0"/>
              <a:t> ja </a:t>
            </a:r>
            <a:r>
              <a:rPr dirty="0" err="1"/>
              <a:t>teknologisten</a:t>
            </a:r>
            <a:r>
              <a:rPr dirty="0"/>
              <a:t> </a:t>
            </a:r>
            <a:r>
              <a:rPr dirty="0" err="1"/>
              <a:t>sovellusten</a:t>
            </a:r>
            <a:r>
              <a:rPr dirty="0"/>
              <a:t> </a:t>
            </a:r>
            <a:r>
              <a:rPr dirty="0" err="1"/>
              <a:t>laajaa</a:t>
            </a:r>
            <a:r>
              <a:rPr dirty="0"/>
              <a:t> </a:t>
            </a:r>
            <a:r>
              <a:rPr dirty="0" err="1"/>
              <a:t>tuntemusta</a:t>
            </a:r>
            <a:r>
              <a:rPr dirty="0"/>
              <a:t> ja </a:t>
            </a:r>
            <a:r>
              <a:rPr dirty="0" err="1"/>
              <a:t>yhteensopivuutta</a:t>
            </a:r>
            <a:r>
              <a:rPr dirty="0"/>
              <a:t> </a:t>
            </a:r>
            <a:r>
              <a:rPr dirty="0" err="1"/>
              <a:t>eri</a:t>
            </a:r>
            <a:r>
              <a:rPr dirty="0"/>
              <a:t> </a:t>
            </a:r>
            <a:r>
              <a:rPr dirty="0" err="1"/>
              <a:t>opittavissa</a:t>
            </a:r>
            <a:r>
              <a:rPr dirty="0"/>
              <a:t> </a:t>
            </a:r>
            <a:r>
              <a:rPr dirty="0" err="1"/>
              <a:t>asioihin</a:t>
            </a:r>
            <a:r>
              <a:rPr dirty="0"/>
              <a:t> ja </a:t>
            </a:r>
            <a:r>
              <a:rPr dirty="0" err="1"/>
              <a:t>menetelmiin</a:t>
            </a:r>
            <a:r>
              <a:rPr dirty="0"/>
              <a:t>.</a:t>
            </a:r>
          </a:p>
        </p:txBody>
      </p:sp>
      <p:sp>
        <p:nvSpPr>
          <p:cNvPr id="267" name="Nuoli">
            <a:hlinkClick r:id="rId3" action="ppaction://hlinksldjump"/>
          </p:cNvPr>
          <p:cNvSpPr/>
          <p:nvPr/>
        </p:nvSpPr>
        <p:spPr>
          <a:xfrm>
            <a:off x="10549052" y="7685382"/>
            <a:ext cx="1905001" cy="190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grpSp>
        <p:nvGrpSpPr>
          <p:cNvPr id="270" name="789EC3FC-DC96-4499-A232-CA6CF7F5EFB8-L0-001.jpeg"/>
          <p:cNvGrpSpPr/>
          <p:nvPr/>
        </p:nvGrpSpPr>
        <p:grpSpPr>
          <a:xfrm>
            <a:off x="813041" y="2005104"/>
            <a:ext cx="4812818" cy="6408625"/>
            <a:chOff x="0" y="0"/>
            <a:chExt cx="4812817" cy="6408623"/>
          </a:xfrm>
        </p:grpSpPr>
        <p:pic>
          <p:nvPicPr>
            <p:cNvPr id="269" name="789EC3FC-DC96-4499-A232-CA6CF7F5EFB8-L0-001.jpeg" descr="789EC3FC-DC96-4499-A232-CA6CF7F5EFB8-L0-00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900"/>
              <a:ext cx="4558818" cy="607842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789EC3FC-DC96-4499-A232-CA6CF7F5EFB8-L0-001.jpeg" descr="789EC3FC-DC96-4499-A232-CA6CF7F5EFB8-L0-001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812818" cy="640862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0" y="0"/>
            <a:ext cx="6438900" cy="9753600"/>
          </a:xfrm>
          <a:prstGeom prst="rect">
            <a:avLst/>
          </a:prstGeom>
        </p:spPr>
      </p:pic>
      <p:sp>
        <p:nvSpPr>
          <p:cNvPr id="273" name="Viiva">
            <a:hlinkClick r:id="" action="ppaction://hlinkshowjump?jump=nextslide"/>
          </p:cNvPr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4" name="Pedagoginen sisältötietotaito"/>
          <p:cNvSpPr txBox="1">
            <a:spLocks noGrp="1"/>
          </p:cNvSpPr>
          <p:nvPr>
            <p:ph type="title"/>
          </p:nvPr>
        </p:nvSpPr>
        <p:spPr>
          <a:xfrm>
            <a:off x="7023100" y="239125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55675">
              <a:spcBef>
                <a:spcPts val="1700"/>
              </a:spcBef>
              <a:defRPr sz="4055"/>
            </a:lvl1pPr>
          </a:lstStyle>
          <a:p>
            <a:r>
              <a:rPr dirty="0" err="1"/>
              <a:t>Pedagoginen</a:t>
            </a:r>
            <a:r>
              <a:rPr dirty="0"/>
              <a:t> </a:t>
            </a:r>
            <a:r>
              <a:rPr dirty="0" err="1"/>
              <a:t>sisältötietotaito</a:t>
            </a:r>
            <a:endParaRPr dirty="0"/>
          </a:p>
        </p:txBody>
      </p:sp>
      <p:sp>
        <p:nvSpPr>
          <p:cNvPr id="275" name="Pedagogiikan ja sisällön, erityisesti tavoitteiden menestyksellinen yhdistäminen oppimisen kannalta mielekkäällä tavalla.…"/>
          <p:cNvSpPr txBox="1">
            <a:spLocks noGrp="1"/>
          </p:cNvSpPr>
          <p:nvPr>
            <p:ph type="body" sz="half" idx="1"/>
          </p:nvPr>
        </p:nvSpPr>
        <p:spPr>
          <a:xfrm>
            <a:off x="7023100" y="2288175"/>
            <a:ext cx="5397500" cy="72263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Pedagogiikan</a:t>
            </a:r>
            <a:r>
              <a:rPr dirty="0"/>
              <a:t> ja </a:t>
            </a:r>
            <a:r>
              <a:rPr dirty="0" err="1"/>
              <a:t>sisällön</a:t>
            </a:r>
            <a:r>
              <a:rPr dirty="0"/>
              <a:t>, </a:t>
            </a:r>
            <a:r>
              <a:rPr dirty="0" err="1"/>
              <a:t>erityisesti</a:t>
            </a:r>
            <a:r>
              <a:rPr dirty="0"/>
              <a:t> </a:t>
            </a:r>
            <a:r>
              <a:rPr dirty="0" err="1"/>
              <a:t>tavoitteiden</a:t>
            </a:r>
            <a:r>
              <a:rPr dirty="0"/>
              <a:t> </a:t>
            </a:r>
            <a:r>
              <a:rPr dirty="0" err="1"/>
              <a:t>menestyksellinen</a:t>
            </a:r>
            <a:r>
              <a:rPr dirty="0"/>
              <a:t> </a:t>
            </a:r>
            <a:r>
              <a:rPr dirty="0" err="1"/>
              <a:t>yhdistäminen</a:t>
            </a:r>
            <a:r>
              <a:rPr dirty="0"/>
              <a:t> </a:t>
            </a:r>
            <a:r>
              <a:rPr dirty="0" err="1"/>
              <a:t>oppimisen</a:t>
            </a:r>
            <a:r>
              <a:rPr dirty="0"/>
              <a:t> </a:t>
            </a:r>
            <a:r>
              <a:rPr dirty="0" err="1"/>
              <a:t>kannalta</a:t>
            </a:r>
            <a:r>
              <a:rPr dirty="0"/>
              <a:t> </a:t>
            </a:r>
            <a:r>
              <a:rPr dirty="0" err="1"/>
              <a:t>mielekkäällä</a:t>
            </a:r>
            <a:r>
              <a:rPr dirty="0"/>
              <a:t> </a:t>
            </a:r>
            <a:r>
              <a:rPr dirty="0" err="1"/>
              <a:t>tavalla</a:t>
            </a:r>
            <a:r>
              <a:rPr dirty="0"/>
              <a:t>.</a:t>
            </a:r>
          </a:p>
          <a:p>
            <a:r>
              <a:rPr dirty="0" err="1"/>
              <a:t>Oppimisstrategioiden</a:t>
            </a:r>
            <a:r>
              <a:rPr dirty="0"/>
              <a:t>, </a:t>
            </a:r>
            <a:r>
              <a:rPr dirty="0" err="1"/>
              <a:t>menetelmien</a:t>
            </a:r>
            <a:r>
              <a:rPr dirty="0"/>
              <a:t> ja </a:t>
            </a:r>
            <a:r>
              <a:rPr dirty="0" err="1"/>
              <a:t>pedagogisen</a:t>
            </a:r>
            <a:r>
              <a:rPr dirty="0"/>
              <a:t> </a:t>
            </a:r>
            <a:r>
              <a:rPr dirty="0" err="1"/>
              <a:t>ymmärryksen</a:t>
            </a:r>
            <a:r>
              <a:rPr dirty="0"/>
              <a:t> </a:t>
            </a:r>
            <a:r>
              <a:rPr dirty="0" err="1"/>
              <a:t>kautta</a:t>
            </a:r>
            <a:r>
              <a:rPr dirty="0"/>
              <a:t> </a:t>
            </a:r>
            <a:r>
              <a:rPr dirty="0" err="1"/>
              <a:t>suunniteltua</a:t>
            </a:r>
            <a:r>
              <a:rPr dirty="0"/>
              <a:t> </a:t>
            </a:r>
            <a:r>
              <a:rPr dirty="0" err="1"/>
              <a:t>tavoitteellista</a:t>
            </a:r>
            <a:r>
              <a:rPr dirty="0"/>
              <a:t> </a:t>
            </a:r>
            <a:r>
              <a:rPr dirty="0" err="1"/>
              <a:t>oppimista</a:t>
            </a:r>
            <a:r>
              <a:rPr dirty="0"/>
              <a:t> </a:t>
            </a:r>
            <a:r>
              <a:rPr dirty="0" err="1"/>
              <a:t>tieteenalojen</a:t>
            </a:r>
            <a:r>
              <a:rPr dirty="0"/>
              <a:t> </a:t>
            </a:r>
            <a:r>
              <a:rPr dirty="0" err="1"/>
              <a:t>yhdistäen</a:t>
            </a:r>
            <a:r>
              <a:rPr dirty="0"/>
              <a:t> ja </a:t>
            </a:r>
            <a:r>
              <a:rPr dirty="0" err="1"/>
              <a:t>tieteenalakohtaisesti</a:t>
            </a:r>
            <a:r>
              <a:rPr dirty="0"/>
              <a:t>.</a:t>
            </a:r>
          </a:p>
        </p:txBody>
      </p:sp>
      <p:sp>
        <p:nvSpPr>
          <p:cNvPr id="276" name="Nuoli">
            <a:hlinkClick r:id="rId3" action="ppaction://hlinksldjump"/>
          </p:cNvPr>
          <p:cNvSpPr/>
          <p:nvPr/>
        </p:nvSpPr>
        <p:spPr>
          <a:xfrm>
            <a:off x="8881638" y="7637748"/>
            <a:ext cx="1680423" cy="1680423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277" name="63FB4B3E-1FA6-416C-AE38-82110E72816E-L0-001.jpeg" descr="63FB4B3E-1FA6-416C-AE38-82110E72816E-L0-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19" y="1855375"/>
            <a:ext cx="4180691" cy="557425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Kuva" descr="Kuva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257" t="129" r="26205" b="129"/>
          <a:stretch>
            <a:fillRect/>
          </a:stretch>
        </p:blipFill>
        <p:spPr>
          <a:xfrm>
            <a:off x="63500" y="0"/>
            <a:ext cx="6438900" cy="9753600"/>
          </a:xfrm>
          <a:prstGeom prst="rect">
            <a:avLst/>
          </a:prstGeom>
        </p:spPr>
      </p:pic>
      <p:sp>
        <p:nvSpPr>
          <p:cNvPr id="280" name="Viiva"/>
          <p:cNvSpPr/>
          <p:nvPr/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Teknologinen sisältötieto"/>
          <p:cNvSpPr txBox="1">
            <a:spLocks noGrp="1"/>
          </p:cNvSpPr>
          <p:nvPr>
            <p:ph type="title"/>
          </p:nvPr>
        </p:nvSpPr>
        <p:spPr>
          <a:xfrm>
            <a:off x="7023100" y="259442"/>
            <a:ext cx="53975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19937">
              <a:spcBef>
                <a:spcPts val="2000"/>
              </a:spcBef>
              <a:defRPr sz="4628"/>
            </a:lvl1pPr>
          </a:lstStyle>
          <a:p>
            <a:r>
              <a:rPr dirty="0" err="1"/>
              <a:t>Teknologinen</a:t>
            </a:r>
            <a:r>
              <a:rPr dirty="0"/>
              <a:t> </a:t>
            </a:r>
            <a:r>
              <a:rPr dirty="0" err="1"/>
              <a:t>sisältötieto</a:t>
            </a:r>
            <a:endParaRPr dirty="0"/>
          </a:p>
        </p:txBody>
      </p:sp>
      <p:sp>
        <p:nvSpPr>
          <p:cNvPr id="282" name="Tieteenalan perustalta suunniteltua oppimista, jossa teknologian käyttö edistää merkityksellisesti ja oppimisen kannalta  monipuolisella tavalla oppimista. Teknologia palvelee opittavaa asiaa ja palvelee mahdollistaen parhaimillaan oppimisen, johon ei il"/>
          <p:cNvSpPr txBox="1">
            <a:spLocks noGrp="1"/>
          </p:cNvSpPr>
          <p:nvPr>
            <p:ph type="body" sz="half" idx="1"/>
          </p:nvPr>
        </p:nvSpPr>
        <p:spPr>
          <a:xfrm>
            <a:off x="7023100" y="2332744"/>
            <a:ext cx="5397500" cy="7226300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Tieteenalan</a:t>
            </a:r>
            <a:r>
              <a:rPr dirty="0"/>
              <a:t> </a:t>
            </a:r>
            <a:r>
              <a:rPr dirty="0" err="1"/>
              <a:t>perustalta</a:t>
            </a:r>
            <a:r>
              <a:rPr dirty="0"/>
              <a:t> </a:t>
            </a:r>
            <a:r>
              <a:rPr dirty="0" err="1"/>
              <a:t>suunniteltua</a:t>
            </a:r>
            <a:r>
              <a:rPr dirty="0"/>
              <a:t> </a:t>
            </a:r>
            <a:r>
              <a:rPr dirty="0" err="1"/>
              <a:t>oppimista</a:t>
            </a:r>
            <a:r>
              <a:rPr dirty="0"/>
              <a:t>, </a:t>
            </a:r>
            <a:r>
              <a:rPr dirty="0" err="1"/>
              <a:t>jossa</a:t>
            </a:r>
            <a:r>
              <a:rPr dirty="0"/>
              <a:t> </a:t>
            </a:r>
            <a:r>
              <a:rPr dirty="0" err="1"/>
              <a:t>teknologian</a:t>
            </a:r>
            <a:r>
              <a:rPr dirty="0"/>
              <a:t> </a:t>
            </a:r>
            <a:r>
              <a:rPr dirty="0" err="1"/>
              <a:t>käyttö</a:t>
            </a:r>
            <a:r>
              <a:rPr dirty="0"/>
              <a:t> </a:t>
            </a:r>
            <a:r>
              <a:rPr dirty="0" err="1"/>
              <a:t>edistää</a:t>
            </a:r>
            <a:r>
              <a:rPr dirty="0"/>
              <a:t> </a:t>
            </a:r>
            <a:r>
              <a:rPr dirty="0" err="1"/>
              <a:t>merkityksellisesti</a:t>
            </a:r>
            <a:r>
              <a:rPr dirty="0"/>
              <a:t> ja </a:t>
            </a:r>
            <a:r>
              <a:rPr dirty="0" err="1"/>
              <a:t>oppimisen</a:t>
            </a:r>
            <a:r>
              <a:rPr dirty="0"/>
              <a:t> </a:t>
            </a:r>
            <a:r>
              <a:rPr dirty="0" err="1"/>
              <a:t>kannalta</a:t>
            </a:r>
            <a:r>
              <a:rPr dirty="0"/>
              <a:t>  </a:t>
            </a:r>
            <a:r>
              <a:rPr dirty="0" err="1"/>
              <a:t>monipuolisella</a:t>
            </a:r>
            <a:r>
              <a:rPr dirty="0"/>
              <a:t> </a:t>
            </a:r>
            <a:r>
              <a:rPr dirty="0" err="1"/>
              <a:t>tavalla</a:t>
            </a:r>
            <a:r>
              <a:rPr dirty="0"/>
              <a:t> </a:t>
            </a:r>
            <a:r>
              <a:rPr dirty="0" err="1"/>
              <a:t>oppimista</a:t>
            </a:r>
            <a:r>
              <a:rPr dirty="0"/>
              <a:t>. </a:t>
            </a:r>
            <a:r>
              <a:rPr dirty="0" err="1"/>
              <a:t>Teknologia</a:t>
            </a:r>
            <a:r>
              <a:rPr dirty="0"/>
              <a:t> </a:t>
            </a:r>
            <a:r>
              <a:rPr dirty="0" err="1"/>
              <a:t>palvelee</a:t>
            </a:r>
            <a:r>
              <a:rPr dirty="0"/>
              <a:t> </a:t>
            </a:r>
            <a:r>
              <a:rPr dirty="0" err="1"/>
              <a:t>opittavaa</a:t>
            </a:r>
            <a:r>
              <a:rPr dirty="0"/>
              <a:t> </a:t>
            </a:r>
            <a:r>
              <a:rPr dirty="0" err="1"/>
              <a:t>asiaa</a:t>
            </a:r>
            <a:r>
              <a:rPr dirty="0"/>
              <a:t> ja </a:t>
            </a:r>
            <a:r>
              <a:rPr dirty="0" err="1"/>
              <a:t>palvelee</a:t>
            </a:r>
            <a:r>
              <a:rPr dirty="0"/>
              <a:t> </a:t>
            </a:r>
            <a:r>
              <a:rPr dirty="0" err="1"/>
              <a:t>mahdollistaen</a:t>
            </a:r>
            <a:r>
              <a:rPr dirty="0"/>
              <a:t> </a:t>
            </a:r>
            <a:r>
              <a:rPr dirty="0" err="1"/>
              <a:t>parhaimillaan</a:t>
            </a:r>
            <a:r>
              <a:rPr dirty="0"/>
              <a:t> </a:t>
            </a:r>
            <a:r>
              <a:rPr dirty="0" err="1"/>
              <a:t>oppimisen</a:t>
            </a:r>
            <a:r>
              <a:rPr dirty="0"/>
              <a:t>, </a:t>
            </a:r>
            <a:r>
              <a:rPr dirty="0" err="1"/>
              <a:t>johon</a:t>
            </a:r>
            <a:r>
              <a:rPr dirty="0"/>
              <a:t> </a:t>
            </a:r>
            <a:r>
              <a:rPr dirty="0" err="1"/>
              <a:t>ei</a:t>
            </a:r>
            <a:r>
              <a:rPr dirty="0"/>
              <a:t> </a:t>
            </a:r>
            <a:r>
              <a:rPr dirty="0" err="1"/>
              <a:t>ilman</a:t>
            </a:r>
            <a:r>
              <a:rPr dirty="0"/>
              <a:t> </a:t>
            </a:r>
            <a:r>
              <a:rPr dirty="0" err="1"/>
              <a:t>teknologiaa</a:t>
            </a:r>
            <a:r>
              <a:rPr dirty="0"/>
              <a:t> </a:t>
            </a:r>
            <a:r>
              <a:rPr dirty="0" err="1"/>
              <a:t>yllettäisi</a:t>
            </a:r>
            <a:r>
              <a:rPr dirty="0"/>
              <a:t>.</a:t>
            </a:r>
          </a:p>
        </p:txBody>
      </p:sp>
      <p:sp>
        <p:nvSpPr>
          <p:cNvPr id="283" name="Nuoli">
            <a:hlinkClick r:id="rId3" action="ppaction://hlinksldjump"/>
          </p:cNvPr>
          <p:cNvSpPr/>
          <p:nvPr/>
        </p:nvSpPr>
        <p:spPr>
          <a:xfrm>
            <a:off x="8421628" y="7420856"/>
            <a:ext cx="1905001" cy="1905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pic>
        <p:nvPicPr>
          <p:cNvPr id="284" name="7706C7C8-5C5A-4E41-9352-012E2449F5D2-L0-001.png" descr="7706C7C8-5C5A-4E41-9352-012E2449F5D2-L0-001.png"/>
          <p:cNvPicPr>
            <a:picLocks noChangeAspect="1"/>
          </p:cNvPicPr>
          <p:nvPr/>
        </p:nvPicPr>
        <p:blipFill>
          <a:blip r:embed="rId4"/>
          <a:srcRect l="29531" t="3021" r="28970" b="3021"/>
          <a:stretch>
            <a:fillRect/>
          </a:stretch>
        </p:blipFill>
        <p:spPr>
          <a:xfrm>
            <a:off x="1366655" y="747791"/>
            <a:ext cx="3061128" cy="519810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85" name="9C5A685A-F7A8-4D89-9146-729D49488C79-L0-001.jpeg" descr="9C5A685A-F7A8-4D89-9146-729D49488C79-L0-001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6356171"/>
            <a:ext cx="3851309" cy="2883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F8B28A7C-6845-48F7-964E-F17C682B77D0-L0-001.jpeg" descr="F8B28A7C-6845-48F7-964E-F17C682B77D0-L0-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206500"/>
            <a:ext cx="10896600" cy="734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PACK -framework by Mishra &amp; Koehler"/>
          <p:cNvSpPr txBox="1"/>
          <p:nvPr/>
        </p:nvSpPr>
        <p:spPr>
          <a:xfrm>
            <a:off x="3255085" y="464270"/>
            <a:ext cx="822833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TPACK -framework by Mishra &amp; Koehler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492C61E8-8294-4689-9168-1027227A38A9-L0-001.jpeg" descr="492C61E8-8294-4689-9168-1027227A38A9-L0-0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13076" b="13076"/>
          <a:stretch>
            <a:fillRect/>
          </a:stretch>
        </p:blipFill>
        <p:spPr>
          <a:xfrm>
            <a:off x="571500" y="571500"/>
            <a:ext cx="7429500" cy="7315200"/>
          </a:xfrm>
          <a:prstGeom prst="rect">
            <a:avLst/>
          </a:prstGeom>
        </p:spPr>
      </p:pic>
      <p:pic>
        <p:nvPicPr>
          <p:cNvPr id="136" name="8975BD58-D896-405D-B3CD-D430734C3204-L0-001.jpeg" descr="8975BD58-D896-405D-B3CD-D430734C3204-L0-001.jpeg"/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8259" b="8259"/>
          <a:stretch>
            <a:fillRect/>
          </a:stretch>
        </p:blipFill>
        <p:spPr>
          <a:xfrm>
            <a:off x="8128000" y="571500"/>
            <a:ext cx="4305300" cy="3594100"/>
          </a:xfrm>
          <a:prstGeom prst="rect">
            <a:avLst/>
          </a:prstGeom>
        </p:spPr>
      </p:pic>
      <p:pic>
        <p:nvPicPr>
          <p:cNvPr id="137" name="C749EA29-3F3C-46AA-B0A1-373D15384D75-L0-001.jpeg" descr="C749EA29-3F3C-46AA-B0A1-373D15384D75-L0-001.jpeg"/>
          <p:cNvPicPr>
            <a:picLocks noGrp="1" noChangeAspect="1"/>
          </p:cNvPicPr>
          <p:nvPr>
            <p:ph type="pic" idx="23"/>
          </p:nvPr>
        </p:nvPicPr>
        <p:blipFill>
          <a:blip r:embed="rId4"/>
          <a:srcRect l="5079" r="5079"/>
          <a:stretch>
            <a:fillRect/>
          </a:stretch>
        </p:blipFill>
        <p:spPr>
          <a:xfrm>
            <a:off x="8127999" y="4292600"/>
            <a:ext cx="4305301" cy="3594100"/>
          </a:xfrm>
          <a:prstGeom prst="rect">
            <a:avLst/>
          </a:prstGeom>
        </p:spPr>
      </p:pic>
      <p:sp>
        <p:nvSpPr>
          <p:cNvPr id="138" name="Teknologia arjessa, luonnollisena osana elämää ja oppimista.👍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Teknologia arjessa, luonnollisena osana elämää ja oppimista.👍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1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193151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technological pedagogical content Knowledge (TPACK)</a:t>
            </a:r>
          </a:p>
        </p:txBody>
      </p:sp>
      <p:sp>
        <p:nvSpPr>
          <p:cNvPr id="143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5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6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7" name="Teknologinen…">
            <a:hlinkClick r:id="rId3" action="ppaction://hlinksldjump"/>
          </p:cNvPr>
          <p:cNvSpPr txBox="1"/>
          <p:nvPr/>
        </p:nvSpPr>
        <p:spPr>
          <a:xfrm>
            <a:off x="1904836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Teknologinen</a:t>
            </a:r>
            <a:r>
              <a:rPr dirty="0"/>
              <a:t>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/>
              <a:t>tietotaito</a:t>
            </a:r>
            <a:endParaRPr dirty="0"/>
          </a:p>
        </p:txBody>
      </p:sp>
      <p:sp>
        <p:nvSpPr>
          <p:cNvPr id="148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149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1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209254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technol</a:t>
            </a:r>
            <a:r>
              <a:rPr lang="fi-FI" dirty="0"/>
              <a:t>o</a:t>
            </a:r>
            <a:r>
              <a:rPr dirty="0" err="1"/>
              <a:t>gical</a:t>
            </a:r>
            <a:r>
              <a:rPr dirty="0"/>
              <a:t> pedagogical content Knowledge (TPACK)</a:t>
            </a:r>
          </a:p>
        </p:txBody>
      </p:sp>
      <p:sp>
        <p:nvSpPr>
          <p:cNvPr id="143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4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5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6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47" name="Teknologinen…">
            <a:hlinkClick r:id="rId3" action="ppaction://hlinksldjump"/>
          </p:cNvPr>
          <p:cNvSpPr txBox="1"/>
          <p:nvPr/>
        </p:nvSpPr>
        <p:spPr>
          <a:xfrm>
            <a:off x="1972202" y="3112893"/>
            <a:ext cx="2986798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Teknologinen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tietotaito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8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149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  <p:sp>
        <p:nvSpPr>
          <p:cNvPr id="12" name="Pedagoginen osaaminen ja asiantuntijuus">
            <a:hlinkClick r:id="rId4" action="ppaction://hlinksldjump"/>
            <a:extLst>
              <a:ext uri="{FF2B5EF4-FFF2-40B4-BE49-F238E27FC236}">
                <a16:creationId xmlns:a16="http://schemas.microsoft.com/office/drawing/2014/main" id="{70CF7447-4572-4ECF-82BF-F752008786B9}"/>
              </a:ext>
            </a:extLst>
          </p:cNvPr>
          <p:cNvSpPr txBox="1"/>
          <p:nvPr/>
        </p:nvSpPr>
        <p:spPr>
          <a:xfrm>
            <a:off x="8995669" y="3210989"/>
            <a:ext cx="325659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Pedagoginen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osaaminen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asiantuntijuus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4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4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5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209254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technological pedagogical content Knowledge (TPACK)</a:t>
            </a:r>
          </a:p>
        </p:txBody>
      </p:sp>
      <p:sp>
        <p:nvSpPr>
          <p:cNvPr id="166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7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8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69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0" name="Teknologinen…"/>
          <p:cNvSpPr txBox="1"/>
          <p:nvPr/>
        </p:nvSpPr>
        <p:spPr>
          <a:xfrm>
            <a:off x="1972202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Teknologinen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tietotaito</a:t>
            </a:r>
          </a:p>
        </p:txBody>
      </p:sp>
      <p:sp>
        <p:nvSpPr>
          <p:cNvPr id="171" name="Pedagoginen osaaminen ja asiantuntijuus"/>
          <p:cNvSpPr txBox="1"/>
          <p:nvPr/>
        </p:nvSpPr>
        <p:spPr>
          <a:xfrm>
            <a:off x="8995669" y="3133916"/>
            <a:ext cx="3256598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Pedagoginen</a:t>
            </a:r>
            <a:r>
              <a:rPr dirty="0"/>
              <a:t> </a:t>
            </a:r>
            <a:r>
              <a:rPr dirty="0" err="1"/>
              <a:t>osaaminen</a:t>
            </a:r>
            <a:r>
              <a:rPr dirty="0"/>
              <a:t> ja </a:t>
            </a:r>
            <a:r>
              <a:rPr dirty="0" err="1"/>
              <a:t>asiantuntijuus</a:t>
            </a:r>
            <a:endParaRPr dirty="0"/>
          </a:p>
        </p:txBody>
      </p:sp>
      <p:sp>
        <p:nvSpPr>
          <p:cNvPr id="172" name="Tavoitteiden ja sisällön…">
            <a:hlinkClick r:id="rId3" action="ppaction://hlinksldjump"/>
          </p:cNvPr>
          <p:cNvSpPr txBox="1"/>
          <p:nvPr/>
        </p:nvSpPr>
        <p:spPr>
          <a:xfrm>
            <a:off x="4587986" y="7500692"/>
            <a:ext cx="4044377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Tavoitteiden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sisällön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tuntemus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soveltaminen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3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174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77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197789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technological pedagogical content Knowledge (TPACK)</a:t>
            </a:r>
          </a:p>
        </p:txBody>
      </p:sp>
      <p:sp>
        <p:nvSpPr>
          <p:cNvPr id="179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80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81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82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83" name="Teknologinen…"/>
          <p:cNvSpPr txBox="1"/>
          <p:nvPr/>
        </p:nvSpPr>
        <p:spPr>
          <a:xfrm>
            <a:off x="1972202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Teknologinen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tietotaito</a:t>
            </a:r>
          </a:p>
        </p:txBody>
      </p:sp>
      <p:sp>
        <p:nvSpPr>
          <p:cNvPr id="184" name="Pedagoginen osaaminen ja asiantuntijuus"/>
          <p:cNvSpPr txBox="1"/>
          <p:nvPr/>
        </p:nvSpPr>
        <p:spPr>
          <a:xfrm>
            <a:off x="8995669" y="3210989"/>
            <a:ext cx="325659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Pedagoginen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osaaminen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asiantuntijuus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5" name="Tavoitteiden ja sisällön…"/>
          <p:cNvSpPr txBox="1"/>
          <p:nvPr/>
        </p:nvSpPr>
        <p:spPr>
          <a:xfrm>
            <a:off x="4587986" y="7500692"/>
            <a:ext cx="4044377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Tavoitteiden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sisällön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tuntemus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soveltaminen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6" name="Teknologis-pedagoginen tietotaito">
            <a:hlinkClick r:id="rId3" action="ppaction://hlinksldjump"/>
          </p:cNvPr>
          <p:cNvSpPr txBox="1"/>
          <p:nvPr/>
        </p:nvSpPr>
        <p:spPr>
          <a:xfrm>
            <a:off x="4364256" y="1609797"/>
            <a:ext cx="4108612" cy="812801"/>
          </a:xfrm>
          <a:prstGeom prst="rect">
            <a:avLst/>
          </a:prstGeom>
          <a:blipFill>
            <a:blip r:embed="rId4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Teknologis-pedagoginen tietotaito</a:t>
            </a:r>
          </a:p>
        </p:txBody>
      </p:sp>
      <p:sp>
        <p:nvSpPr>
          <p:cNvPr id="187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188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1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2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187236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t>technological pedagogical content Knowledge (TPACK)</a:t>
            </a:r>
          </a:p>
        </p:txBody>
      </p:sp>
      <p:sp>
        <p:nvSpPr>
          <p:cNvPr id="193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4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5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6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197" name="Teknologinen…"/>
          <p:cNvSpPr txBox="1"/>
          <p:nvPr/>
        </p:nvSpPr>
        <p:spPr>
          <a:xfrm>
            <a:off x="1972202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Teknologinen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tietotaito</a:t>
            </a:r>
          </a:p>
        </p:txBody>
      </p:sp>
      <p:sp>
        <p:nvSpPr>
          <p:cNvPr id="198" name="Pedagoginen osaaminen ja asiantuntijuus"/>
          <p:cNvSpPr txBox="1"/>
          <p:nvPr/>
        </p:nvSpPr>
        <p:spPr>
          <a:xfrm>
            <a:off x="8995669" y="3210989"/>
            <a:ext cx="325659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Pedagoginen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osaaminen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asiantuntijuus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9" name="Tavoitteiden ja sisällön…"/>
          <p:cNvSpPr txBox="1"/>
          <p:nvPr/>
        </p:nvSpPr>
        <p:spPr>
          <a:xfrm>
            <a:off x="4587986" y="7500692"/>
            <a:ext cx="4044377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Tavoitteiden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sisällön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tuntemus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soveltaminen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0" name="Teknologis-pedagoginen tietotaito"/>
          <p:cNvSpPr txBox="1"/>
          <p:nvPr/>
        </p:nvSpPr>
        <p:spPr>
          <a:xfrm>
            <a:off x="4364256" y="1609797"/>
            <a:ext cx="4108612" cy="812801"/>
          </a:xfrm>
          <a:prstGeom prst="rect">
            <a:avLst/>
          </a:prstGeom>
          <a:blipFill>
            <a:blip r:embed="rId3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Teknologis-pedagoginen tietotaito</a:t>
            </a:r>
          </a:p>
        </p:txBody>
      </p:sp>
      <p:sp>
        <p:nvSpPr>
          <p:cNvPr id="201" name="Pedagoginen sisällön ja tavoitteiden tietotaito">
            <a:hlinkClick r:id="rId4" action="ppaction://hlinksldjump"/>
          </p:cNvPr>
          <p:cNvSpPr txBox="1"/>
          <p:nvPr/>
        </p:nvSpPr>
        <p:spPr>
          <a:xfrm>
            <a:off x="7737666" y="5921890"/>
            <a:ext cx="4237953" cy="812801"/>
          </a:xfrm>
          <a:prstGeom prst="rect">
            <a:avLst/>
          </a:prstGeom>
          <a:blipFill>
            <a:blip r:embed="rId5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Pedagoginen sisällön ja tavoitteiden tietotaito</a:t>
            </a:r>
          </a:p>
        </p:txBody>
      </p:sp>
      <p:sp>
        <p:nvSpPr>
          <p:cNvPr id="202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203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Ympyrä"/>
          <p:cNvSpPr/>
          <p:nvPr/>
        </p:nvSpPr>
        <p:spPr>
          <a:xfrm>
            <a:off x="2918754" y="1839803"/>
            <a:ext cx="6846279" cy="6846279"/>
          </a:xfrm>
          <a:prstGeom prst="ellipse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06" name="Viiva"/>
          <p:cNvSpPr/>
          <p:nvPr/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 i="0" spc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technological pedagogical content Knowledge (TPACK)"/>
          <p:cNvSpPr txBox="1">
            <a:spLocks noGrp="1"/>
          </p:cNvSpPr>
          <p:nvPr>
            <p:ph type="title"/>
          </p:nvPr>
        </p:nvSpPr>
        <p:spPr>
          <a:xfrm>
            <a:off x="571500" y="197789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36"/>
            </a:lvl1pPr>
          </a:lstStyle>
          <a:p>
            <a:r>
              <a:rPr dirty="0"/>
              <a:t>technological pedagogical content Knowledge (TPACK)</a:t>
            </a:r>
          </a:p>
        </p:txBody>
      </p:sp>
      <p:sp>
        <p:nvSpPr>
          <p:cNvPr id="208" name="Ympyrä"/>
          <p:cNvSpPr/>
          <p:nvPr/>
        </p:nvSpPr>
        <p:spPr>
          <a:xfrm>
            <a:off x="4179439" y="3355989"/>
            <a:ext cx="2340107" cy="2340106"/>
          </a:xfrm>
          <a:prstGeom prst="ellipse">
            <a:avLst/>
          </a:prstGeom>
          <a:blipFill>
            <a:blip r:embed="rId2"/>
          </a:blipFill>
          <a:ln w="101600" cap="rnd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09" name="Ympyrä"/>
          <p:cNvSpPr/>
          <p:nvPr/>
        </p:nvSpPr>
        <p:spPr>
          <a:xfrm>
            <a:off x="5191972" y="4925319"/>
            <a:ext cx="2299843" cy="2299844"/>
          </a:xfrm>
          <a:prstGeom prst="ellipse">
            <a:avLst/>
          </a:prstGeom>
          <a:solidFill>
            <a:schemeClr val="accent4">
              <a:satOff val="15429"/>
              <a:lumOff val="553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10" name="Ympyrä"/>
          <p:cNvSpPr/>
          <p:nvPr/>
        </p:nvSpPr>
        <p:spPr>
          <a:xfrm>
            <a:off x="6079906" y="3387621"/>
            <a:ext cx="2276843" cy="2276842"/>
          </a:xfrm>
          <a:prstGeom prst="ellipse">
            <a:avLst/>
          </a:prstGeom>
          <a:solidFill>
            <a:schemeClr val="accent2">
              <a:satOff val="17042"/>
              <a:lumOff val="1101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11" name="Soikio"/>
          <p:cNvSpPr/>
          <p:nvPr/>
        </p:nvSpPr>
        <p:spPr>
          <a:xfrm>
            <a:off x="5784235" y="4683317"/>
            <a:ext cx="854644" cy="754975"/>
          </a:xfrm>
          <a:prstGeom prst="ellipse">
            <a:avLst/>
          </a:prstGeom>
          <a:ln w="25400">
            <a:solidFill>
              <a:srgbClr val="7476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i="0" spc="0"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endParaRPr/>
          </a:p>
        </p:txBody>
      </p:sp>
      <p:sp>
        <p:nvSpPr>
          <p:cNvPr id="212" name="Teknologinen…"/>
          <p:cNvSpPr txBox="1"/>
          <p:nvPr/>
        </p:nvSpPr>
        <p:spPr>
          <a:xfrm>
            <a:off x="1972202" y="3062544"/>
            <a:ext cx="298679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Teknologinen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tietotaito</a:t>
            </a:r>
          </a:p>
        </p:txBody>
      </p:sp>
      <p:sp>
        <p:nvSpPr>
          <p:cNvPr id="213" name="Pedagoginen osaaminen ja asiantuntijuus"/>
          <p:cNvSpPr txBox="1"/>
          <p:nvPr/>
        </p:nvSpPr>
        <p:spPr>
          <a:xfrm>
            <a:off x="8995669" y="3210989"/>
            <a:ext cx="325659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Pedagoginen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osaaminen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asiantuntijuus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4" name="Tavoitteiden ja sisällön…"/>
          <p:cNvSpPr txBox="1"/>
          <p:nvPr/>
        </p:nvSpPr>
        <p:spPr>
          <a:xfrm>
            <a:off x="4587986" y="7500692"/>
            <a:ext cx="4044377" cy="114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Tavoitteiden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sisällön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tuntemus</a:t>
            </a:r>
            <a:r>
              <a:rPr dirty="0">
                <a:solidFill>
                  <a:schemeClr val="tx1">
                    <a:lumMod val="50000"/>
                  </a:schemeClr>
                </a:solidFill>
              </a:rPr>
              <a:t> ja </a:t>
            </a:r>
            <a:r>
              <a:rPr dirty="0" err="1">
                <a:solidFill>
                  <a:schemeClr val="tx1">
                    <a:lumMod val="50000"/>
                  </a:schemeClr>
                </a:solidFill>
              </a:rPr>
              <a:t>soveltaminen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5" name="Teknologis-pedagoginen tietotaito"/>
          <p:cNvSpPr txBox="1"/>
          <p:nvPr/>
        </p:nvSpPr>
        <p:spPr>
          <a:xfrm>
            <a:off x="4364256" y="1609797"/>
            <a:ext cx="4108612" cy="812801"/>
          </a:xfrm>
          <a:prstGeom prst="rect">
            <a:avLst/>
          </a:prstGeom>
          <a:blipFill>
            <a:blip r:embed="rId3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Teknologis-pedagoginen tietotaito</a:t>
            </a:r>
          </a:p>
        </p:txBody>
      </p:sp>
      <p:sp>
        <p:nvSpPr>
          <p:cNvPr id="216" name="Pedagoginen sisällön ja tavoitteiden tietotaito"/>
          <p:cNvSpPr txBox="1"/>
          <p:nvPr/>
        </p:nvSpPr>
        <p:spPr>
          <a:xfrm>
            <a:off x="7737666" y="5921890"/>
            <a:ext cx="4237953" cy="812801"/>
          </a:xfrm>
          <a:prstGeom prst="rect">
            <a:avLst/>
          </a:prstGeom>
          <a:blipFill>
            <a:blip r:embed="rId4"/>
          </a:blipFill>
          <a:ln w="101600" cap="rnd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Pedagoginen sisällön ja tavoitteiden tietotaito</a:t>
            </a:r>
          </a:p>
        </p:txBody>
      </p:sp>
      <p:sp>
        <p:nvSpPr>
          <p:cNvPr id="217" name="Teknologian ja sisällön tietotaito">
            <a:hlinkClick r:id="rId5" action="ppaction://hlinksldjump"/>
          </p:cNvPr>
          <p:cNvSpPr txBox="1"/>
          <p:nvPr/>
        </p:nvSpPr>
        <p:spPr>
          <a:xfrm>
            <a:off x="685168" y="5921890"/>
            <a:ext cx="4076949" cy="812801"/>
          </a:xfrm>
          <a:prstGeom prst="rect">
            <a:avLst/>
          </a:prstGeom>
          <a:solidFill>
            <a:schemeClr val="accent4">
              <a:lumOff val="-988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Teknologian ja sisällön tietotaito</a:t>
            </a:r>
          </a:p>
        </p:txBody>
      </p:sp>
      <p:sp>
        <p:nvSpPr>
          <p:cNvPr id="218" name="Oppimisympäristö ja konteksti"/>
          <p:cNvSpPr txBox="1"/>
          <p:nvPr/>
        </p:nvSpPr>
        <p:spPr>
          <a:xfrm>
            <a:off x="3398235" y="8984238"/>
            <a:ext cx="6208331" cy="457201"/>
          </a:xfrm>
          <a:prstGeom prst="rect">
            <a:avLst/>
          </a:prstGeom>
          <a:solidFill>
            <a:schemeClr val="accent1">
              <a:hueOff val="-522454"/>
              <a:satOff val="1153"/>
              <a:lumOff val="13444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 i="0" spc="0">
                <a:solidFill>
                  <a:srgbClr val="FFFFFF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Oppimisympäristö ja konteksti </a:t>
            </a:r>
          </a:p>
        </p:txBody>
      </p:sp>
      <p:sp>
        <p:nvSpPr>
          <p:cNvPr id="219" name="Mishra &amp; Koehler 2006; 2007"/>
          <p:cNvSpPr txBox="1"/>
          <p:nvPr/>
        </p:nvSpPr>
        <p:spPr>
          <a:xfrm>
            <a:off x="101493" y="8835231"/>
            <a:ext cx="300891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1900" b="1" i="0" spc="0"/>
            </a:lvl1pPr>
          </a:lstStyle>
          <a:p>
            <a:r>
              <a:t>Mishra &amp; Koehler 2006; 2007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DIN Alternate Bold"/>
            <a:ea typeface="DIN Alternate Bold"/>
            <a:cs typeface="DIN Alternate Bold"/>
            <a:sym typeface="DIN Alternate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 Roman"/>
            <a:ea typeface="Iowan Old Style Roman"/>
            <a:cs typeface="Iowan Old Style Roman"/>
            <a:sym typeface="Iowan Old Style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471</Words>
  <Application>Microsoft Macintosh PowerPoint</Application>
  <PresentationFormat>Mukautettu</PresentationFormat>
  <Paragraphs>81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4" baseType="lpstr">
      <vt:lpstr>Baskerville</vt:lpstr>
      <vt:lpstr>DIN Alternate Bold</vt:lpstr>
      <vt:lpstr>DIN Condensed Bold</vt:lpstr>
      <vt:lpstr>Helvetica</vt:lpstr>
      <vt:lpstr>Helvetica Neue</vt:lpstr>
      <vt:lpstr>Iowan Old Style Roman</vt:lpstr>
      <vt:lpstr>Zapf Dingbats</vt:lpstr>
      <vt:lpstr>New_Template9</vt:lpstr>
      <vt:lpstr>TPACK -malli Joka open TVT-pedagogiikkaa</vt:lpstr>
      <vt:lpstr>PowerPoint-esitys</vt:lpstr>
      <vt:lpstr>PowerPoint-esitys</vt:lpstr>
      <vt:lpstr>technological pedagogical content Knowledge (TPACK)</vt:lpstr>
      <vt:lpstr>technological pedagogical content Knowledge (TPACK)</vt:lpstr>
      <vt:lpstr>technological pedagogical content Knowledge (TPACK)</vt:lpstr>
      <vt:lpstr>technological pedagogical content Knowledge (TPACK)</vt:lpstr>
      <vt:lpstr>technological pedagogical content Knowledge (TPACK)</vt:lpstr>
      <vt:lpstr>technological pedagogical content Knowledge (TPACK)</vt:lpstr>
      <vt:lpstr>technological pedagogical content Knowledge (TPACK)</vt:lpstr>
      <vt:lpstr>Teknologinen tietotaito</vt:lpstr>
      <vt:lpstr>Pedagoginen tietotaito </vt:lpstr>
      <vt:lpstr>Sisällöllinen tietotaito</vt:lpstr>
      <vt:lpstr>Teknologis-pedagoginen tietotaito </vt:lpstr>
      <vt:lpstr>Pedagoginen sisältötietotaito</vt:lpstr>
      <vt:lpstr>Teknologinen sisältötieto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TPACK -malli Joka open TVT-pedagogiikkaa</dc:title>
  <cp:lastModifiedBy>Lähdesmäki, Sirkku</cp:lastModifiedBy>
  <cp:revision>6</cp:revision>
  <dcterms:modified xsi:type="dcterms:W3CDTF">2021-04-14T19:52:25Z</dcterms:modified>
</cp:coreProperties>
</file>