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12" r:id="rId30"/>
    <p:sldId id="284" r:id="rId31"/>
    <p:sldId id="285" r:id="rId32"/>
    <p:sldId id="286" r:id="rId33"/>
    <p:sldId id="313" r:id="rId34"/>
    <p:sldId id="288" r:id="rId35"/>
    <p:sldId id="289" r:id="rId36"/>
    <p:sldId id="290" r:id="rId37"/>
    <p:sldId id="291" r:id="rId38"/>
    <p:sldId id="292" r:id="rId39"/>
    <p:sldId id="311"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12192000" cy="6858000"/>
  <p:notesSz cx="6858000" cy="9144000"/>
  <p:embeddedFontLst>
    <p:embeddedFont>
      <p:font typeface="Calibri" panose="020F050202020403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jSLxHfppertUIriQ9YhsI524fme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0E9"/>
    <a:srgbClr val="DEE0D1"/>
    <a:srgbClr val="9CA65D"/>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54F37-1B34-48B4-9274-3F7F9391604A}" v="1" dt="2022-06-18T16:32:52.443"/>
  </p1510:revLst>
</p1510:revInfo>
</file>

<file path=ppt/tableStyles.xml><?xml version="1.0" encoding="utf-8"?>
<a:tblStyleLst xmlns:a="http://schemas.openxmlformats.org/drawingml/2006/main" def="{3ED6F178-A862-46DA-AAC6-951DD2BF7CAA}">
  <a:tblStyle styleId="{3ED6F178-A862-46DA-AAC6-951DD2BF7CA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EDAF096-9D5A-4A92-9398-522AA1F3AE6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0E9"/>
          </a:solidFill>
        </a:fill>
      </a:tcStyle>
    </a:wholeTbl>
    <a:band1H>
      <a:tcTxStyle/>
      <a:tcStyle>
        <a:tcBdr/>
        <a:fill>
          <a:solidFill>
            <a:srgbClr val="DEE0D1"/>
          </a:solidFill>
        </a:fill>
      </a:tcStyle>
    </a:band1H>
    <a:band2H>
      <a:tcTxStyle/>
      <a:tcStyle>
        <a:tcBdr/>
      </a:tcStyle>
    </a:band2H>
    <a:band1V>
      <a:tcTxStyle/>
      <a:tcStyle>
        <a:tcBdr/>
        <a:fill>
          <a:solidFill>
            <a:srgbClr val="DEE0D1"/>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customschemas.google.com/relationships/presentationmetadata" Target="metadata"/><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B1F54F37-1B34-48B4-9274-3F7F9391604A}"/>
    <pc:docChg chg="custSel modSld">
      <pc:chgData name="Hilppa Iittiläinen" userId="f7572432-e0f1-4abb-81ed-7836843e2f2b" providerId="ADAL" clId="{B1F54F37-1B34-48B4-9274-3F7F9391604A}" dt="2022-06-18T16:37:09.784" v="80" actId="404"/>
      <pc:docMkLst>
        <pc:docMk/>
      </pc:docMkLst>
      <pc:sldChg chg="delSp mod">
        <pc:chgData name="Hilppa Iittiläinen" userId="f7572432-e0f1-4abb-81ed-7836843e2f2b" providerId="ADAL" clId="{B1F54F37-1B34-48B4-9274-3F7F9391604A}" dt="2022-06-18T16:32:59.128" v="0" actId="478"/>
        <pc:sldMkLst>
          <pc:docMk/>
          <pc:sldMk cId="0" sldId="257"/>
        </pc:sldMkLst>
        <pc:spChg chg="del">
          <ac:chgData name="Hilppa Iittiläinen" userId="f7572432-e0f1-4abb-81ed-7836843e2f2b" providerId="ADAL" clId="{B1F54F37-1B34-48B4-9274-3F7F9391604A}" dt="2022-06-18T16:32:59.128" v="0" actId="478"/>
          <ac:spMkLst>
            <pc:docMk/>
            <pc:sldMk cId="0" sldId="257"/>
            <ac:spMk id="2" creationId="{5E31EB29-BA07-55CD-E3E7-B49C15E8E56F}"/>
          </ac:spMkLst>
        </pc:spChg>
      </pc:sldChg>
      <pc:sldChg chg="modSp mod">
        <pc:chgData name="Hilppa Iittiläinen" userId="f7572432-e0f1-4abb-81ed-7836843e2f2b" providerId="ADAL" clId="{B1F54F37-1B34-48B4-9274-3F7F9391604A}" dt="2022-06-18T16:33:31.357" v="4" actId="1076"/>
        <pc:sldMkLst>
          <pc:docMk/>
          <pc:sldMk cId="0" sldId="265"/>
        </pc:sldMkLst>
        <pc:spChg chg="mod">
          <ac:chgData name="Hilppa Iittiläinen" userId="f7572432-e0f1-4abb-81ed-7836843e2f2b" providerId="ADAL" clId="{B1F54F37-1B34-48B4-9274-3F7F9391604A}" dt="2022-06-18T16:33:31.357" v="4" actId="1076"/>
          <ac:spMkLst>
            <pc:docMk/>
            <pc:sldMk cId="0" sldId="265"/>
            <ac:spMk id="141" creationId="{00000000-0000-0000-0000-000000000000}"/>
          </ac:spMkLst>
        </pc:spChg>
      </pc:sldChg>
      <pc:sldChg chg="modSp mod">
        <pc:chgData name="Hilppa Iittiläinen" userId="f7572432-e0f1-4abb-81ed-7836843e2f2b" providerId="ADAL" clId="{B1F54F37-1B34-48B4-9274-3F7F9391604A}" dt="2022-06-18T16:33:53.609" v="10" actId="1076"/>
        <pc:sldMkLst>
          <pc:docMk/>
          <pc:sldMk cId="0" sldId="269"/>
        </pc:sldMkLst>
        <pc:spChg chg="mod">
          <ac:chgData name="Hilppa Iittiläinen" userId="f7572432-e0f1-4abb-81ed-7836843e2f2b" providerId="ADAL" clId="{B1F54F37-1B34-48B4-9274-3F7F9391604A}" dt="2022-06-18T16:33:53.609" v="10" actId="1076"/>
          <ac:spMkLst>
            <pc:docMk/>
            <pc:sldMk cId="0" sldId="269"/>
            <ac:spMk id="174" creationId="{00000000-0000-0000-0000-000000000000}"/>
          </ac:spMkLst>
        </pc:spChg>
      </pc:sldChg>
      <pc:sldChg chg="modSp mod">
        <pc:chgData name="Hilppa Iittiläinen" userId="f7572432-e0f1-4abb-81ed-7836843e2f2b" providerId="ADAL" clId="{B1F54F37-1B34-48B4-9274-3F7F9391604A}" dt="2022-06-18T16:34:14.072" v="16" actId="1076"/>
        <pc:sldMkLst>
          <pc:docMk/>
          <pc:sldMk cId="0" sldId="272"/>
        </pc:sldMkLst>
        <pc:spChg chg="mod">
          <ac:chgData name="Hilppa Iittiläinen" userId="f7572432-e0f1-4abb-81ed-7836843e2f2b" providerId="ADAL" clId="{B1F54F37-1B34-48B4-9274-3F7F9391604A}" dt="2022-06-18T16:34:14.072" v="16" actId="1076"/>
          <ac:spMkLst>
            <pc:docMk/>
            <pc:sldMk cId="0" sldId="272"/>
            <ac:spMk id="198" creationId="{00000000-0000-0000-0000-000000000000}"/>
          </ac:spMkLst>
        </pc:spChg>
      </pc:sldChg>
      <pc:sldChg chg="delSp mod">
        <pc:chgData name="Hilppa Iittiläinen" userId="f7572432-e0f1-4abb-81ed-7836843e2f2b" providerId="ADAL" clId="{B1F54F37-1B34-48B4-9274-3F7F9391604A}" dt="2022-06-18T16:34:28.603" v="17" actId="478"/>
        <pc:sldMkLst>
          <pc:docMk/>
          <pc:sldMk cId="0" sldId="276"/>
        </pc:sldMkLst>
        <pc:spChg chg="del">
          <ac:chgData name="Hilppa Iittiläinen" userId="f7572432-e0f1-4abb-81ed-7836843e2f2b" providerId="ADAL" clId="{B1F54F37-1B34-48B4-9274-3F7F9391604A}" dt="2022-06-18T16:34:28.603" v="17" actId="478"/>
          <ac:spMkLst>
            <pc:docMk/>
            <pc:sldMk cId="0" sldId="276"/>
            <ac:spMk id="2" creationId="{80F6C331-FBC7-5155-4204-8CBD611B1ACA}"/>
          </ac:spMkLst>
        </pc:spChg>
      </pc:sldChg>
      <pc:sldChg chg="modSp mod">
        <pc:chgData name="Hilppa Iittiläinen" userId="f7572432-e0f1-4abb-81ed-7836843e2f2b" providerId="ADAL" clId="{B1F54F37-1B34-48B4-9274-3F7F9391604A}" dt="2022-06-18T16:35:06.568" v="24" actId="1076"/>
        <pc:sldMkLst>
          <pc:docMk/>
          <pc:sldMk cId="0" sldId="286"/>
        </pc:sldMkLst>
        <pc:spChg chg="mod">
          <ac:chgData name="Hilppa Iittiläinen" userId="f7572432-e0f1-4abb-81ed-7836843e2f2b" providerId="ADAL" clId="{B1F54F37-1B34-48B4-9274-3F7F9391604A}" dt="2022-06-18T16:35:06.568" v="24" actId="1076"/>
          <ac:spMkLst>
            <pc:docMk/>
            <pc:sldMk cId="0" sldId="286"/>
            <ac:spMk id="305" creationId="{00000000-0000-0000-0000-000000000000}"/>
          </ac:spMkLst>
        </pc:spChg>
      </pc:sldChg>
      <pc:sldChg chg="modSp mod">
        <pc:chgData name="Hilppa Iittiläinen" userId="f7572432-e0f1-4abb-81ed-7836843e2f2b" providerId="ADAL" clId="{B1F54F37-1B34-48B4-9274-3F7F9391604A}" dt="2022-06-18T16:35:35.227" v="35" actId="404"/>
        <pc:sldMkLst>
          <pc:docMk/>
          <pc:sldMk cId="0" sldId="291"/>
        </pc:sldMkLst>
        <pc:spChg chg="mod">
          <ac:chgData name="Hilppa Iittiläinen" userId="f7572432-e0f1-4abb-81ed-7836843e2f2b" providerId="ADAL" clId="{B1F54F37-1B34-48B4-9274-3F7F9391604A}" dt="2022-06-18T16:35:35.227" v="35" actId="404"/>
          <ac:spMkLst>
            <pc:docMk/>
            <pc:sldMk cId="0" sldId="291"/>
            <ac:spMk id="349" creationId="{00000000-0000-0000-0000-000000000000}"/>
          </ac:spMkLst>
        </pc:spChg>
      </pc:sldChg>
      <pc:sldChg chg="modSp mod">
        <pc:chgData name="Hilppa Iittiläinen" userId="f7572432-e0f1-4abb-81ed-7836843e2f2b" providerId="ADAL" clId="{B1F54F37-1B34-48B4-9274-3F7F9391604A}" dt="2022-06-18T16:36:02.467" v="46" actId="404"/>
        <pc:sldMkLst>
          <pc:docMk/>
          <pc:sldMk cId="0" sldId="292"/>
        </pc:sldMkLst>
        <pc:spChg chg="mod">
          <ac:chgData name="Hilppa Iittiläinen" userId="f7572432-e0f1-4abb-81ed-7836843e2f2b" providerId="ADAL" clId="{B1F54F37-1B34-48B4-9274-3F7F9391604A}" dt="2022-06-18T16:36:02.467" v="46" actId="404"/>
          <ac:spMkLst>
            <pc:docMk/>
            <pc:sldMk cId="0" sldId="292"/>
            <ac:spMk id="7" creationId="{AEF1B442-6AD7-B1AE-4529-7DC00C836FD3}"/>
          </ac:spMkLst>
        </pc:spChg>
      </pc:sldChg>
      <pc:sldChg chg="modSp mod">
        <pc:chgData name="Hilppa Iittiläinen" userId="f7572432-e0f1-4abb-81ed-7836843e2f2b" providerId="ADAL" clId="{B1F54F37-1B34-48B4-9274-3F7F9391604A}" dt="2022-06-18T16:36:11.195" v="51" actId="403"/>
        <pc:sldMkLst>
          <pc:docMk/>
          <pc:sldMk cId="0" sldId="294"/>
        </pc:sldMkLst>
        <pc:spChg chg="mod">
          <ac:chgData name="Hilppa Iittiläinen" userId="f7572432-e0f1-4abb-81ed-7836843e2f2b" providerId="ADAL" clId="{B1F54F37-1B34-48B4-9274-3F7F9391604A}" dt="2022-06-18T16:36:11.195" v="51" actId="403"/>
          <ac:spMkLst>
            <pc:docMk/>
            <pc:sldMk cId="0" sldId="294"/>
            <ac:spMk id="9" creationId="{BE7C069A-1B04-7D71-4D0D-7C9049061AE3}"/>
          </ac:spMkLst>
        </pc:spChg>
      </pc:sldChg>
      <pc:sldChg chg="modSp mod">
        <pc:chgData name="Hilppa Iittiläinen" userId="f7572432-e0f1-4abb-81ed-7836843e2f2b" providerId="ADAL" clId="{B1F54F37-1B34-48B4-9274-3F7F9391604A}" dt="2022-06-18T16:36:15.996" v="54" actId="404"/>
        <pc:sldMkLst>
          <pc:docMk/>
          <pc:sldMk cId="0" sldId="295"/>
        </pc:sldMkLst>
        <pc:spChg chg="mod">
          <ac:chgData name="Hilppa Iittiläinen" userId="f7572432-e0f1-4abb-81ed-7836843e2f2b" providerId="ADAL" clId="{B1F54F37-1B34-48B4-9274-3F7F9391604A}" dt="2022-06-18T16:36:15.996" v="54" actId="404"/>
          <ac:spMkLst>
            <pc:docMk/>
            <pc:sldMk cId="0" sldId="295"/>
            <ac:spMk id="6" creationId="{C5B8DB9B-8B4B-045A-D795-30BADF256A20}"/>
          </ac:spMkLst>
        </pc:spChg>
      </pc:sldChg>
      <pc:sldChg chg="modSp mod">
        <pc:chgData name="Hilppa Iittiläinen" userId="f7572432-e0f1-4abb-81ed-7836843e2f2b" providerId="ADAL" clId="{B1F54F37-1B34-48B4-9274-3F7F9391604A}" dt="2022-06-18T16:36:22.972" v="58" actId="404"/>
        <pc:sldMkLst>
          <pc:docMk/>
          <pc:sldMk cId="0" sldId="296"/>
        </pc:sldMkLst>
        <pc:spChg chg="mod">
          <ac:chgData name="Hilppa Iittiläinen" userId="f7572432-e0f1-4abb-81ed-7836843e2f2b" providerId="ADAL" clId="{B1F54F37-1B34-48B4-9274-3F7F9391604A}" dt="2022-06-18T16:36:22.972" v="58" actId="404"/>
          <ac:spMkLst>
            <pc:docMk/>
            <pc:sldMk cId="0" sldId="296"/>
            <ac:spMk id="387" creationId="{00000000-0000-0000-0000-000000000000}"/>
          </ac:spMkLst>
        </pc:spChg>
      </pc:sldChg>
      <pc:sldChg chg="modSp mod">
        <pc:chgData name="Hilppa Iittiläinen" userId="f7572432-e0f1-4abb-81ed-7836843e2f2b" providerId="ADAL" clId="{B1F54F37-1B34-48B4-9274-3F7F9391604A}" dt="2022-06-18T16:36:29.129" v="63" actId="403"/>
        <pc:sldMkLst>
          <pc:docMk/>
          <pc:sldMk cId="0" sldId="297"/>
        </pc:sldMkLst>
        <pc:spChg chg="mod">
          <ac:chgData name="Hilppa Iittiläinen" userId="f7572432-e0f1-4abb-81ed-7836843e2f2b" providerId="ADAL" clId="{B1F54F37-1B34-48B4-9274-3F7F9391604A}" dt="2022-06-18T16:36:29.129" v="63" actId="403"/>
          <ac:spMkLst>
            <pc:docMk/>
            <pc:sldMk cId="0" sldId="297"/>
            <ac:spMk id="7" creationId="{4D543C99-E577-8DBD-075C-3A7E7EAB430A}"/>
          </ac:spMkLst>
        </pc:spChg>
      </pc:sldChg>
      <pc:sldChg chg="modSp mod">
        <pc:chgData name="Hilppa Iittiläinen" userId="f7572432-e0f1-4abb-81ed-7836843e2f2b" providerId="ADAL" clId="{B1F54F37-1B34-48B4-9274-3F7F9391604A}" dt="2022-06-18T16:36:38.057" v="67" actId="404"/>
        <pc:sldMkLst>
          <pc:docMk/>
          <pc:sldMk cId="0" sldId="300"/>
        </pc:sldMkLst>
        <pc:spChg chg="mod">
          <ac:chgData name="Hilppa Iittiläinen" userId="f7572432-e0f1-4abb-81ed-7836843e2f2b" providerId="ADAL" clId="{B1F54F37-1B34-48B4-9274-3F7F9391604A}" dt="2022-06-18T16:36:38.057" v="67" actId="404"/>
          <ac:spMkLst>
            <pc:docMk/>
            <pc:sldMk cId="0" sldId="300"/>
            <ac:spMk id="423" creationId="{00000000-0000-0000-0000-000000000000}"/>
          </ac:spMkLst>
        </pc:spChg>
      </pc:sldChg>
      <pc:sldChg chg="modSp mod">
        <pc:chgData name="Hilppa Iittiläinen" userId="f7572432-e0f1-4abb-81ed-7836843e2f2b" providerId="ADAL" clId="{B1F54F37-1B34-48B4-9274-3F7F9391604A}" dt="2022-06-18T16:36:46.188" v="73" actId="404"/>
        <pc:sldMkLst>
          <pc:docMk/>
          <pc:sldMk cId="0" sldId="303"/>
        </pc:sldMkLst>
        <pc:spChg chg="mod">
          <ac:chgData name="Hilppa Iittiläinen" userId="f7572432-e0f1-4abb-81ed-7836843e2f2b" providerId="ADAL" clId="{B1F54F37-1B34-48B4-9274-3F7F9391604A}" dt="2022-06-18T16:36:46.188" v="73" actId="404"/>
          <ac:spMkLst>
            <pc:docMk/>
            <pc:sldMk cId="0" sldId="303"/>
            <ac:spMk id="6" creationId="{34D48054-09A9-2CB5-5DE1-9935308A787B}"/>
          </ac:spMkLst>
        </pc:spChg>
      </pc:sldChg>
      <pc:sldChg chg="modSp mod">
        <pc:chgData name="Hilppa Iittiläinen" userId="f7572432-e0f1-4abb-81ed-7836843e2f2b" providerId="ADAL" clId="{B1F54F37-1B34-48B4-9274-3F7F9391604A}" dt="2022-06-18T16:36:56.018" v="77" actId="404"/>
        <pc:sldMkLst>
          <pc:docMk/>
          <pc:sldMk cId="0" sldId="308"/>
        </pc:sldMkLst>
        <pc:spChg chg="mod">
          <ac:chgData name="Hilppa Iittiläinen" userId="f7572432-e0f1-4abb-81ed-7836843e2f2b" providerId="ADAL" clId="{B1F54F37-1B34-48B4-9274-3F7F9391604A}" dt="2022-06-18T16:36:56.018" v="77" actId="404"/>
          <ac:spMkLst>
            <pc:docMk/>
            <pc:sldMk cId="0" sldId="308"/>
            <ac:spMk id="484" creationId="{00000000-0000-0000-0000-000000000000}"/>
          </ac:spMkLst>
        </pc:spChg>
      </pc:sldChg>
      <pc:sldChg chg="modSp mod">
        <pc:chgData name="Hilppa Iittiläinen" userId="f7572432-e0f1-4abb-81ed-7836843e2f2b" providerId="ADAL" clId="{B1F54F37-1B34-48B4-9274-3F7F9391604A}" dt="2022-06-18T16:37:09.784" v="80" actId="404"/>
        <pc:sldMkLst>
          <pc:docMk/>
          <pc:sldMk cId="0" sldId="310"/>
        </pc:sldMkLst>
        <pc:spChg chg="mod">
          <ac:chgData name="Hilppa Iittiläinen" userId="f7572432-e0f1-4abb-81ed-7836843e2f2b" providerId="ADAL" clId="{B1F54F37-1B34-48B4-9274-3F7F9391604A}" dt="2022-06-18T16:37:09.784" v="80" actId="404"/>
          <ac:spMkLst>
            <pc:docMk/>
            <pc:sldMk cId="0" sldId="310"/>
            <ac:spMk id="499" creationId="{00000000-0000-0000-0000-000000000000}"/>
          </ac:spMkLst>
        </pc:spChg>
      </pc:sldChg>
      <pc:sldChg chg="modSp mod">
        <pc:chgData name="Hilppa Iittiläinen" userId="f7572432-e0f1-4abb-81ed-7836843e2f2b" providerId="ADAL" clId="{B1F54F37-1B34-48B4-9274-3F7F9391604A}" dt="2022-06-18T16:35:55.382" v="43" actId="2711"/>
        <pc:sldMkLst>
          <pc:docMk/>
          <pc:sldMk cId="4164195266" sldId="311"/>
        </pc:sldMkLst>
        <pc:spChg chg="mod">
          <ac:chgData name="Hilppa Iittiläinen" userId="f7572432-e0f1-4abb-81ed-7836843e2f2b" providerId="ADAL" clId="{B1F54F37-1B34-48B4-9274-3F7F9391604A}" dt="2022-06-18T16:35:48.896" v="39" actId="404"/>
          <ac:spMkLst>
            <pc:docMk/>
            <pc:sldMk cId="4164195266" sldId="311"/>
            <ac:spMk id="7" creationId="{1A7C0B34-F416-AF37-76B1-2CC3DF529EDE}"/>
          </ac:spMkLst>
        </pc:spChg>
        <pc:spChg chg="mod">
          <ac:chgData name="Hilppa Iittiläinen" userId="f7572432-e0f1-4abb-81ed-7836843e2f2b" providerId="ADAL" clId="{B1F54F37-1B34-48B4-9274-3F7F9391604A}" dt="2022-06-18T16:35:55.382" v="43" actId="2711"/>
          <ac:spMkLst>
            <pc:docMk/>
            <pc:sldMk cId="4164195266" sldId="311"/>
            <ac:spMk id="14" creationId="{89581986-CC4D-ABD0-AB59-C2C07B520A2F}"/>
          </ac:spMkLst>
        </pc:spChg>
      </pc:sldChg>
      <pc:sldChg chg="delSp modSp mod">
        <pc:chgData name="Hilppa Iittiläinen" userId="f7572432-e0f1-4abb-81ed-7836843e2f2b" providerId="ADAL" clId="{B1F54F37-1B34-48B4-9274-3F7F9391604A}" dt="2022-06-18T16:34:47.267" v="19" actId="478"/>
        <pc:sldMkLst>
          <pc:docMk/>
          <pc:sldMk cId="3034624572" sldId="312"/>
        </pc:sldMkLst>
        <pc:spChg chg="del mod">
          <ac:chgData name="Hilppa Iittiläinen" userId="f7572432-e0f1-4abb-81ed-7836843e2f2b" providerId="ADAL" clId="{B1F54F37-1B34-48B4-9274-3F7F9391604A}" dt="2022-06-18T16:34:47.267" v="19" actId="478"/>
          <ac:spMkLst>
            <pc:docMk/>
            <pc:sldMk cId="3034624572" sldId="312"/>
            <ac:spMk id="3" creationId="{7D25F7AC-1902-4064-F558-3F47411269E7}"/>
          </ac:spMkLst>
        </pc:spChg>
      </pc:sldChg>
      <pc:sldChg chg="modSp mod">
        <pc:chgData name="Hilppa Iittiläinen" userId="f7572432-e0f1-4abb-81ed-7836843e2f2b" providerId="ADAL" clId="{B1F54F37-1B34-48B4-9274-3F7F9391604A}" dt="2022-06-18T16:35:22.455" v="30" actId="1076"/>
        <pc:sldMkLst>
          <pc:docMk/>
          <pc:sldMk cId="3270901626" sldId="313"/>
        </pc:sldMkLst>
        <pc:spChg chg="mod">
          <ac:chgData name="Hilppa Iittiläinen" userId="f7572432-e0f1-4abb-81ed-7836843e2f2b" providerId="ADAL" clId="{B1F54F37-1B34-48B4-9274-3F7F9391604A}" dt="2022-06-18T16:35:22.455" v="30" actId="1076"/>
          <ac:spMkLst>
            <pc:docMk/>
            <pc:sldMk cId="3270901626" sldId="313"/>
            <ac:spMk id="31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549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09" name="Google Shape;309;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i-FI"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4000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789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2a037aa8e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12a037aa8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 name="Google Shape;10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23" name="Google Shape;23;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24"/>
        <p:cNvGrpSpPr/>
        <p:nvPr/>
      </p:nvGrpSpPr>
      <p:grpSpPr>
        <a:xfrm>
          <a:off x="0" y="0"/>
          <a:ext cx="0" cy="0"/>
          <a:chOff x="0" y="0"/>
          <a:chExt cx="0" cy="0"/>
        </a:xfrm>
      </p:grpSpPr>
      <p:pic>
        <p:nvPicPr>
          <p:cNvPr id="25" name="Google Shape;25;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6" name="Google Shape;26;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27"/>
        <p:cNvGrpSpPr/>
        <p:nvPr/>
      </p:nvGrpSpPr>
      <p:grpSpPr>
        <a:xfrm>
          <a:off x="0" y="0"/>
          <a:ext cx="0" cy="0"/>
          <a:chOff x="0" y="0"/>
          <a:chExt cx="0" cy="0"/>
        </a:xfrm>
      </p:grpSpPr>
      <p:sp>
        <p:nvSpPr>
          <p:cNvPr id="28" name="Google Shape;2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2" name="Google Shape;3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Mukautettu asettelu">
  <p:cSld name="3_Mukautettu asettelu">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a:spLocks noGrp="1"/>
          </p:cNvSpPr>
          <p:nvPr>
            <p:ph type="pic" idx="2"/>
          </p:nvPr>
        </p:nvSpPr>
        <p:spPr>
          <a:xfrm>
            <a:off x="5183188" y="987425"/>
            <a:ext cx="6172200" cy="4873625"/>
          </a:xfrm>
          <a:prstGeom prst="rect">
            <a:avLst/>
          </a:prstGeom>
          <a:noFill/>
          <a:ln>
            <a:noFill/>
          </a:ln>
        </p:spPr>
      </p:sp>
      <p:sp>
        <p:nvSpPr>
          <p:cNvPr id="36" name="Google Shape;36;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 name="Google Shape;37;p3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8" name="Google Shape;38;p35"/>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39"/>
        <p:cNvGrpSpPr/>
        <p:nvPr/>
      </p:nvGrpSpPr>
      <p:grpSpPr>
        <a:xfrm>
          <a:off x="0" y="0"/>
          <a:ext cx="0" cy="0"/>
          <a:chOff x="0" y="0"/>
          <a:chExt cx="0" cy="0"/>
        </a:xfrm>
      </p:grpSpPr>
      <p:pic>
        <p:nvPicPr>
          <p:cNvPr id="40" name="Google Shape;40;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41" name="Google Shape;41;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4" name="Google Shape;44;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45"/>
        <p:cNvGrpSpPr/>
        <p:nvPr/>
      </p:nvGrpSpPr>
      <p:grpSpPr>
        <a:xfrm>
          <a:off x="0" y="0"/>
          <a:ext cx="0" cy="0"/>
          <a:chOff x="0" y="0"/>
          <a:chExt cx="0" cy="0"/>
        </a:xfrm>
      </p:grpSpPr>
      <p:sp>
        <p:nvSpPr>
          <p:cNvPr id="46" name="Google Shape;46;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2" name="Google Shape;52;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Puu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53"/>
        <p:cNvGrpSpPr/>
        <p:nvPr/>
      </p:nvGrpSpPr>
      <p:grpSpPr>
        <a:xfrm>
          <a:off x="0" y="0"/>
          <a:ext cx="0" cy="0"/>
          <a:chOff x="0" y="0"/>
          <a:chExt cx="0" cy="0"/>
        </a:xfrm>
      </p:grpSpPr>
      <p:pic>
        <p:nvPicPr>
          <p:cNvPr id="54" name="Google Shape;54;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55" name="Google Shape;55;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Puu rakennusmateriaalina</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1">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fi-FI"/>
              <a:t>Puu rakennusmateriaalina</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hyperlink" Target="https://fdocuments.in/document/weathering-testing-guidebook.html?page=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urn.fi/URN:ISBN:978-951-40-2084-1"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uuinfo.fi/suunnittelu/ohjeet/liimapuukasikirj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urn.fi/URN:ISBN:978-952-326-546-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Puusolun mikrorakenne (2/2)</a:t>
            </a:r>
            <a:endParaRPr/>
          </a:p>
        </p:txBody>
      </p:sp>
      <p:sp>
        <p:nvSpPr>
          <p:cNvPr id="139" name="Google Shape;139;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fi-FI" dirty="0"/>
              <a:t>Kosteus liikkuu nopeimmin puun pituussuunnassa isojen avonaisten putkilosolujen (lehtipuut) tai solujen päissä olevien huokosten läpi </a:t>
            </a:r>
            <a:endParaRPr dirty="0"/>
          </a:p>
          <a:p>
            <a:pPr marL="457200" lvl="0" indent="-342900" algn="l" rtl="0">
              <a:lnSpc>
                <a:spcPct val="90000"/>
              </a:lnSpc>
              <a:spcBef>
                <a:spcPts val="1000"/>
              </a:spcBef>
              <a:spcAft>
                <a:spcPts val="0"/>
              </a:spcAft>
              <a:buClr>
                <a:schemeClr val="dk1"/>
              </a:buClr>
              <a:buSzPts val="1800"/>
              <a:buChar char="•"/>
            </a:pPr>
            <a:r>
              <a:rPr lang="fi-FI" dirty="0"/>
              <a:t>Soluseinän kyljissä olevat huokoset mahdollistavat nesteiden ja kaasujen liikkumisen solujen välillä</a:t>
            </a:r>
            <a:endParaRPr dirty="0"/>
          </a:p>
          <a:p>
            <a:pPr marL="457200" lvl="0" indent="-342900" algn="l" rtl="0">
              <a:lnSpc>
                <a:spcPct val="90000"/>
              </a:lnSpc>
              <a:spcBef>
                <a:spcPts val="1000"/>
              </a:spcBef>
              <a:spcAft>
                <a:spcPts val="0"/>
              </a:spcAft>
              <a:buClr>
                <a:schemeClr val="dk1"/>
              </a:buClr>
              <a:buSzPts val="1800"/>
              <a:buChar char="•"/>
            </a:pPr>
            <a:r>
              <a:rPr lang="fi-FI" dirty="0"/>
              <a:t>Huokosrakenteella on tärkeä rooli puun elintoimintojen ylläpidossa, puutuotteen kuivaamisessa, käytön aikaisessa kosteusdynamiikassa (adsorptio-desorptio) sekä kyllästyvyydessä (permeabiliteetti)</a:t>
            </a:r>
            <a:endParaRPr dirty="0"/>
          </a:p>
          <a:p>
            <a:pPr marL="914400" lvl="1" indent="-342900" algn="l" rtl="0">
              <a:lnSpc>
                <a:spcPct val="90000"/>
              </a:lnSpc>
              <a:spcBef>
                <a:spcPts val="500"/>
              </a:spcBef>
              <a:spcAft>
                <a:spcPts val="0"/>
              </a:spcAft>
              <a:buSzPts val="1800"/>
              <a:buChar char="•"/>
            </a:pPr>
            <a:r>
              <a:rPr lang="fi-FI" dirty="0"/>
              <a:t>Lehtipuut poikkeavat havupuista ja sekä lehti- että havupuulajien välillä on isoja anatomisia eroja</a:t>
            </a:r>
            <a:endParaRPr dirty="0"/>
          </a:p>
          <a:p>
            <a:pPr marL="914400" lvl="1" indent="-342900" algn="l" rtl="0">
              <a:lnSpc>
                <a:spcPct val="90000"/>
              </a:lnSpc>
              <a:spcBef>
                <a:spcPts val="500"/>
              </a:spcBef>
              <a:spcAft>
                <a:spcPts val="0"/>
              </a:spcAft>
              <a:buSzPts val="1800"/>
              <a:buChar char="•"/>
            </a:pPr>
            <a:r>
              <a:rPr lang="fi-FI" dirty="0"/>
              <a:t>Myös puun eri ikävaiheissa ja kasvukauden eri vaiheissa tuottamat solukot poikkeavat anatomisesti toisistaan</a:t>
            </a:r>
            <a:endParaRPr dirty="0"/>
          </a:p>
        </p:txBody>
      </p:sp>
      <p:sp>
        <p:nvSpPr>
          <p:cNvPr id="140" name="Google Shape;140;p4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10</a:t>
            </a:fld>
            <a:endParaRPr/>
          </a:p>
        </p:txBody>
      </p:sp>
      <p:sp>
        <p:nvSpPr>
          <p:cNvPr id="141" name="Google Shape;141;p48"/>
          <p:cNvSpPr txBox="1"/>
          <p:nvPr/>
        </p:nvSpPr>
        <p:spPr>
          <a:xfrm>
            <a:off x="957943" y="6034941"/>
            <a:ext cx="630282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Calibri" panose="020F0502020204030204" pitchFamily="34" charset="0"/>
                <a:cs typeface="Calibri" panose="020F0502020204030204" pitchFamily="34" charset="0"/>
                <a:sym typeface="Arial"/>
              </a:rPr>
              <a:t>Lisätietoa: Kärkkäinen, M. 2007. Puun rakenne ja ominaisuudet. Metsäkustannus Oy. 468 s.</a:t>
            </a:r>
            <a:endParaRPr sz="11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06E48C63-28D9-A6B8-2CE1-E3D890AF70DA}"/>
              </a:ext>
            </a:extLst>
          </p:cNvPr>
          <p:cNvSpPr>
            <a:spLocks noGrp="1"/>
          </p:cNvSpPr>
          <p:nvPr>
            <p:ph type="ftr" idx="11"/>
          </p:nvPr>
        </p:nvSpPr>
        <p:spPr/>
        <p:txBody>
          <a:bodyPr/>
          <a:lstStyle/>
          <a:p>
            <a:r>
              <a:rPr lang="fi-FI" dirty="0"/>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Kasvunopeus on tärkeä puun laatukriteeri</a:t>
            </a:r>
            <a:endParaRPr/>
          </a:p>
        </p:txBody>
      </p:sp>
      <p:sp>
        <p:nvSpPr>
          <p:cNvPr id="147" name="Google Shape;147;p4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11</a:t>
            </a:fld>
            <a:endParaRPr/>
          </a:p>
        </p:txBody>
      </p:sp>
      <p:pic>
        <p:nvPicPr>
          <p:cNvPr id="148" name="Google Shape;148;p49"/>
          <p:cNvPicPr preferRelativeResize="0"/>
          <p:nvPr/>
        </p:nvPicPr>
        <p:blipFill rotWithShape="1">
          <a:blip r:embed="rId3">
            <a:alphaModFix/>
          </a:blip>
          <a:srcRect/>
          <a:stretch/>
        </p:blipFill>
        <p:spPr>
          <a:xfrm>
            <a:off x="5451110" y="1801091"/>
            <a:ext cx="6067074" cy="445356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49" name="Google Shape;149;p49"/>
          <p:cNvPicPr preferRelativeResize="0"/>
          <p:nvPr/>
        </p:nvPicPr>
        <p:blipFill rotWithShape="1">
          <a:blip r:embed="rId4">
            <a:alphaModFix/>
          </a:blip>
          <a:srcRect/>
          <a:stretch/>
        </p:blipFill>
        <p:spPr>
          <a:xfrm>
            <a:off x="1003595" y="2499116"/>
            <a:ext cx="2940331" cy="375925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50" name="Google Shape;150;p49"/>
          <p:cNvSpPr txBox="1"/>
          <p:nvPr/>
        </p:nvSpPr>
        <p:spPr>
          <a:xfrm>
            <a:off x="8114558" y="2092493"/>
            <a:ext cx="2697596" cy="584775"/>
          </a:xfrm>
          <a:prstGeom prst="rect">
            <a:avLst/>
          </a:prstGeom>
          <a:solidFill>
            <a:schemeClr val="lt2">
              <a:alpha val="9803"/>
            </a:schemeClr>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800" b="0" i="1" u="none" strike="noStrike" cap="none">
                <a:solidFill>
                  <a:srgbClr val="000000"/>
                </a:solidFill>
                <a:latin typeface="Arial"/>
                <a:ea typeface="Arial"/>
                <a:cs typeface="Arial"/>
                <a:sym typeface="Arial"/>
              </a:rPr>
              <a:t>Pehkonen, M. 2021. The effect of growth rate on sawlog quality of Norway spruce. University of Eastern Finland, Faculty of Science and Forestry, School of Forest Sciences. MSc thesis in Forest Science. 41 p.</a:t>
            </a:r>
            <a:endParaRPr sz="800" b="0" i="1" u="none" strike="noStrike" cap="none">
              <a:solidFill>
                <a:srgbClr val="000000"/>
              </a:solidFill>
              <a:latin typeface="Arial"/>
              <a:ea typeface="Arial"/>
              <a:cs typeface="Arial"/>
              <a:sym typeface="Arial"/>
            </a:endParaRPr>
          </a:p>
        </p:txBody>
      </p:sp>
      <p:sp>
        <p:nvSpPr>
          <p:cNvPr id="151" name="Google Shape;151;p49"/>
          <p:cNvSpPr txBox="1"/>
          <p:nvPr/>
        </p:nvSpPr>
        <p:spPr>
          <a:xfrm>
            <a:off x="1717961" y="1819992"/>
            <a:ext cx="3639127"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600" b="0" i="0" u="none" strike="noStrike" cap="none">
                <a:solidFill>
                  <a:srgbClr val="000000"/>
                </a:solidFill>
                <a:latin typeface="Arial"/>
                <a:ea typeface="Arial"/>
                <a:cs typeface="Arial"/>
                <a:sym typeface="Arial"/>
              </a:rPr>
              <a:t>Lujan kesäpuusolukon osuus vuosilustossa alenee kasvunopeuden lisääntyessä.</a:t>
            </a:r>
            <a:endParaRPr/>
          </a:p>
        </p:txBody>
      </p:sp>
      <p:sp>
        <p:nvSpPr>
          <p:cNvPr id="2" name="Alatunnisteen paikkamerkki 1">
            <a:extLst>
              <a:ext uri="{FF2B5EF4-FFF2-40B4-BE49-F238E27FC236}">
                <a16:creationId xmlns:a16="http://schemas.microsoft.com/office/drawing/2014/main" id="{85CE91DD-06CB-2356-C2C0-ADEEA758494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Mekaaniset ominaisuudet (1/3)</a:t>
            </a:r>
            <a:endParaRPr/>
          </a:p>
        </p:txBody>
      </p:sp>
      <p:sp>
        <p:nvSpPr>
          <p:cNvPr id="157" name="Google Shape;157;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114300" lvl="0" indent="0" algn="l" rtl="0">
              <a:lnSpc>
                <a:spcPct val="90000"/>
              </a:lnSpc>
              <a:spcBef>
                <a:spcPts val="1000"/>
              </a:spcBef>
              <a:spcAft>
                <a:spcPts val="0"/>
              </a:spcAft>
              <a:buSzPct val="69498"/>
              <a:buNone/>
            </a:pPr>
            <a:r>
              <a:rPr lang="fi-FI"/>
              <a:t>Puun mekaniikkaan (lujuus ja jäykkyys eri kuormitustilanteissa) vaikuttavat:</a:t>
            </a:r>
            <a:endParaRPr/>
          </a:p>
          <a:p>
            <a:pPr marL="914400" lvl="1" indent="-342900" algn="l" rtl="0">
              <a:lnSpc>
                <a:spcPct val="90000"/>
              </a:lnSpc>
              <a:spcBef>
                <a:spcPts val="500"/>
              </a:spcBef>
              <a:spcAft>
                <a:spcPts val="0"/>
              </a:spcAft>
              <a:buSzPct val="74844"/>
              <a:buChar char="•"/>
            </a:pPr>
            <a:r>
              <a:rPr lang="fi-FI" sz="2600"/>
              <a:t>Kuormitussuunta (säde, tangentti, pituus) - ortotropia</a:t>
            </a:r>
            <a:endParaRPr sz="2600"/>
          </a:p>
          <a:p>
            <a:pPr marL="914400" lvl="1" indent="-342900" algn="l" rtl="0">
              <a:lnSpc>
                <a:spcPct val="90000"/>
              </a:lnSpc>
              <a:spcBef>
                <a:spcPts val="500"/>
              </a:spcBef>
              <a:spcAft>
                <a:spcPts val="0"/>
              </a:spcAft>
              <a:buSzPct val="74844"/>
              <a:buChar char="•"/>
            </a:pPr>
            <a:r>
              <a:rPr lang="fi-FI" sz="2600"/>
              <a:t>Kuormitustapa (hidas, nopea; puristus, veto, leikkaus,…)</a:t>
            </a:r>
            <a:endParaRPr/>
          </a:p>
          <a:p>
            <a:pPr marL="914400" lvl="1" indent="-342900" algn="l" rtl="0">
              <a:lnSpc>
                <a:spcPct val="90000"/>
              </a:lnSpc>
              <a:spcBef>
                <a:spcPts val="500"/>
              </a:spcBef>
              <a:spcAft>
                <a:spcPts val="0"/>
              </a:spcAft>
              <a:buSzPct val="74844"/>
              <a:buChar char="•"/>
            </a:pPr>
            <a:r>
              <a:rPr lang="fi-FI" sz="2600"/>
              <a:t>Solun anatomia ja soluseinän rakenne</a:t>
            </a:r>
            <a:endParaRPr/>
          </a:p>
          <a:p>
            <a:pPr marL="1371600" lvl="2" indent="-342900" algn="l" rtl="0">
              <a:lnSpc>
                <a:spcPct val="90000"/>
              </a:lnSpc>
              <a:spcBef>
                <a:spcPts val="500"/>
              </a:spcBef>
              <a:spcAft>
                <a:spcPts val="0"/>
              </a:spcAft>
              <a:buSzPct val="88452"/>
              <a:buChar char="•"/>
            </a:pPr>
            <a:r>
              <a:rPr lang="fi-FI" sz="2200"/>
              <a:t>Soluseinän paksuus määrää puuaineen tiheyden</a:t>
            </a:r>
            <a:endParaRPr/>
          </a:p>
          <a:p>
            <a:pPr marL="1371600" lvl="2" indent="-342900" algn="l" rtl="0">
              <a:lnSpc>
                <a:spcPct val="90000"/>
              </a:lnSpc>
              <a:spcBef>
                <a:spcPts val="500"/>
              </a:spcBef>
              <a:spcAft>
                <a:spcPts val="0"/>
              </a:spcAft>
              <a:buSzPct val="88452"/>
              <a:buChar char="•"/>
            </a:pPr>
            <a:r>
              <a:rPr lang="fi-FI" sz="2200"/>
              <a:t>Soluseinän rakenne, erityisesti mikrofibrillikulma, solun pituus ja muoto</a:t>
            </a:r>
            <a:endParaRPr/>
          </a:p>
          <a:p>
            <a:pPr marL="914400" lvl="1" indent="-342900" algn="l" rtl="0">
              <a:lnSpc>
                <a:spcPct val="90000"/>
              </a:lnSpc>
              <a:spcBef>
                <a:spcPts val="500"/>
              </a:spcBef>
              <a:spcAft>
                <a:spcPts val="0"/>
              </a:spcAft>
              <a:buSzPct val="74844"/>
              <a:buChar char="•"/>
            </a:pPr>
            <a:r>
              <a:rPr lang="fi-FI" sz="2600"/>
              <a:t>Rakenteelliset epäjatkuvuudet (esim. oksat) ja viat (esim. laho)</a:t>
            </a:r>
            <a:endParaRPr/>
          </a:p>
          <a:p>
            <a:pPr marL="914400" lvl="1" indent="-342900" algn="l" rtl="0">
              <a:lnSpc>
                <a:spcPct val="90000"/>
              </a:lnSpc>
              <a:spcBef>
                <a:spcPts val="500"/>
              </a:spcBef>
              <a:spcAft>
                <a:spcPts val="0"/>
              </a:spcAft>
              <a:buSzPct val="74844"/>
              <a:buChar char="•"/>
            </a:pPr>
            <a:r>
              <a:rPr lang="fi-FI" sz="2600"/>
              <a:t>Kosteussuhde (veden massan suhde kappaleen kuivamassaan) ja lämpötila</a:t>
            </a:r>
            <a:endParaRPr/>
          </a:p>
          <a:p>
            <a:pPr marL="1371600" lvl="2" indent="-342900" algn="l" rtl="0">
              <a:lnSpc>
                <a:spcPct val="90000"/>
              </a:lnSpc>
              <a:spcBef>
                <a:spcPts val="500"/>
              </a:spcBef>
              <a:spcAft>
                <a:spcPts val="0"/>
              </a:spcAft>
              <a:buSzPct val="88452"/>
              <a:buChar char="•"/>
            </a:pPr>
            <a:r>
              <a:rPr lang="fi-FI" sz="2200"/>
              <a:t>Puun lujuus ja jäykkyys noin kaksinkertaistuvat, kun se kuivataan märästä (kosteussuhde yli 30 %) tyypilliseen käyttökosteuteensa (10-15 %)</a:t>
            </a:r>
            <a:endParaRPr/>
          </a:p>
          <a:p>
            <a:pPr marL="1371600" lvl="2" indent="-342900" algn="l" rtl="0">
              <a:lnSpc>
                <a:spcPct val="90000"/>
              </a:lnSpc>
              <a:spcBef>
                <a:spcPts val="500"/>
              </a:spcBef>
              <a:spcAft>
                <a:spcPts val="0"/>
              </a:spcAft>
              <a:buSzPct val="88452"/>
              <a:buChar char="•"/>
            </a:pPr>
            <a:r>
              <a:rPr lang="fi-FI" sz="2200"/>
              <a:t>Puun lujuus ja jäykkyys pääsääntöisesti alenevat lämpötilan kohotessa, mutta kuivan ja märän puun mekaanisilla ominaisuuksilla on erilainen lämpötilariippuvuus</a:t>
            </a:r>
            <a:endParaRPr/>
          </a:p>
        </p:txBody>
      </p:sp>
      <p:sp>
        <p:nvSpPr>
          <p:cNvPr id="158" name="Google Shape;158;p5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12</a:t>
            </a:fld>
            <a:endParaRPr/>
          </a:p>
        </p:txBody>
      </p:sp>
      <p:sp>
        <p:nvSpPr>
          <p:cNvPr id="2" name="Alatunnisteen paikkamerkki 1">
            <a:extLst>
              <a:ext uri="{FF2B5EF4-FFF2-40B4-BE49-F238E27FC236}">
                <a16:creationId xmlns:a16="http://schemas.microsoft.com/office/drawing/2014/main" id="{003BF5F0-7DA9-9F99-3377-4061421AD921}"/>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Mekaaniset ominaisuudet (2/3)</a:t>
            </a:r>
            <a:endParaRPr/>
          </a:p>
        </p:txBody>
      </p:sp>
      <p:sp>
        <p:nvSpPr>
          <p:cNvPr id="164" name="Google Shape;164;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"Virheettömän" (=oksaton, lahoton,…) puun pituussuuntainen kimmokerroin (jäykkyys) on 40-120 (havupuut) tai 10-60 (lehtipuut) kertaa korkeampi kuin säteen suuntainen</a:t>
            </a:r>
            <a:endParaRPr dirty="0"/>
          </a:p>
          <a:p>
            <a:pPr marL="457200" lvl="0" indent="-342900" algn="l" rtl="0">
              <a:lnSpc>
                <a:spcPct val="90000"/>
              </a:lnSpc>
              <a:spcBef>
                <a:spcPts val="1000"/>
              </a:spcBef>
              <a:spcAft>
                <a:spcPts val="0"/>
              </a:spcAft>
              <a:buClr>
                <a:schemeClr val="dk1"/>
              </a:buClr>
              <a:buSzPct val="69498"/>
              <a:buChar char="•"/>
            </a:pPr>
            <a:r>
              <a:rPr lang="fi-FI" dirty="0"/>
              <a:t>Säteen suuntainen kimmokerroin on 1,5-6 kertaa korkeampi kuin tangentin suuntainen</a:t>
            </a:r>
            <a:endParaRPr dirty="0"/>
          </a:p>
          <a:p>
            <a:pPr marL="457200" lvl="0" indent="-342900" algn="l" rtl="0">
              <a:lnSpc>
                <a:spcPct val="90000"/>
              </a:lnSpc>
              <a:spcBef>
                <a:spcPts val="1000"/>
              </a:spcBef>
              <a:spcAft>
                <a:spcPts val="0"/>
              </a:spcAft>
              <a:buSzPct val="69498"/>
              <a:buChar char="•"/>
            </a:pPr>
            <a:r>
              <a:rPr lang="fi-FI" dirty="0"/>
              <a:t>Puun mekaanisiin ominaisuuksiin voi vaikuttaa monella tapaa:</a:t>
            </a:r>
            <a:endParaRPr dirty="0"/>
          </a:p>
          <a:p>
            <a:pPr marL="914400" lvl="1" indent="-342900" algn="l" rtl="0">
              <a:lnSpc>
                <a:spcPct val="90000"/>
              </a:lnSpc>
              <a:spcBef>
                <a:spcPts val="500"/>
              </a:spcBef>
              <a:spcAft>
                <a:spcPts val="0"/>
              </a:spcAft>
              <a:buSzPct val="81081"/>
              <a:buChar char="•"/>
            </a:pPr>
            <a:r>
              <a:rPr lang="fi-FI" dirty="0"/>
              <a:t>Ympäristöolosuhteiden (kosteus, lämpötila) säätely</a:t>
            </a:r>
            <a:endParaRPr dirty="0"/>
          </a:p>
          <a:p>
            <a:pPr marL="914400" lvl="1" indent="-342900" algn="l" rtl="0">
              <a:lnSpc>
                <a:spcPct val="90000"/>
              </a:lnSpc>
              <a:spcBef>
                <a:spcPts val="500"/>
              </a:spcBef>
              <a:spcAft>
                <a:spcPts val="0"/>
              </a:spcAft>
              <a:buSzPct val="81081"/>
              <a:buChar char="•"/>
            </a:pPr>
            <a:r>
              <a:rPr lang="fi-FI" dirty="0"/>
              <a:t>Raaka-aineen valinta ja lajittelu</a:t>
            </a:r>
            <a:endParaRPr dirty="0"/>
          </a:p>
          <a:p>
            <a:pPr marL="914400" lvl="1" indent="-342900" algn="l" rtl="0">
              <a:lnSpc>
                <a:spcPct val="90000"/>
              </a:lnSpc>
              <a:spcBef>
                <a:spcPts val="500"/>
              </a:spcBef>
              <a:spcAft>
                <a:spcPts val="0"/>
              </a:spcAft>
              <a:buSzPct val="81081"/>
              <a:buChar char="•"/>
            </a:pPr>
            <a:r>
              <a:rPr lang="fi-FI" dirty="0"/>
              <a:t>Ominaisuuksien muokkaus (modifiointi) lämmön, paineen tai kemikaalien avulla</a:t>
            </a:r>
            <a:endParaRPr dirty="0"/>
          </a:p>
          <a:p>
            <a:pPr marL="914400" lvl="1" indent="-342900" algn="l" rtl="0">
              <a:lnSpc>
                <a:spcPct val="90000"/>
              </a:lnSpc>
              <a:spcBef>
                <a:spcPts val="500"/>
              </a:spcBef>
              <a:spcAft>
                <a:spcPts val="0"/>
              </a:spcAft>
              <a:buSzPct val="81081"/>
              <a:buChar char="•"/>
            </a:pPr>
            <a:r>
              <a:rPr lang="fi-FI" dirty="0"/>
              <a:t>Puun pilkkominen ja liimaaminen uudelleen kasaan =&gt; rakennepuutuotteet (</a:t>
            </a:r>
            <a:r>
              <a:rPr lang="fi-FI" dirty="0" err="1"/>
              <a:t>Engineered</a:t>
            </a:r>
            <a:r>
              <a:rPr lang="fi-FI" dirty="0"/>
              <a:t> Wood Products, EWP)</a:t>
            </a:r>
            <a:endParaRPr dirty="0"/>
          </a:p>
          <a:p>
            <a:pPr marL="1371600" lvl="2" indent="-342900" algn="l" rtl="0">
              <a:lnSpc>
                <a:spcPct val="90000"/>
              </a:lnSpc>
              <a:spcBef>
                <a:spcPts val="500"/>
              </a:spcBef>
              <a:spcAft>
                <a:spcPts val="0"/>
              </a:spcAft>
              <a:buSzPct val="121621"/>
              <a:buChar char="•"/>
            </a:pPr>
            <a:r>
              <a:rPr lang="fi-FI" dirty="0"/>
              <a:t>Vaneri, lastulevy, viilupuu (LVL), liimapalkit, OSB, CLT…</a:t>
            </a:r>
            <a:endParaRPr sz="1600" dirty="0"/>
          </a:p>
          <a:p>
            <a:pPr marL="457200" lvl="0" indent="-228600" algn="l" rtl="0">
              <a:lnSpc>
                <a:spcPct val="90000"/>
              </a:lnSpc>
              <a:spcBef>
                <a:spcPts val="1000"/>
              </a:spcBef>
              <a:spcAft>
                <a:spcPts val="0"/>
              </a:spcAft>
              <a:buClr>
                <a:schemeClr val="dk1"/>
              </a:buClr>
              <a:buSzPct val="69498"/>
              <a:buNone/>
            </a:pPr>
            <a:endParaRPr dirty="0"/>
          </a:p>
        </p:txBody>
      </p:sp>
      <p:sp>
        <p:nvSpPr>
          <p:cNvPr id="165" name="Google Shape;165;p5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13</a:t>
            </a:fld>
            <a:endParaRPr/>
          </a:p>
        </p:txBody>
      </p:sp>
      <p:sp>
        <p:nvSpPr>
          <p:cNvPr id="2" name="Alatunnisteen paikkamerkki 1">
            <a:extLst>
              <a:ext uri="{FF2B5EF4-FFF2-40B4-BE49-F238E27FC236}">
                <a16:creationId xmlns:a16="http://schemas.microsoft.com/office/drawing/2014/main" id="{47773C05-FE03-49DC-5122-CCEB2936239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Mekaaniset ominaisuudet (3/3)</a:t>
            </a:r>
            <a:endParaRPr/>
          </a:p>
        </p:txBody>
      </p:sp>
      <p:sp>
        <p:nvSpPr>
          <p:cNvPr id="171" name="Google Shape;171;p52"/>
          <p:cNvSpPr txBox="1">
            <a:spLocks noGrp="1"/>
          </p:cNvSpPr>
          <p:nvPr>
            <p:ph type="body" idx="1"/>
          </p:nvPr>
        </p:nvSpPr>
        <p:spPr>
          <a:xfrm>
            <a:off x="838200" y="1688934"/>
            <a:ext cx="10676044" cy="815521"/>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SzPts val="1800"/>
              <a:buNone/>
            </a:pPr>
            <a:r>
              <a:rPr lang="fi-FI" sz="2200" dirty="0"/>
              <a:t>Eräiden puun mekaanisten ominaisuuksien muutosprosentti per kosteussuhteen muutosprosentti, lähtötilanne 12 % kosteussuhde (pätee, kun kosteussuhde on &lt;30%):</a:t>
            </a:r>
            <a:endParaRPr sz="2200" dirty="0"/>
          </a:p>
        </p:txBody>
      </p:sp>
      <p:sp>
        <p:nvSpPr>
          <p:cNvPr id="172" name="Google Shape;172;p5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14</a:t>
            </a:fld>
            <a:endParaRPr/>
          </a:p>
        </p:txBody>
      </p:sp>
      <p:graphicFrame>
        <p:nvGraphicFramePr>
          <p:cNvPr id="173" name="Google Shape;173;p52"/>
          <p:cNvGraphicFramePr/>
          <p:nvPr>
            <p:extLst>
              <p:ext uri="{D42A27DB-BD31-4B8C-83A1-F6EECF244321}">
                <p14:modId xmlns:p14="http://schemas.microsoft.com/office/powerpoint/2010/main" val="2049794010"/>
              </p:ext>
            </p:extLst>
          </p:nvPr>
        </p:nvGraphicFramePr>
        <p:xfrm>
          <a:off x="1069675" y="2627295"/>
          <a:ext cx="10284112" cy="3077985"/>
        </p:xfrm>
        <a:graphic>
          <a:graphicData uri="http://schemas.openxmlformats.org/drawingml/2006/table">
            <a:tbl>
              <a:tblPr firstRow="1" bandRow="1">
                <a:tableStyleId>{FEDAF096-9D5A-4A92-9398-522AA1F3AE6A}</a:tableStyleId>
              </a:tblPr>
              <a:tblGrid>
                <a:gridCol w="3804250">
                  <a:extLst>
                    <a:ext uri="{9D8B030D-6E8A-4147-A177-3AD203B41FA5}">
                      <a16:colId xmlns:a16="http://schemas.microsoft.com/office/drawing/2014/main" val="20000"/>
                    </a:ext>
                  </a:extLst>
                </a:gridCol>
                <a:gridCol w="6479862">
                  <a:extLst>
                    <a:ext uri="{9D8B030D-6E8A-4147-A177-3AD203B41FA5}">
                      <a16:colId xmlns:a16="http://schemas.microsoft.com/office/drawing/2014/main" val="20001"/>
                    </a:ext>
                  </a:extLst>
                </a:gridCol>
              </a:tblGrid>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1" u="none" strike="noStrike" cap="none">
                          <a:solidFill>
                            <a:schemeClr val="bg1"/>
                          </a:solidFill>
                          <a:sym typeface="Calibri"/>
                        </a:rPr>
                        <a:t>Ominaisuus</a:t>
                      </a:r>
                      <a:endParaRPr sz="1400">
                        <a:solidFill>
                          <a:schemeClr val="bg1"/>
                        </a:solidFill>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1" u="none" strike="noStrike" cap="none" dirty="0">
                          <a:solidFill>
                            <a:schemeClr val="bg1"/>
                          </a:solidFill>
                          <a:sym typeface="Calibri"/>
                        </a:rPr>
                        <a:t>Muutos-%, kun puun kosteussuhde muuttuu prosenttiyksikön</a:t>
                      </a:r>
                      <a:endParaRPr sz="1400" b="1" i="0" u="none" strike="noStrike" cap="none" dirty="0">
                        <a:solidFill>
                          <a:schemeClr val="bg1"/>
                        </a:solidFill>
                        <a:latin typeface="+mn-lt"/>
                        <a:ea typeface="Calibri"/>
                        <a:cs typeface="Calibri"/>
                        <a:sym typeface="Calibri"/>
                      </a:endParaRPr>
                    </a:p>
                  </a:txBody>
                  <a:tcPr marL="68575" marR="68575" marT="45700" marB="45700" anchor="ctr"/>
                </a:tc>
                <a:extLst>
                  <a:ext uri="{0D108BD9-81ED-4DB2-BD59-A6C34878D82A}">
                    <a16:rowId xmlns:a16="http://schemas.microsoft.com/office/drawing/2014/main" val="10000"/>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Syiden suuntainen puristuslujuus</a:t>
                      </a:r>
                      <a:endParaRPr sz="1400" dirty="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5</a:t>
                      </a:r>
                      <a:endParaRPr sz="1400" dirty="0">
                        <a:latin typeface="+mn-lt"/>
                      </a:endParaRPr>
                    </a:p>
                  </a:txBody>
                  <a:tcPr marL="68575" marR="68575" marT="45700" marB="45700" anchor="ctr"/>
                </a:tc>
                <a:extLst>
                  <a:ext uri="{0D108BD9-81ED-4DB2-BD59-A6C34878D82A}">
                    <a16:rowId xmlns:a16="http://schemas.microsoft.com/office/drawing/2014/main" val="10001"/>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Syitä vastaan kohtisuora puristuslujuus</a:t>
                      </a:r>
                      <a:endParaRPr sz="1400" dirty="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5</a:t>
                      </a:r>
                      <a:endParaRPr sz="1400" dirty="0">
                        <a:latin typeface="+mn-lt"/>
                      </a:endParaRPr>
                    </a:p>
                  </a:txBody>
                  <a:tcPr marL="68575" marR="68575" marT="45700" marB="45700" anchor="ctr"/>
                </a:tc>
                <a:extLst>
                  <a:ext uri="{0D108BD9-81ED-4DB2-BD59-A6C34878D82A}">
                    <a16:rowId xmlns:a16="http://schemas.microsoft.com/office/drawing/2014/main" val="10002"/>
                  </a:ext>
                </a:extLst>
              </a:tr>
              <a:tr h="299000">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Syiden suuntainen taivutuslujuus</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4</a:t>
                      </a:r>
                      <a:endParaRPr sz="1400" dirty="0">
                        <a:latin typeface="+mn-lt"/>
                      </a:endParaRPr>
                    </a:p>
                  </a:txBody>
                  <a:tcPr marL="68575" marR="68575" marT="45700" marB="45700" anchor="ctr"/>
                </a:tc>
                <a:extLst>
                  <a:ext uri="{0D108BD9-81ED-4DB2-BD59-A6C34878D82A}">
                    <a16:rowId xmlns:a16="http://schemas.microsoft.com/office/drawing/2014/main" val="10003"/>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Syiden suuntainen leikkauslujuus</a:t>
                      </a:r>
                      <a:endParaRPr sz="1400" dirty="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3</a:t>
                      </a:r>
                      <a:endParaRPr sz="1400" dirty="0">
                        <a:latin typeface="+mn-lt"/>
                      </a:endParaRPr>
                    </a:p>
                  </a:txBody>
                  <a:tcPr marL="68575" marR="68575" marT="45700" marB="45700" anchor="ctr"/>
                </a:tc>
                <a:extLst>
                  <a:ext uri="{0D108BD9-81ED-4DB2-BD59-A6C34878D82A}">
                    <a16:rowId xmlns:a16="http://schemas.microsoft.com/office/drawing/2014/main" val="10004"/>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Syiden suuntainen vetolujuus</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2,5</a:t>
                      </a:r>
                      <a:endParaRPr sz="1400" dirty="0">
                        <a:latin typeface="+mn-lt"/>
                      </a:endParaRPr>
                    </a:p>
                  </a:txBody>
                  <a:tcPr marL="68575" marR="68575" marT="45700" marB="45700" anchor="ctr"/>
                </a:tc>
                <a:extLst>
                  <a:ext uri="{0D108BD9-81ED-4DB2-BD59-A6C34878D82A}">
                    <a16:rowId xmlns:a16="http://schemas.microsoft.com/office/drawing/2014/main" val="10005"/>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Syitä vastaan kohtisuora vetolujuus</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2</a:t>
                      </a:r>
                      <a:endParaRPr sz="1400" dirty="0">
                        <a:latin typeface="+mn-lt"/>
                      </a:endParaRPr>
                    </a:p>
                  </a:txBody>
                  <a:tcPr marL="68575" marR="68575" marT="45700" marB="45700" anchor="ctr"/>
                </a:tc>
                <a:extLst>
                  <a:ext uri="{0D108BD9-81ED-4DB2-BD59-A6C34878D82A}">
                    <a16:rowId xmlns:a16="http://schemas.microsoft.com/office/drawing/2014/main" val="10006"/>
                  </a:ext>
                </a:extLst>
              </a:tr>
              <a:tr h="396175">
                <a:tc>
                  <a:txBody>
                    <a:bodyPr/>
                    <a:lstStyle/>
                    <a:p>
                      <a:pPr marL="0" marR="0" lvl="0" indent="0" algn="l" rtl="0">
                        <a:lnSpc>
                          <a:spcPct val="100000"/>
                        </a:lnSpc>
                        <a:spcBef>
                          <a:spcPts val="0"/>
                        </a:spcBef>
                        <a:spcAft>
                          <a:spcPts val="0"/>
                        </a:spcAft>
                        <a:buClr>
                          <a:schemeClr val="dk1"/>
                        </a:buClr>
                        <a:buSzPts val="1620"/>
                        <a:buFont typeface="Noto Sans Symbols"/>
                        <a:buNone/>
                      </a:pPr>
                      <a:r>
                        <a:rPr lang="fi-FI" sz="1400" b="0" u="none" strike="noStrike" cap="none">
                          <a:solidFill>
                            <a:schemeClr val="dk1"/>
                          </a:solidFill>
                          <a:sym typeface="Calibri"/>
                        </a:rPr>
                        <a:t>Syiden suuntainen kimmokerroin</a:t>
                      </a:r>
                      <a:endParaRPr sz="1400">
                        <a:latin typeface="+mn-lt"/>
                      </a:endParaRPr>
                    </a:p>
                  </a:txBody>
                  <a:tcPr marL="68575" marR="68575" marT="45700" marB="45700" anchor="ctr"/>
                </a:tc>
                <a:tc>
                  <a:txBody>
                    <a:bodyPr/>
                    <a:lstStyle/>
                    <a:p>
                      <a:pPr marL="0" marR="0" lvl="0" indent="0" algn="ctr" rtl="0">
                        <a:lnSpc>
                          <a:spcPct val="100000"/>
                        </a:lnSpc>
                        <a:spcBef>
                          <a:spcPts val="0"/>
                        </a:spcBef>
                        <a:spcAft>
                          <a:spcPts val="0"/>
                        </a:spcAft>
                        <a:buClr>
                          <a:schemeClr val="dk1"/>
                        </a:buClr>
                        <a:buSzPts val="1620"/>
                        <a:buFont typeface="Noto Sans Symbols"/>
                        <a:buNone/>
                      </a:pPr>
                      <a:r>
                        <a:rPr lang="fi-FI" sz="1400" b="0" u="none" strike="noStrike" cap="none" dirty="0">
                          <a:solidFill>
                            <a:schemeClr val="dk1"/>
                          </a:solidFill>
                          <a:sym typeface="Calibri"/>
                        </a:rPr>
                        <a:t>1,5</a:t>
                      </a:r>
                      <a:endParaRPr sz="1400" dirty="0">
                        <a:latin typeface="+mn-lt"/>
                      </a:endParaRPr>
                    </a:p>
                  </a:txBody>
                  <a:tcPr marL="68575" marR="68575" marT="45700" marB="45700" anchor="ctr"/>
                </a:tc>
                <a:extLst>
                  <a:ext uri="{0D108BD9-81ED-4DB2-BD59-A6C34878D82A}">
                    <a16:rowId xmlns:a16="http://schemas.microsoft.com/office/drawing/2014/main" val="10007"/>
                  </a:ext>
                </a:extLst>
              </a:tr>
            </a:tbl>
          </a:graphicData>
        </a:graphic>
      </p:graphicFrame>
      <p:sp>
        <p:nvSpPr>
          <p:cNvPr id="174" name="Google Shape;174;p52"/>
          <p:cNvSpPr txBox="1"/>
          <p:nvPr/>
        </p:nvSpPr>
        <p:spPr>
          <a:xfrm>
            <a:off x="1006175" y="5897008"/>
            <a:ext cx="6302828"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Lisätietoa: Kärkkäinen, M. 2007. Puun rakenne ja ominaisuudet. Metsäkustannus Oy. 468 s.</a:t>
            </a:r>
            <a:endParaRPr sz="10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184669CE-9CDA-7F7E-4314-11FE6992F10E}"/>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Kosteustekniset ominaisuudet (1/3)</a:t>
            </a:r>
            <a:endParaRPr/>
          </a:p>
        </p:txBody>
      </p:sp>
      <p:sp>
        <p:nvSpPr>
          <p:cNvPr id="180" name="Google Shape;180;p53"/>
          <p:cNvSpPr txBox="1">
            <a:spLocks noGrp="1"/>
          </p:cNvSpPr>
          <p:nvPr>
            <p:ph type="body" idx="1"/>
          </p:nvPr>
        </p:nvSpPr>
        <p:spPr>
          <a:xfrm>
            <a:off x="609600" y="1825625"/>
            <a:ext cx="10885714"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0810"/>
              <a:buChar char="•"/>
            </a:pPr>
            <a:r>
              <a:rPr lang="fi-FI" sz="3200"/>
              <a:t>Puu on materiaalina hygroskooppista eli sen kosteussuhde elää ympäröivän ilman suhteellisen kosteuden ja lämpötilan mukana</a:t>
            </a:r>
            <a:endParaRPr/>
          </a:p>
          <a:p>
            <a:pPr marL="914400" lvl="1" indent="-342900" algn="l" rtl="0">
              <a:lnSpc>
                <a:spcPct val="90000"/>
              </a:lnSpc>
              <a:spcBef>
                <a:spcPts val="500"/>
              </a:spcBef>
              <a:spcAft>
                <a:spcPts val="0"/>
              </a:spcAft>
              <a:buSzPct val="69498"/>
              <a:buChar char="•"/>
            </a:pPr>
            <a:r>
              <a:rPr lang="fi-FI" sz="2800"/>
              <a:t>Jos olosuhteet pysyvät vakioina, puu tasaantuu ajan kuluessa ns. tasapainokosteuteensa (equilibrium moisture content EMC)</a:t>
            </a:r>
            <a:endParaRPr/>
          </a:p>
          <a:p>
            <a:pPr marL="1371600" lvl="2" indent="-342900" algn="l" rtl="0">
              <a:lnSpc>
                <a:spcPct val="90000"/>
              </a:lnSpc>
              <a:spcBef>
                <a:spcPts val="500"/>
              </a:spcBef>
              <a:spcAft>
                <a:spcPts val="0"/>
              </a:spcAft>
              <a:buSzPct val="81081"/>
              <a:buChar char="•"/>
            </a:pPr>
            <a:r>
              <a:rPr lang="fi-FI" sz="2400"/>
              <a:t>Tasapainokosteus on alempi, jos se saavutetaan adsorption kautta eli kuivan puun kostuessa kuin desorption kautta eli märän puun kuivuessa (hystereesi-ilmiö)</a:t>
            </a:r>
            <a:endParaRPr/>
          </a:p>
          <a:p>
            <a:pPr marL="914400" lvl="1" indent="-342900" algn="l" rtl="0">
              <a:lnSpc>
                <a:spcPct val="90000"/>
              </a:lnSpc>
              <a:spcBef>
                <a:spcPts val="500"/>
              </a:spcBef>
              <a:spcAft>
                <a:spcPts val="0"/>
              </a:spcAft>
              <a:buSzPct val="69498"/>
              <a:buChar char="•"/>
            </a:pPr>
            <a:r>
              <a:rPr lang="fi-FI" sz="2800"/>
              <a:t>Sisätilojen ilman suhteellinen kosteus vaihtelee eri vuodenaikoina välillä n. 20-80 % =&gt; Puun kosteussuhde vaihtelee välillä n. 5-15 % =&gt; Kuivuu ja kutistuu lämmityskaudella, kostuu ja turpoaa loppukesällä ja syksyllä</a:t>
            </a:r>
            <a:endParaRPr/>
          </a:p>
        </p:txBody>
      </p:sp>
      <p:sp>
        <p:nvSpPr>
          <p:cNvPr id="181" name="Google Shape;181;p5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15</a:t>
            </a:fld>
            <a:endParaRPr/>
          </a:p>
        </p:txBody>
      </p:sp>
      <p:sp>
        <p:nvSpPr>
          <p:cNvPr id="2" name="Alatunnisteen paikkamerkki 1">
            <a:extLst>
              <a:ext uri="{FF2B5EF4-FFF2-40B4-BE49-F238E27FC236}">
                <a16:creationId xmlns:a16="http://schemas.microsoft.com/office/drawing/2014/main" id="{1822FA61-079E-9B39-77C5-A3E4BDC814F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Kosteustekniset ominaisuudet (2/3)</a:t>
            </a:r>
            <a:endParaRPr/>
          </a:p>
        </p:txBody>
      </p:sp>
      <p:sp>
        <p:nvSpPr>
          <p:cNvPr id="187" name="Google Shape;187;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a:t>Puun kostuessa vesimolekyylit loitontavat soluseinän mikrofibrillejä toisistaan, jolloin soluseinä turpoaa – kuivuessa käy päinvastoin</a:t>
            </a:r>
            <a:endParaRPr/>
          </a:p>
          <a:p>
            <a:pPr marL="457200" lvl="0" indent="-342900" algn="l" rtl="0">
              <a:lnSpc>
                <a:spcPct val="90000"/>
              </a:lnSpc>
              <a:spcBef>
                <a:spcPts val="1000"/>
              </a:spcBef>
              <a:spcAft>
                <a:spcPts val="0"/>
              </a:spcAft>
              <a:buClr>
                <a:schemeClr val="dk1"/>
              </a:buClr>
              <a:buSzPts val="1800"/>
              <a:buChar char="•"/>
            </a:pPr>
            <a:r>
              <a:rPr lang="fi-FI"/>
              <a:t>Mikrofibrillit ovat laadukkaassa puussa lähes solun pituussuuntaisia, jolloin solu kutistuu / turpoaa pituuden suuntaan vain vähän. Jos mikrofibrillikulma on jyrkempi, pituuden ja tangentin suuntainen kutistuma ja turpoama lisääntyvät</a:t>
            </a:r>
            <a:endParaRPr/>
          </a:p>
          <a:p>
            <a:pPr marL="457200" lvl="0" indent="-342900" algn="l" rtl="0">
              <a:lnSpc>
                <a:spcPct val="90000"/>
              </a:lnSpc>
              <a:spcBef>
                <a:spcPts val="1000"/>
              </a:spcBef>
              <a:spcAft>
                <a:spcPts val="0"/>
              </a:spcAft>
              <a:buClr>
                <a:schemeClr val="dk1"/>
              </a:buClr>
              <a:buSzPts val="1800"/>
              <a:buChar char="•"/>
            </a:pPr>
            <a:r>
              <a:rPr lang="fi-FI"/>
              <a:t>Maksimikutistuma märästä kuivaksi, keskimäärin </a:t>
            </a:r>
            <a:endParaRPr/>
          </a:p>
          <a:p>
            <a:pPr marL="914400" lvl="1" indent="-342900" algn="l" rtl="0">
              <a:lnSpc>
                <a:spcPct val="90000"/>
              </a:lnSpc>
              <a:spcBef>
                <a:spcPts val="500"/>
              </a:spcBef>
              <a:spcAft>
                <a:spcPts val="0"/>
              </a:spcAft>
              <a:buSzPts val="1800"/>
              <a:buChar char="•"/>
            </a:pPr>
            <a:r>
              <a:rPr lang="fi-FI"/>
              <a:t>Tangentin suunnassa		8 %</a:t>
            </a:r>
            <a:endParaRPr/>
          </a:p>
          <a:p>
            <a:pPr marL="914400" lvl="1" indent="-342900" algn="l" rtl="0">
              <a:lnSpc>
                <a:spcPct val="90000"/>
              </a:lnSpc>
              <a:spcBef>
                <a:spcPts val="500"/>
              </a:spcBef>
              <a:spcAft>
                <a:spcPts val="0"/>
              </a:spcAft>
              <a:buSzPts val="1800"/>
              <a:buChar char="•"/>
            </a:pPr>
            <a:r>
              <a:rPr lang="fi-FI"/>
              <a:t>Säteen suunnassa		4 %</a:t>
            </a:r>
            <a:endParaRPr/>
          </a:p>
          <a:p>
            <a:pPr marL="914400" lvl="1" indent="-342900" algn="l" rtl="0">
              <a:lnSpc>
                <a:spcPct val="90000"/>
              </a:lnSpc>
              <a:spcBef>
                <a:spcPts val="500"/>
              </a:spcBef>
              <a:spcAft>
                <a:spcPts val="0"/>
              </a:spcAft>
              <a:buSzPts val="1800"/>
              <a:buChar char="•"/>
            </a:pPr>
            <a:r>
              <a:rPr lang="fi-FI"/>
              <a:t>Pituuden suunnassa		0,4 %</a:t>
            </a:r>
            <a:endParaRPr/>
          </a:p>
        </p:txBody>
      </p:sp>
      <p:sp>
        <p:nvSpPr>
          <p:cNvPr id="188" name="Google Shape;188;p5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16</a:t>
            </a:fld>
            <a:endParaRPr/>
          </a:p>
        </p:txBody>
      </p:sp>
      <p:sp>
        <p:nvSpPr>
          <p:cNvPr id="2" name="Alatunnisteen paikkamerkki 1">
            <a:extLst>
              <a:ext uri="{FF2B5EF4-FFF2-40B4-BE49-F238E27FC236}">
                <a16:creationId xmlns:a16="http://schemas.microsoft.com/office/drawing/2014/main" id="{731A9B55-8A99-D48A-A545-237F40FA3A56}"/>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Kosteustekniset ominaisuudet (3/3)</a:t>
            </a:r>
            <a:endParaRPr/>
          </a:p>
        </p:txBody>
      </p:sp>
      <p:sp>
        <p:nvSpPr>
          <p:cNvPr id="194" name="Google Shape;194;p55"/>
          <p:cNvSpPr txBox="1">
            <a:spLocks noGrp="1"/>
          </p:cNvSpPr>
          <p:nvPr>
            <p:ph type="body" idx="1"/>
          </p:nvPr>
        </p:nvSpPr>
        <p:spPr>
          <a:xfrm>
            <a:off x="850789" y="1594128"/>
            <a:ext cx="10515600" cy="174489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fi-FI" dirty="0"/>
              <a:t>Puukappaleen kosteusturpoama ja kuivauskutistuma riippuvat </a:t>
            </a:r>
            <a:endParaRPr dirty="0"/>
          </a:p>
          <a:p>
            <a:pPr marL="571500" lvl="1" indent="0" algn="l" rtl="0">
              <a:lnSpc>
                <a:spcPct val="90000"/>
              </a:lnSpc>
              <a:spcBef>
                <a:spcPts val="500"/>
              </a:spcBef>
              <a:spcAft>
                <a:spcPts val="0"/>
              </a:spcAft>
              <a:buSzPts val="1800"/>
              <a:buNone/>
            </a:pPr>
            <a:r>
              <a:rPr lang="fi-FI" dirty="0"/>
              <a:t>a) puusolujen rakenteesta (ks. Puun mikrorakenne)</a:t>
            </a:r>
            <a:endParaRPr dirty="0"/>
          </a:p>
          <a:p>
            <a:pPr marL="571500" lvl="1" indent="0" algn="l" rtl="0">
              <a:lnSpc>
                <a:spcPct val="90000"/>
              </a:lnSpc>
              <a:spcBef>
                <a:spcPts val="500"/>
              </a:spcBef>
              <a:spcAft>
                <a:spcPts val="0"/>
              </a:spcAft>
              <a:buSzPts val="1800"/>
              <a:buNone/>
            </a:pPr>
            <a:r>
              <a:rPr lang="fi-FI" dirty="0"/>
              <a:t>b) tarkastelusuunnasta (pituus, säde, tangentti)</a:t>
            </a:r>
            <a:endParaRPr dirty="0"/>
          </a:p>
          <a:p>
            <a:pPr marL="571500" lvl="1" indent="0" algn="l" rtl="0">
              <a:lnSpc>
                <a:spcPct val="90000"/>
              </a:lnSpc>
              <a:spcBef>
                <a:spcPts val="500"/>
              </a:spcBef>
              <a:spcAft>
                <a:spcPts val="0"/>
              </a:spcAft>
              <a:buSzPts val="1800"/>
              <a:buNone/>
            </a:pPr>
            <a:r>
              <a:rPr lang="fi-FI" dirty="0"/>
              <a:t>c) siitä, mistä kohtaa rungon poikkileikkausta kappale on peräisin</a:t>
            </a:r>
            <a:endParaRPr dirty="0"/>
          </a:p>
        </p:txBody>
      </p:sp>
      <p:sp>
        <p:nvSpPr>
          <p:cNvPr id="195" name="Google Shape;195;p5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17</a:t>
            </a:fld>
            <a:endParaRPr/>
          </a:p>
        </p:txBody>
      </p:sp>
      <p:pic>
        <p:nvPicPr>
          <p:cNvPr id="196" name="Google Shape;196;p55"/>
          <p:cNvPicPr preferRelativeResize="0">
            <a:picLocks noChangeAspect="1"/>
          </p:cNvPicPr>
          <p:nvPr/>
        </p:nvPicPr>
        <p:blipFill rotWithShape="1">
          <a:blip r:embed="rId3">
            <a:alphaModFix/>
          </a:blip>
          <a:srcRect/>
          <a:stretch/>
        </p:blipFill>
        <p:spPr>
          <a:xfrm>
            <a:off x="5453043" y="3380038"/>
            <a:ext cx="6486073" cy="2634968"/>
          </a:xfrm>
          <a:prstGeom prst="rect">
            <a:avLst/>
          </a:prstGeom>
          <a:noFill/>
          <a:ln>
            <a:noFill/>
          </a:ln>
        </p:spPr>
      </p:pic>
      <p:pic>
        <p:nvPicPr>
          <p:cNvPr id="197" name="Google Shape;197;p55" descr="PUUKERROSTALON MUODONMUUTOKSET"/>
          <p:cNvPicPr preferRelativeResize="0">
            <a:picLocks noChangeAspect="1"/>
          </p:cNvPicPr>
          <p:nvPr/>
        </p:nvPicPr>
        <p:blipFill rotWithShape="1">
          <a:blip r:embed="rId4">
            <a:alphaModFix/>
          </a:blip>
          <a:srcRect/>
          <a:stretch/>
        </p:blipFill>
        <p:spPr>
          <a:xfrm>
            <a:off x="1423516" y="3380038"/>
            <a:ext cx="3520623" cy="2769186"/>
          </a:xfrm>
          <a:prstGeom prst="rect">
            <a:avLst/>
          </a:prstGeom>
          <a:noFill/>
          <a:ln>
            <a:noFill/>
          </a:ln>
        </p:spPr>
      </p:pic>
      <p:sp>
        <p:nvSpPr>
          <p:cNvPr id="198" name="Google Shape;198;p55"/>
          <p:cNvSpPr txBox="1"/>
          <p:nvPr/>
        </p:nvSpPr>
        <p:spPr>
          <a:xfrm>
            <a:off x="850789" y="6118981"/>
            <a:ext cx="621838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Kuvan lähde ja lisätietoa: Siikanen, U. 2008. Puurakentaminen. Rakennustieto Oy. 367 s.</a:t>
            </a:r>
            <a:endParaRPr sz="10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3E74CB12-588F-A304-91DB-16A59A37D19F}"/>
              </a:ext>
            </a:extLst>
          </p:cNvPr>
          <p:cNvSpPr>
            <a:spLocks noGrp="1"/>
          </p:cNvSpPr>
          <p:nvPr>
            <p:ph type="ftr" idx="11"/>
          </p:nvPr>
        </p:nvSpPr>
        <p:spPr/>
        <p:txBody>
          <a:bodyPr/>
          <a:lstStyle/>
          <a:p>
            <a:r>
              <a:rPr lang="fi-FI" dirty="0"/>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(1/4): säänkesto</a:t>
            </a:r>
            <a:endParaRPr/>
          </a:p>
        </p:txBody>
      </p:sp>
      <p:sp>
        <p:nvSpPr>
          <p:cNvPr id="204" name="Google Shape;204;p56"/>
          <p:cNvSpPr txBox="1">
            <a:spLocks noGrp="1"/>
          </p:cNvSpPr>
          <p:nvPr>
            <p:ph type="body" idx="1"/>
          </p:nvPr>
        </p:nvSpPr>
        <p:spPr>
          <a:xfrm>
            <a:off x="877077" y="1794523"/>
            <a:ext cx="10515600" cy="4794542"/>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Säänkestolla tarkoitetaan puuaineen kestävyyttä säärasitusta vastaan</a:t>
            </a:r>
            <a:endParaRPr dirty="0"/>
          </a:p>
          <a:p>
            <a:pPr marL="457200" lvl="0" indent="-342900" algn="l" rtl="0">
              <a:lnSpc>
                <a:spcPct val="90000"/>
              </a:lnSpc>
              <a:spcBef>
                <a:spcPts val="1000"/>
              </a:spcBef>
              <a:spcAft>
                <a:spcPts val="0"/>
              </a:spcAft>
              <a:buClr>
                <a:schemeClr val="dk1"/>
              </a:buClr>
              <a:buSzPct val="69498"/>
              <a:buChar char="•"/>
            </a:pPr>
            <a:r>
              <a:rPr lang="fi-FI" dirty="0"/>
              <a:t>Säärasituksen tärkeimmät osatekijät ovat</a:t>
            </a:r>
            <a:endParaRPr dirty="0"/>
          </a:p>
          <a:p>
            <a:pPr marL="914400" lvl="1" indent="-342900" algn="l" rtl="0">
              <a:lnSpc>
                <a:spcPct val="90000"/>
              </a:lnSpc>
              <a:spcBef>
                <a:spcPts val="500"/>
              </a:spcBef>
              <a:spcAft>
                <a:spcPts val="0"/>
              </a:spcAft>
              <a:buSzPct val="81081"/>
              <a:buChar char="•"/>
            </a:pPr>
            <a:r>
              <a:rPr lang="fi-FI" dirty="0"/>
              <a:t>Auringon UV-säteilyn energia</a:t>
            </a:r>
            <a:endParaRPr dirty="0"/>
          </a:p>
          <a:p>
            <a:pPr marL="914400" lvl="1" indent="-342900" algn="l" rtl="0">
              <a:lnSpc>
                <a:spcPct val="90000"/>
              </a:lnSpc>
              <a:spcBef>
                <a:spcPts val="500"/>
              </a:spcBef>
              <a:spcAft>
                <a:spcPts val="0"/>
              </a:spcAft>
              <a:buSzPct val="81081"/>
              <a:buChar char="•"/>
            </a:pPr>
            <a:r>
              <a:rPr lang="fi-FI" dirty="0"/>
              <a:t>Lämpötilan vaihtelu ja sen vaikutus puun kuivumiseen</a:t>
            </a:r>
            <a:endParaRPr dirty="0"/>
          </a:p>
          <a:p>
            <a:pPr marL="914400" lvl="1" indent="-342900" algn="l" rtl="0">
              <a:lnSpc>
                <a:spcPct val="90000"/>
              </a:lnSpc>
              <a:spcBef>
                <a:spcPts val="500"/>
              </a:spcBef>
              <a:spcAft>
                <a:spcPts val="0"/>
              </a:spcAft>
              <a:buSzPct val="81081"/>
              <a:buChar char="•"/>
            </a:pPr>
            <a:r>
              <a:rPr lang="fi-FI" dirty="0"/>
              <a:t>Sade ja ilmankosteus</a:t>
            </a:r>
            <a:endParaRPr dirty="0"/>
          </a:p>
          <a:p>
            <a:pPr marL="457200" lvl="0" indent="-342900" algn="l" rtl="0">
              <a:lnSpc>
                <a:spcPct val="90000"/>
              </a:lnSpc>
              <a:spcBef>
                <a:spcPts val="1000"/>
              </a:spcBef>
              <a:spcAft>
                <a:spcPts val="0"/>
              </a:spcAft>
              <a:buClr>
                <a:schemeClr val="dk1"/>
              </a:buClr>
              <a:buSzPct val="69498"/>
              <a:buChar char="•"/>
            </a:pPr>
            <a:r>
              <a:rPr lang="fi-FI" dirty="0"/>
              <a:t>Säärasituksen vaikutukset puuhun</a:t>
            </a:r>
            <a:endParaRPr dirty="0"/>
          </a:p>
          <a:p>
            <a:pPr marL="914400" lvl="1" indent="-342900" algn="l" rtl="0">
              <a:lnSpc>
                <a:spcPct val="90000"/>
              </a:lnSpc>
              <a:spcBef>
                <a:spcPts val="500"/>
              </a:spcBef>
              <a:spcAft>
                <a:spcPts val="0"/>
              </a:spcAft>
              <a:buSzPct val="81081"/>
              <a:buChar char="•"/>
            </a:pPr>
            <a:r>
              <a:rPr lang="fi-FI" dirty="0"/>
              <a:t>Ligniinin valohajoaminen ja siitä johtuva hidas kuitukato (millejä/100 v.)</a:t>
            </a:r>
            <a:endParaRPr dirty="0"/>
          </a:p>
          <a:p>
            <a:pPr marL="914400" lvl="1" indent="-342900" algn="l" rtl="0">
              <a:lnSpc>
                <a:spcPct val="90000"/>
              </a:lnSpc>
              <a:spcBef>
                <a:spcPts val="500"/>
              </a:spcBef>
              <a:spcAft>
                <a:spcPts val="0"/>
              </a:spcAft>
              <a:buSzPct val="81081"/>
              <a:buChar char="•"/>
            </a:pPr>
            <a:r>
              <a:rPr lang="fi-FI" dirty="0"/>
              <a:t>Harmaantuminen ja nukkaantuminen</a:t>
            </a:r>
            <a:endParaRPr dirty="0"/>
          </a:p>
          <a:p>
            <a:pPr marL="914400" lvl="1" indent="-342900" algn="l" rtl="0">
              <a:lnSpc>
                <a:spcPct val="90000"/>
              </a:lnSpc>
              <a:spcBef>
                <a:spcPts val="500"/>
              </a:spcBef>
              <a:spcAft>
                <a:spcPts val="0"/>
              </a:spcAft>
              <a:buSzPct val="81081"/>
              <a:buChar char="•"/>
            </a:pPr>
            <a:r>
              <a:rPr lang="fi-FI" dirty="0"/>
              <a:t>Halkeilu, </a:t>
            </a:r>
            <a:r>
              <a:rPr lang="fi-FI" dirty="0" err="1"/>
              <a:t>sälöily</a:t>
            </a:r>
            <a:r>
              <a:rPr lang="fi-FI" dirty="0"/>
              <a:t> ja muodonmuutokset</a:t>
            </a:r>
            <a:endParaRPr dirty="0"/>
          </a:p>
          <a:p>
            <a:pPr marL="914400" lvl="1" indent="-228600" algn="l" rtl="0">
              <a:lnSpc>
                <a:spcPct val="90000"/>
              </a:lnSpc>
              <a:spcBef>
                <a:spcPts val="500"/>
              </a:spcBef>
              <a:spcAft>
                <a:spcPts val="0"/>
              </a:spcAft>
              <a:buSzPct val="81081"/>
              <a:buNone/>
            </a:pPr>
            <a:endParaRPr dirty="0"/>
          </a:p>
          <a:p>
            <a:pPr marL="571500" lvl="1" indent="0" algn="l" rtl="0">
              <a:lnSpc>
                <a:spcPct val="90000"/>
              </a:lnSpc>
              <a:spcBef>
                <a:spcPts val="500"/>
              </a:spcBef>
              <a:spcAft>
                <a:spcPts val="0"/>
              </a:spcAft>
              <a:buSzPct val="129729"/>
              <a:buNone/>
            </a:pPr>
            <a:r>
              <a:rPr lang="fi-FI" sz="1500" dirty="0"/>
              <a:t>Lisätietoa: </a:t>
            </a:r>
            <a:r>
              <a:rPr lang="fi-FI" sz="1500" dirty="0" err="1"/>
              <a:t>Weathering</a:t>
            </a:r>
            <a:r>
              <a:rPr lang="fi-FI" sz="1500" dirty="0"/>
              <a:t> </a:t>
            </a:r>
            <a:r>
              <a:rPr lang="fi-FI" sz="1500" dirty="0" err="1"/>
              <a:t>Testing</a:t>
            </a:r>
            <a:r>
              <a:rPr lang="fi-FI" sz="1500" dirty="0"/>
              <a:t> </a:t>
            </a:r>
            <a:r>
              <a:rPr lang="fi-FI" sz="1500" dirty="0" err="1"/>
              <a:t>Guidebook</a:t>
            </a:r>
            <a:r>
              <a:rPr lang="fi-FI" sz="1500" dirty="0"/>
              <a:t>. 2001. Atlas Electric </a:t>
            </a:r>
            <a:r>
              <a:rPr lang="fi-FI" sz="1500" dirty="0" err="1"/>
              <a:t>Devices</a:t>
            </a:r>
            <a:r>
              <a:rPr lang="fi-FI" sz="1500" dirty="0"/>
              <a:t> Company.  </a:t>
            </a:r>
            <a:r>
              <a:rPr lang="fi-FI" sz="1500" u="sng" dirty="0">
                <a:solidFill>
                  <a:schemeClr val="hlink"/>
                </a:solidFill>
                <a:hlinkClick r:id="rId3"/>
              </a:rPr>
              <a:t>https://fdocuments.in/document/weathering-testing-guidebook.html?page=1</a:t>
            </a:r>
            <a:r>
              <a:rPr lang="fi-FI" sz="1500" dirty="0"/>
              <a:t> </a:t>
            </a:r>
            <a:endParaRPr dirty="0"/>
          </a:p>
          <a:p>
            <a:pPr marL="571500" lvl="1" indent="0" algn="l" rtl="0">
              <a:lnSpc>
                <a:spcPct val="90000"/>
              </a:lnSpc>
              <a:spcBef>
                <a:spcPts val="500"/>
              </a:spcBef>
              <a:spcAft>
                <a:spcPts val="0"/>
              </a:spcAft>
              <a:buSzPct val="129729"/>
              <a:buNone/>
            </a:pPr>
            <a:r>
              <a:rPr lang="fi-FI" sz="1500" dirty="0"/>
              <a:t>George, B. et al. 2005. </a:t>
            </a:r>
            <a:r>
              <a:rPr lang="fi-FI" sz="1500" dirty="0" err="1"/>
              <a:t>Photodegradation</a:t>
            </a:r>
            <a:r>
              <a:rPr lang="fi-FI" sz="1500" dirty="0"/>
              <a:t> and </a:t>
            </a:r>
            <a:r>
              <a:rPr lang="fi-FI" sz="1500" dirty="0" err="1"/>
              <a:t>photostabilisation</a:t>
            </a:r>
            <a:r>
              <a:rPr lang="fi-FI" sz="1500" dirty="0"/>
              <a:t> of </a:t>
            </a:r>
            <a:r>
              <a:rPr lang="fi-FI" sz="1500" dirty="0" err="1"/>
              <a:t>wood</a:t>
            </a:r>
            <a:r>
              <a:rPr lang="fi-FI" sz="1500" dirty="0"/>
              <a:t> - </a:t>
            </a:r>
            <a:r>
              <a:rPr lang="fi-FI" sz="1500" dirty="0" err="1"/>
              <a:t>the</a:t>
            </a:r>
            <a:r>
              <a:rPr lang="fi-FI" sz="1500" dirty="0"/>
              <a:t> </a:t>
            </a:r>
            <a:r>
              <a:rPr lang="fi-FI" sz="1500" dirty="0" err="1"/>
              <a:t>state</a:t>
            </a:r>
            <a:r>
              <a:rPr lang="fi-FI" sz="1500" dirty="0"/>
              <a:t> of </a:t>
            </a:r>
            <a:r>
              <a:rPr lang="fi-FI" sz="1500" dirty="0" err="1"/>
              <a:t>the</a:t>
            </a:r>
            <a:r>
              <a:rPr lang="fi-FI" sz="1500" dirty="0"/>
              <a:t> art. doi:10.1016/j.polymdegradstab.2004.10.018</a:t>
            </a:r>
            <a:endParaRPr sz="1900" dirty="0"/>
          </a:p>
        </p:txBody>
      </p:sp>
      <p:sp>
        <p:nvSpPr>
          <p:cNvPr id="205" name="Google Shape;205;p5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18</a:t>
            </a:fld>
            <a:endParaRPr/>
          </a:p>
        </p:txBody>
      </p:sp>
      <p:sp>
        <p:nvSpPr>
          <p:cNvPr id="2" name="Alatunnisteen paikkamerkki 1">
            <a:extLst>
              <a:ext uri="{FF2B5EF4-FFF2-40B4-BE49-F238E27FC236}">
                <a16:creationId xmlns:a16="http://schemas.microsoft.com/office/drawing/2014/main" id="{80474F71-916D-52CF-529F-EEC3608D2BA4}"/>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57"/>
          <p:cNvSpPr txBox="1">
            <a:spLocks noGrp="1"/>
          </p:cNvSpPr>
          <p:nvPr>
            <p:ph type="title"/>
          </p:nvPr>
        </p:nvSpPr>
        <p:spPr>
          <a:xfrm>
            <a:off x="807098" y="13963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(2/4): biologinen</a:t>
            </a:r>
            <a:endParaRPr/>
          </a:p>
        </p:txBody>
      </p:sp>
      <p:sp>
        <p:nvSpPr>
          <p:cNvPr id="211" name="Google Shape;211;p57"/>
          <p:cNvSpPr txBox="1">
            <a:spLocks noGrp="1"/>
          </p:cNvSpPr>
          <p:nvPr>
            <p:ph type="body" idx="1"/>
          </p:nvPr>
        </p:nvSpPr>
        <p:spPr>
          <a:xfrm>
            <a:off x="706015" y="1343543"/>
            <a:ext cx="10982401" cy="4996704"/>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a:t>Biologisella kestävyydellä tarkoitetaan puutavaran kykyä vastustaa elävien organismien aiheuttamaa tuhoa</a:t>
            </a:r>
            <a:endParaRPr/>
          </a:p>
          <a:p>
            <a:pPr marL="457200" lvl="0" indent="-342900" algn="l" rtl="0">
              <a:lnSpc>
                <a:spcPct val="90000"/>
              </a:lnSpc>
              <a:spcBef>
                <a:spcPts val="1000"/>
              </a:spcBef>
              <a:spcAft>
                <a:spcPts val="0"/>
              </a:spcAft>
              <a:buClr>
                <a:schemeClr val="dk1"/>
              </a:buClr>
              <a:buSzPct val="69498"/>
              <a:buChar char="•"/>
            </a:pPr>
            <a:r>
              <a:rPr lang="fi-FI"/>
              <a:t>Puutavaraa hajottavat tai sen ulkonäköä pilaavat organismit:</a:t>
            </a:r>
            <a:endParaRPr/>
          </a:p>
          <a:p>
            <a:pPr marL="991870" lvl="1" indent="-457200" algn="l" rtl="0">
              <a:lnSpc>
                <a:spcPct val="90000"/>
              </a:lnSpc>
              <a:spcBef>
                <a:spcPts val="500"/>
              </a:spcBef>
              <a:spcAft>
                <a:spcPts val="0"/>
              </a:spcAft>
              <a:buSzPct val="74844"/>
              <a:buChar char="•"/>
            </a:pPr>
            <a:r>
              <a:rPr lang="fi-FI" sz="2600"/>
              <a:t>Lahottajasienet</a:t>
            </a:r>
            <a:endParaRPr sz="2600"/>
          </a:p>
          <a:p>
            <a:pPr marL="1371600" lvl="2" indent="-342900" algn="l" rtl="0">
              <a:lnSpc>
                <a:spcPct val="90000"/>
              </a:lnSpc>
              <a:spcBef>
                <a:spcPts val="500"/>
              </a:spcBef>
              <a:spcAft>
                <a:spcPts val="0"/>
              </a:spcAft>
              <a:buSzPct val="97297"/>
              <a:buChar char="•"/>
            </a:pPr>
            <a:r>
              <a:rPr lang="fi-FI"/>
              <a:t>Heikentävät puuaineen lujuutta hajottamalla selluloosan ja ligniinin</a:t>
            </a:r>
            <a:endParaRPr/>
          </a:p>
          <a:p>
            <a:pPr marL="1371600" lvl="2" indent="-342900" algn="l" rtl="0">
              <a:lnSpc>
                <a:spcPct val="90000"/>
              </a:lnSpc>
              <a:spcBef>
                <a:spcPts val="500"/>
              </a:spcBef>
              <a:spcAft>
                <a:spcPts val="0"/>
              </a:spcAft>
              <a:buSzPct val="97297"/>
              <a:buChar char="•"/>
            </a:pPr>
            <a:r>
              <a:rPr lang="fi-FI"/>
              <a:t>Havupuutavarassa elävät erityisesti ruskolahottajat (mm. lattiasieni)</a:t>
            </a:r>
            <a:endParaRPr/>
          </a:p>
          <a:p>
            <a:pPr marL="1371600" lvl="2" indent="-342900" algn="l" rtl="0">
              <a:lnSpc>
                <a:spcPct val="90000"/>
              </a:lnSpc>
              <a:spcBef>
                <a:spcPts val="500"/>
              </a:spcBef>
              <a:spcAft>
                <a:spcPts val="0"/>
              </a:spcAft>
              <a:buSzPct val="97297"/>
              <a:buChar char="•"/>
            </a:pPr>
            <a:r>
              <a:rPr lang="fi-FI"/>
              <a:t>Tarvitsevat toimiakseen </a:t>
            </a:r>
            <a:r>
              <a:rPr lang="fi-FI" u="sng"/>
              <a:t>vettä</a:t>
            </a:r>
            <a:r>
              <a:rPr lang="fi-FI"/>
              <a:t> ja happea sekä sopivan lämpötilan (optimi 15–40°C) </a:t>
            </a:r>
            <a:endParaRPr/>
          </a:p>
          <a:p>
            <a:pPr marL="991870" lvl="2" indent="-457200" algn="l" rtl="0">
              <a:lnSpc>
                <a:spcPct val="90000"/>
              </a:lnSpc>
              <a:spcBef>
                <a:spcPts val="500"/>
              </a:spcBef>
              <a:spcAft>
                <a:spcPts val="0"/>
              </a:spcAft>
              <a:buSzPct val="74844"/>
              <a:buChar char="•"/>
            </a:pPr>
            <a:r>
              <a:rPr lang="fi-FI" sz="2600"/>
              <a:t>Home- ja sinistäjäsienet</a:t>
            </a:r>
            <a:endParaRPr sz="2600"/>
          </a:p>
          <a:p>
            <a:pPr marL="1371600" lvl="2" indent="-342900" algn="l" rtl="0">
              <a:lnSpc>
                <a:spcPct val="90000"/>
              </a:lnSpc>
              <a:spcBef>
                <a:spcPts val="500"/>
              </a:spcBef>
              <a:spcAft>
                <a:spcPts val="0"/>
              </a:spcAft>
              <a:buSzPct val="97297"/>
              <a:buChar char="•"/>
            </a:pPr>
            <a:r>
              <a:rPr lang="fi-FI"/>
              <a:t>Eivät heikennä puuta, mutta aiheuttavat esteettistä ja joskus terveydellistä haittaa </a:t>
            </a:r>
            <a:endParaRPr/>
          </a:p>
          <a:p>
            <a:pPr marL="914400" lvl="1" indent="-342900" algn="l" rtl="0">
              <a:lnSpc>
                <a:spcPct val="90000"/>
              </a:lnSpc>
              <a:spcBef>
                <a:spcPts val="500"/>
              </a:spcBef>
              <a:spcAft>
                <a:spcPts val="0"/>
              </a:spcAft>
              <a:buSzPct val="81081"/>
              <a:buChar char="•"/>
            </a:pPr>
            <a:r>
              <a:rPr lang="fi-FI"/>
              <a:t>Hyönteiset</a:t>
            </a:r>
            <a:endParaRPr/>
          </a:p>
          <a:p>
            <a:pPr marL="1371600" lvl="2" indent="-342900" algn="l" rtl="0">
              <a:lnSpc>
                <a:spcPct val="90000"/>
              </a:lnSpc>
              <a:spcBef>
                <a:spcPts val="500"/>
              </a:spcBef>
              <a:spcAft>
                <a:spcPts val="0"/>
              </a:spcAft>
              <a:buSzPct val="97297"/>
              <a:buChar char="•"/>
            </a:pPr>
            <a:r>
              <a:rPr lang="fi-FI"/>
              <a:t>Suomessa ei toistaiseksi suurta vaaraa, etelämpänä mm. termiitti</a:t>
            </a:r>
            <a:endParaRPr/>
          </a:p>
          <a:p>
            <a:pPr marL="914400" lvl="1" indent="-342900" algn="l" rtl="0">
              <a:lnSpc>
                <a:spcPct val="90000"/>
              </a:lnSpc>
              <a:spcBef>
                <a:spcPts val="500"/>
              </a:spcBef>
              <a:spcAft>
                <a:spcPts val="0"/>
              </a:spcAft>
              <a:buSzPct val="81081"/>
              <a:buChar char="•"/>
            </a:pPr>
            <a:r>
              <a:rPr lang="fi-FI"/>
              <a:t>Bakteerit ja sädebakteerit</a:t>
            </a:r>
            <a:r>
              <a:rPr lang="fi-FI" sz="2000"/>
              <a:t> (yleisessä kielenkäytössä "sädesienet")</a:t>
            </a:r>
            <a:endParaRPr/>
          </a:p>
          <a:p>
            <a:pPr marL="1371600" lvl="2" indent="-342900" algn="l" rtl="0">
              <a:lnSpc>
                <a:spcPct val="90000"/>
              </a:lnSpc>
              <a:spcBef>
                <a:spcPts val="500"/>
              </a:spcBef>
              <a:spcAft>
                <a:spcPts val="0"/>
              </a:spcAft>
              <a:buSzPct val="102418"/>
              <a:buChar char="•"/>
            </a:pPr>
            <a:r>
              <a:rPr lang="fi-FI" sz="1900"/>
              <a:t>Märässä puussa</a:t>
            </a:r>
            <a:endParaRPr sz="1900"/>
          </a:p>
          <a:p>
            <a:pPr marL="114300" lvl="0" indent="420369" algn="l" rtl="0">
              <a:lnSpc>
                <a:spcPct val="90000"/>
              </a:lnSpc>
              <a:spcBef>
                <a:spcPts val="1000"/>
              </a:spcBef>
              <a:spcAft>
                <a:spcPts val="0"/>
              </a:spcAft>
              <a:buSzPct val="108108"/>
              <a:buNone/>
            </a:pPr>
            <a:endParaRPr sz="1800"/>
          </a:p>
          <a:p>
            <a:pPr marL="114300" lvl="0" indent="420369" algn="l" rtl="0">
              <a:lnSpc>
                <a:spcPct val="90000"/>
              </a:lnSpc>
              <a:spcBef>
                <a:spcPts val="1000"/>
              </a:spcBef>
              <a:spcAft>
                <a:spcPts val="0"/>
              </a:spcAft>
              <a:buSzPct val="129729"/>
              <a:buNone/>
            </a:pPr>
            <a:r>
              <a:rPr lang="fi-FI" sz="1500"/>
              <a:t>Lisätietoa: 1) Zabel, R. &amp; Morrell, J. 1992. Wood Microbiology: Decay and its Prevention. 2) Timonen, S. &amp; Valkonen, J. 2013. Sienten biologia.</a:t>
            </a:r>
            <a:endParaRPr/>
          </a:p>
        </p:txBody>
      </p:sp>
      <p:sp>
        <p:nvSpPr>
          <p:cNvPr id="212" name="Google Shape;212;p5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19</a:t>
            </a:fld>
            <a:endParaRPr/>
          </a:p>
        </p:txBody>
      </p:sp>
      <p:sp>
        <p:nvSpPr>
          <p:cNvPr id="2" name="Alatunnisteen paikkamerkki 1">
            <a:extLst>
              <a:ext uri="{FF2B5EF4-FFF2-40B4-BE49-F238E27FC236}">
                <a16:creationId xmlns:a16="http://schemas.microsoft.com/office/drawing/2014/main" id="{3C89CAB2-0513-617B-746D-0E3F63D20137}"/>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a:t>
            </a:r>
            <a:r>
              <a:rPr lang="fi-FI" sz="2000" dirty="0" err="1"/>
              <a:t>oppimateriaali</a:t>
            </a:r>
            <a:r>
              <a:rPr lang="fi-FI" sz="2000" dirty="0"/>
              <a:t>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82" name="Google Shape;82;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fi-FI"/>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(3/4)</a:t>
            </a:r>
            <a:endParaRPr/>
          </a:p>
        </p:txBody>
      </p:sp>
      <p:sp>
        <p:nvSpPr>
          <p:cNvPr id="218" name="Google Shape;218;p58"/>
          <p:cNvSpPr txBox="1">
            <a:spLocks noGrp="1"/>
          </p:cNvSpPr>
          <p:nvPr>
            <p:ph type="body" idx="1"/>
          </p:nvPr>
        </p:nvSpPr>
        <p:spPr>
          <a:xfrm>
            <a:off x="838200" y="2004291"/>
            <a:ext cx="10515600" cy="467808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400"/>
              <a:t>Keinot estää tai hidastaa puun lahoamista:</a:t>
            </a:r>
            <a:endParaRPr/>
          </a:p>
          <a:p>
            <a:pPr marL="914400" lvl="1" indent="-342900" algn="l" rtl="0">
              <a:lnSpc>
                <a:spcPct val="90000"/>
              </a:lnSpc>
              <a:spcBef>
                <a:spcPts val="500"/>
              </a:spcBef>
              <a:spcAft>
                <a:spcPts val="0"/>
              </a:spcAft>
              <a:buSzPts val="1800"/>
              <a:buChar char="•"/>
            </a:pPr>
            <a:r>
              <a:rPr lang="fi-FI" sz="2000"/>
              <a:t>Pidetään puu kuivana rakenteellisella suojauksella</a:t>
            </a:r>
            <a:endParaRPr sz="2000"/>
          </a:p>
          <a:p>
            <a:pPr marL="914400" lvl="1" indent="-342900" algn="l" rtl="0">
              <a:lnSpc>
                <a:spcPct val="90000"/>
              </a:lnSpc>
              <a:spcBef>
                <a:spcPts val="500"/>
              </a:spcBef>
              <a:spcAft>
                <a:spcPts val="0"/>
              </a:spcAft>
              <a:buSzPts val="1800"/>
              <a:buChar char="•"/>
            </a:pPr>
            <a:r>
              <a:rPr lang="fi-FI" sz="2000"/>
              <a:t>Estetään veden imeytyminen puuhun pintakäsittelyllä</a:t>
            </a:r>
            <a:endParaRPr sz="2000"/>
          </a:p>
          <a:p>
            <a:pPr marL="914400" lvl="1" indent="-342900" algn="l" rtl="0">
              <a:lnSpc>
                <a:spcPct val="90000"/>
              </a:lnSpc>
              <a:spcBef>
                <a:spcPts val="500"/>
              </a:spcBef>
              <a:spcAft>
                <a:spcPts val="0"/>
              </a:spcAft>
              <a:buSzPts val="1800"/>
              <a:buChar char="•"/>
            </a:pPr>
            <a:r>
              <a:rPr lang="fi-FI" sz="2000"/>
              <a:t>Modifioidaan puu vettä hylkiväksi (esim. asetylointi) tai alennetaan sen tasapainokosteutta (esim. lämpökäsittely)</a:t>
            </a:r>
            <a:endParaRPr/>
          </a:p>
          <a:p>
            <a:pPr marL="914400" lvl="1" indent="-342900" algn="l" rtl="0">
              <a:lnSpc>
                <a:spcPct val="90000"/>
              </a:lnSpc>
              <a:spcBef>
                <a:spcPts val="500"/>
              </a:spcBef>
              <a:spcAft>
                <a:spcPts val="0"/>
              </a:spcAft>
              <a:buSzPts val="1800"/>
              <a:buChar char="•"/>
            </a:pPr>
            <a:r>
              <a:rPr lang="fi-FI" sz="2000"/>
              <a:t>Käytetään uuteainepitoista sydänpuuta (esim. mänty, lehtikuusi, tammi)</a:t>
            </a:r>
            <a:endParaRPr/>
          </a:p>
          <a:p>
            <a:pPr marL="914400" lvl="1" indent="-342900" algn="l" rtl="0">
              <a:lnSpc>
                <a:spcPct val="90000"/>
              </a:lnSpc>
              <a:spcBef>
                <a:spcPts val="500"/>
              </a:spcBef>
              <a:spcAft>
                <a:spcPts val="0"/>
              </a:spcAft>
              <a:buSzPts val="1800"/>
              <a:buChar char="•"/>
            </a:pPr>
            <a:r>
              <a:rPr lang="fi-FI" sz="2000"/>
              <a:t>Kyllästetään puu lahottajasienten elintoimintoja estävällä suoja-aineella (esim. kuparikylläste)</a:t>
            </a:r>
            <a:endParaRPr/>
          </a:p>
          <a:p>
            <a:pPr marL="457200" lvl="0" indent="-342900" algn="l" rtl="0">
              <a:lnSpc>
                <a:spcPct val="90000"/>
              </a:lnSpc>
              <a:spcBef>
                <a:spcPts val="1000"/>
              </a:spcBef>
              <a:spcAft>
                <a:spcPts val="0"/>
              </a:spcAft>
              <a:buClr>
                <a:schemeClr val="dk1"/>
              </a:buClr>
              <a:buSzPts val="1800"/>
              <a:buChar char="•"/>
            </a:pPr>
            <a:r>
              <a:rPr lang="fi-FI" sz="2400"/>
              <a:t>Puutuotteen tai -rakenteen käyttöikä määräytyy käyttöolosuhteiden  ja materiaalin kestävyysominaisuuksien yhteisvaikutuksena</a:t>
            </a:r>
            <a:endParaRPr sz="2400"/>
          </a:p>
        </p:txBody>
      </p:sp>
      <p:sp>
        <p:nvSpPr>
          <p:cNvPr id="219" name="Google Shape;219;p5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20</a:t>
            </a:fld>
            <a:endParaRPr/>
          </a:p>
        </p:txBody>
      </p:sp>
      <p:sp>
        <p:nvSpPr>
          <p:cNvPr id="2" name="Alatunnisteen paikkamerkki 1">
            <a:extLst>
              <a:ext uri="{FF2B5EF4-FFF2-40B4-BE49-F238E27FC236}">
                <a16:creationId xmlns:a16="http://schemas.microsoft.com/office/drawing/2014/main" id="{DA38A9AE-27E4-1AA4-EF76-44C82A59ABD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59"/>
          <p:cNvSpPr txBox="1">
            <a:spLocks noGrp="1"/>
          </p:cNvSpPr>
          <p:nvPr>
            <p:ph type="title"/>
          </p:nvPr>
        </p:nvSpPr>
        <p:spPr>
          <a:xfrm>
            <a:off x="838200" y="139635"/>
            <a:ext cx="10515600" cy="12167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Pitkäaikaiskestävyys (4/4)</a:t>
            </a:r>
            <a:endParaRPr/>
          </a:p>
        </p:txBody>
      </p:sp>
      <p:sp>
        <p:nvSpPr>
          <p:cNvPr id="225" name="Google Shape;225;p5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21</a:t>
            </a:fld>
            <a:endParaRPr/>
          </a:p>
        </p:txBody>
      </p:sp>
      <p:graphicFrame>
        <p:nvGraphicFramePr>
          <p:cNvPr id="226" name="Google Shape;226;p59"/>
          <p:cNvGraphicFramePr/>
          <p:nvPr>
            <p:extLst>
              <p:ext uri="{D42A27DB-BD31-4B8C-83A1-F6EECF244321}">
                <p14:modId xmlns:p14="http://schemas.microsoft.com/office/powerpoint/2010/main" val="3482666154"/>
              </p:ext>
            </p:extLst>
          </p:nvPr>
        </p:nvGraphicFramePr>
        <p:xfrm>
          <a:off x="6757441" y="1780408"/>
          <a:ext cx="5149729" cy="2088000"/>
        </p:xfrm>
        <a:graphic>
          <a:graphicData uri="http://schemas.openxmlformats.org/drawingml/2006/table">
            <a:tbl>
              <a:tblPr firstRow="1" firstCol="1" bandRow="1">
                <a:noFill/>
                <a:tableStyleId>{FEDAF096-9D5A-4A92-9398-522AA1F3AE6A}</a:tableStyleId>
              </a:tblPr>
              <a:tblGrid>
                <a:gridCol w="1057534">
                  <a:extLst>
                    <a:ext uri="{9D8B030D-6E8A-4147-A177-3AD203B41FA5}">
                      <a16:colId xmlns:a16="http://schemas.microsoft.com/office/drawing/2014/main" val="20000"/>
                    </a:ext>
                  </a:extLst>
                </a:gridCol>
                <a:gridCol w="1670764">
                  <a:extLst>
                    <a:ext uri="{9D8B030D-6E8A-4147-A177-3AD203B41FA5}">
                      <a16:colId xmlns:a16="http://schemas.microsoft.com/office/drawing/2014/main" val="20001"/>
                    </a:ext>
                  </a:extLst>
                </a:gridCol>
                <a:gridCol w="2421431">
                  <a:extLst>
                    <a:ext uri="{9D8B030D-6E8A-4147-A177-3AD203B41FA5}">
                      <a16:colId xmlns:a16="http://schemas.microsoft.com/office/drawing/2014/main" val="20002"/>
                    </a:ext>
                  </a:extLst>
                </a:gridCol>
              </a:tblGrid>
              <a:tr h="468000">
                <a:tc>
                  <a:txBody>
                    <a:bodyPr/>
                    <a:lstStyle/>
                    <a:p>
                      <a:pPr marL="0" marR="0" lvl="0" indent="0" algn="l" rtl="0">
                        <a:lnSpc>
                          <a:spcPct val="100000"/>
                        </a:lnSpc>
                        <a:spcBef>
                          <a:spcPts val="0"/>
                        </a:spcBef>
                        <a:spcAft>
                          <a:spcPts val="0"/>
                        </a:spcAft>
                        <a:buNone/>
                      </a:pPr>
                      <a:r>
                        <a:rPr lang="fi-FI" sz="1200" u="none" strike="noStrike" cap="none" dirty="0"/>
                        <a:t>Kestävyys-luokka</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Kestävyysluokan kuvaus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Kuvauksen epävirallinen suomennos</a:t>
                      </a:r>
                      <a:endParaRPr sz="1200" dirty="0"/>
                    </a:p>
                  </a:txBody>
                  <a:tcPr marL="68575" marR="68575" marT="0" marB="0" anchor="ctr"/>
                </a:tc>
                <a:extLst>
                  <a:ext uri="{0D108BD9-81ED-4DB2-BD59-A6C34878D82A}">
                    <a16:rowId xmlns:a16="http://schemas.microsoft.com/office/drawing/2014/main" val="10000"/>
                  </a:ext>
                </a:extLst>
              </a:tr>
              <a:tr h="324000">
                <a:tc>
                  <a:txBody>
                    <a:bodyPr/>
                    <a:lstStyle/>
                    <a:p>
                      <a:pPr marL="0" marR="0" lvl="0" indent="0" algn="l" rtl="0">
                        <a:lnSpc>
                          <a:spcPct val="100000"/>
                        </a:lnSpc>
                        <a:spcBef>
                          <a:spcPts val="0"/>
                        </a:spcBef>
                        <a:spcAft>
                          <a:spcPts val="0"/>
                        </a:spcAft>
                        <a:buNone/>
                      </a:pPr>
                      <a:r>
                        <a:rPr lang="fi-FI" sz="1200" u="none" strike="noStrike" cap="none"/>
                        <a:t>DC 1</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Very</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a:t>Erittäin kestävä</a:t>
                      </a:r>
                      <a:endParaRPr sz="1200"/>
                    </a:p>
                  </a:txBody>
                  <a:tcPr marL="68575" marR="68575" marT="0" marB="0" anchor="ctr"/>
                </a:tc>
                <a:extLst>
                  <a:ext uri="{0D108BD9-81ED-4DB2-BD59-A6C34878D82A}">
                    <a16:rowId xmlns:a16="http://schemas.microsoft.com/office/drawing/2014/main" val="10001"/>
                  </a:ext>
                </a:extLst>
              </a:tr>
              <a:tr h="324000">
                <a:tc>
                  <a:txBody>
                    <a:bodyPr/>
                    <a:lstStyle/>
                    <a:p>
                      <a:pPr marL="0" marR="0" lvl="0" indent="0" algn="l" rtl="0">
                        <a:lnSpc>
                          <a:spcPct val="100000"/>
                        </a:lnSpc>
                        <a:spcBef>
                          <a:spcPts val="0"/>
                        </a:spcBef>
                        <a:spcAft>
                          <a:spcPts val="0"/>
                        </a:spcAft>
                        <a:buNone/>
                      </a:pPr>
                      <a:r>
                        <a:rPr lang="fi-FI" sz="1200" u="none" strike="noStrike" cap="none"/>
                        <a:t>DC 2</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Kestävä</a:t>
                      </a:r>
                      <a:endParaRPr sz="1200" dirty="0"/>
                    </a:p>
                  </a:txBody>
                  <a:tcPr marL="68575" marR="68575" marT="0" marB="0" anchor="ctr"/>
                </a:tc>
                <a:extLst>
                  <a:ext uri="{0D108BD9-81ED-4DB2-BD59-A6C34878D82A}">
                    <a16:rowId xmlns:a16="http://schemas.microsoft.com/office/drawing/2014/main" val="10002"/>
                  </a:ext>
                </a:extLst>
              </a:tr>
              <a:tr h="324000">
                <a:tc>
                  <a:txBody>
                    <a:bodyPr/>
                    <a:lstStyle/>
                    <a:p>
                      <a:pPr marL="0" marR="0" lvl="0" indent="0" algn="l" rtl="0">
                        <a:lnSpc>
                          <a:spcPct val="100000"/>
                        </a:lnSpc>
                        <a:spcBef>
                          <a:spcPts val="0"/>
                        </a:spcBef>
                        <a:spcAft>
                          <a:spcPts val="0"/>
                        </a:spcAft>
                        <a:buNone/>
                      </a:pPr>
                      <a:r>
                        <a:rPr lang="fi-FI" sz="1200" u="none" strike="noStrike" cap="none"/>
                        <a:t>DC 3</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Moderately</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a:t>Kohtalaisen kestävä</a:t>
                      </a:r>
                      <a:endParaRPr sz="1200" u="none" strike="noStrike" cap="none"/>
                    </a:p>
                  </a:txBody>
                  <a:tcPr marL="68575" marR="68575" marT="0" marB="0" anchor="ctr"/>
                </a:tc>
                <a:extLst>
                  <a:ext uri="{0D108BD9-81ED-4DB2-BD59-A6C34878D82A}">
                    <a16:rowId xmlns:a16="http://schemas.microsoft.com/office/drawing/2014/main" val="10003"/>
                  </a:ext>
                </a:extLst>
              </a:tr>
              <a:tr h="324000">
                <a:tc>
                  <a:txBody>
                    <a:bodyPr/>
                    <a:lstStyle/>
                    <a:p>
                      <a:pPr marL="0" marR="0" lvl="0" indent="0" algn="l" rtl="0">
                        <a:lnSpc>
                          <a:spcPct val="100000"/>
                        </a:lnSpc>
                        <a:spcBef>
                          <a:spcPts val="0"/>
                        </a:spcBef>
                        <a:spcAft>
                          <a:spcPts val="0"/>
                        </a:spcAft>
                        <a:buNone/>
                      </a:pPr>
                      <a:r>
                        <a:rPr lang="fi-FI" sz="1200" u="none" strike="noStrike" cap="none" dirty="0"/>
                        <a:t>DC 4</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Slightly</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a:t>Jossain määrin kestävä</a:t>
                      </a:r>
                      <a:endParaRPr sz="1200"/>
                    </a:p>
                  </a:txBody>
                  <a:tcPr marL="68575" marR="68575" marT="0" marB="0" anchor="ctr"/>
                </a:tc>
                <a:extLst>
                  <a:ext uri="{0D108BD9-81ED-4DB2-BD59-A6C34878D82A}">
                    <a16:rowId xmlns:a16="http://schemas.microsoft.com/office/drawing/2014/main" val="10004"/>
                  </a:ext>
                </a:extLst>
              </a:tr>
              <a:tr h="324000">
                <a:tc>
                  <a:txBody>
                    <a:bodyPr/>
                    <a:lstStyle/>
                    <a:p>
                      <a:pPr marL="0" marR="0" lvl="0" indent="0" algn="l" rtl="0">
                        <a:lnSpc>
                          <a:spcPct val="100000"/>
                        </a:lnSpc>
                        <a:spcBef>
                          <a:spcPts val="0"/>
                        </a:spcBef>
                        <a:spcAft>
                          <a:spcPts val="0"/>
                        </a:spcAft>
                        <a:buNone/>
                      </a:pPr>
                      <a:r>
                        <a:rPr lang="fi-FI" sz="1200" u="none" strike="noStrike" cap="none"/>
                        <a:t>DC 5</a:t>
                      </a:r>
                      <a:endParaRPr sz="120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err="1"/>
                        <a:t>Not</a:t>
                      </a:r>
                      <a:r>
                        <a:rPr lang="fi-FI" sz="1200" u="none" strike="noStrike" cap="none" dirty="0"/>
                        <a:t> </a:t>
                      </a:r>
                      <a:r>
                        <a:rPr lang="fi-FI" sz="1200" u="none" strike="noStrike" cap="none" dirty="0" err="1"/>
                        <a:t>durable</a:t>
                      </a:r>
                      <a:r>
                        <a:rPr lang="fi-FI" sz="1200" u="none" strike="noStrike" cap="none" dirty="0"/>
                        <a:t>                       </a:t>
                      </a:r>
                      <a:endParaRPr sz="1200" dirty="0"/>
                    </a:p>
                  </a:txBody>
                  <a:tcPr marL="68575" marR="68575" marT="0" marB="0" anchor="ctr"/>
                </a:tc>
                <a:tc>
                  <a:txBody>
                    <a:bodyPr/>
                    <a:lstStyle/>
                    <a:p>
                      <a:pPr marL="0" marR="0" lvl="0" indent="0" algn="l" rtl="0">
                        <a:lnSpc>
                          <a:spcPct val="100000"/>
                        </a:lnSpc>
                        <a:spcBef>
                          <a:spcPts val="0"/>
                        </a:spcBef>
                        <a:spcAft>
                          <a:spcPts val="0"/>
                        </a:spcAft>
                        <a:buNone/>
                      </a:pPr>
                      <a:r>
                        <a:rPr lang="fi-FI" sz="1200" u="none" strike="noStrike" cap="none" dirty="0"/>
                        <a:t>Ei lahonkestävä</a:t>
                      </a:r>
                      <a:endParaRPr sz="1200" u="none" strike="noStrike" cap="none" dirty="0"/>
                    </a:p>
                  </a:txBody>
                  <a:tcPr marL="68575" marR="68575" marT="0" marB="0" anchor="ctr"/>
                </a:tc>
                <a:extLst>
                  <a:ext uri="{0D108BD9-81ED-4DB2-BD59-A6C34878D82A}">
                    <a16:rowId xmlns:a16="http://schemas.microsoft.com/office/drawing/2014/main" val="10005"/>
                  </a:ext>
                </a:extLst>
              </a:tr>
            </a:tbl>
          </a:graphicData>
        </a:graphic>
      </p:graphicFrame>
      <p:sp>
        <p:nvSpPr>
          <p:cNvPr id="227" name="Google Shape;227;p59"/>
          <p:cNvSpPr txBox="1"/>
          <p:nvPr/>
        </p:nvSpPr>
        <p:spPr>
          <a:xfrm>
            <a:off x="6693433" y="1317103"/>
            <a:ext cx="5645283" cy="6770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Arial"/>
                <a:ea typeface="Arial"/>
                <a:cs typeface="Arial"/>
                <a:sym typeface="Arial"/>
              </a:rPr>
              <a:t>Puu- ja puupohjaisten materiaalien </a:t>
            </a:r>
            <a:r>
              <a:rPr lang="fi-FI" sz="1200" b="1" i="0" u="none" strike="noStrike" cap="none" dirty="0">
                <a:solidFill>
                  <a:srgbClr val="000000"/>
                </a:solidFill>
                <a:latin typeface="Arial"/>
                <a:ea typeface="Arial"/>
                <a:cs typeface="Arial"/>
                <a:sym typeface="Arial"/>
              </a:rPr>
              <a:t>kestävyysluokat (</a:t>
            </a:r>
            <a:r>
              <a:rPr lang="fi-FI" sz="1200" b="1" i="1" u="none" strike="noStrike" cap="none" dirty="0" err="1">
                <a:solidFill>
                  <a:srgbClr val="000000"/>
                </a:solidFill>
                <a:latin typeface="Arial"/>
                <a:ea typeface="Arial"/>
                <a:cs typeface="Arial"/>
                <a:sym typeface="Arial"/>
              </a:rPr>
              <a:t>Durability</a:t>
            </a:r>
            <a:r>
              <a:rPr lang="fi-FI" sz="1200" b="1" i="1" u="none" strike="noStrike" cap="none" dirty="0">
                <a:solidFill>
                  <a:srgbClr val="000000"/>
                </a:solidFill>
                <a:latin typeface="Arial"/>
                <a:ea typeface="Arial"/>
                <a:cs typeface="Arial"/>
                <a:sym typeface="Arial"/>
              </a:rPr>
              <a:t> </a:t>
            </a:r>
            <a:r>
              <a:rPr lang="fi-FI" sz="1200" b="1" i="1" u="none" strike="noStrike" cap="none" dirty="0" err="1">
                <a:solidFill>
                  <a:srgbClr val="000000"/>
                </a:solidFill>
                <a:latin typeface="Arial"/>
                <a:ea typeface="Arial"/>
                <a:cs typeface="Arial"/>
                <a:sym typeface="Arial"/>
              </a:rPr>
              <a:t>Classes</a:t>
            </a:r>
            <a:r>
              <a:rPr lang="fi-FI" sz="1200" b="1" i="0" u="none" strike="noStrike" cap="none" dirty="0">
                <a:solidFill>
                  <a:srgbClr val="000000"/>
                </a:solidFill>
                <a:latin typeface="Arial"/>
                <a:ea typeface="Arial"/>
                <a:cs typeface="Arial"/>
                <a:sym typeface="Arial"/>
              </a:rPr>
              <a:t>)</a:t>
            </a:r>
            <a:r>
              <a:rPr lang="fi-FI" sz="1200" b="0" i="0" u="none" strike="noStrike" cap="none" dirty="0">
                <a:solidFill>
                  <a:srgbClr val="000000"/>
                </a:solidFill>
                <a:latin typeface="Arial"/>
                <a:ea typeface="Arial"/>
                <a:cs typeface="Arial"/>
                <a:sym typeface="Arial"/>
              </a:rPr>
              <a:t> lahottajasieniä vastaan normin EN 350:2016 mukaan.</a:t>
            </a:r>
            <a:endParaRPr sz="1200" dirty="0"/>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graphicFrame>
        <p:nvGraphicFramePr>
          <p:cNvPr id="228" name="Google Shape;228;p59"/>
          <p:cNvGraphicFramePr/>
          <p:nvPr>
            <p:extLst>
              <p:ext uri="{D42A27DB-BD31-4B8C-83A1-F6EECF244321}">
                <p14:modId xmlns:p14="http://schemas.microsoft.com/office/powerpoint/2010/main" val="1376376611"/>
              </p:ext>
            </p:extLst>
          </p:nvPr>
        </p:nvGraphicFramePr>
        <p:xfrm>
          <a:off x="635830" y="1780408"/>
          <a:ext cx="5705304" cy="4851790"/>
        </p:xfrm>
        <a:graphic>
          <a:graphicData uri="http://schemas.openxmlformats.org/drawingml/2006/table">
            <a:tbl>
              <a:tblPr firstRow="1" bandRow="1">
                <a:noFill/>
                <a:tableStyleId>{FEDAF096-9D5A-4A92-9398-522AA1F3AE6A}</a:tableStyleId>
              </a:tblPr>
              <a:tblGrid>
                <a:gridCol w="719550">
                  <a:extLst>
                    <a:ext uri="{9D8B030D-6E8A-4147-A177-3AD203B41FA5}">
                      <a16:colId xmlns:a16="http://schemas.microsoft.com/office/drawing/2014/main" val="20000"/>
                    </a:ext>
                  </a:extLst>
                </a:gridCol>
                <a:gridCol w="2556050">
                  <a:extLst>
                    <a:ext uri="{9D8B030D-6E8A-4147-A177-3AD203B41FA5}">
                      <a16:colId xmlns:a16="http://schemas.microsoft.com/office/drawing/2014/main" val="20001"/>
                    </a:ext>
                  </a:extLst>
                </a:gridCol>
                <a:gridCol w="2429704">
                  <a:extLst>
                    <a:ext uri="{9D8B030D-6E8A-4147-A177-3AD203B41FA5}">
                      <a16:colId xmlns:a16="http://schemas.microsoft.com/office/drawing/2014/main" val="20002"/>
                    </a:ext>
                  </a:extLst>
                </a:gridCol>
              </a:tblGrid>
              <a:tr h="466525">
                <a:tc>
                  <a:txBody>
                    <a:bodyPr/>
                    <a:lstStyle/>
                    <a:p>
                      <a:pPr marL="0" marR="0" lvl="0" indent="0" algn="ctr" rtl="0">
                        <a:lnSpc>
                          <a:spcPct val="100000"/>
                        </a:lnSpc>
                        <a:spcBef>
                          <a:spcPts val="0"/>
                        </a:spcBef>
                        <a:spcAft>
                          <a:spcPts val="0"/>
                        </a:spcAft>
                        <a:buNone/>
                      </a:pPr>
                      <a:r>
                        <a:rPr lang="fi-FI" sz="1200" u="none" strike="noStrike" cap="none"/>
                        <a:t>Käyttö-luokka </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Kuvaus käyttöolosuhteista, johon puurakenne joutuu </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Home- tai lahottajasienten aiheuttama tuhoriski</a:t>
                      </a:r>
                      <a:endParaRPr dirty="0"/>
                    </a:p>
                  </a:txBody>
                  <a:tcPr marL="47625" marR="47625" marT="47625" marB="47625"/>
                </a:tc>
                <a:extLst>
                  <a:ext uri="{0D108BD9-81ED-4DB2-BD59-A6C34878D82A}">
                    <a16:rowId xmlns:a16="http://schemas.microsoft.com/office/drawing/2014/main" val="10000"/>
                  </a:ext>
                </a:extLst>
              </a:tr>
              <a:tr h="521925">
                <a:tc>
                  <a:txBody>
                    <a:bodyPr/>
                    <a:lstStyle/>
                    <a:p>
                      <a:pPr marL="0" marR="0" lvl="0" indent="0" algn="l" rtl="0">
                        <a:lnSpc>
                          <a:spcPct val="100000"/>
                        </a:lnSpc>
                        <a:spcBef>
                          <a:spcPts val="0"/>
                        </a:spcBef>
                        <a:spcAft>
                          <a:spcPts val="0"/>
                        </a:spcAft>
                        <a:buNone/>
                      </a:pPr>
                      <a:r>
                        <a:rPr lang="fi-FI" sz="1200" u="none" strike="noStrike" cap="none" dirty="0"/>
                        <a:t>UC 1</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Sisätila, ei altistumista säälle tai kastumiselle</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vaaraa ei ole paitsi satunnaisessa vahinkotilanteessa</a:t>
                      </a:r>
                      <a:endParaRPr dirty="0"/>
                    </a:p>
                  </a:txBody>
                  <a:tcPr marL="47625" marR="47625" marT="47625" marB="47625"/>
                </a:tc>
                <a:extLst>
                  <a:ext uri="{0D108BD9-81ED-4DB2-BD59-A6C34878D82A}">
                    <a16:rowId xmlns:a16="http://schemas.microsoft.com/office/drawing/2014/main" val="10001"/>
                  </a:ext>
                </a:extLst>
              </a:tr>
              <a:tr h="673450">
                <a:tc>
                  <a:txBody>
                    <a:bodyPr/>
                    <a:lstStyle/>
                    <a:p>
                      <a:pPr marL="0" marR="0" lvl="0" indent="0" algn="l" rtl="0">
                        <a:lnSpc>
                          <a:spcPct val="100000"/>
                        </a:lnSpc>
                        <a:spcBef>
                          <a:spcPts val="0"/>
                        </a:spcBef>
                        <a:spcAft>
                          <a:spcPts val="0"/>
                        </a:spcAft>
                        <a:buNone/>
                      </a:pPr>
                      <a:r>
                        <a:rPr lang="fi-FI" sz="1200" u="none" strike="noStrike" cap="none" dirty="0"/>
                        <a:t>UC 2</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Sisätila, ei altistumista säälle (ei edes viistosateelle), mutta voi kastua satunnaisesti tai vettä voi kondensoitua</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Home- tai lahottajasienten hyökkäys on mahdollinen</a:t>
                      </a:r>
                      <a:endParaRPr dirty="0"/>
                    </a:p>
                  </a:txBody>
                  <a:tcPr marL="47625" marR="47625" marT="47625" marB="47625"/>
                </a:tc>
                <a:extLst>
                  <a:ext uri="{0D108BD9-81ED-4DB2-BD59-A6C34878D82A}">
                    <a16:rowId xmlns:a16="http://schemas.microsoft.com/office/drawing/2014/main" val="10002"/>
                  </a:ext>
                </a:extLst>
              </a:tr>
              <a:tr h="521925">
                <a:tc>
                  <a:txBody>
                    <a:bodyPr/>
                    <a:lstStyle/>
                    <a:p>
                      <a:pPr marL="0" marR="0" lvl="0" indent="0" algn="l" rtl="0">
                        <a:lnSpc>
                          <a:spcPct val="100000"/>
                        </a:lnSpc>
                        <a:spcBef>
                          <a:spcPts val="0"/>
                        </a:spcBef>
                        <a:spcAft>
                          <a:spcPts val="0"/>
                        </a:spcAft>
                        <a:buNone/>
                      </a:pPr>
                      <a:r>
                        <a:rPr lang="fi-FI" sz="1200" u="none" strike="noStrike" cap="none" dirty="0"/>
                        <a:t>UC 3</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Rakenne on ulkona, mutta irti maasta, alttiina säälle, erityisesti sateelle</a:t>
                      </a:r>
                      <a:endParaRPr dirty="0"/>
                    </a:p>
                  </a:txBody>
                  <a:tcPr marL="47625" marR="47625" marT="47625" marB="47625"/>
                </a:tc>
                <a:tc>
                  <a:txBody>
                    <a:bodyPr/>
                    <a:lstStyle/>
                    <a:p>
                      <a:pPr marL="0" marR="0" lvl="0" indent="0" algn="l" rtl="0">
                        <a:lnSpc>
                          <a:spcPct val="100000"/>
                        </a:lnSpc>
                        <a:spcBef>
                          <a:spcPts val="0"/>
                        </a:spcBef>
                        <a:spcAft>
                          <a:spcPts val="0"/>
                        </a:spcAft>
                        <a:buNone/>
                      </a:pPr>
                      <a:endParaRPr sz="1200" u="none" strike="noStrike" cap="none" dirty="0"/>
                    </a:p>
                  </a:txBody>
                  <a:tcPr marL="47625" marR="47625" marT="47625" marB="47625"/>
                </a:tc>
                <a:extLst>
                  <a:ext uri="{0D108BD9-81ED-4DB2-BD59-A6C34878D82A}">
                    <a16:rowId xmlns:a16="http://schemas.microsoft.com/office/drawing/2014/main" val="10003"/>
                  </a:ext>
                </a:extLst>
              </a:tr>
              <a:tr h="370400">
                <a:tc>
                  <a:txBody>
                    <a:bodyPr/>
                    <a:lstStyle/>
                    <a:p>
                      <a:pPr marL="0" marR="0" lvl="0" indent="0" algn="l" rtl="0">
                        <a:lnSpc>
                          <a:spcPct val="100000"/>
                        </a:lnSpc>
                        <a:spcBef>
                          <a:spcPts val="0"/>
                        </a:spcBef>
                        <a:spcAft>
                          <a:spcPts val="0"/>
                        </a:spcAft>
                        <a:buNone/>
                      </a:pPr>
                      <a:r>
                        <a:rPr lang="fi-FI" sz="1200" u="none" strike="noStrike" cap="none" dirty="0"/>
                        <a:t>UC 3.1</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Rakenne kastuu, mutta ei pysy märkänä pitkiä aikoja</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mahdollinen</a:t>
                      </a:r>
                      <a:endParaRPr dirty="0"/>
                    </a:p>
                  </a:txBody>
                  <a:tcPr marL="47625" marR="47625" marT="47625" marB="47625"/>
                </a:tc>
                <a:extLst>
                  <a:ext uri="{0D108BD9-81ED-4DB2-BD59-A6C34878D82A}">
                    <a16:rowId xmlns:a16="http://schemas.microsoft.com/office/drawing/2014/main" val="10004"/>
                  </a:ext>
                </a:extLst>
              </a:tr>
              <a:tr h="521925">
                <a:tc>
                  <a:txBody>
                    <a:bodyPr/>
                    <a:lstStyle/>
                    <a:p>
                      <a:pPr marL="0" marR="0" lvl="0" indent="0" algn="l" rtl="0">
                        <a:lnSpc>
                          <a:spcPct val="100000"/>
                        </a:lnSpc>
                        <a:spcBef>
                          <a:spcPts val="0"/>
                        </a:spcBef>
                        <a:spcAft>
                          <a:spcPts val="0"/>
                        </a:spcAft>
                        <a:buNone/>
                      </a:pPr>
                      <a:r>
                        <a:rPr lang="fi-FI" sz="1200" u="none" strike="noStrike" cap="none" dirty="0"/>
                        <a:t>UC 3.2</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Rakenne kastuu ja pysyy märkänä pitkiä aikoja, vettä voi kerääntyä rakenteeseen</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todennäköinen</a:t>
                      </a:r>
                      <a:endParaRPr dirty="0"/>
                    </a:p>
                  </a:txBody>
                  <a:tcPr marL="47625" marR="47625" marT="47625" marB="47625"/>
                </a:tc>
                <a:extLst>
                  <a:ext uri="{0D108BD9-81ED-4DB2-BD59-A6C34878D82A}">
                    <a16:rowId xmlns:a16="http://schemas.microsoft.com/office/drawing/2014/main" val="10005"/>
                  </a:ext>
                </a:extLst>
              </a:tr>
              <a:tr h="521925">
                <a:tc>
                  <a:txBody>
                    <a:bodyPr/>
                    <a:lstStyle/>
                    <a:p>
                      <a:pPr marL="0" marR="0" lvl="0" indent="0" algn="l" rtl="0">
                        <a:lnSpc>
                          <a:spcPct val="100000"/>
                        </a:lnSpc>
                        <a:spcBef>
                          <a:spcPts val="0"/>
                        </a:spcBef>
                        <a:spcAft>
                          <a:spcPts val="0"/>
                        </a:spcAft>
                        <a:buNone/>
                      </a:pPr>
                      <a:r>
                        <a:rPr lang="fi-FI" sz="1200" u="none" strike="noStrike" cap="none" dirty="0"/>
                        <a:t>UC 4</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a:t>Rakenne on suorassa kosketuksessa maahan tai makeaan veteen</a:t>
                      </a:r>
                      <a:endParaRPr/>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väistämätön</a:t>
                      </a:r>
                      <a:endParaRPr dirty="0"/>
                    </a:p>
                  </a:txBody>
                  <a:tcPr marL="47625" marR="47625" marT="47625" marB="47625"/>
                </a:tc>
                <a:extLst>
                  <a:ext uri="{0D108BD9-81ED-4DB2-BD59-A6C34878D82A}">
                    <a16:rowId xmlns:a16="http://schemas.microsoft.com/office/drawing/2014/main" val="10006"/>
                  </a:ext>
                </a:extLst>
              </a:tr>
              <a:tr h="521925">
                <a:tc>
                  <a:txBody>
                    <a:bodyPr/>
                    <a:lstStyle/>
                    <a:p>
                      <a:pPr marL="0" marR="0" lvl="0" indent="0" algn="l" rtl="0">
                        <a:lnSpc>
                          <a:spcPct val="100000"/>
                        </a:lnSpc>
                        <a:spcBef>
                          <a:spcPts val="0"/>
                        </a:spcBef>
                        <a:spcAft>
                          <a:spcPts val="0"/>
                        </a:spcAft>
                        <a:buNone/>
                      </a:pPr>
                      <a:r>
                        <a:rPr lang="fi-FI" sz="1200" u="none" strike="noStrike" cap="none" dirty="0"/>
                        <a:t>UC 5</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Rakenne on suorassa kosketuksessa meri- tai murtoveteen</a:t>
                      </a:r>
                      <a:endParaRPr dirty="0"/>
                    </a:p>
                  </a:txBody>
                  <a:tcPr marL="47625" marR="47625" marT="47625" marB="47625"/>
                </a:tc>
                <a:tc>
                  <a:txBody>
                    <a:bodyPr/>
                    <a:lstStyle/>
                    <a:p>
                      <a:pPr marL="0" marR="0" lvl="0" indent="0" algn="l" rtl="0">
                        <a:lnSpc>
                          <a:spcPct val="100000"/>
                        </a:lnSpc>
                        <a:spcBef>
                          <a:spcPts val="0"/>
                        </a:spcBef>
                        <a:spcAft>
                          <a:spcPts val="0"/>
                        </a:spcAft>
                        <a:buNone/>
                      </a:pPr>
                      <a:r>
                        <a:rPr lang="fi-FI" sz="1200" u="none" strike="noStrike" cap="none" dirty="0"/>
                        <a:t>… hyökkäys on todennäköinen</a:t>
                      </a:r>
                      <a:endParaRPr dirty="0"/>
                    </a:p>
                  </a:txBody>
                  <a:tcPr marL="47625" marR="47625" marT="47625" marB="47625"/>
                </a:tc>
                <a:extLst>
                  <a:ext uri="{0D108BD9-81ED-4DB2-BD59-A6C34878D82A}">
                    <a16:rowId xmlns:a16="http://schemas.microsoft.com/office/drawing/2014/main" val="10007"/>
                  </a:ext>
                </a:extLst>
              </a:tr>
            </a:tbl>
          </a:graphicData>
        </a:graphic>
      </p:graphicFrame>
      <p:sp>
        <p:nvSpPr>
          <p:cNvPr id="229" name="Google Shape;229;p59"/>
          <p:cNvSpPr txBox="1"/>
          <p:nvPr/>
        </p:nvSpPr>
        <p:spPr>
          <a:xfrm>
            <a:off x="549998" y="1134077"/>
            <a:ext cx="571188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Arial"/>
                <a:ea typeface="Arial"/>
                <a:cs typeface="Arial"/>
                <a:sym typeface="Arial"/>
              </a:rPr>
              <a:t>Puu- ja puupohjaisten materiaalien käyttöolosuhteiden vaativuutta kuvaavat </a:t>
            </a:r>
            <a:r>
              <a:rPr lang="fi-FI" sz="1200" b="1" i="0" u="none" strike="noStrike" cap="none" dirty="0">
                <a:solidFill>
                  <a:srgbClr val="000000"/>
                </a:solidFill>
                <a:latin typeface="Arial"/>
                <a:ea typeface="Arial"/>
                <a:cs typeface="Arial"/>
                <a:sym typeface="Arial"/>
              </a:rPr>
              <a:t>käyttöluokat (</a:t>
            </a:r>
            <a:r>
              <a:rPr lang="fi-FI" sz="1200" b="1" i="1" u="none" strike="noStrike" cap="none" dirty="0" err="1">
                <a:solidFill>
                  <a:srgbClr val="000000"/>
                </a:solidFill>
                <a:latin typeface="Arial"/>
                <a:ea typeface="Arial"/>
                <a:cs typeface="Arial"/>
                <a:sym typeface="Arial"/>
              </a:rPr>
              <a:t>Use</a:t>
            </a:r>
            <a:r>
              <a:rPr lang="fi-FI" sz="1200" b="1" i="1" u="none" strike="noStrike" cap="none" dirty="0">
                <a:solidFill>
                  <a:srgbClr val="000000"/>
                </a:solidFill>
                <a:latin typeface="Arial"/>
                <a:ea typeface="Arial"/>
                <a:cs typeface="Arial"/>
                <a:sym typeface="Arial"/>
              </a:rPr>
              <a:t> </a:t>
            </a:r>
            <a:r>
              <a:rPr lang="fi-FI" sz="1200" b="1" i="1" u="none" strike="noStrike" cap="none" dirty="0" err="1">
                <a:solidFill>
                  <a:srgbClr val="000000"/>
                </a:solidFill>
                <a:latin typeface="Arial"/>
                <a:ea typeface="Arial"/>
                <a:cs typeface="Arial"/>
                <a:sym typeface="Arial"/>
              </a:rPr>
              <a:t>Classes</a:t>
            </a:r>
            <a:r>
              <a:rPr lang="fi-FI" sz="1200" b="1" i="0" u="none" strike="noStrike" cap="none" dirty="0">
                <a:solidFill>
                  <a:srgbClr val="000000"/>
                </a:solidFill>
                <a:latin typeface="Arial"/>
                <a:ea typeface="Arial"/>
                <a:cs typeface="Arial"/>
                <a:sym typeface="Arial"/>
              </a:rPr>
              <a:t>)</a:t>
            </a:r>
            <a:r>
              <a:rPr lang="fi-FI" sz="1200" b="0" i="0" u="none" strike="noStrike" cap="none" dirty="0">
                <a:solidFill>
                  <a:srgbClr val="000000"/>
                </a:solidFill>
                <a:latin typeface="Arial"/>
                <a:ea typeface="Arial"/>
                <a:cs typeface="Arial"/>
                <a:sym typeface="Arial"/>
              </a:rPr>
              <a:t> normin EN 355:2013 mukaan. Käyttöluokan kuvaus on epävirallinen suomennos. Tuhoriskin kuvaus on epävirallinen näkemys.</a:t>
            </a:r>
            <a:endParaRPr sz="1200" dirty="0"/>
          </a:p>
        </p:txBody>
      </p:sp>
      <p:sp>
        <p:nvSpPr>
          <p:cNvPr id="230" name="Google Shape;230;p59"/>
          <p:cNvSpPr txBox="1"/>
          <p:nvPr/>
        </p:nvSpPr>
        <p:spPr>
          <a:xfrm>
            <a:off x="6757442" y="4466999"/>
            <a:ext cx="5228976" cy="16773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1" i="0" u="none" strike="noStrike" cap="none" dirty="0">
                <a:solidFill>
                  <a:srgbClr val="0D0D0D"/>
                </a:solidFill>
                <a:latin typeface="Calibri"/>
                <a:ea typeface="Calibri"/>
                <a:cs typeface="Calibri"/>
                <a:sym typeface="Calibri"/>
              </a:rPr>
              <a:t>Lisätietoa:</a:t>
            </a:r>
            <a:endParaRPr b="1" dirty="0"/>
          </a:p>
          <a:p>
            <a:pPr marL="0" marR="0" lvl="0" indent="0" algn="l" rtl="0">
              <a:lnSpc>
                <a:spcPct val="100000"/>
              </a:lnSpc>
              <a:spcBef>
                <a:spcPts val="0"/>
              </a:spcBef>
              <a:spcAft>
                <a:spcPts val="600"/>
              </a:spcAft>
              <a:buNone/>
            </a:pPr>
            <a:r>
              <a:rPr lang="fi-FI" sz="1400" b="0" i="0" u="none" strike="noStrike" cap="none" dirty="0">
                <a:solidFill>
                  <a:srgbClr val="0D0D0D"/>
                </a:solidFill>
                <a:latin typeface="Calibri"/>
                <a:ea typeface="Calibri"/>
                <a:cs typeface="Calibri"/>
                <a:sym typeface="Calibri"/>
              </a:rPr>
              <a:t>EN 335: 2013. </a:t>
            </a:r>
            <a:r>
              <a:rPr lang="fi-FI" sz="1400" b="0" i="0" u="none" strike="noStrike" cap="none" dirty="0" err="1">
                <a:solidFill>
                  <a:srgbClr val="0D0D0D"/>
                </a:solidFill>
                <a:latin typeface="Calibri"/>
                <a:ea typeface="Calibri"/>
                <a:cs typeface="Calibri"/>
                <a:sym typeface="Calibri"/>
              </a:rPr>
              <a:t>Durability</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products. </a:t>
            </a:r>
            <a:r>
              <a:rPr lang="fi-FI" sz="1400" b="0" i="0" u="none" strike="noStrike" cap="none" dirty="0" err="1">
                <a:solidFill>
                  <a:srgbClr val="0D0D0D"/>
                </a:solidFill>
                <a:latin typeface="Calibri"/>
                <a:ea typeface="Calibri"/>
                <a:cs typeface="Calibri"/>
                <a:sym typeface="Calibri"/>
              </a:rPr>
              <a:t>Use</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classes</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definitions</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application</a:t>
            </a:r>
            <a:r>
              <a:rPr lang="fi-FI" sz="1400" b="0" i="0" u="none" strike="noStrike" cap="none" dirty="0">
                <a:solidFill>
                  <a:srgbClr val="0D0D0D"/>
                </a:solidFill>
                <a:latin typeface="Calibri"/>
                <a:ea typeface="Calibri"/>
                <a:cs typeface="Calibri"/>
                <a:sym typeface="Calibri"/>
              </a:rPr>
              <a:t> to </a:t>
            </a:r>
            <a:r>
              <a:rPr lang="fi-FI" sz="1400" b="0" i="0" u="none" strike="noStrike" cap="none" dirty="0" err="1">
                <a:solidFill>
                  <a:srgbClr val="0D0D0D"/>
                </a:solidFill>
                <a:latin typeface="Calibri"/>
                <a:ea typeface="Calibri"/>
                <a:cs typeface="Calibri"/>
                <a:sym typeface="Calibri"/>
              </a:rPr>
              <a:t>solid</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products.</a:t>
            </a:r>
            <a:endParaRPr dirty="0"/>
          </a:p>
          <a:p>
            <a:pPr marL="0" marR="0" lvl="0" indent="0" algn="l" rtl="0">
              <a:lnSpc>
                <a:spcPct val="100000"/>
              </a:lnSpc>
              <a:spcBef>
                <a:spcPts val="0"/>
              </a:spcBef>
              <a:spcAft>
                <a:spcPts val="0"/>
              </a:spcAft>
              <a:buNone/>
            </a:pPr>
            <a:r>
              <a:rPr lang="fi-FI" sz="1400" b="0" i="0" u="none" strike="noStrike" cap="none" dirty="0">
                <a:solidFill>
                  <a:srgbClr val="0D0D0D"/>
                </a:solidFill>
                <a:latin typeface="Calibri"/>
                <a:ea typeface="Calibri"/>
                <a:cs typeface="Calibri"/>
                <a:sym typeface="Calibri"/>
              </a:rPr>
              <a:t>EN 350: 2016. </a:t>
            </a:r>
            <a:r>
              <a:rPr lang="fi-FI" sz="1400" b="0" i="0" u="none" strike="noStrike" cap="none" dirty="0" err="1">
                <a:solidFill>
                  <a:srgbClr val="0D0D0D"/>
                </a:solidFill>
                <a:latin typeface="Calibri"/>
                <a:ea typeface="Calibri"/>
                <a:cs typeface="Calibri"/>
                <a:sym typeface="Calibri"/>
              </a:rPr>
              <a:t>Durability</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products. </a:t>
            </a:r>
            <a:r>
              <a:rPr lang="fi-FI" sz="1400" b="0" i="0" u="none" strike="noStrike" cap="none" dirty="0" err="1">
                <a:solidFill>
                  <a:srgbClr val="0D0D0D"/>
                </a:solidFill>
                <a:latin typeface="Calibri"/>
                <a:ea typeface="Calibri"/>
                <a:cs typeface="Calibri"/>
                <a:sym typeface="Calibri"/>
              </a:rPr>
              <a:t>Testing</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classification</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the</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durability</a:t>
            </a:r>
            <a:r>
              <a:rPr lang="fi-FI" sz="1400" b="0" i="0" u="none" strike="noStrike" cap="none" dirty="0">
                <a:solidFill>
                  <a:srgbClr val="0D0D0D"/>
                </a:solidFill>
                <a:latin typeface="Calibri"/>
                <a:ea typeface="Calibri"/>
                <a:cs typeface="Calibri"/>
                <a:sym typeface="Calibri"/>
              </a:rPr>
              <a:t> to </a:t>
            </a:r>
            <a:r>
              <a:rPr lang="fi-FI" sz="1400" b="0" i="0" u="none" strike="noStrike" cap="none" dirty="0" err="1">
                <a:solidFill>
                  <a:srgbClr val="0D0D0D"/>
                </a:solidFill>
                <a:latin typeface="Calibri"/>
                <a:ea typeface="Calibri"/>
                <a:cs typeface="Calibri"/>
                <a:sym typeface="Calibri"/>
              </a:rPr>
              <a:t>biological</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agents</a:t>
            </a:r>
            <a:r>
              <a:rPr lang="fi-FI" sz="1400" b="0" i="0" u="none" strike="noStrike" cap="none" dirty="0">
                <a:solidFill>
                  <a:srgbClr val="0D0D0D"/>
                </a:solidFill>
                <a:latin typeface="Calibri"/>
                <a:ea typeface="Calibri"/>
                <a:cs typeface="Calibri"/>
                <a:sym typeface="Calibri"/>
              </a:rPr>
              <a:t> of </a:t>
            </a:r>
            <a:r>
              <a:rPr lang="fi-FI" sz="1400" b="0" i="0" u="none" strike="noStrike" cap="none" dirty="0" err="1">
                <a:solidFill>
                  <a:srgbClr val="0D0D0D"/>
                </a:solidFill>
                <a:latin typeface="Calibri"/>
                <a:ea typeface="Calibri"/>
                <a:cs typeface="Calibri"/>
                <a:sym typeface="Calibri"/>
              </a:rPr>
              <a:t>wood</a:t>
            </a:r>
            <a:r>
              <a:rPr lang="fi-FI" sz="1400" b="0" i="0" u="none" strike="noStrike" cap="none" dirty="0">
                <a:solidFill>
                  <a:srgbClr val="0D0D0D"/>
                </a:solidFill>
                <a:latin typeface="Calibri"/>
                <a:ea typeface="Calibri"/>
                <a:cs typeface="Calibri"/>
                <a:sym typeface="Calibri"/>
              </a:rPr>
              <a:t> and </a:t>
            </a:r>
            <a:r>
              <a:rPr lang="fi-FI" sz="1400" b="0" i="0" u="none" strike="noStrike" cap="none" dirty="0" err="1">
                <a:solidFill>
                  <a:srgbClr val="0D0D0D"/>
                </a:solidFill>
                <a:latin typeface="Calibri"/>
                <a:ea typeface="Calibri"/>
                <a:cs typeface="Calibri"/>
                <a:sym typeface="Calibri"/>
              </a:rPr>
              <a:t>wood-based</a:t>
            </a:r>
            <a:r>
              <a:rPr lang="fi-FI" sz="1400" b="0" i="0" u="none" strike="noStrike" cap="none" dirty="0">
                <a:solidFill>
                  <a:srgbClr val="0D0D0D"/>
                </a:solidFill>
                <a:latin typeface="Calibri"/>
                <a:ea typeface="Calibri"/>
                <a:cs typeface="Calibri"/>
                <a:sym typeface="Calibri"/>
              </a:rPr>
              <a:t> </a:t>
            </a:r>
            <a:r>
              <a:rPr lang="fi-FI" sz="1400" b="0" i="0" u="none" strike="noStrike" cap="none" dirty="0" err="1">
                <a:solidFill>
                  <a:srgbClr val="0D0D0D"/>
                </a:solidFill>
                <a:latin typeface="Calibri"/>
                <a:ea typeface="Calibri"/>
                <a:cs typeface="Calibri"/>
                <a:sym typeface="Calibri"/>
              </a:rPr>
              <a:t>materials</a:t>
            </a:r>
            <a:r>
              <a:rPr lang="fi-FI" sz="1400" b="0" i="0" u="none" strike="noStrike" cap="none" dirty="0">
                <a:solidFill>
                  <a:srgbClr val="0D0D0D"/>
                </a:solidFill>
                <a:latin typeface="Calibri"/>
                <a:ea typeface="Calibri"/>
                <a:cs typeface="Calibri"/>
                <a:sym typeface="Calibri"/>
              </a:rPr>
              <a: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Metsänjalostuksella vaikutetaan puun laatuun (1/3): tavoitteet</a:t>
            </a:r>
            <a:endParaRPr/>
          </a:p>
        </p:txBody>
      </p:sp>
      <p:sp>
        <p:nvSpPr>
          <p:cNvPr id="236" name="Google Shape;236;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Metsänjalostuksen tavoitteet</a:t>
            </a:r>
            <a:endParaRPr/>
          </a:p>
          <a:p>
            <a:pPr marL="692150" lvl="0" indent="-514350" algn="l" rtl="0">
              <a:lnSpc>
                <a:spcPct val="90000"/>
              </a:lnSpc>
              <a:spcBef>
                <a:spcPts val="0"/>
              </a:spcBef>
              <a:spcAft>
                <a:spcPts val="0"/>
              </a:spcAft>
              <a:buClr>
                <a:schemeClr val="dk1"/>
              </a:buClr>
              <a:buSzPts val="2800"/>
              <a:buAutoNum type="arabicPeriod"/>
            </a:pPr>
            <a:r>
              <a:rPr lang="fi-FI"/>
              <a:t>Viljelyvarmuus</a:t>
            </a:r>
            <a:endParaRPr/>
          </a:p>
          <a:p>
            <a:pPr marL="1435100" lvl="2" indent="-342900" algn="l" rtl="0">
              <a:lnSpc>
                <a:spcPct val="90000"/>
              </a:lnSpc>
              <a:spcBef>
                <a:spcPts val="0"/>
              </a:spcBef>
              <a:spcAft>
                <a:spcPts val="0"/>
              </a:spcAft>
              <a:buSzPts val="1536"/>
              <a:buFont typeface="Arial"/>
              <a:buChar char="•"/>
            </a:pPr>
            <a:r>
              <a:rPr lang="fi-FI" sz="2400"/>
              <a:t>Puulajin valinta, ilmastoon sopeutuneisuus, taudinkestävyys </a:t>
            </a:r>
            <a:endParaRPr/>
          </a:p>
          <a:p>
            <a:pPr marL="1435100" lvl="2" indent="-342900" algn="l" rtl="0">
              <a:lnSpc>
                <a:spcPct val="90000"/>
              </a:lnSpc>
              <a:spcBef>
                <a:spcPts val="0"/>
              </a:spcBef>
              <a:spcAft>
                <a:spcPts val="0"/>
              </a:spcAft>
              <a:buSzPts val="1536"/>
              <a:buFont typeface="Arial"/>
              <a:buChar char="•"/>
            </a:pPr>
            <a:r>
              <a:rPr lang="fi-FI" sz="2400"/>
              <a:t>Alkuperätieto on tärkeä: jalostuksen kohdealueet           </a:t>
            </a:r>
            <a:endParaRPr/>
          </a:p>
          <a:p>
            <a:pPr marL="177800" lvl="0" indent="0" algn="l" rtl="0">
              <a:lnSpc>
                <a:spcPct val="90000"/>
              </a:lnSpc>
              <a:spcBef>
                <a:spcPts val="0"/>
              </a:spcBef>
              <a:spcAft>
                <a:spcPts val="0"/>
              </a:spcAft>
              <a:buClr>
                <a:schemeClr val="dk1"/>
              </a:buClr>
              <a:buSzPts val="2800"/>
              <a:buNone/>
            </a:pPr>
            <a:r>
              <a:rPr lang="fi-FI"/>
              <a:t>2.   Tilavuuskasvun lisääminen</a:t>
            </a:r>
            <a:endParaRPr/>
          </a:p>
          <a:p>
            <a:pPr marL="1435100" lvl="2" indent="-342900" algn="l" rtl="0">
              <a:lnSpc>
                <a:spcPct val="90000"/>
              </a:lnSpc>
              <a:spcBef>
                <a:spcPts val="0"/>
              </a:spcBef>
              <a:spcAft>
                <a:spcPts val="0"/>
              </a:spcAft>
              <a:buSzPts val="1536"/>
              <a:buFont typeface="Arial"/>
              <a:buChar char="•"/>
            </a:pPr>
            <a:r>
              <a:rPr lang="fi-FI" sz="2400"/>
              <a:t>Puiden kasvunopeus (puuntuotos)            </a:t>
            </a:r>
            <a:endParaRPr/>
          </a:p>
          <a:p>
            <a:pPr marL="692150" lvl="0" indent="-514350" algn="l" rtl="0">
              <a:lnSpc>
                <a:spcPct val="90000"/>
              </a:lnSpc>
              <a:spcBef>
                <a:spcPts val="0"/>
              </a:spcBef>
              <a:spcAft>
                <a:spcPts val="0"/>
              </a:spcAft>
              <a:buClr>
                <a:schemeClr val="dk1"/>
              </a:buClr>
              <a:buSzPts val="2800"/>
              <a:buFont typeface="Arial"/>
              <a:buAutoNum type="arabicPeriod" startAt="3"/>
            </a:pPr>
            <a:r>
              <a:rPr lang="fi-FI"/>
              <a:t>Hyvä ulkoinen laatu</a:t>
            </a:r>
            <a:endParaRPr/>
          </a:p>
          <a:p>
            <a:pPr marL="1435100" lvl="2" indent="-342900" algn="l" rtl="0">
              <a:lnSpc>
                <a:spcPct val="90000"/>
              </a:lnSpc>
              <a:spcBef>
                <a:spcPts val="0"/>
              </a:spcBef>
              <a:spcAft>
                <a:spcPts val="0"/>
              </a:spcAft>
              <a:buSzPts val="1536"/>
              <a:buFont typeface="Arial"/>
              <a:buChar char="•"/>
            </a:pPr>
            <a:r>
              <a:rPr lang="fi-FI" sz="2400"/>
              <a:t>Puutavaran laatuun vaikuttavat ominaisuudet </a:t>
            </a:r>
            <a:r>
              <a:rPr lang="fi-FI"/>
              <a:t>	</a:t>
            </a:r>
            <a:endParaRPr/>
          </a:p>
          <a:p>
            <a:pPr marL="177800" lvl="0" indent="0" algn="l" rtl="0">
              <a:lnSpc>
                <a:spcPct val="90000"/>
              </a:lnSpc>
              <a:spcBef>
                <a:spcPts val="0"/>
              </a:spcBef>
              <a:spcAft>
                <a:spcPts val="0"/>
              </a:spcAft>
              <a:buClr>
                <a:schemeClr val="dk1"/>
              </a:buClr>
              <a:buSzPts val="2800"/>
              <a:buNone/>
            </a:pPr>
            <a:endParaRPr/>
          </a:p>
          <a:p>
            <a:pPr marL="177800" lvl="0" indent="0" algn="l" rtl="0">
              <a:lnSpc>
                <a:spcPct val="90000"/>
              </a:lnSpc>
              <a:spcBef>
                <a:spcPts val="0"/>
              </a:spcBef>
              <a:spcAft>
                <a:spcPts val="0"/>
              </a:spcAft>
              <a:buSzPts val="2800"/>
              <a:buNone/>
            </a:pPr>
            <a:r>
              <a:rPr lang="fi-FI"/>
              <a:t>MUTTA: useita ominaisuuksia ei pystytä samanaikaisesti jalostamaan tehokkaasti!</a:t>
            </a:r>
            <a:endParaRPr/>
          </a:p>
        </p:txBody>
      </p:sp>
      <p:sp>
        <p:nvSpPr>
          <p:cNvPr id="237" name="Google Shape;237;p1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22</a:t>
            </a:fld>
            <a:endParaRPr/>
          </a:p>
        </p:txBody>
      </p:sp>
      <p:sp>
        <p:nvSpPr>
          <p:cNvPr id="2" name="Alatunnisteen paikkamerkki 1">
            <a:extLst>
              <a:ext uri="{FF2B5EF4-FFF2-40B4-BE49-F238E27FC236}">
                <a16:creationId xmlns:a16="http://schemas.microsoft.com/office/drawing/2014/main" id="{F299AACC-D09D-8E1D-9351-E94671E022C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Metsänjalostuksella vaikutetaan puun laatuun (2/3): jalostussykli</a:t>
            </a:r>
            <a:endParaRPr/>
          </a:p>
        </p:txBody>
      </p:sp>
      <p:sp>
        <p:nvSpPr>
          <p:cNvPr id="243" name="Google Shape;243;p4"/>
          <p:cNvSpPr txBox="1">
            <a:spLocks noGrp="1"/>
          </p:cNvSpPr>
          <p:nvPr>
            <p:ph type="body" idx="1"/>
          </p:nvPr>
        </p:nvSpPr>
        <p:spPr>
          <a:xfrm>
            <a:off x="838200" y="2092748"/>
            <a:ext cx="10515600" cy="4018225"/>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Metsänjalostus on </a:t>
            </a:r>
            <a:r>
              <a:rPr lang="fi-FI" b="1" u="sng"/>
              <a:t>valintaa</a:t>
            </a:r>
            <a:r>
              <a:rPr lang="fi-FI"/>
              <a:t> = valintajalostus</a:t>
            </a:r>
            <a:endParaRPr/>
          </a:p>
          <a:p>
            <a:pPr marL="520700" lvl="0" indent="-342900" algn="l" rtl="0">
              <a:lnSpc>
                <a:spcPct val="90000"/>
              </a:lnSpc>
              <a:spcBef>
                <a:spcPts val="0"/>
              </a:spcBef>
              <a:spcAft>
                <a:spcPts val="0"/>
              </a:spcAft>
              <a:buSzPts val="1536"/>
              <a:buChar char="•"/>
            </a:pPr>
            <a:r>
              <a:rPr lang="fi-FI" sz="2400"/>
              <a:t>Puuyksilöiden ominaisuuksia mitataan</a:t>
            </a:r>
            <a:endParaRPr sz="2400"/>
          </a:p>
          <a:p>
            <a:pPr marL="520700" lvl="0" indent="-342900" algn="l" rtl="0">
              <a:lnSpc>
                <a:spcPct val="90000"/>
              </a:lnSpc>
              <a:spcBef>
                <a:spcPts val="0"/>
              </a:spcBef>
              <a:spcAft>
                <a:spcPts val="0"/>
              </a:spcAft>
              <a:buSzPts val="1536"/>
              <a:buChar char="•"/>
            </a:pPr>
            <a:r>
              <a:rPr lang="fi-FI" sz="2400"/>
              <a:t>Valitaan sopivat yksilöt niiden ilmiasun perusteella</a:t>
            </a:r>
            <a:endParaRPr sz="2400"/>
          </a:p>
          <a:p>
            <a:pPr marL="177800" lvl="0" indent="0" algn="l" rtl="0">
              <a:lnSpc>
                <a:spcPct val="90000"/>
              </a:lnSpc>
              <a:spcBef>
                <a:spcPts val="0"/>
              </a:spcBef>
              <a:spcAft>
                <a:spcPts val="0"/>
              </a:spcAft>
              <a:buClr>
                <a:schemeClr val="dk1"/>
              </a:buClr>
              <a:buSzPts val="2800"/>
              <a:buNone/>
            </a:pPr>
            <a:r>
              <a:rPr lang="fi-FI"/>
              <a:t>Metsänjalostus on </a:t>
            </a:r>
            <a:r>
              <a:rPr lang="fi-FI" b="1" u="sng"/>
              <a:t>testausta</a:t>
            </a:r>
            <a:endParaRPr/>
          </a:p>
          <a:p>
            <a:pPr marL="520700" lvl="0" indent="-342900" algn="l" rtl="0">
              <a:lnSpc>
                <a:spcPct val="90000"/>
              </a:lnSpc>
              <a:spcBef>
                <a:spcPts val="0"/>
              </a:spcBef>
              <a:spcAft>
                <a:spcPts val="0"/>
              </a:spcAft>
              <a:buClr>
                <a:schemeClr val="dk1"/>
              </a:buClr>
              <a:buSzPts val="1536"/>
              <a:buFont typeface="Arial"/>
              <a:buChar char="•"/>
            </a:pPr>
            <a:r>
              <a:rPr lang="fi-FI" sz="2400"/>
              <a:t>Määritetään valittujen yksilöiden geneettinen arvo</a:t>
            </a:r>
            <a:endParaRPr/>
          </a:p>
          <a:p>
            <a:pPr marL="1092200" lvl="1" indent="-457200" algn="l" rtl="0">
              <a:lnSpc>
                <a:spcPct val="90000"/>
              </a:lnSpc>
              <a:spcBef>
                <a:spcPts val="0"/>
              </a:spcBef>
              <a:spcAft>
                <a:spcPts val="0"/>
              </a:spcAft>
              <a:buSzPts val="1280"/>
              <a:buFont typeface="Arial"/>
              <a:buChar char="•"/>
            </a:pPr>
            <a:r>
              <a:rPr lang="fi-FI" sz="2000"/>
              <a:t>Jälkeläiskokeet, kloonikokeet (kentällä, testaustarhalla)</a:t>
            </a:r>
            <a:endParaRPr sz="2000"/>
          </a:p>
          <a:p>
            <a:pPr marL="177800" lvl="0" indent="0" algn="l" rtl="0">
              <a:lnSpc>
                <a:spcPct val="90000"/>
              </a:lnSpc>
              <a:spcBef>
                <a:spcPts val="0"/>
              </a:spcBef>
              <a:spcAft>
                <a:spcPts val="0"/>
              </a:spcAft>
              <a:buSzPts val="2800"/>
              <a:buNone/>
            </a:pPr>
            <a:r>
              <a:rPr lang="fi-FI"/>
              <a:t>Metsänjalostus on </a:t>
            </a:r>
            <a:r>
              <a:rPr lang="fi-FI" b="1" u="sng"/>
              <a:t>risteytyksiä</a:t>
            </a:r>
            <a:endParaRPr/>
          </a:p>
          <a:p>
            <a:pPr marL="520700" lvl="0" indent="-342900" algn="l" rtl="0">
              <a:lnSpc>
                <a:spcPct val="90000"/>
              </a:lnSpc>
              <a:spcBef>
                <a:spcPts val="0"/>
              </a:spcBef>
              <a:spcAft>
                <a:spcPts val="0"/>
              </a:spcAft>
              <a:buSzPts val="1536"/>
              <a:buChar char="•"/>
            </a:pPr>
            <a:r>
              <a:rPr lang="fi-FI" sz="2400"/>
              <a:t>Geneettisesti parhaiden yksilöiden risteyttäminen keskenään</a:t>
            </a:r>
            <a:endParaRPr sz="2400"/>
          </a:p>
          <a:p>
            <a:pPr marL="1092200" lvl="1" indent="-457200" algn="l" rtl="0">
              <a:lnSpc>
                <a:spcPct val="90000"/>
              </a:lnSpc>
              <a:spcBef>
                <a:spcPts val="0"/>
              </a:spcBef>
              <a:spcAft>
                <a:spcPts val="0"/>
              </a:spcAft>
              <a:buSzPts val="1280"/>
              <a:buFont typeface="Arial"/>
              <a:buChar char="•"/>
            </a:pPr>
            <a:r>
              <a:rPr lang="fi-FI" sz="2000"/>
              <a:t>Vaikutetaan uuden sukupolven perinnöllisen vaihtelun määrään ja jakautumiseen </a:t>
            </a:r>
            <a:endParaRPr sz="2000"/>
          </a:p>
          <a:p>
            <a:pPr marL="177800" lvl="0" indent="0" algn="l" rtl="0">
              <a:lnSpc>
                <a:spcPct val="90000"/>
              </a:lnSpc>
              <a:spcBef>
                <a:spcPts val="0"/>
              </a:spcBef>
              <a:spcAft>
                <a:spcPts val="0"/>
              </a:spcAft>
              <a:buSzPts val="2800"/>
              <a:buNone/>
            </a:pPr>
            <a:endParaRPr b="1"/>
          </a:p>
          <a:p>
            <a:pPr marL="177800" lvl="0" indent="0" algn="l" rtl="0">
              <a:lnSpc>
                <a:spcPct val="90000"/>
              </a:lnSpc>
              <a:spcBef>
                <a:spcPts val="0"/>
              </a:spcBef>
              <a:spcAft>
                <a:spcPts val="0"/>
              </a:spcAft>
              <a:buSzPts val="2800"/>
              <a:buNone/>
            </a:pPr>
            <a:r>
              <a:rPr lang="fi-FI" b="1"/>
              <a:t>Jalostussyklissä toistuvat:</a:t>
            </a:r>
            <a:r>
              <a:rPr lang="fi-FI"/>
              <a:t> </a:t>
            </a:r>
            <a:r>
              <a:rPr lang="fi-FI" b="1"/>
              <a:t>valinta – testaus – risteytys </a:t>
            </a:r>
            <a:endParaRPr/>
          </a:p>
        </p:txBody>
      </p:sp>
      <p:sp>
        <p:nvSpPr>
          <p:cNvPr id="244" name="Google Shape;244;p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23</a:t>
            </a:fld>
            <a:endParaRPr/>
          </a:p>
        </p:txBody>
      </p:sp>
      <p:sp>
        <p:nvSpPr>
          <p:cNvPr id="2" name="Alatunnisteen paikkamerkki 1">
            <a:extLst>
              <a:ext uri="{FF2B5EF4-FFF2-40B4-BE49-F238E27FC236}">
                <a16:creationId xmlns:a16="http://schemas.microsoft.com/office/drawing/2014/main" id="{425C2615-457F-84FA-1990-6EF6AADF11CD}"/>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5"/>
          <p:cNvGrpSpPr/>
          <p:nvPr/>
        </p:nvGrpSpPr>
        <p:grpSpPr>
          <a:xfrm>
            <a:off x="8208177" y="640715"/>
            <a:ext cx="3576592" cy="5686998"/>
            <a:chOff x="8728205" y="1279616"/>
            <a:chExt cx="2792903" cy="4976372"/>
          </a:xfrm>
        </p:grpSpPr>
        <p:pic>
          <p:nvPicPr>
            <p:cNvPr id="250" name="Google Shape;250;p5"/>
            <p:cNvPicPr preferRelativeResize="0"/>
            <p:nvPr/>
          </p:nvPicPr>
          <p:blipFill rotWithShape="1">
            <a:blip r:embed="rId3">
              <a:alphaModFix/>
            </a:blip>
            <a:srcRect/>
            <a:stretch/>
          </p:blipFill>
          <p:spPr>
            <a:xfrm>
              <a:off x="8728205" y="1279616"/>
              <a:ext cx="2792903" cy="4680000"/>
            </a:xfrm>
            <a:prstGeom prst="rect">
              <a:avLst/>
            </a:prstGeom>
            <a:noFill/>
            <a:ln>
              <a:noFill/>
            </a:ln>
          </p:spPr>
        </p:pic>
        <p:sp>
          <p:nvSpPr>
            <p:cNvPr id="251" name="Google Shape;251;p5"/>
            <p:cNvSpPr txBox="1"/>
            <p:nvPr/>
          </p:nvSpPr>
          <p:spPr>
            <a:xfrm>
              <a:off x="8847014" y="5986588"/>
              <a:ext cx="2252100" cy="269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0" i="0" u="none" strike="noStrike" cap="none">
                  <a:solidFill>
                    <a:srgbClr val="000000"/>
                  </a:solidFill>
                  <a:latin typeface="Arial"/>
                  <a:ea typeface="Arial"/>
                  <a:cs typeface="Arial"/>
                  <a:sym typeface="Arial"/>
                </a:rPr>
                <a:t>Haapanen &amp; Mikola, 2008</a:t>
              </a:r>
              <a:endParaRPr/>
            </a:p>
          </p:txBody>
        </p:sp>
      </p:grpSp>
      <p:sp>
        <p:nvSpPr>
          <p:cNvPr id="252" name="Google Shape;25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Metsänjalostuksella vaikutetaan puun laatuun (3/3): käytäntöön vienti</a:t>
            </a:r>
            <a:endParaRPr/>
          </a:p>
        </p:txBody>
      </p:sp>
      <p:sp>
        <p:nvSpPr>
          <p:cNvPr id="253" name="Google Shape;253;p5"/>
          <p:cNvSpPr txBox="1">
            <a:spLocks noGrp="1"/>
          </p:cNvSpPr>
          <p:nvPr>
            <p:ph type="body" idx="1"/>
          </p:nvPr>
        </p:nvSpPr>
        <p:spPr>
          <a:xfrm>
            <a:off x="838200" y="1825625"/>
            <a:ext cx="7860900" cy="4351200"/>
          </a:xfrm>
          <a:prstGeom prst="rect">
            <a:avLst/>
          </a:prstGeom>
          <a:noFill/>
          <a:ln>
            <a:noFill/>
          </a:ln>
        </p:spPr>
        <p:txBody>
          <a:bodyPr spcFirstLastPara="1" wrap="square" lIns="91425" tIns="45700" rIns="91425" bIns="45700" anchor="t" anchorCtr="0">
            <a:normAutofit lnSpcReduction="10000"/>
          </a:bodyPr>
          <a:lstStyle/>
          <a:p>
            <a:pPr marL="177800" lvl="0" indent="0" algn="l" rtl="0">
              <a:lnSpc>
                <a:spcPct val="90000"/>
              </a:lnSpc>
              <a:spcBef>
                <a:spcPts val="0"/>
              </a:spcBef>
              <a:spcAft>
                <a:spcPts val="0"/>
              </a:spcAft>
              <a:buClr>
                <a:schemeClr val="dk1"/>
              </a:buClr>
              <a:buSzPts val="2800"/>
              <a:buNone/>
            </a:pPr>
            <a:r>
              <a:rPr lang="fi-FI" sz="3000"/>
              <a:t>Siemenviljelyksillä tuotetaan metsänviljelyn tarpeisiin siementä, joka on</a:t>
            </a:r>
            <a:endParaRPr/>
          </a:p>
          <a:p>
            <a:pPr marL="635000" lvl="0" indent="-457200" algn="l" rtl="0">
              <a:lnSpc>
                <a:spcPct val="90000"/>
              </a:lnSpc>
              <a:spcBef>
                <a:spcPts val="0"/>
              </a:spcBef>
              <a:spcAft>
                <a:spcPts val="0"/>
              </a:spcAft>
              <a:buSzPts val="1664"/>
              <a:buChar char="•"/>
            </a:pPr>
            <a:r>
              <a:rPr lang="fi-FI" sz="2600"/>
              <a:t>Jalostettua = hyvä geneettinen laatu</a:t>
            </a:r>
            <a:endParaRPr/>
          </a:p>
          <a:p>
            <a:pPr marL="635000" lvl="0" indent="-457200" algn="l" rtl="0">
              <a:lnSpc>
                <a:spcPct val="90000"/>
              </a:lnSpc>
              <a:spcBef>
                <a:spcPts val="0"/>
              </a:spcBef>
              <a:spcAft>
                <a:spcPts val="0"/>
              </a:spcAft>
              <a:buClr>
                <a:schemeClr val="dk1"/>
              </a:buClr>
              <a:buSzPts val="1664"/>
              <a:buFont typeface="Arial"/>
              <a:buChar char="•"/>
            </a:pPr>
            <a:r>
              <a:rPr lang="fi-FI" sz="2600"/>
              <a:t>Helposti kerättävää (vartteiden leikkuu)</a:t>
            </a:r>
            <a:endParaRPr/>
          </a:p>
          <a:p>
            <a:pPr marL="635000" lvl="0" indent="-457200" algn="l" rtl="0">
              <a:lnSpc>
                <a:spcPct val="90000"/>
              </a:lnSpc>
              <a:spcBef>
                <a:spcPts val="0"/>
              </a:spcBef>
              <a:spcAft>
                <a:spcPts val="0"/>
              </a:spcAft>
              <a:buClr>
                <a:schemeClr val="dk1"/>
              </a:buClr>
              <a:buSzPts val="1664"/>
              <a:buFont typeface="Arial"/>
              <a:buChar char="•"/>
            </a:pPr>
            <a:r>
              <a:rPr lang="fi-FI" sz="2600"/>
              <a:t>Isoa ja hyvin itävää = hyvä fysiologinen laatu</a:t>
            </a:r>
            <a:endParaRPr/>
          </a:p>
          <a:p>
            <a:pPr marL="228600" lvl="0" indent="-50800" algn="l" rtl="0">
              <a:lnSpc>
                <a:spcPct val="90000"/>
              </a:lnSpc>
              <a:spcBef>
                <a:spcPts val="0"/>
              </a:spcBef>
              <a:spcAft>
                <a:spcPts val="0"/>
              </a:spcAft>
              <a:buClr>
                <a:schemeClr val="dk1"/>
              </a:buClr>
              <a:buSzPts val="2800"/>
              <a:buNone/>
            </a:pPr>
            <a:r>
              <a:rPr lang="fi-FI" sz="3000"/>
              <a:t>Jalostuksen kohdealueet (kuva)</a:t>
            </a:r>
            <a:endParaRPr/>
          </a:p>
          <a:p>
            <a:pPr marL="635000" lvl="0" indent="-457200" algn="l" rtl="0">
              <a:lnSpc>
                <a:spcPct val="90000"/>
              </a:lnSpc>
              <a:spcBef>
                <a:spcPts val="0"/>
              </a:spcBef>
              <a:spcAft>
                <a:spcPts val="0"/>
              </a:spcAft>
              <a:buSzPts val="1664"/>
              <a:buFont typeface="Arial"/>
              <a:buChar char="•"/>
            </a:pPr>
            <a:r>
              <a:rPr lang="fi-FI" sz="2600"/>
              <a:t>Määritetty vuosittaisen lämpösummakertymän perusteella </a:t>
            </a:r>
            <a:endParaRPr/>
          </a:p>
          <a:p>
            <a:pPr marL="635000" lvl="0" indent="-457200" algn="l" rtl="0">
              <a:lnSpc>
                <a:spcPct val="90000"/>
              </a:lnSpc>
              <a:spcBef>
                <a:spcPts val="0"/>
              </a:spcBef>
              <a:spcAft>
                <a:spcPts val="0"/>
              </a:spcAft>
              <a:buSzPts val="1664"/>
              <a:buFont typeface="Arial"/>
              <a:buChar char="•"/>
            </a:pPr>
            <a:r>
              <a:rPr lang="fi-FI" sz="2600"/>
              <a:t>Tuotetaan paikallisiin olosuhteisiin sopeutunutta jalostettua metsänviljelymateriaalia</a:t>
            </a:r>
            <a:endParaRPr/>
          </a:p>
          <a:p>
            <a:pPr marL="177800" lvl="0" indent="0" algn="l" rtl="0">
              <a:lnSpc>
                <a:spcPct val="90000"/>
              </a:lnSpc>
              <a:spcBef>
                <a:spcPts val="0"/>
              </a:spcBef>
              <a:spcAft>
                <a:spcPts val="0"/>
              </a:spcAft>
              <a:buSzPts val="2800"/>
              <a:buNone/>
            </a:pPr>
            <a:endParaRPr sz="1400"/>
          </a:p>
          <a:p>
            <a:pPr marL="177800" lvl="0" indent="0" algn="l" rtl="0">
              <a:lnSpc>
                <a:spcPct val="90000"/>
              </a:lnSpc>
              <a:spcBef>
                <a:spcPts val="0"/>
              </a:spcBef>
              <a:spcAft>
                <a:spcPts val="0"/>
              </a:spcAft>
              <a:buSzPts val="2800"/>
              <a:buNone/>
            </a:pPr>
            <a:r>
              <a:rPr lang="fi-FI" sz="1400"/>
              <a:t>Lisätietoa: Haapanen, M., Mikola, J. 2008. Metsänjalostus 2050 — pitkän aikavälin metsänjalostusohjelma. Metlan työraportteja 71. 50 s. </a:t>
            </a:r>
            <a:r>
              <a:rPr lang="fi-FI" sz="1400" u="sng">
                <a:solidFill>
                  <a:schemeClr val="hlink"/>
                </a:solidFill>
                <a:hlinkClick r:id="rId4"/>
              </a:rPr>
              <a:t>http://urn.fi/URN:ISBN:978-951-40-2084-1</a:t>
            </a:r>
            <a:r>
              <a:rPr lang="fi-FI" sz="1400"/>
              <a:t> </a:t>
            </a:r>
            <a:endParaRPr/>
          </a:p>
        </p:txBody>
      </p:sp>
      <p:sp>
        <p:nvSpPr>
          <p:cNvPr id="254" name="Google Shape;254;p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24</a:t>
            </a:fld>
            <a:endParaRPr/>
          </a:p>
        </p:txBody>
      </p:sp>
      <p:sp>
        <p:nvSpPr>
          <p:cNvPr id="2" name="Alatunnisteen paikkamerkki 1">
            <a:extLst>
              <a:ext uri="{FF2B5EF4-FFF2-40B4-BE49-F238E27FC236}">
                <a16:creationId xmlns:a16="http://schemas.microsoft.com/office/drawing/2014/main" id="{CC918ECD-6677-F7FF-AF25-F9109B5EA35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0"/>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Teolliset puutuotteet, niiden ominaisuudet ja käyttökohteet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61"/>
          <p:cNvSpPr txBox="1">
            <a:spLocks noGrp="1"/>
          </p:cNvSpPr>
          <p:nvPr>
            <p:ph type="title"/>
          </p:nvPr>
        </p:nvSpPr>
        <p:spPr>
          <a:xfrm>
            <a:off x="838200" y="365125"/>
            <a:ext cx="1105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Teolliset puutuotteet Suomessa</a:t>
            </a:r>
            <a:endParaRPr/>
          </a:p>
        </p:txBody>
      </p:sp>
      <p:sp>
        <p:nvSpPr>
          <p:cNvPr id="266" name="Google Shape;266;p6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26</a:t>
            </a:fld>
            <a:endParaRPr/>
          </a:p>
        </p:txBody>
      </p:sp>
      <p:graphicFrame>
        <p:nvGraphicFramePr>
          <p:cNvPr id="2" name="Taulukko 2">
            <a:extLst>
              <a:ext uri="{FF2B5EF4-FFF2-40B4-BE49-F238E27FC236}">
                <a16:creationId xmlns:a16="http://schemas.microsoft.com/office/drawing/2014/main" id="{355C2C49-250E-A112-7BAD-799D23C05D58}"/>
              </a:ext>
            </a:extLst>
          </p:cNvPr>
          <p:cNvGraphicFramePr>
            <a:graphicFrameLocks noGrp="1"/>
          </p:cNvGraphicFramePr>
          <p:nvPr>
            <p:extLst>
              <p:ext uri="{D42A27DB-BD31-4B8C-83A1-F6EECF244321}">
                <p14:modId xmlns:p14="http://schemas.microsoft.com/office/powerpoint/2010/main" val="3789132342"/>
              </p:ext>
            </p:extLst>
          </p:nvPr>
        </p:nvGraphicFramePr>
        <p:xfrm>
          <a:off x="926214" y="1873251"/>
          <a:ext cx="9132186" cy="3680308"/>
        </p:xfrm>
        <a:graphic>
          <a:graphicData uri="http://schemas.openxmlformats.org/drawingml/2006/table">
            <a:tbl>
              <a:tblPr firstRow="1" bandRow="1">
                <a:tableStyleId>{FEDAF096-9D5A-4A92-9398-522AA1F3AE6A}</a:tableStyleId>
              </a:tblPr>
              <a:tblGrid>
                <a:gridCol w="5997500">
                  <a:extLst>
                    <a:ext uri="{9D8B030D-6E8A-4147-A177-3AD203B41FA5}">
                      <a16:colId xmlns:a16="http://schemas.microsoft.com/office/drawing/2014/main" val="2496999950"/>
                    </a:ext>
                  </a:extLst>
                </a:gridCol>
                <a:gridCol w="3134686">
                  <a:extLst>
                    <a:ext uri="{9D8B030D-6E8A-4147-A177-3AD203B41FA5}">
                      <a16:colId xmlns:a16="http://schemas.microsoft.com/office/drawing/2014/main" val="1663334277"/>
                    </a:ext>
                  </a:extLst>
                </a:gridCol>
              </a:tblGrid>
              <a:tr h="404308">
                <a:tc>
                  <a:txBody>
                    <a:bodyPr/>
                    <a:lstStyle/>
                    <a:p>
                      <a:r>
                        <a:rPr lang="fi-FI" sz="1800" dirty="0"/>
                        <a:t>Puutuote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Tuotanto 2020 (1 000 m</a:t>
                      </a:r>
                      <a:r>
                        <a:rPr lang="fi-FI" sz="1800" baseline="30000" dirty="0"/>
                        <a:t>3</a:t>
                      </a:r>
                      <a:r>
                        <a:rPr lang="fi-FI" sz="1800" dirty="0"/>
                        <a:t>)	</a:t>
                      </a:r>
                    </a:p>
                  </a:txBody>
                  <a:tcPr/>
                </a:tc>
                <a:extLst>
                  <a:ext uri="{0D108BD9-81ED-4DB2-BD59-A6C34878D82A}">
                    <a16:rowId xmlns:a16="http://schemas.microsoft.com/office/drawing/2014/main" val="861956819"/>
                  </a:ext>
                </a:extLst>
              </a:tr>
              <a:tr h="468000">
                <a:tc>
                  <a:txBody>
                    <a:bodyPr/>
                    <a:lstStyle/>
                    <a:p>
                      <a:r>
                        <a:rPr lang="fi-FI" sz="1800" dirty="0"/>
                        <a:t>Sahatavara</a:t>
                      </a:r>
                    </a:p>
                  </a:txBody>
                  <a:tcPr anchor="ctr"/>
                </a:tc>
                <a:tc>
                  <a:txBody>
                    <a:bodyPr/>
                    <a:lstStyle/>
                    <a:p>
                      <a:pPr algn="ctr"/>
                      <a:r>
                        <a:rPr lang="fi-FI" sz="1800" dirty="0"/>
                        <a:t>11 000</a:t>
                      </a:r>
                    </a:p>
                  </a:txBody>
                  <a:tcPr anchor="ctr"/>
                </a:tc>
                <a:extLst>
                  <a:ext uri="{0D108BD9-81ED-4DB2-BD59-A6C34878D82A}">
                    <a16:rowId xmlns:a16="http://schemas.microsoft.com/office/drawing/2014/main" val="3369492520"/>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Viilut ja viilupohjaiset tuotteet (vaneri ja viilupuu LVL)</a:t>
                      </a:r>
                      <a:endParaRPr lang="fi-FI" sz="1800" dirty="0">
                        <a:solidFill>
                          <a:schemeClr val="dk1"/>
                        </a:solidFill>
                      </a:endParaRPr>
                    </a:p>
                  </a:txBody>
                  <a:tcPr anchor="ctr"/>
                </a:tc>
                <a:tc>
                  <a:txBody>
                    <a:bodyPr/>
                    <a:lstStyle/>
                    <a:p>
                      <a:pPr algn="ctr"/>
                      <a:r>
                        <a:rPr lang="fi-FI" sz="1800" dirty="0"/>
                        <a:t>1 000</a:t>
                      </a:r>
                    </a:p>
                  </a:txBody>
                  <a:tcPr anchor="ctr"/>
                </a:tc>
                <a:extLst>
                  <a:ext uri="{0D108BD9-81ED-4DB2-BD59-A6C34878D82A}">
                    <a16:rowId xmlns:a16="http://schemas.microsoft.com/office/drawing/2014/main" val="2376220351"/>
                  </a:ext>
                </a:extLst>
              </a:tr>
              <a:tr h="468000">
                <a:tc>
                  <a:txBody>
                    <a:bodyPr/>
                    <a:lstStyle/>
                    <a:p>
                      <a:r>
                        <a:rPr lang="fi-FI" sz="1800" dirty="0"/>
                        <a:t>Liimapuu</a:t>
                      </a:r>
                    </a:p>
                  </a:txBody>
                  <a:tcPr anchor="ctr"/>
                </a:tc>
                <a:tc>
                  <a:txBody>
                    <a:bodyPr/>
                    <a:lstStyle/>
                    <a:p>
                      <a:pPr algn="ctr"/>
                      <a:r>
                        <a:rPr lang="fi-FI" sz="1800" dirty="0"/>
                        <a:t>400</a:t>
                      </a:r>
                    </a:p>
                  </a:txBody>
                  <a:tcPr anchor="ctr"/>
                </a:tc>
                <a:extLst>
                  <a:ext uri="{0D108BD9-81ED-4DB2-BD59-A6C34878D82A}">
                    <a16:rowId xmlns:a16="http://schemas.microsoft.com/office/drawing/2014/main" val="3691630790"/>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Lastu- ja kuitulevyt</a:t>
                      </a:r>
                    </a:p>
                  </a:txBody>
                  <a:tcPr anchor="ctr"/>
                </a:tc>
                <a:tc>
                  <a:txBody>
                    <a:bodyPr/>
                    <a:lstStyle/>
                    <a:p>
                      <a:pPr algn="ctr"/>
                      <a:r>
                        <a:rPr lang="fi-FI" sz="1800" dirty="0"/>
                        <a:t>150</a:t>
                      </a:r>
                    </a:p>
                  </a:txBody>
                  <a:tcPr anchor="ctr"/>
                </a:tc>
                <a:extLst>
                  <a:ext uri="{0D108BD9-81ED-4DB2-BD59-A6C34878D82A}">
                    <a16:rowId xmlns:a16="http://schemas.microsoft.com/office/drawing/2014/main" val="3641726014"/>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Rakennushirret</a:t>
                      </a:r>
                    </a:p>
                  </a:txBody>
                  <a:tcPr anchor="ctr"/>
                </a:tc>
                <a:tc>
                  <a:txBody>
                    <a:bodyPr/>
                    <a:lstStyle/>
                    <a:p>
                      <a:pPr algn="ctr"/>
                      <a:r>
                        <a:rPr lang="fi-FI" sz="1800" dirty="0"/>
                        <a:t>120</a:t>
                      </a:r>
                    </a:p>
                  </a:txBody>
                  <a:tcPr anchor="ctr"/>
                </a:tc>
                <a:extLst>
                  <a:ext uri="{0D108BD9-81ED-4DB2-BD59-A6C34878D82A}">
                    <a16:rowId xmlns:a16="http://schemas.microsoft.com/office/drawing/2014/main" val="927972681"/>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a:t>Puupylväät	</a:t>
                      </a:r>
                    </a:p>
                  </a:txBody>
                  <a:tcPr anchor="ctr"/>
                </a:tc>
                <a:tc>
                  <a:txBody>
                    <a:bodyPr/>
                    <a:lstStyle/>
                    <a:p>
                      <a:pPr algn="ctr"/>
                      <a:r>
                        <a:rPr lang="fi-FI" sz="1800" dirty="0"/>
                        <a:t>100</a:t>
                      </a:r>
                    </a:p>
                  </a:txBody>
                  <a:tcPr anchor="ctr"/>
                </a:tc>
                <a:extLst>
                  <a:ext uri="{0D108BD9-81ED-4DB2-BD59-A6C34878D82A}">
                    <a16:rowId xmlns:a16="http://schemas.microsoft.com/office/drawing/2014/main" val="3678232640"/>
                  </a:ext>
                </a:extLst>
              </a:tr>
              <a:tr h="4680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800" dirty="0" err="1"/>
                        <a:t>Ristiinlaminoitu</a:t>
                      </a:r>
                      <a:r>
                        <a:rPr lang="fi-FI" sz="1800" dirty="0"/>
                        <a:t> rakennuslevy CLT</a:t>
                      </a:r>
                    </a:p>
                  </a:txBody>
                  <a:tcPr anchor="ctr"/>
                </a:tc>
                <a:tc>
                  <a:txBody>
                    <a:bodyPr/>
                    <a:lstStyle/>
                    <a:p>
                      <a:pPr algn="ctr"/>
                      <a:r>
                        <a:rPr lang="fi-FI" sz="1800" dirty="0"/>
                        <a:t>25</a:t>
                      </a:r>
                    </a:p>
                  </a:txBody>
                  <a:tcPr anchor="ctr"/>
                </a:tc>
                <a:extLst>
                  <a:ext uri="{0D108BD9-81ED-4DB2-BD59-A6C34878D82A}">
                    <a16:rowId xmlns:a16="http://schemas.microsoft.com/office/drawing/2014/main" val="1202543833"/>
                  </a:ext>
                </a:extLst>
              </a:tr>
            </a:tbl>
          </a:graphicData>
        </a:graphic>
      </p:graphicFrame>
      <p:sp>
        <p:nvSpPr>
          <p:cNvPr id="3" name="Alatunnisteen paikkamerkki 2">
            <a:extLst>
              <a:ext uri="{FF2B5EF4-FFF2-40B4-BE49-F238E27FC236}">
                <a16:creationId xmlns:a16="http://schemas.microsoft.com/office/drawing/2014/main" id="{4584F082-318B-EB7A-AE2F-1F0092C1BD9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3" name="Google Shape;273;p62"/>
          <p:cNvPicPr preferRelativeResize="0"/>
          <p:nvPr/>
        </p:nvPicPr>
        <p:blipFill rotWithShape="1">
          <a:blip r:embed="rId3">
            <a:alphaModFix/>
          </a:blip>
          <a:srcRect/>
          <a:stretch/>
        </p:blipFill>
        <p:spPr>
          <a:xfrm>
            <a:off x="7081420" y="747106"/>
            <a:ext cx="4787999" cy="5511650"/>
          </a:xfrm>
          <a:prstGeom prst="rect">
            <a:avLst/>
          </a:prstGeom>
          <a:noFill/>
          <a:ln>
            <a:noFill/>
          </a:ln>
        </p:spPr>
      </p:pic>
      <p:sp>
        <p:nvSpPr>
          <p:cNvPr id="271" name="Google Shape;271;p62"/>
          <p:cNvSpPr txBox="1">
            <a:spLocks noGrp="1"/>
          </p:cNvSpPr>
          <p:nvPr>
            <p:ph type="body" idx="1"/>
          </p:nvPr>
        </p:nvSpPr>
        <p:spPr>
          <a:xfrm>
            <a:off x="655781" y="1954931"/>
            <a:ext cx="6989027" cy="4685806"/>
          </a:xfrm>
          <a:prstGeom prst="rect">
            <a:avLst/>
          </a:prstGeom>
          <a:noFill/>
          <a:ln>
            <a:noFill/>
          </a:ln>
        </p:spPr>
        <p:txBody>
          <a:bodyPr spcFirstLastPara="1" wrap="square" lIns="91425" tIns="45700" rIns="91425" bIns="45700" anchor="t" anchorCtr="0">
            <a:noAutofit/>
          </a:bodyPr>
          <a:lstStyle/>
          <a:p>
            <a:pPr marL="177800" lvl="0" indent="0" algn="l" rtl="0">
              <a:lnSpc>
                <a:spcPct val="100000"/>
              </a:lnSpc>
              <a:spcBef>
                <a:spcPts val="0"/>
              </a:spcBef>
              <a:spcAft>
                <a:spcPts val="1200"/>
              </a:spcAft>
              <a:buSzPts val="2800"/>
              <a:buNone/>
            </a:pPr>
            <a:r>
              <a:rPr lang="fi-FI" sz="2400" dirty="0"/>
              <a:t>Sahatavarakappaleen nimityksiä</a:t>
            </a:r>
            <a:endParaRPr sz="2400" dirty="0"/>
          </a:p>
          <a:p>
            <a:pPr marL="177800" lvl="0" indent="0" algn="l" rtl="0">
              <a:lnSpc>
                <a:spcPct val="100000"/>
              </a:lnSpc>
              <a:spcBef>
                <a:spcPts val="0"/>
              </a:spcBef>
              <a:spcAft>
                <a:spcPts val="400"/>
              </a:spcAft>
              <a:buSzPts val="2800"/>
              <a:buNone/>
            </a:pPr>
            <a:r>
              <a:rPr lang="fi-FI" sz="1800" b="1" dirty="0"/>
              <a:t>Soiro</a:t>
            </a:r>
            <a:r>
              <a:rPr lang="fi-FI" sz="1800" dirty="0"/>
              <a:t>: paksuudeltaan 38-50 mm ja leveydeltään 75-150 mm kappale </a:t>
            </a:r>
            <a:endParaRPr sz="1800" dirty="0"/>
          </a:p>
          <a:p>
            <a:pPr marL="177800" lvl="0" indent="0" algn="l" rtl="0">
              <a:lnSpc>
                <a:spcPct val="100000"/>
              </a:lnSpc>
              <a:spcBef>
                <a:spcPts val="0"/>
              </a:spcBef>
              <a:spcAft>
                <a:spcPts val="400"/>
              </a:spcAft>
              <a:buSzPts val="2800"/>
              <a:buNone/>
            </a:pPr>
            <a:r>
              <a:rPr lang="fi-FI" sz="1800" b="1" dirty="0"/>
              <a:t>Lankku</a:t>
            </a:r>
            <a:r>
              <a:rPr lang="fi-FI" sz="1800" dirty="0"/>
              <a:t>: soiroa järeämpi sahatavarakappale</a:t>
            </a:r>
            <a:endParaRPr sz="1800" dirty="0"/>
          </a:p>
          <a:p>
            <a:pPr marL="177800" lvl="0" indent="0" algn="l" rtl="0">
              <a:lnSpc>
                <a:spcPct val="100000"/>
              </a:lnSpc>
              <a:spcBef>
                <a:spcPts val="0"/>
              </a:spcBef>
              <a:spcAft>
                <a:spcPts val="400"/>
              </a:spcAft>
              <a:buSzPts val="2800"/>
              <a:buNone/>
            </a:pPr>
            <a:r>
              <a:rPr lang="fi-FI" sz="1800" b="1" dirty="0"/>
              <a:t>Parru</a:t>
            </a:r>
            <a:r>
              <a:rPr lang="fi-FI" sz="1800" dirty="0"/>
              <a:t>: neljältä sivulta sahattu ≥ 75 mm paksu ja poikkileikkaukseltaan neliömäinen tai lähes neliömäinen kappale</a:t>
            </a:r>
            <a:endParaRPr sz="1800" dirty="0"/>
          </a:p>
          <a:p>
            <a:pPr marL="177800" lvl="0" indent="0" algn="l" rtl="0">
              <a:lnSpc>
                <a:spcPct val="100000"/>
              </a:lnSpc>
              <a:spcBef>
                <a:spcPts val="0"/>
              </a:spcBef>
              <a:spcAft>
                <a:spcPts val="400"/>
              </a:spcAft>
              <a:buSzPts val="2800"/>
              <a:buNone/>
            </a:pPr>
            <a:r>
              <a:rPr lang="fi-FI" sz="1800" b="1" dirty="0"/>
              <a:t>Keskitavara</a:t>
            </a:r>
            <a:r>
              <a:rPr lang="fi-FI" sz="1800" dirty="0"/>
              <a:t>: tukin keskiosasta sahattu kappale, paksuus ≥ 32 mm</a:t>
            </a:r>
            <a:endParaRPr sz="1800" dirty="0"/>
          </a:p>
          <a:p>
            <a:pPr marL="177800" lvl="0" indent="0" algn="l" rtl="0">
              <a:lnSpc>
                <a:spcPct val="100000"/>
              </a:lnSpc>
              <a:spcBef>
                <a:spcPts val="0"/>
              </a:spcBef>
              <a:spcAft>
                <a:spcPts val="400"/>
              </a:spcAft>
              <a:buSzPts val="2800"/>
              <a:buNone/>
            </a:pPr>
            <a:r>
              <a:rPr lang="fi-FI" sz="1800" b="1" dirty="0"/>
              <a:t>Pintalauta</a:t>
            </a:r>
            <a:r>
              <a:rPr lang="fi-FI" sz="1800" dirty="0"/>
              <a:t>: tukin pintaosasta saatava, kaikilta sivuilta sahattu mutta vajaasärmäinen kappale</a:t>
            </a:r>
            <a:endParaRPr sz="1800" dirty="0"/>
          </a:p>
          <a:p>
            <a:pPr marL="177800" lvl="0" indent="0" algn="l" rtl="0">
              <a:lnSpc>
                <a:spcPct val="100000"/>
              </a:lnSpc>
              <a:spcBef>
                <a:spcPts val="0"/>
              </a:spcBef>
              <a:spcAft>
                <a:spcPts val="400"/>
              </a:spcAft>
              <a:buSzPts val="2800"/>
              <a:buNone/>
            </a:pPr>
            <a:r>
              <a:rPr lang="fi-FI" sz="1800" b="1" dirty="0"/>
              <a:t>Sivulauta</a:t>
            </a:r>
            <a:r>
              <a:rPr lang="fi-FI" sz="1800" dirty="0"/>
              <a:t>: keskitavaran ulkopuolelta saatava kaikilta sivuilta sahattu täys- tai vajaasärmäinen kappale</a:t>
            </a:r>
            <a:endParaRPr sz="1800" dirty="0"/>
          </a:p>
          <a:p>
            <a:pPr marL="177800" lvl="0" indent="0" algn="l" rtl="0">
              <a:lnSpc>
                <a:spcPct val="100000"/>
              </a:lnSpc>
              <a:spcBef>
                <a:spcPts val="0"/>
              </a:spcBef>
              <a:spcAft>
                <a:spcPts val="400"/>
              </a:spcAft>
              <a:buSzPts val="2800"/>
              <a:buNone/>
            </a:pPr>
            <a:r>
              <a:rPr lang="fi-FI" sz="1800" b="1" dirty="0"/>
              <a:t>Palkki</a:t>
            </a:r>
            <a:r>
              <a:rPr lang="fi-FI" sz="1800" dirty="0"/>
              <a:t>: neljältä sivulta sahattu, rakennuskäyttöön tarkoitettu järeä kappale. Leveyden ja paksuuden ero &gt; 25 mm</a:t>
            </a:r>
            <a:endParaRPr sz="1800" dirty="0"/>
          </a:p>
          <a:p>
            <a:pPr marL="177800" lvl="0" indent="0" algn="l" rtl="0">
              <a:lnSpc>
                <a:spcPct val="100000"/>
              </a:lnSpc>
              <a:spcBef>
                <a:spcPts val="0"/>
              </a:spcBef>
              <a:spcAft>
                <a:spcPts val="400"/>
              </a:spcAft>
              <a:buSzPts val="2800"/>
              <a:buNone/>
            </a:pPr>
            <a:r>
              <a:rPr lang="fi-FI" sz="1800" b="1" dirty="0"/>
              <a:t>Rimalauta ja rima</a:t>
            </a:r>
            <a:r>
              <a:rPr lang="fi-FI" sz="1800" dirty="0"/>
              <a:t>: halkaistu kappale, jonka paksuus on 12-38 mm ja leveys 25-63 mm</a:t>
            </a:r>
            <a:endParaRPr sz="1800" dirty="0"/>
          </a:p>
        </p:txBody>
      </p:sp>
      <p:sp>
        <p:nvSpPr>
          <p:cNvPr id="272" name="Google Shape;272;p6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27</a:t>
            </a:fld>
            <a:endParaRPr/>
          </a:p>
        </p:txBody>
      </p:sp>
      <p:sp>
        <p:nvSpPr>
          <p:cNvPr id="274" name="Google Shape;27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Sahatavara</a:t>
            </a:r>
            <a:r>
              <a:rPr lang="fi-FI"/>
              <a:t>, kuivaus, lujuusluokitus ja laatuluokat (1/6)</a:t>
            </a:r>
            <a:endParaRPr/>
          </a:p>
        </p:txBody>
      </p:sp>
      <p:sp>
        <p:nvSpPr>
          <p:cNvPr id="2" name="Alatunnisteen paikkamerkki 1">
            <a:extLst>
              <a:ext uri="{FF2B5EF4-FFF2-40B4-BE49-F238E27FC236}">
                <a16:creationId xmlns:a16="http://schemas.microsoft.com/office/drawing/2014/main" id="{B8CFE790-96CD-B642-4199-486148E9C0EC}"/>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Sahatavara</a:t>
            </a:r>
            <a:r>
              <a:rPr lang="fi-FI"/>
              <a:t>, kuivaus, lujuusluokitus ja laatuluokat (2/6)</a:t>
            </a:r>
            <a:endParaRPr/>
          </a:p>
        </p:txBody>
      </p:sp>
      <p:sp>
        <p:nvSpPr>
          <p:cNvPr id="280" name="Google Shape;280;p63"/>
          <p:cNvSpPr txBox="1">
            <a:spLocks noGrp="1"/>
          </p:cNvSpPr>
          <p:nvPr>
            <p:ph type="body" idx="1"/>
          </p:nvPr>
        </p:nvSpPr>
        <p:spPr>
          <a:xfrm>
            <a:off x="604284" y="1873251"/>
            <a:ext cx="10206162" cy="4351338"/>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sz="2400" dirty="0"/>
              <a:t>Sahapintaisen sahatavaran yleisimmät poikkileikkausmitat ja suurimmat sallitut mittapoikkeamat</a:t>
            </a:r>
          </a:p>
        </p:txBody>
      </p:sp>
      <p:sp>
        <p:nvSpPr>
          <p:cNvPr id="281" name="Google Shape;281;p6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28</a:t>
            </a:fld>
            <a:endParaRPr/>
          </a:p>
        </p:txBody>
      </p:sp>
      <p:sp>
        <p:nvSpPr>
          <p:cNvPr id="2" name="Alatunnisteen paikkamerkki 1">
            <a:extLst>
              <a:ext uri="{FF2B5EF4-FFF2-40B4-BE49-F238E27FC236}">
                <a16:creationId xmlns:a16="http://schemas.microsoft.com/office/drawing/2014/main" id="{4A838C3E-7938-ADDE-E1E6-53F3A9F266F7}"/>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sz="3600" u="sng" dirty="0"/>
              <a:t>Sahatavara</a:t>
            </a:r>
            <a:r>
              <a:rPr lang="fi-FI" sz="3600" dirty="0"/>
              <a:t>, kuivaus, lujuusluokitus ja laatuluokat (2/6)</a:t>
            </a:r>
            <a:endParaRPr sz="3600" dirty="0"/>
          </a:p>
        </p:txBody>
      </p:sp>
      <p:sp>
        <p:nvSpPr>
          <p:cNvPr id="280" name="Google Shape;280;p63"/>
          <p:cNvSpPr txBox="1">
            <a:spLocks noGrp="1"/>
          </p:cNvSpPr>
          <p:nvPr>
            <p:ph type="body" idx="1"/>
          </p:nvPr>
        </p:nvSpPr>
        <p:spPr>
          <a:xfrm>
            <a:off x="6371435" y="1444937"/>
            <a:ext cx="6863007" cy="904857"/>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sz="1800" dirty="0"/>
              <a:t>Sahapintaisen sahatavaran yleisimmät </a:t>
            </a:r>
          </a:p>
          <a:p>
            <a:pPr marL="177800" lvl="0" indent="0" algn="l" rtl="0">
              <a:lnSpc>
                <a:spcPct val="90000"/>
              </a:lnSpc>
              <a:spcBef>
                <a:spcPts val="0"/>
              </a:spcBef>
              <a:spcAft>
                <a:spcPts val="0"/>
              </a:spcAft>
              <a:buSzPts val="2800"/>
              <a:buNone/>
            </a:pPr>
            <a:r>
              <a:rPr lang="fi-FI" sz="1800" dirty="0"/>
              <a:t>Poikkileikkausmitat (taulukko vasemmalla) </a:t>
            </a:r>
            <a:br>
              <a:rPr lang="fi-FI" sz="1800" dirty="0"/>
            </a:br>
            <a:r>
              <a:rPr lang="fi-FI" sz="1800" dirty="0"/>
              <a:t>ja suurimmat sallitut mittapoikkeamat (taulukko alla)</a:t>
            </a:r>
            <a:endParaRPr sz="1800" dirty="0"/>
          </a:p>
        </p:txBody>
      </p:sp>
      <p:sp>
        <p:nvSpPr>
          <p:cNvPr id="281" name="Google Shape;281;p6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29</a:t>
            </a:fld>
            <a:endParaRPr/>
          </a:p>
        </p:txBody>
      </p:sp>
      <p:graphicFrame>
        <p:nvGraphicFramePr>
          <p:cNvPr id="2" name="Taulukko 2">
            <a:extLst>
              <a:ext uri="{FF2B5EF4-FFF2-40B4-BE49-F238E27FC236}">
                <a16:creationId xmlns:a16="http://schemas.microsoft.com/office/drawing/2014/main" id="{226292AC-B543-3992-F290-73EED17D152B}"/>
              </a:ext>
            </a:extLst>
          </p:cNvPr>
          <p:cNvGraphicFramePr>
            <a:graphicFrameLocks noGrp="1"/>
          </p:cNvGraphicFramePr>
          <p:nvPr>
            <p:extLst>
              <p:ext uri="{D42A27DB-BD31-4B8C-83A1-F6EECF244321}">
                <p14:modId xmlns:p14="http://schemas.microsoft.com/office/powerpoint/2010/main" val="1096891068"/>
              </p:ext>
            </p:extLst>
          </p:nvPr>
        </p:nvGraphicFramePr>
        <p:xfrm>
          <a:off x="838200" y="1444937"/>
          <a:ext cx="5615856" cy="5286936"/>
        </p:xfrm>
        <a:graphic>
          <a:graphicData uri="http://schemas.openxmlformats.org/drawingml/2006/table">
            <a:tbl>
              <a:tblPr firstRow="1" bandRow="1">
                <a:tableStyleId>{FEDAF096-9D5A-4A92-9398-522AA1F3AE6A}</a:tableStyleId>
              </a:tblPr>
              <a:tblGrid>
                <a:gridCol w="792000">
                  <a:extLst>
                    <a:ext uri="{9D8B030D-6E8A-4147-A177-3AD203B41FA5}">
                      <a16:colId xmlns:a16="http://schemas.microsoft.com/office/drawing/2014/main" val="3586913909"/>
                    </a:ext>
                  </a:extLst>
                </a:gridCol>
                <a:gridCol w="535984">
                  <a:extLst>
                    <a:ext uri="{9D8B030D-6E8A-4147-A177-3AD203B41FA5}">
                      <a16:colId xmlns:a16="http://schemas.microsoft.com/office/drawing/2014/main" val="436059346"/>
                    </a:ext>
                  </a:extLst>
                </a:gridCol>
                <a:gridCol w="535984">
                  <a:extLst>
                    <a:ext uri="{9D8B030D-6E8A-4147-A177-3AD203B41FA5}">
                      <a16:colId xmlns:a16="http://schemas.microsoft.com/office/drawing/2014/main" val="4240962669"/>
                    </a:ext>
                  </a:extLst>
                </a:gridCol>
                <a:gridCol w="535984">
                  <a:extLst>
                    <a:ext uri="{9D8B030D-6E8A-4147-A177-3AD203B41FA5}">
                      <a16:colId xmlns:a16="http://schemas.microsoft.com/office/drawing/2014/main" val="1726476221"/>
                    </a:ext>
                  </a:extLst>
                </a:gridCol>
                <a:gridCol w="535984">
                  <a:extLst>
                    <a:ext uri="{9D8B030D-6E8A-4147-A177-3AD203B41FA5}">
                      <a16:colId xmlns:a16="http://schemas.microsoft.com/office/drawing/2014/main" val="2426686902"/>
                    </a:ext>
                  </a:extLst>
                </a:gridCol>
                <a:gridCol w="535984">
                  <a:extLst>
                    <a:ext uri="{9D8B030D-6E8A-4147-A177-3AD203B41FA5}">
                      <a16:colId xmlns:a16="http://schemas.microsoft.com/office/drawing/2014/main" val="1419532850"/>
                    </a:ext>
                  </a:extLst>
                </a:gridCol>
                <a:gridCol w="535984">
                  <a:extLst>
                    <a:ext uri="{9D8B030D-6E8A-4147-A177-3AD203B41FA5}">
                      <a16:colId xmlns:a16="http://schemas.microsoft.com/office/drawing/2014/main" val="3672867089"/>
                    </a:ext>
                  </a:extLst>
                </a:gridCol>
                <a:gridCol w="535984">
                  <a:extLst>
                    <a:ext uri="{9D8B030D-6E8A-4147-A177-3AD203B41FA5}">
                      <a16:colId xmlns:a16="http://schemas.microsoft.com/office/drawing/2014/main" val="3234511939"/>
                    </a:ext>
                  </a:extLst>
                </a:gridCol>
                <a:gridCol w="535984">
                  <a:extLst>
                    <a:ext uri="{9D8B030D-6E8A-4147-A177-3AD203B41FA5}">
                      <a16:colId xmlns:a16="http://schemas.microsoft.com/office/drawing/2014/main" val="2299181796"/>
                    </a:ext>
                  </a:extLst>
                </a:gridCol>
                <a:gridCol w="535984">
                  <a:extLst>
                    <a:ext uri="{9D8B030D-6E8A-4147-A177-3AD203B41FA5}">
                      <a16:colId xmlns:a16="http://schemas.microsoft.com/office/drawing/2014/main" val="2301396158"/>
                    </a:ext>
                  </a:extLst>
                </a:gridCol>
              </a:tblGrid>
              <a:tr h="260551">
                <a:tc rowSpan="2">
                  <a:txBody>
                    <a:bodyPr/>
                    <a:lstStyle/>
                    <a:p>
                      <a:r>
                        <a:rPr lang="fi-FI" sz="1100" b="1" dirty="0"/>
                        <a:t>Paksuus (mm)</a:t>
                      </a:r>
                    </a:p>
                  </a:txBody>
                  <a:tcPr marL="90939" marR="90939" marT="45470" marB="45470"/>
                </a:tc>
                <a:tc gridSpan="9">
                  <a:txBody>
                    <a:bodyPr/>
                    <a:lstStyle/>
                    <a:p>
                      <a:pPr algn="ctr"/>
                      <a:r>
                        <a:rPr lang="fi-FI" sz="1100" b="1" dirty="0"/>
                        <a:t>Leveys (mm)</a:t>
                      </a:r>
                    </a:p>
                  </a:txBody>
                  <a:tcPr marL="90939" marR="90939" marT="45470" marB="45470" anchor="ctr"/>
                </a:tc>
                <a:tc hMerge="1">
                  <a:txBody>
                    <a:bodyPr/>
                    <a:lstStyle/>
                    <a:p>
                      <a:endParaRPr lang="fi-FI"/>
                    </a:p>
                  </a:txBody>
                  <a:tcPr/>
                </a:tc>
                <a:tc hMerge="1">
                  <a:txBody>
                    <a:bodyPr/>
                    <a:lstStyle/>
                    <a:p>
                      <a:endParaRPr lang="fi-FI"/>
                    </a:p>
                  </a:txBody>
                  <a:tcPr/>
                </a:tc>
                <a:tc hMerge="1">
                  <a:txBody>
                    <a:bodyPr/>
                    <a:lstStyle/>
                    <a:p>
                      <a:r>
                        <a:rPr lang="fi-FI" dirty="0"/>
                        <a:t>Leveys (mm)</a:t>
                      </a:r>
                    </a:p>
                  </a:txBody>
                  <a:tcPr/>
                </a:tc>
                <a:tc hMerge="1">
                  <a:txBody>
                    <a:bodyPr/>
                    <a:lstStyle/>
                    <a:p>
                      <a:endParaRPr lang="fi-FI"/>
                    </a:p>
                  </a:txBody>
                  <a:tcPr/>
                </a:tc>
                <a:tc hMerge="1">
                  <a:txBody>
                    <a:bodyPr/>
                    <a:lstStyle/>
                    <a:p>
                      <a:endParaRPr lang="fi-FI"/>
                    </a:p>
                  </a:txBody>
                  <a:tcPr/>
                </a:tc>
                <a:tc hMerge="1">
                  <a:txBody>
                    <a:bodyPr/>
                    <a:lstStyle/>
                    <a:p>
                      <a:endParaRPr lang="fi-FI" dirty="0"/>
                    </a:p>
                  </a:txBody>
                  <a:tcPr/>
                </a:tc>
                <a:tc hMerge="1">
                  <a:txBody>
                    <a:bodyPr/>
                    <a:lstStyle/>
                    <a:p>
                      <a:pPr algn="ctr"/>
                      <a:endParaRPr lang="fi-FI" dirty="0"/>
                    </a:p>
                  </a:txBody>
                  <a:tcPr anchor="ctr"/>
                </a:tc>
                <a:tc hMerge="1">
                  <a:txBody>
                    <a:bodyPr/>
                    <a:lstStyle/>
                    <a:p>
                      <a:pPr algn="ctr"/>
                      <a:endParaRPr lang="fi-FI" dirty="0"/>
                    </a:p>
                  </a:txBody>
                  <a:tcPr anchor="ctr"/>
                </a:tc>
                <a:extLst>
                  <a:ext uri="{0D108BD9-81ED-4DB2-BD59-A6C34878D82A}">
                    <a16:rowId xmlns:a16="http://schemas.microsoft.com/office/drawing/2014/main" val="3519694689"/>
                  </a:ext>
                </a:extLst>
              </a:tr>
              <a:tr h="258073">
                <a:tc vMerge="1">
                  <a:txBody>
                    <a:bodyPr/>
                    <a:lstStyle/>
                    <a:p>
                      <a:endParaRPr lang="fi-FI" dirty="0"/>
                    </a:p>
                  </a:txBody>
                  <a:tcPr/>
                </a:tc>
                <a:tc>
                  <a:txBody>
                    <a:bodyPr/>
                    <a:lstStyle/>
                    <a:p>
                      <a:pPr algn="ctr"/>
                      <a:r>
                        <a:rPr lang="fi-FI" sz="1100" dirty="0"/>
                        <a:t>50</a:t>
                      </a:r>
                    </a:p>
                  </a:txBody>
                  <a:tcPr marL="83912" marR="83912" marT="41956" marB="41956" anchor="ctr"/>
                </a:tc>
                <a:tc>
                  <a:txBody>
                    <a:bodyPr/>
                    <a:lstStyle/>
                    <a:p>
                      <a:pPr algn="ctr"/>
                      <a:r>
                        <a:rPr lang="fi-FI" sz="1100" dirty="0"/>
                        <a:t>75</a:t>
                      </a:r>
                    </a:p>
                  </a:txBody>
                  <a:tcPr marL="83912" marR="83912" marT="41956" marB="41956" anchor="ctr"/>
                </a:tc>
                <a:tc>
                  <a:txBody>
                    <a:bodyPr/>
                    <a:lstStyle/>
                    <a:p>
                      <a:pPr algn="ctr"/>
                      <a:r>
                        <a:rPr lang="fi-FI" sz="1100" dirty="0"/>
                        <a:t>100</a:t>
                      </a:r>
                    </a:p>
                  </a:txBody>
                  <a:tcPr marL="83912" marR="83912" marT="41956" marB="41956" anchor="ctr"/>
                </a:tc>
                <a:tc>
                  <a:txBody>
                    <a:bodyPr/>
                    <a:lstStyle/>
                    <a:p>
                      <a:pPr algn="ctr"/>
                      <a:r>
                        <a:rPr lang="fi-FI" sz="1100" dirty="0"/>
                        <a:t>125</a:t>
                      </a:r>
                    </a:p>
                  </a:txBody>
                  <a:tcPr marL="83912" marR="83912" marT="41956" marB="41956" anchor="ctr"/>
                </a:tc>
                <a:tc>
                  <a:txBody>
                    <a:bodyPr/>
                    <a:lstStyle/>
                    <a:p>
                      <a:pPr algn="ctr"/>
                      <a:r>
                        <a:rPr lang="fi-FI" sz="1100" dirty="0"/>
                        <a:t>150</a:t>
                      </a:r>
                    </a:p>
                  </a:txBody>
                  <a:tcPr marL="83912" marR="83912" marT="41956" marB="41956" anchor="ctr"/>
                </a:tc>
                <a:tc>
                  <a:txBody>
                    <a:bodyPr/>
                    <a:lstStyle/>
                    <a:p>
                      <a:pPr algn="ctr"/>
                      <a:r>
                        <a:rPr lang="fi-FI" sz="1100" dirty="0"/>
                        <a:t>175</a:t>
                      </a:r>
                    </a:p>
                  </a:txBody>
                  <a:tcPr marL="83912" marR="83912" marT="41956" marB="41956" anchor="ctr"/>
                </a:tc>
                <a:tc>
                  <a:txBody>
                    <a:bodyPr/>
                    <a:lstStyle/>
                    <a:p>
                      <a:pPr algn="ctr"/>
                      <a:r>
                        <a:rPr lang="fi-FI" sz="1100" dirty="0"/>
                        <a:t>200</a:t>
                      </a:r>
                    </a:p>
                  </a:txBody>
                  <a:tcPr marL="83912" marR="83912" marT="41956" marB="41956" anchor="ctr"/>
                </a:tc>
                <a:tc>
                  <a:txBody>
                    <a:bodyPr/>
                    <a:lstStyle/>
                    <a:p>
                      <a:pPr algn="ctr"/>
                      <a:r>
                        <a:rPr lang="fi-FI" sz="1100" dirty="0"/>
                        <a:t>225</a:t>
                      </a:r>
                    </a:p>
                  </a:txBody>
                  <a:tcPr marL="83912" marR="83912" marT="41956" marB="41956" anchor="ctr"/>
                </a:tc>
                <a:tc>
                  <a:txBody>
                    <a:bodyPr/>
                    <a:lstStyle/>
                    <a:p>
                      <a:pPr algn="ctr"/>
                      <a:r>
                        <a:rPr lang="fi-FI" sz="1100" dirty="0"/>
                        <a:t>250</a:t>
                      </a:r>
                    </a:p>
                  </a:txBody>
                  <a:tcPr marL="83912" marR="83912" marT="41956" marB="41956" anchor="ctr"/>
                </a:tc>
                <a:extLst>
                  <a:ext uri="{0D108BD9-81ED-4DB2-BD59-A6C34878D82A}">
                    <a16:rowId xmlns:a16="http://schemas.microsoft.com/office/drawing/2014/main" val="1099306979"/>
                  </a:ext>
                </a:extLst>
              </a:tr>
              <a:tr h="287101">
                <a:tc>
                  <a:txBody>
                    <a:bodyPr/>
                    <a:lstStyle/>
                    <a:p>
                      <a:r>
                        <a:rPr lang="fi-FI" sz="1100" dirty="0"/>
                        <a:t>19 </a:t>
                      </a:r>
                      <a:r>
                        <a:rPr lang="fi-FI" sz="1100" b="0" u="none" strike="noStrike" cap="none" baseline="30000" dirty="0">
                          <a:solidFill>
                            <a:srgbClr val="000000"/>
                          </a:solidFill>
                          <a:effectLst/>
                          <a:sym typeface="Arial"/>
                        </a:rPr>
                        <a:t>1)</a:t>
                      </a:r>
                      <a:endParaRPr lang="fi-FI" sz="1100" dirty="0"/>
                    </a:p>
                  </a:txBody>
                  <a:tcPr marL="83912" marR="83912" marT="41956" marB="41956" anchor="ctr">
                    <a:solidFill>
                      <a:srgbClr val="DEE0D1"/>
                    </a:solidFill>
                  </a:tcPr>
                </a:tc>
                <a:tc>
                  <a:txBody>
                    <a:bodyPr/>
                    <a:lstStyle/>
                    <a:p>
                      <a:endParaRPr lang="fi-FI" sz="1100" dirty="0"/>
                    </a:p>
                  </a:txBody>
                  <a:tcPr marL="83912" marR="83912" marT="41956" marB="41956">
                    <a:solidFill>
                      <a:srgbClr val="EFF0E9"/>
                    </a:solidFill>
                  </a:tcPr>
                </a:tc>
                <a:tc>
                  <a:txBody>
                    <a:bodyPr/>
                    <a:lstStyle/>
                    <a:p>
                      <a:endParaRPr lang="fi-FI" sz="1100"/>
                    </a:p>
                  </a:txBody>
                  <a:tcPr marL="83912" marR="83912" marT="41956" marB="41956"/>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tc>
                <a:tc>
                  <a:txBody>
                    <a:bodyPr/>
                    <a:lstStyle/>
                    <a:p>
                      <a:endParaRPr lang="fi-FI" sz="1300" dirty="0"/>
                    </a:p>
                  </a:txBody>
                  <a:tcPr marL="83912" marR="83912" marT="41956" marB="41956"/>
                </a:tc>
                <a:tc>
                  <a:txBody>
                    <a:bodyPr/>
                    <a:lstStyle/>
                    <a:p>
                      <a:endParaRPr lang="fi-FI" sz="1300"/>
                    </a:p>
                  </a:txBody>
                  <a:tcPr marL="83912" marR="83912" marT="41956" marB="41956"/>
                </a:tc>
                <a:tc>
                  <a:txBody>
                    <a:bodyPr/>
                    <a:lstStyle/>
                    <a:p>
                      <a:endParaRPr lang="fi-FI" sz="1300"/>
                    </a:p>
                  </a:txBody>
                  <a:tcPr marL="83912" marR="83912" marT="41956" marB="41956"/>
                </a:tc>
                <a:extLst>
                  <a:ext uri="{0D108BD9-81ED-4DB2-BD59-A6C34878D82A}">
                    <a16:rowId xmlns:a16="http://schemas.microsoft.com/office/drawing/2014/main" val="3070504542"/>
                  </a:ext>
                </a:extLst>
              </a:tr>
              <a:tr h="287101">
                <a:tc>
                  <a:txBody>
                    <a:bodyPr/>
                    <a:lstStyle/>
                    <a:p>
                      <a:r>
                        <a:rPr lang="fi-FI" sz="1100" dirty="0"/>
                        <a:t>22 </a:t>
                      </a:r>
                      <a:r>
                        <a:rPr lang="fi-FI" sz="1100" b="0" u="none" strike="noStrike" cap="none" baseline="30000" dirty="0">
                          <a:solidFill>
                            <a:srgbClr val="000000"/>
                          </a:solidFill>
                          <a:effectLst/>
                          <a:sym typeface="Arial"/>
                        </a:rPr>
                        <a:t>2)</a:t>
                      </a:r>
                      <a:endParaRPr lang="fi-FI" sz="1100" dirty="0"/>
                    </a:p>
                  </a:txBody>
                  <a:tcPr marL="83912" marR="83912" marT="41956" marB="41956" anchor="ctr">
                    <a:solidFill>
                      <a:srgbClr val="DEE0D1"/>
                    </a:solidFill>
                  </a:tcPr>
                </a:tc>
                <a:tc>
                  <a:txBody>
                    <a:bodyPr/>
                    <a:lstStyle/>
                    <a:p>
                      <a:pPr algn="ctr"/>
                      <a:r>
                        <a:rPr lang="fi-FI" sz="1100" dirty="0"/>
                        <a:t>JH</a:t>
                      </a:r>
                    </a:p>
                  </a:txBody>
                  <a:tcPr marL="83912" marR="83912" marT="41956" marB="41956" anchor="ctr">
                    <a:solidFill>
                      <a:srgbClr val="FFC000"/>
                    </a:solidFill>
                  </a:tcPr>
                </a:tc>
                <a:tc>
                  <a:txBody>
                    <a:bodyPr/>
                    <a:lstStyle/>
                    <a:p>
                      <a:pPr algn="ctr"/>
                      <a:r>
                        <a:rPr lang="fi-FI" sz="1100" dirty="0"/>
                        <a:t>JH</a:t>
                      </a:r>
                    </a:p>
                  </a:txBody>
                  <a:tcPr marL="83912" marR="83912" marT="41956" marB="41956" anchor="ctr">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solidFill>
                      <a:schemeClr val="bg1">
                        <a:lumMod val="65000"/>
                      </a:schemeClr>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3356342950"/>
                  </a:ext>
                </a:extLst>
              </a:tr>
              <a:tr h="287101">
                <a:tc>
                  <a:txBody>
                    <a:bodyPr/>
                    <a:lstStyle/>
                    <a:p>
                      <a:r>
                        <a:rPr lang="fi-FI" sz="1100" dirty="0"/>
                        <a:t>25 </a:t>
                      </a:r>
                      <a:r>
                        <a:rPr lang="fi-FI" sz="1100" b="0" u="none" strike="noStrike" cap="none" baseline="30000" dirty="0">
                          <a:solidFill>
                            <a:srgbClr val="000000"/>
                          </a:solidFill>
                          <a:effectLst/>
                          <a:sym typeface="Arial"/>
                        </a:rPr>
                        <a:t>1)</a:t>
                      </a:r>
                      <a:endParaRPr lang="fi-FI" sz="1100" dirty="0"/>
                    </a:p>
                  </a:txBody>
                  <a:tcPr marL="83912" marR="83912" marT="41956" marB="41956" anchor="ctr">
                    <a:solidFill>
                      <a:srgbClr val="DEE0D1"/>
                    </a:solidFill>
                  </a:tcPr>
                </a:tc>
                <a:tc>
                  <a:txBody>
                    <a:bodyPr/>
                    <a:lstStyle/>
                    <a:p>
                      <a:endParaRPr lang="fi-FI" sz="1100" dirty="0"/>
                    </a:p>
                  </a:txBody>
                  <a:tcPr marL="83912" marR="83912" marT="41956" marB="41956" anchor="ctr">
                    <a:solidFill>
                      <a:srgbClr val="A6A6A6"/>
                    </a:solidFill>
                  </a:tcPr>
                </a:tc>
                <a:tc>
                  <a:txBody>
                    <a:bodyPr/>
                    <a:lstStyle/>
                    <a:p>
                      <a:endParaRPr lang="fi-FI" sz="1100" dirty="0"/>
                    </a:p>
                  </a:txBody>
                  <a:tcPr marL="83912" marR="83912" marT="41956" marB="41956" anchor="ctr">
                    <a:solidFill>
                      <a:srgbClr val="A6A6A6"/>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a:p>
                  </a:txBody>
                  <a:tcPr marL="83912" marR="83912" marT="41956" marB="41956">
                    <a:solidFill>
                      <a:srgbClr val="EFF0E9"/>
                    </a:solidFill>
                  </a:tcPr>
                </a:tc>
                <a:extLst>
                  <a:ext uri="{0D108BD9-81ED-4DB2-BD59-A6C34878D82A}">
                    <a16:rowId xmlns:a16="http://schemas.microsoft.com/office/drawing/2014/main" val="698870864"/>
                  </a:ext>
                </a:extLst>
              </a:tr>
              <a:tr h="287101">
                <a:tc>
                  <a:txBody>
                    <a:bodyPr/>
                    <a:lstStyle/>
                    <a:p>
                      <a:r>
                        <a:rPr lang="fi-FI" sz="1100" dirty="0"/>
                        <a:t>32</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endParaRPr lang="fi-FI" sz="1100" dirty="0"/>
                    </a:p>
                  </a:txBody>
                  <a:tcPr marL="83912" marR="83912" marT="41956" marB="41956" anchor="ctr">
                    <a:solidFill>
                      <a:srgbClr val="A6A6A6"/>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3243381755"/>
                  </a:ext>
                </a:extLst>
              </a:tr>
              <a:tr h="287101">
                <a:tc>
                  <a:txBody>
                    <a:bodyPr/>
                    <a:lstStyle/>
                    <a:p>
                      <a:r>
                        <a:rPr lang="fi-FI" sz="1100" dirty="0"/>
                        <a:t>38</a:t>
                      </a:r>
                    </a:p>
                  </a:txBody>
                  <a:tcPr marL="83912" marR="83912" marT="41956" marB="41956" anchor="ctr">
                    <a:solidFill>
                      <a:srgbClr val="DEE0D1"/>
                    </a:solidFill>
                  </a:tcPr>
                </a:tc>
                <a:tc>
                  <a:txBody>
                    <a:bodyPr/>
                    <a:lstStyle/>
                    <a:p>
                      <a:endParaRPr lang="fi-FI" sz="1100"/>
                    </a:p>
                  </a:txBody>
                  <a:tcPr marL="83912" marR="83912" marT="41956" marB="41956" anchor="ctr">
                    <a:solidFill>
                      <a:srgbClr val="EFF0E9"/>
                    </a:solidFill>
                  </a:tcPr>
                </a:tc>
                <a:tc>
                  <a:txBody>
                    <a:bodyPr/>
                    <a:lstStyle/>
                    <a:p>
                      <a:endParaRPr lang="fi-FI" sz="1100" dirty="0"/>
                    </a:p>
                  </a:txBody>
                  <a:tcPr marL="83912" marR="83912" marT="41956" marB="41956" anchor="ctr">
                    <a:solidFill>
                      <a:srgbClr val="EFF0E9"/>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a:p>
                  </a:txBody>
                  <a:tcPr marL="83912" marR="83912" marT="41956" marB="41956"/>
                </a:tc>
                <a:extLst>
                  <a:ext uri="{0D108BD9-81ED-4DB2-BD59-A6C34878D82A}">
                    <a16:rowId xmlns:a16="http://schemas.microsoft.com/office/drawing/2014/main" val="769919867"/>
                  </a:ext>
                </a:extLst>
              </a:tr>
              <a:tr h="287101">
                <a:tc>
                  <a:txBody>
                    <a:bodyPr/>
                    <a:lstStyle/>
                    <a:p>
                      <a:r>
                        <a:rPr lang="fi-FI" sz="1100" dirty="0"/>
                        <a:t>44 </a:t>
                      </a:r>
                      <a:r>
                        <a:rPr lang="fi-FI" sz="1100" b="0" u="none" strike="noStrike" cap="none" baseline="30000" dirty="0">
                          <a:solidFill>
                            <a:srgbClr val="000000"/>
                          </a:solidFill>
                          <a:effectLst/>
                          <a:sym typeface="Arial"/>
                        </a:rPr>
                        <a:t>2)</a:t>
                      </a:r>
                      <a:endParaRPr lang="fi-FI" sz="1100" dirty="0"/>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endParaRPr lang="fi-FI" sz="1100" dirty="0"/>
                    </a:p>
                  </a:txBody>
                  <a:tcPr marL="83912" marR="83912" marT="41956" marB="41956" anchor="ctr">
                    <a:solidFill>
                      <a:srgbClr val="EFF0E9"/>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extLst>
                  <a:ext uri="{0D108BD9-81ED-4DB2-BD59-A6C34878D82A}">
                    <a16:rowId xmlns:a16="http://schemas.microsoft.com/office/drawing/2014/main" val="3919641255"/>
                  </a:ext>
                </a:extLst>
              </a:tr>
              <a:tr h="287101">
                <a:tc>
                  <a:txBody>
                    <a:bodyPr/>
                    <a:lstStyle/>
                    <a:p>
                      <a:r>
                        <a:rPr lang="fi-FI" sz="1100" dirty="0"/>
                        <a:t>50</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pPr algn="ctr"/>
                      <a:r>
                        <a:rPr lang="fi-FI" sz="1100" dirty="0"/>
                        <a:t>JH</a:t>
                      </a:r>
                    </a:p>
                  </a:txBody>
                  <a:tcPr marL="83912" marR="83912" marT="41956" marB="41956" anchor="ctr">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2678570084"/>
                  </a:ext>
                </a:extLst>
              </a:tr>
              <a:tr h="287101">
                <a:tc>
                  <a:txBody>
                    <a:bodyPr/>
                    <a:lstStyle/>
                    <a:p>
                      <a:r>
                        <a:rPr lang="fi-FI" sz="1100" dirty="0"/>
                        <a:t>63</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pPr algn="ctr"/>
                      <a:endParaRPr lang="fi-FI" sz="1100" dirty="0"/>
                    </a:p>
                  </a:txBody>
                  <a:tcPr marL="83912" marR="83912" marT="41956" marB="41956" anchor="ctr">
                    <a:solidFill>
                      <a:srgbClr val="EFF0E9"/>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59719606"/>
                  </a:ext>
                </a:extLst>
              </a:tr>
              <a:tr h="287101">
                <a:tc>
                  <a:txBody>
                    <a:bodyPr/>
                    <a:lstStyle/>
                    <a:p>
                      <a:r>
                        <a:rPr lang="fi-FI" sz="1100" dirty="0"/>
                        <a:t>75</a:t>
                      </a:r>
                    </a:p>
                  </a:txBody>
                  <a:tcPr marL="83912" marR="83912" marT="41956" marB="41956" anchor="ctr">
                    <a:solidFill>
                      <a:srgbClr val="DEE0D1"/>
                    </a:solidFill>
                  </a:tcPr>
                </a:tc>
                <a:tc>
                  <a:txBody>
                    <a:bodyPr/>
                    <a:lstStyle/>
                    <a:p>
                      <a:endParaRPr lang="fi-FI" sz="1100" dirty="0"/>
                    </a:p>
                  </a:txBody>
                  <a:tcPr marL="83912" marR="83912" marT="41956" marB="41956" anchor="ctr">
                    <a:solidFill>
                      <a:srgbClr val="EFF0E9"/>
                    </a:solidFill>
                  </a:tcPr>
                </a:tc>
                <a:tc>
                  <a:txBody>
                    <a:bodyPr/>
                    <a:lstStyle/>
                    <a:p>
                      <a:pPr algn="ctr"/>
                      <a:r>
                        <a:rPr lang="fi-FI" sz="1100" dirty="0"/>
                        <a:t>JH</a:t>
                      </a:r>
                    </a:p>
                  </a:txBody>
                  <a:tcPr marL="83912" marR="83912" marT="41956" marB="41956" anchor="ctr">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A6A6A6"/>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FFC000"/>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1449469884"/>
                  </a:ext>
                </a:extLst>
              </a:tr>
              <a:tr h="287101">
                <a:tc>
                  <a:txBody>
                    <a:bodyPr/>
                    <a:lstStyle/>
                    <a:p>
                      <a:r>
                        <a:rPr lang="fi-FI" sz="1100" dirty="0"/>
                        <a:t>100</a:t>
                      </a:r>
                    </a:p>
                  </a:txBody>
                  <a:tcPr marL="83912" marR="83912" marT="41956" marB="41956" anchor="ctr">
                    <a:solidFill>
                      <a:srgbClr val="DEE0D1"/>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FFC000"/>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1537593666"/>
                  </a:ext>
                </a:extLst>
              </a:tr>
              <a:tr h="287101">
                <a:tc>
                  <a:txBody>
                    <a:bodyPr/>
                    <a:lstStyle/>
                    <a:p>
                      <a:r>
                        <a:rPr lang="fi-FI" sz="1100" dirty="0"/>
                        <a:t>125</a:t>
                      </a:r>
                    </a:p>
                  </a:txBody>
                  <a:tcPr marL="83912" marR="83912" marT="41956" marB="41956" anchor="ctr">
                    <a:solidFill>
                      <a:srgbClr val="DEE0D1"/>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FFC000"/>
                    </a:solidFill>
                  </a:tcPr>
                </a:tc>
                <a:tc>
                  <a:txBody>
                    <a:bodyPr/>
                    <a:lstStyle/>
                    <a:p>
                      <a:endParaRPr lang="fi-FI" sz="130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tc>
                  <a:txBody>
                    <a:bodyPr/>
                    <a:lstStyle/>
                    <a:p>
                      <a:endParaRPr lang="fi-FI" sz="1300" dirty="0"/>
                    </a:p>
                  </a:txBody>
                  <a:tcPr marL="83912" marR="83912" marT="41956" marB="41956">
                    <a:solidFill>
                      <a:srgbClr val="EFF0E9"/>
                    </a:solidFill>
                  </a:tcPr>
                </a:tc>
                <a:extLst>
                  <a:ext uri="{0D108BD9-81ED-4DB2-BD59-A6C34878D82A}">
                    <a16:rowId xmlns:a16="http://schemas.microsoft.com/office/drawing/2014/main" val="1937444585"/>
                  </a:ext>
                </a:extLst>
              </a:tr>
              <a:tr h="287101">
                <a:tc>
                  <a:txBody>
                    <a:bodyPr/>
                    <a:lstStyle/>
                    <a:p>
                      <a:r>
                        <a:rPr lang="fi-FI" sz="1100" dirty="0"/>
                        <a:t>150</a:t>
                      </a:r>
                    </a:p>
                  </a:txBody>
                  <a:tcPr marL="83912" marR="83912" marT="41956" marB="41956" anchor="ctr">
                    <a:lnB w="12700" cap="flat" cmpd="sng">
                      <a:noFill/>
                      <a:prstDash val="solid"/>
                      <a:round/>
                      <a:headEnd type="none" w="sm" len="sm"/>
                      <a:tailEnd type="none" w="sm" len="sm"/>
                    </a:lnB>
                    <a:solidFill>
                      <a:srgbClr val="DEE0D1"/>
                    </a:solidFill>
                  </a:tcPr>
                </a:tc>
                <a:tc>
                  <a:txBody>
                    <a:bodyPr/>
                    <a:lstStyle/>
                    <a:p>
                      <a:endParaRPr lang="fi-FI" sz="130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FFC000"/>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tc>
                  <a:txBody>
                    <a:bodyPr/>
                    <a:lstStyle/>
                    <a:p>
                      <a:endParaRPr lang="fi-FI" sz="1300" dirty="0"/>
                    </a:p>
                  </a:txBody>
                  <a:tcPr marL="83912" marR="83912" marT="41956" marB="41956">
                    <a:lnB w="12700" cap="flat" cmpd="sng">
                      <a:noFill/>
                      <a:prstDash val="solid"/>
                      <a:round/>
                      <a:headEnd type="none" w="sm" len="sm"/>
                      <a:tailEnd type="none" w="sm" len="sm"/>
                    </a:lnB>
                    <a:solidFill>
                      <a:srgbClr val="EFF0E9"/>
                    </a:solidFill>
                  </a:tcPr>
                </a:tc>
                <a:extLst>
                  <a:ext uri="{0D108BD9-81ED-4DB2-BD59-A6C34878D82A}">
                    <a16:rowId xmlns:a16="http://schemas.microsoft.com/office/drawing/2014/main" val="107078796"/>
                  </a:ext>
                </a:extLst>
              </a:tr>
              <a:tr h="753967">
                <a:tc gridSpan="10">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100" b="0" u="none" strike="noStrike" cap="none" baseline="30000" dirty="0">
                          <a:solidFill>
                            <a:srgbClr val="000000"/>
                          </a:solidFill>
                          <a:effectLst/>
                          <a:sym typeface="Arial"/>
                        </a:rPr>
                        <a:t>1) </a:t>
                      </a:r>
                      <a:r>
                        <a:rPr lang="fi-FI" sz="1100" dirty="0"/>
                        <a:t>yleensä mäntyä</a:t>
                      </a:r>
                      <a:endParaRPr lang="fi-FI" sz="1100" b="0" u="none" strike="noStrike" cap="none" baseline="30000" dirty="0">
                        <a:solidFill>
                          <a:srgbClr val="000000"/>
                        </a:solidFill>
                        <a:effectLst/>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100" b="0" u="none" strike="noStrike" cap="none" baseline="30000" dirty="0">
                          <a:solidFill>
                            <a:srgbClr val="000000"/>
                          </a:solidFill>
                          <a:effectLst/>
                          <a:sym typeface="Arial"/>
                        </a:rPr>
                        <a:t>2)</a:t>
                      </a:r>
                      <a:r>
                        <a:rPr lang="fi-FI" sz="1100" dirty="0"/>
                        <a:t> yleensä kuusta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100" dirty="0"/>
                        <a:t>JH = tehdään yleensä jälkihalkaisemalla, jolloin leveys on 2 mm nimellismittaa pienempi</a:t>
                      </a:r>
                    </a:p>
                  </a:txBody>
                  <a:tcPr marL="90939" marR="90939" marT="45470" marB="4547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5056384"/>
                  </a:ext>
                </a:extLst>
              </a:tr>
              <a:tr h="252000">
                <a:tc>
                  <a:txBody>
                    <a:bodyPr/>
                    <a:lstStyle/>
                    <a:p>
                      <a:endParaRPr lang="fi-FI" sz="1300" dirty="0"/>
                    </a:p>
                  </a:txBody>
                  <a:tcPr marL="83912" marR="83912" marT="41956" marB="41956"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FFC000"/>
                    </a:solidFill>
                  </a:tcPr>
                </a:tc>
                <a:tc gridSpan="2">
                  <a:txBody>
                    <a:bodyPr/>
                    <a:lstStyle/>
                    <a:p>
                      <a:r>
                        <a:rPr lang="fi-FI" sz="1100" dirty="0"/>
                        <a:t>= vakiokoko</a:t>
                      </a:r>
                    </a:p>
                  </a:txBody>
                  <a:tcPr marL="90939" marR="90939" marT="45470" marB="4547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1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6490530"/>
                  </a:ext>
                </a:extLst>
              </a:tr>
              <a:tr h="287101">
                <a:tc>
                  <a:txBody>
                    <a:bodyPr/>
                    <a:lstStyle/>
                    <a:p>
                      <a:endParaRPr lang="fi-FI" sz="1300" dirty="0"/>
                    </a:p>
                  </a:txBody>
                  <a:tcPr marL="83912" marR="83912" marT="41956" marB="41956"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A6A6A6"/>
                    </a:solidFill>
                  </a:tcPr>
                </a:tc>
                <a:tc gridSpan="4">
                  <a:txBody>
                    <a:bodyPr/>
                    <a:lstStyle/>
                    <a:p>
                      <a:r>
                        <a:rPr lang="fi-FI" sz="1100" dirty="0"/>
                        <a:t>= harvemmin tuotettava koko</a:t>
                      </a:r>
                    </a:p>
                  </a:txBody>
                  <a:tcPr marL="90939" marR="90939" marT="45470" marB="45470">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hMerge="1">
                  <a:txBody>
                    <a:bodyPr/>
                    <a:lstStyle/>
                    <a:p>
                      <a:endParaRPr lang="fi-FI" dirty="0"/>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fi-FI" sz="1300" dirty="0"/>
                    </a:p>
                  </a:txBody>
                  <a:tcPr marL="83912" marR="83912" marT="41956" marB="41956">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587007"/>
                  </a:ext>
                </a:extLst>
              </a:tr>
            </a:tbl>
          </a:graphicData>
        </a:graphic>
      </p:graphicFrame>
      <p:graphicFrame>
        <p:nvGraphicFramePr>
          <p:cNvPr id="8" name="Taulukko 2">
            <a:extLst>
              <a:ext uri="{FF2B5EF4-FFF2-40B4-BE49-F238E27FC236}">
                <a16:creationId xmlns:a16="http://schemas.microsoft.com/office/drawing/2014/main" id="{C4D4A5FB-213C-2D33-710D-6ADDF6ADF9A3}"/>
              </a:ext>
            </a:extLst>
          </p:cNvPr>
          <p:cNvGraphicFramePr>
            <a:graphicFrameLocks noGrp="1"/>
          </p:cNvGraphicFramePr>
          <p:nvPr>
            <p:extLst>
              <p:ext uri="{D42A27DB-BD31-4B8C-83A1-F6EECF244321}">
                <p14:modId xmlns:p14="http://schemas.microsoft.com/office/powerpoint/2010/main" val="3038109375"/>
              </p:ext>
            </p:extLst>
          </p:nvPr>
        </p:nvGraphicFramePr>
        <p:xfrm>
          <a:off x="6599559" y="2416844"/>
          <a:ext cx="5322773" cy="1626688"/>
        </p:xfrm>
        <a:graphic>
          <a:graphicData uri="http://schemas.openxmlformats.org/drawingml/2006/table">
            <a:tbl>
              <a:tblPr firstRow="1" bandRow="1">
                <a:tableStyleId>{FEDAF096-9D5A-4A92-9398-522AA1F3AE6A}</a:tableStyleId>
              </a:tblPr>
              <a:tblGrid>
                <a:gridCol w="2577299">
                  <a:extLst>
                    <a:ext uri="{9D8B030D-6E8A-4147-A177-3AD203B41FA5}">
                      <a16:colId xmlns:a16="http://schemas.microsoft.com/office/drawing/2014/main" val="2090278838"/>
                    </a:ext>
                  </a:extLst>
                </a:gridCol>
                <a:gridCol w="2745474">
                  <a:extLst>
                    <a:ext uri="{9D8B030D-6E8A-4147-A177-3AD203B41FA5}">
                      <a16:colId xmlns:a16="http://schemas.microsoft.com/office/drawing/2014/main" val="1534745230"/>
                    </a:ext>
                  </a:extLst>
                </a:gridCol>
              </a:tblGrid>
              <a:tr h="474688">
                <a:tc>
                  <a:txBody>
                    <a:bodyPr/>
                    <a:lstStyle/>
                    <a:p>
                      <a:pPr algn="ctr"/>
                      <a:r>
                        <a:rPr lang="fi-FI" sz="1200" b="1" dirty="0"/>
                        <a:t>Ulottuvuus</a:t>
                      </a:r>
                    </a:p>
                  </a:txBody>
                  <a:tcPr anchor="ctr"/>
                </a:tc>
                <a:tc>
                  <a:txBody>
                    <a:bodyPr/>
                    <a:lstStyle/>
                    <a:p>
                      <a:pPr algn="ctr"/>
                      <a:r>
                        <a:rPr lang="fi-FI" sz="1200" b="1" dirty="0"/>
                        <a:t>Mittapoikkeama, kun sahatavaran kosteuspitoisuus on 20%</a:t>
                      </a:r>
                    </a:p>
                  </a:txBody>
                  <a:tcPr anchor="ctr"/>
                </a:tc>
                <a:extLst>
                  <a:ext uri="{0D108BD9-81ED-4DB2-BD59-A6C34878D82A}">
                    <a16:rowId xmlns:a16="http://schemas.microsoft.com/office/drawing/2014/main" val="2468552070"/>
                  </a:ext>
                </a:extLst>
              </a:tr>
              <a:tr h="288000">
                <a:tc>
                  <a:txBody>
                    <a:bodyPr/>
                    <a:lstStyle/>
                    <a:p>
                      <a:pPr algn="ctr"/>
                      <a:r>
                        <a:rPr lang="fi-FI" sz="1200" dirty="0"/>
                        <a:t>Paksuus ja leveys ≤ 100 mm</a:t>
                      </a:r>
                    </a:p>
                  </a:txBody>
                  <a:tcPr anchor="ctr"/>
                </a:tc>
                <a:tc>
                  <a:txBody>
                    <a:bodyPr/>
                    <a:lstStyle/>
                    <a:p>
                      <a:pPr algn="ctr"/>
                      <a:r>
                        <a:rPr lang="fi-FI" sz="1200" dirty="0"/>
                        <a:t>- 1,0 … + 3,0 mm</a:t>
                      </a:r>
                    </a:p>
                  </a:txBody>
                  <a:tcPr anchor="ctr"/>
                </a:tc>
                <a:extLst>
                  <a:ext uri="{0D108BD9-81ED-4DB2-BD59-A6C34878D82A}">
                    <a16:rowId xmlns:a16="http://schemas.microsoft.com/office/drawing/2014/main" val="738105680"/>
                  </a:ext>
                </a:extLst>
              </a:tr>
              <a:tr h="288000">
                <a:tc>
                  <a:txBody>
                    <a:bodyPr/>
                    <a:lstStyle/>
                    <a:p>
                      <a:pPr algn="ctr"/>
                      <a:r>
                        <a:rPr lang="fi-FI" sz="1200" dirty="0"/>
                        <a:t>Paksuus ja leveys ˃ 100 mm</a:t>
                      </a:r>
                    </a:p>
                  </a:txBody>
                  <a:tcPr anchor="ctr"/>
                </a:tc>
                <a:tc>
                  <a:txBody>
                    <a:bodyPr/>
                    <a:lstStyle/>
                    <a:p>
                      <a:pPr algn="ctr"/>
                      <a:r>
                        <a:rPr lang="fi-FI" sz="1200" dirty="0"/>
                        <a:t>- 2,0 … + 4,0 mm</a:t>
                      </a:r>
                    </a:p>
                  </a:txBody>
                  <a:tcPr anchor="ctr"/>
                </a:tc>
                <a:extLst>
                  <a:ext uri="{0D108BD9-81ED-4DB2-BD59-A6C34878D82A}">
                    <a16:rowId xmlns:a16="http://schemas.microsoft.com/office/drawing/2014/main" val="86491253"/>
                  </a:ext>
                </a:extLst>
              </a:tr>
              <a:tr h="288000">
                <a:tc>
                  <a:txBody>
                    <a:bodyPr/>
                    <a:lstStyle/>
                    <a:p>
                      <a:pPr algn="ctr"/>
                      <a:r>
                        <a:rPr lang="fi-FI" sz="1200" dirty="0"/>
                        <a:t>Pituus 1800 … 6000 mm</a:t>
                      </a:r>
                    </a:p>
                  </a:txBody>
                  <a:tcPr anchor="ctr"/>
                </a:tc>
                <a:tc>
                  <a:txBody>
                    <a:bodyPr/>
                    <a:lstStyle/>
                    <a:p>
                      <a:pPr algn="ctr"/>
                      <a:r>
                        <a:rPr lang="fi-FI" sz="1200" dirty="0"/>
                        <a:t>- 0 … + 50 mm</a:t>
                      </a:r>
                    </a:p>
                  </a:txBody>
                  <a:tcPr anchor="ctr"/>
                </a:tc>
                <a:extLst>
                  <a:ext uri="{0D108BD9-81ED-4DB2-BD59-A6C34878D82A}">
                    <a16:rowId xmlns:a16="http://schemas.microsoft.com/office/drawing/2014/main" val="179972383"/>
                  </a:ext>
                </a:extLst>
              </a:tr>
              <a:tr h="288000">
                <a:tc>
                  <a:txBody>
                    <a:bodyPr/>
                    <a:lstStyle/>
                    <a:p>
                      <a:pPr algn="ctr"/>
                      <a:r>
                        <a:rPr lang="fi-FI" sz="1200" dirty="0"/>
                        <a:t>Pituus, kun katkaistu määrämittaan</a:t>
                      </a:r>
                    </a:p>
                  </a:txBody>
                  <a:tcPr anchor="ctr"/>
                </a:tc>
                <a:tc>
                  <a:txBody>
                    <a:bodyPr/>
                    <a:lstStyle/>
                    <a:p>
                      <a:pPr algn="ctr"/>
                      <a:r>
                        <a:rPr lang="fi-FI" sz="1200" dirty="0"/>
                        <a:t>± 2,0 mm</a:t>
                      </a:r>
                    </a:p>
                  </a:txBody>
                  <a:tcPr anchor="ctr"/>
                </a:tc>
                <a:extLst>
                  <a:ext uri="{0D108BD9-81ED-4DB2-BD59-A6C34878D82A}">
                    <a16:rowId xmlns:a16="http://schemas.microsoft.com/office/drawing/2014/main" val="3840310518"/>
                  </a:ext>
                </a:extLst>
              </a:tr>
            </a:tbl>
          </a:graphicData>
        </a:graphic>
      </p:graphicFrame>
    </p:spTree>
    <p:extLst>
      <p:ext uri="{BB962C8B-B14F-4D97-AF65-F5344CB8AC3E}">
        <p14:creationId xmlns:p14="http://schemas.microsoft.com/office/powerpoint/2010/main" val="303462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9"/>
          <p:cNvPicPr preferRelativeResize="0"/>
          <p:nvPr/>
        </p:nvPicPr>
        <p:blipFill rotWithShape="1">
          <a:blip r:embed="rId3">
            <a:alphaModFix/>
          </a:blip>
          <a:srcRect/>
          <a:stretch/>
        </p:blipFill>
        <p:spPr>
          <a:xfrm>
            <a:off x="325289" y="327216"/>
            <a:ext cx="11541422" cy="5717029"/>
          </a:xfrm>
          <a:prstGeom prst="rect">
            <a:avLst/>
          </a:prstGeom>
          <a:noFill/>
          <a:ln>
            <a:noFill/>
          </a:ln>
        </p:spPr>
      </p:pic>
      <p:sp>
        <p:nvSpPr>
          <p:cNvPr id="88" name="Google Shape;88;p19"/>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Puu rakennusmateriaalina</a:t>
            </a:r>
            <a:endParaRPr dirty="0"/>
          </a:p>
        </p:txBody>
      </p:sp>
      <p:sp>
        <p:nvSpPr>
          <p:cNvPr id="89" name="Google Shape;89;p19"/>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a:t>
            </a:r>
            <a:r>
              <a:rPr lang="fi-FI" u="sng"/>
              <a:t>kuivaus</a:t>
            </a:r>
            <a:r>
              <a:rPr lang="fi-FI"/>
              <a:t>, lujuusluokitus ja laatuluokat (3/6)</a:t>
            </a:r>
            <a:endParaRPr/>
          </a:p>
        </p:txBody>
      </p:sp>
      <p:sp>
        <p:nvSpPr>
          <p:cNvPr id="289" name="Google Shape;289;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9498"/>
              <a:buChar char="•"/>
            </a:pPr>
            <a:r>
              <a:rPr lang="fi-FI" dirty="0"/>
              <a:t>Puu pysyy elossa märkänä, puutuote pysyy kunnossa kuivana</a:t>
            </a:r>
            <a:endParaRPr dirty="0"/>
          </a:p>
          <a:p>
            <a:pPr marL="457200" lvl="0" indent="-342900" algn="l" rtl="0">
              <a:lnSpc>
                <a:spcPct val="90000"/>
              </a:lnSpc>
              <a:spcBef>
                <a:spcPts val="1000"/>
              </a:spcBef>
              <a:spcAft>
                <a:spcPts val="0"/>
              </a:spcAft>
              <a:buClr>
                <a:schemeClr val="dk1"/>
              </a:buClr>
              <a:buSzPct val="69498"/>
              <a:buChar char="•"/>
            </a:pPr>
            <a:r>
              <a:rPr lang="fi-FI" dirty="0"/>
              <a:t>Kuivaamisella tarkoitetaan puutuotteen kosteussuhteen alentamista tasolle, jossa vettä on noin 10-15 % kappaleen kuivamassasta</a:t>
            </a:r>
            <a:endParaRPr dirty="0"/>
          </a:p>
          <a:p>
            <a:pPr marL="914400" lvl="1" indent="-342900" algn="l" rtl="0">
              <a:lnSpc>
                <a:spcPct val="90000"/>
              </a:lnSpc>
              <a:spcBef>
                <a:spcPts val="500"/>
              </a:spcBef>
              <a:spcAft>
                <a:spcPts val="0"/>
              </a:spcAft>
              <a:buSzPct val="81081"/>
              <a:buChar char="•"/>
            </a:pPr>
            <a:r>
              <a:rPr lang="fi-FI" dirty="0"/>
              <a:t>Puuta ei yleensä ole tarkoituksenmukaista kuivata tätä kuivemmaksi</a:t>
            </a:r>
            <a:endParaRPr dirty="0"/>
          </a:p>
          <a:p>
            <a:pPr marL="457200" lvl="0" indent="-342900" algn="l" rtl="0">
              <a:lnSpc>
                <a:spcPct val="90000"/>
              </a:lnSpc>
              <a:spcBef>
                <a:spcPts val="1000"/>
              </a:spcBef>
              <a:spcAft>
                <a:spcPts val="0"/>
              </a:spcAft>
              <a:buClr>
                <a:schemeClr val="dk1"/>
              </a:buClr>
              <a:buSzPct val="69498"/>
              <a:buChar char="•"/>
            </a:pPr>
            <a:r>
              <a:rPr lang="fi-FI" dirty="0"/>
              <a:t>Puutuote kuivataan ennen toimitusta asiakkaalle, koska</a:t>
            </a:r>
            <a:endParaRPr dirty="0"/>
          </a:p>
          <a:p>
            <a:pPr marL="914400" lvl="1" indent="-342900" algn="l" rtl="0">
              <a:lnSpc>
                <a:spcPct val="90000"/>
              </a:lnSpc>
              <a:spcBef>
                <a:spcPts val="500"/>
              </a:spcBef>
              <a:spcAft>
                <a:spcPts val="0"/>
              </a:spcAft>
              <a:buSzPct val="81081"/>
              <a:buChar char="•"/>
            </a:pPr>
            <a:r>
              <a:rPr lang="fi-FI" dirty="0"/>
              <a:t>Veden, jota on yli puolet tuoreen puun painosta, kuljettaminen tuhlaisi energiaa</a:t>
            </a:r>
            <a:endParaRPr dirty="0"/>
          </a:p>
          <a:p>
            <a:pPr marL="914400" lvl="1" indent="-342900" algn="l" rtl="0">
              <a:lnSpc>
                <a:spcPct val="90000"/>
              </a:lnSpc>
              <a:spcBef>
                <a:spcPts val="500"/>
              </a:spcBef>
              <a:spcAft>
                <a:spcPts val="0"/>
              </a:spcAft>
              <a:buSzPct val="81081"/>
              <a:buChar char="•"/>
            </a:pPr>
            <a:r>
              <a:rPr lang="fi-FI" dirty="0"/>
              <a:t>Kuiva puu ei homehdu eikä lahoa</a:t>
            </a:r>
            <a:endParaRPr dirty="0"/>
          </a:p>
          <a:p>
            <a:pPr marL="914400" lvl="1" indent="-342900" algn="l" rtl="0">
              <a:lnSpc>
                <a:spcPct val="90000"/>
              </a:lnSpc>
              <a:spcBef>
                <a:spcPts val="500"/>
              </a:spcBef>
              <a:spcAft>
                <a:spcPts val="0"/>
              </a:spcAft>
              <a:buSzPct val="81081"/>
              <a:buChar char="•"/>
            </a:pPr>
            <a:r>
              <a:rPr lang="fi-FI" dirty="0"/>
              <a:t>Märkä puu kutistuisi kuivuessaan käyttökohteeseen asennettuna =&gt; visuaaliset ja tekniset ongelmat</a:t>
            </a:r>
            <a:endParaRPr dirty="0"/>
          </a:p>
          <a:p>
            <a:pPr marL="914400" lvl="1" indent="-342900" algn="l" rtl="0">
              <a:lnSpc>
                <a:spcPct val="90000"/>
              </a:lnSpc>
              <a:spcBef>
                <a:spcPts val="500"/>
              </a:spcBef>
              <a:spcAft>
                <a:spcPts val="0"/>
              </a:spcAft>
              <a:buSzPct val="81081"/>
              <a:buChar char="•"/>
            </a:pPr>
            <a:r>
              <a:rPr lang="fi-FI" dirty="0"/>
              <a:t>Kuiva puu on lujempaa ja jäykempää kuin märkä =&gt; Suurempi ja helpommin ennustettava kuormankantokyky</a:t>
            </a:r>
            <a:endParaRPr dirty="0"/>
          </a:p>
        </p:txBody>
      </p:sp>
      <p:sp>
        <p:nvSpPr>
          <p:cNvPr id="290" name="Google Shape;290;p6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30</a:t>
            </a:fld>
            <a:endParaRPr/>
          </a:p>
        </p:txBody>
      </p:sp>
      <p:sp>
        <p:nvSpPr>
          <p:cNvPr id="2" name="Alatunnisteen paikkamerkki 1">
            <a:extLst>
              <a:ext uri="{FF2B5EF4-FFF2-40B4-BE49-F238E27FC236}">
                <a16:creationId xmlns:a16="http://schemas.microsoft.com/office/drawing/2014/main" id="{79D7A11C-0266-12DF-42D8-F478EC2706B4}"/>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kuivaus, </a:t>
            </a:r>
            <a:r>
              <a:rPr lang="fi-FI" u="sng"/>
              <a:t>lujuusluokitus</a:t>
            </a:r>
            <a:r>
              <a:rPr lang="fi-FI"/>
              <a:t> ja laatuluokat (4/6)</a:t>
            </a:r>
            <a:endParaRPr/>
          </a:p>
        </p:txBody>
      </p:sp>
      <p:sp>
        <p:nvSpPr>
          <p:cNvPr id="296" name="Google Shape;296;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100000"/>
              <a:buChar char="•"/>
            </a:pPr>
            <a:r>
              <a:rPr lang="fi-FI" dirty="0"/>
              <a:t>Eurooppalainen vaatimustenmukaisuushyväksyntä (CE-merkki) edellytetään mm. kaikilta kantaviin rakenteisiin käytettäviltä tuotteilta</a:t>
            </a:r>
            <a:endParaRPr dirty="0"/>
          </a:p>
          <a:p>
            <a:pPr marL="457200" lvl="0" indent="-342900" algn="l" rtl="0">
              <a:lnSpc>
                <a:spcPct val="90000"/>
              </a:lnSpc>
              <a:spcBef>
                <a:spcPts val="1000"/>
              </a:spcBef>
              <a:spcAft>
                <a:spcPts val="0"/>
              </a:spcAft>
              <a:buClr>
                <a:schemeClr val="dk1"/>
              </a:buClr>
              <a:buSzPct val="100000"/>
              <a:buChar char="•"/>
            </a:pPr>
            <a:r>
              <a:rPr lang="fi-FI" dirty="0"/>
              <a:t>CE-merkki edellyttää kappalekohtaista tietoa rakenteellisen sahatavaran lujuudesta – ilman tätä tietoa tuotetta ei saa myydä</a:t>
            </a:r>
            <a:endParaRPr dirty="0"/>
          </a:p>
          <a:p>
            <a:pPr marL="457200" lvl="0" indent="-342900" algn="l" rtl="0">
              <a:lnSpc>
                <a:spcPct val="90000"/>
              </a:lnSpc>
              <a:spcBef>
                <a:spcPts val="1000"/>
              </a:spcBef>
              <a:spcAft>
                <a:spcPts val="0"/>
              </a:spcAft>
              <a:buClr>
                <a:schemeClr val="dk1"/>
              </a:buClr>
              <a:buSzPct val="100000"/>
              <a:buChar char="•"/>
            </a:pPr>
            <a:r>
              <a:rPr lang="fi-FI" dirty="0"/>
              <a:t>Lujuuden voi </a:t>
            </a:r>
            <a:r>
              <a:rPr lang="fi-FI" i="1" dirty="0"/>
              <a:t>mitata</a:t>
            </a:r>
            <a:r>
              <a:rPr lang="fi-FI" dirty="0"/>
              <a:t> vain rikkomalla kappale =&gt; Käytännössä lujuus </a:t>
            </a:r>
            <a:r>
              <a:rPr lang="fi-FI" i="1" dirty="0"/>
              <a:t>ennustetaan</a:t>
            </a:r>
            <a:r>
              <a:rPr lang="fi-FI" dirty="0"/>
              <a:t> ainetta rikkomattoman mittaustiedon perusteella (</a:t>
            </a:r>
            <a:r>
              <a:rPr lang="fi-FI" dirty="0" err="1"/>
              <a:t>eng</a:t>
            </a:r>
            <a:r>
              <a:rPr lang="fi-FI" dirty="0"/>
              <a:t>. non-</a:t>
            </a:r>
            <a:r>
              <a:rPr lang="fi-FI" dirty="0" err="1"/>
              <a:t>destructive</a:t>
            </a:r>
            <a:r>
              <a:rPr lang="fi-FI" dirty="0"/>
              <a:t> </a:t>
            </a:r>
            <a:r>
              <a:rPr lang="fi-FI" dirty="0" err="1"/>
              <a:t>testing</a:t>
            </a:r>
            <a:r>
              <a:rPr lang="fi-FI" dirty="0"/>
              <a:t> NDT)</a:t>
            </a:r>
            <a:endParaRPr dirty="0"/>
          </a:p>
        </p:txBody>
      </p:sp>
      <p:sp>
        <p:nvSpPr>
          <p:cNvPr id="297" name="Google Shape;297;p6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31</a:t>
            </a:fld>
            <a:endParaRPr/>
          </a:p>
        </p:txBody>
      </p:sp>
      <p:sp>
        <p:nvSpPr>
          <p:cNvPr id="2" name="Alatunnisteen paikkamerkki 1">
            <a:extLst>
              <a:ext uri="{FF2B5EF4-FFF2-40B4-BE49-F238E27FC236}">
                <a16:creationId xmlns:a16="http://schemas.microsoft.com/office/drawing/2014/main" id="{DDEA54C6-7025-2653-84A1-B5CD2004F39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kuivaus, </a:t>
            </a:r>
            <a:r>
              <a:rPr lang="fi-FI" u="sng"/>
              <a:t>lujuusluokitus</a:t>
            </a:r>
            <a:r>
              <a:rPr lang="fi-FI"/>
              <a:t> ja laatuluokat (5/6)</a:t>
            </a:r>
            <a:endParaRPr/>
          </a:p>
        </p:txBody>
      </p:sp>
      <p:sp>
        <p:nvSpPr>
          <p:cNvPr id="303" name="Google Shape;303;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l" rtl="0">
              <a:lnSpc>
                <a:spcPct val="90000"/>
              </a:lnSpc>
              <a:spcBef>
                <a:spcPts val="1000"/>
              </a:spcBef>
              <a:spcAft>
                <a:spcPts val="0"/>
              </a:spcAft>
              <a:buClr>
                <a:schemeClr val="dk1"/>
              </a:buClr>
              <a:buSzPct val="69498"/>
              <a:buChar char="•"/>
            </a:pPr>
            <a:r>
              <a:rPr lang="fi-FI" dirty="0"/>
              <a:t>Lujuuslajittelustandardin EN 338 mukaiset havupuusahatavaran lujuusluokat (C-luokat) ovat: C14, C16, C18, C20, C22, C24, C27, C30, C35, C40, C45, ja C50, jossa luku kertoo kappaleen ominaistaivutuslujuuden</a:t>
            </a:r>
            <a:endParaRPr dirty="0"/>
          </a:p>
          <a:p>
            <a:pPr marL="914400" lvl="1" indent="-342900" algn="l" rtl="0">
              <a:lnSpc>
                <a:spcPct val="90000"/>
              </a:lnSpc>
              <a:spcBef>
                <a:spcPts val="500"/>
              </a:spcBef>
              <a:spcAft>
                <a:spcPts val="0"/>
              </a:spcAft>
              <a:buSzPct val="81081"/>
              <a:buChar char="•"/>
            </a:pPr>
            <a:r>
              <a:rPr lang="fi-FI" dirty="0"/>
              <a:t>Suomalaisen lehtipuusahatavaran lujuuslajitteluun ei ole standardia, mikä käytännössä estää lehtipuusahatavaran käytön kantavissa rakenteissa</a:t>
            </a:r>
            <a:endParaRPr dirty="0"/>
          </a:p>
          <a:p>
            <a:pPr marL="457200" lvl="0" indent="-342900" algn="l" rtl="0">
              <a:lnSpc>
                <a:spcPct val="90000"/>
              </a:lnSpc>
              <a:spcBef>
                <a:spcPts val="1000"/>
              </a:spcBef>
              <a:spcAft>
                <a:spcPts val="0"/>
              </a:spcAft>
              <a:buClr>
                <a:schemeClr val="dk1"/>
              </a:buClr>
              <a:buSzPct val="69498"/>
              <a:buChar char="•"/>
            </a:pPr>
            <a:r>
              <a:rPr lang="fi-FI" dirty="0"/>
              <a:t>Jos sahatavarakappale ei täytä C14-luokan vaatimuksia, voi sen silti käyttää ei-rakenteellisissa kohteissa</a:t>
            </a:r>
            <a:endParaRPr dirty="0"/>
          </a:p>
          <a:p>
            <a:pPr marL="457200" lvl="0" indent="-342900" algn="l" rtl="0">
              <a:lnSpc>
                <a:spcPct val="90000"/>
              </a:lnSpc>
              <a:spcBef>
                <a:spcPts val="1000"/>
              </a:spcBef>
              <a:spcAft>
                <a:spcPts val="0"/>
              </a:spcAft>
              <a:buClr>
                <a:schemeClr val="dk1"/>
              </a:buClr>
              <a:buSzPct val="69498"/>
              <a:buChar char="•"/>
            </a:pPr>
            <a:r>
              <a:rPr lang="fi-FI" dirty="0"/>
              <a:t>Koneellisen lujuuslajittelun lisäksi voidaan käyttää myös yhteispohjoismaista visuaalista INSTA 142-lajittelua</a:t>
            </a:r>
            <a:endParaRPr dirty="0"/>
          </a:p>
          <a:p>
            <a:pPr marL="914400" lvl="1" indent="-342900" algn="l" rtl="0">
              <a:lnSpc>
                <a:spcPct val="90000"/>
              </a:lnSpc>
              <a:spcBef>
                <a:spcPts val="500"/>
              </a:spcBef>
              <a:spcAft>
                <a:spcPts val="0"/>
              </a:spcAft>
              <a:buSzPct val="81081"/>
              <a:buChar char="•"/>
            </a:pPr>
            <a:r>
              <a:rPr lang="fi-FI" dirty="0"/>
              <a:t>Huomio oksiin, vuosiluston leveyteen, syysuuntapoikkeamiin ym. lujuuteen vaikuttaviin tekijöihin</a:t>
            </a:r>
            <a:endParaRPr dirty="0"/>
          </a:p>
          <a:p>
            <a:pPr marL="914400" lvl="1" indent="-342900" algn="l" rtl="0">
              <a:lnSpc>
                <a:spcPct val="90000"/>
              </a:lnSpc>
              <a:spcBef>
                <a:spcPts val="500"/>
              </a:spcBef>
              <a:spcAft>
                <a:spcPts val="0"/>
              </a:spcAft>
              <a:buSzPct val="81081"/>
              <a:buChar char="•"/>
            </a:pPr>
            <a:r>
              <a:rPr lang="fi-FI" dirty="0"/>
              <a:t>INSTA 142-luokituksessa neljä lujuusluokkaa T0, T1, T2 ja T3, joiden on sovittu vastaavan C-luokkia C14, C18, C24 ja C30</a:t>
            </a:r>
            <a:endParaRPr dirty="0"/>
          </a:p>
        </p:txBody>
      </p:sp>
      <p:sp>
        <p:nvSpPr>
          <p:cNvPr id="304" name="Google Shape;304;p6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32</a:t>
            </a:fld>
            <a:endParaRPr/>
          </a:p>
        </p:txBody>
      </p:sp>
      <p:sp>
        <p:nvSpPr>
          <p:cNvPr id="305" name="Google Shape;305;p66"/>
          <p:cNvSpPr txBox="1"/>
          <p:nvPr/>
        </p:nvSpPr>
        <p:spPr>
          <a:xfrm>
            <a:off x="1239405" y="5930782"/>
            <a:ext cx="5107709"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SFS-EN 338: 2016. </a:t>
            </a:r>
            <a:r>
              <a:rPr lang="fi-FI" sz="1000" b="0" i="0" u="none" strike="noStrike" cap="none" dirty="0" err="1">
                <a:solidFill>
                  <a:srgbClr val="000000"/>
                </a:solidFill>
                <a:latin typeface="Arial"/>
                <a:ea typeface="Arial"/>
                <a:cs typeface="Arial"/>
                <a:sym typeface="Arial"/>
              </a:rPr>
              <a:t>Structural</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timber</a:t>
            </a:r>
            <a:r>
              <a:rPr lang="fi-FI" sz="1000" b="0" i="0" u="none" strike="noStrike" cap="none" dirty="0">
                <a:solidFill>
                  <a:srgbClr val="000000"/>
                </a:solidFill>
                <a:latin typeface="Arial"/>
                <a:ea typeface="Arial"/>
                <a:cs typeface="Arial"/>
                <a:sym typeface="Arial"/>
              </a:rPr>
              <a:t> - </a:t>
            </a:r>
            <a:r>
              <a:rPr lang="fi-FI" sz="1000" b="0" i="0" u="none" strike="noStrike" cap="none" dirty="0" err="1">
                <a:solidFill>
                  <a:srgbClr val="000000"/>
                </a:solidFill>
                <a:latin typeface="Arial"/>
                <a:ea typeface="Arial"/>
                <a:cs typeface="Arial"/>
                <a:sym typeface="Arial"/>
              </a:rPr>
              <a:t>Strenght</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classes</a:t>
            </a:r>
            <a:r>
              <a:rPr lang="fi-FI" sz="1000" b="0" i="0" u="none" strike="noStrike" cap="none" dirty="0">
                <a:solidFill>
                  <a:srgbClr val="000000"/>
                </a:solidFill>
                <a:latin typeface="Arial"/>
                <a:ea typeface="Arial"/>
                <a:cs typeface="Arial"/>
                <a:sym typeface="Arial"/>
              </a:rPr>
              <a:t>. 16 s.</a:t>
            </a:r>
            <a:endParaRPr sz="1000" dirty="0"/>
          </a:p>
        </p:txBody>
      </p:sp>
      <p:sp>
        <p:nvSpPr>
          <p:cNvPr id="2" name="Alatunnisteen paikkamerkki 1">
            <a:extLst>
              <a:ext uri="{FF2B5EF4-FFF2-40B4-BE49-F238E27FC236}">
                <a16:creationId xmlns:a16="http://schemas.microsoft.com/office/drawing/2014/main" id="{705C1882-0203-2BD5-9176-7AB2FBC3824F}"/>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kuivaus, lujuusluokitus ja </a:t>
            </a:r>
            <a:r>
              <a:rPr lang="fi-FI" u="sng"/>
              <a:t>laatuluokat</a:t>
            </a:r>
            <a:r>
              <a:rPr lang="fi-FI"/>
              <a:t> (6/6)</a:t>
            </a:r>
            <a:endParaRPr/>
          </a:p>
        </p:txBody>
      </p:sp>
      <p:sp>
        <p:nvSpPr>
          <p:cNvPr id="312" name="Google Shape;312;p67"/>
          <p:cNvSpPr txBox="1">
            <a:spLocks noGrp="1"/>
          </p:cNvSpPr>
          <p:nvPr>
            <p:ph type="body" idx="1"/>
          </p:nvPr>
        </p:nvSpPr>
        <p:spPr>
          <a:xfrm>
            <a:off x="461818" y="1825625"/>
            <a:ext cx="5999599"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100000"/>
              <a:buChar char="•"/>
            </a:pPr>
            <a:r>
              <a:rPr lang="fi-FI" sz="2400" dirty="0"/>
              <a:t>Laatuluokituksen tärkeimmät kriteerit ovat oksien enimmäismäärä huonoimmalla metrillä, lape- ja syrjäoksien sekä muiden oksien koko ulkolappeella ja syrjällä</a:t>
            </a:r>
            <a:endParaRPr dirty="0"/>
          </a:p>
          <a:p>
            <a:pPr marL="457200" lvl="0" indent="-342900" algn="l" rtl="0">
              <a:lnSpc>
                <a:spcPct val="90000"/>
              </a:lnSpc>
              <a:spcBef>
                <a:spcPts val="1000"/>
              </a:spcBef>
              <a:spcAft>
                <a:spcPts val="0"/>
              </a:spcAft>
              <a:buClr>
                <a:schemeClr val="dk1"/>
              </a:buClr>
              <a:buSzPct val="100000"/>
              <a:buChar char="•"/>
            </a:pPr>
            <a:r>
              <a:rPr lang="fi-FI" sz="2400" dirty="0"/>
              <a:t>Muita laatuluokitteluun vaikuttavia tekijöitä: halkeamat, vajaasärmäisyys, pihkakolot, korot, vinosyisyys, latvamurtumat, lyly, sienivauriot, muotoviat ja värimuutokset</a:t>
            </a:r>
            <a:endParaRPr dirty="0"/>
          </a:p>
        </p:txBody>
      </p:sp>
      <p:sp>
        <p:nvSpPr>
          <p:cNvPr id="313" name="Google Shape;313;p6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33</a:t>
            </a:fld>
            <a:endParaRPr/>
          </a:p>
        </p:txBody>
      </p:sp>
      <p:sp>
        <p:nvSpPr>
          <p:cNvPr id="315" name="Google Shape;315;p67"/>
          <p:cNvSpPr txBox="1"/>
          <p:nvPr/>
        </p:nvSpPr>
        <p:spPr>
          <a:xfrm>
            <a:off x="6563048" y="4743041"/>
            <a:ext cx="535619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400" b="0" i="0" u="none" strike="noStrike" cap="none" dirty="0">
                <a:solidFill>
                  <a:srgbClr val="000000"/>
                </a:solidFill>
                <a:latin typeface="Arial"/>
                <a:ea typeface="Arial"/>
                <a:cs typeface="Arial"/>
                <a:sym typeface="Arial"/>
              </a:rPr>
              <a:t>Sahatavaran laatuluokat. Lähde: Pohjoismainen sahatavara. Mänty- ja kuusisahatavaran lajitteluohjeet (2016).</a:t>
            </a:r>
            <a:endParaRPr sz="1400" b="0" i="0" u="none" strike="noStrike" cap="none" dirty="0">
              <a:solidFill>
                <a:srgbClr val="000000"/>
              </a:solidFill>
              <a:latin typeface="Arial"/>
              <a:ea typeface="Arial"/>
              <a:cs typeface="Arial"/>
              <a:sym typeface="Arial"/>
            </a:endParaRPr>
          </a:p>
        </p:txBody>
      </p:sp>
      <p:sp>
        <p:nvSpPr>
          <p:cNvPr id="316" name="Google Shape;316;p67"/>
          <p:cNvSpPr txBox="1"/>
          <p:nvPr/>
        </p:nvSpPr>
        <p:spPr>
          <a:xfrm>
            <a:off x="882650" y="5519936"/>
            <a:ext cx="8238836"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Lisätietoa: Varis, R. (toim.). 2017. Sahateollisuus. Suomen Sahateollisuusmiesten Yhdistys ry. 285 s.</a:t>
            </a:r>
            <a:endParaRPr sz="1000" dirty="0">
              <a:latin typeface="Calibri" panose="020F0502020204030204" pitchFamily="34" charset="0"/>
              <a:cs typeface="Calibri" panose="020F0502020204030204" pitchFamily="34" charset="0"/>
            </a:endParaRPr>
          </a:p>
        </p:txBody>
      </p:sp>
      <p:graphicFrame>
        <p:nvGraphicFramePr>
          <p:cNvPr id="8" name="Taulukko 2">
            <a:extLst>
              <a:ext uri="{FF2B5EF4-FFF2-40B4-BE49-F238E27FC236}">
                <a16:creationId xmlns:a16="http://schemas.microsoft.com/office/drawing/2014/main" id="{04AEA398-D499-864B-C132-5744A3CCCC47}"/>
              </a:ext>
            </a:extLst>
          </p:cNvPr>
          <p:cNvGraphicFramePr>
            <a:graphicFrameLocks noGrp="1"/>
          </p:cNvGraphicFramePr>
          <p:nvPr>
            <p:extLst>
              <p:ext uri="{D42A27DB-BD31-4B8C-83A1-F6EECF244321}">
                <p14:modId xmlns:p14="http://schemas.microsoft.com/office/powerpoint/2010/main" val="3111908607"/>
              </p:ext>
            </p:extLst>
          </p:nvPr>
        </p:nvGraphicFramePr>
        <p:xfrm>
          <a:off x="6577255" y="2053543"/>
          <a:ext cx="5341987" cy="2554561"/>
        </p:xfrm>
        <a:graphic>
          <a:graphicData uri="http://schemas.openxmlformats.org/drawingml/2006/table">
            <a:tbl>
              <a:tblPr firstRow="1" bandRow="1">
                <a:tableStyleId>{FEDAF096-9D5A-4A92-9398-522AA1F3AE6A}</a:tableStyleId>
              </a:tblPr>
              <a:tblGrid>
                <a:gridCol w="740764">
                  <a:extLst>
                    <a:ext uri="{9D8B030D-6E8A-4147-A177-3AD203B41FA5}">
                      <a16:colId xmlns:a16="http://schemas.microsoft.com/office/drawing/2014/main" val="2377402306"/>
                    </a:ext>
                  </a:extLst>
                </a:gridCol>
                <a:gridCol w="740764">
                  <a:extLst>
                    <a:ext uri="{9D8B030D-6E8A-4147-A177-3AD203B41FA5}">
                      <a16:colId xmlns:a16="http://schemas.microsoft.com/office/drawing/2014/main" val="1967402952"/>
                    </a:ext>
                  </a:extLst>
                </a:gridCol>
                <a:gridCol w="740764">
                  <a:extLst>
                    <a:ext uri="{9D8B030D-6E8A-4147-A177-3AD203B41FA5}">
                      <a16:colId xmlns:a16="http://schemas.microsoft.com/office/drawing/2014/main" val="4195214728"/>
                    </a:ext>
                  </a:extLst>
                </a:gridCol>
                <a:gridCol w="740764">
                  <a:extLst>
                    <a:ext uri="{9D8B030D-6E8A-4147-A177-3AD203B41FA5}">
                      <a16:colId xmlns:a16="http://schemas.microsoft.com/office/drawing/2014/main" val="3508420437"/>
                    </a:ext>
                  </a:extLst>
                </a:gridCol>
                <a:gridCol w="792977">
                  <a:extLst>
                    <a:ext uri="{9D8B030D-6E8A-4147-A177-3AD203B41FA5}">
                      <a16:colId xmlns:a16="http://schemas.microsoft.com/office/drawing/2014/main" val="2920514088"/>
                    </a:ext>
                  </a:extLst>
                </a:gridCol>
                <a:gridCol w="792977">
                  <a:extLst>
                    <a:ext uri="{9D8B030D-6E8A-4147-A177-3AD203B41FA5}">
                      <a16:colId xmlns:a16="http://schemas.microsoft.com/office/drawing/2014/main" val="3499344970"/>
                    </a:ext>
                  </a:extLst>
                </a:gridCol>
                <a:gridCol w="792977">
                  <a:extLst>
                    <a:ext uri="{9D8B030D-6E8A-4147-A177-3AD203B41FA5}">
                      <a16:colId xmlns:a16="http://schemas.microsoft.com/office/drawing/2014/main" val="2983850625"/>
                    </a:ext>
                  </a:extLst>
                </a:gridCol>
              </a:tblGrid>
              <a:tr h="433208">
                <a:tc gridSpan="7">
                  <a:txBody>
                    <a:bodyPr/>
                    <a:lstStyle/>
                    <a:p>
                      <a:pPr algn="ctr"/>
                      <a:r>
                        <a:rPr lang="fi-FI" b="1" dirty="0"/>
                        <a:t>Laadut</a:t>
                      </a:r>
                    </a:p>
                  </a:txBody>
                  <a:tcPr anchor="ctr"/>
                </a:tc>
                <a:tc hMerge="1">
                  <a:txBody>
                    <a:bodyPr/>
                    <a:lstStyle/>
                    <a:p>
                      <a:endParaRPr lang="fi-FI"/>
                    </a:p>
                  </a:txBody>
                  <a:tcPr/>
                </a:tc>
                <a:tc hMerge="1">
                  <a:txBody>
                    <a:bodyPr/>
                    <a:lstStyle/>
                    <a:p>
                      <a:r>
                        <a:rPr lang="fi-FI" dirty="0"/>
                        <a:t>Laadut</a:t>
                      </a:r>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dirty="0"/>
                    </a:p>
                  </a:txBody>
                  <a:tcPr/>
                </a:tc>
                <a:extLst>
                  <a:ext uri="{0D108BD9-81ED-4DB2-BD59-A6C34878D82A}">
                    <a16:rowId xmlns:a16="http://schemas.microsoft.com/office/drawing/2014/main" val="3742235804"/>
                  </a:ext>
                </a:extLst>
              </a:tr>
              <a:tr h="433208">
                <a:tc gridSpan="4">
                  <a:txBody>
                    <a:bodyPr/>
                    <a:lstStyle/>
                    <a:p>
                      <a:pPr algn="ctr"/>
                      <a:r>
                        <a:rPr lang="fi-FI" dirty="0"/>
                        <a:t>US</a:t>
                      </a:r>
                    </a:p>
                  </a:txBody>
                  <a:tcPr anchor="ctr">
                    <a:solidFill>
                      <a:srgbClr val="EFF0E9"/>
                    </a:solidFill>
                  </a:tcPr>
                </a:tc>
                <a:tc hMerge="1">
                  <a:txBody>
                    <a:bodyPr/>
                    <a:lstStyle/>
                    <a:p>
                      <a:endParaRPr lang="fi-FI"/>
                    </a:p>
                  </a:txBody>
                  <a:tcPr/>
                </a:tc>
                <a:tc hMerge="1">
                  <a:txBody>
                    <a:bodyPr/>
                    <a:lstStyle/>
                    <a:p>
                      <a:endParaRPr lang="fi-FI" dirty="0"/>
                    </a:p>
                  </a:txBody>
                  <a:tcPr/>
                </a:tc>
                <a:tc hMerge="1">
                  <a:txBody>
                    <a:bodyPr/>
                    <a:lstStyle/>
                    <a:p>
                      <a:endParaRPr lang="fi-FI"/>
                    </a:p>
                  </a:txBody>
                  <a:tcPr/>
                </a:tc>
                <a:tc rowSpan="2">
                  <a:txBody>
                    <a:bodyPr/>
                    <a:lstStyle/>
                    <a:p>
                      <a:pPr algn="ctr"/>
                      <a:r>
                        <a:rPr lang="fi-FI" dirty="0"/>
                        <a:t>V</a:t>
                      </a:r>
                    </a:p>
                  </a:txBody>
                  <a:tcPr anchor="ctr">
                    <a:solidFill>
                      <a:srgbClr val="EFF0E9"/>
                    </a:solidFill>
                  </a:tcPr>
                </a:tc>
                <a:tc rowSpan="2">
                  <a:txBody>
                    <a:bodyPr/>
                    <a:lstStyle/>
                    <a:p>
                      <a:pPr algn="ctr"/>
                      <a:r>
                        <a:rPr lang="fi-FI" dirty="0"/>
                        <a:t>VI</a:t>
                      </a:r>
                    </a:p>
                  </a:txBody>
                  <a:tcPr anchor="ctr">
                    <a:solidFill>
                      <a:srgbClr val="EFF0E9"/>
                    </a:solidFill>
                  </a:tcPr>
                </a:tc>
                <a:tc rowSpan="2">
                  <a:txBody>
                    <a:bodyPr/>
                    <a:lstStyle/>
                    <a:p>
                      <a:pPr algn="ctr"/>
                      <a:r>
                        <a:rPr lang="fi-FI" dirty="0"/>
                        <a:t>VII</a:t>
                      </a:r>
                    </a:p>
                  </a:txBody>
                  <a:tcPr anchor="ctr">
                    <a:solidFill>
                      <a:srgbClr val="EFF0E9"/>
                    </a:solidFill>
                  </a:tcPr>
                </a:tc>
                <a:extLst>
                  <a:ext uri="{0D108BD9-81ED-4DB2-BD59-A6C34878D82A}">
                    <a16:rowId xmlns:a16="http://schemas.microsoft.com/office/drawing/2014/main" val="2772273409"/>
                  </a:ext>
                </a:extLst>
              </a:tr>
              <a:tr h="433208">
                <a:tc>
                  <a:txBody>
                    <a:bodyPr/>
                    <a:lstStyle/>
                    <a:p>
                      <a:pPr algn="ctr"/>
                      <a:r>
                        <a:rPr lang="fi-FI" dirty="0"/>
                        <a:t>US I</a:t>
                      </a:r>
                    </a:p>
                  </a:txBody>
                  <a:tcPr anchor="ctr"/>
                </a:tc>
                <a:tc>
                  <a:txBody>
                    <a:bodyPr/>
                    <a:lstStyle/>
                    <a:p>
                      <a:pPr algn="ctr"/>
                      <a:r>
                        <a:rPr lang="fi-FI" dirty="0"/>
                        <a:t>US II</a:t>
                      </a:r>
                    </a:p>
                  </a:txBody>
                  <a:tcPr anchor="ctr"/>
                </a:tc>
                <a:tc>
                  <a:txBody>
                    <a:bodyPr/>
                    <a:lstStyle/>
                    <a:p>
                      <a:pPr algn="ctr"/>
                      <a:r>
                        <a:rPr lang="fi-FI" dirty="0"/>
                        <a:t>US III</a:t>
                      </a:r>
                    </a:p>
                  </a:txBody>
                  <a:tcPr anchor="ctr"/>
                </a:tc>
                <a:tc>
                  <a:txBody>
                    <a:bodyPr/>
                    <a:lstStyle/>
                    <a:p>
                      <a:pPr algn="ctr"/>
                      <a:r>
                        <a:rPr lang="fi-FI" dirty="0"/>
                        <a:t>US IV</a:t>
                      </a:r>
                    </a:p>
                  </a:txBody>
                  <a:tcPr anchor="ctr"/>
                </a:tc>
                <a:tc vMerge="1">
                  <a:txBody>
                    <a:bodyPr/>
                    <a:lstStyle/>
                    <a:p>
                      <a:endParaRPr lang="fi-FI" dirty="0"/>
                    </a:p>
                  </a:txBody>
                  <a:tcPr/>
                </a:tc>
                <a:tc vMerge="1">
                  <a:txBody>
                    <a:bodyPr/>
                    <a:lstStyle/>
                    <a:p>
                      <a:endParaRPr lang="fi-FI" dirty="0"/>
                    </a:p>
                  </a:txBody>
                  <a:tcPr/>
                </a:tc>
                <a:tc vMerge="1">
                  <a:txBody>
                    <a:bodyPr/>
                    <a:lstStyle/>
                    <a:p>
                      <a:endParaRPr lang="fi-FI" dirty="0"/>
                    </a:p>
                  </a:txBody>
                  <a:tcPr/>
                </a:tc>
                <a:extLst>
                  <a:ext uri="{0D108BD9-81ED-4DB2-BD59-A6C34878D82A}">
                    <a16:rowId xmlns:a16="http://schemas.microsoft.com/office/drawing/2014/main" val="2480357152"/>
                  </a:ext>
                </a:extLst>
              </a:tr>
              <a:tr h="433208">
                <a:tc gridSpan="7">
                  <a:txBody>
                    <a:bodyPr/>
                    <a:lstStyle/>
                    <a:p>
                      <a:pPr algn="ctr"/>
                      <a:r>
                        <a:rPr lang="fi-FI" b="1" dirty="0">
                          <a:solidFill>
                            <a:schemeClr val="bg1"/>
                          </a:solidFill>
                        </a:rPr>
                        <a:t>Vanhat laatunimikkeet</a:t>
                      </a:r>
                    </a:p>
                  </a:txBody>
                  <a:tcPr anchor="ctr">
                    <a:solidFill>
                      <a:srgbClr val="9CA65D"/>
                    </a:solidFill>
                  </a:tcPr>
                </a:tc>
                <a:tc hMerge="1">
                  <a:txBody>
                    <a:bodyPr/>
                    <a:lstStyle/>
                    <a:p>
                      <a:endParaRPr lang="fi-FI"/>
                    </a:p>
                  </a:txBody>
                  <a:tcPr/>
                </a:tc>
                <a:tc hMerge="1">
                  <a:txBody>
                    <a:bodyPr/>
                    <a:lstStyle/>
                    <a:p>
                      <a:r>
                        <a:rPr lang="fi-FI" dirty="0"/>
                        <a:t>Vanhat laatunimikkeet</a:t>
                      </a:r>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dirty="0"/>
                    </a:p>
                  </a:txBody>
                  <a:tcPr/>
                </a:tc>
                <a:extLst>
                  <a:ext uri="{0D108BD9-81ED-4DB2-BD59-A6C34878D82A}">
                    <a16:rowId xmlns:a16="http://schemas.microsoft.com/office/drawing/2014/main" val="545602592"/>
                  </a:ext>
                </a:extLst>
              </a:tr>
              <a:tr h="433208">
                <a:tc gridSpan="4">
                  <a:txBody>
                    <a:bodyPr/>
                    <a:lstStyle/>
                    <a:p>
                      <a:pPr algn="ctr"/>
                      <a:r>
                        <a:rPr lang="fi-FI" dirty="0"/>
                        <a:t>A</a:t>
                      </a:r>
                    </a:p>
                  </a:txBody>
                  <a:tcPr anchor="ctr"/>
                </a:tc>
                <a:tc hMerge="1">
                  <a:txBody>
                    <a:bodyPr/>
                    <a:lstStyle/>
                    <a:p>
                      <a:endParaRPr lang="fi-FI"/>
                    </a:p>
                  </a:txBody>
                  <a:tcPr/>
                </a:tc>
                <a:tc hMerge="1">
                  <a:txBody>
                    <a:bodyPr/>
                    <a:lstStyle/>
                    <a:p>
                      <a:endParaRPr lang="fi-FI" dirty="0"/>
                    </a:p>
                  </a:txBody>
                  <a:tcPr/>
                </a:tc>
                <a:tc hMerge="1">
                  <a:txBody>
                    <a:bodyPr/>
                    <a:lstStyle/>
                    <a:p>
                      <a:endParaRPr lang="fi-FI"/>
                    </a:p>
                  </a:txBody>
                  <a:tcPr/>
                </a:tc>
                <a:tc rowSpan="2">
                  <a:txBody>
                    <a:bodyPr/>
                    <a:lstStyle/>
                    <a:p>
                      <a:pPr algn="ctr"/>
                      <a:r>
                        <a:rPr lang="fi-FI" dirty="0"/>
                        <a:t>B</a:t>
                      </a:r>
                    </a:p>
                  </a:txBody>
                  <a:tcPr anchor="ctr"/>
                </a:tc>
                <a:tc rowSpan="2">
                  <a:txBody>
                    <a:bodyPr/>
                    <a:lstStyle/>
                    <a:p>
                      <a:pPr algn="ctr"/>
                      <a:r>
                        <a:rPr lang="fi-FI" dirty="0"/>
                        <a:t>C</a:t>
                      </a:r>
                    </a:p>
                  </a:txBody>
                  <a:tcPr anchor="ctr"/>
                </a:tc>
                <a:tc rowSpan="2">
                  <a:txBody>
                    <a:bodyPr/>
                    <a:lstStyle/>
                    <a:p>
                      <a:pPr algn="ctr"/>
                      <a:r>
                        <a:rPr lang="fi-FI" dirty="0"/>
                        <a:t>D</a:t>
                      </a:r>
                    </a:p>
                  </a:txBody>
                  <a:tcPr anchor="ctr"/>
                </a:tc>
                <a:extLst>
                  <a:ext uri="{0D108BD9-81ED-4DB2-BD59-A6C34878D82A}">
                    <a16:rowId xmlns:a16="http://schemas.microsoft.com/office/drawing/2014/main" val="3745059557"/>
                  </a:ext>
                </a:extLst>
              </a:tr>
              <a:tr h="388521">
                <a:tc>
                  <a:txBody>
                    <a:bodyPr/>
                    <a:lstStyle/>
                    <a:p>
                      <a:pPr algn="ctr"/>
                      <a:r>
                        <a:rPr lang="fi-FI" dirty="0"/>
                        <a:t>A1</a:t>
                      </a:r>
                    </a:p>
                  </a:txBody>
                  <a:tcPr anchor="ctr">
                    <a:solidFill>
                      <a:srgbClr val="EFF0E9"/>
                    </a:solidFill>
                  </a:tcPr>
                </a:tc>
                <a:tc>
                  <a:txBody>
                    <a:bodyPr/>
                    <a:lstStyle/>
                    <a:p>
                      <a:pPr algn="ctr"/>
                      <a:r>
                        <a:rPr lang="fi-FI" dirty="0"/>
                        <a:t> A2</a:t>
                      </a:r>
                    </a:p>
                  </a:txBody>
                  <a:tcPr anchor="ctr">
                    <a:solidFill>
                      <a:srgbClr val="EFF0E9"/>
                    </a:solidFill>
                  </a:tcPr>
                </a:tc>
                <a:tc>
                  <a:txBody>
                    <a:bodyPr/>
                    <a:lstStyle/>
                    <a:p>
                      <a:pPr algn="ctr"/>
                      <a:r>
                        <a:rPr lang="fi-FI" dirty="0"/>
                        <a:t>A3</a:t>
                      </a:r>
                    </a:p>
                  </a:txBody>
                  <a:tcPr anchor="ctr">
                    <a:solidFill>
                      <a:srgbClr val="EFF0E9"/>
                    </a:solidFill>
                  </a:tcPr>
                </a:tc>
                <a:tc>
                  <a:txBody>
                    <a:bodyPr/>
                    <a:lstStyle/>
                    <a:p>
                      <a:pPr algn="ctr"/>
                      <a:r>
                        <a:rPr lang="fi-FI" dirty="0"/>
                        <a:t>A4</a:t>
                      </a:r>
                    </a:p>
                  </a:txBody>
                  <a:tcPr anchor="ctr">
                    <a:solidFill>
                      <a:srgbClr val="EFF0E9"/>
                    </a:solidFill>
                  </a:tcPr>
                </a:tc>
                <a:tc vMerge="1">
                  <a:txBody>
                    <a:bodyPr/>
                    <a:lstStyle/>
                    <a:p>
                      <a:endParaRPr lang="fi-FI" dirty="0"/>
                    </a:p>
                  </a:txBody>
                  <a:tcPr/>
                </a:tc>
                <a:tc vMerge="1">
                  <a:txBody>
                    <a:bodyPr/>
                    <a:lstStyle/>
                    <a:p>
                      <a:endParaRPr lang="fi-FI" dirty="0"/>
                    </a:p>
                  </a:txBody>
                  <a:tcPr/>
                </a:tc>
                <a:tc vMerge="1">
                  <a:txBody>
                    <a:bodyPr/>
                    <a:lstStyle/>
                    <a:p>
                      <a:endParaRPr lang="fi-FI" dirty="0"/>
                    </a:p>
                  </a:txBody>
                  <a:tcPr/>
                </a:tc>
                <a:extLst>
                  <a:ext uri="{0D108BD9-81ED-4DB2-BD59-A6C34878D82A}">
                    <a16:rowId xmlns:a16="http://schemas.microsoft.com/office/drawing/2014/main" val="2474220033"/>
                  </a:ext>
                </a:extLst>
              </a:tr>
            </a:tbl>
          </a:graphicData>
        </a:graphic>
      </p:graphicFrame>
      <p:sp>
        <p:nvSpPr>
          <p:cNvPr id="2" name="Alatunnisteen paikkamerkki 1">
            <a:extLst>
              <a:ext uri="{FF2B5EF4-FFF2-40B4-BE49-F238E27FC236}">
                <a16:creationId xmlns:a16="http://schemas.microsoft.com/office/drawing/2014/main" id="{49D1AA1E-7ACC-A8CE-9A61-792260BDB355}"/>
              </a:ext>
            </a:extLst>
          </p:cNvPr>
          <p:cNvSpPr>
            <a:spLocks noGrp="1"/>
          </p:cNvSpPr>
          <p:nvPr>
            <p:ph type="ftr" idx="11"/>
          </p:nvPr>
        </p:nvSpPr>
        <p:spPr/>
        <p:txBody>
          <a:bodyPr/>
          <a:lstStyle/>
          <a:p>
            <a:r>
              <a:rPr lang="fi-FI"/>
              <a:t>Puu rakennusmateriaalina</a:t>
            </a:r>
          </a:p>
        </p:txBody>
      </p:sp>
    </p:spTree>
    <p:extLst>
      <p:ext uri="{BB962C8B-B14F-4D97-AF65-F5344CB8AC3E}">
        <p14:creationId xmlns:p14="http://schemas.microsoft.com/office/powerpoint/2010/main" val="32709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Höylätyt ja sormijatketut tuotteet</a:t>
            </a:r>
            <a:endParaRPr/>
          </a:p>
        </p:txBody>
      </p:sp>
      <p:sp>
        <p:nvSpPr>
          <p:cNvPr id="322" name="Google Shape;322;p68"/>
          <p:cNvSpPr txBox="1">
            <a:spLocks noGrp="1"/>
          </p:cNvSpPr>
          <p:nvPr>
            <p:ph type="body" idx="1"/>
          </p:nvPr>
        </p:nvSpPr>
        <p:spPr>
          <a:xfrm>
            <a:off x="838200" y="1825625"/>
            <a:ext cx="8088086" cy="4351338"/>
          </a:xfrm>
          <a:prstGeom prst="rect">
            <a:avLst/>
          </a:prstGeom>
          <a:noFill/>
          <a:ln>
            <a:noFill/>
          </a:ln>
        </p:spPr>
        <p:txBody>
          <a:bodyPr spcFirstLastPara="1" wrap="square" lIns="91425" tIns="45700" rIns="91425" bIns="45700" anchor="t" anchorCtr="0">
            <a:normAutofit fontScale="85000" lnSpcReduction="10000"/>
          </a:bodyPr>
          <a:lstStyle/>
          <a:p>
            <a:pPr marL="457200" lvl="0" indent="-342900" algn="l" rtl="0">
              <a:lnSpc>
                <a:spcPct val="90000"/>
              </a:lnSpc>
              <a:spcBef>
                <a:spcPts val="1000"/>
              </a:spcBef>
              <a:spcAft>
                <a:spcPts val="0"/>
              </a:spcAft>
              <a:buClr>
                <a:schemeClr val="dk1"/>
              </a:buClr>
              <a:buSzPct val="75630"/>
              <a:buChar char="•"/>
            </a:pPr>
            <a:r>
              <a:rPr lang="fi-FI" dirty="0"/>
              <a:t>Höyläyksellä parannetaan sahatun pinnan laatua lopullisen tuotteen pinnaksi, liimasauman lujuuden varmistamiseksi tai pintakäsiteltävyyden parantamiseksi</a:t>
            </a:r>
            <a:endParaRPr dirty="0"/>
          </a:p>
          <a:p>
            <a:pPr marL="457200" lvl="0" indent="-342900" algn="l" rtl="0">
              <a:lnSpc>
                <a:spcPct val="90000"/>
              </a:lnSpc>
              <a:spcBef>
                <a:spcPts val="1000"/>
              </a:spcBef>
              <a:spcAft>
                <a:spcPts val="0"/>
              </a:spcAft>
              <a:buClr>
                <a:schemeClr val="dk1"/>
              </a:buClr>
              <a:buSzPct val="75630"/>
              <a:buChar char="•"/>
            </a:pPr>
            <a:r>
              <a:rPr lang="fi-FI" dirty="0"/>
              <a:t>Paneelit ja listat valmistetaan muotohöyläämällä neliskanttisesta sahatavarakappaleesta haluttu profiili</a:t>
            </a:r>
            <a:endParaRPr dirty="0"/>
          </a:p>
          <a:p>
            <a:pPr marL="457200" lvl="0" indent="-342900" algn="l" rtl="0">
              <a:lnSpc>
                <a:spcPct val="90000"/>
              </a:lnSpc>
              <a:spcBef>
                <a:spcPts val="1000"/>
              </a:spcBef>
              <a:spcAft>
                <a:spcPts val="0"/>
              </a:spcAft>
              <a:buClr>
                <a:schemeClr val="dk1"/>
              </a:buClr>
              <a:buSzPct val="75630"/>
              <a:buChar char="•"/>
            </a:pPr>
            <a:r>
              <a:rPr lang="fi-FI" b="0" i="0" dirty="0">
                <a:solidFill>
                  <a:srgbClr val="272117"/>
                </a:solidFill>
                <a:latin typeface="Calibri" panose="020F0502020204030204" pitchFamily="34" charset="0"/>
                <a:ea typeface="EB Garamond"/>
                <a:cs typeface="Calibri" panose="020F0502020204030204" pitchFamily="34" charset="0"/>
                <a:sym typeface="EB Garamond"/>
              </a:rPr>
              <a:t>Sahatavaraa jatketaan sormijatkoksilla, kun siitä halutaan normaalia pidempää tai kappaleelle halutaan paremmat lujuus- tai mittapysyvyysominaisuudet</a:t>
            </a:r>
            <a:endParaRPr dirty="0">
              <a:latin typeface="Calibri" panose="020F0502020204030204" pitchFamily="34" charset="0"/>
              <a:cs typeface="Calibri" panose="020F0502020204030204" pitchFamily="34" charset="0"/>
            </a:endParaRPr>
          </a:p>
          <a:p>
            <a:pPr marL="457200" lvl="0" indent="-342900" algn="l" rtl="0">
              <a:lnSpc>
                <a:spcPct val="90000"/>
              </a:lnSpc>
              <a:spcBef>
                <a:spcPts val="1000"/>
              </a:spcBef>
              <a:spcAft>
                <a:spcPts val="0"/>
              </a:spcAft>
              <a:buClr>
                <a:schemeClr val="dk1"/>
              </a:buClr>
              <a:buSzPct val="75630"/>
              <a:buChar char="•"/>
            </a:pPr>
            <a:r>
              <a:rPr lang="fi-FI" b="0" i="0" dirty="0">
                <a:solidFill>
                  <a:srgbClr val="272117"/>
                </a:solidFill>
                <a:latin typeface="Calibri" panose="020F0502020204030204" pitchFamily="34" charset="0"/>
                <a:ea typeface="EB Garamond"/>
                <a:cs typeface="Calibri" panose="020F0502020204030204" pitchFamily="34" charset="0"/>
                <a:sym typeface="EB Garamond"/>
              </a:rPr>
              <a:t>Huonekalu- ja ikkunateollisuus tarvitsevat sydänpuista tai oksatonta puutavaraa, jota tuotetaan sormijatkamalla</a:t>
            </a:r>
            <a:endParaRPr dirty="0">
              <a:latin typeface="Calibri" panose="020F0502020204030204" pitchFamily="34" charset="0"/>
              <a:cs typeface="Calibri" panose="020F0502020204030204" pitchFamily="34" charset="0"/>
            </a:endParaRPr>
          </a:p>
          <a:p>
            <a:pPr marL="457200" lvl="0" indent="-342900" algn="l" rtl="0">
              <a:lnSpc>
                <a:spcPct val="90000"/>
              </a:lnSpc>
              <a:spcBef>
                <a:spcPts val="1000"/>
              </a:spcBef>
              <a:spcAft>
                <a:spcPts val="0"/>
              </a:spcAft>
              <a:buClr>
                <a:schemeClr val="dk1"/>
              </a:buClr>
              <a:buSzPct val="75630"/>
              <a:buChar char="•"/>
            </a:pPr>
            <a:r>
              <a:rPr lang="fi-FI" dirty="0">
                <a:solidFill>
                  <a:srgbClr val="272117"/>
                </a:solidFill>
                <a:latin typeface="Calibri" panose="020F0502020204030204" pitchFamily="34" charset="0"/>
                <a:ea typeface="EB Garamond"/>
                <a:cs typeface="Calibri" panose="020F0502020204030204" pitchFamily="34" charset="0"/>
                <a:sym typeface="EB Garamond"/>
              </a:rPr>
              <a:t>Sormijatkettua sahatavaraa voi </a:t>
            </a:r>
            <a:r>
              <a:rPr lang="fi-FI" dirty="0" err="1">
                <a:solidFill>
                  <a:srgbClr val="272117"/>
                </a:solidFill>
                <a:latin typeface="Calibri" panose="020F0502020204030204" pitchFamily="34" charset="0"/>
                <a:ea typeface="EB Garamond"/>
                <a:cs typeface="Calibri" panose="020F0502020204030204" pitchFamily="34" charset="0"/>
                <a:sym typeface="EB Garamond"/>
              </a:rPr>
              <a:t>lujuuslajitella</a:t>
            </a:r>
            <a:r>
              <a:rPr lang="fi-FI" dirty="0">
                <a:solidFill>
                  <a:srgbClr val="272117"/>
                </a:solidFill>
                <a:latin typeface="Calibri" panose="020F0502020204030204" pitchFamily="34" charset="0"/>
                <a:ea typeface="EB Garamond"/>
                <a:cs typeface="Calibri" panose="020F0502020204030204" pitchFamily="34" charset="0"/>
                <a:sym typeface="EB Garamond"/>
              </a:rPr>
              <a:t>, jonka jälkeen se soveltuu esimerkiksi liimapalkin valmistukseen</a:t>
            </a:r>
            <a:endParaRPr dirty="0">
              <a:latin typeface="Calibri" panose="020F0502020204030204" pitchFamily="34" charset="0"/>
              <a:cs typeface="Calibri" panose="020F0502020204030204" pitchFamily="34" charset="0"/>
            </a:endParaRPr>
          </a:p>
        </p:txBody>
      </p:sp>
      <p:sp>
        <p:nvSpPr>
          <p:cNvPr id="323" name="Google Shape;323;p6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34</a:t>
            </a:fld>
            <a:endParaRPr/>
          </a:p>
        </p:txBody>
      </p:sp>
      <p:pic>
        <p:nvPicPr>
          <p:cNvPr id="324" name="Google Shape;324;p68"/>
          <p:cNvPicPr preferRelativeResize="0"/>
          <p:nvPr/>
        </p:nvPicPr>
        <p:blipFill rotWithShape="1">
          <a:blip r:embed="rId3">
            <a:alphaModFix/>
          </a:blip>
          <a:srcRect/>
          <a:stretch/>
        </p:blipFill>
        <p:spPr>
          <a:xfrm>
            <a:off x="9158105" y="2068945"/>
            <a:ext cx="2369084" cy="2994152"/>
          </a:xfrm>
          <a:prstGeom prst="rect">
            <a:avLst/>
          </a:prstGeom>
          <a:noFill/>
          <a:ln>
            <a:noFill/>
          </a:ln>
        </p:spPr>
      </p:pic>
      <p:sp>
        <p:nvSpPr>
          <p:cNvPr id="2" name="Alatunnisteen paikkamerkki 1">
            <a:extLst>
              <a:ext uri="{FF2B5EF4-FFF2-40B4-BE49-F238E27FC236}">
                <a16:creationId xmlns:a16="http://schemas.microsoft.com/office/drawing/2014/main" id="{9C0332C4-8E6C-16AC-CD6A-52CF2C87040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u="sng"/>
              <a:t>Liimapuu</a:t>
            </a:r>
            <a:r>
              <a:rPr lang="fi-FI"/>
              <a:t>, lujuusluokat ja jatkojalosteet (1/3)</a:t>
            </a:r>
            <a:endParaRPr/>
          </a:p>
        </p:txBody>
      </p:sp>
      <p:sp>
        <p:nvSpPr>
          <p:cNvPr id="330" name="Google Shape;330;p69"/>
          <p:cNvSpPr txBox="1">
            <a:spLocks noGrp="1"/>
          </p:cNvSpPr>
          <p:nvPr>
            <p:ph type="body" idx="1"/>
          </p:nvPr>
        </p:nvSpPr>
        <p:spPr>
          <a:xfrm>
            <a:off x="838200" y="1825625"/>
            <a:ext cx="7456055"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a:t>Liimapuu on joko rakenteellista liimapalkkia tai liimalevyä, jota käytetään mm. pöydänkansissa</a:t>
            </a:r>
            <a:endParaRPr/>
          </a:p>
          <a:p>
            <a:pPr marL="457200" lvl="0" indent="-342900" algn="l" rtl="0">
              <a:lnSpc>
                <a:spcPct val="90000"/>
              </a:lnSpc>
              <a:spcBef>
                <a:spcPts val="1000"/>
              </a:spcBef>
              <a:spcAft>
                <a:spcPts val="0"/>
              </a:spcAft>
              <a:buClr>
                <a:schemeClr val="dk1"/>
              </a:buClr>
              <a:buSzPct val="69498"/>
              <a:buChar char="•"/>
            </a:pPr>
            <a:r>
              <a:rPr lang="fi-FI"/>
              <a:t>Liimapalkkia valmistetaan, jotta tuotteen dimensiot eivät rajoittuisi sahatavaradimensioihin</a:t>
            </a:r>
            <a:endParaRPr/>
          </a:p>
          <a:p>
            <a:pPr marL="914400" lvl="1" indent="-342900" algn="l" rtl="0">
              <a:lnSpc>
                <a:spcPct val="90000"/>
              </a:lnSpc>
              <a:spcBef>
                <a:spcPts val="500"/>
              </a:spcBef>
              <a:spcAft>
                <a:spcPts val="0"/>
              </a:spcAft>
              <a:buSzPct val="81081"/>
              <a:buChar char="•"/>
            </a:pPr>
            <a:r>
              <a:rPr lang="fi-FI"/>
              <a:t>Monipuolistaa puun käyttökohteita</a:t>
            </a:r>
            <a:endParaRPr/>
          </a:p>
          <a:p>
            <a:pPr marL="914400" lvl="1" indent="-342900" algn="l" rtl="0">
              <a:lnSpc>
                <a:spcPct val="90000"/>
              </a:lnSpc>
              <a:spcBef>
                <a:spcPts val="500"/>
              </a:spcBef>
              <a:spcAft>
                <a:spcPts val="0"/>
              </a:spcAft>
              <a:buSzPct val="81081"/>
              <a:buChar char="•"/>
            </a:pPr>
            <a:r>
              <a:rPr lang="fi-FI"/>
              <a:t>Liimapalkki on teräs- ja betonipalkkien kilpailija esimerkiksi halli- tai katsomorakenteissa</a:t>
            </a:r>
            <a:endParaRPr/>
          </a:p>
          <a:p>
            <a:pPr marL="914400" lvl="1" indent="-342900" algn="l" rtl="0">
              <a:lnSpc>
                <a:spcPct val="90000"/>
              </a:lnSpc>
              <a:spcBef>
                <a:spcPts val="500"/>
              </a:spcBef>
              <a:spcAft>
                <a:spcPts val="0"/>
              </a:spcAft>
              <a:buSzPct val="81081"/>
              <a:buChar char="•"/>
            </a:pPr>
            <a:r>
              <a:rPr lang="fi-FI"/>
              <a:t>Vähäinen lujuusvaihtelu, hyvä lujuus-paino -suhde</a:t>
            </a:r>
            <a:endParaRPr/>
          </a:p>
          <a:p>
            <a:pPr marL="457200" lvl="0" indent="-342900" algn="l" rtl="0">
              <a:lnSpc>
                <a:spcPct val="90000"/>
              </a:lnSpc>
              <a:spcBef>
                <a:spcPts val="1000"/>
              </a:spcBef>
              <a:spcAft>
                <a:spcPts val="0"/>
              </a:spcAft>
              <a:buClr>
                <a:schemeClr val="dk1"/>
              </a:buClr>
              <a:buSzPct val="69498"/>
              <a:buChar char="•"/>
            </a:pPr>
            <a:r>
              <a:rPr lang="fi-FI"/>
              <a:t>Liimapalkin raaka-aine usein kuusi, mutta myös mäntypalkkia valmistetaan</a:t>
            </a:r>
            <a:endParaRPr/>
          </a:p>
          <a:p>
            <a:pPr marL="457200" lvl="0" indent="-342900" algn="l" rtl="0">
              <a:lnSpc>
                <a:spcPct val="90000"/>
              </a:lnSpc>
              <a:spcBef>
                <a:spcPts val="1000"/>
              </a:spcBef>
              <a:spcAft>
                <a:spcPts val="0"/>
              </a:spcAft>
              <a:buClr>
                <a:schemeClr val="dk1"/>
              </a:buClr>
              <a:buSzPct val="69498"/>
              <a:buChar char="•"/>
            </a:pPr>
            <a:r>
              <a:rPr lang="fi-FI"/>
              <a:t>Liimalevyihin soveltuvat kaikki puulajit</a:t>
            </a:r>
            <a:endParaRPr/>
          </a:p>
        </p:txBody>
      </p:sp>
      <p:sp>
        <p:nvSpPr>
          <p:cNvPr id="331" name="Google Shape;331;p6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35</a:t>
            </a:fld>
            <a:endParaRPr/>
          </a:p>
        </p:txBody>
      </p:sp>
      <p:pic>
        <p:nvPicPr>
          <p:cNvPr id="332" name="Google Shape;332;p69" descr="Liimapuupalkki │Muut Koot – Hattulan Puu"/>
          <p:cNvPicPr preferRelativeResize="0"/>
          <p:nvPr/>
        </p:nvPicPr>
        <p:blipFill rotWithShape="1">
          <a:blip r:embed="rId3">
            <a:alphaModFix/>
          </a:blip>
          <a:srcRect/>
          <a:stretch/>
        </p:blipFill>
        <p:spPr>
          <a:xfrm>
            <a:off x="8472341" y="1464990"/>
            <a:ext cx="3571875" cy="2381250"/>
          </a:xfrm>
          <a:prstGeom prst="rect">
            <a:avLst/>
          </a:prstGeom>
          <a:noFill/>
          <a:ln>
            <a:noFill/>
          </a:ln>
        </p:spPr>
      </p:pic>
      <p:pic>
        <p:nvPicPr>
          <p:cNvPr id="334" name="Google Shape;334;p69" descr="Liimapuulevy Mänty – Hattulan Puu"/>
          <p:cNvPicPr preferRelativeResize="0"/>
          <p:nvPr/>
        </p:nvPicPr>
        <p:blipFill rotWithShape="1">
          <a:blip r:embed="rId4">
            <a:alphaModFix/>
          </a:blip>
          <a:srcRect/>
          <a:stretch/>
        </p:blipFill>
        <p:spPr>
          <a:xfrm>
            <a:off x="8472342" y="3930650"/>
            <a:ext cx="3571875" cy="2381250"/>
          </a:xfrm>
          <a:prstGeom prst="rect">
            <a:avLst/>
          </a:prstGeom>
          <a:noFill/>
          <a:ln>
            <a:noFill/>
          </a:ln>
        </p:spPr>
      </p:pic>
      <p:sp>
        <p:nvSpPr>
          <p:cNvPr id="333" name="Google Shape;333;p69"/>
          <p:cNvSpPr txBox="1"/>
          <p:nvPr/>
        </p:nvSpPr>
        <p:spPr>
          <a:xfrm>
            <a:off x="10066347" y="6038463"/>
            <a:ext cx="230909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dirty="0">
                <a:solidFill>
                  <a:srgbClr val="000000"/>
                </a:solidFill>
                <a:latin typeface="Arial"/>
                <a:ea typeface="Arial"/>
                <a:cs typeface="Arial"/>
                <a:sym typeface="Arial"/>
              </a:rPr>
              <a:t>Kuvat: www.hattulanpuu.fi</a:t>
            </a:r>
            <a:endParaRPr dirty="0"/>
          </a:p>
        </p:txBody>
      </p:sp>
      <p:sp>
        <p:nvSpPr>
          <p:cNvPr id="2" name="Alatunnisteen paikkamerkki 1">
            <a:extLst>
              <a:ext uri="{FF2B5EF4-FFF2-40B4-BE49-F238E27FC236}">
                <a16:creationId xmlns:a16="http://schemas.microsoft.com/office/drawing/2014/main" id="{08FBE513-44CD-C85E-2DA4-D7BA62D5723A}"/>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Liimapuu, </a:t>
            </a:r>
            <a:r>
              <a:rPr lang="fi-FI" u="sng"/>
              <a:t>lujuusluokat</a:t>
            </a:r>
            <a:r>
              <a:rPr lang="fi-FI"/>
              <a:t> ja jatkojalosteet (2/3)</a:t>
            </a:r>
            <a:endParaRPr/>
          </a:p>
        </p:txBody>
      </p:sp>
      <p:sp>
        <p:nvSpPr>
          <p:cNvPr id="340" name="Google Shape;340;p70"/>
          <p:cNvSpPr txBox="1">
            <a:spLocks noGrp="1"/>
          </p:cNvSpPr>
          <p:nvPr>
            <p:ph type="body" idx="1"/>
          </p:nvPr>
        </p:nvSpPr>
        <p:spPr>
          <a:xfrm>
            <a:off x="838200" y="2013527"/>
            <a:ext cx="10515600" cy="389710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600"/>
              <a:t>Vähimmäisvaatimukset rakennuksissa ja silloissa käytettävälle liimapuulle on esitetty standardissa EN 14080</a:t>
            </a:r>
            <a:endParaRPr/>
          </a:p>
          <a:p>
            <a:pPr marL="457200" lvl="0" indent="-342900" algn="l" rtl="0">
              <a:lnSpc>
                <a:spcPct val="90000"/>
              </a:lnSpc>
              <a:spcBef>
                <a:spcPts val="1000"/>
              </a:spcBef>
              <a:spcAft>
                <a:spcPts val="0"/>
              </a:spcAft>
              <a:buClr>
                <a:schemeClr val="dk1"/>
              </a:buClr>
              <a:buSzPts val="1800"/>
              <a:buChar char="•"/>
            </a:pPr>
            <a:r>
              <a:rPr lang="fi-FI" sz="2600"/>
              <a:t>Yleisimmät liimapuun lujuusluokat ovat GL24c, GL30c, GL24c, GL24h</a:t>
            </a:r>
            <a:endParaRPr/>
          </a:p>
          <a:p>
            <a:pPr marL="914400" lvl="1" indent="-342900" algn="l" rtl="0">
              <a:lnSpc>
                <a:spcPct val="90000"/>
              </a:lnSpc>
              <a:spcBef>
                <a:spcPts val="500"/>
              </a:spcBef>
              <a:spcAft>
                <a:spcPts val="0"/>
              </a:spcAft>
              <a:buSzPts val="1800"/>
              <a:buChar char="•"/>
            </a:pPr>
            <a:r>
              <a:rPr lang="fi-FI" sz="2200"/>
              <a:t>Luku ilmoittaa palkin ominaistaivutuslujuuden (MPa)</a:t>
            </a:r>
            <a:endParaRPr/>
          </a:p>
          <a:p>
            <a:pPr marL="914400" lvl="1" indent="-342900" algn="l" rtl="0">
              <a:lnSpc>
                <a:spcPct val="90000"/>
              </a:lnSpc>
              <a:spcBef>
                <a:spcPts val="500"/>
              </a:spcBef>
              <a:spcAft>
                <a:spcPts val="0"/>
              </a:spcAft>
              <a:buSzPts val="1800"/>
              <a:buChar char="•"/>
            </a:pPr>
            <a:r>
              <a:rPr lang="fi-FI" sz="2200"/>
              <a:t>c-kirjain tarkoittaa, että liimapuun poikkileikkaus koostuu eri lujuusluokan lamelleista (yhdistelmäliimapuu)</a:t>
            </a:r>
            <a:endParaRPr/>
          </a:p>
          <a:p>
            <a:pPr marL="914400" lvl="1" indent="-342900" algn="l" rtl="0">
              <a:lnSpc>
                <a:spcPct val="90000"/>
              </a:lnSpc>
              <a:spcBef>
                <a:spcPts val="500"/>
              </a:spcBef>
              <a:spcAft>
                <a:spcPts val="0"/>
              </a:spcAft>
              <a:buSzPts val="1800"/>
              <a:buChar char="•"/>
            </a:pPr>
            <a:r>
              <a:rPr lang="fi-FI" sz="2200"/>
              <a:t>h-kirjain tarkoittaa, että kaikki lamellit ovat samaa lujuusluokkaa (homogeeninen liimapuu)</a:t>
            </a:r>
            <a:endParaRPr/>
          </a:p>
        </p:txBody>
      </p:sp>
      <p:sp>
        <p:nvSpPr>
          <p:cNvPr id="341" name="Google Shape;341;p7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36</a:t>
            </a:fld>
            <a:endParaRPr/>
          </a:p>
        </p:txBody>
      </p:sp>
      <p:sp>
        <p:nvSpPr>
          <p:cNvPr id="2" name="Alatunnisteen paikkamerkki 1">
            <a:extLst>
              <a:ext uri="{FF2B5EF4-FFF2-40B4-BE49-F238E27FC236}">
                <a16:creationId xmlns:a16="http://schemas.microsoft.com/office/drawing/2014/main" id="{4A92AF9A-D6D9-A0C1-E2FA-281F02725AAD}"/>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Liimapuu, lujuusluokat ja </a:t>
            </a:r>
            <a:r>
              <a:rPr lang="fi-FI" u="sng"/>
              <a:t>jatkojalosteet</a:t>
            </a:r>
            <a:r>
              <a:rPr lang="fi-FI"/>
              <a:t> (3/3)</a:t>
            </a:r>
            <a:endParaRPr u="sng"/>
          </a:p>
        </p:txBody>
      </p:sp>
      <p:sp>
        <p:nvSpPr>
          <p:cNvPr id="347" name="Google Shape;347;p71"/>
          <p:cNvSpPr txBox="1">
            <a:spLocks noGrp="1"/>
          </p:cNvSpPr>
          <p:nvPr>
            <p:ph type="body" idx="1"/>
          </p:nvPr>
        </p:nvSpPr>
        <p:spPr>
          <a:xfrm>
            <a:off x="838200" y="1828797"/>
            <a:ext cx="10515600" cy="4146488"/>
          </a:xfrm>
          <a:prstGeom prst="rect">
            <a:avLst/>
          </a:prstGeom>
          <a:noFill/>
          <a:ln>
            <a:noFill/>
          </a:ln>
        </p:spPr>
        <p:txBody>
          <a:bodyPr spcFirstLastPara="1" wrap="square" lIns="91425" tIns="45700" rIns="91425" bIns="45700" anchor="t" anchorCtr="0">
            <a:normAutofit lnSpcReduction="10000"/>
          </a:bodyPr>
          <a:lstStyle/>
          <a:p>
            <a:pPr marL="457200" lvl="1" indent="-342900" algn="l" rtl="0">
              <a:lnSpc>
                <a:spcPct val="90000"/>
              </a:lnSpc>
              <a:spcBef>
                <a:spcPts val="1000"/>
              </a:spcBef>
              <a:spcAft>
                <a:spcPts val="0"/>
              </a:spcAft>
              <a:buSzPts val="1800"/>
              <a:buChar char="•"/>
            </a:pPr>
            <a:r>
              <a:rPr lang="fi-FI" sz="2600"/>
              <a:t>Suorakulmaisten liimapuutuotteiden poikkileikkausten vakioleveydet vaihtelevat 25 mm:n välein välillä 90–290 mm. Poikkileikkausten korkeus vaihtelee 45 mm:n välein välillä 225–2000 mm. Liimapuisten rakennusosien pituutta rajoittavat kuljetusmahdollisuudet</a:t>
            </a:r>
            <a:endParaRPr/>
          </a:p>
          <a:p>
            <a:pPr marL="457200" lvl="1" indent="-342900" algn="l" rtl="0">
              <a:lnSpc>
                <a:spcPct val="90000"/>
              </a:lnSpc>
              <a:spcBef>
                <a:spcPts val="1000"/>
              </a:spcBef>
              <a:spcAft>
                <a:spcPts val="0"/>
              </a:spcAft>
              <a:buSzPts val="1800"/>
              <a:buChar char="•"/>
            </a:pPr>
            <a:r>
              <a:rPr lang="fi-FI" sz="2600"/>
              <a:t>Vähimmäisleveys on standardin EN 14080 mukaan 38 mm ja suurin leveys on korkeus/8. Alle 90 mm:n levyiset rakennusosat valmistetaan halkaisemalla</a:t>
            </a:r>
            <a:endParaRPr/>
          </a:p>
          <a:p>
            <a:pPr marL="457200" lvl="1" indent="-342900" algn="l" rtl="0">
              <a:lnSpc>
                <a:spcPct val="90000"/>
              </a:lnSpc>
              <a:spcBef>
                <a:spcPts val="1000"/>
              </a:spcBef>
              <a:spcAft>
                <a:spcPts val="0"/>
              </a:spcAft>
              <a:buSzPts val="1800"/>
              <a:buChar char="•"/>
            </a:pPr>
            <a:r>
              <a:rPr lang="fi-FI" sz="2600"/>
              <a:t>Liimapuu profiloidaan höyläämällä, joten sen pinnat ovat höylättyjä</a:t>
            </a:r>
            <a:endParaRPr/>
          </a:p>
          <a:p>
            <a:pPr marL="457200" lvl="1" indent="-342900" algn="l" rtl="0">
              <a:lnSpc>
                <a:spcPct val="90000"/>
              </a:lnSpc>
              <a:spcBef>
                <a:spcPts val="1000"/>
              </a:spcBef>
              <a:spcAft>
                <a:spcPts val="0"/>
              </a:spcAft>
              <a:buSzPts val="1800"/>
              <a:buChar char="•"/>
            </a:pPr>
            <a:r>
              <a:rPr lang="fi-FI" sz="2600"/>
              <a:t>Suorakulmaisten muotojen lisäksi voidaan valmistaa esimerkiksi I-, T- ja L-poikkileikkauksia ja ontelopoikkileikkauksia</a:t>
            </a:r>
            <a:endParaRPr/>
          </a:p>
        </p:txBody>
      </p:sp>
      <p:sp>
        <p:nvSpPr>
          <p:cNvPr id="348" name="Google Shape;348;p7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37</a:t>
            </a:fld>
            <a:endParaRPr/>
          </a:p>
        </p:txBody>
      </p:sp>
      <p:sp>
        <p:nvSpPr>
          <p:cNvPr id="349" name="Google Shape;349;p71"/>
          <p:cNvSpPr txBox="1"/>
          <p:nvPr/>
        </p:nvSpPr>
        <p:spPr>
          <a:xfrm>
            <a:off x="1320800" y="5975285"/>
            <a:ext cx="4876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Lisätietoa: Liimapuukäsikirja osat 1-3: </a:t>
            </a:r>
            <a:r>
              <a:rPr lang="fi-FI" sz="1000" b="0" i="0" u="sng" strike="noStrike" cap="none" dirty="0">
                <a:solidFill>
                  <a:srgbClr val="000000"/>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https://puuinfo.fi/suunnittelu/ohjeet/liimapuukasikirja/</a:t>
            </a:r>
            <a:r>
              <a:rPr lang="fi-FI" sz="1000" b="0" i="0" u="none" strike="noStrike" cap="none" dirty="0">
                <a:solidFill>
                  <a:srgbClr val="000000"/>
                </a:solidFill>
                <a:latin typeface="Calibri" panose="020F0502020204030204" pitchFamily="34" charset="0"/>
                <a:cs typeface="Calibri" panose="020F0502020204030204" pitchFamily="34" charset="0"/>
                <a:sym typeface="Arial"/>
              </a:rPr>
              <a:t> </a:t>
            </a:r>
            <a:endParaRPr sz="100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180037A4-E6E3-28CA-2644-D789B1FCA2D6}"/>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 name="Kuva 2" descr="Kuva, joka sisältää kohteen teksti, rakennusmateriaali&#10;&#10;Kuvaus luotu automaattisesti">
            <a:extLst>
              <a:ext uri="{FF2B5EF4-FFF2-40B4-BE49-F238E27FC236}">
                <a16:creationId xmlns:a16="http://schemas.microsoft.com/office/drawing/2014/main" id="{5D7B5453-7C9A-B4C0-65FD-B1F1A7C2D4E3}"/>
              </a:ext>
            </a:extLst>
          </p:cNvPr>
          <p:cNvPicPr>
            <a:picLocks noChangeAspect="1"/>
          </p:cNvPicPr>
          <p:nvPr/>
        </p:nvPicPr>
        <p:blipFill>
          <a:blip r:embed="rId3"/>
          <a:stretch>
            <a:fillRect/>
          </a:stretch>
        </p:blipFill>
        <p:spPr>
          <a:xfrm>
            <a:off x="7095744" y="2351228"/>
            <a:ext cx="5096256" cy="3822192"/>
          </a:xfrm>
          <a:prstGeom prst="rect">
            <a:avLst/>
          </a:prstGeom>
        </p:spPr>
      </p:pic>
      <p:sp>
        <p:nvSpPr>
          <p:cNvPr id="354" name="Google Shape;354;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Vaneri (1/2)</a:t>
            </a:r>
            <a:endParaRPr dirty="0"/>
          </a:p>
        </p:txBody>
      </p:sp>
      <p:sp>
        <p:nvSpPr>
          <p:cNvPr id="355" name="Google Shape;355;p72"/>
          <p:cNvSpPr txBox="1">
            <a:spLocks noGrp="1"/>
          </p:cNvSpPr>
          <p:nvPr>
            <p:ph type="body" idx="1"/>
          </p:nvPr>
        </p:nvSpPr>
        <p:spPr>
          <a:xfrm>
            <a:off x="838199" y="1825625"/>
            <a:ext cx="6646263"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Vaneri on ristiin liimatuista lehti- tai havupuuviiluista liimattava levytuote, jolla on korkea lujuus, jäykkyys ja kulutuskestävyys</a:t>
            </a:r>
            <a:endParaRPr dirty="0"/>
          </a:p>
          <a:p>
            <a:pPr marL="914400" lvl="1" indent="-342900" algn="l" rtl="0">
              <a:lnSpc>
                <a:spcPct val="90000"/>
              </a:lnSpc>
              <a:spcBef>
                <a:spcPts val="500"/>
              </a:spcBef>
              <a:spcAft>
                <a:spcPts val="0"/>
              </a:spcAft>
              <a:buSzPct val="81081"/>
              <a:buChar char="•"/>
            </a:pPr>
            <a:r>
              <a:rPr lang="fi-FI" dirty="0"/>
              <a:t>Liimataan joko ulko- tai sisäkäyttöön tarkoitetuilla, nykyisin jo osittain biopohjaisilla liimoilla</a:t>
            </a:r>
            <a:endParaRPr dirty="0"/>
          </a:p>
          <a:p>
            <a:pPr marL="914400" lvl="1" indent="-342900" algn="l" rtl="0">
              <a:lnSpc>
                <a:spcPct val="90000"/>
              </a:lnSpc>
              <a:spcBef>
                <a:spcPts val="500"/>
              </a:spcBef>
              <a:spcAft>
                <a:spcPts val="0"/>
              </a:spcAft>
              <a:buSzPct val="81081"/>
              <a:buChar char="•"/>
            </a:pPr>
            <a:r>
              <a:rPr lang="fi-FI" dirty="0"/>
              <a:t>Viiluja yleensä pariton määrä: 3,5,7,…, jolloin pintaviilujen syysuunta on sama</a:t>
            </a:r>
            <a:endParaRPr dirty="0"/>
          </a:p>
          <a:p>
            <a:pPr marL="914400" lvl="1" indent="-342900" algn="l" rtl="0">
              <a:lnSpc>
                <a:spcPct val="90000"/>
              </a:lnSpc>
              <a:spcBef>
                <a:spcPts val="500"/>
              </a:spcBef>
              <a:spcAft>
                <a:spcPts val="0"/>
              </a:spcAft>
              <a:buSzPct val="81081"/>
              <a:buChar char="•"/>
            </a:pPr>
            <a:r>
              <a:rPr lang="fi-FI" dirty="0"/>
              <a:t>Vaneri voidaan päällystää kosteudelta, kemikaaleilta ja kulumiselta suojaavalla pinnoitteella tai esim. kitkaominaisuuksien parantamiseksi</a:t>
            </a:r>
            <a:endParaRPr dirty="0"/>
          </a:p>
        </p:txBody>
      </p:sp>
      <p:sp>
        <p:nvSpPr>
          <p:cNvPr id="356" name="Google Shape;356;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38</a:t>
            </a:fld>
            <a:endParaRPr/>
          </a:p>
        </p:txBody>
      </p:sp>
      <p:sp>
        <p:nvSpPr>
          <p:cNvPr id="7" name="Google Shape;365;p73">
            <a:extLst>
              <a:ext uri="{FF2B5EF4-FFF2-40B4-BE49-F238E27FC236}">
                <a16:creationId xmlns:a16="http://schemas.microsoft.com/office/drawing/2014/main" id="{AEF1B442-6AD7-B1AE-4529-7DC00C836FD3}"/>
              </a:ext>
            </a:extLst>
          </p:cNvPr>
          <p:cNvSpPr txBox="1"/>
          <p:nvPr/>
        </p:nvSpPr>
        <p:spPr>
          <a:xfrm>
            <a:off x="7824706" y="6034941"/>
            <a:ext cx="4027051"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UPM</a:t>
            </a:r>
            <a:endParaRPr sz="1050" dirty="0"/>
          </a:p>
        </p:txBody>
      </p:sp>
      <p:sp>
        <p:nvSpPr>
          <p:cNvPr id="2" name="Alatunnisteen paikkamerkki 1">
            <a:extLst>
              <a:ext uri="{FF2B5EF4-FFF2-40B4-BE49-F238E27FC236}">
                <a16:creationId xmlns:a16="http://schemas.microsoft.com/office/drawing/2014/main" id="{B0244955-E1A2-E654-648D-6EC03972E73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Vaneri (2/2)</a:t>
            </a:r>
            <a:endParaRPr dirty="0"/>
          </a:p>
        </p:txBody>
      </p:sp>
      <p:sp>
        <p:nvSpPr>
          <p:cNvPr id="355" name="Google Shape;355;p72"/>
          <p:cNvSpPr txBox="1">
            <a:spLocks noGrp="1"/>
          </p:cNvSpPr>
          <p:nvPr>
            <p:ph type="body" idx="1"/>
          </p:nvPr>
        </p:nvSpPr>
        <p:spPr>
          <a:xfrm>
            <a:off x="838200" y="1629135"/>
            <a:ext cx="6902302"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69498"/>
              <a:buChar char="•"/>
            </a:pPr>
            <a:r>
              <a:rPr lang="fi-FI" dirty="0"/>
              <a:t>Vanereita käytetään mm. kuljetusvälineissä (junat, linja-autot, kuorma-autot, rahtialukset), rakentamisessa alus- ja jäykisterakenteina sekä huonekaluissa ja kalusteissa – yksi monikäyttöisimmistä puutuotteista</a:t>
            </a:r>
            <a:endParaRPr dirty="0"/>
          </a:p>
          <a:p>
            <a:pPr marL="457200" lvl="0" indent="-342900" algn="l" rtl="0">
              <a:lnSpc>
                <a:spcPct val="90000"/>
              </a:lnSpc>
              <a:spcBef>
                <a:spcPts val="1000"/>
              </a:spcBef>
              <a:spcAft>
                <a:spcPts val="0"/>
              </a:spcAft>
              <a:buClr>
                <a:schemeClr val="dk1"/>
              </a:buClr>
              <a:buSzPct val="69498"/>
              <a:buChar char="•"/>
            </a:pPr>
            <a:r>
              <a:rPr lang="fi-FI" dirty="0"/>
              <a:t>Suomessa valmistetaan koivu- ja kuusivaneria sekä sekavaneria, jossa pintaviilut ovat koivua ja sisäviilut kuusta</a:t>
            </a:r>
            <a:endParaRPr dirty="0"/>
          </a:p>
        </p:txBody>
      </p:sp>
      <p:sp>
        <p:nvSpPr>
          <p:cNvPr id="356" name="Google Shape;356;p7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39</a:t>
            </a:fld>
            <a:endParaRPr/>
          </a:p>
        </p:txBody>
      </p:sp>
      <p:pic>
        <p:nvPicPr>
          <p:cNvPr id="3" name="Kuva 2" descr="Kuva, joka sisältää kohteen vesi, ulko, taivas, laiva&#10;&#10;Kuvaus luotu automaattisesti">
            <a:extLst>
              <a:ext uri="{FF2B5EF4-FFF2-40B4-BE49-F238E27FC236}">
                <a16:creationId xmlns:a16="http://schemas.microsoft.com/office/drawing/2014/main" id="{8B5FF057-880A-FD61-D7E7-BA4887CD1764}"/>
              </a:ext>
            </a:extLst>
          </p:cNvPr>
          <p:cNvPicPr>
            <a:picLocks noChangeAspect="1"/>
          </p:cNvPicPr>
          <p:nvPr/>
        </p:nvPicPr>
        <p:blipFill>
          <a:blip r:embed="rId3"/>
          <a:stretch>
            <a:fillRect/>
          </a:stretch>
        </p:blipFill>
        <p:spPr>
          <a:xfrm>
            <a:off x="9168417" y="3391087"/>
            <a:ext cx="2520000" cy="2520000"/>
          </a:xfrm>
          <a:prstGeom prst="rect">
            <a:avLst/>
          </a:prstGeom>
        </p:spPr>
      </p:pic>
      <p:sp>
        <p:nvSpPr>
          <p:cNvPr id="7" name="Google Shape;365;p73">
            <a:extLst>
              <a:ext uri="{FF2B5EF4-FFF2-40B4-BE49-F238E27FC236}">
                <a16:creationId xmlns:a16="http://schemas.microsoft.com/office/drawing/2014/main" id="{1A7C0B34-F416-AF37-76B1-2CC3DF529EDE}"/>
              </a:ext>
            </a:extLst>
          </p:cNvPr>
          <p:cNvSpPr txBox="1"/>
          <p:nvPr/>
        </p:nvSpPr>
        <p:spPr>
          <a:xfrm>
            <a:off x="7481777" y="5904618"/>
            <a:ext cx="4246025"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Nesteytettyä maakaasua kuljettavat tankkerit ovat merkittävä koivuvanerin käyttäjä. Kuva: UPM.</a:t>
            </a:r>
            <a:endParaRPr sz="1050" dirty="0">
              <a:latin typeface="Calibri" panose="020F0502020204030204" pitchFamily="34" charset="0"/>
              <a:cs typeface="Calibri" panose="020F0502020204030204" pitchFamily="34" charset="0"/>
            </a:endParaRPr>
          </a:p>
        </p:txBody>
      </p:sp>
      <p:pic>
        <p:nvPicPr>
          <p:cNvPr id="8" name="Kuva 7">
            <a:extLst>
              <a:ext uri="{FF2B5EF4-FFF2-40B4-BE49-F238E27FC236}">
                <a16:creationId xmlns:a16="http://schemas.microsoft.com/office/drawing/2014/main" id="{25DB7ADE-EB97-4293-5FFE-9148FB4F5AC8}"/>
              </a:ext>
            </a:extLst>
          </p:cNvPr>
          <p:cNvPicPr>
            <a:picLocks noChangeAspect="1"/>
          </p:cNvPicPr>
          <p:nvPr/>
        </p:nvPicPr>
        <p:blipFill>
          <a:blip r:embed="rId4"/>
          <a:stretch>
            <a:fillRect/>
          </a:stretch>
        </p:blipFill>
        <p:spPr>
          <a:xfrm>
            <a:off x="8307450" y="610214"/>
            <a:ext cx="3360000" cy="2520000"/>
          </a:xfrm>
          <a:prstGeom prst="rect">
            <a:avLst/>
          </a:prstGeom>
        </p:spPr>
      </p:pic>
      <p:sp>
        <p:nvSpPr>
          <p:cNvPr id="14" name="Google Shape;365;p73">
            <a:extLst>
              <a:ext uri="{FF2B5EF4-FFF2-40B4-BE49-F238E27FC236}">
                <a16:creationId xmlns:a16="http://schemas.microsoft.com/office/drawing/2014/main" id="{89581986-CC4D-ABD0-AB59-C2C07B520A2F}"/>
              </a:ext>
            </a:extLst>
          </p:cNvPr>
          <p:cNvSpPr txBox="1"/>
          <p:nvPr/>
        </p:nvSpPr>
        <p:spPr>
          <a:xfrm>
            <a:off x="7421425" y="3093971"/>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Calibri" panose="020F0502020204030204" pitchFamily="34" charset="0"/>
                <a:cs typeface="Calibri" panose="020F0502020204030204" pitchFamily="34" charset="0"/>
                <a:sym typeface="Arial"/>
              </a:rPr>
              <a:t>Kuva: Koskisen Oy</a:t>
            </a:r>
            <a:endParaRPr sz="1050" dirty="0">
              <a:latin typeface="Calibri" panose="020F0502020204030204" pitchFamily="34" charset="0"/>
              <a:cs typeface="Calibri" panose="020F0502020204030204" pitchFamily="34" charset="0"/>
            </a:endParaRPr>
          </a:p>
        </p:txBody>
      </p:sp>
      <p:sp>
        <p:nvSpPr>
          <p:cNvPr id="2" name="Alatunnisteen paikkamerkki 1">
            <a:extLst>
              <a:ext uri="{FF2B5EF4-FFF2-40B4-BE49-F238E27FC236}">
                <a16:creationId xmlns:a16="http://schemas.microsoft.com/office/drawing/2014/main" id="{6998AD5B-CC84-E6BD-40F0-4EA33054A127}"/>
              </a:ext>
            </a:extLst>
          </p:cNvPr>
          <p:cNvSpPr>
            <a:spLocks noGrp="1"/>
          </p:cNvSpPr>
          <p:nvPr>
            <p:ph type="ftr" idx="11"/>
          </p:nvPr>
        </p:nvSpPr>
        <p:spPr/>
        <p:txBody>
          <a:bodyPr/>
          <a:lstStyle/>
          <a:p>
            <a:r>
              <a:rPr lang="fi-FI"/>
              <a:t>Puu rakennusmateriaalina</a:t>
            </a:r>
          </a:p>
        </p:txBody>
      </p:sp>
    </p:spTree>
    <p:extLst>
      <p:ext uri="{BB962C8B-B14F-4D97-AF65-F5344CB8AC3E}">
        <p14:creationId xmlns:p14="http://schemas.microsoft.com/office/powerpoint/2010/main" val="4164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2a037aa8e9_0_0"/>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95" name="Google Shape;95;g12a037aa8e9_0_0"/>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2"/>
              </a:buClr>
              <a:buSzPts val="2400"/>
              <a:buNone/>
            </a:pPr>
            <a:r>
              <a:rPr lang="fi-FI"/>
              <a:t>Henrik Heräjärvi, erikoistutkija</a:t>
            </a:r>
            <a:endParaRPr/>
          </a:p>
          <a:p>
            <a:pPr marL="0" lvl="0" indent="0" algn="l" rtl="0">
              <a:spcBef>
                <a:spcPts val="0"/>
              </a:spcBef>
              <a:spcAft>
                <a:spcPts val="0"/>
              </a:spcAft>
              <a:buClr>
                <a:schemeClr val="lt2"/>
              </a:buClr>
              <a:buSzPts val="2400"/>
              <a:buNone/>
            </a:pPr>
            <a:r>
              <a:rPr lang="fi-FI"/>
              <a:t>Anni Harju, erikoistutkija</a:t>
            </a:r>
            <a:endParaRPr/>
          </a:p>
          <a:p>
            <a:pPr marL="0" lvl="0" indent="0" algn="l" rtl="0">
              <a:spcBef>
                <a:spcPts val="0"/>
              </a:spcBef>
              <a:spcAft>
                <a:spcPts val="0"/>
              </a:spcAft>
              <a:buClr>
                <a:schemeClr val="lt2"/>
              </a:buClr>
              <a:buSzPts val="2400"/>
              <a:buNone/>
            </a:pPr>
            <a:r>
              <a:rPr lang="fi-FI"/>
              <a:t>Veikko Möttönen, erikoistutkija</a:t>
            </a:r>
            <a:endParaRPr/>
          </a:p>
          <a:p>
            <a:pPr marL="0" lvl="0" indent="0" algn="l" rtl="0">
              <a:spcBef>
                <a:spcPts val="0"/>
              </a:spcBef>
              <a:spcAft>
                <a:spcPts val="0"/>
              </a:spcAft>
              <a:buClr>
                <a:schemeClr val="lt2"/>
              </a:buClr>
              <a:buSzPts val="2400"/>
              <a:buNone/>
            </a:pPr>
            <a:r>
              <a:rPr lang="fi-FI"/>
              <a:t>Martti Venäläinen, erikoistutkija</a:t>
            </a:r>
            <a:endParaRPr/>
          </a:p>
          <a:p>
            <a:pPr marL="0" lvl="0" indent="0" algn="l" rtl="0">
              <a:spcBef>
                <a:spcPts val="0"/>
              </a:spcBef>
              <a:spcAft>
                <a:spcPts val="0"/>
              </a:spcAft>
              <a:buClr>
                <a:schemeClr val="lt2"/>
              </a:buClr>
              <a:buSzPts val="2400"/>
              <a:buNone/>
            </a:pPr>
            <a:endParaRPr/>
          </a:p>
          <a:p>
            <a:pPr marL="0" lvl="0" indent="0" algn="l" rtl="0">
              <a:spcBef>
                <a:spcPts val="0"/>
              </a:spcBef>
              <a:spcAft>
                <a:spcPts val="0"/>
              </a:spcAft>
              <a:buClr>
                <a:schemeClr val="lt2"/>
              </a:buClr>
              <a:buSzPts val="2400"/>
              <a:buNone/>
            </a:pPr>
            <a:r>
              <a:rPr lang="fi-FI"/>
              <a:t>Luonnonvarakeskus LUKE</a:t>
            </a:r>
            <a:endParaRPr/>
          </a:p>
        </p:txBody>
      </p:sp>
      <p:sp>
        <p:nvSpPr>
          <p:cNvPr id="96" name="Google Shape;96;g12a037aa8e9_0_0"/>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fi-FI"/>
              <a:t>Julkaisupäivä: 13.5.2022</a:t>
            </a:r>
            <a:endParaRPr/>
          </a:p>
        </p:txBody>
      </p:sp>
      <p:sp>
        <p:nvSpPr>
          <p:cNvPr id="97" name="Google Shape;97;g12a037aa8e9_0_0"/>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98" name="Google Shape;98;g12a037aa8e9_0_0"/>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fi-FI"/>
              <a:t>4</a:t>
            </a:fld>
            <a:endParaRPr/>
          </a:p>
        </p:txBody>
      </p:sp>
      <p:sp>
        <p:nvSpPr>
          <p:cNvPr id="2" name="Alatunnisteen paikkamerkki 1">
            <a:extLst>
              <a:ext uri="{FF2B5EF4-FFF2-40B4-BE49-F238E27FC236}">
                <a16:creationId xmlns:a16="http://schemas.microsoft.com/office/drawing/2014/main" id="{A37F2A57-F86E-F8C6-26F0-69AAAB7AFDB6}"/>
              </a:ext>
            </a:extLst>
          </p:cNvPr>
          <p:cNvSpPr>
            <a:spLocks noGrp="1"/>
          </p:cNvSpPr>
          <p:nvPr>
            <p:ph type="ftr" idx="11"/>
          </p:nvPr>
        </p:nvSpPr>
        <p:spPr/>
        <p:txBody>
          <a:bodyPr/>
          <a:lstStyle/>
          <a:p>
            <a:r>
              <a:rPr lang="fi-FI"/>
              <a:t>Puu rakennusmateriaalina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Viilupuu LVL: tyypit, lujuusluokitus (1/3)</a:t>
            </a:r>
            <a:endParaRPr/>
          </a:p>
        </p:txBody>
      </p:sp>
      <p:sp>
        <p:nvSpPr>
          <p:cNvPr id="371" name="Google Shape;371;p74"/>
          <p:cNvSpPr txBox="1">
            <a:spLocks noGrp="1"/>
          </p:cNvSpPr>
          <p:nvPr>
            <p:ph type="body" idx="1"/>
          </p:nvPr>
        </p:nvSpPr>
        <p:spPr>
          <a:xfrm>
            <a:off x="838199" y="1825625"/>
            <a:ext cx="10347251" cy="4830356"/>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69498"/>
              <a:buChar char="•"/>
            </a:pPr>
            <a:r>
              <a:rPr lang="fi-FI" dirty="0"/>
              <a:t>Viilupuu LVL (</a:t>
            </a:r>
            <a:r>
              <a:rPr lang="fi-FI" dirty="0" err="1"/>
              <a:t>laminated</a:t>
            </a:r>
            <a:r>
              <a:rPr lang="fi-FI" dirty="0"/>
              <a:t> </a:t>
            </a:r>
            <a:r>
              <a:rPr lang="fi-FI" dirty="0" err="1"/>
              <a:t>veneer</a:t>
            </a:r>
            <a:r>
              <a:rPr lang="fi-FI" dirty="0"/>
              <a:t> </a:t>
            </a:r>
            <a:r>
              <a:rPr lang="fi-FI" dirty="0" err="1"/>
              <a:t>lumber</a:t>
            </a:r>
            <a:r>
              <a:rPr lang="fi-FI" dirty="0"/>
              <a:t>) valmistetaan Suomessa yleensä kuusesta</a:t>
            </a:r>
            <a:endParaRPr dirty="0"/>
          </a:p>
          <a:p>
            <a:pPr marL="457200" lvl="0" indent="-342900" algn="l" rtl="0">
              <a:lnSpc>
                <a:spcPct val="90000"/>
              </a:lnSpc>
              <a:spcBef>
                <a:spcPts val="1000"/>
              </a:spcBef>
              <a:spcAft>
                <a:spcPts val="0"/>
              </a:spcAft>
              <a:buClr>
                <a:schemeClr val="dk1"/>
              </a:buClr>
              <a:buSzPct val="69498"/>
              <a:buChar char="•"/>
            </a:pPr>
            <a:r>
              <a:rPr lang="fi-FI" dirty="0"/>
              <a:t>Viilupuun rakenteessa viilut ovat täysin tai pääosin samansuuntaisia (vrt. vaneri)</a:t>
            </a:r>
            <a:endParaRPr dirty="0"/>
          </a:p>
          <a:p>
            <a:pPr marL="457200" lvl="0" indent="-342900" algn="l" rtl="0">
              <a:lnSpc>
                <a:spcPct val="90000"/>
              </a:lnSpc>
              <a:spcBef>
                <a:spcPts val="1000"/>
              </a:spcBef>
              <a:spcAft>
                <a:spcPts val="0"/>
              </a:spcAft>
              <a:buClr>
                <a:schemeClr val="dk1"/>
              </a:buClr>
              <a:buSzPct val="69498"/>
              <a:buChar char="•"/>
            </a:pPr>
            <a:r>
              <a:rPr lang="fi-FI" dirty="0"/>
              <a:t>Viilupuuta käytetään sekä rakenteellisina </a:t>
            </a:r>
            <a:br>
              <a:rPr lang="fi-FI" dirty="0"/>
            </a:br>
            <a:r>
              <a:rPr lang="fi-FI" dirty="0"/>
              <a:t>tolppina että levyinä</a:t>
            </a:r>
            <a:endParaRPr dirty="0"/>
          </a:p>
          <a:p>
            <a:pPr marL="457200" lvl="0" indent="-342900" algn="l" rtl="0">
              <a:lnSpc>
                <a:spcPct val="90000"/>
              </a:lnSpc>
              <a:spcBef>
                <a:spcPts val="1000"/>
              </a:spcBef>
              <a:spcAft>
                <a:spcPts val="0"/>
              </a:spcAft>
              <a:buClr>
                <a:schemeClr val="dk1"/>
              </a:buClr>
              <a:buSzPct val="69498"/>
              <a:buChar char="•"/>
            </a:pPr>
            <a:r>
              <a:rPr lang="fi-FI" dirty="0"/>
              <a:t>Etuja verrattuna massiivipuuhun:</a:t>
            </a:r>
            <a:endParaRPr dirty="0"/>
          </a:p>
          <a:p>
            <a:pPr marL="914400" lvl="1" indent="-342900" algn="l" rtl="0">
              <a:lnSpc>
                <a:spcPct val="90000"/>
              </a:lnSpc>
              <a:spcBef>
                <a:spcPts val="500"/>
              </a:spcBef>
              <a:spcAft>
                <a:spcPts val="0"/>
              </a:spcAft>
              <a:buSzPct val="81081"/>
              <a:buChar char="•"/>
            </a:pPr>
            <a:r>
              <a:rPr lang="fi-FI" dirty="0"/>
              <a:t>Lujuuden ja jäykkyyden pieni vaihtelu </a:t>
            </a:r>
            <a:br>
              <a:rPr lang="fi-FI" dirty="0"/>
            </a:br>
            <a:r>
              <a:rPr lang="fi-FI" dirty="0"/>
              <a:t>=&gt; Pienemmät varmuusvarat rakennesuunnittelussa</a:t>
            </a:r>
            <a:endParaRPr dirty="0"/>
          </a:p>
          <a:p>
            <a:pPr marL="914400" lvl="1" indent="-342900" algn="l" rtl="0">
              <a:lnSpc>
                <a:spcPct val="90000"/>
              </a:lnSpc>
              <a:spcBef>
                <a:spcPts val="500"/>
              </a:spcBef>
              <a:spcAft>
                <a:spcPts val="0"/>
              </a:spcAft>
              <a:buSzPct val="81081"/>
              <a:buChar char="•"/>
            </a:pPr>
            <a:r>
              <a:rPr lang="fi-FI" dirty="0"/>
              <a:t>Dimensioita rajoittaa lähinnä kuljetettavuus</a:t>
            </a:r>
            <a:endParaRPr dirty="0"/>
          </a:p>
          <a:p>
            <a:pPr marL="914400" lvl="1" indent="-342900" algn="l" rtl="0">
              <a:lnSpc>
                <a:spcPct val="90000"/>
              </a:lnSpc>
              <a:spcBef>
                <a:spcPts val="500"/>
              </a:spcBef>
              <a:spcAft>
                <a:spcPts val="0"/>
              </a:spcAft>
              <a:buSzPct val="81081"/>
              <a:buChar char="•"/>
            </a:pPr>
            <a:r>
              <a:rPr lang="fi-FI" dirty="0"/>
              <a:t>Korkea pituussuuntainen (syysuuntainen) </a:t>
            </a:r>
            <a:br>
              <a:rPr lang="fi-FI" dirty="0"/>
            </a:br>
            <a:r>
              <a:rPr lang="fi-FI" dirty="0"/>
              <a:t>puristuslujuus =&gt; Pilari kestää korkeidenkin </a:t>
            </a:r>
            <a:br>
              <a:rPr lang="fi-FI" dirty="0"/>
            </a:br>
            <a:r>
              <a:rPr lang="fi-FI" dirty="0"/>
              <a:t>rakennusten pystykuormat</a:t>
            </a:r>
            <a:endParaRPr dirty="0"/>
          </a:p>
        </p:txBody>
      </p:sp>
      <p:sp>
        <p:nvSpPr>
          <p:cNvPr id="372" name="Google Shape;372;p7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40</a:t>
            </a:fld>
            <a:endParaRPr/>
          </a:p>
        </p:txBody>
      </p:sp>
      <p:pic>
        <p:nvPicPr>
          <p:cNvPr id="3" name="Kuva 2" descr="Kuva, joka sisältää kohteen ulko&#10;&#10;Kuvaus luotu automaattisesti">
            <a:extLst>
              <a:ext uri="{FF2B5EF4-FFF2-40B4-BE49-F238E27FC236}">
                <a16:creationId xmlns:a16="http://schemas.microsoft.com/office/drawing/2014/main" id="{B584F81F-3C63-C972-FF5F-7C232547B75B}"/>
              </a:ext>
            </a:extLst>
          </p:cNvPr>
          <p:cNvPicPr>
            <a:picLocks noChangeAspect="1"/>
          </p:cNvPicPr>
          <p:nvPr/>
        </p:nvPicPr>
        <p:blipFill>
          <a:blip r:embed="rId3"/>
          <a:stretch>
            <a:fillRect/>
          </a:stretch>
        </p:blipFill>
        <p:spPr>
          <a:xfrm>
            <a:off x="8102009" y="3514948"/>
            <a:ext cx="3777794" cy="2518529"/>
          </a:xfrm>
          <a:prstGeom prst="rect">
            <a:avLst/>
          </a:prstGeom>
        </p:spPr>
      </p:pic>
      <p:sp>
        <p:nvSpPr>
          <p:cNvPr id="9" name="Google Shape;365;p73">
            <a:extLst>
              <a:ext uri="{FF2B5EF4-FFF2-40B4-BE49-F238E27FC236}">
                <a16:creationId xmlns:a16="http://schemas.microsoft.com/office/drawing/2014/main" id="{BE7C069A-1B04-7D71-4D0D-7C9049061AE3}"/>
              </a:ext>
            </a:extLst>
          </p:cNvPr>
          <p:cNvSpPr txBox="1"/>
          <p:nvPr/>
        </p:nvSpPr>
        <p:spPr>
          <a:xfrm>
            <a:off x="7718839" y="6033477"/>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Metsä Wood</a:t>
            </a:r>
            <a:endParaRPr sz="1050" dirty="0"/>
          </a:p>
        </p:txBody>
      </p:sp>
      <p:sp>
        <p:nvSpPr>
          <p:cNvPr id="2" name="Alatunnisteen paikkamerkki 1">
            <a:extLst>
              <a:ext uri="{FF2B5EF4-FFF2-40B4-BE49-F238E27FC236}">
                <a16:creationId xmlns:a16="http://schemas.microsoft.com/office/drawing/2014/main" id="{C1EF7E4C-0161-41F5-67B3-9C0DEED6DC0C}"/>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5" name="Kuva 4" descr="Kuva, joka sisältää kohteen rakennusmateriaali, puutavara, sohvapöytä&#10;&#10;Kuvaus luotu automaattisesti">
            <a:extLst>
              <a:ext uri="{FF2B5EF4-FFF2-40B4-BE49-F238E27FC236}">
                <a16:creationId xmlns:a16="http://schemas.microsoft.com/office/drawing/2014/main" id="{124367D1-A945-3436-054E-34835F27B4CF}"/>
              </a:ext>
            </a:extLst>
          </p:cNvPr>
          <p:cNvPicPr>
            <a:picLocks noChangeAspect="1"/>
          </p:cNvPicPr>
          <p:nvPr/>
        </p:nvPicPr>
        <p:blipFill>
          <a:blip r:embed="rId3"/>
          <a:stretch>
            <a:fillRect/>
          </a:stretch>
        </p:blipFill>
        <p:spPr>
          <a:xfrm flipH="1">
            <a:off x="7726550" y="3564455"/>
            <a:ext cx="4057560" cy="2643889"/>
          </a:xfrm>
          <a:prstGeom prst="rect">
            <a:avLst/>
          </a:prstGeom>
        </p:spPr>
      </p:pic>
      <p:sp>
        <p:nvSpPr>
          <p:cNvPr id="377" name="Google Shape;377;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Viilupuu LVL: </a:t>
            </a:r>
            <a:r>
              <a:rPr lang="fi-FI" u="sng"/>
              <a:t>tyypit</a:t>
            </a:r>
            <a:r>
              <a:rPr lang="fi-FI"/>
              <a:t>, lujuusluokitus (2/3)</a:t>
            </a:r>
            <a:endParaRPr/>
          </a:p>
        </p:txBody>
      </p:sp>
      <p:sp>
        <p:nvSpPr>
          <p:cNvPr id="378" name="Google Shape;378;p75"/>
          <p:cNvSpPr txBox="1">
            <a:spLocks noGrp="1"/>
          </p:cNvSpPr>
          <p:nvPr>
            <p:ph type="body" idx="1"/>
          </p:nvPr>
        </p:nvSpPr>
        <p:spPr>
          <a:xfrm>
            <a:off x="838200" y="1559294"/>
            <a:ext cx="10945910" cy="5116143"/>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dirty="0"/>
              <a:t>LVL-P sisältää vain yhdensuuntaisia viiluja ja LVL-C vähintään kaksi ristiin liimattua viilua</a:t>
            </a:r>
            <a:endParaRPr dirty="0"/>
          </a:p>
          <a:p>
            <a:pPr marL="457200" lvl="0" indent="-342900" algn="l" rtl="0">
              <a:lnSpc>
                <a:spcPct val="90000"/>
              </a:lnSpc>
              <a:spcBef>
                <a:spcPts val="1000"/>
              </a:spcBef>
              <a:spcAft>
                <a:spcPts val="0"/>
              </a:spcAft>
              <a:buClr>
                <a:schemeClr val="dk1"/>
              </a:buClr>
              <a:buSzPts val="1800"/>
              <a:buChar char="•"/>
            </a:pPr>
            <a:r>
              <a:rPr lang="fi-FI" dirty="0"/>
              <a:t>Tuotteiden dimensiot vaihtelevat valmistajakohtaisesti</a:t>
            </a:r>
            <a:endParaRPr dirty="0"/>
          </a:p>
          <a:p>
            <a:pPr marL="914400" lvl="1" indent="-342900" algn="l" rtl="0">
              <a:lnSpc>
                <a:spcPct val="90000"/>
              </a:lnSpc>
              <a:spcBef>
                <a:spcPts val="500"/>
              </a:spcBef>
              <a:spcAft>
                <a:spcPts val="0"/>
              </a:spcAft>
              <a:buSzPts val="1800"/>
              <a:buChar char="•"/>
            </a:pPr>
            <a:r>
              <a:rPr lang="fi-FI" dirty="0"/>
              <a:t>LVL-P:n vakiopaksuudet ovat 27–75 mm ja vakiokorkeudet 200–600 mm</a:t>
            </a:r>
            <a:endParaRPr dirty="0"/>
          </a:p>
          <a:p>
            <a:pPr marL="914400" lvl="1" indent="-342900" algn="l" rtl="0">
              <a:lnSpc>
                <a:spcPct val="90000"/>
              </a:lnSpc>
              <a:spcBef>
                <a:spcPts val="500"/>
              </a:spcBef>
              <a:spcAft>
                <a:spcPts val="0"/>
              </a:spcAft>
              <a:buSzPts val="1800"/>
              <a:buChar char="•"/>
            </a:pPr>
            <a:r>
              <a:rPr lang="fi-FI" dirty="0"/>
              <a:t>LVL-C:n vakiopaksuudet  ovat 21–75 mm ja vakoleveydet 900 – 2500 mm</a:t>
            </a:r>
            <a:endParaRPr dirty="0"/>
          </a:p>
          <a:p>
            <a:pPr marL="457200" lvl="0" indent="-342900" algn="l" rtl="0">
              <a:lnSpc>
                <a:spcPct val="90000"/>
              </a:lnSpc>
              <a:spcBef>
                <a:spcPts val="1000"/>
              </a:spcBef>
              <a:spcAft>
                <a:spcPts val="0"/>
              </a:spcAft>
              <a:buClr>
                <a:schemeClr val="dk1"/>
              </a:buClr>
              <a:buSzPts val="1800"/>
              <a:buChar char="•"/>
            </a:pPr>
            <a:r>
              <a:rPr lang="fi-FI" dirty="0"/>
              <a:t>Kerrannaisliimatut GLVL-P ja GLVL-C koostuvat </a:t>
            </a:r>
            <a:br>
              <a:rPr lang="fi-FI" dirty="0"/>
            </a:br>
            <a:r>
              <a:rPr lang="fi-FI" dirty="0"/>
              <a:t>toisiinsa liimatuista päällekkäisistä </a:t>
            </a:r>
            <a:br>
              <a:rPr lang="fi-FI" dirty="0"/>
            </a:br>
            <a:r>
              <a:rPr lang="fi-FI" dirty="0"/>
              <a:t>LVL-P- tai LVL-C-tuotteista. </a:t>
            </a:r>
            <a:br>
              <a:rPr lang="fi-FI" dirty="0"/>
            </a:br>
            <a:r>
              <a:rPr lang="fi-FI" dirty="0"/>
              <a:t>Tällä tavalla saadaan poikkileikkaukseltaan </a:t>
            </a:r>
            <a:br>
              <a:rPr lang="fi-FI" dirty="0"/>
            </a:br>
            <a:r>
              <a:rPr lang="fi-FI" dirty="0"/>
              <a:t>yli 75 mm leveitä palkkeja tai pilareita ja </a:t>
            </a:r>
            <a:br>
              <a:rPr lang="fi-FI" dirty="0"/>
            </a:br>
            <a:r>
              <a:rPr lang="fi-FI" dirty="0"/>
              <a:t>yli 75 mm paksuja levyjä</a:t>
            </a:r>
            <a:endParaRPr dirty="0"/>
          </a:p>
        </p:txBody>
      </p:sp>
      <p:sp>
        <p:nvSpPr>
          <p:cNvPr id="379" name="Google Shape;379;p7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41</a:t>
            </a:fld>
            <a:endParaRPr/>
          </a:p>
        </p:txBody>
      </p:sp>
      <p:sp>
        <p:nvSpPr>
          <p:cNvPr id="6" name="Google Shape;365;p73">
            <a:extLst>
              <a:ext uri="{FF2B5EF4-FFF2-40B4-BE49-F238E27FC236}">
                <a16:creationId xmlns:a16="http://schemas.microsoft.com/office/drawing/2014/main" id="{C5B8DB9B-8B4B-045A-D795-30BADF256A20}"/>
              </a:ext>
            </a:extLst>
          </p:cNvPr>
          <p:cNvSpPr txBox="1"/>
          <p:nvPr/>
        </p:nvSpPr>
        <p:spPr>
          <a:xfrm>
            <a:off x="7538085" y="5931385"/>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Metsä Wood</a:t>
            </a:r>
            <a:endParaRPr sz="1050" dirty="0"/>
          </a:p>
        </p:txBody>
      </p:sp>
      <p:sp>
        <p:nvSpPr>
          <p:cNvPr id="2" name="Alatunnisteen paikkamerkki 1">
            <a:extLst>
              <a:ext uri="{FF2B5EF4-FFF2-40B4-BE49-F238E27FC236}">
                <a16:creationId xmlns:a16="http://schemas.microsoft.com/office/drawing/2014/main" id="{34AF0517-443E-8FA3-A437-89BAEEC5B0B6}"/>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 Viilupuu LVL: tyypit, </a:t>
            </a:r>
            <a:r>
              <a:rPr lang="fi-FI" u="sng"/>
              <a:t>lujuusluokitus</a:t>
            </a:r>
            <a:r>
              <a:rPr lang="fi-FI"/>
              <a:t> (3/3)</a:t>
            </a:r>
            <a:endParaRPr u="sng"/>
          </a:p>
        </p:txBody>
      </p:sp>
      <p:sp>
        <p:nvSpPr>
          <p:cNvPr id="385" name="Google Shape;385;p76"/>
          <p:cNvSpPr txBox="1">
            <a:spLocks noGrp="1"/>
          </p:cNvSpPr>
          <p:nvPr>
            <p:ph type="body" idx="1"/>
          </p:nvPr>
        </p:nvSpPr>
        <p:spPr>
          <a:xfrm>
            <a:off x="838200" y="1559295"/>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gn="l" rtl="0">
              <a:lnSpc>
                <a:spcPct val="90000"/>
              </a:lnSpc>
              <a:spcBef>
                <a:spcPts val="1000"/>
              </a:spcBef>
              <a:spcAft>
                <a:spcPts val="0"/>
              </a:spcAft>
              <a:buClr>
                <a:schemeClr val="dk1"/>
              </a:buClr>
              <a:buSzPct val="74844"/>
              <a:buChar char="•"/>
            </a:pPr>
            <a:r>
              <a:rPr lang="fi-FI" sz="2600"/>
              <a:t>LVL:lle määritellyt vähimmäisvaatimukset rakenteissa on esitetty tuotestandardissa EN 14374. Lujuusluokat on esitetty myös julkaisussa LVL-bulletin (2019)</a:t>
            </a:r>
            <a:endParaRPr/>
          </a:p>
          <a:p>
            <a:pPr marL="914400" lvl="1" indent="-342900" algn="l" rtl="0">
              <a:lnSpc>
                <a:spcPct val="90000"/>
              </a:lnSpc>
              <a:spcBef>
                <a:spcPts val="500"/>
              </a:spcBef>
              <a:spcAft>
                <a:spcPts val="0"/>
              </a:spcAft>
              <a:buSzPct val="81081"/>
              <a:buChar char="•"/>
            </a:pPr>
            <a:r>
              <a:rPr lang="fi-FI"/>
              <a:t>LVL-P -tyypin levyt käsittävät viisi lujuusluokkaa (LVL 32 P, LVL 35 P, LVL 48 P, LVL 50 P, LVL 80 P) ja LVL-C -tyypin levyt kuusi lujuusluokkaa (LVL 22 C, LVL 25 C, LVL 32 C, LVL 36 C, LVL 70 C, LVL 75 C) </a:t>
            </a:r>
            <a:endParaRPr/>
          </a:p>
          <a:p>
            <a:pPr marL="914400" lvl="1" indent="-342900" algn="l" rtl="0">
              <a:lnSpc>
                <a:spcPct val="90000"/>
              </a:lnSpc>
              <a:spcBef>
                <a:spcPts val="500"/>
              </a:spcBef>
              <a:spcAft>
                <a:spcPts val="0"/>
              </a:spcAft>
              <a:buSzPct val="81081"/>
              <a:buChar char="•"/>
            </a:pPr>
            <a:r>
              <a:rPr lang="fi-FI"/>
              <a:t>Standardissa EN 14374 esitetään myös testaus- ja vaatimustenmukaisuuden arviointimenetelmät sekä tuotteen merkinnässä esitettävät tiedot</a:t>
            </a:r>
            <a:endParaRPr/>
          </a:p>
          <a:p>
            <a:pPr marL="457200" lvl="0" indent="-342900" algn="l" rtl="0">
              <a:lnSpc>
                <a:spcPct val="90000"/>
              </a:lnSpc>
              <a:spcBef>
                <a:spcPts val="1000"/>
              </a:spcBef>
              <a:spcAft>
                <a:spcPts val="0"/>
              </a:spcAft>
              <a:buClr>
                <a:schemeClr val="dk1"/>
              </a:buClr>
              <a:buSzPct val="74844"/>
              <a:buChar char="•"/>
            </a:pPr>
            <a:r>
              <a:rPr lang="fi-FI" sz="2600"/>
              <a:t>Lujuusluokat sisältävät suunnittelussa tarvittavat lujuus-, jäykkyys- ja tiheysarvot</a:t>
            </a:r>
            <a:endParaRPr/>
          </a:p>
          <a:p>
            <a:pPr marL="457200" lvl="0" indent="-342900" algn="l" rtl="0">
              <a:lnSpc>
                <a:spcPct val="90000"/>
              </a:lnSpc>
              <a:spcBef>
                <a:spcPts val="1000"/>
              </a:spcBef>
              <a:spcAft>
                <a:spcPts val="0"/>
              </a:spcAft>
              <a:buClr>
                <a:schemeClr val="dk1"/>
              </a:buClr>
              <a:buSzPct val="74844"/>
              <a:buChar char="•"/>
            </a:pPr>
            <a:r>
              <a:rPr lang="fi-FI" sz="2600"/>
              <a:t>Luokitus ei koske viilupuuta, jonka biologista kestävyyttä tai palonkestävyyttä on parannettu käsittelyllä</a:t>
            </a:r>
            <a:endParaRPr/>
          </a:p>
        </p:txBody>
      </p:sp>
      <p:sp>
        <p:nvSpPr>
          <p:cNvPr id="386" name="Google Shape;386;p7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42</a:t>
            </a:fld>
            <a:endParaRPr/>
          </a:p>
        </p:txBody>
      </p:sp>
      <p:sp>
        <p:nvSpPr>
          <p:cNvPr id="387" name="Google Shape;387;p76"/>
          <p:cNvSpPr txBox="1"/>
          <p:nvPr/>
        </p:nvSpPr>
        <p:spPr>
          <a:xfrm>
            <a:off x="1265382" y="5910633"/>
            <a:ext cx="6853382"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Lisätietoa: LVL </a:t>
            </a:r>
            <a:r>
              <a:rPr lang="fi-FI" sz="1000" b="0" i="0" u="none" strike="noStrike" cap="none" dirty="0" err="1">
                <a:solidFill>
                  <a:srgbClr val="000000"/>
                </a:solidFill>
                <a:latin typeface="Arial"/>
                <a:ea typeface="Arial"/>
                <a:cs typeface="Arial"/>
                <a:sym typeface="Arial"/>
              </a:rPr>
              <a:t>Handbook</a:t>
            </a:r>
            <a:r>
              <a:rPr lang="fi-FI" sz="1000" b="0" i="0" u="none" strike="noStrike" cap="none" dirty="0">
                <a:solidFill>
                  <a:srgbClr val="000000"/>
                </a:solidFill>
                <a:latin typeface="Arial"/>
                <a:ea typeface="Arial"/>
                <a:cs typeface="Arial"/>
                <a:sym typeface="Arial"/>
              </a:rPr>
              <a:t>. Federation of </a:t>
            </a:r>
            <a:r>
              <a:rPr lang="fi-FI" sz="1000" b="0" i="0" u="none" strike="noStrike" cap="none" dirty="0" err="1">
                <a:solidFill>
                  <a:srgbClr val="000000"/>
                </a:solidFill>
                <a:latin typeface="Arial"/>
                <a:ea typeface="Arial"/>
                <a:cs typeface="Arial"/>
                <a:sym typeface="Arial"/>
              </a:rPr>
              <a:t>the</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Finnish</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Woodworking</a:t>
            </a:r>
            <a:r>
              <a:rPr lang="fi-FI" sz="1000" b="0" i="0" u="none" strike="noStrike" cap="none" dirty="0">
                <a:solidFill>
                  <a:srgbClr val="000000"/>
                </a:solidFill>
                <a:latin typeface="Arial"/>
                <a:ea typeface="Arial"/>
                <a:cs typeface="Arial"/>
                <a:sym typeface="Arial"/>
              </a:rPr>
              <a:t> </a:t>
            </a:r>
            <a:r>
              <a:rPr lang="fi-FI" sz="1000" b="0" i="0" u="none" strike="noStrike" cap="none" dirty="0" err="1">
                <a:solidFill>
                  <a:srgbClr val="000000"/>
                </a:solidFill>
                <a:latin typeface="Arial"/>
                <a:ea typeface="Arial"/>
                <a:cs typeface="Arial"/>
                <a:sym typeface="Arial"/>
              </a:rPr>
              <a:t>Industries</a:t>
            </a:r>
            <a:r>
              <a:rPr lang="fi-FI" sz="1000" b="0" i="0" u="none" strike="noStrike" cap="none" dirty="0">
                <a:solidFill>
                  <a:srgbClr val="000000"/>
                </a:solidFill>
                <a:latin typeface="Arial"/>
                <a:ea typeface="Arial"/>
                <a:cs typeface="Arial"/>
                <a:sym typeface="Arial"/>
              </a:rPr>
              <a:t>. 224 s.</a:t>
            </a:r>
            <a:endParaRPr sz="1000" dirty="0"/>
          </a:p>
        </p:txBody>
      </p:sp>
      <p:sp>
        <p:nvSpPr>
          <p:cNvPr id="2" name="Alatunnisteen paikkamerkki 1">
            <a:extLst>
              <a:ext uri="{FF2B5EF4-FFF2-40B4-BE49-F238E27FC236}">
                <a16:creationId xmlns:a16="http://schemas.microsoft.com/office/drawing/2014/main" id="{ABCE72D8-7184-FECF-360D-228CAE3F434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CLT</a:t>
            </a:r>
            <a:r>
              <a:rPr lang="fi-FI"/>
              <a:t>, lamellikokoonpanot</a:t>
            </a:r>
            <a:r>
              <a:rPr lang="fi-FI" u="sng"/>
              <a:t>​</a:t>
            </a:r>
            <a:endParaRPr u="sng"/>
          </a:p>
        </p:txBody>
      </p:sp>
      <p:sp>
        <p:nvSpPr>
          <p:cNvPr id="393" name="Google Shape;393;p77"/>
          <p:cNvSpPr txBox="1">
            <a:spLocks noGrp="1"/>
          </p:cNvSpPr>
          <p:nvPr>
            <p:ph type="body" idx="1"/>
          </p:nvPr>
        </p:nvSpPr>
        <p:spPr>
          <a:xfrm>
            <a:off x="628074" y="2105247"/>
            <a:ext cx="11221654" cy="4334358"/>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sz="2400" dirty="0"/>
              <a:t>Cross </a:t>
            </a:r>
            <a:r>
              <a:rPr lang="fi-FI" sz="2400" dirty="0" err="1"/>
              <a:t>Laminated</a:t>
            </a:r>
            <a:r>
              <a:rPr lang="fi-FI" sz="2400" dirty="0"/>
              <a:t> </a:t>
            </a:r>
            <a:r>
              <a:rPr lang="fi-FI" sz="2400" dirty="0" err="1"/>
              <a:t>Timber</a:t>
            </a:r>
            <a:r>
              <a:rPr lang="fi-FI" sz="2400" dirty="0"/>
              <a:t> eli ristiin laminoitu monikerroslevy valmistetaan liimaamalla ristiin yleensä kolme, viisi tai seitsemän lamelli- eli puulevykerrosta</a:t>
            </a:r>
            <a:endParaRPr dirty="0"/>
          </a:p>
          <a:p>
            <a:pPr marL="635000" lvl="0" indent="-457200" algn="l" rtl="0">
              <a:lnSpc>
                <a:spcPct val="90000"/>
              </a:lnSpc>
              <a:spcBef>
                <a:spcPts val="0"/>
              </a:spcBef>
              <a:spcAft>
                <a:spcPts val="0"/>
              </a:spcAft>
              <a:buSzPts val="2800"/>
              <a:buChar char="•"/>
            </a:pPr>
            <a:r>
              <a:rPr lang="fi-FI" sz="2400" dirty="0"/>
              <a:t>Raaka-aineena käytettävät laudat ovat yleensä mäntyä tai kuusta, paksuudeltaan 20–60 mm</a:t>
            </a:r>
            <a:endParaRPr dirty="0"/>
          </a:p>
          <a:p>
            <a:pPr marL="635000" lvl="0" indent="-457200" algn="l" rtl="0">
              <a:lnSpc>
                <a:spcPct val="90000"/>
              </a:lnSpc>
              <a:spcBef>
                <a:spcPts val="0"/>
              </a:spcBef>
              <a:spcAft>
                <a:spcPts val="0"/>
              </a:spcAft>
              <a:buSzPts val="2800"/>
              <a:buChar char="•"/>
            </a:pPr>
            <a:r>
              <a:rPr lang="fi-FI" sz="2400" dirty="0"/>
              <a:t>Syrjäliimatussa levyssä lautakerrokset </a:t>
            </a:r>
            <a:br>
              <a:rPr lang="fi-FI" sz="2400" dirty="0"/>
            </a:br>
            <a:r>
              <a:rPr lang="fi-FI" sz="2400" dirty="0"/>
              <a:t>liimataan syrjältään yhteen, jonka jälkeen </a:t>
            </a:r>
            <a:br>
              <a:rPr lang="fi-FI" sz="2400" dirty="0"/>
            </a:br>
            <a:r>
              <a:rPr lang="fi-FI" sz="2400" dirty="0"/>
              <a:t>ehyt levy liimataan lappeeltaan ja ladotaan </a:t>
            </a:r>
            <a:br>
              <a:rPr lang="fi-FI" sz="2400" dirty="0"/>
            </a:br>
            <a:r>
              <a:rPr lang="fi-FI" sz="2400" dirty="0"/>
              <a:t>puristukseen. Syrjäliimatussa levyssä kuivuminen </a:t>
            </a:r>
            <a:br>
              <a:rPr lang="fi-FI" sz="2400" dirty="0"/>
            </a:br>
            <a:r>
              <a:rPr lang="fi-FI" sz="2400" dirty="0"/>
              <a:t>voi aiheuttaa pintalautojen halkeilua</a:t>
            </a:r>
            <a:endParaRPr dirty="0"/>
          </a:p>
          <a:p>
            <a:pPr marL="635000" lvl="0" indent="-457200" algn="l" rtl="0">
              <a:lnSpc>
                <a:spcPct val="90000"/>
              </a:lnSpc>
              <a:spcBef>
                <a:spcPts val="0"/>
              </a:spcBef>
              <a:spcAft>
                <a:spcPts val="0"/>
              </a:spcAft>
              <a:buSzPts val="2800"/>
              <a:buChar char="•"/>
            </a:pPr>
            <a:r>
              <a:rPr lang="fi-FI" sz="2400" dirty="0"/>
              <a:t>Syrjäliimaamattomassa levyssä liimaa levitetään </a:t>
            </a:r>
            <a:br>
              <a:rPr lang="fi-FI" sz="2400" dirty="0"/>
            </a:br>
            <a:r>
              <a:rPr lang="fi-FI" sz="2400" dirty="0"/>
              <a:t>vain lautojen lappeelle, jolloin kosteuseläminen </a:t>
            </a:r>
            <a:br>
              <a:rPr lang="fi-FI" sz="2400" dirty="0"/>
            </a:br>
            <a:r>
              <a:rPr lang="fi-FI" sz="2400" dirty="0"/>
              <a:t>tapah­tuu levyssä saumojen kohdilla</a:t>
            </a:r>
            <a:endParaRPr dirty="0"/>
          </a:p>
        </p:txBody>
      </p:sp>
      <p:sp>
        <p:nvSpPr>
          <p:cNvPr id="394" name="Google Shape;394;p7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43</a:t>
            </a:fld>
            <a:endParaRPr/>
          </a:p>
        </p:txBody>
      </p:sp>
      <p:pic>
        <p:nvPicPr>
          <p:cNvPr id="3" name="Kuva 2" descr="Kuva, joka sisältää kohteen rakennus, koroke, porras, askel&#10;&#10;Kuvaus luotu automaattisesti">
            <a:extLst>
              <a:ext uri="{FF2B5EF4-FFF2-40B4-BE49-F238E27FC236}">
                <a16:creationId xmlns:a16="http://schemas.microsoft.com/office/drawing/2014/main" id="{BC6F209A-39D7-E357-F523-5F593628A32A}"/>
              </a:ext>
            </a:extLst>
          </p:cNvPr>
          <p:cNvPicPr>
            <a:picLocks noChangeAspect="1"/>
          </p:cNvPicPr>
          <p:nvPr/>
        </p:nvPicPr>
        <p:blipFill>
          <a:blip r:embed="rId3"/>
          <a:stretch>
            <a:fillRect/>
          </a:stretch>
        </p:blipFill>
        <p:spPr>
          <a:xfrm>
            <a:off x="7699865" y="3296093"/>
            <a:ext cx="4149863" cy="2756695"/>
          </a:xfrm>
          <a:prstGeom prst="rect">
            <a:avLst/>
          </a:prstGeom>
        </p:spPr>
      </p:pic>
      <p:sp>
        <p:nvSpPr>
          <p:cNvPr id="7" name="Google Shape;365;p73">
            <a:extLst>
              <a:ext uri="{FF2B5EF4-FFF2-40B4-BE49-F238E27FC236}">
                <a16:creationId xmlns:a16="http://schemas.microsoft.com/office/drawing/2014/main" id="{4D543C99-E577-8DBD-075C-3A7E7EAB430A}"/>
              </a:ext>
            </a:extLst>
          </p:cNvPr>
          <p:cNvSpPr txBox="1"/>
          <p:nvPr/>
        </p:nvSpPr>
        <p:spPr>
          <a:xfrm>
            <a:off x="7710029" y="6052788"/>
            <a:ext cx="4246025"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Stora Enso</a:t>
            </a:r>
            <a:endParaRPr sz="1050" dirty="0"/>
          </a:p>
        </p:txBody>
      </p:sp>
      <p:sp>
        <p:nvSpPr>
          <p:cNvPr id="2" name="Alatunnisteen paikkamerkki 1">
            <a:extLst>
              <a:ext uri="{FF2B5EF4-FFF2-40B4-BE49-F238E27FC236}">
                <a16:creationId xmlns:a16="http://schemas.microsoft.com/office/drawing/2014/main" id="{775932BA-6C2E-651C-5D30-07E28B3276D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Painekyllästys</a:t>
            </a:r>
            <a:r>
              <a:rPr lang="fi-FI"/>
              <a:t>, modifioinnit, puu-muovikomposiitit​ (1/5)</a:t>
            </a:r>
            <a:endParaRPr/>
          </a:p>
        </p:txBody>
      </p:sp>
      <p:sp>
        <p:nvSpPr>
          <p:cNvPr id="400" name="Google Shape;400;p78"/>
          <p:cNvSpPr txBox="1">
            <a:spLocks noGrp="1"/>
          </p:cNvSpPr>
          <p:nvPr>
            <p:ph type="body" idx="1"/>
          </p:nvPr>
        </p:nvSpPr>
        <p:spPr>
          <a:xfrm>
            <a:off x="600363" y="2388842"/>
            <a:ext cx="11000509" cy="3788121"/>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Painekyllästyksessä suoja-aine eli kylläste imeytetään puuhun kyllästyssylinterissä veden tai orgaanisen liuottimen ja paineen avulla</a:t>
            </a:r>
            <a:endParaRPr/>
          </a:p>
          <a:p>
            <a:pPr marL="635000" lvl="0" indent="-457200" algn="l" rtl="0">
              <a:lnSpc>
                <a:spcPct val="90000"/>
              </a:lnSpc>
              <a:spcBef>
                <a:spcPts val="0"/>
              </a:spcBef>
              <a:spcAft>
                <a:spcPts val="0"/>
              </a:spcAft>
              <a:buSzPts val="2800"/>
              <a:buChar char="•"/>
            </a:pPr>
            <a:r>
              <a:rPr lang="fi-FI"/>
              <a:t>Käytössä useita kyllästysprosesseja, yleisimmin käytetään suola- ja öljykyllästeitä</a:t>
            </a:r>
            <a:endParaRPr/>
          </a:p>
          <a:p>
            <a:pPr marL="635000" lvl="0" indent="-457200" algn="l" rtl="0">
              <a:lnSpc>
                <a:spcPct val="90000"/>
              </a:lnSpc>
              <a:spcBef>
                <a:spcPts val="0"/>
              </a:spcBef>
              <a:spcAft>
                <a:spcPts val="0"/>
              </a:spcAft>
              <a:buSzPts val="2800"/>
              <a:buChar char="•"/>
            </a:pPr>
            <a:r>
              <a:rPr lang="fi-FI"/>
              <a:t>Suolakyllästeet ovat kuparipohjaisia (C-kyllästeet)</a:t>
            </a:r>
            <a:endParaRPr/>
          </a:p>
          <a:p>
            <a:pPr marL="635000" lvl="0" indent="-457200" algn="l" rtl="0">
              <a:lnSpc>
                <a:spcPct val="90000"/>
              </a:lnSpc>
              <a:spcBef>
                <a:spcPts val="0"/>
              </a:spcBef>
              <a:spcAft>
                <a:spcPts val="0"/>
              </a:spcAft>
              <a:buSzPts val="2800"/>
              <a:buChar char="•"/>
            </a:pPr>
            <a:r>
              <a:rPr lang="fi-FI"/>
              <a:t>Öljykyllästeitä ovat mm. raakamäntyöljy ja sen jalosteet</a:t>
            </a:r>
            <a:endParaRPr/>
          </a:p>
          <a:p>
            <a:pPr marL="635000" lvl="0" indent="-457200" algn="l" rtl="0">
              <a:lnSpc>
                <a:spcPct val="90000"/>
              </a:lnSpc>
              <a:spcBef>
                <a:spcPts val="0"/>
              </a:spcBef>
              <a:spcAft>
                <a:spcPts val="0"/>
              </a:spcAft>
              <a:buSzPts val="2800"/>
              <a:buChar char="•"/>
            </a:pPr>
            <a:r>
              <a:rPr lang="fi-FI"/>
              <a:t>Riippumattomat auditoijat valvovat kyllästysprosesseja ja tuotteiden laatua Suomessa</a:t>
            </a:r>
            <a:endParaRPr/>
          </a:p>
        </p:txBody>
      </p:sp>
      <p:sp>
        <p:nvSpPr>
          <p:cNvPr id="401" name="Google Shape;401;p7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44</a:t>
            </a:fld>
            <a:endParaRPr/>
          </a:p>
        </p:txBody>
      </p:sp>
      <p:sp>
        <p:nvSpPr>
          <p:cNvPr id="2" name="Alatunnisteen paikkamerkki 1">
            <a:extLst>
              <a:ext uri="{FF2B5EF4-FFF2-40B4-BE49-F238E27FC236}">
                <a16:creationId xmlns:a16="http://schemas.microsoft.com/office/drawing/2014/main" id="{9CBD5694-F6E0-544F-2065-C577DE582DC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Painekyllästys, </a:t>
            </a:r>
            <a:r>
              <a:rPr lang="fi-FI" u="sng"/>
              <a:t>modifioinnit</a:t>
            </a:r>
            <a:r>
              <a:rPr lang="fi-FI"/>
              <a:t>, puu-muovikomposiitit​ (2/5)</a:t>
            </a:r>
            <a:endParaRPr/>
          </a:p>
        </p:txBody>
      </p:sp>
      <p:sp>
        <p:nvSpPr>
          <p:cNvPr id="407" name="Google Shape;407;p79"/>
          <p:cNvSpPr txBox="1">
            <a:spLocks noGrp="1"/>
          </p:cNvSpPr>
          <p:nvPr>
            <p:ph type="body" idx="1"/>
          </p:nvPr>
        </p:nvSpPr>
        <p:spPr>
          <a:xfrm>
            <a:off x="471055" y="2306016"/>
            <a:ext cx="10891027" cy="3870947"/>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a:t>Puun modifioinnilla eli myrkyttömällä muokkauksella parannetaan haluttua ominaisuutta pitkäaikaisesti tai pysyvästi</a:t>
            </a:r>
            <a:endParaRPr/>
          </a:p>
          <a:p>
            <a:pPr marL="635000" lvl="0" indent="-457200" algn="l" rtl="0">
              <a:lnSpc>
                <a:spcPct val="90000"/>
              </a:lnSpc>
              <a:spcBef>
                <a:spcPts val="0"/>
              </a:spcBef>
              <a:spcAft>
                <a:spcPts val="0"/>
              </a:spcAft>
              <a:buSzPts val="2800"/>
              <a:buChar char="•"/>
            </a:pPr>
            <a:r>
              <a:rPr lang="fi-FI"/>
              <a:t>Modifiointi voidaan tehdä kemiallisesti, biologisesti tai fysikaalisesti</a:t>
            </a:r>
            <a:endParaRPr/>
          </a:p>
          <a:p>
            <a:pPr marL="1092200" lvl="1" indent="-457200" algn="l" rtl="0">
              <a:lnSpc>
                <a:spcPct val="90000"/>
              </a:lnSpc>
              <a:spcBef>
                <a:spcPts val="0"/>
              </a:spcBef>
              <a:spcAft>
                <a:spcPts val="0"/>
              </a:spcAft>
              <a:buSzPts val="2800"/>
              <a:buChar char="•"/>
            </a:pPr>
            <a:r>
              <a:rPr lang="fi-FI"/>
              <a:t>Paine, lämpö, puuhun imeytettävät kemikaalit tai näiden yhdistelmät</a:t>
            </a:r>
            <a:endParaRPr/>
          </a:p>
          <a:p>
            <a:pPr marL="635000" lvl="0" indent="-457200" algn="l" rtl="0">
              <a:lnSpc>
                <a:spcPct val="90000"/>
              </a:lnSpc>
              <a:spcBef>
                <a:spcPts val="0"/>
              </a:spcBef>
              <a:spcAft>
                <a:spcPts val="0"/>
              </a:spcAft>
              <a:buSzPts val="2800"/>
              <a:buChar char="•"/>
            </a:pPr>
            <a:r>
              <a:rPr lang="fi-FI"/>
              <a:t>Kemiallisia modifiointimenetelmiä ovat esim. asetylointi (Accoya®), furfulointi (Kebony®) ja silikaattikyllästys (Kivipuu, Organowood®)</a:t>
            </a:r>
            <a:endParaRPr/>
          </a:p>
          <a:p>
            <a:pPr marL="635000" lvl="0" indent="-457200" algn="l" rtl="0">
              <a:lnSpc>
                <a:spcPct val="90000"/>
              </a:lnSpc>
              <a:spcBef>
                <a:spcPts val="0"/>
              </a:spcBef>
              <a:spcAft>
                <a:spcPts val="0"/>
              </a:spcAft>
              <a:buSzPts val="2800"/>
              <a:buChar char="•"/>
            </a:pPr>
            <a:r>
              <a:rPr lang="fi-FI"/>
              <a:t>Fysikaalisia modifiointimenetelmiä ovat esim. lämpömodifiointi (Thermowood®) ja termomekaaninen modifiointi (TMTM</a:t>
            </a:r>
            <a:r>
              <a:rPr lang="fi-FI" baseline="30000"/>
              <a:t>TM</a:t>
            </a:r>
            <a:r>
              <a:rPr lang="fi-FI"/>
              <a:t>)</a:t>
            </a:r>
            <a:endParaRPr/>
          </a:p>
        </p:txBody>
      </p:sp>
      <p:sp>
        <p:nvSpPr>
          <p:cNvPr id="408" name="Google Shape;408;p7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45</a:t>
            </a:fld>
            <a:endParaRPr/>
          </a:p>
        </p:txBody>
      </p:sp>
      <p:sp>
        <p:nvSpPr>
          <p:cNvPr id="2" name="Alatunnisteen paikkamerkki 1">
            <a:extLst>
              <a:ext uri="{FF2B5EF4-FFF2-40B4-BE49-F238E27FC236}">
                <a16:creationId xmlns:a16="http://schemas.microsoft.com/office/drawing/2014/main" id="{AD148132-4624-A469-13BC-2CE9FA0E14B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Painekyllästys, </a:t>
            </a:r>
            <a:r>
              <a:rPr lang="fi-FI" u="sng"/>
              <a:t>modifioinnit</a:t>
            </a:r>
            <a:r>
              <a:rPr lang="fi-FI"/>
              <a:t>, puu-muovikomposiitit (3/5)</a:t>
            </a:r>
            <a:endParaRPr/>
          </a:p>
        </p:txBody>
      </p:sp>
      <p:sp>
        <p:nvSpPr>
          <p:cNvPr id="414" name="Google Shape;414;p8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46</a:t>
            </a:fld>
            <a:endParaRPr/>
          </a:p>
        </p:txBody>
      </p:sp>
      <p:sp>
        <p:nvSpPr>
          <p:cNvPr id="415" name="Google Shape;415;p80"/>
          <p:cNvSpPr txBox="1">
            <a:spLocks noGrp="1"/>
          </p:cNvSpPr>
          <p:nvPr>
            <p:ph type="body" idx="1"/>
          </p:nvPr>
        </p:nvSpPr>
        <p:spPr>
          <a:xfrm>
            <a:off x="1318483" y="4337742"/>
            <a:ext cx="8682182" cy="1106929"/>
          </a:xfrm>
          <a:prstGeom prst="rect">
            <a:avLst/>
          </a:prstGeom>
          <a:noFill/>
          <a:ln>
            <a:noFill/>
          </a:ln>
        </p:spPr>
        <p:txBody>
          <a:bodyPr spcFirstLastPara="1" wrap="square" lIns="91425" tIns="45700" rIns="91425" bIns="45700" anchor="t" anchorCtr="0">
            <a:spAutoFit/>
          </a:bodyPr>
          <a:lstStyle/>
          <a:p>
            <a:pPr marL="114300" lvl="0" indent="0" rtl="0">
              <a:lnSpc>
                <a:spcPct val="90000"/>
              </a:lnSpc>
              <a:spcBef>
                <a:spcPts val="1000"/>
              </a:spcBef>
              <a:spcAft>
                <a:spcPts val="0"/>
              </a:spcAft>
              <a:buSzPts val="1800"/>
              <a:buNone/>
            </a:pPr>
            <a:r>
              <a:rPr lang="fi-FI" sz="1600" dirty="0"/>
              <a:t>Puun modifioinnin aikaansaamat muutokset solutasolla (vasemmalta): modifiointikemikaali täyttää soluontelon, modifiointikemikaali tunkeutuu soluseinämään, modifiointikemikaali muodostaa heikkoja sidoksia puun komponenttien kanssa, modifiointikemikaali muodostaa kovalenttisia sidoksia puun komponenttien kanssa, modifiointi saa aikaan puun komponenttien rapautumista (</a:t>
            </a:r>
            <a:r>
              <a:rPr lang="fi-FI" sz="1600" dirty="0" err="1"/>
              <a:t>Militz</a:t>
            </a:r>
            <a:r>
              <a:rPr lang="fi-FI" sz="1600" dirty="0"/>
              <a:t> 2007).</a:t>
            </a:r>
            <a:endParaRPr sz="1600" dirty="0"/>
          </a:p>
        </p:txBody>
      </p:sp>
      <p:grpSp>
        <p:nvGrpSpPr>
          <p:cNvPr id="2" name="Ryhmä 1">
            <a:extLst>
              <a:ext uri="{FF2B5EF4-FFF2-40B4-BE49-F238E27FC236}">
                <a16:creationId xmlns:a16="http://schemas.microsoft.com/office/drawing/2014/main" id="{32B4AAC2-2656-6B60-056A-21EF34637CC1}"/>
              </a:ext>
            </a:extLst>
          </p:cNvPr>
          <p:cNvGrpSpPr/>
          <p:nvPr/>
        </p:nvGrpSpPr>
        <p:grpSpPr>
          <a:xfrm>
            <a:off x="1436241" y="2023545"/>
            <a:ext cx="8446667" cy="2435679"/>
            <a:chOff x="1436243" y="1899933"/>
            <a:chExt cx="8446667" cy="2435679"/>
          </a:xfrm>
        </p:grpSpPr>
        <p:pic>
          <p:nvPicPr>
            <p:cNvPr id="417" name="Google Shape;417;p80"/>
            <p:cNvPicPr preferRelativeResize="0"/>
            <p:nvPr/>
          </p:nvPicPr>
          <p:blipFill rotWithShape="1">
            <a:blip r:embed="rId3">
              <a:alphaModFix/>
            </a:blip>
            <a:srcRect/>
            <a:stretch/>
          </p:blipFill>
          <p:spPr>
            <a:xfrm>
              <a:off x="1436243" y="1899933"/>
              <a:ext cx="8446667" cy="2435679"/>
            </a:xfrm>
            <a:prstGeom prst="rect">
              <a:avLst/>
            </a:prstGeom>
            <a:noFill/>
            <a:ln>
              <a:noFill/>
            </a:ln>
          </p:spPr>
        </p:pic>
        <p:sp>
          <p:nvSpPr>
            <p:cNvPr id="418" name="Google Shape;418;p80"/>
            <p:cNvSpPr txBox="1"/>
            <p:nvPr/>
          </p:nvSpPr>
          <p:spPr>
            <a:xfrm>
              <a:off x="1520890" y="2073644"/>
              <a:ext cx="1623527"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600" b="0" i="0" u="none" strike="noStrike" cap="none">
                  <a:solidFill>
                    <a:srgbClr val="000000"/>
                  </a:solidFill>
                  <a:latin typeface="Arial"/>
                  <a:ea typeface="Arial"/>
                  <a:cs typeface="Arial"/>
                  <a:sym typeface="Arial"/>
                </a:rPr>
                <a:t>Kemikaali täyttää soluontelot</a:t>
              </a:r>
              <a:endParaRPr sz="1600" b="0" i="0" u="none" strike="noStrike" cap="none">
                <a:solidFill>
                  <a:srgbClr val="000000"/>
                </a:solidFill>
                <a:latin typeface="Arial"/>
                <a:ea typeface="Arial"/>
                <a:cs typeface="Arial"/>
                <a:sym typeface="Arial"/>
              </a:endParaRPr>
            </a:p>
          </p:txBody>
        </p:sp>
        <p:sp>
          <p:nvSpPr>
            <p:cNvPr id="419" name="Google Shape;419;p80"/>
            <p:cNvSpPr txBox="1"/>
            <p:nvPr/>
          </p:nvSpPr>
          <p:spPr>
            <a:xfrm>
              <a:off x="3184851" y="2064313"/>
              <a:ext cx="16235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600" b="0" i="0" u="none" strike="noStrike" cap="none" dirty="0">
                  <a:solidFill>
                    <a:srgbClr val="000000"/>
                  </a:solidFill>
                  <a:latin typeface="Arial"/>
                  <a:ea typeface="Arial"/>
                  <a:cs typeface="Arial"/>
                  <a:sym typeface="Arial"/>
                </a:rPr>
                <a:t>Kemikaali tunkeutuu soluseinämiin</a:t>
              </a:r>
              <a:endParaRPr sz="1600" b="0" i="0" u="none" strike="noStrike" cap="none" dirty="0">
                <a:solidFill>
                  <a:srgbClr val="000000"/>
                </a:solidFill>
                <a:latin typeface="Arial"/>
                <a:ea typeface="Arial"/>
                <a:cs typeface="Arial"/>
                <a:sym typeface="Arial"/>
              </a:endParaRPr>
            </a:p>
          </p:txBody>
        </p:sp>
        <p:sp>
          <p:nvSpPr>
            <p:cNvPr id="420" name="Google Shape;420;p80"/>
            <p:cNvSpPr txBox="1"/>
            <p:nvPr/>
          </p:nvSpPr>
          <p:spPr>
            <a:xfrm>
              <a:off x="4840406" y="2054982"/>
              <a:ext cx="1623527" cy="86868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500" b="0" i="0" u="none" strike="noStrike" cap="none" dirty="0">
                  <a:solidFill>
                    <a:srgbClr val="000000"/>
                  </a:solidFill>
                  <a:latin typeface="Arial"/>
                  <a:ea typeface="Arial"/>
                  <a:cs typeface="Arial"/>
                  <a:sym typeface="Arial"/>
                </a:rPr>
                <a:t>Heikkoja sidoksia puun ja kemikaalin välillä</a:t>
              </a:r>
              <a:endParaRPr sz="1500" b="0" i="0" u="none" strike="noStrike" cap="none" dirty="0">
                <a:solidFill>
                  <a:srgbClr val="000000"/>
                </a:solidFill>
                <a:latin typeface="Arial"/>
                <a:ea typeface="Arial"/>
                <a:cs typeface="Arial"/>
                <a:sym typeface="Arial"/>
              </a:endParaRPr>
            </a:p>
          </p:txBody>
        </p:sp>
        <p:sp>
          <p:nvSpPr>
            <p:cNvPr id="421" name="Google Shape;421;p80"/>
            <p:cNvSpPr txBox="1"/>
            <p:nvPr/>
          </p:nvSpPr>
          <p:spPr>
            <a:xfrm>
              <a:off x="8173734" y="2036320"/>
              <a:ext cx="16235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600" b="0" i="0" u="none" strike="noStrike" cap="none" dirty="0">
                  <a:solidFill>
                    <a:srgbClr val="000000"/>
                  </a:solidFill>
                  <a:latin typeface="Arial"/>
                  <a:ea typeface="Arial"/>
                  <a:cs typeface="Arial"/>
                  <a:sym typeface="Arial"/>
                </a:rPr>
                <a:t>Puun komponenttien rapautumista</a:t>
              </a:r>
              <a:endParaRPr dirty="0"/>
            </a:p>
          </p:txBody>
        </p:sp>
        <p:sp>
          <p:nvSpPr>
            <p:cNvPr id="422" name="Google Shape;422;p80"/>
            <p:cNvSpPr txBox="1"/>
            <p:nvPr/>
          </p:nvSpPr>
          <p:spPr>
            <a:xfrm>
              <a:off x="6518179" y="2054982"/>
              <a:ext cx="1623527" cy="78483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i-FI" sz="1500" b="0" i="0" u="none" strike="noStrike" cap="none" dirty="0">
                  <a:solidFill>
                    <a:srgbClr val="000000"/>
                  </a:solidFill>
                  <a:latin typeface="Arial"/>
                  <a:ea typeface="Arial"/>
                  <a:cs typeface="Arial"/>
                  <a:sym typeface="Arial"/>
                </a:rPr>
                <a:t>Kovalenttisia sidoksia puun ja kemikaalin välillä</a:t>
              </a:r>
              <a:endParaRPr sz="1500" b="0" i="0" u="none" strike="noStrike" cap="none" dirty="0">
                <a:solidFill>
                  <a:srgbClr val="000000"/>
                </a:solidFill>
                <a:latin typeface="Arial"/>
                <a:ea typeface="Arial"/>
                <a:cs typeface="Arial"/>
                <a:sym typeface="Arial"/>
              </a:endParaRPr>
            </a:p>
          </p:txBody>
        </p:sp>
      </p:grpSp>
      <p:sp>
        <p:nvSpPr>
          <p:cNvPr id="423" name="Google Shape;423;p80"/>
          <p:cNvSpPr txBox="1"/>
          <p:nvPr/>
        </p:nvSpPr>
        <p:spPr>
          <a:xfrm>
            <a:off x="838200" y="5724245"/>
            <a:ext cx="10319327"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Lisätietoa: Möttönen, V., Boren, H. &amp; </a:t>
            </a:r>
            <a:r>
              <a:rPr lang="fi-FI" sz="1000" b="0" i="0" u="none" strike="noStrike" cap="none" dirty="0" err="1">
                <a:solidFill>
                  <a:srgbClr val="000000"/>
                </a:solidFill>
                <a:latin typeface="Arial"/>
                <a:ea typeface="Arial"/>
                <a:cs typeface="Arial"/>
                <a:sym typeface="Arial"/>
              </a:rPr>
              <a:t>Heräjärvi</a:t>
            </a:r>
            <a:r>
              <a:rPr lang="fi-FI" sz="1000" b="0" i="0" u="none" strike="noStrike" cap="none" dirty="0">
                <a:solidFill>
                  <a:srgbClr val="000000"/>
                </a:solidFill>
                <a:latin typeface="Arial"/>
                <a:ea typeface="Arial"/>
                <a:cs typeface="Arial"/>
                <a:sym typeface="Arial"/>
              </a:rPr>
              <a:t>, H. 2018. Puun ominaisuuksien modifiointi. Menetelmät ja tutkimuksen tila. Luonnonvara- ja biotalouden tutkimus 11/2018. Luonnonvarakeskus, Helsinki. 57 s. </a:t>
            </a:r>
            <a:r>
              <a:rPr lang="fi-FI" sz="10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http://urn.fi/URN:ISBN:978-952-326-546-2</a:t>
            </a:r>
            <a:r>
              <a:rPr lang="fi-FI" sz="1000" b="0" i="0" u="none" strike="noStrike" cap="none" dirty="0">
                <a:solidFill>
                  <a:srgbClr val="000000"/>
                </a:solidFill>
                <a:latin typeface="Arial"/>
                <a:ea typeface="Arial"/>
                <a:cs typeface="Arial"/>
                <a:sym typeface="Arial"/>
              </a:rPr>
              <a:t> </a:t>
            </a:r>
            <a:endParaRPr sz="10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3" name="Alatunnisteen paikkamerkki 2">
            <a:extLst>
              <a:ext uri="{FF2B5EF4-FFF2-40B4-BE49-F238E27FC236}">
                <a16:creationId xmlns:a16="http://schemas.microsoft.com/office/drawing/2014/main" id="{A5630EDC-B426-F6AF-4A0D-F00E20D6DA6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Painekyllästys, modifioinnit, </a:t>
            </a:r>
            <a:r>
              <a:rPr lang="fi-FI" u="sng"/>
              <a:t>puu-muovikomposiitit</a:t>
            </a:r>
            <a:r>
              <a:rPr lang="fi-FI"/>
              <a:t>​ (4/5)</a:t>
            </a:r>
            <a:endParaRPr/>
          </a:p>
        </p:txBody>
      </p:sp>
      <p:sp>
        <p:nvSpPr>
          <p:cNvPr id="429" name="Google Shape;429;p81"/>
          <p:cNvSpPr txBox="1">
            <a:spLocks noGrp="1"/>
          </p:cNvSpPr>
          <p:nvPr>
            <p:ph type="body" idx="1"/>
          </p:nvPr>
        </p:nvSpPr>
        <p:spPr>
          <a:xfrm>
            <a:off x="452582" y="2503055"/>
            <a:ext cx="8303491" cy="3673908"/>
          </a:xfrm>
          <a:prstGeom prst="rect">
            <a:avLst/>
          </a:prstGeom>
          <a:noFill/>
          <a:ln>
            <a:noFill/>
          </a:ln>
        </p:spPr>
        <p:txBody>
          <a:bodyPr spcFirstLastPara="1" wrap="square" lIns="91425" tIns="45700" rIns="91425" bIns="45700" anchor="t" anchorCtr="0">
            <a:normAutofit fontScale="92500"/>
          </a:bodyPr>
          <a:lstStyle/>
          <a:p>
            <a:pPr marL="635000" lvl="0" indent="-457200" algn="l" rtl="0">
              <a:lnSpc>
                <a:spcPct val="90000"/>
              </a:lnSpc>
              <a:spcBef>
                <a:spcPts val="0"/>
              </a:spcBef>
              <a:spcAft>
                <a:spcPts val="0"/>
              </a:spcAft>
              <a:buSzPct val="108108"/>
              <a:buChar char="•"/>
            </a:pPr>
            <a:r>
              <a:rPr lang="fi-FI"/>
              <a:t>Puu-muovikomposiitit ovat yhdistelmämateriaaleja, joissa lujitteena toimivat puukuidut tai -puru sidotaan tuotteeksi täyteaineena toimivan muovimatriisin avulla</a:t>
            </a:r>
            <a:endParaRPr/>
          </a:p>
          <a:p>
            <a:pPr marL="635000" lvl="0" indent="-457200" algn="l" rtl="0">
              <a:lnSpc>
                <a:spcPct val="90000"/>
              </a:lnSpc>
              <a:spcBef>
                <a:spcPts val="0"/>
              </a:spcBef>
              <a:spcAft>
                <a:spcPts val="0"/>
              </a:spcAft>
              <a:buSzPct val="108108"/>
              <a:buChar char="•"/>
            </a:pPr>
            <a:r>
              <a:rPr lang="fi-FI"/>
              <a:t>Lisäksi voidaan käyttää kytkentäaineita parantamaan puun ja muovin sitoutumista, voiteluaineita valmistusprosessin helpottamiseksi, uv-suoja-aineita sekä lahon- ja palonsuoja-aineita</a:t>
            </a:r>
            <a:endParaRPr/>
          </a:p>
          <a:p>
            <a:pPr marL="635000" lvl="0" indent="-457200" algn="l" rtl="0">
              <a:lnSpc>
                <a:spcPct val="90000"/>
              </a:lnSpc>
              <a:spcBef>
                <a:spcPts val="0"/>
              </a:spcBef>
              <a:spcAft>
                <a:spcPts val="0"/>
              </a:spcAft>
              <a:buSzPct val="108108"/>
              <a:buChar char="•"/>
            </a:pPr>
            <a:r>
              <a:rPr lang="fi-FI"/>
              <a:t>Materiaaleja yhdistämällä pyritään komposiittiin, jossa yhdistyvät eri komponenttien hyvät ominaisuudet</a:t>
            </a:r>
            <a:endParaRPr/>
          </a:p>
        </p:txBody>
      </p:sp>
      <p:sp>
        <p:nvSpPr>
          <p:cNvPr id="430" name="Google Shape;430;p81"/>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47</a:t>
            </a:fld>
            <a:endParaRPr/>
          </a:p>
        </p:txBody>
      </p:sp>
      <p:pic>
        <p:nvPicPr>
          <p:cNvPr id="431" name="Google Shape;431;p81" descr="kupilka_k21_hoyry_pysty"/>
          <p:cNvPicPr preferRelativeResize="0"/>
          <p:nvPr/>
        </p:nvPicPr>
        <p:blipFill rotWithShape="1">
          <a:blip r:embed="rId3">
            <a:alphaModFix/>
          </a:blip>
          <a:srcRect/>
          <a:stretch/>
        </p:blipFill>
        <p:spPr>
          <a:xfrm>
            <a:off x="9337860" y="2189276"/>
            <a:ext cx="2534722" cy="3800764"/>
          </a:xfrm>
          <a:prstGeom prst="rect">
            <a:avLst/>
          </a:prstGeom>
          <a:noFill/>
          <a:ln>
            <a:noFill/>
          </a:ln>
        </p:spPr>
      </p:pic>
      <p:sp>
        <p:nvSpPr>
          <p:cNvPr id="432" name="Google Shape;432;p81"/>
          <p:cNvSpPr txBox="1"/>
          <p:nvPr/>
        </p:nvSpPr>
        <p:spPr>
          <a:xfrm>
            <a:off x="9284317" y="1873251"/>
            <a:ext cx="159210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200" b="0" i="0" u="none" strike="noStrike" cap="none">
                <a:solidFill>
                  <a:srgbClr val="000000"/>
                </a:solidFill>
                <a:latin typeface="Arial"/>
                <a:ea typeface="Arial"/>
                <a:cs typeface="Arial"/>
                <a:sym typeface="Arial"/>
              </a:rPr>
              <a:t>Kuva: www.kupilka.fi</a:t>
            </a:r>
            <a:endParaRPr/>
          </a:p>
        </p:txBody>
      </p:sp>
      <p:sp>
        <p:nvSpPr>
          <p:cNvPr id="2" name="Alatunnisteen paikkamerkki 1">
            <a:extLst>
              <a:ext uri="{FF2B5EF4-FFF2-40B4-BE49-F238E27FC236}">
                <a16:creationId xmlns:a16="http://schemas.microsoft.com/office/drawing/2014/main" id="{A147861E-9C8C-5F34-DB2A-5358575EF4B2}"/>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t>Painekyllästys, modifioinnit, </a:t>
            </a:r>
            <a:r>
              <a:rPr lang="fi-FI" u="sng" dirty="0"/>
              <a:t>puu-muovikomposiitit​</a:t>
            </a:r>
            <a:r>
              <a:rPr lang="fi-FI" dirty="0"/>
              <a:t> (5/5)</a:t>
            </a:r>
            <a:endParaRPr u="sng" dirty="0"/>
          </a:p>
        </p:txBody>
      </p:sp>
      <p:sp>
        <p:nvSpPr>
          <p:cNvPr id="438" name="Google Shape;438;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35000" lvl="0" indent="-457200" algn="l" rtl="0">
              <a:lnSpc>
                <a:spcPct val="90000"/>
              </a:lnSpc>
              <a:spcBef>
                <a:spcPts val="0"/>
              </a:spcBef>
              <a:spcAft>
                <a:spcPts val="0"/>
              </a:spcAft>
              <a:buSzPts val="2800"/>
              <a:buChar char="•"/>
            </a:pPr>
            <a:r>
              <a:rPr lang="fi-FI" dirty="0"/>
              <a:t>Puu-muovikomposiiteissa puuta voidaan käyttää sahanpuruna, jauheena, hakkeena tai pelletteinä. Puun osuus materiaalista on tavallisesti 30-60 %</a:t>
            </a:r>
            <a:endParaRPr dirty="0"/>
          </a:p>
          <a:p>
            <a:pPr marL="635000" lvl="0" indent="-457200" algn="l" rtl="0">
              <a:lnSpc>
                <a:spcPct val="90000"/>
              </a:lnSpc>
              <a:spcBef>
                <a:spcPts val="0"/>
              </a:spcBef>
              <a:spcAft>
                <a:spcPts val="0"/>
              </a:spcAft>
              <a:buSzPts val="2800"/>
              <a:buChar char="•"/>
            </a:pPr>
            <a:r>
              <a:rPr lang="fi-FI" dirty="0"/>
              <a:t>Muovit ovat joko kesto- tai kertamuoveja ja ne voivat olla kierrätettyjä</a:t>
            </a:r>
            <a:endParaRPr dirty="0"/>
          </a:p>
          <a:p>
            <a:pPr marL="1092200" lvl="1" indent="-457200" algn="l" rtl="0">
              <a:lnSpc>
                <a:spcPct val="90000"/>
              </a:lnSpc>
              <a:spcBef>
                <a:spcPts val="0"/>
              </a:spcBef>
              <a:spcAft>
                <a:spcPts val="0"/>
              </a:spcAft>
              <a:buSzPts val="2800"/>
              <a:buChar char="•"/>
            </a:pPr>
            <a:r>
              <a:rPr lang="fi-FI" dirty="0"/>
              <a:t>Kertamuovia ei voi sulattaa</a:t>
            </a:r>
            <a:endParaRPr dirty="0"/>
          </a:p>
          <a:p>
            <a:pPr marL="1092200" lvl="1" indent="-457200" algn="l" rtl="0">
              <a:lnSpc>
                <a:spcPct val="90000"/>
              </a:lnSpc>
              <a:spcBef>
                <a:spcPts val="0"/>
              </a:spcBef>
              <a:spcAft>
                <a:spcPts val="0"/>
              </a:spcAft>
              <a:buSzPts val="2800"/>
              <a:buChar char="•"/>
            </a:pPr>
            <a:r>
              <a:rPr lang="fi-FI" dirty="0"/>
              <a:t>Kestomuovin voi sulattaa ja käyttää uudelleen </a:t>
            </a:r>
            <a:endParaRPr dirty="0"/>
          </a:p>
          <a:p>
            <a:pPr marL="635000" lvl="0" indent="-457200" algn="l" rtl="0">
              <a:lnSpc>
                <a:spcPct val="90000"/>
              </a:lnSpc>
              <a:spcBef>
                <a:spcPts val="0"/>
              </a:spcBef>
              <a:spcAft>
                <a:spcPts val="0"/>
              </a:spcAft>
              <a:buSzPts val="2800"/>
              <a:buChar char="•"/>
            </a:pPr>
            <a:r>
              <a:rPr lang="fi-FI" dirty="0"/>
              <a:t>Puu-muovikomposiittituotteet voidaan valmistaa ekstruusiolla eli suulakepuristuksella tai ruiskuvalamalla muotissa</a:t>
            </a:r>
            <a:endParaRPr dirty="0"/>
          </a:p>
          <a:p>
            <a:pPr marL="635000" lvl="0" indent="-457200" algn="l" rtl="0">
              <a:lnSpc>
                <a:spcPct val="90000"/>
              </a:lnSpc>
              <a:spcBef>
                <a:spcPts val="0"/>
              </a:spcBef>
              <a:spcAft>
                <a:spcPts val="0"/>
              </a:spcAft>
              <a:buSzPts val="2800"/>
              <a:buChar char="•"/>
            </a:pPr>
            <a:r>
              <a:rPr lang="fi-FI" dirty="0"/>
              <a:t>Puu-muovikomposiitteja käytetään mm. ei-kantavissa piharakenteissa sekä huonekalu- ja autoteollisuudessa</a:t>
            </a:r>
            <a:endParaRPr dirty="0"/>
          </a:p>
        </p:txBody>
      </p:sp>
      <p:sp>
        <p:nvSpPr>
          <p:cNvPr id="439" name="Google Shape;439;p8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48</a:t>
            </a:fld>
            <a:endParaRPr/>
          </a:p>
        </p:txBody>
      </p:sp>
      <p:sp>
        <p:nvSpPr>
          <p:cNvPr id="2" name="Alatunnisteen paikkamerkki 1">
            <a:extLst>
              <a:ext uri="{FF2B5EF4-FFF2-40B4-BE49-F238E27FC236}">
                <a16:creationId xmlns:a16="http://schemas.microsoft.com/office/drawing/2014/main" id="{99F080EF-FD4A-55AB-1993-9BF17D51C81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83"/>
          <p:cNvSpPr txBox="1">
            <a:spLocks noGrp="1"/>
          </p:cNvSpPr>
          <p:nvPr>
            <p:ph type="title"/>
          </p:nvPr>
        </p:nvSpPr>
        <p:spPr>
          <a:xfrm>
            <a:off x="628073" y="365125"/>
            <a:ext cx="1072572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Pintakäsittelyt puumateriaalin suojaamisessa</a:t>
            </a:r>
            <a:endParaRPr dirty="0"/>
          </a:p>
        </p:txBody>
      </p:sp>
      <p:sp>
        <p:nvSpPr>
          <p:cNvPr id="445" name="Google Shape;445;p83"/>
          <p:cNvSpPr txBox="1">
            <a:spLocks noGrp="1"/>
          </p:cNvSpPr>
          <p:nvPr>
            <p:ph type="body" idx="1"/>
          </p:nvPr>
        </p:nvSpPr>
        <p:spPr>
          <a:xfrm>
            <a:off x="850789" y="1690688"/>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69498"/>
              <a:buChar char="•"/>
            </a:pPr>
            <a:r>
              <a:rPr lang="fi-FI" dirty="0"/>
              <a:t>Pintakäsittelyn tavoitteena on:</a:t>
            </a:r>
            <a:endParaRPr dirty="0"/>
          </a:p>
          <a:p>
            <a:pPr marL="914400" lvl="1" indent="-342900" algn="l" rtl="0">
              <a:lnSpc>
                <a:spcPct val="90000"/>
              </a:lnSpc>
              <a:spcBef>
                <a:spcPts val="500"/>
              </a:spcBef>
              <a:spcAft>
                <a:spcPts val="0"/>
              </a:spcAft>
              <a:buSzPct val="81081"/>
              <a:buChar char="•"/>
            </a:pPr>
            <a:r>
              <a:rPr lang="fi-FI" dirty="0"/>
              <a:t>Muuttaa tai säilyttää puun alkuperäinen ulkonäkö </a:t>
            </a:r>
            <a:endParaRPr dirty="0"/>
          </a:p>
          <a:p>
            <a:pPr marL="1371600" lvl="2" indent="-342900" algn="l" rtl="0">
              <a:lnSpc>
                <a:spcPct val="90000"/>
              </a:lnSpc>
              <a:spcBef>
                <a:spcPts val="500"/>
              </a:spcBef>
              <a:spcAft>
                <a:spcPts val="0"/>
              </a:spcAft>
              <a:buSzPct val="97297"/>
              <a:buChar char="•"/>
            </a:pPr>
            <a:r>
              <a:rPr lang="fi-FI" dirty="0"/>
              <a:t>petsit, lakat, öljyt, kuultavat  puunsuojat</a:t>
            </a:r>
            <a:endParaRPr dirty="0"/>
          </a:p>
          <a:p>
            <a:pPr marL="914400" lvl="1" indent="-342900" algn="l" rtl="0">
              <a:lnSpc>
                <a:spcPct val="90000"/>
              </a:lnSpc>
              <a:spcBef>
                <a:spcPts val="0"/>
              </a:spcBef>
              <a:spcAft>
                <a:spcPts val="0"/>
              </a:spcAft>
              <a:buSzPct val="81081"/>
              <a:buChar char="•"/>
            </a:pPr>
            <a:r>
              <a:rPr lang="fi-FI" dirty="0"/>
              <a:t>Muuttaa puun pinnan ominaisuuksia, kuten puhdistettavuutta tai hygroskooppisuutta eli vesihöyryn imeytymistä</a:t>
            </a:r>
            <a:endParaRPr dirty="0"/>
          </a:p>
          <a:p>
            <a:pPr marL="1371600" lvl="2" indent="-342900" algn="l" rtl="0">
              <a:lnSpc>
                <a:spcPct val="90000"/>
              </a:lnSpc>
              <a:spcBef>
                <a:spcPts val="500"/>
              </a:spcBef>
              <a:spcAft>
                <a:spcPts val="0"/>
              </a:spcAft>
              <a:buSzPct val="97297"/>
              <a:buChar char="•"/>
            </a:pPr>
            <a:r>
              <a:rPr lang="fi-FI" dirty="0"/>
              <a:t> vahat, öljyt, maalit, lakat, funktionaaliset pinnoitteet</a:t>
            </a:r>
            <a:endParaRPr dirty="0"/>
          </a:p>
          <a:p>
            <a:pPr marL="914400" lvl="1" indent="-342900" algn="l" rtl="0">
              <a:lnSpc>
                <a:spcPct val="90000"/>
              </a:lnSpc>
              <a:spcBef>
                <a:spcPts val="500"/>
              </a:spcBef>
              <a:spcAft>
                <a:spcPts val="0"/>
              </a:spcAft>
              <a:buSzPct val="81081"/>
              <a:buChar char="•"/>
            </a:pPr>
            <a:r>
              <a:rPr lang="fi-FI" u="sng" dirty="0"/>
              <a:t>Suojata</a:t>
            </a:r>
            <a:r>
              <a:rPr lang="fi-FI" dirty="0"/>
              <a:t> puuta kulumiselta, kastumiselta, UV-säteilyltä ja muulta säärasitukselta tai syttymiseltä</a:t>
            </a:r>
            <a:endParaRPr dirty="0"/>
          </a:p>
          <a:p>
            <a:pPr marL="1371600" lvl="2" indent="-342900" algn="l" rtl="0">
              <a:lnSpc>
                <a:spcPct val="90000"/>
              </a:lnSpc>
              <a:spcBef>
                <a:spcPts val="500"/>
              </a:spcBef>
              <a:spcAft>
                <a:spcPts val="0"/>
              </a:spcAft>
              <a:buSzPct val="97297"/>
              <a:buChar char="•"/>
            </a:pPr>
            <a:r>
              <a:rPr lang="fi-FI" dirty="0"/>
              <a:t>lakat, maalit, palosuoja-aineet</a:t>
            </a:r>
            <a:endParaRPr dirty="0"/>
          </a:p>
          <a:p>
            <a:pPr marL="1371600" lvl="2" indent="-342900" algn="l" rtl="0">
              <a:lnSpc>
                <a:spcPct val="90000"/>
              </a:lnSpc>
              <a:spcBef>
                <a:spcPts val="500"/>
              </a:spcBef>
              <a:spcAft>
                <a:spcPts val="0"/>
              </a:spcAft>
              <a:buSzPct val="97297"/>
              <a:buChar char="•"/>
            </a:pPr>
            <a:r>
              <a:rPr lang="fi-FI" dirty="0"/>
              <a:t>peittävät maalit luokitellaan sideaineen (esim. öljy, alkydi, </a:t>
            </a:r>
            <a:r>
              <a:rPr lang="fi-FI" dirty="0" err="1"/>
              <a:t>akrylaatti</a:t>
            </a:r>
            <a:r>
              <a:rPr lang="fi-FI" dirty="0"/>
              <a:t>) tai liuottimen (esim. vesi, tekninen liuotin) mukaan</a:t>
            </a:r>
          </a:p>
        </p:txBody>
      </p:sp>
      <p:sp>
        <p:nvSpPr>
          <p:cNvPr id="446" name="Google Shape;446;p8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49</a:t>
            </a:fld>
            <a:endParaRPr/>
          </a:p>
        </p:txBody>
      </p:sp>
      <p:sp>
        <p:nvSpPr>
          <p:cNvPr id="6" name="Google Shape;445;p83">
            <a:extLst>
              <a:ext uri="{FF2B5EF4-FFF2-40B4-BE49-F238E27FC236}">
                <a16:creationId xmlns:a16="http://schemas.microsoft.com/office/drawing/2014/main" id="{34D48054-09A9-2CB5-5DE1-9935308A787B}"/>
              </a:ext>
            </a:extLst>
          </p:cNvPr>
          <p:cNvSpPr txBox="1">
            <a:spLocks/>
          </p:cNvSpPr>
          <p:nvPr/>
        </p:nvSpPr>
        <p:spPr>
          <a:xfrm>
            <a:off x="1137375" y="5880135"/>
            <a:ext cx="10515600" cy="61992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SzPct val="129729"/>
              <a:buFont typeface="Arial"/>
              <a:buNone/>
            </a:pPr>
            <a:r>
              <a:rPr lang="fi-FI" sz="1000" dirty="0">
                <a:latin typeface="Arial"/>
                <a:ea typeface="Arial"/>
                <a:cs typeface="Arial"/>
                <a:sym typeface="Arial"/>
              </a:rPr>
              <a:t>Lisätietoa: 1) Siikanen, U. Puurakennusten suunnittelu, luku 19 Puuverhouksen pintakäsittely. s. 133-139. 2) Kaila, P. Talotohtori, luku 18.01 Mitä on maali? s. 542-545.</a:t>
            </a:r>
            <a:endParaRPr lang="fi-FI" sz="1000" dirty="0">
              <a:solidFill>
                <a:srgbClr val="0D0D0D"/>
              </a:solidFill>
              <a:latin typeface="Arial"/>
              <a:ea typeface="Arial"/>
              <a:cs typeface="Arial"/>
              <a:sym typeface="Arial"/>
            </a:endParaRPr>
          </a:p>
        </p:txBody>
      </p:sp>
      <p:sp>
        <p:nvSpPr>
          <p:cNvPr id="2" name="Alatunnisteen paikkamerkki 1">
            <a:extLst>
              <a:ext uri="{FF2B5EF4-FFF2-40B4-BE49-F238E27FC236}">
                <a16:creationId xmlns:a16="http://schemas.microsoft.com/office/drawing/2014/main" id="{C91B1CA3-2F38-ACC0-FA3D-EA96B7FEDAA2}"/>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8"/>
          <p:cNvSpPr txBox="1">
            <a:spLocks noGrp="1"/>
          </p:cNvSpPr>
          <p:nvPr>
            <p:ph type="title"/>
          </p:nvPr>
        </p:nvSpPr>
        <p:spPr>
          <a:xfrm>
            <a:off x="1907420" y="2912382"/>
            <a:ext cx="22533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fi-FI"/>
              <a:t>Sisällys</a:t>
            </a:r>
            <a:endParaRPr/>
          </a:p>
        </p:txBody>
      </p:sp>
      <p:sp>
        <p:nvSpPr>
          <p:cNvPr id="104" name="Google Shape;104;p28"/>
          <p:cNvSpPr txBox="1">
            <a:spLocks noGrp="1"/>
          </p:cNvSpPr>
          <p:nvPr>
            <p:ph type="body" idx="1"/>
          </p:nvPr>
        </p:nvSpPr>
        <p:spPr>
          <a:xfrm>
            <a:off x="4386943" y="241720"/>
            <a:ext cx="7240396" cy="6251156"/>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lnSpc>
                <a:spcPct val="90000"/>
              </a:lnSpc>
              <a:spcBef>
                <a:spcPts val="1000"/>
              </a:spcBef>
              <a:spcAft>
                <a:spcPts val="0"/>
              </a:spcAft>
              <a:buSzPct val="97297"/>
              <a:buChar char="•"/>
            </a:pPr>
            <a:r>
              <a:rPr lang="fi-FI" sz="2000"/>
              <a:t>Puumateriaalioppi ja puun käyttö rakennusmateriaalina</a:t>
            </a:r>
            <a:endParaRPr/>
          </a:p>
          <a:p>
            <a:pPr marL="1200150" lvl="1" indent="-285750" algn="l" rtl="0">
              <a:lnSpc>
                <a:spcPct val="90000"/>
              </a:lnSpc>
              <a:spcBef>
                <a:spcPts val="500"/>
              </a:spcBef>
              <a:spcAft>
                <a:spcPts val="0"/>
              </a:spcAft>
              <a:buSzPct val="108108"/>
              <a:buChar char="•"/>
            </a:pPr>
            <a:r>
              <a:rPr lang="fi-FI" sz="1800"/>
              <a:t>Mikrorakenne ja koostumus</a:t>
            </a:r>
            <a:endParaRPr/>
          </a:p>
          <a:p>
            <a:pPr marL="1200150" lvl="1" indent="-285750" algn="l" rtl="0">
              <a:lnSpc>
                <a:spcPct val="90000"/>
              </a:lnSpc>
              <a:spcBef>
                <a:spcPts val="500"/>
              </a:spcBef>
              <a:spcAft>
                <a:spcPts val="0"/>
              </a:spcAft>
              <a:buSzPct val="108108"/>
              <a:buChar char="•"/>
            </a:pPr>
            <a:r>
              <a:rPr lang="fi-FI" sz="1800"/>
              <a:t>Mekaaniset ominaisuudet</a:t>
            </a:r>
            <a:endParaRPr/>
          </a:p>
          <a:p>
            <a:pPr marL="1200150" lvl="1" indent="-285750" algn="l" rtl="0">
              <a:lnSpc>
                <a:spcPct val="90000"/>
              </a:lnSpc>
              <a:spcBef>
                <a:spcPts val="500"/>
              </a:spcBef>
              <a:spcAft>
                <a:spcPts val="0"/>
              </a:spcAft>
              <a:buSzPct val="108108"/>
              <a:buChar char="•"/>
            </a:pPr>
            <a:r>
              <a:rPr lang="fi-FI" sz="1800"/>
              <a:t>Kosteustekniset ominaisuudet</a:t>
            </a:r>
            <a:endParaRPr/>
          </a:p>
          <a:p>
            <a:pPr marL="1200150" lvl="1" indent="-285750" algn="l" rtl="0">
              <a:lnSpc>
                <a:spcPct val="90000"/>
              </a:lnSpc>
              <a:spcBef>
                <a:spcPts val="500"/>
              </a:spcBef>
              <a:spcAft>
                <a:spcPts val="0"/>
              </a:spcAft>
              <a:buSzPct val="108108"/>
              <a:buChar char="•"/>
            </a:pPr>
            <a:r>
              <a:rPr lang="fi-FI" sz="1800"/>
              <a:t>Pitkäaikaiskestävyys</a:t>
            </a:r>
            <a:endParaRPr/>
          </a:p>
          <a:p>
            <a:pPr marL="1200150" lvl="1" indent="-285750" algn="l" rtl="0">
              <a:lnSpc>
                <a:spcPct val="90000"/>
              </a:lnSpc>
              <a:spcBef>
                <a:spcPts val="500"/>
              </a:spcBef>
              <a:spcAft>
                <a:spcPts val="0"/>
              </a:spcAft>
              <a:buSzPct val="108108"/>
              <a:buChar char="•"/>
            </a:pPr>
            <a:r>
              <a:rPr lang="fi-FI" sz="1800"/>
              <a:t>Metsänjalostus ja -hoito puun materiaaliominaisuuksien tekijöinä</a:t>
            </a:r>
            <a:endParaRPr/>
          </a:p>
          <a:p>
            <a:pPr marL="285750" lvl="0" indent="-285750" algn="l" rtl="0">
              <a:lnSpc>
                <a:spcPct val="90000"/>
              </a:lnSpc>
              <a:spcBef>
                <a:spcPts val="1000"/>
              </a:spcBef>
              <a:spcAft>
                <a:spcPts val="0"/>
              </a:spcAft>
              <a:buSzPct val="97297"/>
              <a:buChar char="•"/>
            </a:pPr>
            <a:r>
              <a:rPr lang="fi-FI" sz="2000"/>
              <a:t>Teolliset puutuotteet, niiden ominaisuudet ja käyttökohteet</a:t>
            </a:r>
            <a:endParaRPr/>
          </a:p>
          <a:p>
            <a:pPr marL="1200150" lvl="1" indent="-285750" algn="l" rtl="0">
              <a:lnSpc>
                <a:spcPct val="90000"/>
              </a:lnSpc>
              <a:spcBef>
                <a:spcPts val="500"/>
              </a:spcBef>
              <a:spcAft>
                <a:spcPts val="0"/>
              </a:spcAft>
              <a:buSzPct val="108108"/>
              <a:buChar char="•"/>
            </a:pPr>
            <a:r>
              <a:rPr lang="fi-FI" sz="1800"/>
              <a:t>Sahatavara, kuivaus, lujuusluokitus ja laatuluokat</a:t>
            </a:r>
            <a:endParaRPr/>
          </a:p>
          <a:p>
            <a:pPr marL="1200150" lvl="1" indent="-285750" algn="l" rtl="0">
              <a:lnSpc>
                <a:spcPct val="90000"/>
              </a:lnSpc>
              <a:spcBef>
                <a:spcPts val="500"/>
              </a:spcBef>
              <a:spcAft>
                <a:spcPts val="0"/>
              </a:spcAft>
              <a:buSzPct val="108108"/>
              <a:buChar char="•"/>
            </a:pPr>
            <a:r>
              <a:rPr lang="fi-FI" sz="1800"/>
              <a:t>Höylätyt ja sormijatketut tuotteet</a:t>
            </a:r>
            <a:endParaRPr/>
          </a:p>
          <a:p>
            <a:pPr marL="1200150" lvl="1" indent="-285750" algn="l" rtl="0">
              <a:lnSpc>
                <a:spcPct val="90000"/>
              </a:lnSpc>
              <a:spcBef>
                <a:spcPts val="500"/>
              </a:spcBef>
              <a:spcAft>
                <a:spcPts val="0"/>
              </a:spcAft>
              <a:buSzPct val="108108"/>
              <a:buChar char="•"/>
            </a:pPr>
            <a:r>
              <a:rPr lang="fi-FI" sz="1800"/>
              <a:t>Liimapuu, lujuusluokat ja jatkojalosteet</a:t>
            </a:r>
            <a:endParaRPr/>
          </a:p>
          <a:p>
            <a:pPr marL="1200150" lvl="1" indent="-285750" algn="l" rtl="0">
              <a:lnSpc>
                <a:spcPct val="90000"/>
              </a:lnSpc>
              <a:spcBef>
                <a:spcPts val="500"/>
              </a:spcBef>
              <a:spcAft>
                <a:spcPts val="0"/>
              </a:spcAft>
              <a:buSzPct val="108108"/>
              <a:buChar char="•"/>
            </a:pPr>
            <a:r>
              <a:rPr lang="fi-FI" sz="1800"/>
              <a:t>LVL-tyypit, lujuusluokitus</a:t>
            </a:r>
            <a:endParaRPr/>
          </a:p>
          <a:p>
            <a:pPr marL="1200150" lvl="1" indent="-285750" algn="l" rtl="0">
              <a:lnSpc>
                <a:spcPct val="90000"/>
              </a:lnSpc>
              <a:spcBef>
                <a:spcPts val="500"/>
              </a:spcBef>
              <a:spcAft>
                <a:spcPts val="0"/>
              </a:spcAft>
              <a:buSzPct val="108108"/>
              <a:buChar char="•"/>
            </a:pPr>
            <a:r>
              <a:rPr lang="fi-FI" sz="1800"/>
              <a:t>CLT, yleisesti käytössä olevat lamellikokoonpanot</a:t>
            </a:r>
            <a:endParaRPr/>
          </a:p>
          <a:p>
            <a:pPr marL="1200150" lvl="1" indent="-285750" algn="l" rtl="0">
              <a:lnSpc>
                <a:spcPct val="90000"/>
              </a:lnSpc>
              <a:spcBef>
                <a:spcPts val="500"/>
              </a:spcBef>
              <a:spcAft>
                <a:spcPts val="0"/>
              </a:spcAft>
              <a:buSzPct val="108108"/>
              <a:buChar char="•"/>
            </a:pPr>
            <a:r>
              <a:rPr lang="fi-FI" sz="1800"/>
              <a:t>Vanerit rakentamisessa: havu-, koivu- ja sekavanerit</a:t>
            </a:r>
            <a:endParaRPr/>
          </a:p>
          <a:p>
            <a:pPr marL="1200150" lvl="1" indent="-285750" algn="l" rtl="0">
              <a:lnSpc>
                <a:spcPct val="90000"/>
              </a:lnSpc>
              <a:spcBef>
                <a:spcPts val="500"/>
              </a:spcBef>
              <a:spcAft>
                <a:spcPts val="0"/>
              </a:spcAft>
              <a:buSzPct val="108108"/>
              <a:buChar char="•"/>
            </a:pPr>
            <a:r>
              <a:rPr lang="fi-FI" sz="1800"/>
              <a:t>Muut puupohjaiset levyt rakentamisessa</a:t>
            </a:r>
            <a:endParaRPr/>
          </a:p>
          <a:p>
            <a:pPr marL="1200150" lvl="1" indent="-285750" algn="l" rtl="0">
              <a:lnSpc>
                <a:spcPct val="90000"/>
              </a:lnSpc>
              <a:spcBef>
                <a:spcPts val="500"/>
              </a:spcBef>
              <a:spcAft>
                <a:spcPts val="0"/>
              </a:spcAft>
              <a:buSzPct val="108108"/>
              <a:buChar char="•"/>
            </a:pPr>
            <a:r>
              <a:rPr lang="fi-FI" sz="1800"/>
              <a:t>Painekyllästys, modifioinnit, puu-muovikomposiitit </a:t>
            </a:r>
            <a:endParaRPr/>
          </a:p>
          <a:p>
            <a:pPr marL="1200150" lvl="1" indent="-285750" algn="l" rtl="0">
              <a:lnSpc>
                <a:spcPct val="90000"/>
              </a:lnSpc>
              <a:spcBef>
                <a:spcPts val="500"/>
              </a:spcBef>
              <a:spcAft>
                <a:spcPts val="0"/>
              </a:spcAft>
              <a:buSzPct val="108108"/>
              <a:buChar char="•"/>
            </a:pPr>
            <a:r>
              <a:rPr lang="fi-FI" sz="1800"/>
              <a:t>Pintakäsittelyt puumateriaalin suojaamisessa</a:t>
            </a:r>
            <a:r>
              <a:rPr lang="fi-FI" sz="1800" i="1"/>
              <a:t> </a:t>
            </a:r>
            <a:endParaRPr sz="1800"/>
          </a:p>
          <a:p>
            <a:pPr marL="285750" lvl="0" indent="-285750" algn="l" rtl="0">
              <a:lnSpc>
                <a:spcPct val="90000"/>
              </a:lnSpc>
              <a:spcBef>
                <a:spcPts val="1000"/>
              </a:spcBef>
              <a:spcAft>
                <a:spcPts val="0"/>
              </a:spcAft>
              <a:buSzPct val="97297"/>
              <a:buChar char="•"/>
            </a:pPr>
            <a:r>
              <a:rPr lang="fi-FI" sz="2000"/>
              <a:t>Puutekniikka</a:t>
            </a:r>
            <a:endParaRPr/>
          </a:p>
          <a:p>
            <a:pPr marL="1200150" lvl="1" indent="-285750" algn="l" rtl="0">
              <a:lnSpc>
                <a:spcPct val="90000"/>
              </a:lnSpc>
              <a:spcBef>
                <a:spcPts val="500"/>
              </a:spcBef>
              <a:spcAft>
                <a:spcPts val="0"/>
              </a:spcAft>
              <a:buSzPct val="108108"/>
              <a:buChar char="•"/>
            </a:pPr>
            <a:r>
              <a:rPr lang="fi-FI" sz="1800"/>
              <a:t>Teollisten puutuotteiden valmistus</a:t>
            </a:r>
            <a:endParaRPr/>
          </a:p>
          <a:p>
            <a:pPr marL="1200150" lvl="1" indent="-285750" algn="l" rtl="0">
              <a:lnSpc>
                <a:spcPct val="90000"/>
              </a:lnSpc>
              <a:spcBef>
                <a:spcPts val="500"/>
              </a:spcBef>
              <a:spcAft>
                <a:spcPts val="0"/>
              </a:spcAft>
              <a:buSzPct val="108108"/>
              <a:buChar char="•"/>
            </a:pPr>
            <a:r>
              <a:rPr lang="fi-FI" sz="1800"/>
              <a:t>Sahaus, sorvaus ja muut työstöt</a:t>
            </a:r>
            <a:endParaRPr/>
          </a:p>
          <a:p>
            <a:pPr marL="1200150" lvl="1" indent="-285750" algn="l" rtl="0">
              <a:lnSpc>
                <a:spcPct val="90000"/>
              </a:lnSpc>
              <a:spcBef>
                <a:spcPts val="500"/>
              </a:spcBef>
              <a:spcAft>
                <a:spcPts val="0"/>
              </a:spcAft>
              <a:buSzPct val="108108"/>
              <a:buChar char="•"/>
            </a:pPr>
            <a:r>
              <a:rPr lang="fi-FI" sz="1800"/>
              <a:t>Sahatavaran lujuuslajittelumenetelmät</a:t>
            </a:r>
            <a:endParaRPr/>
          </a:p>
          <a:p>
            <a:pPr marL="1200150" lvl="1" indent="-285750" algn="l" rtl="0">
              <a:lnSpc>
                <a:spcPct val="90000"/>
              </a:lnSpc>
              <a:spcBef>
                <a:spcPts val="500"/>
              </a:spcBef>
              <a:spcAft>
                <a:spcPts val="0"/>
              </a:spcAft>
              <a:buSzPct val="108108"/>
              <a:buChar char="•"/>
            </a:pPr>
            <a:r>
              <a:rPr lang="fi-FI" sz="1800"/>
              <a:t>Sahatavaran ja lamellien sormijatkaminen ja liimaus</a:t>
            </a:r>
            <a:endParaRPr/>
          </a:p>
        </p:txBody>
      </p:sp>
      <p:sp>
        <p:nvSpPr>
          <p:cNvPr id="105" name="Google Shape;105;p2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a:t>
            </a:fld>
            <a:endParaRPr/>
          </a:p>
        </p:txBody>
      </p:sp>
      <p:pic>
        <p:nvPicPr>
          <p:cNvPr id="106" name="Google Shape;106;p28" descr="Kuva, joka sisältää kohteen sisä&#10;&#10;Kuvaus luotu automaattisesti"/>
          <p:cNvPicPr preferRelativeResize="0"/>
          <p:nvPr/>
        </p:nvPicPr>
        <p:blipFill rotWithShape="1">
          <a:blip r:embed="rId3">
            <a:alphaModFix/>
          </a:blip>
          <a:srcRect/>
          <a:stretch/>
        </p:blipFill>
        <p:spPr>
          <a:xfrm>
            <a:off x="0" y="0"/>
            <a:ext cx="4160763" cy="2340429"/>
          </a:xfrm>
          <a:prstGeom prst="rect">
            <a:avLst/>
          </a:prstGeom>
          <a:noFill/>
          <a:ln>
            <a:noFill/>
          </a:ln>
          <a:effectLst/>
        </p:spPr>
      </p:pic>
      <p:sp>
        <p:nvSpPr>
          <p:cNvPr id="2" name="Alatunnisteen paikkamerkki 1">
            <a:extLst>
              <a:ext uri="{FF2B5EF4-FFF2-40B4-BE49-F238E27FC236}">
                <a16:creationId xmlns:a16="http://schemas.microsoft.com/office/drawing/2014/main" id="{B13C7890-12AB-BDC4-61F3-401F98F7E48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84"/>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fi-FI"/>
              <a:t>Puutekniikka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Teollisten puutuotteiden valmistus</a:t>
            </a:r>
            <a:endParaRPr/>
          </a:p>
        </p:txBody>
      </p:sp>
      <p:sp>
        <p:nvSpPr>
          <p:cNvPr id="457" name="Google Shape;457;p85"/>
          <p:cNvSpPr txBox="1">
            <a:spLocks noGrp="1"/>
          </p:cNvSpPr>
          <p:nvPr>
            <p:ph type="body" idx="1"/>
          </p:nvPr>
        </p:nvSpPr>
        <p:spPr>
          <a:xfrm>
            <a:off x="838200" y="2105891"/>
            <a:ext cx="10515600" cy="407107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ct val="100000"/>
              <a:buChar char="•"/>
            </a:pPr>
            <a:r>
              <a:rPr lang="fi-FI" dirty="0"/>
              <a:t>Teollisia puutuotteita ovat puutuotteet</a:t>
            </a:r>
            <a:r>
              <a:rPr lang="fi-FI" dirty="0">
                <a:solidFill>
                  <a:schemeClr val="dk1"/>
                </a:solidFill>
              </a:rPr>
              <a:t>, joita valmistetaan teollisessa mittakaavassa ja jotka ovat käyttö- tai asennusvalmiita ilman lisätyövaiheita</a:t>
            </a:r>
            <a:endParaRPr dirty="0"/>
          </a:p>
          <a:p>
            <a:pPr marL="914400" lvl="1" indent="-342900" algn="l" rtl="0">
              <a:lnSpc>
                <a:spcPct val="90000"/>
              </a:lnSpc>
              <a:spcBef>
                <a:spcPts val="500"/>
              </a:spcBef>
              <a:spcAft>
                <a:spcPts val="0"/>
              </a:spcAft>
              <a:buSzPct val="100000"/>
              <a:buChar char="•"/>
            </a:pPr>
            <a:r>
              <a:rPr lang="fi-FI" dirty="0"/>
              <a:t>Kuivattu sahatavara tai viilu, liimapuu, vaneri, viilupuu, CLT, lastu- ja kuitulevyt, pylväät, teollinen hirsi, kuormalavat, kattoristikot, terassi-, lattia- tai ulkoverhouslaudat, …</a:t>
            </a:r>
            <a:endParaRPr dirty="0"/>
          </a:p>
          <a:p>
            <a:pPr marL="457200" lvl="0" indent="-342900" algn="l" rtl="0">
              <a:lnSpc>
                <a:spcPct val="90000"/>
              </a:lnSpc>
              <a:spcBef>
                <a:spcPts val="1000"/>
              </a:spcBef>
              <a:spcAft>
                <a:spcPts val="0"/>
              </a:spcAft>
              <a:buClr>
                <a:schemeClr val="dk1"/>
              </a:buClr>
              <a:buSzPct val="100000"/>
              <a:buChar char="•"/>
            </a:pPr>
            <a:r>
              <a:rPr lang="fi-FI" dirty="0"/>
              <a:t>Valmistus sisältää yksinkertaisimmissakin tuotteissa vähintään kaksi prosessointivaihetta (esim. sahaus-kuivaus), tavallisesti useampia (esim. sahaus-kuivaus-lujuuslajittelu-höyläys-liimaus)</a:t>
            </a:r>
            <a:endParaRPr dirty="0"/>
          </a:p>
        </p:txBody>
      </p:sp>
      <p:sp>
        <p:nvSpPr>
          <p:cNvPr id="458" name="Google Shape;458;p8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51</a:t>
            </a:fld>
            <a:endParaRPr/>
          </a:p>
        </p:txBody>
      </p:sp>
      <p:sp>
        <p:nvSpPr>
          <p:cNvPr id="2" name="Alatunnisteen paikkamerkki 1">
            <a:extLst>
              <a:ext uri="{FF2B5EF4-FFF2-40B4-BE49-F238E27FC236}">
                <a16:creationId xmlns:a16="http://schemas.microsoft.com/office/drawing/2014/main" id="{4A7595A2-1ABB-9008-100F-2BD7DEEBAC6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Sahaus</a:t>
            </a:r>
            <a:r>
              <a:rPr lang="fi-FI"/>
              <a:t>, sorvaus ja muut työstöt</a:t>
            </a:r>
            <a:endParaRPr/>
          </a:p>
        </p:txBody>
      </p:sp>
      <p:sp>
        <p:nvSpPr>
          <p:cNvPr id="464" name="Google Shape;464;p86"/>
          <p:cNvSpPr txBox="1">
            <a:spLocks noGrp="1"/>
          </p:cNvSpPr>
          <p:nvPr>
            <p:ph type="body" idx="1"/>
          </p:nvPr>
        </p:nvSpPr>
        <p:spPr>
          <a:xfrm>
            <a:off x="838200" y="2104602"/>
            <a:ext cx="6477000" cy="3710854"/>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dirty="0"/>
              <a:t>Pohjoismainen sahauskäytäntö (nelisahaus)</a:t>
            </a:r>
            <a:endParaRPr dirty="0"/>
          </a:p>
          <a:p>
            <a:pPr marL="635000" lvl="0" indent="-457200" algn="l" rtl="0">
              <a:lnSpc>
                <a:spcPct val="90000"/>
              </a:lnSpc>
              <a:spcBef>
                <a:spcPts val="0"/>
              </a:spcBef>
              <a:spcAft>
                <a:spcPts val="0"/>
              </a:spcAft>
              <a:buSzPts val="2800"/>
              <a:buChar char="•"/>
            </a:pPr>
            <a:r>
              <a:rPr lang="fi-FI" sz="2400" dirty="0"/>
              <a:t>Käsittää normaalin ja sydänvapaan sahaustavan</a:t>
            </a:r>
            <a:endParaRPr dirty="0"/>
          </a:p>
          <a:p>
            <a:pPr marL="635000" lvl="0" indent="-457200" algn="l" rtl="0">
              <a:lnSpc>
                <a:spcPct val="90000"/>
              </a:lnSpc>
              <a:spcBef>
                <a:spcPts val="0"/>
              </a:spcBef>
              <a:spcAft>
                <a:spcPts val="0"/>
              </a:spcAft>
              <a:buSzPts val="2800"/>
              <a:buChar char="•"/>
            </a:pPr>
            <a:r>
              <a:rPr lang="fi-FI" sz="2400" dirty="0"/>
              <a:t>Saavutetaan hyvä muotopysyvyys sydänhalkaisulla tai puun ytimen poistamisella</a:t>
            </a:r>
            <a:endParaRPr dirty="0"/>
          </a:p>
          <a:p>
            <a:pPr marL="635000" lvl="0" indent="-457200" algn="l" rtl="0">
              <a:lnSpc>
                <a:spcPct val="90000"/>
              </a:lnSpc>
              <a:spcBef>
                <a:spcPts val="0"/>
              </a:spcBef>
              <a:spcAft>
                <a:spcPts val="0"/>
              </a:spcAft>
              <a:buSzPts val="2800"/>
              <a:buChar char="•"/>
            </a:pPr>
            <a:r>
              <a:rPr lang="fi-FI" sz="2400" dirty="0"/>
              <a:t>Saanto on hyvä, mutta oksattomat pintapuukappaleet ovat ohuita</a:t>
            </a:r>
            <a:endParaRPr dirty="0"/>
          </a:p>
          <a:p>
            <a:pPr marL="635000" lvl="0" indent="-279400" algn="l" rtl="0">
              <a:lnSpc>
                <a:spcPct val="90000"/>
              </a:lnSpc>
              <a:spcBef>
                <a:spcPts val="0"/>
              </a:spcBef>
              <a:spcAft>
                <a:spcPts val="0"/>
              </a:spcAft>
              <a:buSzPts val="2800"/>
              <a:buNone/>
            </a:pPr>
            <a:endParaRPr dirty="0"/>
          </a:p>
          <a:p>
            <a:pPr marL="635000" lvl="0" indent="-279400" algn="l" rtl="0">
              <a:lnSpc>
                <a:spcPct val="90000"/>
              </a:lnSpc>
              <a:spcBef>
                <a:spcPts val="0"/>
              </a:spcBef>
              <a:spcAft>
                <a:spcPts val="0"/>
              </a:spcAft>
              <a:buSzPts val="2800"/>
              <a:buNone/>
            </a:pPr>
            <a:endParaRPr dirty="0"/>
          </a:p>
        </p:txBody>
      </p:sp>
      <p:sp>
        <p:nvSpPr>
          <p:cNvPr id="465" name="Google Shape;465;p8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52</a:t>
            </a:fld>
            <a:endParaRPr/>
          </a:p>
        </p:txBody>
      </p:sp>
      <p:grpSp>
        <p:nvGrpSpPr>
          <p:cNvPr id="5" name="Ryhmä 4">
            <a:extLst>
              <a:ext uri="{FF2B5EF4-FFF2-40B4-BE49-F238E27FC236}">
                <a16:creationId xmlns:a16="http://schemas.microsoft.com/office/drawing/2014/main" id="{54F361DB-16AB-0EC1-42BA-5DFE34A0E557}"/>
              </a:ext>
            </a:extLst>
          </p:cNvPr>
          <p:cNvGrpSpPr/>
          <p:nvPr/>
        </p:nvGrpSpPr>
        <p:grpSpPr>
          <a:xfrm>
            <a:off x="6356313" y="1873251"/>
            <a:ext cx="5444054" cy="3721522"/>
            <a:chOff x="6356313" y="1873251"/>
            <a:chExt cx="5444054" cy="3721522"/>
          </a:xfrm>
        </p:grpSpPr>
        <p:pic>
          <p:nvPicPr>
            <p:cNvPr id="3" name="Kuva 2">
              <a:extLst>
                <a:ext uri="{FF2B5EF4-FFF2-40B4-BE49-F238E27FC236}">
                  <a16:creationId xmlns:a16="http://schemas.microsoft.com/office/drawing/2014/main" id="{2D4920E7-45D4-165E-9033-4DA559E55744}"/>
                </a:ext>
              </a:extLst>
            </p:cNvPr>
            <p:cNvPicPr>
              <a:picLocks noChangeAspect="1"/>
            </p:cNvPicPr>
            <p:nvPr/>
          </p:nvPicPr>
          <p:blipFill>
            <a:blip r:embed="rId3"/>
            <a:stretch>
              <a:fillRect/>
            </a:stretch>
          </p:blipFill>
          <p:spPr>
            <a:xfrm>
              <a:off x="6356313" y="1873251"/>
              <a:ext cx="5444054" cy="3721522"/>
            </a:xfrm>
            <a:prstGeom prst="rect">
              <a:avLst/>
            </a:prstGeom>
          </p:spPr>
        </p:pic>
        <p:sp>
          <p:nvSpPr>
            <p:cNvPr id="4" name="Suorakulmio 3">
              <a:extLst>
                <a:ext uri="{FF2B5EF4-FFF2-40B4-BE49-F238E27FC236}">
                  <a16:creationId xmlns:a16="http://schemas.microsoft.com/office/drawing/2014/main" id="{7DB5CF1A-D50A-9E07-F16D-9901BF06567B}"/>
                </a:ext>
              </a:extLst>
            </p:cNvPr>
            <p:cNvSpPr/>
            <p:nvPr/>
          </p:nvSpPr>
          <p:spPr>
            <a:xfrm>
              <a:off x="9889434" y="2017137"/>
              <a:ext cx="166978" cy="17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4A4CFD30-6A28-191B-2B9E-E80E815A41B8}"/>
                </a:ext>
              </a:extLst>
            </p:cNvPr>
            <p:cNvSpPr/>
            <p:nvPr/>
          </p:nvSpPr>
          <p:spPr>
            <a:xfrm>
              <a:off x="9805945" y="3559083"/>
              <a:ext cx="166978" cy="174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 name="Alatunnisteen paikkamerkki 1">
            <a:extLst>
              <a:ext uri="{FF2B5EF4-FFF2-40B4-BE49-F238E27FC236}">
                <a16:creationId xmlns:a16="http://schemas.microsoft.com/office/drawing/2014/main" id="{FAB922BF-E50B-7BF0-3169-DD9AABBA0753}"/>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u="sng"/>
              <a:t>Sahaus</a:t>
            </a:r>
            <a:r>
              <a:rPr lang="fi-FI"/>
              <a:t>, sorvaus ja muut työstöt</a:t>
            </a:r>
            <a:endParaRPr/>
          </a:p>
        </p:txBody>
      </p:sp>
      <p:sp>
        <p:nvSpPr>
          <p:cNvPr id="472" name="Google Shape;472;p87"/>
          <p:cNvSpPr txBox="1">
            <a:spLocks noGrp="1"/>
          </p:cNvSpPr>
          <p:nvPr>
            <p:ph type="body" idx="1"/>
          </p:nvPr>
        </p:nvSpPr>
        <p:spPr>
          <a:xfrm>
            <a:off x="838200" y="2066556"/>
            <a:ext cx="5521755" cy="4426319"/>
          </a:xfrm>
          <a:prstGeom prst="rect">
            <a:avLst/>
          </a:prstGeom>
          <a:noFill/>
          <a:ln>
            <a:noFill/>
          </a:ln>
        </p:spPr>
        <p:txBody>
          <a:bodyPr spcFirstLastPara="1" wrap="square" lIns="91425" tIns="45700" rIns="91425" bIns="45700" anchor="t" anchorCtr="0">
            <a:normAutofit/>
          </a:bodyPr>
          <a:lstStyle/>
          <a:p>
            <a:pPr marL="177800" lvl="0" indent="0" algn="l" rtl="0">
              <a:lnSpc>
                <a:spcPct val="90000"/>
              </a:lnSpc>
              <a:spcBef>
                <a:spcPts val="0"/>
              </a:spcBef>
              <a:spcAft>
                <a:spcPts val="0"/>
              </a:spcAft>
              <a:buSzPts val="2800"/>
              <a:buNone/>
            </a:pPr>
            <a:r>
              <a:rPr lang="fi-FI" dirty="0"/>
              <a:t>Läpisahaus</a:t>
            </a:r>
            <a:endParaRPr dirty="0"/>
          </a:p>
          <a:p>
            <a:pPr marL="635000" lvl="0" indent="-457200" algn="l" rtl="0">
              <a:lnSpc>
                <a:spcPct val="90000"/>
              </a:lnSpc>
              <a:spcBef>
                <a:spcPts val="0"/>
              </a:spcBef>
              <a:spcAft>
                <a:spcPts val="0"/>
              </a:spcAft>
              <a:buSzPts val="2800"/>
              <a:buChar char="•"/>
            </a:pPr>
            <a:r>
              <a:rPr lang="fi-FI" sz="2400" dirty="0"/>
              <a:t>Soveltuu lehtipuille sekä muille puulajeille silloin, kun tukit eivät ole riittävän järeitä muille sahaustavoille</a:t>
            </a:r>
            <a:endParaRPr dirty="0"/>
          </a:p>
          <a:p>
            <a:pPr marL="635000" lvl="0" indent="-457200" algn="l" rtl="0">
              <a:lnSpc>
                <a:spcPct val="90000"/>
              </a:lnSpc>
              <a:spcBef>
                <a:spcPts val="0"/>
              </a:spcBef>
              <a:spcAft>
                <a:spcPts val="0"/>
              </a:spcAft>
              <a:buSzPts val="2800"/>
              <a:buChar char="•"/>
            </a:pPr>
            <a:r>
              <a:rPr lang="fi-FI" sz="2400" dirty="0"/>
              <a:t>Voidaan tehdä keskilinjan suuntaisesti tai pinnanmyötäisesti</a:t>
            </a:r>
            <a:endParaRPr dirty="0"/>
          </a:p>
          <a:p>
            <a:pPr marL="635000" lvl="0" indent="-457200" algn="l" rtl="0">
              <a:lnSpc>
                <a:spcPct val="90000"/>
              </a:lnSpc>
              <a:spcBef>
                <a:spcPts val="0"/>
              </a:spcBef>
              <a:spcAft>
                <a:spcPts val="0"/>
              </a:spcAft>
              <a:buSzPts val="2800"/>
              <a:buChar char="•"/>
            </a:pPr>
            <a:r>
              <a:rPr lang="fi-FI" sz="2400" dirty="0"/>
              <a:t>Läpisahauksen jälkeen saatu sahatavara särmätään joko keskilinjan- tai pinnansuuntaisesti</a:t>
            </a:r>
            <a:endParaRPr dirty="0"/>
          </a:p>
          <a:p>
            <a:pPr marL="635000" lvl="0" indent="-279400" algn="l" rtl="0">
              <a:lnSpc>
                <a:spcPct val="90000"/>
              </a:lnSpc>
              <a:spcBef>
                <a:spcPts val="0"/>
              </a:spcBef>
              <a:spcAft>
                <a:spcPts val="0"/>
              </a:spcAft>
              <a:buSzPts val="2800"/>
              <a:buNone/>
            </a:pPr>
            <a:endParaRPr dirty="0"/>
          </a:p>
        </p:txBody>
      </p:sp>
      <p:sp>
        <p:nvSpPr>
          <p:cNvPr id="473" name="Google Shape;473;p8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53</a:t>
            </a:fld>
            <a:endParaRPr/>
          </a:p>
        </p:txBody>
      </p:sp>
      <p:pic>
        <p:nvPicPr>
          <p:cNvPr id="3" name="Kuva 2">
            <a:extLst>
              <a:ext uri="{FF2B5EF4-FFF2-40B4-BE49-F238E27FC236}">
                <a16:creationId xmlns:a16="http://schemas.microsoft.com/office/drawing/2014/main" id="{36D840F6-CBA7-7EB3-967E-74D90C6C6338}"/>
              </a:ext>
            </a:extLst>
          </p:cNvPr>
          <p:cNvPicPr>
            <a:picLocks noChangeAspect="1"/>
          </p:cNvPicPr>
          <p:nvPr/>
        </p:nvPicPr>
        <p:blipFill>
          <a:blip r:embed="rId3"/>
          <a:stretch>
            <a:fillRect/>
          </a:stretch>
        </p:blipFill>
        <p:spPr>
          <a:xfrm>
            <a:off x="6455649" y="2157340"/>
            <a:ext cx="5328462" cy="2543320"/>
          </a:xfrm>
          <a:prstGeom prst="rect">
            <a:avLst/>
          </a:prstGeom>
        </p:spPr>
      </p:pic>
      <p:sp>
        <p:nvSpPr>
          <p:cNvPr id="2" name="Alatunnisteen paikkamerkki 1">
            <a:extLst>
              <a:ext uri="{FF2B5EF4-FFF2-40B4-BE49-F238E27FC236}">
                <a16:creationId xmlns:a16="http://schemas.microsoft.com/office/drawing/2014/main" id="{3581A987-6EA1-9479-7A43-8A341E6026B9}"/>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a:t>Sahaus, </a:t>
            </a:r>
            <a:r>
              <a:rPr lang="fi-FI" u="sng"/>
              <a:t>sorvaus ja muut työstöt</a:t>
            </a:r>
            <a:endParaRPr u="sng"/>
          </a:p>
        </p:txBody>
      </p:sp>
      <p:sp>
        <p:nvSpPr>
          <p:cNvPr id="480" name="Google Shape;480;p88"/>
          <p:cNvSpPr txBox="1">
            <a:spLocks noGrp="1"/>
          </p:cNvSpPr>
          <p:nvPr>
            <p:ph type="body" idx="1"/>
          </p:nvPr>
        </p:nvSpPr>
        <p:spPr>
          <a:xfrm>
            <a:off x="838200" y="1775637"/>
            <a:ext cx="6226629" cy="4912242"/>
          </a:xfrm>
          <a:prstGeom prst="rect">
            <a:avLst/>
          </a:prstGeom>
          <a:noFill/>
          <a:ln>
            <a:noFill/>
          </a:ln>
        </p:spPr>
        <p:txBody>
          <a:bodyPr spcFirstLastPara="1" wrap="square" lIns="91425" tIns="45700" rIns="91425" bIns="45700" anchor="t" anchorCtr="0">
            <a:normAutofit fontScale="70000" lnSpcReduction="20000"/>
          </a:bodyPr>
          <a:lstStyle/>
          <a:p>
            <a:pPr marL="177800" lvl="0" indent="0" algn="l" rtl="0">
              <a:lnSpc>
                <a:spcPct val="90000"/>
              </a:lnSpc>
              <a:spcBef>
                <a:spcPts val="0"/>
              </a:spcBef>
              <a:spcAft>
                <a:spcPts val="0"/>
              </a:spcAft>
              <a:buSzPct val="129032"/>
              <a:buNone/>
            </a:pPr>
            <a:r>
              <a:rPr lang="fi-FI" sz="3600" dirty="0"/>
              <a:t>Sorvattu viilu</a:t>
            </a:r>
            <a:endParaRPr sz="3600" dirty="0"/>
          </a:p>
          <a:p>
            <a:pPr marL="635000" lvl="0" indent="-457200" algn="l" rtl="0">
              <a:lnSpc>
                <a:spcPct val="110000"/>
              </a:lnSpc>
              <a:spcBef>
                <a:spcPts val="0"/>
              </a:spcBef>
              <a:spcAft>
                <a:spcPts val="0"/>
              </a:spcAft>
              <a:buSzPct val="129032"/>
              <a:buChar char="•"/>
            </a:pPr>
            <a:r>
              <a:rPr lang="fi-FI" dirty="0"/>
              <a:t>Valmistetaan pyörittämällä puupölliä viilusorvissa samalla kun pölliä vasten oleva terä leikkaa puun pinnasta viilumattoa</a:t>
            </a:r>
            <a:endParaRPr dirty="0"/>
          </a:p>
          <a:p>
            <a:pPr marL="635000" lvl="0" indent="-457200" algn="l" rtl="0">
              <a:lnSpc>
                <a:spcPct val="110000"/>
              </a:lnSpc>
              <a:spcBef>
                <a:spcPts val="0"/>
              </a:spcBef>
              <a:spcAft>
                <a:spcPts val="0"/>
              </a:spcAft>
              <a:buSzPct val="129032"/>
              <a:buChar char="•"/>
            </a:pPr>
            <a:r>
              <a:rPr lang="fi-FI" dirty="0"/>
              <a:t>Viilumatto joutuu oikenemaan tasoksi, jolloin pintaan voi paksuimmissa viiluissa syntyä pieniä halkeamia</a:t>
            </a:r>
            <a:endParaRPr dirty="0"/>
          </a:p>
          <a:p>
            <a:pPr marL="635000" lvl="0" indent="-457200" algn="l" rtl="0">
              <a:lnSpc>
                <a:spcPct val="110000"/>
              </a:lnSpc>
              <a:spcBef>
                <a:spcPts val="0"/>
              </a:spcBef>
              <a:spcAft>
                <a:spcPts val="1200"/>
              </a:spcAft>
              <a:buSzPct val="129032"/>
              <a:buChar char="•"/>
            </a:pPr>
            <a:r>
              <a:rPr lang="fi-FI" dirty="0"/>
              <a:t>Käytetään pääasiassa vanerin valmistukseen</a:t>
            </a:r>
            <a:endParaRPr dirty="0"/>
          </a:p>
          <a:p>
            <a:pPr marL="177800" lvl="0" indent="0" algn="l" rtl="0">
              <a:lnSpc>
                <a:spcPct val="90000"/>
              </a:lnSpc>
              <a:spcBef>
                <a:spcPts val="0"/>
              </a:spcBef>
              <a:spcAft>
                <a:spcPts val="0"/>
              </a:spcAft>
              <a:buSzPct val="129032"/>
              <a:buNone/>
            </a:pPr>
            <a:r>
              <a:rPr lang="fi-FI" sz="3600" dirty="0"/>
              <a:t>Leikattu viilu</a:t>
            </a:r>
            <a:endParaRPr sz="3600" dirty="0"/>
          </a:p>
          <a:p>
            <a:pPr marL="635000" lvl="0" indent="-457200" algn="l" rtl="0">
              <a:lnSpc>
                <a:spcPct val="110000"/>
              </a:lnSpc>
              <a:spcBef>
                <a:spcPts val="0"/>
              </a:spcBef>
              <a:spcAft>
                <a:spcPts val="0"/>
              </a:spcAft>
              <a:buSzPct val="129032"/>
              <a:buChar char="•"/>
            </a:pPr>
            <a:r>
              <a:rPr lang="fi-FI" dirty="0"/>
              <a:t>Valmistetaan höyläämällä viiluarkkeja tukista </a:t>
            </a:r>
            <a:endParaRPr dirty="0"/>
          </a:p>
          <a:p>
            <a:pPr marL="635000" lvl="0" indent="-457200" algn="l" rtl="0">
              <a:lnSpc>
                <a:spcPct val="110000"/>
              </a:lnSpc>
              <a:spcBef>
                <a:spcPts val="0"/>
              </a:spcBef>
              <a:spcAft>
                <a:spcPts val="0"/>
              </a:spcAft>
              <a:buSzPct val="129032"/>
              <a:buChar char="•"/>
            </a:pPr>
            <a:r>
              <a:rPr lang="fi-FI" dirty="0"/>
              <a:t>Syykuvion ulkonäkö on luonnollinen sahatun puun kaltainen</a:t>
            </a:r>
            <a:endParaRPr dirty="0"/>
          </a:p>
          <a:p>
            <a:pPr marL="635000" lvl="0" indent="-457200" algn="l" rtl="0">
              <a:lnSpc>
                <a:spcPct val="110000"/>
              </a:lnSpc>
              <a:spcBef>
                <a:spcPts val="0"/>
              </a:spcBef>
              <a:spcAft>
                <a:spcPts val="0"/>
              </a:spcAft>
              <a:buSzPct val="129032"/>
              <a:buChar char="•"/>
            </a:pPr>
            <a:r>
              <a:rPr lang="fi-FI" dirty="0"/>
              <a:t>Leikkaussuunta voi olla tangentin- tai säteensuuntainen</a:t>
            </a:r>
            <a:endParaRPr dirty="0"/>
          </a:p>
          <a:p>
            <a:pPr marL="635000" lvl="0" indent="-457200" algn="l" rtl="0">
              <a:lnSpc>
                <a:spcPct val="110000"/>
              </a:lnSpc>
              <a:spcBef>
                <a:spcPts val="0"/>
              </a:spcBef>
              <a:spcAft>
                <a:spcPts val="0"/>
              </a:spcAft>
              <a:buSzPct val="129032"/>
              <a:buChar char="•"/>
            </a:pPr>
            <a:r>
              <a:rPr lang="fi-FI" dirty="0"/>
              <a:t>Käytetään pintamateriaalina kalusteiden, ovien ja sisustuslevyjen viilutuksessa</a:t>
            </a:r>
            <a:endParaRPr dirty="0"/>
          </a:p>
          <a:p>
            <a:pPr marL="635000" lvl="0" indent="-279400" algn="l" rtl="0">
              <a:lnSpc>
                <a:spcPct val="90000"/>
              </a:lnSpc>
              <a:spcBef>
                <a:spcPts val="0"/>
              </a:spcBef>
              <a:spcAft>
                <a:spcPts val="0"/>
              </a:spcAft>
              <a:buSzPct val="129032"/>
              <a:buNone/>
            </a:pPr>
            <a:endParaRPr dirty="0"/>
          </a:p>
          <a:p>
            <a:pPr marL="635000" lvl="0" indent="-279400" algn="l" rtl="0">
              <a:lnSpc>
                <a:spcPct val="90000"/>
              </a:lnSpc>
              <a:spcBef>
                <a:spcPts val="0"/>
              </a:spcBef>
              <a:spcAft>
                <a:spcPts val="0"/>
              </a:spcAft>
              <a:buSzPct val="129032"/>
              <a:buNone/>
            </a:pPr>
            <a:endParaRPr dirty="0"/>
          </a:p>
        </p:txBody>
      </p:sp>
      <p:sp>
        <p:nvSpPr>
          <p:cNvPr id="481" name="Google Shape;481;p88"/>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54</a:t>
            </a:fld>
            <a:endParaRPr/>
          </a:p>
        </p:txBody>
      </p:sp>
      <p:pic>
        <p:nvPicPr>
          <p:cNvPr id="482" name="Google Shape;482;p88"/>
          <p:cNvPicPr preferRelativeResize="0"/>
          <p:nvPr/>
        </p:nvPicPr>
        <p:blipFill rotWithShape="1">
          <a:blip r:embed="rId3">
            <a:alphaModFix/>
          </a:blip>
          <a:srcRect/>
          <a:stretch/>
        </p:blipFill>
        <p:spPr>
          <a:xfrm>
            <a:off x="6934200" y="3864430"/>
            <a:ext cx="5238265" cy="1819070"/>
          </a:xfrm>
          <a:prstGeom prst="rect">
            <a:avLst/>
          </a:prstGeom>
          <a:noFill/>
          <a:ln>
            <a:noFill/>
          </a:ln>
        </p:spPr>
      </p:pic>
      <p:pic>
        <p:nvPicPr>
          <p:cNvPr id="483" name="Google Shape;483;p88"/>
          <p:cNvPicPr preferRelativeResize="0"/>
          <p:nvPr/>
        </p:nvPicPr>
        <p:blipFill rotWithShape="1">
          <a:blip r:embed="rId4">
            <a:alphaModFix/>
          </a:blip>
          <a:srcRect/>
          <a:stretch/>
        </p:blipFill>
        <p:spPr>
          <a:xfrm>
            <a:off x="6934200" y="1851820"/>
            <a:ext cx="5105400" cy="1772930"/>
          </a:xfrm>
          <a:prstGeom prst="rect">
            <a:avLst/>
          </a:prstGeom>
          <a:noFill/>
          <a:ln>
            <a:noFill/>
          </a:ln>
        </p:spPr>
      </p:pic>
      <p:sp>
        <p:nvSpPr>
          <p:cNvPr id="484" name="Google Shape;484;p88"/>
          <p:cNvSpPr txBox="1"/>
          <p:nvPr/>
        </p:nvSpPr>
        <p:spPr>
          <a:xfrm>
            <a:off x="9271844" y="5923180"/>
            <a:ext cx="2656114" cy="24618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Kuvat: www.puuproffa.fi</a:t>
            </a:r>
            <a:endParaRPr sz="1000" dirty="0"/>
          </a:p>
        </p:txBody>
      </p:sp>
      <p:sp>
        <p:nvSpPr>
          <p:cNvPr id="2" name="Alatunnisteen paikkamerkki 1">
            <a:extLst>
              <a:ext uri="{FF2B5EF4-FFF2-40B4-BE49-F238E27FC236}">
                <a16:creationId xmlns:a16="http://schemas.microsoft.com/office/drawing/2014/main" id="{8FF8AEB7-3F62-8E13-19CF-CCA8339D02B8}"/>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lujuuslajittelumenetelmät</a:t>
            </a:r>
            <a:endParaRPr/>
          </a:p>
        </p:txBody>
      </p:sp>
      <p:sp>
        <p:nvSpPr>
          <p:cNvPr id="490" name="Google Shape;490;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0"/>
              </a:spcBef>
              <a:spcAft>
                <a:spcPts val="0"/>
              </a:spcAft>
              <a:buClr>
                <a:schemeClr val="dk1"/>
              </a:buClr>
              <a:buSzPct val="69498"/>
              <a:buChar char="•"/>
            </a:pPr>
            <a:r>
              <a:rPr lang="fi-FI" sz="3000" dirty="0"/>
              <a:t>Nykyisin yleisin lujuuslajittelumenetelmä perustuu ääniaallon kulkunopeuteen (”koputusmittaus”) sahatavarakappaleessa</a:t>
            </a:r>
            <a:endParaRPr sz="3000" dirty="0"/>
          </a:p>
          <a:p>
            <a:pPr marL="914400" lvl="1" indent="-342900" algn="l" rtl="0">
              <a:lnSpc>
                <a:spcPct val="90000"/>
              </a:lnSpc>
              <a:spcBef>
                <a:spcPts val="0"/>
              </a:spcBef>
              <a:spcAft>
                <a:spcPts val="0"/>
              </a:spcAft>
              <a:buSzPct val="81081"/>
              <a:buChar char="•"/>
            </a:pPr>
            <a:r>
              <a:rPr lang="fi-FI" dirty="0"/>
              <a:t>Kappaleen lujuus ennustetaan äänen nopeuden ja puuaineen tiheyden perusteella</a:t>
            </a:r>
            <a:endParaRPr dirty="0"/>
          </a:p>
          <a:p>
            <a:pPr marL="914400" lvl="1" indent="-342900" algn="l" rtl="0">
              <a:lnSpc>
                <a:spcPct val="90000"/>
              </a:lnSpc>
              <a:spcBef>
                <a:spcPts val="0"/>
              </a:spcBef>
              <a:spcAft>
                <a:spcPts val="1200"/>
              </a:spcAft>
              <a:buSzPct val="81081"/>
              <a:buChar char="•"/>
            </a:pPr>
            <a:r>
              <a:rPr lang="fi-FI" dirty="0"/>
              <a:t>Lujuusluokka leimataan jokaiseen myytävään rakennesahatavarakappaleeseen</a:t>
            </a:r>
            <a:endParaRPr dirty="0"/>
          </a:p>
          <a:p>
            <a:pPr marL="457200" lvl="0" indent="-342900" algn="l" rtl="0">
              <a:lnSpc>
                <a:spcPct val="90000"/>
              </a:lnSpc>
              <a:spcBef>
                <a:spcPts val="0"/>
              </a:spcBef>
              <a:spcAft>
                <a:spcPts val="0"/>
              </a:spcAft>
              <a:buClr>
                <a:schemeClr val="dk1"/>
              </a:buClr>
              <a:buSzPct val="69498"/>
              <a:buChar char="•"/>
            </a:pPr>
            <a:r>
              <a:rPr lang="fi-FI" dirty="0"/>
              <a:t>Lujuuslajittelu voidaan tehdä muillakin menetelmillä</a:t>
            </a:r>
            <a:endParaRPr dirty="0"/>
          </a:p>
          <a:p>
            <a:pPr marL="914400" lvl="1" indent="-342900" algn="l" rtl="0">
              <a:lnSpc>
                <a:spcPct val="90000"/>
              </a:lnSpc>
              <a:spcBef>
                <a:spcPts val="0"/>
              </a:spcBef>
              <a:spcAft>
                <a:spcPts val="0"/>
              </a:spcAft>
              <a:buSzPct val="81081"/>
              <a:buChar char="•"/>
            </a:pPr>
            <a:r>
              <a:rPr lang="fi-FI" dirty="0"/>
              <a:t>Röntgenmittaus</a:t>
            </a:r>
            <a:endParaRPr dirty="0"/>
          </a:p>
          <a:p>
            <a:pPr marL="914400" lvl="1" indent="-342900" algn="l" rtl="0">
              <a:lnSpc>
                <a:spcPct val="90000"/>
              </a:lnSpc>
              <a:spcBef>
                <a:spcPts val="0"/>
              </a:spcBef>
              <a:spcAft>
                <a:spcPts val="0"/>
              </a:spcAft>
              <a:buSzPct val="81081"/>
              <a:buChar char="•"/>
            </a:pPr>
            <a:r>
              <a:rPr lang="fi-FI" dirty="0"/>
              <a:t>Taivuttava kuormitus elastisella kuormitusalueella</a:t>
            </a:r>
            <a:endParaRPr dirty="0"/>
          </a:p>
          <a:p>
            <a:pPr marL="914400" lvl="1" indent="-342900" algn="l" rtl="0">
              <a:lnSpc>
                <a:spcPct val="90000"/>
              </a:lnSpc>
              <a:spcBef>
                <a:spcPts val="0"/>
              </a:spcBef>
              <a:spcAft>
                <a:spcPts val="0"/>
              </a:spcAft>
              <a:buSzPct val="81081"/>
              <a:buChar char="•"/>
            </a:pPr>
            <a:r>
              <a:rPr lang="fi-FI" dirty="0"/>
              <a:t>Ultraäänen kulkunopeus</a:t>
            </a:r>
            <a:endParaRPr dirty="0"/>
          </a:p>
          <a:p>
            <a:pPr marL="914400" lvl="1" indent="-342900" algn="l" rtl="0">
              <a:lnSpc>
                <a:spcPct val="90000"/>
              </a:lnSpc>
              <a:spcBef>
                <a:spcPts val="0"/>
              </a:spcBef>
              <a:spcAft>
                <a:spcPts val="0"/>
              </a:spcAft>
              <a:buSzPct val="81081"/>
              <a:buChar char="•"/>
            </a:pPr>
            <a:r>
              <a:rPr lang="fi-FI" dirty="0"/>
              <a:t>Visuaalinen lajittelu (ks. ”Sahatavaran kuivaus, lujuusluokitus ja laatuluokat”)</a:t>
            </a:r>
          </a:p>
          <a:p>
            <a:pPr lvl="1">
              <a:spcBef>
                <a:spcPts val="0"/>
              </a:spcBef>
              <a:buSzPct val="81081"/>
            </a:pPr>
            <a:r>
              <a:rPr lang="fi-FI" dirty="0"/>
              <a:t>Käytetään pääasiassa vanerin valmistukseen</a:t>
            </a:r>
          </a:p>
        </p:txBody>
      </p:sp>
      <p:sp>
        <p:nvSpPr>
          <p:cNvPr id="491" name="Google Shape;491;p8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55</a:t>
            </a:fld>
            <a:endParaRPr/>
          </a:p>
        </p:txBody>
      </p:sp>
      <p:sp>
        <p:nvSpPr>
          <p:cNvPr id="2" name="Alatunnisteen paikkamerkki 1">
            <a:extLst>
              <a:ext uri="{FF2B5EF4-FFF2-40B4-BE49-F238E27FC236}">
                <a16:creationId xmlns:a16="http://schemas.microsoft.com/office/drawing/2014/main" id="{EF981D1C-3971-5E19-093E-2EBBFD2492FC}"/>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Sahatavaran ja lamellien sormijatkaminen ja liimaus</a:t>
            </a:r>
            <a:endParaRPr/>
          </a:p>
        </p:txBody>
      </p:sp>
      <p:sp>
        <p:nvSpPr>
          <p:cNvPr id="497" name="Google Shape;497;p90"/>
          <p:cNvSpPr txBox="1">
            <a:spLocks noGrp="1"/>
          </p:cNvSpPr>
          <p:nvPr>
            <p:ph type="body" idx="1"/>
          </p:nvPr>
        </p:nvSpPr>
        <p:spPr>
          <a:xfrm>
            <a:off x="838201" y="1825625"/>
            <a:ext cx="6611793" cy="4351338"/>
          </a:xfrm>
          <a:prstGeom prst="rect">
            <a:avLst/>
          </a:prstGeom>
          <a:noFill/>
          <a:ln>
            <a:noFill/>
          </a:ln>
        </p:spPr>
        <p:txBody>
          <a:bodyPr spcFirstLastPara="1" wrap="square" lIns="91425" tIns="45700" rIns="91425" bIns="45700" anchor="t" anchorCtr="0">
            <a:noAutofit/>
          </a:bodyPr>
          <a:lstStyle/>
          <a:p>
            <a:pPr marL="457200" lvl="0" indent="-342900" algn="l" rtl="0">
              <a:spcAft>
                <a:spcPts val="0"/>
              </a:spcAft>
              <a:buClr>
                <a:schemeClr val="dk1"/>
              </a:buClr>
              <a:buSzPct val="100000"/>
              <a:buChar char="•"/>
            </a:pPr>
            <a:r>
              <a:rPr lang="fi-FI" sz="2000" dirty="0"/>
              <a:t>Sormijatkettavasta aihiosta pätkitään pois vikakohtia (esim. oksat), jonka jälkeen kappaleiden päihin jyrsitään ”sormet”</a:t>
            </a:r>
            <a:endParaRPr sz="2000" dirty="0"/>
          </a:p>
          <a:p>
            <a:pPr marL="457200" lvl="0" indent="-342900" algn="l" rtl="0">
              <a:spcAft>
                <a:spcPts val="0"/>
              </a:spcAft>
              <a:buClr>
                <a:schemeClr val="dk1"/>
              </a:buClr>
              <a:buSzPct val="100000"/>
              <a:buChar char="•"/>
            </a:pPr>
            <a:r>
              <a:rPr lang="fi-FI" sz="2000" dirty="0"/>
              <a:t>Sormiin levitetään liima ja kappaleet puristetaan päittäin yhteen</a:t>
            </a:r>
            <a:endParaRPr sz="2000" dirty="0"/>
          </a:p>
          <a:p>
            <a:pPr marL="457200" lvl="0" indent="-342900" algn="l" rtl="0">
              <a:spcAft>
                <a:spcPts val="0"/>
              </a:spcAft>
              <a:buClr>
                <a:schemeClr val="dk1"/>
              </a:buClr>
              <a:buSzPct val="100000"/>
              <a:buChar char="•"/>
            </a:pPr>
            <a:r>
              <a:rPr lang="fi-FI" sz="2000" dirty="0"/>
              <a:t>Limittäin asettuvien sormien avulla liimasauman pinta-ala moninkertaistuu verrattuna kappaleen poikkileikkaukseen =&gt; liimasauman lujuus vastaa ehjän puun lujuutta tai ylittää sen</a:t>
            </a:r>
            <a:endParaRPr sz="2000" dirty="0"/>
          </a:p>
          <a:p>
            <a:pPr marL="457200" lvl="0" indent="-342900" algn="l" rtl="0">
              <a:spcAft>
                <a:spcPts val="0"/>
              </a:spcAft>
              <a:buClr>
                <a:schemeClr val="dk1"/>
              </a:buClr>
              <a:buSzPct val="100000"/>
              <a:buChar char="•"/>
            </a:pPr>
            <a:r>
              <a:rPr lang="fi-FI" sz="2000" dirty="0"/>
              <a:t>Sormien pituus ja profiili (ja niiden mukana lujuus ja ulkonäkö) vaihtelevat sen mukaan, ollaanko valmistamassa huonekalua tai muuta näkyvää osaa, piiloon jäävää kantavaa rakennetta tms.</a:t>
            </a:r>
            <a:endParaRPr sz="2000" dirty="0"/>
          </a:p>
          <a:p>
            <a:pPr marL="457200" lvl="0" indent="-342900" algn="l" rtl="0">
              <a:spcAft>
                <a:spcPts val="0"/>
              </a:spcAft>
              <a:buClr>
                <a:schemeClr val="dk1"/>
              </a:buClr>
              <a:buSzPct val="100000"/>
              <a:buChar char="•"/>
            </a:pPr>
            <a:r>
              <a:rPr lang="fi-FI" sz="2000" dirty="0"/>
              <a:t>Sormijatkos ilmentää tuotteen laatua, ei sen puutetta</a:t>
            </a:r>
            <a:endParaRPr sz="2000" dirty="0"/>
          </a:p>
        </p:txBody>
      </p:sp>
      <p:sp>
        <p:nvSpPr>
          <p:cNvPr id="498" name="Google Shape;498;p90"/>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56</a:t>
            </a:fld>
            <a:endParaRPr/>
          </a:p>
        </p:txBody>
      </p:sp>
      <p:sp>
        <p:nvSpPr>
          <p:cNvPr id="499" name="Google Shape;499;p90"/>
          <p:cNvSpPr txBox="1"/>
          <p:nvPr/>
        </p:nvSpPr>
        <p:spPr>
          <a:xfrm>
            <a:off x="7449994" y="4448030"/>
            <a:ext cx="2429163"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i-FI" sz="1000" b="0" i="0" u="none" strike="noStrike" cap="none" dirty="0">
                <a:solidFill>
                  <a:srgbClr val="000000"/>
                </a:solidFill>
                <a:latin typeface="Arial"/>
                <a:ea typeface="Arial"/>
                <a:cs typeface="Arial"/>
                <a:sym typeface="Arial"/>
              </a:rPr>
              <a:t>Kuva: www.nrcan.gc.ca</a:t>
            </a:r>
            <a:endParaRPr sz="1050" dirty="0"/>
          </a:p>
        </p:txBody>
      </p:sp>
      <p:pic>
        <p:nvPicPr>
          <p:cNvPr id="500" name="Google Shape;500;p90" descr="Finger-joined lumber"/>
          <p:cNvPicPr preferRelativeResize="0"/>
          <p:nvPr/>
        </p:nvPicPr>
        <p:blipFill rotWithShape="1">
          <a:blip r:embed="rId3">
            <a:alphaModFix/>
          </a:blip>
          <a:srcRect/>
          <a:stretch/>
        </p:blipFill>
        <p:spPr>
          <a:xfrm>
            <a:off x="7537526" y="2019489"/>
            <a:ext cx="4150891" cy="2407517"/>
          </a:xfrm>
          <a:prstGeom prst="rect">
            <a:avLst/>
          </a:prstGeom>
          <a:noFill/>
          <a:ln>
            <a:noFill/>
          </a:ln>
        </p:spPr>
      </p:pic>
      <p:sp>
        <p:nvSpPr>
          <p:cNvPr id="2" name="Alatunnisteen paikkamerkki 1">
            <a:extLst>
              <a:ext uri="{FF2B5EF4-FFF2-40B4-BE49-F238E27FC236}">
                <a16:creationId xmlns:a16="http://schemas.microsoft.com/office/drawing/2014/main" id="{A20E14D4-D8F6-0A13-2608-A3D6C625EB70}"/>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Calibri"/>
              <a:buNone/>
            </a:pPr>
            <a:r>
              <a:rPr lang="fi-FI"/>
              <a:t>Puumateriaalioppi ja puun käyttö rakennusmateriaalina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Puun erityispiirteitä rakennusmateriaalina</a:t>
            </a:r>
            <a:endParaRPr/>
          </a:p>
        </p:txBody>
      </p:sp>
      <p:sp>
        <p:nvSpPr>
          <p:cNvPr id="117" name="Google Shape;117;p45"/>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7</a:t>
            </a:fld>
            <a:endParaRPr/>
          </a:p>
        </p:txBody>
      </p:sp>
      <p:sp>
        <p:nvSpPr>
          <p:cNvPr id="118" name="Google Shape;118;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ct val="69498"/>
              <a:buChar char="•"/>
            </a:pPr>
            <a:r>
              <a:rPr lang="fi-FI">
                <a:solidFill>
                  <a:schemeClr val="dk1"/>
                </a:solidFill>
              </a:rPr>
              <a:t>Ainoa teollisesti hyödynnetty uusiutuva rakennusmateriaali</a:t>
            </a:r>
            <a:endParaRPr/>
          </a:p>
          <a:p>
            <a:pPr marL="457200" lvl="0" indent="-342900" algn="l" rtl="0">
              <a:lnSpc>
                <a:spcPct val="90000"/>
              </a:lnSpc>
              <a:spcBef>
                <a:spcPts val="1000"/>
              </a:spcBef>
              <a:spcAft>
                <a:spcPts val="0"/>
              </a:spcAft>
              <a:buClr>
                <a:schemeClr val="dk1"/>
              </a:buClr>
              <a:buSzPct val="69498"/>
              <a:buChar char="•"/>
            </a:pPr>
            <a:r>
              <a:rPr lang="fi-FI">
                <a:solidFill>
                  <a:schemeClr val="dk1"/>
                </a:solidFill>
              </a:rPr>
              <a:t>S</a:t>
            </a:r>
            <a:r>
              <a:rPr lang="fi-FI"/>
              <a:t>itoo kasvaessaan ilmakehän hiilidioksidia ja tuottaa ilmakehään happea</a:t>
            </a:r>
            <a:endParaRPr/>
          </a:p>
          <a:p>
            <a:pPr marL="457200" lvl="0" indent="-342900" algn="l" rtl="0">
              <a:lnSpc>
                <a:spcPct val="90000"/>
              </a:lnSpc>
              <a:spcBef>
                <a:spcPts val="1000"/>
              </a:spcBef>
              <a:spcAft>
                <a:spcPts val="0"/>
              </a:spcAft>
              <a:buClr>
                <a:schemeClr val="dk1"/>
              </a:buClr>
              <a:buSzPct val="69498"/>
              <a:buChar char="•"/>
            </a:pPr>
            <a:r>
              <a:rPr lang="fi-FI"/>
              <a:t>Eristää ja kantaa kuorman, lämpötilasta riippumatta</a:t>
            </a:r>
            <a:endParaRPr/>
          </a:p>
          <a:p>
            <a:pPr marL="457200" lvl="0" indent="-342900" algn="l" rtl="0">
              <a:lnSpc>
                <a:spcPct val="90000"/>
              </a:lnSpc>
              <a:spcBef>
                <a:spcPts val="1000"/>
              </a:spcBef>
              <a:spcAft>
                <a:spcPts val="0"/>
              </a:spcAft>
              <a:buClr>
                <a:schemeClr val="dk1"/>
              </a:buClr>
              <a:buSzPct val="69498"/>
              <a:buChar char="•"/>
            </a:pPr>
            <a:r>
              <a:rPr lang="fi-FI"/>
              <a:t>Läpinäkyvä sertifiointi kestävästä raaka-aineen tuotantojärjestelmästä</a:t>
            </a:r>
            <a:endParaRPr>
              <a:solidFill>
                <a:schemeClr val="dk1"/>
              </a:solidFill>
            </a:endParaRPr>
          </a:p>
          <a:p>
            <a:pPr marL="457200" lvl="0" indent="-342900" algn="l" rtl="0">
              <a:lnSpc>
                <a:spcPct val="90000"/>
              </a:lnSpc>
              <a:spcBef>
                <a:spcPts val="1000"/>
              </a:spcBef>
              <a:spcAft>
                <a:spcPts val="0"/>
              </a:spcAft>
              <a:buClr>
                <a:schemeClr val="dk1"/>
              </a:buClr>
              <a:buSzPct val="69498"/>
              <a:buChar char="•"/>
            </a:pPr>
            <a:r>
              <a:rPr lang="fi-FI"/>
              <a:t>Perusjalostusprosessit energiatehokkaita ja -omavaraisia</a:t>
            </a:r>
            <a:endParaRPr/>
          </a:p>
          <a:p>
            <a:pPr marL="457200" lvl="0" indent="-342900" algn="l" rtl="0">
              <a:lnSpc>
                <a:spcPct val="90000"/>
              </a:lnSpc>
              <a:spcBef>
                <a:spcPts val="1000"/>
              </a:spcBef>
              <a:spcAft>
                <a:spcPts val="0"/>
              </a:spcAft>
              <a:buClr>
                <a:schemeClr val="dk1"/>
              </a:buClr>
              <a:buSzPct val="69498"/>
              <a:buChar char="•"/>
            </a:pPr>
            <a:r>
              <a:rPr lang="fi-FI"/>
              <a:t>Edistää psyko-fyysistä hyvinvointia, keskittymiskykyä ja palautumista</a:t>
            </a:r>
            <a:endParaRPr/>
          </a:p>
          <a:p>
            <a:pPr marL="457200" lvl="0" indent="-342900" algn="l" rtl="0">
              <a:lnSpc>
                <a:spcPct val="90000"/>
              </a:lnSpc>
              <a:spcBef>
                <a:spcPts val="1000"/>
              </a:spcBef>
              <a:spcAft>
                <a:spcPts val="0"/>
              </a:spcAft>
              <a:buClr>
                <a:schemeClr val="dk1"/>
              </a:buClr>
              <a:buSzPct val="69498"/>
              <a:buChar char="•"/>
            </a:pPr>
            <a:r>
              <a:rPr lang="fi-FI"/>
              <a:t>Aiheuttaa monitahoisen sosioekonomisen vaikutusverkon aluetalouksiin ja kansantalouteen: satoja yrityksiä, yli puoli miljoonaa metsänomistajaa</a:t>
            </a:r>
            <a:endParaRPr/>
          </a:p>
        </p:txBody>
      </p:sp>
      <p:sp>
        <p:nvSpPr>
          <p:cNvPr id="2" name="Alatunnisteen paikkamerkki 1">
            <a:extLst>
              <a:ext uri="{FF2B5EF4-FFF2-40B4-BE49-F238E27FC236}">
                <a16:creationId xmlns:a16="http://schemas.microsoft.com/office/drawing/2014/main" id="{837A4F1B-C0CE-0DB9-45D7-7BEDDFE5FCBF}"/>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6"/>
          <p:cNvSpPr txBox="1">
            <a:spLocks noGrp="1"/>
          </p:cNvSpPr>
          <p:nvPr>
            <p:ph type="title"/>
          </p:nvPr>
        </p:nvSpPr>
        <p:spPr>
          <a:xfrm>
            <a:off x="838200" y="365125"/>
            <a:ext cx="1105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a:t>Mitä puu on?</a:t>
            </a:r>
            <a:endParaRPr/>
          </a:p>
        </p:txBody>
      </p:sp>
      <p:sp>
        <p:nvSpPr>
          <p:cNvPr id="124" name="Google Shape;124;p46"/>
          <p:cNvSpPr txBox="1">
            <a:spLocks noGrp="1"/>
          </p:cNvSpPr>
          <p:nvPr>
            <p:ph type="body" idx="1"/>
          </p:nvPr>
        </p:nvSpPr>
        <p:spPr>
          <a:xfrm>
            <a:off x="838200" y="173326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dirty="0"/>
              <a:t>Puusolun alkuainekoostumus, keskimäärin</a:t>
            </a:r>
            <a:endParaRPr dirty="0"/>
          </a:p>
          <a:p>
            <a:pPr marL="914400" lvl="1" indent="-342900" algn="l" rtl="0">
              <a:lnSpc>
                <a:spcPct val="90000"/>
              </a:lnSpc>
              <a:spcBef>
                <a:spcPts val="500"/>
              </a:spcBef>
              <a:spcAft>
                <a:spcPts val="0"/>
              </a:spcAft>
              <a:buSzPts val="1800"/>
              <a:buChar char="•"/>
            </a:pPr>
            <a:r>
              <a:rPr lang="fi-FI" dirty="0"/>
              <a:t>50 % hiiltä (C)</a:t>
            </a:r>
            <a:endParaRPr dirty="0"/>
          </a:p>
          <a:p>
            <a:pPr marL="914400" lvl="1" indent="-342900" algn="l" rtl="0">
              <a:lnSpc>
                <a:spcPct val="90000"/>
              </a:lnSpc>
              <a:spcBef>
                <a:spcPts val="500"/>
              </a:spcBef>
              <a:spcAft>
                <a:spcPts val="0"/>
              </a:spcAft>
              <a:buSzPts val="1800"/>
              <a:buChar char="•"/>
            </a:pPr>
            <a:r>
              <a:rPr lang="fi-FI" dirty="0"/>
              <a:t>44 % happea (O)</a:t>
            </a:r>
            <a:endParaRPr dirty="0"/>
          </a:p>
          <a:p>
            <a:pPr marL="914400" lvl="1" indent="-342900" algn="l" rtl="0">
              <a:lnSpc>
                <a:spcPct val="90000"/>
              </a:lnSpc>
              <a:spcBef>
                <a:spcPts val="500"/>
              </a:spcBef>
              <a:spcAft>
                <a:spcPts val="0"/>
              </a:spcAft>
              <a:buSzPts val="1800"/>
              <a:buChar char="•"/>
            </a:pPr>
            <a:r>
              <a:rPr lang="fi-FI" dirty="0"/>
              <a:t>6 % vetyä (H)</a:t>
            </a:r>
            <a:endParaRPr dirty="0"/>
          </a:p>
          <a:p>
            <a:pPr marL="914400" lvl="1" indent="-342900" algn="l" rtl="0">
              <a:lnSpc>
                <a:spcPct val="90000"/>
              </a:lnSpc>
              <a:spcBef>
                <a:spcPts val="500"/>
              </a:spcBef>
              <a:spcAft>
                <a:spcPts val="0"/>
              </a:spcAft>
              <a:buSzPts val="1800"/>
              <a:buChar char="•"/>
            </a:pPr>
            <a:r>
              <a:rPr lang="fi-FI" dirty="0"/>
              <a:t>0,2-0,3 % tuhkaa (koostuu lukuisista alkuaineista)</a:t>
            </a:r>
            <a:endParaRPr dirty="0"/>
          </a:p>
          <a:p>
            <a:pPr marL="914400" lvl="1" indent="-342900" algn="l" rtl="0">
              <a:lnSpc>
                <a:spcPct val="90000"/>
              </a:lnSpc>
              <a:spcBef>
                <a:spcPts val="500"/>
              </a:spcBef>
              <a:spcAft>
                <a:spcPts val="0"/>
              </a:spcAft>
              <a:buSzPts val="1800"/>
              <a:buChar char="•"/>
            </a:pPr>
            <a:r>
              <a:rPr lang="fi-FI" dirty="0"/>
              <a:t>&lt;0,1 % typpeä (N)</a:t>
            </a:r>
            <a:endParaRPr dirty="0"/>
          </a:p>
          <a:p>
            <a:pPr marL="457200" lvl="0" indent="-342900" algn="l" rtl="0">
              <a:lnSpc>
                <a:spcPct val="90000"/>
              </a:lnSpc>
              <a:spcBef>
                <a:spcPts val="1000"/>
              </a:spcBef>
              <a:spcAft>
                <a:spcPts val="0"/>
              </a:spcAft>
              <a:buClr>
                <a:schemeClr val="dk1"/>
              </a:buClr>
              <a:buSzPts val="1800"/>
              <a:buChar char="•"/>
            </a:pPr>
            <a:r>
              <a:rPr lang="fi-FI" dirty="0"/>
              <a:t>Puusolun kemialliset peruskomponentit, keskimäärin</a:t>
            </a:r>
            <a:endParaRPr dirty="0"/>
          </a:p>
          <a:p>
            <a:pPr marL="914400" lvl="1" indent="-342900" algn="l" rtl="0">
              <a:lnSpc>
                <a:spcPct val="90000"/>
              </a:lnSpc>
              <a:spcBef>
                <a:spcPts val="500"/>
              </a:spcBef>
              <a:spcAft>
                <a:spcPts val="0"/>
              </a:spcAft>
              <a:buSzPts val="1800"/>
              <a:buChar char="•"/>
            </a:pPr>
            <a:r>
              <a:rPr lang="fi-FI" dirty="0"/>
              <a:t>Selluloosa		35-45 %	</a:t>
            </a:r>
            <a:r>
              <a:rPr lang="fi-FI" i="1" dirty="0"/>
              <a:t>Maapallon yleisin orgaaninen yhdiste</a:t>
            </a:r>
            <a:endParaRPr dirty="0"/>
          </a:p>
          <a:p>
            <a:pPr marL="914400" lvl="1" indent="-342900" algn="l" rtl="0">
              <a:lnSpc>
                <a:spcPct val="90000"/>
              </a:lnSpc>
              <a:spcBef>
                <a:spcPts val="500"/>
              </a:spcBef>
              <a:spcAft>
                <a:spcPts val="0"/>
              </a:spcAft>
              <a:buSzPts val="1800"/>
              <a:buChar char="•"/>
            </a:pPr>
            <a:r>
              <a:rPr lang="fi-FI" dirty="0"/>
              <a:t>Ligniini			20-30 %	</a:t>
            </a:r>
            <a:endParaRPr dirty="0"/>
          </a:p>
          <a:p>
            <a:pPr marL="914400" lvl="1" indent="-342900" algn="l" rtl="0">
              <a:lnSpc>
                <a:spcPct val="90000"/>
              </a:lnSpc>
              <a:spcBef>
                <a:spcPts val="500"/>
              </a:spcBef>
              <a:spcAft>
                <a:spcPts val="0"/>
              </a:spcAft>
              <a:buSzPts val="1800"/>
              <a:buChar char="•"/>
            </a:pPr>
            <a:r>
              <a:rPr lang="fi-FI" dirty="0"/>
              <a:t>Hemiselluloosat 	25-35 %</a:t>
            </a:r>
            <a:endParaRPr dirty="0"/>
          </a:p>
          <a:p>
            <a:pPr marL="914400" lvl="1" indent="-228600" algn="l" rtl="0">
              <a:lnSpc>
                <a:spcPct val="90000"/>
              </a:lnSpc>
              <a:spcBef>
                <a:spcPts val="500"/>
              </a:spcBef>
              <a:spcAft>
                <a:spcPts val="0"/>
              </a:spcAft>
              <a:buSzPts val="1800"/>
              <a:buNone/>
            </a:pPr>
            <a:endParaRPr dirty="0"/>
          </a:p>
        </p:txBody>
      </p:sp>
      <p:sp>
        <p:nvSpPr>
          <p:cNvPr id="125" name="Google Shape;125;p4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8</a:t>
            </a:fld>
            <a:endParaRPr/>
          </a:p>
        </p:txBody>
      </p:sp>
      <p:sp>
        <p:nvSpPr>
          <p:cNvPr id="2" name="Alatunnisteen paikkamerkki 1">
            <a:extLst>
              <a:ext uri="{FF2B5EF4-FFF2-40B4-BE49-F238E27FC236}">
                <a16:creationId xmlns:a16="http://schemas.microsoft.com/office/drawing/2014/main" id="{0629FE9C-435F-7493-FFAD-E981B834DB5B}"/>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fi-FI" dirty="0"/>
              <a:t>Puusolun mikrorakenne (1/2)</a:t>
            </a:r>
            <a:endParaRPr dirty="0"/>
          </a:p>
        </p:txBody>
      </p:sp>
      <p:sp>
        <p:nvSpPr>
          <p:cNvPr id="131" name="Google Shape;131;p47"/>
          <p:cNvSpPr txBox="1">
            <a:spLocks noGrp="1"/>
          </p:cNvSpPr>
          <p:nvPr>
            <p:ph type="body" idx="1"/>
          </p:nvPr>
        </p:nvSpPr>
        <p:spPr>
          <a:xfrm>
            <a:off x="838200" y="1530064"/>
            <a:ext cx="10515600" cy="481897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fi-FI" sz="2400" dirty="0"/>
              <a:t>Puusolun monimutkainen kerrosrakenne on toiminnallisesti nerokas</a:t>
            </a:r>
            <a:endParaRPr sz="2400" dirty="0"/>
          </a:p>
          <a:p>
            <a:pPr marL="457200" lvl="0" indent="-342900" algn="l" rtl="0">
              <a:lnSpc>
                <a:spcPct val="90000"/>
              </a:lnSpc>
              <a:spcBef>
                <a:spcPts val="1000"/>
              </a:spcBef>
              <a:spcAft>
                <a:spcPts val="0"/>
              </a:spcAft>
              <a:buClr>
                <a:schemeClr val="dk1"/>
              </a:buClr>
              <a:buSzPts val="1800"/>
              <a:buChar char="•"/>
            </a:pPr>
            <a:r>
              <a:rPr lang="fi-FI" sz="2400" dirty="0"/>
              <a:t>Puusolu (=kuitu) muodostuu kerroksellisesta ja huokoisesta soluseinästä, soluontelosta ja solujen välisestä keskilevystä</a:t>
            </a:r>
            <a:endParaRPr sz="2400" dirty="0"/>
          </a:p>
          <a:p>
            <a:pPr marL="457200" lvl="0" indent="-342900" algn="l" rtl="0">
              <a:lnSpc>
                <a:spcPct val="90000"/>
              </a:lnSpc>
              <a:spcBef>
                <a:spcPts val="1000"/>
              </a:spcBef>
              <a:spcAft>
                <a:spcPts val="0"/>
              </a:spcAft>
              <a:buClr>
                <a:schemeClr val="dk1"/>
              </a:buClr>
              <a:buSzPts val="1800"/>
              <a:buChar char="•"/>
            </a:pPr>
            <a:r>
              <a:rPr lang="fi-FI" sz="2400" dirty="0"/>
              <a:t>Soluseinän toisen kerroksen, </a:t>
            </a:r>
            <a:br>
              <a:rPr lang="fi-FI" sz="2400" dirty="0"/>
            </a:br>
            <a:r>
              <a:rPr lang="fi-FI" sz="2400" dirty="0"/>
              <a:t>ns. sekundaariseinän S2-kerroksen </a:t>
            </a:r>
            <a:br>
              <a:rPr lang="fi-FI" sz="2400" dirty="0"/>
            </a:br>
            <a:r>
              <a:rPr lang="fi-FI" sz="2400" dirty="0"/>
              <a:t>järjestäytyneiden mikrofibrillien (selluloosakimppuja) </a:t>
            </a:r>
            <a:br>
              <a:rPr lang="fi-FI" sz="2400" dirty="0"/>
            </a:br>
            <a:r>
              <a:rPr lang="fi-FI" sz="2400" dirty="0"/>
              <a:t>asentokulma (</a:t>
            </a:r>
            <a:r>
              <a:rPr lang="fi-FI" sz="2400" dirty="0" err="1"/>
              <a:t>microfibril</a:t>
            </a:r>
            <a:r>
              <a:rPr lang="fi-FI" sz="2400" dirty="0"/>
              <a:t> </a:t>
            </a:r>
            <a:r>
              <a:rPr lang="fi-FI" sz="2400" dirty="0" err="1"/>
              <a:t>angle</a:t>
            </a:r>
            <a:r>
              <a:rPr lang="fi-FI" sz="2400" dirty="0"/>
              <a:t> MFA) suhteessa </a:t>
            </a:r>
            <a:br>
              <a:rPr lang="fi-FI" sz="2400" dirty="0"/>
            </a:br>
            <a:r>
              <a:rPr lang="fi-FI" sz="2400" dirty="0"/>
              <a:t>solun pituusakseliin on kriittinen useiden puun </a:t>
            </a:r>
            <a:br>
              <a:rPr lang="fi-FI" sz="2400" dirty="0"/>
            </a:br>
            <a:r>
              <a:rPr lang="fi-FI" sz="2400" dirty="0"/>
              <a:t>ominaisuuksien kannalta</a:t>
            </a:r>
            <a:endParaRPr sz="2400" dirty="0"/>
          </a:p>
          <a:p>
            <a:pPr marL="914400" lvl="1" indent="-342900" algn="l" rtl="0">
              <a:lnSpc>
                <a:spcPct val="90000"/>
              </a:lnSpc>
              <a:spcBef>
                <a:spcPts val="500"/>
              </a:spcBef>
              <a:spcAft>
                <a:spcPts val="0"/>
              </a:spcAft>
              <a:buSzPts val="1800"/>
              <a:buChar char="•"/>
            </a:pPr>
            <a:r>
              <a:rPr lang="fi-FI" sz="2200" dirty="0"/>
              <a:t>Mikrofibrillikulma vaikuttaa mm.</a:t>
            </a:r>
            <a:endParaRPr sz="2200" dirty="0"/>
          </a:p>
          <a:p>
            <a:pPr marL="1371600" lvl="2" indent="-342900" algn="l" rtl="0">
              <a:lnSpc>
                <a:spcPct val="90000"/>
              </a:lnSpc>
              <a:spcBef>
                <a:spcPts val="500"/>
              </a:spcBef>
              <a:spcAft>
                <a:spcPts val="0"/>
              </a:spcAft>
              <a:buSzPts val="1800"/>
              <a:buChar char="•"/>
            </a:pPr>
            <a:r>
              <a:rPr lang="fi-FI" dirty="0"/>
              <a:t>Solun, puukappaleen tai rungon jäykkyys ja lujuus</a:t>
            </a:r>
            <a:endParaRPr dirty="0"/>
          </a:p>
          <a:p>
            <a:pPr marL="1371600" lvl="2" indent="-342900" algn="l" rtl="0">
              <a:lnSpc>
                <a:spcPct val="90000"/>
              </a:lnSpc>
              <a:spcBef>
                <a:spcPts val="500"/>
              </a:spcBef>
              <a:spcAft>
                <a:spcPts val="0"/>
              </a:spcAft>
              <a:buSzPts val="1800"/>
              <a:buChar char="•"/>
            </a:pPr>
            <a:r>
              <a:rPr lang="fi-FI" dirty="0"/>
              <a:t>Kosteusturpoama ja kuivauskutistuma (mittapysyvyys)</a:t>
            </a:r>
            <a:endParaRPr dirty="0"/>
          </a:p>
          <a:p>
            <a:pPr marL="1371600" lvl="2" indent="-342900" algn="l" rtl="0">
              <a:lnSpc>
                <a:spcPct val="90000"/>
              </a:lnSpc>
              <a:spcBef>
                <a:spcPts val="500"/>
              </a:spcBef>
              <a:spcAft>
                <a:spcPts val="0"/>
              </a:spcAft>
              <a:buSzPts val="1800"/>
              <a:buChar char="•"/>
            </a:pPr>
            <a:r>
              <a:rPr lang="fi-FI" dirty="0"/>
              <a:t>Vääntyily kosteuden vaihdellessa (muotopysyvyys)</a:t>
            </a:r>
            <a:endParaRPr dirty="0"/>
          </a:p>
        </p:txBody>
      </p:sp>
      <p:sp>
        <p:nvSpPr>
          <p:cNvPr id="132" name="Google Shape;132;p4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fi-FI"/>
              <a:t>9</a:t>
            </a:fld>
            <a:endParaRPr/>
          </a:p>
        </p:txBody>
      </p:sp>
      <p:pic>
        <p:nvPicPr>
          <p:cNvPr id="133" name="Google Shape;133;p47"/>
          <p:cNvPicPr preferRelativeResize="0">
            <a:picLocks noChangeAspect="1"/>
          </p:cNvPicPr>
          <p:nvPr/>
        </p:nvPicPr>
        <p:blipFill rotWithShape="1">
          <a:blip r:embed="rId3">
            <a:alphaModFix/>
          </a:blip>
          <a:srcRect/>
          <a:stretch/>
        </p:blipFill>
        <p:spPr>
          <a:xfrm>
            <a:off x="8100106" y="2950518"/>
            <a:ext cx="3760839" cy="3270925"/>
          </a:xfrm>
          <a:prstGeom prst="rect">
            <a:avLst/>
          </a:prstGeom>
          <a:noFill/>
          <a:ln>
            <a:noFill/>
          </a:ln>
        </p:spPr>
      </p:pic>
      <p:sp>
        <p:nvSpPr>
          <p:cNvPr id="2" name="Alatunnisteen paikkamerkki 1">
            <a:extLst>
              <a:ext uri="{FF2B5EF4-FFF2-40B4-BE49-F238E27FC236}">
                <a16:creationId xmlns:a16="http://schemas.microsoft.com/office/drawing/2014/main" id="{A96D7A84-CABD-3E62-DB64-33EE7733FA64}"/>
              </a:ext>
            </a:extLst>
          </p:cNvPr>
          <p:cNvSpPr>
            <a:spLocks noGrp="1"/>
          </p:cNvSpPr>
          <p:nvPr>
            <p:ph type="ftr" idx="11"/>
          </p:nvPr>
        </p:nvSpPr>
        <p:spPr/>
        <p:txBody>
          <a:bodyPr/>
          <a:lstStyle/>
          <a:p>
            <a:r>
              <a:rPr lang="fi-FI"/>
              <a:t>Puu rakennusmateriaalina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DE9796B20C8C74B8CB1C5C39DC9642A" ma:contentTypeVersion="16" ma:contentTypeDescription="Luo uusi asiakirja." ma:contentTypeScope="" ma:versionID="236e8851f4ba606b23ea2b80afa66eab">
  <xsd:schema xmlns:xsd="http://www.w3.org/2001/XMLSchema" xmlns:xs="http://www.w3.org/2001/XMLSchema" xmlns:p="http://schemas.microsoft.com/office/2006/metadata/properties" xmlns:ns2="39bc4a72-1b4b-43b0-bb60-4ad32f90e189" xmlns:ns3="e00a1533-1aa1-4209-87b8-e054fc7c4b7f" targetNamespace="http://schemas.microsoft.com/office/2006/metadata/properties" ma:root="true" ma:fieldsID="ef85a8c8361272a290cf089f884b923d" ns2:_="" ns3:_="">
    <xsd:import namespace="39bc4a72-1b4b-43b0-bb60-4ad32f90e189"/>
    <xsd:import namespace="e00a1533-1aa1-4209-87b8-e054fc7c4b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c4a72-1b4b-43b0-bb60-4ad32f90e1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7f15af9f-6292-4c8d-88d7-b625bca18f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0a1533-1aa1-4209-87b8-e054fc7c4b7f" elementFormDefault="qualified">
    <xsd:import namespace="http://schemas.microsoft.com/office/2006/documentManagement/types"/>
    <xsd:import namespace="http://schemas.microsoft.com/office/infopath/2007/PartnerControls"/>
    <xsd:element name="SharedWithUsers" ma:index="19"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4154df44-b589-450d-8ae3-cc72bb717c3c}" ma:internalName="TaxCatchAll" ma:showField="CatchAllData" ma:web="e00a1533-1aa1-4209-87b8-e054fc7c4b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A5ECBD-8A7B-4C90-A35A-050CBB01E4CD}"/>
</file>

<file path=customXml/itemProps2.xml><?xml version="1.0" encoding="utf-8"?>
<ds:datastoreItem xmlns:ds="http://schemas.openxmlformats.org/officeDocument/2006/customXml" ds:itemID="{1A822AB7-D44A-4B44-B6D9-6F4170C6440E}"/>
</file>

<file path=docProps/app.xml><?xml version="1.0" encoding="utf-8"?>
<Properties xmlns="http://schemas.openxmlformats.org/officeDocument/2006/extended-properties" xmlns:vt="http://schemas.openxmlformats.org/officeDocument/2006/docPropsVTypes">
  <TotalTime>203</TotalTime>
  <Words>4482</Words>
  <Application>Microsoft Office PowerPoint</Application>
  <PresentationFormat>Laajakuva</PresentationFormat>
  <Paragraphs>633</Paragraphs>
  <Slides>56</Slides>
  <Notes>56</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56</vt:i4>
      </vt:variant>
    </vt:vector>
  </HeadingPairs>
  <TitlesOfParts>
    <vt:vector size="61" baseType="lpstr">
      <vt:lpstr>Calibri</vt:lpstr>
      <vt:lpstr>Noto Sans Symbols</vt:lpstr>
      <vt:lpstr>Times New Roman</vt:lpstr>
      <vt:lpstr>Arial</vt:lpstr>
      <vt:lpstr>Office-teema</vt:lpstr>
      <vt:lpstr>Teollinen puurakentaminen</vt:lpstr>
      <vt:lpstr>PowerPoint-esitys</vt:lpstr>
      <vt:lpstr>Puu rakennusmateriaalina</vt:lpstr>
      <vt:lpstr>PowerPoint-esitys</vt:lpstr>
      <vt:lpstr>Sisällys</vt:lpstr>
      <vt:lpstr>Puumateriaalioppi ja puun käyttö rakennusmateriaalina</vt:lpstr>
      <vt:lpstr>Puun erityispiirteitä rakennusmateriaalina</vt:lpstr>
      <vt:lpstr>Mitä puu on?</vt:lpstr>
      <vt:lpstr>Puusolun mikrorakenne (1/2)</vt:lpstr>
      <vt:lpstr>Puusolun mikrorakenne (2/2)</vt:lpstr>
      <vt:lpstr>Kasvunopeus on tärkeä puun laatukriteeri</vt:lpstr>
      <vt:lpstr>Mekaaniset ominaisuudet (1/3)</vt:lpstr>
      <vt:lpstr>Mekaaniset ominaisuudet (2/3)</vt:lpstr>
      <vt:lpstr>Mekaaniset ominaisuudet (3/3)</vt:lpstr>
      <vt:lpstr>Kosteustekniset ominaisuudet (1/3)</vt:lpstr>
      <vt:lpstr>Kosteustekniset ominaisuudet (2/3)</vt:lpstr>
      <vt:lpstr>Kosteustekniset ominaisuudet (3/3)</vt:lpstr>
      <vt:lpstr>Pitkäaikaiskestävyys (1/4): säänkesto</vt:lpstr>
      <vt:lpstr>Pitkäaikaiskestävyys (2/4): biologinen</vt:lpstr>
      <vt:lpstr>Pitkäaikaiskestävyys (3/4)</vt:lpstr>
      <vt:lpstr>Pitkäaikaiskestävyys (4/4)</vt:lpstr>
      <vt:lpstr>Metsänjalostuksella vaikutetaan puun laatuun (1/3): tavoitteet</vt:lpstr>
      <vt:lpstr>Metsänjalostuksella vaikutetaan puun laatuun (2/3): jalostussykli</vt:lpstr>
      <vt:lpstr>Metsänjalostuksella vaikutetaan puun laatuun (3/3): käytäntöön vienti</vt:lpstr>
      <vt:lpstr>Teolliset puutuotteet, niiden ominaisuudet ja käyttökohteet</vt:lpstr>
      <vt:lpstr>Teolliset puutuotteet Suomessa</vt:lpstr>
      <vt:lpstr>Sahatavara, kuivaus, lujuusluokitus ja laatuluokat (1/6)</vt:lpstr>
      <vt:lpstr>Sahatavara, kuivaus, lujuusluokitus ja laatuluokat (2/6)</vt:lpstr>
      <vt:lpstr>Sahatavara, kuivaus, lujuusluokitus ja laatuluokat (2/6)</vt:lpstr>
      <vt:lpstr>Sahatavaran kuivaus, lujuusluokitus ja laatuluokat (3/6)</vt:lpstr>
      <vt:lpstr>Sahatavaran kuivaus, lujuusluokitus ja laatuluokat (4/6)</vt:lpstr>
      <vt:lpstr>Sahatavaran kuivaus, lujuusluokitus ja laatuluokat (5/6)</vt:lpstr>
      <vt:lpstr>Sahatavaran kuivaus, lujuusluokitus ja laatuluokat (6/6)</vt:lpstr>
      <vt:lpstr>Höylätyt ja sormijatketut tuotteet</vt:lpstr>
      <vt:lpstr>Liimapuu, lujuusluokat ja jatkojalosteet (1/3)</vt:lpstr>
      <vt:lpstr>Liimapuu, lujuusluokat ja jatkojalosteet (2/3)</vt:lpstr>
      <vt:lpstr>Liimapuu, lujuusluokat ja jatkojalosteet (3/3)</vt:lpstr>
      <vt:lpstr>Vaneri (1/2)</vt:lpstr>
      <vt:lpstr>Vaneri (2/2)</vt:lpstr>
      <vt:lpstr>Viilupuu LVL: tyypit, lujuusluokitus (1/3)</vt:lpstr>
      <vt:lpstr>Viilupuu LVL: tyypit, lujuusluokitus (2/3)</vt:lpstr>
      <vt:lpstr> Viilupuu LVL: tyypit, lujuusluokitus (3/3)</vt:lpstr>
      <vt:lpstr>CLT, lamellikokoonpanot​</vt:lpstr>
      <vt:lpstr>Painekyllästys, modifioinnit, puu-muovikomposiitit​ (1/5)</vt:lpstr>
      <vt:lpstr>Painekyllästys, modifioinnit, puu-muovikomposiitit​ (2/5)</vt:lpstr>
      <vt:lpstr>Painekyllästys, modifioinnit, puu-muovikomposiitit (3/5)</vt:lpstr>
      <vt:lpstr>Painekyllästys, modifioinnit, puu-muovikomposiitit​ (4/5)</vt:lpstr>
      <vt:lpstr>Painekyllästys, modifioinnit, puu-muovikomposiitit​ (5/5)</vt:lpstr>
      <vt:lpstr>Pintakäsittelyt puumateriaalin suojaamisessa</vt:lpstr>
      <vt:lpstr>Puutekniikka</vt:lpstr>
      <vt:lpstr>Teollisten puutuotteiden valmistus</vt:lpstr>
      <vt:lpstr>Sahaus, sorvaus ja muut työstöt</vt:lpstr>
      <vt:lpstr>Sahaus, sorvaus ja muut työstöt</vt:lpstr>
      <vt:lpstr>Sahaus, sorvaus ja muut työstöt</vt:lpstr>
      <vt:lpstr>Sahatavaran lujuuslajittelumenetelmät</vt:lpstr>
      <vt:lpstr>Sahatavaran ja lamellien sormijatkaminen ja liimaus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Teollinen puurakentaminen</dc:title>
  <dc:creator>Henrik Heräjärvi</dc:creator>
  <cp:lastModifiedBy>Hilppa Iittiläinen</cp:lastModifiedBy>
  <cp:revision>3</cp:revision>
  <dcterms:created xsi:type="dcterms:W3CDTF">2021-05-03T10:20:21Z</dcterms:created>
  <dcterms:modified xsi:type="dcterms:W3CDTF">2022-06-18T16:37:16Z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0x010100F9ABF60FD512C84A9A4E92C131CB3640</vt:lpwstr>
  </property>
</Properties>
</file>